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6"/>
  </p:notesMasterIdLst>
  <p:sldIdLst>
    <p:sldId id="590" r:id="rId2"/>
    <p:sldId id="933" r:id="rId3"/>
    <p:sldId id="645" r:id="rId4"/>
    <p:sldId id="644" r:id="rId5"/>
    <p:sldId id="646" r:id="rId6"/>
    <p:sldId id="651" r:id="rId7"/>
    <p:sldId id="653" r:id="rId8"/>
    <p:sldId id="654" r:id="rId9"/>
    <p:sldId id="652" r:id="rId10"/>
    <p:sldId id="650" r:id="rId11"/>
    <p:sldId id="656" r:id="rId12"/>
    <p:sldId id="655" r:id="rId13"/>
    <p:sldId id="657" r:id="rId14"/>
    <p:sldId id="668" r:id="rId15"/>
    <p:sldId id="659" r:id="rId16"/>
    <p:sldId id="660" r:id="rId17"/>
    <p:sldId id="661" r:id="rId18"/>
    <p:sldId id="662" r:id="rId19"/>
    <p:sldId id="663" r:id="rId20"/>
    <p:sldId id="666" r:id="rId21"/>
    <p:sldId id="669" r:id="rId22"/>
    <p:sldId id="667" r:id="rId23"/>
    <p:sldId id="672" r:id="rId24"/>
    <p:sldId id="674" r:id="rId2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A5EC08"/>
    <a:srgbClr val="60F82A"/>
    <a:srgbClr val="FFFF99"/>
    <a:srgbClr val="333399"/>
    <a:srgbClr val="CCE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547" autoAdjust="0"/>
    <p:restoredTop sz="90929"/>
  </p:normalViewPr>
  <p:slideViewPr>
    <p:cSldViewPr showGuides="1">
      <p:cViewPr varScale="1">
        <p:scale>
          <a:sx n="63" d="100"/>
          <a:sy n="63" d="100"/>
        </p:scale>
        <p:origin x="109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>
            <a:extLst>
              <a:ext uri="{FF2B5EF4-FFF2-40B4-BE49-F238E27FC236}">
                <a16:creationId xmlns:a16="http://schemas.microsoft.com/office/drawing/2014/main" id="{3DA23BA8-33F3-E515-C9A0-096608B283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94915" name="Rectangle 1027">
            <a:extLst>
              <a:ext uri="{FF2B5EF4-FFF2-40B4-BE49-F238E27FC236}">
                <a16:creationId xmlns:a16="http://schemas.microsoft.com/office/drawing/2014/main" id="{CEE0568F-679E-5D76-9E4F-58DBACAA14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294916" name="Rectangle 1028">
            <a:extLst>
              <a:ext uri="{FF2B5EF4-FFF2-40B4-BE49-F238E27FC236}">
                <a16:creationId xmlns:a16="http://schemas.microsoft.com/office/drawing/2014/main" id="{5F774DC6-F349-6667-C7FC-EF21A1A80A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>
            <a:extLst>
              <a:ext uri="{FF2B5EF4-FFF2-40B4-BE49-F238E27FC236}">
                <a16:creationId xmlns:a16="http://schemas.microsoft.com/office/drawing/2014/main" id="{717B042D-B934-5E31-3AB5-D949AC6005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94918" name="Rectangle 1030">
            <a:extLst>
              <a:ext uri="{FF2B5EF4-FFF2-40B4-BE49-F238E27FC236}">
                <a16:creationId xmlns:a16="http://schemas.microsoft.com/office/drawing/2014/main" id="{FF6173A5-9630-AEF6-369B-BE3B4C473B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94919" name="Rectangle 1031">
            <a:extLst>
              <a:ext uri="{FF2B5EF4-FFF2-40B4-BE49-F238E27FC236}">
                <a16:creationId xmlns:a16="http://schemas.microsoft.com/office/drawing/2014/main" id="{AB15D98D-D2A9-08D5-EF5E-871874A6EA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07B81D-9003-4BFD-9088-D8CFB501FDC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8514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347CEAD1-1357-682F-3E94-972C814EAA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95C793-E24C-48EE-8BE8-794F3969B949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534530" name="Rectangle 2">
            <a:extLst>
              <a:ext uri="{FF2B5EF4-FFF2-40B4-BE49-F238E27FC236}">
                <a16:creationId xmlns:a16="http://schemas.microsoft.com/office/drawing/2014/main" id="{A9F5EBEC-5E94-0F24-122C-0FE39E1A04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>
            <a:extLst>
              <a:ext uri="{FF2B5EF4-FFF2-40B4-BE49-F238E27FC236}">
                <a16:creationId xmlns:a16="http://schemas.microsoft.com/office/drawing/2014/main" id="{7838CA8A-34AB-848A-74E0-D60538A203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393264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E09A5EA5-3862-6CE2-309F-4F6C3D200D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260E2-C903-46E6-8890-B3AFC465A0D3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75490" name="Rectangle 2">
            <a:extLst>
              <a:ext uri="{FF2B5EF4-FFF2-40B4-BE49-F238E27FC236}">
                <a16:creationId xmlns:a16="http://schemas.microsoft.com/office/drawing/2014/main" id="{E534966A-E1B4-E26C-007D-C749A8075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5491" name="Rectangle 3">
            <a:extLst>
              <a:ext uri="{FF2B5EF4-FFF2-40B4-BE49-F238E27FC236}">
                <a16:creationId xmlns:a16="http://schemas.microsoft.com/office/drawing/2014/main" id="{DDBC0699-193B-135E-2816-8CC26FC41D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56078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C1870BE2-921D-4624-E5A7-40B18A8B69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829A0-335C-4076-A237-C0D2D7DE8485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76514" name="Rectangle 2">
            <a:extLst>
              <a:ext uri="{FF2B5EF4-FFF2-40B4-BE49-F238E27FC236}">
                <a16:creationId xmlns:a16="http://schemas.microsoft.com/office/drawing/2014/main" id="{42039E71-D886-FD96-D38A-CEB178275E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6515" name="Rectangle 3">
            <a:extLst>
              <a:ext uri="{FF2B5EF4-FFF2-40B4-BE49-F238E27FC236}">
                <a16:creationId xmlns:a16="http://schemas.microsoft.com/office/drawing/2014/main" id="{14EBFAA2-BC3F-3A76-C9D5-C172B0200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9853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3C397318-4875-A5C3-D04E-6AF3F8D8DD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898A39-49D2-4E2C-BE2E-FBA69F8950AD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79586" name="Rectangle 2">
            <a:extLst>
              <a:ext uri="{FF2B5EF4-FFF2-40B4-BE49-F238E27FC236}">
                <a16:creationId xmlns:a16="http://schemas.microsoft.com/office/drawing/2014/main" id="{2D559A98-A4E2-B64F-DDA7-F0E45E8C83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9587" name="Rectangle 3">
            <a:extLst>
              <a:ext uri="{FF2B5EF4-FFF2-40B4-BE49-F238E27FC236}">
                <a16:creationId xmlns:a16="http://schemas.microsoft.com/office/drawing/2014/main" id="{C2EA19AD-7296-B50F-FF28-D2D2588169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3991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A78DA698-2590-D21E-1C7B-A72C190A7E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34567-B47D-4BE4-9848-2922D60E4CDA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602114" name="Rectangle 2">
            <a:extLst>
              <a:ext uri="{FF2B5EF4-FFF2-40B4-BE49-F238E27FC236}">
                <a16:creationId xmlns:a16="http://schemas.microsoft.com/office/drawing/2014/main" id="{44FE1EF3-5BD1-863F-221C-A3DBFA8525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>
            <a:extLst>
              <a:ext uri="{FF2B5EF4-FFF2-40B4-BE49-F238E27FC236}">
                <a16:creationId xmlns:a16="http://schemas.microsoft.com/office/drawing/2014/main" id="{8A03451D-0CE7-6F2F-A350-34AE327DC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88641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84E6B67C-F189-33B1-6AC8-52F015A9D2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B248A-826A-424C-9D6A-FBEF4F5658A1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83682" name="Rectangle 2">
            <a:extLst>
              <a:ext uri="{FF2B5EF4-FFF2-40B4-BE49-F238E27FC236}">
                <a16:creationId xmlns:a16="http://schemas.microsoft.com/office/drawing/2014/main" id="{1C93B996-F058-8E25-E6B7-09F1720D66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>
            <a:extLst>
              <a:ext uri="{FF2B5EF4-FFF2-40B4-BE49-F238E27FC236}">
                <a16:creationId xmlns:a16="http://schemas.microsoft.com/office/drawing/2014/main" id="{14570EF8-B025-17AD-9E81-49F3D4CC88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45410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62547DCE-4023-3676-6302-A0C9596819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AB98CB-A534-4717-BCAC-B88069FF25E2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85730" name="Rectangle 2">
            <a:extLst>
              <a:ext uri="{FF2B5EF4-FFF2-40B4-BE49-F238E27FC236}">
                <a16:creationId xmlns:a16="http://schemas.microsoft.com/office/drawing/2014/main" id="{A46F22DF-47DA-749D-2ACF-9B5AB5A219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>
            <a:extLst>
              <a:ext uri="{FF2B5EF4-FFF2-40B4-BE49-F238E27FC236}">
                <a16:creationId xmlns:a16="http://schemas.microsoft.com/office/drawing/2014/main" id="{DDEA5CFC-C671-7A9F-D8F9-7C3E80CD6D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21367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8D9014F5-B11D-42C2-932B-7D29F6F2C6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982D3-D194-4268-98C1-07E17CAE4A61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587778" name="Rectangle 2">
            <a:extLst>
              <a:ext uri="{FF2B5EF4-FFF2-40B4-BE49-F238E27FC236}">
                <a16:creationId xmlns:a16="http://schemas.microsoft.com/office/drawing/2014/main" id="{7ACAB368-F373-2905-3383-D7301CB1D4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>
            <a:extLst>
              <a:ext uri="{FF2B5EF4-FFF2-40B4-BE49-F238E27FC236}">
                <a16:creationId xmlns:a16="http://schemas.microsoft.com/office/drawing/2014/main" id="{2CF7B986-AF2D-EC9A-6266-AE06BFA25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69852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AA09F5A-E9B3-CA29-C770-E5B15AF57C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A4DE12-69CF-4312-B899-9128C680D100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589826" name="Rectangle 2">
            <a:extLst>
              <a:ext uri="{FF2B5EF4-FFF2-40B4-BE49-F238E27FC236}">
                <a16:creationId xmlns:a16="http://schemas.microsoft.com/office/drawing/2014/main" id="{D793C5F0-41E2-E85F-BC2F-7F1470D483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>
            <a:extLst>
              <a:ext uri="{FF2B5EF4-FFF2-40B4-BE49-F238E27FC236}">
                <a16:creationId xmlns:a16="http://schemas.microsoft.com/office/drawing/2014/main" id="{B81B321B-76BA-BC21-E313-6016E53D8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623971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BB44CFCE-2335-8604-FF97-D8EF897430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D1225-848C-43DF-9F6D-E79D9022D1A0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95970" name="Rectangle 2">
            <a:extLst>
              <a:ext uri="{FF2B5EF4-FFF2-40B4-BE49-F238E27FC236}">
                <a16:creationId xmlns:a16="http://schemas.microsoft.com/office/drawing/2014/main" id="{CDA4069D-5714-8847-84D7-E653A9D0CB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>
            <a:extLst>
              <a:ext uri="{FF2B5EF4-FFF2-40B4-BE49-F238E27FC236}">
                <a16:creationId xmlns:a16="http://schemas.microsoft.com/office/drawing/2014/main" id="{11D8BFDC-9619-FEEE-2E7B-6FB72292E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655877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91475E2A-1E7B-EF6D-F0AD-7301AAADC2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C49F82-DB0C-4631-A628-B8BA72DA7FA7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596994" name="Rectangle 2">
            <a:extLst>
              <a:ext uri="{FF2B5EF4-FFF2-40B4-BE49-F238E27FC236}">
                <a16:creationId xmlns:a16="http://schemas.microsoft.com/office/drawing/2014/main" id="{621E910E-5FA8-42CF-7AC5-0F4D2F4B4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>
            <a:extLst>
              <a:ext uri="{FF2B5EF4-FFF2-40B4-BE49-F238E27FC236}">
                <a16:creationId xmlns:a16="http://schemas.microsoft.com/office/drawing/2014/main" id="{D91964CD-481E-53E8-AB6A-D00B035DD2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54759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41097985-C40B-C87D-97E3-A56DB545EF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1B122-19F7-4C43-B221-153D54C47C2C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567298" name="Rectangle 2">
            <a:extLst>
              <a:ext uri="{FF2B5EF4-FFF2-40B4-BE49-F238E27FC236}">
                <a16:creationId xmlns:a16="http://schemas.microsoft.com/office/drawing/2014/main" id="{A919C008-3F4D-2345-0A06-30A5B8768C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>
            <a:extLst>
              <a:ext uri="{FF2B5EF4-FFF2-40B4-BE49-F238E27FC236}">
                <a16:creationId xmlns:a16="http://schemas.microsoft.com/office/drawing/2014/main" id="{62056216-D067-62EB-AEDC-716EEAFC2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469148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CF8ACE78-D686-EFDB-C25F-FD556DD83A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20AAC-77E9-4681-BAA5-7E5BBA4450FB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604162" name="Rectangle 2">
            <a:extLst>
              <a:ext uri="{FF2B5EF4-FFF2-40B4-BE49-F238E27FC236}">
                <a16:creationId xmlns:a16="http://schemas.microsoft.com/office/drawing/2014/main" id="{47F2D398-A7B9-BCD4-3344-0897617C7D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>
            <a:extLst>
              <a:ext uri="{FF2B5EF4-FFF2-40B4-BE49-F238E27FC236}">
                <a16:creationId xmlns:a16="http://schemas.microsoft.com/office/drawing/2014/main" id="{CEDA28A6-6416-0B4E-FAF1-3B840E631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80207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92EEC84-0CC0-EF7B-37C4-BC3396AF76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D1C595-E61B-42E8-B534-68F4188111F4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600066" name="Rectangle 2">
            <a:extLst>
              <a:ext uri="{FF2B5EF4-FFF2-40B4-BE49-F238E27FC236}">
                <a16:creationId xmlns:a16="http://schemas.microsoft.com/office/drawing/2014/main" id="{C860C41A-5A15-08EE-7773-F554A16C05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>
            <a:extLst>
              <a:ext uri="{FF2B5EF4-FFF2-40B4-BE49-F238E27FC236}">
                <a16:creationId xmlns:a16="http://schemas.microsoft.com/office/drawing/2014/main" id="{A641B512-F9D3-9BB4-AF33-D504499122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25193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6AF39710-9C0D-4ABD-CD6C-CAFBCAF2A4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0EA5E5-DDA5-4F22-BA06-50068AB12DD4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568322" name="Rectangle 2">
            <a:extLst>
              <a:ext uri="{FF2B5EF4-FFF2-40B4-BE49-F238E27FC236}">
                <a16:creationId xmlns:a16="http://schemas.microsoft.com/office/drawing/2014/main" id="{0712C8DF-6920-78CF-DAD6-81F15DC1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8323" name="Rectangle 3">
            <a:extLst>
              <a:ext uri="{FF2B5EF4-FFF2-40B4-BE49-F238E27FC236}">
                <a16:creationId xmlns:a16="http://schemas.microsoft.com/office/drawing/2014/main" id="{E40D9FB3-EB38-E610-D5D6-D3CE5184A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9667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A559B137-CEDD-7006-25FB-3AE9FBC918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1B6FE2-179C-4F5F-8ADA-5FF522C013FB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569346" name="Rectangle 2">
            <a:extLst>
              <a:ext uri="{FF2B5EF4-FFF2-40B4-BE49-F238E27FC236}">
                <a16:creationId xmlns:a16="http://schemas.microsoft.com/office/drawing/2014/main" id="{2792ED99-57A4-D57D-6901-A903512EC8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>
            <a:extLst>
              <a:ext uri="{FF2B5EF4-FFF2-40B4-BE49-F238E27FC236}">
                <a16:creationId xmlns:a16="http://schemas.microsoft.com/office/drawing/2014/main" id="{E618CBB7-D2C1-055E-703B-73827ADF9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06936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C0B9F352-DAE2-0F30-5B4F-23B46547E2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DF961-7B08-46EE-A3F0-607ADA0A35D7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570370" name="Rectangle 2">
            <a:extLst>
              <a:ext uri="{FF2B5EF4-FFF2-40B4-BE49-F238E27FC236}">
                <a16:creationId xmlns:a16="http://schemas.microsoft.com/office/drawing/2014/main" id="{237B7A1B-BCFF-93DE-993B-772C7D9078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>
            <a:extLst>
              <a:ext uri="{FF2B5EF4-FFF2-40B4-BE49-F238E27FC236}">
                <a16:creationId xmlns:a16="http://schemas.microsoft.com/office/drawing/2014/main" id="{54517921-24BE-A620-25B0-8D41DA9D3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75368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6475B6C-5F6C-BB3E-3EFD-8CB4B806F2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7EDD50-9201-474B-A352-CDF352BEAD8C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571394" name="Rectangle 2">
            <a:extLst>
              <a:ext uri="{FF2B5EF4-FFF2-40B4-BE49-F238E27FC236}">
                <a16:creationId xmlns:a16="http://schemas.microsoft.com/office/drawing/2014/main" id="{0250C11B-93E6-3175-434F-2AC1EC9A46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>
            <a:extLst>
              <a:ext uri="{FF2B5EF4-FFF2-40B4-BE49-F238E27FC236}">
                <a16:creationId xmlns:a16="http://schemas.microsoft.com/office/drawing/2014/main" id="{251E27A4-754B-079F-BF4B-B01758DB6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79651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162FF9BC-A99B-621E-4146-07C015ABA5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41F80A-413A-481C-B271-4F5A2F997E3F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572418" name="Rectangle 2">
            <a:extLst>
              <a:ext uri="{FF2B5EF4-FFF2-40B4-BE49-F238E27FC236}">
                <a16:creationId xmlns:a16="http://schemas.microsoft.com/office/drawing/2014/main" id="{63296034-FFBF-607E-14BD-45C0AACED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>
            <a:extLst>
              <a:ext uri="{FF2B5EF4-FFF2-40B4-BE49-F238E27FC236}">
                <a16:creationId xmlns:a16="http://schemas.microsoft.com/office/drawing/2014/main" id="{6B7A9BB1-F334-5640-CCF7-428A64EB8B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61021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FC920E2C-76F8-73EA-E136-4532E3F715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E7CA8-AAA6-461E-BB76-B46529E5881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73442" name="Rectangle 2">
            <a:extLst>
              <a:ext uri="{FF2B5EF4-FFF2-40B4-BE49-F238E27FC236}">
                <a16:creationId xmlns:a16="http://schemas.microsoft.com/office/drawing/2014/main" id="{2196F217-EFB7-254B-ED45-7A66E8ED7F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43" name="Rectangle 3">
            <a:extLst>
              <a:ext uri="{FF2B5EF4-FFF2-40B4-BE49-F238E27FC236}">
                <a16:creationId xmlns:a16="http://schemas.microsoft.com/office/drawing/2014/main" id="{F1CF70E2-3624-76EF-7359-F2C490F4FF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92808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C5513624-CE4F-5322-6124-471C968CC5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D3643-06F2-4EAE-B3C5-1C70F4B1529E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574466" name="Rectangle 2">
            <a:extLst>
              <a:ext uri="{FF2B5EF4-FFF2-40B4-BE49-F238E27FC236}">
                <a16:creationId xmlns:a16="http://schemas.microsoft.com/office/drawing/2014/main" id="{43B58DED-67B7-ECB9-16A0-0A38CC5F68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id="{5657AA0B-274F-1F27-3FBD-DF5D2BD6C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1241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0FBD34-73A5-A401-562A-4A57B6F00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4E0DD47-2FE2-55B8-D48D-898FB7E09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A7E0475-F191-C882-6A33-8A35A3E4E4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8AC8139-76A9-75A4-B089-E2E22765D3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3C3715-FA72-4E6A-A52C-71B2F4B27F2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4980676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FC096F-F14D-B63E-3937-260EAF7ED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58C7F9B-C99A-2DFB-B5E4-0B2A9C604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5239B62-D28F-F648-FC6C-902D81E230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E85AAF9-FC5C-B630-30B5-E3E645669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D9D78C-D14C-432A-A142-A5160B3C668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196820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2C02B42-C4B1-E435-BAD6-7079F7A1B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9743CD8-30D7-A540-C197-C3D50C92F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0FF43AC-2ED5-C495-146C-6D05039F3F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D575EE7-1466-46E2-B489-D9EE544218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667629-6600-4EDD-BB15-C03CF397A6E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63246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C11485-E424-B3D1-13E7-24AB170FB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>
            <a:extLst>
              <a:ext uri="{FF2B5EF4-FFF2-40B4-BE49-F238E27FC236}">
                <a16:creationId xmlns:a16="http://schemas.microsoft.com/office/drawing/2014/main" id="{9E1D758B-DA40-ECAF-5953-E69DDE68FF99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AC30A9E-D129-59F4-E515-5844E6E5B4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4B3392F-4836-3665-6DEE-A9241BF410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E7D17E-8B39-4FAA-BB88-7E0B60FF16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254976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D6D97B-121F-83A3-8BCC-FA936AD3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ACE9BD-9FFF-88D3-57BE-4D9577D61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A32A414-C78D-33EB-AC27-6DE00E3C7B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8A7E5D6-8960-2AF6-CA7B-8EB86FFB3C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B29B2A-1930-43F9-9736-328B943878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731007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5879FE-377C-F661-DFD4-8AE421FC4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98870F-B9F8-630E-E953-C9B955213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11B0470-2FD7-909D-11CF-A295FB32A5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4C55FF3-B930-6754-FFFF-7064AE8C78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73A39D-81B6-416D-8C92-C7205783F7A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076464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81AC0D-6F46-39A3-7169-EDB86970F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B29FF7-FF95-8D20-A4CF-5F8264516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DAE6B98-DF2A-CA4C-7774-3EDCDE66D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F65ADD9-2DAE-1DDE-5B42-FD26D79EFB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B388DE-9AB8-EEED-1229-E8F11A6ADB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9821C0-D471-4A54-9274-B5BE5FA9CB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58797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2449E2-F1BC-124A-F630-AA4249182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147911F-4066-FCC4-62E3-23C4CC552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36F5289-15AB-C24A-0AA1-8790965D3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D3EB538-3C25-0C96-5141-FF8A067D00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E8BCCBE-5932-1208-A4F6-58E09DC38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頁尾版面配置區 6">
            <a:extLst>
              <a:ext uri="{FF2B5EF4-FFF2-40B4-BE49-F238E27FC236}">
                <a16:creationId xmlns:a16="http://schemas.microsoft.com/office/drawing/2014/main" id="{5F2E8F1B-2800-4E8D-5CC1-F4DECD6E15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id="{50F9756F-9D3A-609E-A7AF-64F130A261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54A184-954A-4E95-BA8A-220B6211122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562592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78BC90-508E-0D77-09DE-467121CE7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0AB563F-AC44-D019-6F1E-892FFDF0B3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2BA80BC-D4C9-A941-13A5-FC98E81E9E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D1D452-E9CF-4AF3-91FC-50533767674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956186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49C500E9-3481-D52D-256D-335FD57A50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A95D92C-2E18-D3DF-30BC-B2D7F12140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BB1C84-DC77-423B-A507-D7415EF8AC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096311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8E8D3A-4274-32E4-1D1B-ADF4BE0AA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D340187-2684-97D5-D2C1-DFF991306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A70CC64-B8F9-5BE5-4F19-75BC58523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647033-C34C-1C23-83EC-F8A44A67ED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3AA4843-1291-D3E3-6674-D345D26624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9DD0BD-E27D-45FB-B07A-6C6A1E12D8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838703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5A0CD5-FD2D-BC00-F7ED-15D0D256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CC364D6-5DBA-9FBA-C085-1BDB5B62C5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C894B0-FD2B-4250-E82D-F561322EC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953112-4710-C3AC-EFE9-44777190A6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00F341-173D-A236-A6D4-3F969C814B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E27F8F-A7B6-475E-9C47-3100FAD114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07328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>
            <a:extLst>
              <a:ext uri="{FF2B5EF4-FFF2-40B4-BE49-F238E27FC236}">
                <a16:creationId xmlns:a16="http://schemas.microsoft.com/office/drawing/2014/main" id="{15AC8FDD-B133-BB78-7538-294ACBD48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4899" name="Rectangle 3">
            <a:extLst>
              <a:ext uri="{FF2B5EF4-FFF2-40B4-BE49-F238E27FC236}">
                <a16:creationId xmlns:a16="http://schemas.microsoft.com/office/drawing/2014/main" id="{62AD47D9-8756-A99E-A9D4-91F280516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64900" name="Rectangle 4">
            <a:extLst>
              <a:ext uri="{FF2B5EF4-FFF2-40B4-BE49-F238E27FC236}">
                <a16:creationId xmlns:a16="http://schemas.microsoft.com/office/drawing/2014/main" id="{D5799205-C6F8-B4E8-CFDB-6F65EF64BA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4901" name="Rectangle 5">
            <a:extLst>
              <a:ext uri="{FF2B5EF4-FFF2-40B4-BE49-F238E27FC236}">
                <a16:creationId xmlns:a16="http://schemas.microsoft.com/office/drawing/2014/main" id="{8C2B2F86-873D-31D5-DD92-028EE32908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333399"/>
                </a:solidFill>
              </a:defRPr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64902" name="Rectangle 6">
            <a:extLst>
              <a:ext uri="{FF2B5EF4-FFF2-40B4-BE49-F238E27FC236}">
                <a16:creationId xmlns:a16="http://schemas.microsoft.com/office/drawing/2014/main" id="{14FABF18-2978-2959-D96A-AE909EEBC5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0E3D5F07-F842-4F63-9ECE-4CA4BD84CD9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64903" name="AutoShape 7">
            <a:extLst>
              <a:ext uri="{FF2B5EF4-FFF2-40B4-BE49-F238E27FC236}">
                <a16:creationId xmlns:a16="http://schemas.microsoft.com/office/drawing/2014/main" id="{54167DAC-B17C-0EA9-B4C1-3505805D5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4904" name="Line 8">
            <a:extLst>
              <a:ext uri="{FF2B5EF4-FFF2-40B4-BE49-F238E27FC236}">
                <a16:creationId xmlns:a16="http://schemas.microsoft.com/office/drawing/2014/main" id="{0A478F1F-DBDB-722A-75CC-26630E81A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fontAlgn="base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140.133.65.68/bee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>
            <a:extLst>
              <a:ext uri="{FF2B5EF4-FFF2-40B4-BE49-F238E27FC236}">
                <a16:creationId xmlns:a16="http://schemas.microsoft.com/office/drawing/2014/main" id="{2C7F856B-9E44-FF3A-D4E7-B6BD7FF5B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465923" name="Rectangle 3">
            <a:extLst>
              <a:ext uri="{FF2B5EF4-FFF2-40B4-BE49-F238E27FC236}">
                <a16:creationId xmlns:a16="http://schemas.microsoft.com/office/drawing/2014/main" id="{C73AB0EC-DCD2-A556-1029-55641454E13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 anchor="ctr"/>
          <a:lstStyle/>
          <a:p>
            <a:pPr algn="l">
              <a:lnSpc>
                <a:spcPct val="130000"/>
              </a:lnSpc>
            </a:pPr>
            <a:r>
              <a:rPr lang="zh-TW" altLang="en-US" sz="5400">
                <a:latin typeface="Times New Roman" panose="02020603050405020304" pitchFamily="18" charset="0"/>
              </a:rPr>
              <a:t>啤酒遊戲－</a:t>
            </a:r>
            <a:br>
              <a:rPr lang="zh-TW" altLang="en-US" sz="5400">
                <a:latin typeface="Times New Roman" panose="02020603050405020304" pitchFamily="18" charset="0"/>
              </a:rPr>
            </a:br>
            <a:r>
              <a:rPr lang="zh-TW" altLang="en-US" sz="5400">
                <a:latin typeface="Times New Roman" panose="02020603050405020304" pitchFamily="18" charset="0"/>
              </a:rPr>
              <a:t>　　供應鍊模擬</a:t>
            </a:r>
            <a:endParaRPr lang="zh-TW" altLang="en-US" sz="3200">
              <a:latin typeface="Times New Roman" panose="02020603050405020304" pitchFamily="18" charset="0"/>
            </a:endParaRPr>
          </a:p>
        </p:txBody>
      </p:sp>
      <p:sp>
        <p:nvSpPr>
          <p:cNvPr id="465926" name="Rectangle 6">
            <a:extLst>
              <a:ext uri="{FF2B5EF4-FFF2-40B4-BE49-F238E27FC236}">
                <a16:creationId xmlns:a16="http://schemas.microsoft.com/office/drawing/2014/main" id="{46DFD298-299F-5A7C-8C10-A5BF2CDD637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zh-TW" altLang="en-US" sz="3200" dirty="0"/>
              <a:t>范錚強</a:t>
            </a:r>
            <a:endParaRPr lang="en-US" altLang="zh-TW" sz="3200" dirty="0"/>
          </a:p>
          <a:p>
            <a:r>
              <a:rPr lang="en-US" altLang="zh-TW" sz="3200" dirty="0"/>
              <a:t>2024 Spring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BA0A66F7-BF9D-1839-1BFF-0F5FF149B0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511A6B53-CA38-6F06-4EBA-07A00FEA08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3C3715-FA72-4E6A-A52C-71B2F4B27F21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53016E0B-D989-D439-CA0C-0CCB251815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3CCBD125-9372-FBC6-084F-0011D8200D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B0AA3-4E4C-4E87-BCB2-1EB934B5AD2C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558082" name="Rectangle 2">
            <a:extLst>
              <a:ext uri="{FF2B5EF4-FFF2-40B4-BE49-F238E27FC236}">
                <a16:creationId xmlns:a16="http://schemas.microsoft.com/office/drawing/2014/main" id="{73E184C3-D321-510F-FF37-A136AF766E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成本結構</a:t>
            </a:r>
          </a:p>
        </p:txBody>
      </p:sp>
      <p:sp>
        <p:nvSpPr>
          <p:cNvPr id="558083" name="Rectangle 3">
            <a:extLst>
              <a:ext uri="{FF2B5EF4-FFF2-40B4-BE49-F238E27FC236}">
                <a16:creationId xmlns:a16="http://schemas.microsoft.com/office/drawing/2014/main" id="{97F587AE-ECA3-2F0C-D8FC-B871A5BD5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存貨持有成本：</a:t>
            </a:r>
          </a:p>
          <a:p>
            <a:pPr lvl="1"/>
            <a:r>
              <a:rPr kumimoji="0" lang="zh-TW" altLang="en-US" dirty="0"/>
              <a:t>每週結束時，持有每桶啤酒的成本：</a:t>
            </a:r>
            <a:r>
              <a:rPr kumimoji="0" lang="en-US" altLang="zh-TW" dirty="0">
                <a:solidFill>
                  <a:srgbClr val="CC0000"/>
                </a:solidFill>
              </a:rPr>
              <a:t>$</a:t>
            </a:r>
            <a:r>
              <a:rPr lang="en-US" altLang="zh-TW" dirty="0">
                <a:solidFill>
                  <a:srgbClr val="CC0000"/>
                </a:solidFill>
              </a:rPr>
              <a:t>1</a:t>
            </a:r>
            <a:endParaRPr lang="en-US" altLang="zh-TW" dirty="0"/>
          </a:p>
          <a:p>
            <a:r>
              <a:rPr lang="zh-TW" altLang="en-US" dirty="0"/>
              <a:t>缺貨成本：</a:t>
            </a:r>
          </a:p>
          <a:p>
            <a:pPr lvl="1"/>
            <a:r>
              <a:rPr kumimoji="0" lang="zh-TW" altLang="en-US" dirty="0"/>
              <a:t>每週結束時，缺貨一桶啤酒的成本：</a:t>
            </a:r>
            <a:r>
              <a:rPr kumimoji="0" lang="en-US" altLang="zh-TW" dirty="0">
                <a:solidFill>
                  <a:srgbClr val="CC0000"/>
                </a:solidFill>
              </a:rPr>
              <a:t>$</a:t>
            </a:r>
            <a:r>
              <a:rPr lang="en-US" altLang="zh-TW" dirty="0">
                <a:solidFill>
                  <a:srgbClr val="CC0000"/>
                </a:solidFill>
              </a:rPr>
              <a:t>2</a:t>
            </a:r>
          </a:p>
          <a:p>
            <a:r>
              <a:rPr lang="zh-TW" altLang="en-US" dirty="0"/>
              <a:t>上游工廠產能每週最多 </a:t>
            </a:r>
            <a:r>
              <a:rPr lang="en-US" altLang="zh-TW" dirty="0"/>
              <a:t>100</a:t>
            </a:r>
            <a:r>
              <a:rPr lang="zh-TW" altLang="en-US" dirty="0"/>
              <a:t>箱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D004BE37-063D-42AE-C2DA-94DCCD4450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2C1A11A8-2965-A985-9EFB-33EAEBFB1E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AD86C3-C4BD-41A2-913A-919B1B8BA590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66274" name="Rectangle 2">
            <a:extLst>
              <a:ext uri="{FF2B5EF4-FFF2-40B4-BE49-F238E27FC236}">
                <a16:creationId xmlns:a16="http://schemas.microsoft.com/office/drawing/2014/main" id="{1312B3E2-73B8-6090-21F7-A206495BC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你每星期該做些什麼？</a:t>
            </a:r>
          </a:p>
        </p:txBody>
      </p:sp>
      <p:sp>
        <p:nvSpPr>
          <p:cNvPr id="566275" name="Rectangle 3">
            <a:extLst>
              <a:ext uri="{FF2B5EF4-FFF2-40B4-BE49-F238E27FC236}">
                <a16:creationId xmlns:a16="http://schemas.microsoft.com/office/drawing/2014/main" id="{F52A9AEF-E4AF-4939-7D3B-B27DAF654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solidFill>
                  <a:schemeClr val="tx1"/>
                </a:solidFill>
              </a:rPr>
              <a:t>自上游供應商取得啤酒</a:t>
            </a:r>
          </a:p>
          <a:p>
            <a:r>
              <a:rPr lang="zh-TW" altLang="en-US">
                <a:solidFill>
                  <a:schemeClr val="tx1"/>
                </a:solidFill>
              </a:rPr>
              <a:t>取得下游顧客的訂單</a:t>
            </a:r>
          </a:p>
          <a:p>
            <a:r>
              <a:rPr lang="zh-TW" altLang="en-US">
                <a:solidFill>
                  <a:schemeClr val="tx1"/>
                </a:solidFill>
              </a:rPr>
              <a:t>只要有足夠的存貨，就儘可能的運送出啤酒以滿足需求</a:t>
            </a:r>
          </a:p>
          <a:p>
            <a:r>
              <a:rPr lang="zh-TW" altLang="en-US">
                <a:solidFill>
                  <a:schemeClr val="tx1"/>
                </a:solidFill>
              </a:rPr>
              <a:t>不足的訂單，只要有存貨，就會在下一週加以滿足</a:t>
            </a:r>
          </a:p>
          <a:p>
            <a:r>
              <a:rPr lang="zh-TW" altLang="en-US"/>
              <a:t>向你的上游供應商下訂單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B5FBE108-4499-037E-4D4E-6D1069E33D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D2FD4497-F01E-963E-2BDB-38C73B4ADB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CB8C5D-F413-41E1-97E8-3910647B9C91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64226" name="Rectangle 2">
            <a:extLst>
              <a:ext uri="{FF2B5EF4-FFF2-40B4-BE49-F238E27FC236}">
                <a16:creationId xmlns:a16="http://schemas.microsoft.com/office/drawing/2014/main" id="{D3331AF8-0A34-29DB-CDB8-8B7B5E8B4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目標</a:t>
            </a:r>
          </a:p>
        </p:txBody>
      </p:sp>
      <p:sp>
        <p:nvSpPr>
          <p:cNvPr id="564227" name="Rectangle 3">
            <a:extLst>
              <a:ext uri="{FF2B5EF4-FFF2-40B4-BE49-F238E27FC236}">
                <a16:creationId xmlns:a16="http://schemas.microsoft.com/office/drawing/2014/main" id="{676717BB-04B7-BAF0-DAB3-0472B4A30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使通路的總成本最少</a:t>
            </a:r>
          </a:p>
          <a:p>
            <a:pPr lvl="1"/>
            <a:r>
              <a:rPr lang="zh-TW" altLang="en-US"/>
              <a:t>總成本是加總四個成員在整個活動中所產生的成本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2FD4E1A0-2D85-4E74-904A-C891F6FFDC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592E0953-9BAF-5EDA-3437-4B8AA1DD14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DC1F7E-B5B6-4B61-BC26-47F3308FECEF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77538" name="Rectangle 2">
            <a:extLst>
              <a:ext uri="{FF2B5EF4-FFF2-40B4-BE49-F238E27FC236}">
                <a16:creationId xmlns:a16="http://schemas.microsoft.com/office/drawing/2014/main" id="{825CB902-A514-D26E-3817-FB0B8FC42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情境</a:t>
            </a:r>
          </a:p>
        </p:txBody>
      </p:sp>
      <p:sp>
        <p:nvSpPr>
          <p:cNvPr id="577539" name="Rectangle 3">
            <a:extLst>
              <a:ext uri="{FF2B5EF4-FFF2-40B4-BE49-F238E27FC236}">
                <a16:creationId xmlns:a16="http://schemas.microsoft.com/office/drawing/2014/main" id="{82D9A84B-D44F-0101-A997-824BF7754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72816"/>
            <a:ext cx="7772400" cy="470418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/>
              <a:t>1.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2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訂單處理時間 </a:t>
            </a:r>
            <a:r>
              <a:rPr lang="en-US" altLang="zh-TW" sz="2000" dirty="0"/>
              <a:t>= 1, </a:t>
            </a:r>
            <a:r>
              <a:rPr lang="zh-TW" altLang="en-US" sz="2000" dirty="0"/>
              <a:t>運送時間 </a:t>
            </a:r>
            <a:r>
              <a:rPr lang="en-US" altLang="zh-TW" sz="2000" dirty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2.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5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訂單處理時間 </a:t>
            </a:r>
            <a:r>
              <a:rPr lang="en-US" altLang="zh-TW" sz="2000" dirty="0"/>
              <a:t>= 3, </a:t>
            </a:r>
            <a:r>
              <a:rPr lang="zh-TW" altLang="en-US" sz="2000" dirty="0"/>
              <a:t>運送時間 </a:t>
            </a:r>
            <a:r>
              <a:rPr lang="en-US" altLang="zh-TW" sz="2000" dirty="0"/>
              <a:t>= 2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3.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kumimoji="0" lang="zh-TW" altLang="en-US" sz="2000" dirty="0"/>
              <a:t>資料能見度 </a:t>
            </a:r>
            <a:r>
              <a:rPr kumimoji="0" lang="en-US" altLang="zh-TW" sz="2000" dirty="0"/>
              <a:t>–</a:t>
            </a:r>
            <a:r>
              <a:rPr lang="en-US" altLang="zh-TW" sz="2000" dirty="0"/>
              <a:t> </a:t>
            </a:r>
            <a:r>
              <a:rPr lang="zh-TW" altLang="en-US" sz="2000" dirty="0"/>
              <a:t>每週的 </a:t>
            </a:r>
            <a:r>
              <a:rPr lang="en-US" altLang="zh-TW" sz="2000" dirty="0"/>
              <a:t>POS </a:t>
            </a:r>
            <a:r>
              <a:rPr lang="zh-TW" altLang="en-US" sz="2000" dirty="0"/>
              <a:t>資料，下游的存貨水準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4.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知道每週的平均需求，及需求的型態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5.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四週的滾動預測，有</a:t>
            </a:r>
            <a:r>
              <a:rPr lang="en-US" altLang="zh-TW" sz="2000" dirty="0"/>
              <a:t>90%</a:t>
            </a:r>
            <a:r>
              <a:rPr lang="zh-TW" altLang="en-US" sz="2000" dirty="0"/>
              <a:t>的正確性</a:t>
            </a:r>
            <a:endParaRPr lang="en-US" altLang="zh-TW" sz="2000" dirty="0"/>
          </a:p>
          <a:p>
            <a:pPr>
              <a:lnSpc>
                <a:spcPct val="90000"/>
              </a:lnSpc>
            </a:pPr>
            <a:r>
              <a:rPr lang="en-US" altLang="zh-TW" sz="2400" dirty="0"/>
              <a:t>6.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允許供應鍊上下游成員互相討論</a:t>
            </a:r>
          </a:p>
          <a:p>
            <a:pPr marL="663575" lvl="1" indent="0">
              <a:lnSpc>
                <a:spcPct val="90000"/>
              </a:lnSpc>
              <a:buNone/>
            </a:pPr>
            <a:endParaRPr lang="zh-TW" altLang="en-US" sz="2000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B576B9BD-6880-612A-E3F9-0837CDE2B1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429986E1-A458-7FEE-1181-FEA226651D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664C6C-4F0E-4165-9D15-0E9A4EEE1432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601090" name="Rectangle 2">
            <a:extLst>
              <a:ext uri="{FF2B5EF4-FFF2-40B4-BE49-F238E27FC236}">
                <a16:creationId xmlns:a16="http://schemas.microsoft.com/office/drawing/2014/main" id="{F3F8529A-3B7E-3AB2-F382-24B2473D5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#1</a:t>
            </a:r>
          </a:p>
        </p:txBody>
      </p:sp>
      <p:sp>
        <p:nvSpPr>
          <p:cNvPr id="601091" name="Rectangle 3">
            <a:extLst>
              <a:ext uri="{FF2B5EF4-FFF2-40B4-BE49-F238E27FC236}">
                <a16:creationId xmlns:a16="http://schemas.microsoft.com/office/drawing/2014/main" id="{F100D8D9-90BC-8B33-AE4C-58985CA593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前置時間 </a:t>
            </a:r>
            <a:r>
              <a:rPr lang="en-US" altLang="zh-TW" dirty="0"/>
              <a:t>= 2 </a:t>
            </a:r>
            <a:r>
              <a:rPr lang="zh-TW" altLang="en-US" dirty="0"/>
              <a:t>週</a:t>
            </a:r>
          </a:p>
          <a:p>
            <a:pPr lvl="1"/>
            <a:r>
              <a:rPr lang="zh-TW" altLang="en-US" dirty="0"/>
              <a:t>訂單處理時間 </a:t>
            </a:r>
            <a:r>
              <a:rPr lang="en-US" altLang="zh-TW" dirty="0"/>
              <a:t>= 1, </a:t>
            </a:r>
            <a:r>
              <a:rPr lang="zh-TW" altLang="en-US" dirty="0"/>
              <a:t>運送時間 </a:t>
            </a:r>
            <a:r>
              <a:rPr lang="en-US" altLang="zh-TW" dirty="0"/>
              <a:t>= 1</a:t>
            </a:r>
          </a:p>
          <a:p>
            <a:r>
              <a:rPr lang="zh-TW" altLang="en-US" dirty="0"/>
              <a:t>啤酒遊戲網站</a:t>
            </a:r>
          </a:p>
          <a:p>
            <a:pPr lvl="1"/>
            <a:r>
              <a:rPr lang="en-US" altLang="zh-TW" dirty="0">
                <a:hlinkClick r:id="rId3"/>
              </a:rPr>
              <a:t>http://140.133.65.68/beer</a:t>
            </a:r>
            <a:endParaRPr lang="en-US" altLang="zh-TW" dirty="0"/>
          </a:p>
          <a:p>
            <a:pPr lvl="1"/>
            <a:r>
              <a:rPr lang="en-US" altLang="zh-TW" dirty="0" err="1"/>
              <a:t>Pwd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 err="1"/>
              <a:t>cycu</a:t>
            </a:r>
            <a:endParaRPr lang="en-US" altLang="zh-TW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39472A2A-E3AA-7AD7-ACFD-9DBFE72B98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14F726B7-5D95-8202-E829-AE53F1A164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F41111-ACA1-4CB4-B562-A0992CD7BD50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81634" name="Rectangle 2">
            <a:extLst>
              <a:ext uri="{FF2B5EF4-FFF2-40B4-BE49-F238E27FC236}">
                <a16:creationId xmlns:a16="http://schemas.microsoft.com/office/drawing/2014/main" id="{960C74A5-19C2-1256-34F0-A0BFCF3C0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#2</a:t>
            </a:r>
          </a:p>
        </p:txBody>
      </p:sp>
      <p:sp>
        <p:nvSpPr>
          <p:cNvPr id="581635" name="Rectangle 3">
            <a:extLst>
              <a:ext uri="{FF2B5EF4-FFF2-40B4-BE49-F238E27FC236}">
                <a16:creationId xmlns:a16="http://schemas.microsoft.com/office/drawing/2014/main" id="{826A1020-FEEC-7ABB-0E6F-035B9B175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前置時間 </a:t>
            </a:r>
            <a:r>
              <a:rPr lang="en-US" altLang="zh-TW" dirty="0"/>
              <a:t>= 2 </a:t>
            </a:r>
            <a:r>
              <a:rPr lang="zh-TW" altLang="en-US" dirty="0"/>
              <a:t>週</a:t>
            </a:r>
          </a:p>
          <a:p>
            <a:pPr lvl="1"/>
            <a:r>
              <a:rPr lang="zh-TW" altLang="en-US" dirty="0"/>
              <a:t>訂單處理時間 </a:t>
            </a:r>
            <a:r>
              <a:rPr lang="en-US" altLang="zh-TW" dirty="0"/>
              <a:t>= 3, </a:t>
            </a:r>
            <a:r>
              <a:rPr lang="zh-TW" altLang="en-US" dirty="0"/>
              <a:t>運送時間 </a:t>
            </a:r>
            <a:r>
              <a:rPr lang="en-US" altLang="zh-TW" dirty="0"/>
              <a:t>= 2</a:t>
            </a:r>
          </a:p>
          <a:p>
            <a:r>
              <a:rPr lang="en-US" altLang="zh-TW" dirty="0"/>
              <a:t>Change of roles</a:t>
            </a:r>
          </a:p>
          <a:p>
            <a:pPr lvl="1"/>
            <a:r>
              <a:rPr lang="en-US" altLang="zh-TW" dirty="0"/>
              <a:t>R </a:t>
            </a:r>
            <a:r>
              <a:rPr lang="en-US" altLang="zh-TW" dirty="0">
                <a:sym typeface="Wingdings" panose="05000000000000000000" pitchFamily="2" charset="2"/>
              </a:rPr>
              <a:t> W</a:t>
            </a:r>
          </a:p>
          <a:p>
            <a:pPr lvl="1"/>
            <a:r>
              <a:rPr lang="en-US" altLang="zh-TW" dirty="0"/>
              <a:t>W </a:t>
            </a:r>
            <a:r>
              <a:rPr lang="en-US" altLang="zh-TW" dirty="0">
                <a:sym typeface="Wingdings" panose="05000000000000000000" pitchFamily="2" charset="2"/>
              </a:rPr>
              <a:t> D</a:t>
            </a:r>
          </a:p>
          <a:p>
            <a:pPr lvl="1"/>
            <a:r>
              <a:rPr lang="en-US" altLang="zh-TW" dirty="0"/>
              <a:t>D </a:t>
            </a:r>
            <a:r>
              <a:rPr lang="en-US" altLang="zh-TW" dirty="0">
                <a:sym typeface="Wingdings" panose="05000000000000000000" pitchFamily="2" charset="2"/>
              </a:rPr>
              <a:t> F</a:t>
            </a:r>
          </a:p>
          <a:p>
            <a:pPr lvl="1"/>
            <a:r>
              <a:rPr lang="en-US" altLang="zh-TW" dirty="0"/>
              <a:t>F </a:t>
            </a:r>
            <a:r>
              <a:rPr lang="en-US" altLang="zh-TW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39909228-B43B-7E40-F20C-BA2EE1F1FB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F4434E08-CF5B-A2FF-80C2-2D63FD8A72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2AF6CF-54CE-474B-8332-D87BFF6A181E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84706" name="Rectangle 2">
            <a:extLst>
              <a:ext uri="{FF2B5EF4-FFF2-40B4-BE49-F238E27FC236}">
                <a16:creationId xmlns:a16="http://schemas.microsoft.com/office/drawing/2014/main" id="{006D3115-EB91-E6E9-5F7D-16E15B5D6E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#3</a:t>
            </a:r>
          </a:p>
        </p:txBody>
      </p:sp>
      <p:sp>
        <p:nvSpPr>
          <p:cNvPr id="584707" name="Rectangle 3">
            <a:extLst>
              <a:ext uri="{FF2B5EF4-FFF2-40B4-BE49-F238E27FC236}">
                <a16:creationId xmlns:a16="http://schemas.microsoft.com/office/drawing/2014/main" id="{87892B12-D570-B16F-470C-36E778C4E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Visibility– weekly POS data, downstream inventory level 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2A6A9090-F3E8-85D4-7907-329323CA68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8626E8F7-9986-7B3E-2573-84CE42D381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AE068A-289B-4B6E-81A6-326557747913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586754" name="Rectangle 2">
            <a:extLst>
              <a:ext uri="{FF2B5EF4-FFF2-40B4-BE49-F238E27FC236}">
                <a16:creationId xmlns:a16="http://schemas.microsoft.com/office/drawing/2014/main" id="{169359C3-19DD-93F5-6E4F-7A76A47B2A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#4</a:t>
            </a:r>
          </a:p>
        </p:txBody>
      </p:sp>
      <p:sp>
        <p:nvSpPr>
          <p:cNvPr id="586755" name="Rectangle 3">
            <a:extLst>
              <a:ext uri="{FF2B5EF4-FFF2-40B4-BE49-F238E27FC236}">
                <a16:creationId xmlns:a16="http://schemas.microsoft.com/office/drawing/2014/main" id="{3E01039C-FBD7-921D-2373-304F6BCD3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64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Average demand = 8</a:t>
            </a:r>
          </a:p>
          <a:p>
            <a:pPr>
              <a:lnSpc>
                <a:spcPct val="90000"/>
              </a:lnSpc>
            </a:pPr>
            <a:r>
              <a:rPr lang="zh-TW" altLang="en-US" sz="2800" dirty="0"/>
              <a:t>冬天 </a:t>
            </a:r>
            <a:r>
              <a:rPr lang="en-US" altLang="zh-TW" sz="2800" dirty="0"/>
              <a:t>1-5</a:t>
            </a:r>
            <a:r>
              <a:rPr lang="zh-TW" altLang="en-US" sz="2800" dirty="0"/>
              <a:t>週</a:t>
            </a:r>
            <a:r>
              <a:rPr lang="en-US" altLang="zh-TW" sz="2800" dirty="0"/>
              <a:t>; </a:t>
            </a:r>
            <a:r>
              <a:rPr lang="zh-TW" altLang="en-US" sz="2800" dirty="0"/>
              <a:t>夏天</a:t>
            </a:r>
            <a:r>
              <a:rPr lang="en-US" altLang="zh-TW" sz="2800" dirty="0"/>
              <a:t>11-15</a:t>
            </a:r>
            <a:r>
              <a:rPr lang="zh-TW" altLang="en-US" sz="2800" dirty="0"/>
              <a:t>週</a:t>
            </a:r>
            <a:r>
              <a:rPr lang="en-US" altLang="zh-TW" sz="2800" dirty="0"/>
              <a:t>;</a:t>
            </a:r>
            <a:r>
              <a:rPr lang="zh-TW" altLang="en-US" sz="2800" dirty="0"/>
              <a:t>冬天 </a:t>
            </a:r>
            <a:r>
              <a:rPr lang="en-US" altLang="zh-TW" sz="2800" dirty="0"/>
              <a:t>21-25</a:t>
            </a:r>
            <a:r>
              <a:rPr lang="zh-TW" altLang="en-US" sz="2800" dirty="0"/>
              <a:t>週</a:t>
            </a:r>
            <a:endParaRPr lang="en-US" altLang="zh-TW" sz="2800" dirty="0"/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D29C4FF9-F21B-9506-C6DE-3A6332D04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22EA2A19-450B-B592-DD02-8DE7129D48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7259AF-73EE-4FE6-9420-C0F815032DC9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588802" name="Rectangle 2">
            <a:extLst>
              <a:ext uri="{FF2B5EF4-FFF2-40B4-BE49-F238E27FC236}">
                <a16:creationId xmlns:a16="http://schemas.microsoft.com/office/drawing/2014/main" id="{84BF10AD-38F2-F162-45BE-9DEB781E9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#5</a:t>
            </a:r>
          </a:p>
        </p:txBody>
      </p:sp>
      <p:sp>
        <p:nvSpPr>
          <p:cNvPr id="588803" name="Rectangle 3">
            <a:extLst>
              <a:ext uri="{FF2B5EF4-FFF2-40B4-BE49-F238E27FC236}">
                <a16:creationId xmlns:a16="http://schemas.microsoft.com/office/drawing/2014/main" id="{9D17F527-627F-49F7-1263-A12638F0E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10</a:t>
            </a:r>
            <a:r>
              <a:rPr lang="zh-TW" altLang="en-US" sz="2800" dirty="0"/>
              <a:t>週滾動預測 </a:t>
            </a:r>
            <a:r>
              <a:rPr lang="en-US" altLang="zh-TW" sz="2800" dirty="0"/>
              <a:t>(Rolling forecast) 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3DDA0C07-14CC-BDA5-A8B5-BFDF0C61D6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0294D895-B37D-5AE8-B23D-20677D6888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860D4A-E81E-48DF-9259-B69D16F65195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90850" name="Rectangle 2">
            <a:extLst>
              <a:ext uri="{FF2B5EF4-FFF2-40B4-BE49-F238E27FC236}">
                <a16:creationId xmlns:a16="http://schemas.microsoft.com/office/drawing/2014/main" id="{587453C8-5450-E2B3-E999-D5B8CF46E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sym typeface="Wingdings" panose="05000000000000000000" pitchFamily="2" charset="2"/>
              </a:rPr>
              <a:t>Rolling forecast</a:t>
            </a:r>
          </a:p>
        </p:txBody>
      </p:sp>
      <p:graphicFrame>
        <p:nvGraphicFramePr>
          <p:cNvPr id="591731" name="Group 883">
            <a:extLst>
              <a:ext uri="{FF2B5EF4-FFF2-40B4-BE49-F238E27FC236}">
                <a16:creationId xmlns:a16="http://schemas.microsoft.com/office/drawing/2014/main" id="{8592AAF2-075B-0D6B-3729-E0FC4D5552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5650" y="1484313"/>
          <a:ext cx="7704138" cy="5181600"/>
        </p:xfrm>
        <a:graphic>
          <a:graphicData uri="http://schemas.openxmlformats.org/drawingml/2006/table">
            <a:tbl>
              <a:tblPr/>
              <a:tblGrid>
                <a:gridCol w="592138">
                  <a:extLst>
                    <a:ext uri="{9D8B030D-6E8A-4147-A177-3AD203B41FA5}">
                      <a16:colId xmlns:a16="http://schemas.microsoft.com/office/drawing/2014/main" val="1643617895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42655128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4186867612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1048130141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val="111515249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1463682015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1126400294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869797256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454563910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val="154122299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825960078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3104292285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111259466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7831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70658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82284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21967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4061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6666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67910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8425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67519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74404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啤酒遊戲 （啤酒配送遊戲）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一款教育遊戲，用於體驗供應鏈流程的典型協調問題</a:t>
            </a:r>
            <a:endParaRPr lang="en-US" altLang="zh-TW" dirty="0"/>
          </a:p>
          <a:p>
            <a:r>
              <a:rPr lang="zh-TW" altLang="en-US" dirty="0"/>
              <a:t>概述了整個供應鏈流程中資訊共享、供應鏈管理和協作的重要性</a:t>
            </a:r>
            <a:endParaRPr lang="en-US" altLang="zh-TW" dirty="0"/>
          </a:p>
          <a:p>
            <a:r>
              <a:rPr lang="zh-TW" altLang="en-US" dirty="0"/>
              <a:t>最初在 </a:t>
            </a:r>
            <a:r>
              <a:rPr lang="en-US" altLang="zh-TW" dirty="0"/>
              <a:t>1960</a:t>
            </a:r>
            <a:r>
              <a:rPr lang="zh-TW" altLang="en-US" dirty="0"/>
              <a:t>年代，由麻省理工學院創立系統動態學的 </a:t>
            </a:r>
            <a:r>
              <a:rPr lang="en-US" altLang="zh-TW" dirty="0"/>
              <a:t>Jay Forrester</a:t>
            </a:r>
            <a:r>
              <a:rPr lang="zh-TW" altLang="en-US" dirty="0"/>
              <a:t> </a:t>
            </a:r>
            <a:r>
              <a:rPr lang="en-US" altLang="zh-TW" dirty="0"/>
              <a:t> </a:t>
            </a:r>
            <a:r>
              <a:rPr lang="zh-TW" altLang="en-US" dirty="0"/>
              <a:t>教授設計</a:t>
            </a:r>
            <a:endParaRPr lang="en-US" altLang="zh-TW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505708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92D8F1C8-1A26-94E5-11C4-0B14FBBEEF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E0754171-3975-0856-16BA-A2392A775D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A2297-0A29-48C0-B855-8A7C437AE0D9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594946" name="Rectangle 2">
            <a:extLst>
              <a:ext uri="{FF2B5EF4-FFF2-40B4-BE49-F238E27FC236}">
                <a16:creationId xmlns:a16="http://schemas.microsoft.com/office/drawing/2014/main" id="{584ED96A-606F-0617-9C25-A868BEC637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813" y="404813"/>
            <a:ext cx="6934200" cy="1143000"/>
          </a:xfrm>
        </p:spPr>
        <p:txBody>
          <a:bodyPr/>
          <a:lstStyle/>
          <a:p>
            <a:r>
              <a:rPr lang="en-US" altLang="zh-TW">
                <a:sym typeface="Wingdings" panose="05000000000000000000" pitchFamily="2" charset="2"/>
              </a:rPr>
              <a:t>Rolling forecast 2</a:t>
            </a:r>
          </a:p>
        </p:txBody>
      </p:sp>
      <p:graphicFrame>
        <p:nvGraphicFramePr>
          <p:cNvPr id="595295" name="Group 351">
            <a:extLst>
              <a:ext uri="{FF2B5EF4-FFF2-40B4-BE49-F238E27FC236}">
                <a16:creationId xmlns:a16="http://schemas.microsoft.com/office/drawing/2014/main" id="{F03048DC-7680-0EC1-9F62-1B672893F0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4213" y="1484313"/>
          <a:ext cx="7772400" cy="51816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val="188004943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396491115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1316306064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49704893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374512001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54903693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1219622597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651796720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3098123276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420550311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418717151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868131326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857187276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07773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6243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712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82747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47299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23475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88289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05998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37778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50378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72FA75FF-4B92-45D0-9DD4-96D47B9B3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585E4F54-F2A8-5811-4DD7-B7FE67DEC4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2F25D1-AF77-41FB-8A02-176F50D173BD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603138" name="Rectangle 2">
            <a:extLst>
              <a:ext uri="{FF2B5EF4-FFF2-40B4-BE49-F238E27FC236}">
                <a16:creationId xmlns:a16="http://schemas.microsoft.com/office/drawing/2014/main" id="{6E8420EB-5235-5600-E34A-B2632F2D4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#6</a:t>
            </a:r>
          </a:p>
        </p:txBody>
      </p:sp>
      <p:sp>
        <p:nvSpPr>
          <p:cNvPr id="603139" name="Rectangle 3">
            <a:extLst>
              <a:ext uri="{FF2B5EF4-FFF2-40B4-BE49-F238E27FC236}">
                <a16:creationId xmlns:a16="http://schemas.microsoft.com/office/drawing/2014/main" id="{AEE28F5D-5FF6-84CF-5061-464EB3420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zh-TW" altLang="en-US" sz="2800" dirty="0"/>
              <a:t>沒有能見度</a:t>
            </a:r>
          </a:p>
          <a:p>
            <a:pPr>
              <a:lnSpc>
                <a:spcPct val="90000"/>
              </a:lnSpc>
            </a:pPr>
            <a:r>
              <a:rPr lang="zh-TW" altLang="en-US" sz="2800" dirty="0"/>
              <a:t>同組成員公開，允許討論、協商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6E48F3D6-8E09-C1CA-FFA6-14A34F24F7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76578995-9199-80B1-C6DF-67C07B6648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B0FF2E-D893-4163-B324-910CB4FD5FA8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599042" name="Rectangle 2">
            <a:extLst>
              <a:ext uri="{FF2B5EF4-FFF2-40B4-BE49-F238E27FC236}">
                <a16:creationId xmlns:a16="http://schemas.microsoft.com/office/drawing/2014/main" id="{BA50087D-2C98-4151-D994-89784885A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sym typeface="Wingdings" panose="05000000000000000000" pitchFamily="2" charset="2"/>
              </a:rPr>
              <a:t>作業</a:t>
            </a:r>
          </a:p>
        </p:txBody>
      </p:sp>
      <p:sp>
        <p:nvSpPr>
          <p:cNvPr id="599043" name="Rectangle 3">
            <a:extLst>
              <a:ext uri="{FF2B5EF4-FFF2-40B4-BE49-F238E27FC236}">
                <a16:creationId xmlns:a16="http://schemas.microsoft.com/office/drawing/2014/main" id="{263B6943-7CE5-8A79-81FA-80AF5E3BCE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請利用你在啤酒遊戲中領悟到的觀念對供應鍊的問題作一個分析：</a:t>
            </a:r>
          </a:p>
          <a:p>
            <a:pPr marL="514350" indent="-514350">
              <a:buFont typeface="+mj-lt"/>
              <a:buAutoNum type="alphaLcParenR"/>
            </a:pPr>
            <a:r>
              <a:rPr lang="zh-TW" altLang="en-US" dirty="0"/>
              <a:t>你們上下游之間究竟出了什麼錯？你們可以如何增進團隊的表現？</a:t>
            </a:r>
          </a:p>
          <a:p>
            <a:pPr marL="514350" indent="-514350">
              <a:buFont typeface="+mj-lt"/>
              <a:buAutoNum type="alphaLcParenR"/>
            </a:pPr>
            <a:r>
              <a:rPr lang="zh-TW" altLang="en-US" dirty="0"/>
              <a:t>你覺得有哪些重要的因素，影響了供應鍊的績效？有哪些改變需要進行？</a:t>
            </a:r>
          </a:p>
          <a:p>
            <a:pPr marL="514350" indent="-514350">
              <a:buFont typeface="+mj-lt"/>
              <a:buAutoNum type="alphaLcParenR"/>
            </a:pPr>
            <a:r>
              <a:rPr lang="zh-TW" altLang="en-US" dirty="0"/>
              <a:t>資訊科技如何幫你做好上述的事？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CEEE5064-35B5-974C-2926-1DDFB4F693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113F2141-EB56-0CCF-0C52-00129F3D7F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B06266-BAEF-4228-86D6-6AF32CA1B84B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607234" name="Rectangle 2">
            <a:extLst>
              <a:ext uri="{FF2B5EF4-FFF2-40B4-BE49-F238E27FC236}">
                <a16:creationId xmlns:a16="http://schemas.microsoft.com/office/drawing/2014/main" id="{D9019183-4CD6-9B8D-8777-EB03B6EFB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影響因素</a:t>
            </a:r>
          </a:p>
        </p:txBody>
      </p:sp>
      <p:sp>
        <p:nvSpPr>
          <p:cNvPr id="607235" name="Rectangle 3">
            <a:extLst>
              <a:ext uri="{FF2B5EF4-FFF2-40B4-BE49-F238E27FC236}">
                <a16:creationId xmlns:a16="http://schemas.microsoft.com/office/drawing/2014/main" id="{E484CDF2-883E-6C3A-7D48-D1BB623612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Lead Time</a:t>
            </a:r>
          </a:p>
          <a:p>
            <a:r>
              <a:rPr lang="en-US" altLang="zh-TW"/>
              <a:t>Visibility</a:t>
            </a:r>
            <a:r>
              <a:rPr lang="zh-TW" altLang="en-US"/>
              <a:t>：銷售、庫存</a:t>
            </a:r>
          </a:p>
          <a:p>
            <a:r>
              <a:rPr lang="zh-TW" altLang="en-US"/>
              <a:t>溝通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F0E4DF97-74CE-434D-E78A-0320CC07C4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11974F2E-7BA5-6768-53C0-86A5FF0020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DC8948-178C-4364-AEC0-257BA4543887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609282" name="Rectangle 2">
            <a:extLst>
              <a:ext uri="{FF2B5EF4-FFF2-40B4-BE49-F238E27FC236}">
                <a16:creationId xmlns:a16="http://schemas.microsoft.com/office/drawing/2014/main" id="{C899D984-E9EA-5CC5-BDD7-093FDAA52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改善方式</a:t>
            </a:r>
          </a:p>
        </p:txBody>
      </p:sp>
      <p:sp>
        <p:nvSpPr>
          <p:cNvPr id="609283" name="Rectangle 3">
            <a:extLst>
              <a:ext uri="{FF2B5EF4-FFF2-40B4-BE49-F238E27FC236}">
                <a16:creationId xmlns:a16="http://schemas.microsoft.com/office/drawing/2014/main" id="{DEAD2B2C-3DFF-A5DA-DA6C-2D8AC7EE21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/>
              <a:t>訂定安全庫存</a:t>
            </a:r>
          </a:p>
          <a:p>
            <a:pPr>
              <a:lnSpc>
                <a:spcPct val="90000"/>
              </a:lnSpc>
            </a:pPr>
            <a:r>
              <a:rPr lang="zh-TW" altLang="en-US"/>
              <a:t>考慮在途庫存</a:t>
            </a:r>
          </a:p>
          <a:p>
            <a:pPr>
              <a:lnSpc>
                <a:spcPct val="90000"/>
              </a:lnSpc>
            </a:pPr>
            <a:r>
              <a:rPr lang="zh-TW" altLang="en-US"/>
              <a:t>縮短供應鍊</a:t>
            </a:r>
          </a:p>
          <a:p>
            <a:pPr>
              <a:lnSpc>
                <a:spcPct val="90000"/>
              </a:lnSpc>
            </a:pPr>
            <a:r>
              <a:rPr lang="zh-TW" altLang="en-US"/>
              <a:t>縮短交期</a:t>
            </a:r>
          </a:p>
          <a:p>
            <a:pPr>
              <a:lnSpc>
                <a:spcPct val="90000"/>
              </a:lnSpc>
            </a:pPr>
            <a:r>
              <a:rPr lang="zh-TW" altLang="en-US"/>
              <a:t>增加能見度</a:t>
            </a:r>
            <a:r>
              <a:rPr lang="en-US" altLang="zh-TW"/>
              <a:t>—POS</a:t>
            </a:r>
          </a:p>
          <a:p>
            <a:pPr>
              <a:lnSpc>
                <a:spcPct val="90000"/>
              </a:lnSpc>
            </a:pPr>
            <a:r>
              <a:rPr lang="zh-TW" altLang="en-US"/>
              <a:t>提供預測</a:t>
            </a:r>
          </a:p>
          <a:p>
            <a:pPr>
              <a:lnSpc>
                <a:spcPct val="90000"/>
              </a:lnSpc>
            </a:pPr>
            <a:r>
              <a:rPr lang="zh-TW" altLang="en-US"/>
              <a:t>協同商務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1525DBCA-7FB5-BAB5-9E9A-867C8A881D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870FF393-D291-52B1-3E17-3FC6479B19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FA6B19-6137-4B24-AFE1-440E1FA3A6F5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552962" name="Rectangle 2">
            <a:extLst>
              <a:ext uri="{FF2B5EF4-FFF2-40B4-BE49-F238E27FC236}">
                <a16:creationId xmlns:a16="http://schemas.microsoft.com/office/drawing/2014/main" id="{3FFA7C8A-7937-D001-358C-3FA6E839B3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模擬設定</a:t>
            </a:r>
          </a:p>
        </p:txBody>
      </p:sp>
      <p:sp>
        <p:nvSpPr>
          <p:cNvPr id="552963" name="Rectangle 3">
            <a:extLst>
              <a:ext uri="{FF2B5EF4-FFF2-40B4-BE49-F238E27FC236}">
                <a16:creationId xmlns:a16="http://schemas.microsoft.com/office/drawing/2014/main" id="{F6A9FC05-D69B-9296-7DB7-8661672CD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過度簡化的供應鍊</a:t>
            </a:r>
          </a:p>
          <a:p>
            <a:pPr lvl="1"/>
            <a:r>
              <a:rPr lang="zh-TW" altLang="en-US"/>
              <a:t>銷售桶裝啤酒</a:t>
            </a:r>
          </a:p>
          <a:p>
            <a:r>
              <a:rPr lang="zh-TW" altLang="en-US"/>
              <a:t>角色</a:t>
            </a:r>
          </a:p>
          <a:p>
            <a:pPr lvl="1"/>
            <a:r>
              <a:rPr lang="zh-TW" altLang="en-US"/>
              <a:t>工廠（倉庫）</a:t>
            </a:r>
          </a:p>
          <a:p>
            <a:pPr lvl="1"/>
            <a:r>
              <a:rPr lang="zh-TW" altLang="en-US"/>
              <a:t>配銷商</a:t>
            </a:r>
          </a:p>
          <a:p>
            <a:pPr lvl="1"/>
            <a:r>
              <a:rPr lang="zh-TW" altLang="en-US"/>
              <a:t>大盤商</a:t>
            </a:r>
          </a:p>
          <a:p>
            <a:pPr lvl="1"/>
            <a:r>
              <a:rPr lang="zh-TW" altLang="en-US"/>
              <a:t>零售商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C5EA26F8-489B-D0CD-C658-094B565AD6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DC24C4CE-D435-CABD-F623-7FD26557D4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D27DF-FD53-4928-BE5B-B07C5784B70F}" type="slidenum">
              <a:rPr lang="en-US" altLang="zh-TW"/>
              <a:pPr/>
              <a:t>4</a:t>
            </a:fld>
            <a:endParaRPr lang="en-US" altLang="zh-TW"/>
          </a:p>
        </p:txBody>
      </p:sp>
      <p:grpSp>
        <p:nvGrpSpPr>
          <p:cNvPr id="551957" name="Group 21">
            <a:extLst>
              <a:ext uri="{FF2B5EF4-FFF2-40B4-BE49-F238E27FC236}">
                <a16:creationId xmlns:a16="http://schemas.microsoft.com/office/drawing/2014/main" id="{B0D8D612-4F64-63AA-1A0D-A1DBD73CC9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92275" y="2133600"/>
            <a:ext cx="5749925" cy="4529138"/>
            <a:chOff x="1066" y="1344"/>
            <a:chExt cx="3622" cy="2853"/>
          </a:xfrm>
        </p:grpSpPr>
        <p:sp>
          <p:nvSpPr>
            <p:cNvPr id="551956" name="AutoShape 20">
              <a:extLst>
                <a:ext uri="{FF2B5EF4-FFF2-40B4-BE49-F238E27FC236}">
                  <a16:creationId xmlns:a16="http://schemas.microsoft.com/office/drawing/2014/main" id="{F50AFFC5-460A-90A4-8AFA-D08115BA01C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066" y="1344"/>
              <a:ext cx="3622" cy="28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552158" name="Group 222">
              <a:extLst>
                <a:ext uri="{FF2B5EF4-FFF2-40B4-BE49-F238E27FC236}">
                  <a16:creationId xmlns:a16="http://schemas.microsoft.com/office/drawing/2014/main" id="{B99B83E1-DEDE-5CE6-3273-CF72DD9E3F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8" y="1346"/>
              <a:ext cx="3613" cy="2841"/>
              <a:chOff x="1068" y="1346"/>
              <a:chExt cx="3613" cy="2841"/>
            </a:xfrm>
          </p:grpSpPr>
          <p:sp>
            <p:nvSpPr>
              <p:cNvPr id="551958" name="Rectangle 22">
                <a:extLst>
                  <a:ext uri="{FF2B5EF4-FFF2-40B4-BE49-F238E27FC236}">
                    <a16:creationId xmlns:a16="http://schemas.microsoft.com/office/drawing/2014/main" id="{8CE171BF-86BC-5CC0-3329-AF1127AA5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59" name="Rectangle 23">
                <a:extLst>
                  <a:ext uri="{FF2B5EF4-FFF2-40B4-BE49-F238E27FC236}">
                    <a16:creationId xmlns:a16="http://schemas.microsoft.com/office/drawing/2014/main" id="{A3DC5188-5E02-0A7B-FDD8-08331AC082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0" name="Rectangle 24">
                <a:extLst>
                  <a:ext uri="{FF2B5EF4-FFF2-40B4-BE49-F238E27FC236}">
                    <a16:creationId xmlns:a16="http://schemas.microsoft.com/office/drawing/2014/main" id="{A610A080-8DE7-4137-5F8B-F43EF9274F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" y="1437"/>
                <a:ext cx="666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Factory</a:t>
                </a:r>
                <a:endParaRPr lang="en-US" altLang="zh-TW"/>
              </a:p>
            </p:txBody>
          </p:sp>
          <p:sp>
            <p:nvSpPr>
              <p:cNvPr id="551961" name="Rectangle 25">
                <a:extLst>
                  <a:ext uri="{FF2B5EF4-FFF2-40B4-BE49-F238E27FC236}">
                    <a16:creationId xmlns:a16="http://schemas.microsoft.com/office/drawing/2014/main" id="{67C8376F-0FD4-B2E2-1C55-903A12EE68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2" name="Rectangle 26">
                <a:extLst>
                  <a:ext uri="{FF2B5EF4-FFF2-40B4-BE49-F238E27FC236}">
                    <a16:creationId xmlns:a16="http://schemas.microsoft.com/office/drawing/2014/main" id="{5127BA18-B1F7-A83B-1196-3C74A8605A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3" name="Rectangle 27">
                <a:extLst>
                  <a:ext uri="{FF2B5EF4-FFF2-40B4-BE49-F238E27FC236}">
                    <a16:creationId xmlns:a16="http://schemas.microsoft.com/office/drawing/2014/main" id="{23926957-4D28-69A9-5142-952C847CA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5" y="2233"/>
                <a:ext cx="881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Distributor</a:t>
                </a:r>
                <a:endParaRPr lang="en-US" altLang="zh-TW"/>
              </a:p>
            </p:txBody>
          </p:sp>
          <p:sp>
            <p:nvSpPr>
              <p:cNvPr id="551964" name="Rectangle 28">
                <a:extLst>
                  <a:ext uri="{FF2B5EF4-FFF2-40B4-BE49-F238E27FC236}">
                    <a16:creationId xmlns:a16="http://schemas.microsoft.com/office/drawing/2014/main" id="{C1962AAC-84CA-6F2D-6ADB-169E28D0C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5" name="Rectangle 29">
                <a:extLst>
                  <a:ext uri="{FF2B5EF4-FFF2-40B4-BE49-F238E27FC236}">
                    <a16:creationId xmlns:a16="http://schemas.microsoft.com/office/drawing/2014/main" id="{30531521-8849-5F7F-B579-04CA7F23BE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6" name="Rectangle 30">
                <a:extLst>
                  <a:ext uri="{FF2B5EF4-FFF2-40B4-BE49-F238E27FC236}">
                    <a16:creationId xmlns:a16="http://schemas.microsoft.com/office/drawing/2014/main" id="{8D3FC032-E9A0-5950-EFB9-35E504E7F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3029"/>
                <a:ext cx="959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Wholesaler</a:t>
                </a:r>
                <a:endParaRPr lang="en-US" altLang="zh-TW"/>
              </a:p>
            </p:txBody>
          </p:sp>
          <p:sp>
            <p:nvSpPr>
              <p:cNvPr id="551967" name="Rectangle 31">
                <a:extLst>
                  <a:ext uri="{FF2B5EF4-FFF2-40B4-BE49-F238E27FC236}">
                    <a16:creationId xmlns:a16="http://schemas.microsoft.com/office/drawing/2014/main" id="{EDF2AE7F-4455-3F1B-5749-BDBDA08B7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8" name="Rectangle 32">
                <a:extLst>
                  <a:ext uri="{FF2B5EF4-FFF2-40B4-BE49-F238E27FC236}">
                    <a16:creationId xmlns:a16="http://schemas.microsoft.com/office/drawing/2014/main" id="{4DF58959-7449-2E03-421C-6FAE6F515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9" name="Rectangle 33">
                <a:extLst>
                  <a:ext uri="{FF2B5EF4-FFF2-40B4-BE49-F238E27FC236}">
                    <a16:creationId xmlns:a16="http://schemas.microsoft.com/office/drawing/2014/main" id="{CB5EF8CA-3F4A-991F-29E9-6EF90DBF0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1" y="3900"/>
                <a:ext cx="685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Retailer</a:t>
                </a:r>
                <a:endParaRPr lang="en-US" altLang="zh-TW"/>
              </a:p>
            </p:txBody>
          </p:sp>
          <p:sp>
            <p:nvSpPr>
              <p:cNvPr id="551970" name="Freeform 34">
                <a:extLst>
                  <a:ext uri="{FF2B5EF4-FFF2-40B4-BE49-F238E27FC236}">
                    <a16:creationId xmlns:a16="http://schemas.microsoft.com/office/drawing/2014/main" id="{6B12A9BE-33F3-A82A-E73A-3B8318F8E4B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23" y="1726"/>
                <a:ext cx="444" cy="615"/>
              </a:xfrm>
              <a:custGeom>
                <a:avLst/>
                <a:gdLst>
                  <a:gd name="T0" fmla="*/ 888 w 888"/>
                  <a:gd name="T1" fmla="*/ 1231 h 1231"/>
                  <a:gd name="T2" fmla="*/ 56 w 888"/>
                  <a:gd name="T3" fmla="*/ 1231 h 1231"/>
                  <a:gd name="T4" fmla="*/ 52 w 888"/>
                  <a:gd name="T5" fmla="*/ 1231 h 1231"/>
                  <a:gd name="T6" fmla="*/ 49 w 888"/>
                  <a:gd name="T7" fmla="*/ 1230 h 1231"/>
                  <a:gd name="T8" fmla="*/ 46 w 888"/>
                  <a:gd name="T9" fmla="*/ 1228 h 1231"/>
                  <a:gd name="T10" fmla="*/ 43 w 888"/>
                  <a:gd name="T11" fmla="*/ 1227 h 1231"/>
                  <a:gd name="T12" fmla="*/ 40 w 888"/>
                  <a:gd name="T13" fmla="*/ 1223 h 1231"/>
                  <a:gd name="T14" fmla="*/ 38 w 888"/>
                  <a:gd name="T15" fmla="*/ 1220 h 1231"/>
                  <a:gd name="T16" fmla="*/ 37 w 888"/>
                  <a:gd name="T17" fmla="*/ 1215 h 1231"/>
                  <a:gd name="T18" fmla="*/ 37 w 888"/>
                  <a:gd name="T19" fmla="*/ 1212 h 1231"/>
                  <a:gd name="T20" fmla="*/ 37 w 888"/>
                  <a:gd name="T21" fmla="*/ 100 h 1231"/>
                  <a:gd name="T22" fmla="*/ 74 w 888"/>
                  <a:gd name="T23" fmla="*/ 100 h 1231"/>
                  <a:gd name="T24" fmla="*/ 74 w 888"/>
                  <a:gd name="T25" fmla="*/ 1212 h 1231"/>
                  <a:gd name="T26" fmla="*/ 56 w 888"/>
                  <a:gd name="T27" fmla="*/ 1191 h 1231"/>
                  <a:gd name="T28" fmla="*/ 888 w 888"/>
                  <a:gd name="T29" fmla="*/ 1191 h 1231"/>
                  <a:gd name="T30" fmla="*/ 888 w 888"/>
                  <a:gd name="T31" fmla="*/ 1231 h 1231"/>
                  <a:gd name="T32" fmla="*/ 0 w 888"/>
                  <a:gd name="T33" fmla="*/ 120 h 1231"/>
                  <a:gd name="T34" fmla="*/ 56 w 888"/>
                  <a:gd name="T35" fmla="*/ 0 h 1231"/>
                  <a:gd name="T36" fmla="*/ 111 w 888"/>
                  <a:gd name="T37" fmla="*/ 120 h 1231"/>
                  <a:gd name="T38" fmla="*/ 0 w 888"/>
                  <a:gd name="T39" fmla="*/ 120 h 1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88" h="1231">
                    <a:moveTo>
                      <a:pt x="888" y="1231"/>
                    </a:moveTo>
                    <a:lnTo>
                      <a:pt x="56" y="1231"/>
                    </a:lnTo>
                    <a:lnTo>
                      <a:pt x="52" y="1231"/>
                    </a:lnTo>
                    <a:lnTo>
                      <a:pt x="49" y="1230"/>
                    </a:lnTo>
                    <a:lnTo>
                      <a:pt x="46" y="1228"/>
                    </a:lnTo>
                    <a:lnTo>
                      <a:pt x="43" y="1227"/>
                    </a:lnTo>
                    <a:lnTo>
                      <a:pt x="40" y="1223"/>
                    </a:lnTo>
                    <a:lnTo>
                      <a:pt x="38" y="1220"/>
                    </a:lnTo>
                    <a:lnTo>
                      <a:pt x="37" y="1215"/>
                    </a:lnTo>
                    <a:lnTo>
                      <a:pt x="37" y="1212"/>
                    </a:lnTo>
                    <a:lnTo>
                      <a:pt x="37" y="100"/>
                    </a:lnTo>
                    <a:lnTo>
                      <a:pt x="74" y="100"/>
                    </a:lnTo>
                    <a:lnTo>
                      <a:pt x="74" y="1212"/>
                    </a:lnTo>
                    <a:lnTo>
                      <a:pt x="56" y="1191"/>
                    </a:lnTo>
                    <a:lnTo>
                      <a:pt x="888" y="1191"/>
                    </a:lnTo>
                    <a:lnTo>
                      <a:pt x="888" y="1231"/>
                    </a:lnTo>
                    <a:close/>
                    <a:moveTo>
                      <a:pt x="0" y="120"/>
                    </a:moveTo>
                    <a:lnTo>
                      <a:pt x="56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1" name="Freeform 35">
                <a:extLst>
                  <a:ext uri="{FF2B5EF4-FFF2-40B4-BE49-F238E27FC236}">
                    <a16:creationId xmlns:a16="http://schemas.microsoft.com/office/drawing/2014/main" id="{4A52EF38-C55F-B198-4CE0-B0943E9CE46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22" y="2520"/>
                <a:ext cx="583" cy="655"/>
              </a:xfrm>
              <a:custGeom>
                <a:avLst/>
                <a:gdLst>
                  <a:gd name="T0" fmla="*/ 1166 w 1166"/>
                  <a:gd name="T1" fmla="*/ 1310 h 1310"/>
                  <a:gd name="T2" fmla="*/ 54 w 1166"/>
                  <a:gd name="T3" fmla="*/ 1310 h 1310"/>
                  <a:gd name="T4" fmla="*/ 51 w 1166"/>
                  <a:gd name="T5" fmla="*/ 1310 h 1310"/>
                  <a:gd name="T6" fmla="*/ 47 w 1166"/>
                  <a:gd name="T7" fmla="*/ 1308 h 1310"/>
                  <a:gd name="T8" fmla="*/ 44 w 1166"/>
                  <a:gd name="T9" fmla="*/ 1307 h 1310"/>
                  <a:gd name="T10" fmla="*/ 41 w 1166"/>
                  <a:gd name="T11" fmla="*/ 1303 h 1310"/>
                  <a:gd name="T12" fmla="*/ 39 w 1166"/>
                  <a:gd name="T13" fmla="*/ 1300 h 1310"/>
                  <a:gd name="T14" fmla="*/ 38 w 1166"/>
                  <a:gd name="T15" fmla="*/ 1297 h 1310"/>
                  <a:gd name="T16" fmla="*/ 36 w 1166"/>
                  <a:gd name="T17" fmla="*/ 1294 h 1310"/>
                  <a:gd name="T18" fmla="*/ 36 w 1166"/>
                  <a:gd name="T19" fmla="*/ 1291 h 1310"/>
                  <a:gd name="T20" fmla="*/ 36 w 1166"/>
                  <a:gd name="T21" fmla="*/ 101 h 1310"/>
                  <a:gd name="T22" fmla="*/ 73 w 1166"/>
                  <a:gd name="T23" fmla="*/ 101 h 1310"/>
                  <a:gd name="T24" fmla="*/ 73 w 1166"/>
                  <a:gd name="T25" fmla="*/ 1291 h 1310"/>
                  <a:gd name="T26" fmla="*/ 54 w 1166"/>
                  <a:gd name="T27" fmla="*/ 1270 h 1310"/>
                  <a:gd name="T28" fmla="*/ 1166 w 1166"/>
                  <a:gd name="T29" fmla="*/ 1270 h 1310"/>
                  <a:gd name="T30" fmla="*/ 1166 w 1166"/>
                  <a:gd name="T31" fmla="*/ 1310 h 1310"/>
                  <a:gd name="T32" fmla="*/ 0 w 1166"/>
                  <a:gd name="T33" fmla="*/ 120 h 1310"/>
                  <a:gd name="T34" fmla="*/ 54 w 1166"/>
                  <a:gd name="T35" fmla="*/ 0 h 1310"/>
                  <a:gd name="T36" fmla="*/ 110 w 1166"/>
                  <a:gd name="T37" fmla="*/ 120 h 1310"/>
                  <a:gd name="T38" fmla="*/ 0 w 1166"/>
                  <a:gd name="T39" fmla="*/ 120 h 1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6" h="1310">
                    <a:moveTo>
                      <a:pt x="1166" y="1310"/>
                    </a:moveTo>
                    <a:lnTo>
                      <a:pt x="54" y="1310"/>
                    </a:lnTo>
                    <a:lnTo>
                      <a:pt x="51" y="1310"/>
                    </a:lnTo>
                    <a:lnTo>
                      <a:pt x="47" y="1308"/>
                    </a:lnTo>
                    <a:lnTo>
                      <a:pt x="44" y="1307"/>
                    </a:lnTo>
                    <a:lnTo>
                      <a:pt x="41" y="1303"/>
                    </a:lnTo>
                    <a:lnTo>
                      <a:pt x="39" y="1300"/>
                    </a:lnTo>
                    <a:lnTo>
                      <a:pt x="38" y="1297"/>
                    </a:lnTo>
                    <a:lnTo>
                      <a:pt x="36" y="1294"/>
                    </a:lnTo>
                    <a:lnTo>
                      <a:pt x="36" y="1291"/>
                    </a:lnTo>
                    <a:lnTo>
                      <a:pt x="36" y="101"/>
                    </a:lnTo>
                    <a:lnTo>
                      <a:pt x="73" y="101"/>
                    </a:lnTo>
                    <a:lnTo>
                      <a:pt x="73" y="1291"/>
                    </a:lnTo>
                    <a:lnTo>
                      <a:pt x="54" y="1270"/>
                    </a:lnTo>
                    <a:lnTo>
                      <a:pt x="1166" y="1270"/>
                    </a:lnTo>
                    <a:lnTo>
                      <a:pt x="1166" y="1310"/>
                    </a:lnTo>
                    <a:close/>
                    <a:moveTo>
                      <a:pt x="0" y="120"/>
                    </a:moveTo>
                    <a:lnTo>
                      <a:pt x="54" y="0"/>
                    </a:lnTo>
                    <a:lnTo>
                      <a:pt x="110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2" name="Freeform 36">
                <a:extLst>
                  <a:ext uri="{FF2B5EF4-FFF2-40B4-BE49-F238E27FC236}">
                    <a16:creationId xmlns:a16="http://schemas.microsoft.com/office/drawing/2014/main" id="{A9305099-5685-F91A-1C95-51F5D7839E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95" y="3316"/>
                <a:ext cx="514" cy="693"/>
              </a:xfrm>
              <a:custGeom>
                <a:avLst/>
                <a:gdLst>
                  <a:gd name="T0" fmla="*/ 1028 w 1028"/>
                  <a:gd name="T1" fmla="*/ 1385 h 1385"/>
                  <a:gd name="T2" fmla="*/ 55 w 1028"/>
                  <a:gd name="T3" fmla="*/ 1385 h 1385"/>
                  <a:gd name="T4" fmla="*/ 52 w 1028"/>
                  <a:gd name="T5" fmla="*/ 1384 h 1385"/>
                  <a:gd name="T6" fmla="*/ 47 w 1028"/>
                  <a:gd name="T7" fmla="*/ 1384 h 1385"/>
                  <a:gd name="T8" fmla="*/ 44 w 1028"/>
                  <a:gd name="T9" fmla="*/ 1380 h 1385"/>
                  <a:gd name="T10" fmla="*/ 41 w 1028"/>
                  <a:gd name="T11" fmla="*/ 1379 h 1385"/>
                  <a:gd name="T12" fmla="*/ 40 w 1028"/>
                  <a:gd name="T13" fmla="*/ 1376 h 1385"/>
                  <a:gd name="T14" fmla="*/ 39 w 1028"/>
                  <a:gd name="T15" fmla="*/ 1372 h 1385"/>
                  <a:gd name="T16" fmla="*/ 37 w 1028"/>
                  <a:gd name="T17" fmla="*/ 1369 h 1385"/>
                  <a:gd name="T18" fmla="*/ 37 w 1028"/>
                  <a:gd name="T19" fmla="*/ 1364 h 1385"/>
                  <a:gd name="T20" fmla="*/ 37 w 1028"/>
                  <a:gd name="T21" fmla="*/ 101 h 1385"/>
                  <a:gd name="T22" fmla="*/ 74 w 1028"/>
                  <a:gd name="T23" fmla="*/ 101 h 1385"/>
                  <a:gd name="T24" fmla="*/ 74 w 1028"/>
                  <a:gd name="T25" fmla="*/ 1364 h 1385"/>
                  <a:gd name="T26" fmla="*/ 55 w 1028"/>
                  <a:gd name="T27" fmla="*/ 1345 h 1385"/>
                  <a:gd name="T28" fmla="*/ 1028 w 1028"/>
                  <a:gd name="T29" fmla="*/ 1345 h 1385"/>
                  <a:gd name="T30" fmla="*/ 1028 w 1028"/>
                  <a:gd name="T31" fmla="*/ 1385 h 1385"/>
                  <a:gd name="T32" fmla="*/ 0 w 1028"/>
                  <a:gd name="T33" fmla="*/ 120 h 1385"/>
                  <a:gd name="T34" fmla="*/ 55 w 1028"/>
                  <a:gd name="T35" fmla="*/ 0 h 1385"/>
                  <a:gd name="T36" fmla="*/ 111 w 1028"/>
                  <a:gd name="T37" fmla="*/ 120 h 1385"/>
                  <a:gd name="T38" fmla="*/ 0 w 1028"/>
                  <a:gd name="T39" fmla="*/ 120 h 1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28" h="1385">
                    <a:moveTo>
                      <a:pt x="1028" y="1385"/>
                    </a:moveTo>
                    <a:lnTo>
                      <a:pt x="55" y="1385"/>
                    </a:lnTo>
                    <a:lnTo>
                      <a:pt x="52" y="1384"/>
                    </a:lnTo>
                    <a:lnTo>
                      <a:pt x="47" y="1384"/>
                    </a:lnTo>
                    <a:lnTo>
                      <a:pt x="44" y="1380"/>
                    </a:lnTo>
                    <a:lnTo>
                      <a:pt x="41" y="1379"/>
                    </a:lnTo>
                    <a:lnTo>
                      <a:pt x="40" y="1376"/>
                    </a:lnTo>
                    <a:lnTo>
                      <a:pt x="39" y="1372"/>
                    </a:lnTo>
                    <a:lnTo>
                      <a:pt x="37" y="1369"/>
                    </a:lnTo>
                    <a:lnTo>
                      <a:pt x="37" y="1364"/>
                    </a:lnTo>
                    <a:lnTo>
                      <a:pt x="37" y="101"/>
                    </a:lnTo>
                    <a:lnTo>
                      <a:pt x="74" y="101"/>
                    </a:lnTo>
                    <a:lnTo>
                      <a:pt x="74" y="1364"/>
                    </a:lnTo>
                    <a:lnTo>
                      <a:pt x="55" y="1345"/>
                    </a:lnTo>
                    <a:lnTo>
                      <a:pt x="1028" y="1345"/>
                    </a:lnTo>
                    <a:lnTo>
                      <a:pt x="1028" y="1385"/>
                    </a:lnTo>
                    <a:close/>
                    <a:moveTo>
                      <a:pt x="0" y="120"/>
                    </a:moveTo>
                    <a:lnTo>
                      <a:pt x="55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3" name="Freeform 37">
                <a:extLst>
                  <a:ext uri="{FF2B5EF4-FFF2-40B4-BE49-F238E27FC236}">
                    <a16:creationId xmlns:a16="http://schemas.microsoft.com/office/drawing/2014/main" id="{05BACD8B-7149-CA57-D046-E6CD8301C68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06" y="1488"/>
                <a:ext cx="584" cy="654"/>
              </a:xfrm>
              <a:custGeom>
                <a:avLst/>
                <a:gdLst>
                  <a:gd name="T0" fmla="*/ 0 w 1167"/>
                  <a:gd name="T1" fmla="*/ 0 h 1306"/>
                  <a:gd name="T2" fmla="*/ 1112 w 1167"/>
                  <a:gd name="T3" fmla="*/ 0 h 1306"/>
                  <a:gd name="T4" fmla="*/ 1116 w 1167"/>
                  <a:gd name="T5" fmla="*/ 0 h 1306"/>
                  <a:gd name="T6" fmla="*/ 1119 w 1167"/>
                  <a:gd name="T7" fmla="*/ 1 h 1306"/>
                  <a:gd name="T8" fmla="*/ 1122 w 1167"/>
                  <a:gd name="T9" fmla="*/ 3 h 1306"/>
                  <a:gd name="T10" fmla="*/ 1125 w 1167"/>
                  <a:gd name="T11" fmla="*/ 4 h 1306"/>
                  <a:gd name="T12" fmla="*/ 1128 w 1167"/>
                  <a:gd name="T13" fmla="*/ 8 h 1306"/>
                  <a:gd name="T14" fmla="*/ 1129 w 1167"/>
                  <a:gd name="T15" fmla="*/ 11 h 1306"/>
                  <a:gd name="T16" fmla="*/ 1131 w 1167"/>
                  <a:gd name="T17" fmla="*/ 16 h 1306"/>
                  <a:gd name="T18" fmla="*/ 1131 w 1167"/>
                  <a:gd name="T19" fmla="*/ 19 h 1306"/>
                  <a:gd name="T20" fmla="*/ 1131 w 1167"/>
                  <a:gd name="T21" fmla="*/ 1207 h 1306"/>
                  <a:gd name="T22" fmla="*/ 1094 w 1167"/>
                  <a:gd name="T23" fmla="*/ 1207 h 1306"/>
                  <a:gd name="T24" fmla="*/ 1094 w 1167"/>
                  <a:gd name="T25" fmla="*/ 19 h 1306"/>
                  <a:gd name="T26" fmla="*/ 1112 w 1167"/>
                  <a:gd name="T27" fmla="*/ 40 h 1306"/>
                  <a:gd name="T28" fmla="*/ 0 w 1167"/>
                  <a:gd name="T29" fmla="*/ 40 h 1306"/>
                  <a:gd name="T30" fmla="*/ 0 w 1167"/>
                  <a:gd name="T31" fmla="*/ 0 h 1306"/>
                  <a:gd name="T32" fmla="*/ 1167 w 1167"/>
                  <a:gd name="T33" fmla="*/ 1186 h 1306"/>
                  <a:gd name="T34" fmla="*/ 1112 w 1167"/>
                  <a:gd name="T35" fmla="*/ 1306 h 1306"/>
                  <a:gd name="T36" fmla="*/ 1057 w 1167"/>
                  <a:gd name="T37" fmla="*/ 1186 h 1306"/>
                  <a:gd name="T38" fmla="*/ 1167 w 1167"/>
                  <a:gd name="T39" fmla="*/ 1186 h 1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7" h="1306">
                    <a:moveTo>
                      <a:pt x="0" y="0"/>
                    </a:moveTo>
                    <a:lnTo>
                      <a:pt x="1112" y="0"/>
                    </a:lnTo>
                    <a:lnTo>
                      <a:pt x="1116" y="0"/>
                    </a:lnTo>
                    <a:lnTo>
                      <a:pt x="1119" y="1"/>
                    </a:lnTo>
                    <a:lnTo>
                      <a:pt x="1122" y="3"/>
                    </a:lnTo>
                    <a:lnTo>
                      <a:pt x="1125" y="4"/>
                    </a:lnTo>
                    <a:lnTo>
                      <a:pt x="1128" y="8"/>
                    </a:lnTo>
                    <a:lnTo>
                      <a:pt x="1129" y="11"/>
                    </a:lnTo>
                    <a:lnTo>
                      <a:pt x="1131" y="16"/>
                    </a:lnTo>
                    <a:lnTo>
                      <a:pt x="1131" y="19"/>
                    </a:lnTo>
                    <a:lnTo>
                      <a:pt x="1131" y="1207"/>
                    </a:lnTo>
                    <a:lnTo>
                      <a:pt x="1094" y="1207"/>
                    </a:lnTo>
                    <a:lnTo>
                      <a:pt x="1094" y="19"/>
                    </a:lnTo>
                    <a:lnTo>
                      <a:pt x="1112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167" y="1186"/>
                    </a:moveTo>
                    <a:lnTo>
                      <a:pt x="1112" y="1306"/>
                    </a:lnTo>
                    <a:lnTo>
                      <a:pt x="1057" y="1186"/>
                    </a:lnTo>
                    <a:lnTo>
                      <a:pt x="1167" y="1186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4" name="Freeform 38">
                <a:extLst>
                  <a:ext uri="{FF2B5EF4-FFF2-40B4-BE49-F238E27FC236}">
                    <a16:creationId xmlns:a16="http://schemas.microsoft.com/office/drawing/2014/main" id="{37815718-9B82-23DB-EBAF-EB505244BB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3" y="1703"/>
                <a:ext cx="83" cy="115"/>
              </a:xfrm>
              <a:custGeom>
                <a:avLst/>
                <a:gdLst>
                  <a:gd name="T0" fmla="*/ 86 w 167"/>
                  <a:gd name="T1" fmla="*/ 5 h 230"/>
                  <a:gd name="T2" fmla="*/ 121 w 167"/>
                  <a:gd name="T3" fmla="*/ 0 h 230"/>
                  <a:gd name="T4" fmla="*/ 155 w 167"/>
                  <a:gd name="T5" fmla="*/ 23 h 230"/>
                  <a:gd name="T6" fmla="*/ 161 w 167"/>
                  <a:gd name="T7" fmla="*/ 52 h 230"/>
                  <a:gd name="T8" fmla="*/ 165 w 167"/>
                  <a:gd name="T9" fmla="*/ 80 h 230"/>
                  <a:gd name="T10" fmla="*/ 167 w 167"/>
                  <a:gd name="T11" fmla="*/ 109 h 230"/>
                  <a:gd name="T12" fmla="*/ 167 w 167"/>
                  <a:gd name="T13" fmla="*/ 137 h 230"/>
                  <a:gd name="T14" fmla="*/ 162 w 167"/>
                  <a:gd name="T15" fmla="*/ 162 h 230"/>
                  <a:gd name="T16" fmla="*/ 155 w 167"/>
                  <a:gd name="T17" fmla="*/ 186 h 230"/>
                  <a:gd name="T18" fmla="*/ 145 w 167"/>
                  <a:gd name="T19" fmla="*/ 205 h 230"/>
                  <a:gd name="T20" fmla="*/ 130 w 167"/>
                  <a:gd name="T21" fmla="*/ 222 h 230"/>
                  <a:gd name="T22" fmla="*/ 71 w 167"/>
                  <a:gd name="T23" fmla="*/ 230 h 230"/>
                  <a:gd name="T24" fmla="*/ 64 w 167"/>
                  <a:gd name="T25" fmla="*/ 228 h 230"/>
                  <a:gd name="T26" fmla="*/ 55 w 167"/>
                  <a:gd name="T27" fmla="*/ 225 h 230"/>
                  <a:gd name="T28" fmla="*/ 46 w 167"/>
                  <a:gd name="T29" fmla="*/ 218 h 230"/>
                  <a:gd name="T30" fmla="*/ 36 w 167"/>
                  <a:gd name="T31" fmla="*/ 212 h 230"/>
                  <a:gd name="T32" fmla="*/ 27 w 167"/>
                  <a:gd name="T33" fmla="*/ 204 h 230"/>
                  <a:gd name="T34" fmla="*/ 18 w 167"/>
                  <a:gd name="T35" fmla="*/ 194 h 230"/>
                  <a:gd name="T36" fmla="*/ 11 w 167"/>
                  <a:gd name="T37" fmla="*/ 183 h 230"/>
                  <a:gd name="T38" fmla="*/ 8 w 167"/>
                  <a:gd name="T39" fmla="*/ 173 h 230"/>
                  <a:gd name="T40" fmla="*/ 0 w 167"/>
                  <a:gd name="T41" fmla="*/ 122 h 230"/>
                  <a:gd name="T42" fmla="*/ 40 w 167"/>
                  <a:gd name="T43" fmla="*/ 116 h 230"/>
                  <a:gd name="T44" fmla="*/ 56 w 167"/>
                  <a:gd name="T45" fmla="*/ 48 h 230"/>
                  <a:gd name="T46" fmla="*/ 58 w 167"/>
                  <a:gd name="T47" fmla="*/ 45 h 230"/>
                  <a:gd name="T48" fmla="*/ 62 w 167"/>
                  <a:gd name="T49" fmla="*/ 40 h 230"/>
                  <a:gd name="T50" fmla="*/ 68 w 167"/>
                  <a:gd name="T51" fmla="*/ 34 h 230"/>
                  <a:gd name="T52" fmla="*/ 74 w 167"/>
                  <a:gd name="T53" fmla="*/ 26 h 230"/>
                  <a:gd name="T54" fmla="*/ 80 w 167"/>
                  <a:gd name="T55" fmla="*/ 18 h 230"/>
                  <a:gd name="T56" fmla="*/ 84 w 167"/>
                  <a:gd name="T57" fmla="*/ 11 h 230"/>
                  <a:gd name="T58" fmla="*/ 86 w 167"/>
                  <a:gd name="T59" fmla="*/ 7 h 230"/>
                  <a:gd name="T60" fmla="*/ 86 w 167"/>
                  <a:gd name="T61" fmla="*/ 5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7" h="230">
                    <a:moveTo>
                      <a:pt x="86" y="5"/>
                    </a:moveTo>
                    <a:lnTo>
                      <a:pt x="121" y="0"/>
                    </a:lnTo>
                    <a:lnTo>
                      <a:pt x="155" y="23"/>
                    </a:lnTo>
                    <a:lnTo>
                      <a:pt x="161" y="52"/>
                    </a:lnTo>
                    <a:lnTo>
                      <a:pt x="165" y="80"/>
                    </a:lnTo>
                    <a:lnTo>
                      <a:pt x="167" y="109"/>
                    </a:lnTo>
                    <a:lnTo>
                      <a:pt x="167" y="137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5" y="205"/>
                    </a:lnTo>
                    <a:lnTo>
                      <a:pt x="130" y="222"/>
                    </a:lnTo>
                    <a:lnTo>
                      <a:pt x="71" y="230"/>
                    </a:lnTo>
                    <a:lnTo>
                      <a:pt x="64" y="228"/>
                    </a:lnTo>
                    <a:lnTo>
                      <a:pt x="55" y="225"/>
                    </a:lnTo>
                    <a:lnTo>
                      <a:pt x="46" y="218"/>
                    </a:lnTo>
                    <a:lnTo>
                      <a:pt x="36" y="212"/>
                    </a:lnTo>
                    <a:lnTo>
                      <a:pt x="27" y="204"/>
                    </a:lnTo>
                    <a:lnTo>
                      <a:pt x="18" y="194"/>
                    </a:lnTo>
                    <a:lnTo>
                      <a:pt x="11" y="183"/>
                    </a:lnTo>
                    <a:lnTo>
                      <a:pt x="8" y="173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6" y="48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4"/>
                    </a:lnTo>
                    <a:lnTo>
                      <a:pt x="74" y="26"/>
                    </a:lnTo>
                    <a:lnTo>
                      <a:pt x="80" y="18"/>
                    </a:lnTo>
                    <a:lnTo>
                      <a:pt x="84" y="11"/>
                    </a:lnTo>
                    <a:lnTo>
                      <a:pt x="86" y="7"/>
                    </a:lnTo>
                    <a:lnTo>
                      <a:pt x="86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5" name="Freeform 39">
                <a:extLst>
                  <a:ext uri="{FF2B5EF4-FFF2-40B4-BE49-F238E27FC236}">
                    <a16:creationId xmlns:a16="http://schemas.microsoft.com/office/drawing/2014/main" id="{591240FE-8351-8E37-BC32-9437CC587F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1" y="1388"/>
                <a:ext cx="489" cy="408"/>
              </a:xfrm>
              <a:custGeom>
                <a:avLst/>
                <a:gdLst>
                  <a:gd name="T0" fmla="*/ 0 w 977"/>
                  <a:gd name="T1" fmla="*/ 422 h 816"/>
                  <a:gd name="T2" fmla="*/ 0 w 977"/>
                  <a:gd name="T3" fmla="*/ 776 h 816"/>
                  <a:gd name="T4" fmla="*/ 77 w 977"/>
                  <a:gd name="T5" fmla="*/ 795 h 816"/>
                  <a:gd name="T6" fmla="*/ 98 w 977"/>
                  <a:gd name="T7" fmla="*/ 810 h 816"/>
                  <a:gd name="T8" fmla="*/ 177 w 977"/>
                  <a:gd name="T9" fmla="*/ 807 h 816"/>
                  <a:gd name="T10" fmla="*/ 200 w 977"/>
                  <a:gd name="T11" fmla="*/ 802 h 816"/>
                  <a:gd name="T12" fmla="*/ 254 w 977"/>
                  <a:gd name="T13" fmla="*/ 781 h 816"/>
                  <a:gd name="T14" fmla="*/ 333 w 977"/>
                  <a:gd name="T15" fmla="*/ 816 h 816"/>
                  <a:gd name="T16" fmla="*/ 420 w 977"/>
                  <a:gd name="T17" fmla="*/ 816 h 816"/>
                  <a:gd name="T18" fmla="*/ 420 w 977"/>
                  <a:gd name="T19" fmla="*/ 722 h 816"/>
                  <a:gd name="T20" fmla="*/ 448 w 977"/>
                  <a:gd name="T21" fmla="*/ 712 h 816"/>
                  <a:gd name="T22" fmla="*/ 452 w 977"/>
                  <a:gd name="T23" fmla="*/ 736 h 816"/>
                  <a:gd name="T24" fmla="*/ 513 w 977"/>
                  <a:gd name="T25" fmla="*/ 751 h 816"/>
                  <a:gd name="T26" fmla="*/ 611 w 977"/>
                  <a:gd name="T27" fmla="*/ 725 h 816"/>
                  <a:gd name="T28" fmla="*/ 614 w 977"/>
                  <a:gd name="T29" fmla="*/ 707 h 816"/>
                  <a:gd name="T30" fmla="*/ 686 w 977"/>
                  <a:gd name="T31" fmla="*/ 691 h 816"/>
                  <a:gd name="T32" fmla="*/ 720 w 977"/>
                  <a:gd name="T33" fmla="*/ 707 h 816"/>
                  <a:gd name="T34" fmla="*/ 835 w 977"/>
                  <a:gd name="T35" fmla="*/ 707 h 816"/>
                  <a:gd name="T36" fmla="*/ 898 w 977"/>
                  <a:gd name="T37" fmla="*/ 707 h 816"/>
                  <a:gd name="T38" fmla="*/ 892 w 977"/>
                  <a:gd name="T39" fmla="*/ 601 h 816"/>
                  <a:gd name="T40" fmla="*/ 935 w 977"/>
                  <a:gd name="T41" fmla="*/ 593 h 816"/>
                  <a:gd name="T42" fmla="*/ 939 w 977"/>
                  <a:gd name="T43" fmla="*/ 576 h 816"/>
                  <a:gd name="T44" fmla="*/ 977 w 977"/>
                  <a:gd name="T45" fmla="*/ 565 h 816"/>
                  <a:gd name="T46" fmla="*/ 977 w 977"/>
                  <a:gd name="T47" fmla="*/ 157 h 816"/>
                  <a:gd name="T48" fmla="*/ 969 w 977"/>
                  <a:gd name="T49" fmla="*/ 132 h 816"/>
                  <a:gd name="T50" fmla="*/ 548 w 977"/>
                  <a:gd name="T51" fmla="*/ 5 h 816"/>
                  <a:gd name="T52" fmla="*/ 495 w 977"/>
                  <a:gd name="T53" fmla="*/ 0 h 816"/>
                  <a:gd name="T54" fmla="*/ 401 w 977"/>
                  <a:gd name="T55" fmla="*/ 10 h 816"/>
                  <a:gd name="T56" fmla="*/ 372 w 977"/>
                  <a:gd name="T57" fmla="*/ 15 h 816"/>
                  <a:gd name="T58" fmla="*/ 325 w 977"/>
                  <a:gd name="T59" fmla="*/ 13 h 816"/>
                  <a:gd name="T60" fmla="*/ 102 w 977"/>
                  <a:gd name="T61" fmla="*/ 61 h 816"/>
                  <a:gd name="T62" fmla="*/ 102 w 977"/>
                  <a:gd name="T63" fmla="*/ 170 h 816"/>
                  <a:gd name="T64" fmla="*/ 117 w 977"/>
                  <a:gd name="T65" fmla="*/ 189 h 816"/>
                  <a:gd name="T66" fmla="*/ 111 w 977"/>
                  <a:gd name="T67" fmla="*/ 231 h 816"/>
                  <a:gd name="T68" fmla="*/ 23 w 977"/>
                  <a:gd name="T69" fmla="*/ 237 h 816"/>
                  <a:gd name="T70" fmla="*/ 0 w 977"/>
                  <a:gd name="T71" fmla="*/ 242 h 816"/>
                  <a:gd name="T72" fmla="*/ 0 w 977"/>
                  <a:gd name="T73" fmla="*/ 295 h 816"/>
                  <a:gd name="T74" fmla="*/ 44 w 977"/>
                  <a:gd name="T75" fmla="*/ 298 h 816"/>
                  <a:gd name="T76" fmla="*/ 16 w 977"/>
                  <a:gd name="T77" fmla="*/ 422 h 816"/>
                  <a:gd name="T78" fmla="*/ 0 w 977"/>
                  <a:gd name="T79" fmla="*/ 422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7" h="816">
                    <a:moveTo>
                      <a:pt x="0" y="422"/>
                    </a:moveTo>
                    <a:lnTo>
                      <a:pt x="0" y="776"/>
                    </a:lnTo>
                    <a:lnTo>
                      <a:pt x="77" y="795"/>
                    </a:lnTo>
                    <a:lnTo>
                      <a:pt x="98" y="810"/>
                    </a:lnTo>
                    <a:lnTo>
                      <a:pt x="177" y="807"/>
                    </a:lnTo>
                    <a:lnTo>
                      <a:pt x="200" y="802"/>
                    </a:lnTo>
                    <a:lnTo>
                      <a:pt x="254" y="781"/>
                    </a:lnTo>
                    <a:lnTo>
                      <a:pt x="333" y="816"/>
                    </a:lnTo>
                    <a:lnTo>
                      <a:pt x="420" y="816"/>
                    </a:lnTo>
                    <a:lnTo>
                      <a:pt x="420" y="722"/>
                    </a:lnTo>
                    <a:lnTo>
                      <a:pt x="448" y="712"/>
                    </a:lnTo>
                    <a:lnTo>
                      <a:pt x="452" y="736"/>
                    </a:lnTo>
                    <a:lnTo>
                      <a:pt x="513" y="751"/>
                    </a:lnTo>
                    <a:lnTo>
                      <a:pt x="611" y="725"/>
                    </a:lnTo>
                    <a:lnTo>
                      <a:pt x="614" y="707"/>
                    </a:lnTo>
                    <a:lnTo>
                      <a:pt x="686" y="691"/>
                    </a:lnTo>
                    <a:lnTo>
                      <a:pt x="720" y="707"/>
                    </a:lnTo>
                    <a:lnTo>
                      <a:pt x="835" y="707"/>
                    </a:lnTo>
                    <a:lnTo>
                      <a:pt x="898" y="707"/>
                    </a:lnTo>
                    <a:lnTo>
                      <a:pt x="892" y="601"/>
                    </a:lnTo>
                    <a:lnTo>
                      <a:pt x="935" y="593"/>
                    </a:lnTo>
                    <a:lnTo>
                      <a:pt x="939" y="576"/>
                    </a:lnTo>
                    <a:lnTo>
                      <a:pt x="977" y="565"/>
                    </a:lnTo>
                    <a:lnTo>
                      <a:pt x="977" y="157"/>
                    </a:lnTo>
                    <a:lnTo>
                      <a:pt x="969" y="132"/>
                    </a:lnTo>
                    <a:lnTo>
                      <a:pt x="548" y="5"/>
                    </a:lnTo>
                    <a:lnTo>
                      <a:pt x="495" y="0"/>
                    </a:lnTo>
                    <a:lnTo>
                      <a:pt x="401" y="10"/>
                    </a:lnTo>
                    <a:lnTo>
                      <a:pt x="372" y="15"/>
                    </a:lnTo>
                    <a:lnTo>
                      <a:pt x="325" y="13"/>
                    </a:lnTo>
                    <a:lnTo>
                      <a:pt x="102" y="61"/>
                    </a:lnTo>
                    <a:lnTo>
                      <a:pt x="102" y="170"/>
                    </a:lnTo>
                    <a:lnTo>
                      <a:pt x="117" y="189"/>
                    </a:lnTo>
                    <a:lnTo>
                      <a:pt x="111" y="231"/>
                    </a:lnTo>
                    <a:lnTo>
                      <a:pt x="23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6" name="Freeform 40">
                <a:extLst>
                  <a:ext uri="{FF2B5EF4-FFF2-40B4-BE49-F238E27FC236}">
                    <a16:creationId xmlns:a16="http://schemas.microsoft.com/office/drawing/2014/main" id="{63E4F29D-0419-1994-5091-700834C95F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1509"/>
                <a:ext cx="47" cy="267"/>
              </a:xfrm>
              <a:custGeom>
                <a:avLst/>
                <a:gdLst>
                  <a:gd name="T0" fmla="*/ 95 w 95"/>
                  <a:gd name="T1" fmla="*/ 53 h 534"/>
                  <a:gd name="T2" fmla="*/ 95 w 95"/>
                  <a:gd name="T3" fmla="*/ 0 h 534"/>
                  <a:gd name="T4" fmla="*/ 81 w 95"/>
                  <a:gd name="T5" fmla="*/ 3 h 534"/>
                  <a:gd name="T6" fmla="*/ 8 w 95"/>
                  <a:gd name="T7" fmla="*/ 26 h 534"/>
                  <a:gd name="T8" fmla="*/ 0 w 95"/>
                  <a:gd name="T9" fmla="*/ 29 h 534"/>
                  <a:gd name="T10" fmla="*/ 0 w 95"/>
                  <a:gd name="T11" fmla="*/ 77 h 534"/>
                  <a:gd name="T12" fmla="*/ 2 w 95"/>
                  <a:gd name="T13" fmla="*/ 76 h 534"/>
                  <a:gd name="T14" fmla="*/ 2 w 95"/>
                  <a:gd name="T15" fmla="*/ 74 h 534"/>
                  <a:gd name="T16" fmla="*/ 6 w 95"/>
                  <a:gd name="T17" fmla="*/ 71 h 534"/>
                  <a:gd name="T18" fmla="*/ 15 w 95"/>
                  <a:gd name="T19" fmla="*/ 64 h 534"/>
                  <a:gd name="T20" fmla="*/ 24 w 95"/>
                  <a:gd name="T21" fmla="*/ 60 h 534"/>
                  <a:gd name="T22" fmla="*/ 33 w 95"/>
                  <a:gd name="T23" fmla="*/ 56 h 534"/>
                  <a:gd name="T24" fmla="*/ 40 w 95"/>
                  <a:gd name="T25" fmla="*/ 55 h 534"/>
                  <a:gd name="T26" fmla="*/ 45 w 95"/>
                  <a:gd name="T27" fmla="*/ 56 h 534"/>
                  <a:gd name="T28" fmla="*/ 46 w 95"/>
                  <a:gd name="T29" fmla="*/ 63 h 534"/>
                  <a:gd name="T30" fmla="*/ 24 w 95"/>
                  <a:gd name="T31" fmla="*/ 186 h 534"/>
                  <a:gd name="T32" fmla="*/ 0 w 95"/>
                  <a:gd name="T33" fmla="*/ 191 h 534"/>
                  <a:gd name="T34" fmla="*/ 0 w 95"/>
                  <a:gd name="T35" fmla="*/ 510 h 534"/>
                  <a:gd name="T36" fmla="*/ 95 w 95"/>
                  <a:gd name="T37" fmla="*/ 534 h 534"/>
                  <a:gd name="T38" fmla="*/ 95 w 95"/>
                  <a:gd name="T39" fmla="*/ 180 h 534"/>
                  <a:gd name="T40" fmla="*/ 50 w 95"/>
                  <a:gd name="T41" fmla="*/ 181 h 534"/>
                  <a:gd name="T42" fmla="*/ 74 w 95"/>
                  <a:gd name="T43" fmla="*/ 52 h 534"/>
                  <a:gd name="T44" fmla="*/ 95 w 95"/>
                  <a:gd name="T45" fmla="*/ 53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5" h="534">
                    <a:moveTo>
                      <a:pt x="95" y="53"/>
                    </a:moveTo>
                    <a:lnTo>
                      <a:pt x="95" y="0"/>
                    </a:lnTo>
                    <a:lnTo>
                      <a:pt x="81" y="3"/>
                    </a:lnTo>
                    <a:lnTo>
                      <a:pt x="8" y="26"/>
                    </a:lnTo>
                    <a:lnTo>
                      <a:pt x="0" y="29"/>
                    </a:lnTo>
                    <a:lnTo>
                      <a:pt x="0" y="77"/>
                    </a:lnTo>
                    <a:lnTo>
                      <a:pt x="2" y="76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4"/>
                    </a:lnTo>
                    <a:lnTo>
                      <a:pt x="24" y="60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5" y="56"/>
                    </a:lnTo>
                    <a:lnTo>
                      <a:pt x="46" y="63"/>
                    </a:lnTo>
                    <a:lnTo>
                      <a:pt x="24" y="186"/>
                    </a:lnTo>
                    <a:lnTo>
                      <a:pt x="0" y="191"/>
                    </a:lnTo>
                    <a:lnTo>
                      <a:pt x="0" y="510"/>
                    </a:lnTo>
                    <a:lnTo>
                      <a:pt x="95" y="534"/>
                    </a:lnTo>
                    <a:lnTo>
                      <a:pt x="95" y="180"/>
                    </a:lnTo>
                    <a:lnTo>
                      <a:pt x="50" y="181"/>
                    </a:lnTo>
                    <a:lnTo>
                      <a:pt x="74" y="52"/>
                    </a:lnTo>
                    <a:lnTo>
                      <a:pt x="95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7" name="Freeform 41">
                <a:extLst>
                  <a:ext uri="{FF2B5EF4-FFF2-40B4-BE49-F238E27FC236}">
                    <a16:creationId xmlns:a16="http://schemas.microsoft.com/office/drawing/2014/main" id="{6BCBBAF0-8B09-0F55-D5D9-D10308E398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3" y="1524"/>
                <a:ext cx="51" cy="240"/>
              </a:xfrm>
              <a:custGeom>
                <a:avLst/>
                <a:gdLst>
                  <a:gd name="T0" fmla="*/ 103 w 103"/>
                  <a:gd name="T1" fmla="*/ 48 h 481"/>
                  <a:gd name="T2" fmla="*/ 103 w 103"/>
                  <a:gd name="T3" fmla="*/ 0 h 481"/>
                  <a:gd name="T4" fmla="*/ 90 w 103"/>
                  <a:gd name="T5" fmla="*/ 7 h 481"/>
                  <a:gd name="T6" fmla="*/ 58 w 103"/>
                  <a:gd name="T7" fmla="*/ 90 h 481"/>
                  <a:gd name="T8" fmla="*/ 21 w 103"/>
                  <a:gd name="T9" fmla="*/ 209 h 481"/>
                  <a:gd name="T10" fmla="*/ 11 w 103"/>
                  <a:gd name="T11" fmla="*/ 228 h 481"/>
                  <a:gd name="T12" fmla="*/ 11 w 103"/>
                  <a:gd name="T13" fmla="*/ 398 h 481"/>
                  <a:gd name="T14" fmla="*/ 2 w 103"/>
                  <a:gd name="T15" fmla="*/ 417 h 481"/>
                  <a:gd name="T16" fmla="*/ 0 w 103"/>
                  <a:gd name="T17" fmla="*/ 431 h 481"/>
                  <a:gd name="T18" fmla="*/ 24 w 103"/>
                  <a:gd name="T19" fmla="*/ 462 h 481"/>
                  <a:gd name="T20" fmla="*/ 103 w 103"/>
                  <a:gd name="T21" fmla="*/ 481 h 481"/>
                  <a:gd name="T22" fmla="*/ 103 w 103"/>
                  <a:gd name="T23" fmla="*/ 162 h 481"/>
                  <a:gd name="T24" fmla="*/ 58 w 103"/>
                  <a:gd name="T25" fmla="*/ 173 h 481"/>
                  <a:gd name="T26" fmla="*/ 90 w 103"/>
                  <a:gd name="T27" fmla="*/ 66 h 481"/>
                  <a:gd name="T28" fmla="*/ 103 w 103"/>
                  <a:gd name="T29" fmla="*/ 48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1">
                    <a:moveTo>
                      <a:pt x="103" y="48"/>
                    </a:moveTo>
                    <a:lnTo>
                      <a:pt x="103" y="0"/>
                    </a:lnTo>
                    <a:lnTo>
                      <a:pt x="90" y="7"/>
                    </a:lnTo>
                    <a:lnTo>
                      <a:pt x="58" y="90"/>
                    </a:lnTo>
                    <a:lnTo>
                      <a:pt x="21" y="209"/>
                    </a:lnTo>
                    <a:lnTo>
                      <a:pt x="11" y="228"/>
                    </a:lnTo>
                    <a:lnTo>
                      <a:pt x="11" y="398"/>
                    </a:lnTo>
                    <a:lnTo>
                      <a:pt x="2" y="417"/>
                    </a:lnTo>
                    <a:lnTo>
                      <a:pt x="0" y="431"/>
                    </a:lnTo>
                    <a:lnTo>
                      <a:pt x="24" y="462"/>
                    </a:lnTo>
                    <a:lnTo>
                      <a:pt x="103" y="481"/>
                    </a:lnTo>
                    <a:lnTo>
                      <a:pt x="103" y="162"/>
                    </a:lnTo>
                    <a:lnTo>
                      <a:pt x="58" y="173"/>
                    </a:lnTo>
                    <a:lnTo>
                      <a:pt x="90" y="66"/>
                    </a:lnTo>
                    <a:lnTo>
                      <a:pt x="103" y="48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8" name="Freeform 42">
                <a:extLst>
                  <a:ext uri="{FF2B5EF4-FFF2-40B4-BE49-F238E27FC236}">
                    <a16:creationId xmlns:a16="http://schemas.microsoft.com/office/drawing/2014/main" id="{F52386EE-8EE1-9608-E560-0BD8D458E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506"/>
                <a:ext cx="143" cy="201"/>
              </a:xfrm>
              <a:custGeom>
                <a:avLst/>
                <a:gdLst>
                  <a:gd name="T0" fmla="*/ 104 w 286"/>
                  <a:gd name="T1" fmla="*/ 0 h 402"/>
                  <a:gd name="T2" fmla="*/ 92 w 286"/>
                  <a:gd name="T3" fmla="*/ 3 h 402"/>
                  <a:gd name="T4" fmla="*/ 83 w 286"/>
                  <a:gd name="T5" fmla="*/ 5 h 402"/>
                  <a:gd name="T6" fmla="*/ 78 w 286"/>
                  <a:gd name="T7" fmla="*/ 6 h 402"/>
                  <a:gd name="T8" fmla="*/ 73 w 286"/>
                  <a:gd name="T9" fmla="*/ 9 h 402"/>
                  <a:gd name="T10" fmla="*/ 72 w 286"/>
                  <a:gd name="T11" fmla="*/ 13 h 402"/>
                  <a:gd name="T12" fmla="*/ 69 w 286"/>
                  <a:gd name="T13" fmla="*/ 19 h 402"/>
                  <a:gd name="T14" fmla="*/ 66 w 286"/>
                  <a:gd name="T15" fmla="*/ 29 h 402"/>
                  <a:gd name="T16" fmla="*/ 63 w 286"/>
                  <a:gd name="T17" fmla="*/ 43 h 402"/>
                  <a:gd name="T18" fmla="*/ 57 w 286"/>
                  <a:gd name="T19" fmla="*/ 64 h 402"/>
                  <a:gd name="T20" fmla="*/ 51 w 286"/>
                  <a:gd name="T21" fmla="*/ 86 h 402"/>
                  <a:gd name="T22" fmla="*/ 45 w 286"/>
                  <a:gd name="T23" fmla="*/ 112 h 402"/>
                  <a:gd name="T24" fmla="*/ 39 w 286"/>
                  <a:gd name="T25" fmla="*/ 139 h 402"/>
                  <a:gd name="T26" fmla="*/ 33 w 286"/>
                  <a:gd name="T27" fmla="*/ 168 h 402"/>
                  <a:gd name="T28" fmla="*/ 29 w 286"/>
                  <a:gd name="T29" fmla="*/ 199 h 402"/>
                  <a:gd name="T30" fmla="*/ 25 w 286"/>
                  <a:gd name="T31" fmla="*/ 229 h 402"/>
                  <a:gd name="T32" fmla="*/ 20 w 286"/>
                  <a:gd name="T33" fmla="*/ 260 h 402"/>
                  <a:gd name="T34" fmla="*/ 4 w 286"/>
                  <a:gd name="T35" fmla="*/ 266 h 402"/>
                  <a:gd name="T36" fmla="*/ 0 w 286"/>
                  <a:gd name="T37" fmla="*/ 402 h 402"/>
                  <a:gd name="T38" fmla="*/ 50 w 286"/>
                  <a:gd name="T39" fmla="*/ 401 h 402"/>
                  <a:gd name="T40" fmla="*/ 51 w 286"/>
                  <a:gd name="T41" fmla="*/ 348 h 402"/>
                  <a:gd name="T42" fmla="*/ 53 w 286"/>
                  <a:gd name="T43" fmla="*/ 301 h 402"/>
                  <a:gd name="T44" fmla="*/ 55 w 286"/>
                  <a:gd name="T45" fmla="*/ 260 h 402"/>
                  <a:gd name="T46" fmla="*/ 58 w 286"/>
                  <a:gd name="T47" fmla="*/ 221 h 402"/>
                  <a:gd name="T48" fmla="*/ 61 w 286"/>
                  <a:gd name="T49" fmla="*/ 186 h 402"/>
                  <a:gd name="T50" fmla="*/ 66 w 286"/>
                  <a:gd name="T51" fmla="*/ 151 h 402"/>
                  <a:gd name="T52" fmla="*/ 72 w 286"/>
                  <a:gd name="T53" fmla="*/ 114 h 402"/>
                  <a:gd name="T54" fmla="*/ 78 w 286"/>
                  <a:gd name="T55" fmla="*/ 74 h 402"/>
                  <a:gd name="T56" fmla="*/ 80 w 286"/>
                  <a:gd name="T57" fmla="*/ 62 h 402"/>
                  <a:gd name="T58" fmla="*/ 82 w 286"/>
                  <a:gd name="T59" fmla="*/ 51 h 402"/>
                  <a:gd name="T60" fmla="*/ 85 w 286"/>
                  <a:gd name="T61" fmla="*/ 42 h 402"/>
                  <a:gd name="T62" fmla="*/ 89 w 286"/>
                  <a:gd name="T63" fmla="*/ 34 h 402"/>
                  <a:gd name="T64" fmla="*/ 94 w 286"/>
                  <a:gd name="T65" fmla="*/ 27 h 402"/>
                  <a:gd name="T66" fmla="*/ 101 w 286"/>
                  <a:gd name="T67" fmla="*/ 24 h 402"/>
                  <a:gd name="T68" fmla="*/ 110 w 286"/>
                  <a:gd name="T69" fmla="*/ 19 h 402"/>
                  <a:gd name="T70" fmla="*/ 120 w 286"/>
                  <a:gd name="T71" fmla="*/ 17 h 402"/>
                  <a:gd name="T72" fmla="*/ 286 w 286"/>
                  <a:gd name="T73" fmla="*/ 27 h 402"/>
                  <a:gd name="T74" fmla="*/ 286 w 286"/>
                  <a:gd name="T75" fmla="*/ 9 h 402"/>
                  <a:gd name="T76" fmla="*/ 104 w 286"/>
                  <a:gd name="T7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6" h="402">
                    <a:moveTo>
                      <a:pt x="104" y="0"/>
                    </a:moveTo>
                    <a:lnTo>
                      <a:pt x="92" y="3"/>
                    </a:lnTo>
                    <a:lnTo>
                      <a:pt x="83" y="5"/>
                    </a:lnTo>
                    <a:lnTo>
                      <a:pt x="78" y="6"/>
                    </a:lnTo>
                    <a:lnTo>
                      <a:pt x="73" y="9"/>
                    </a:lnTo>
                    <a:lnTo>
                      <a:pt x="72" y="13"/>
                    </a:lnTo>
                    <a:lnTo>
                      <a:pt x="69" y="19"/>
                    </a:lnTo>
                    <a:lnTo>
                      <a:pt x="66" y="29"/>
                    </a:lnTo>
                    <a:lnTo>
                      <a:pt x="63" y="43"/>
                    </a:lnTo>
                    <a:lnTo>
                      <a:pt x="57" y="64"/>
                    </a:lnTo>
                    <a:lnTo>
                      <a:pt x="51" y="86"/>
                    </a:lnTo>
                    <a:lnTo>
                      <a:pt x="45" y="112"/>
                    </a:lnTo>
                    <a:lnTo>
                      <a:pt x="39" y="139"/>
                    </a:lnTo>
                    <a:lnTo>
                      <a:pt x="33" y="168"/>
                    </a:lnTo>
                    <a:lnTo>
                      <a:pt x="29" y="199"/>
                    </a:lnTo>
                    <a:lnTo>
                      <a:pt x="25" y="229"/>
                    </a:lnTo>
                    <a:lnTo>
                      <a:pt x="20" y="260"/>
                    </a:lnTo>
                    <a:lnTo>
                      <a:pt x="4" y="266"/>
                    </a:lnTo>
                    <a:lnTo>
                      <a:pt x="0" y="402"/>
                    </a:lnTo>
                    <a:lnTo>
                      <a:pt x="50" y="401"/>
                    </a:lnTo>
                    <a:lnTo>
                      <a:pt x="51" y="348"/>
                    </a:lnTo>
                    <a:lnTo>
                      <a:pt x="53" y="301"/>
                    </a:lnTo>
                    <a:lnTo>
                      <a:pt x="55" y="260"/>
                    </a:lnTo>
                    <a:lnTo>
                      <a:pt x="58" y="221"/>
                    </a:lnTo>
                    <a:lnTo>
                      <a:pt x="61" y="186"/>
                    </a:lnTo>
                    <a:lnTo>
                      <a:pt x="66" y="151"/>
                    </a:lnTo>
                    <a:lnTo>
                      <a:pt x="72" y="114"/>
                    </a:lnTo>
                    <a:lnTo>
                      <a:pt x="78" y="74"/>
                    </a:lnTo>
                    <a:lnTo>
                      <a:pt x="80" y="62"/>
                    </a:lnTo>
                    <a:lnTo>
                      <a:pt x="82" y="51"/>
                    </a:lnTo>
                    <a:lnTo>
                      <a:pt x="85" y="42"/>
                    </a:lnTo>
                    <a:lnTo>
                      <a:pt x="89" y="34"/>
                    </a:lnTo>
                    <a:lnTo>
                      <a:pt x="94" y="27"/>
                    </a:lnTo>
                    <a:lnTo>
                      <a:pt x="101" y="24"/>
                    </a:lnTo>
                    <a:lnTo>
                      <a:pt x="110" y="19"/>
                    </a:lnTo>
                    <a:lnTo>
                      <a:pt x="120" y="17"/>
                    </a:lnTo>
                    <a:lnTo>
                      <a:pt x="286" y="27"/>
                    </a:lnTo>
                    <a:lnTo>
                      <a:pt x="286" y="9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9" name="Freeform 43">
                <a:extLst>
                  <a:ext uri="{FF2B5EF4-FFF2-40B4-BE49-F238E27FC236}">
                    <a16:creationId xmlns:a16="http://schemas.microsoft.com/office/drawing/2014/main" id="{D11E3CE2-7834-6A2E-C421-C5564A6ED8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523"/>
                <a:ext cx="55" cy="178"/>
              </a:xfrm>
              <a:custGeom>
                <a:avLst/>
                <a:gdLst>
                  <a:gd name="T0" fmla="*/ 0 w 112"/>
                  <a:gd name="T1" fmla="*/ 163 h 355"/>
                  <a:gd name="T2" fmla="*/ 0 w 112"/>
                  <a:gd name="T3" fmla="*/ 355 h 355"/>
                  <a:gd name="T4" fmla="*/ 112 w 112"/>
                  <a:gd name="T5" fmla="*/ 347 h 355"/>
                  <a:gd name="T6" fmla="*/ 112 w 112"/>
                  <a:gd name="T7" fmla="*/ 285 h 355"/>
                  <a:gd name="T8" fmla="*/ 109 w 112"/>
                  <a:gd name="T9" fmla="*/ 38 h 355"/>
                  <a:gd name="T10" fmla="*/ 103 w 112"/>
                  <a:gd name="T11" fmla="*/ 4 h 355"/>
                  <a:gd name="T12" fmla="*/ 0 w 112"/>
                  <a:gd name="T13" fmla="*/ 0 h 355"/>
                  <a:gd name="T14" fmla="*/ 0 w 112"/>
                  <a:gd name="T15" fmla="*/ 19 h 355"/>
                  <a:gd name="T16" fmla="*/ 81 w 112"/>
                  <a:gd name="T17" fmla="*/ 22 h 355"/>
                  <a:gd name="T18" fmla="*/ 79 w 112"/>
                  <a:gd name="T19" fmla="*/ 157 h 355"/>
                  <a:gd name="T20" fmla="*/ 0 w 112"/>
                  <a:gd name="T21" fmla="*/ 163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5">
                    <a:moveTo>
                      <a:pt x="0" y="163"/>
                    </a:moveTo>
                    <a:lnTo>
                      <a:pt x="0" y="355"/>
                    </a:lnTo>
                    <a:lnTo>
                      <a:pt x="112" y="347"/>
                    </a:lnTo>
                    <a:lnTo>
                      <a:pt x="112" y="285"/>
                    </a:lnTo>
                    <a:lnTo>
                      <a:pt x="109" y="38"/>
                    </a:lnTo>
                    <a:lnTo>
                      <a:pt x="103" y="4"/>
                    </a:lnTo>
                    <a:lnTo>
                      <a:pt x="0" y="0"/>
                    </a:lnTo>
                    <a:lnTo>
                      <a:pt x="0" y="19"/>
                    </a:lnTo>
                    <a:lnTo>
                      <a:pt x="81" y="22"/>
                    </a:lnTo>
                    <a:lnTo>
                      <a:pt x="79" y="157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0" name="Freeform 44">
                <a:extLst>
                  <a:ext uri="{FF2B5EF4-FFF2-40B4-BE49-F238E27FC236}">
                    <a16:creationId xmlns:a16="http://schemas.microsoft.com/office/drawing/2014/main" id="{AE45CD99-E296-2250-7A9A-FED0004F83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9" y="1521"/>
                <a:ext cx="61" cy="185"/>
              </a:xfrm>
              <a:custGeom>
                <a:avLst/>
                <a:gdLst>
                  <a:gd name="T0" fmla="*/ 121 w 121"/>
                  <a:gd name="T1" fmla="*/ 23 h 369"/>
                  <a:gd name="T2" fmla="*/ 121 w 121"/>
                  <a:gd name="T3" fmla="*/ 4 h 369"/>
                  <a:gd name="T4" fmla="*/ 53 w 121"/>
                  <a:gd name="T5" fmla="*/ 0 h 369"/>
                  <a:gd name="T6" fmla="*/ 46 w 121"/>
                  <a:gd name="T7" fmla="*/ 7 h 369"/>
                  <a:gd name="T8" fmla="*/ 40 w 121"/>
                  <a:gd name="T9" fmla="*/ 13 h 369"/>
                  <a:gd name="T10" fmla="*/ 36 w 121"/>
                  <a:gd name="T11" fmla="*/ 20 h 369"/>
                  <a:gd name="T12" fmla="*/ 33 w 121"/>
                  <a:gd name="T13" fmla="*/ 26 h 369"/>
                  <a:gd name="T14" fmla="*/ 30 w 121"/>
                  <a:gd name="T15" fmla="*/ 32 h 369"/>
                  <a:gd name="T16" fmla="*/ 28 w 121"/>
                  <a:gd name="T17" fmla="*/ 39 h 369"/>
                  <a:gd name="T18" fmla="*/ 27 w 121"/>
                  <a:gd name="T19" fmla="*/ 48 h 369"/>
                  <a:gd name="T20" fmla="*/ 24 w 121"/>
                  <a:gd name="T21" fmla="*/ 60 h 369"/>
                  <a:gd name="T22" fmla="*/ 21 w 121"/>
                  <a:gd name="T23" fmla="*/ 88 h 369"/>
                  <a:gd name="T24" fmla="*/ 17 w 121"/>
                  <a:gd name="T25" fmla="*/ 119 h 369"/>
                  <a:gd name="T26" fmla="*/ 12 w 121"/>
                  <a:gd name="T27" fmla="*/ 151 h 369"/>
                  <a:gd name="T28" fmla="*/ 8 w 121"/>
                  <a:gd name="T29" fmla="*/ 186 h 369"/>
                  <a:gd name="T30" fmla="*/ 5 w 121"/>
                  <a:gd name="T31" fmla="*/ 226 h 369"/>
                  <a:gd name="T32" fmla="*/ 2 w 121"/>
                  <a:gd name="T33" fmla="*/ 268 h 369"/>
                  <a:gd name="T34" fmla="*/ 0 w 121"/>
                  <a:gd name="T35" fmla="*/ 316 h 369"/>
                  <a:gd name="T36" fmla="*/ 0 w 121"/>
                  <a:gd name="T37" fmla="*/ 369 h 369"/>
                  <a:gd name="T38" fmla="*/ 121 w 121"/>
                  <a:gd name="T39" fmla="*/ 359 h 369"/>
                  <a:gd name="T40" fmla="*/ 121 w 121"/>
                  <a:gd name="T41" fmla="*/ 167 h 369"/>
                  <a:gd name="T42" fmla="*/ 40 w 121"/>
                  <a:gd name="T43" fmla="*/ 172 h 369"/>
                  <a:gd name="T44" fmla="*/ 46 w 121"/>
                  <a:gd name="T45" fmla="*/ 53 h 369"/>
                  <a:gd name="T46" fmla="*/ 46 w 121"/>
                  <a:gd name="T47" fmla="*/ 48 h 369"/>
                  <a:gd name="T48" fmla="*/ 47 w 121"/>
                  <a:gd name="T49" fmla="*/ 44 h 369"/>
                  <a:gd name="T50" fmla="*/ 49 w 121"/>
                  <a:gd name="T51" fmla="*/ 39 h 369"/>
                  <a:gd name="T52" fmla="*/ 52 w 121"/>
                  <a:gd name="T53" fmla="*/ 34 h 369"/>
                  <a:gd name="T54" fmla="*/ 55 w 121"/>
                  <a:gd name="T55" fmla="*/ 31 h 369"/>
                  <a:gd name="T56" fmla="*/ 58 w 121"/>
                  <a:gd name="T57" fmla="*/ 26 h 369"/>
                  <a:gd name="T58" fmla="*/ 61 w 121"/>
                  <a:gd name="T59" fmla="*/ 23 h 369"/>
                  <a:gd name="T60" fmla="*/ 64 w 121"/>
                  <a:gd name="T61" fmla="*/ 21 h 369"/>
                  <a:gd name="T62" fmla="*/ 121 w 121"/>
                  <a:gd name="T63" fmla="*/ 2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69">
                    <a:moveTo>
                      <a:pt x="121" y="23"/>
                    </a:moveTo>
                    <a:lnTo>
                      <a:pt x="121" y="4"/>
                    </a:lnTo>
                    <a:lnTo>
                      <a:pt x="53" y="0"/>
                    </a:lnTo>
                    <a:lnTo>
                      <a:pt x="46" y="7"/>
                    </a:lnTo>
                    <a:lnTo>
                      <a:pt x="40" y="13"/>
                    </a:lnTo>
                    <a:lnTo>
                      <a:pt x="36" y="20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39"/>
                    </a:lnTo>
                    <a:lnTo>
                      <a:pt x="27" y="48"/>
                    </a:lnTo>
                    <a:lnTo>
                      <a:pt x="24" y="60"/>
                    </a:lnTo>
                    <a:lnTo>
                      <a:pt x="21" y="88"/>
                    </a:lnTo>
                    <a:lnTo>
                      <a:pt x="17" y="119"/>
                    </a:lnTo>
                    <a:lnTo>
                      <a:pt x="12" y="151"/>
                    </a:lnTo>
                    <a:lnTo>
                      <a:pt x="8" y="186"/>
                    </a:lnTo>
                    <a:lnTo>
                      <a:pt x="5" y="226"/>
                    </a:lnTo>
                    <a:lnTo>
                      <a:pt x="2" y="268"/>
                    </a:lnTo>
                    <a:lnTo>
                      <a:pt x="0" y="316"/>
                    </a:lnTo>
                    <a:lnTo>
                      <a:pt x="0" y="369"/>
                    </a:lnTo>
                    <a:lnTo>
                      <a:pt x="121" y="359"/>
                    </a:lnTo>
                    <a:lnTo>
                      <a:pt x="121" y="167"/>
                    </a:lnTo>
                    <a:lnTo>
                      <a:pt x="40" y="172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4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1" y="23"/>
                    </a:lnTo>
                    <a:lnTo>
                      <a:pt x="64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1" name="Freeform 45">
                <a:extLst>
                  <a:ext uri="{FF2B5EF4-FFF2-40B4-BE49-F238E27FC236}">
                    <a16:creationId xmlns:a16="http://schemas.microsoft.com/office/drawing/2014/main" id="{9045B9EC-0A9E-0FD2-88E8-D0A54DD4B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395"/>
                <a:ext cx="232" cy="305"/>
              </a:xfrm>
              <a:custGeom>
                <a:avLst/>
                <a:gdLst>
                  <a:gd name="T0" fmla="*/ 15 w 463"/>
                  <a:gd name="T1" fmla="*/ 0 h 609"/>
                  <a:gd name="T2" fmla="*/ 0 w 463"/>
                  <a:gd name="T3" fmla="*/ 27 h 609"/>
                  <a:gd name="T4" fmla="*/ 0 w 463"/>
                  <a:gd name="T5" fmla="*/ 609 h 609"/>
                  <a:gd name="T6" fmla="*/ 463 w 463"/>
                  <a:gd name="T7" fmla="*/ 540 h 609"/>
                  <a:gd name="T8" fmla="*/ 463 w 463"/>
                  <a:gd name="T9" fmla="*/ 131 h 609"/>
                  <a:gd name="T10" fmla="*/ 462 w 463"/>
                  <a:gd name="T11" fmla="*/ 131 h 609"/>
                  <a:gd name="T12" fmla="*/ 457 w 463"/>
                  <a:gd name="T13" fmla="*/ 131 h 609"/>
                  <a:gd name="T14" fmla="*/ 451 w 463"/>
                  <a:gd name="T15" fmla="*/ 128 h 609"/>
                  <a:gd name="T16" fmla="*/ 444 w 463"/>
                  <a:gd name="T17" fmla="*/ 126 h 609"/>
                  <a:gd name="T18" fmla="*/ 432 w 463"/>
                  <a:gd name="T19" fmla="*/ 123 h 609"/>
                  <a:gd name="T20" fmla="*/ 420 w 463"/>
                  <a:gd name="T21" fmla="*/ 120 h 609"/>
                  <a:gd name="T22" fmla="*/ 407 w 463"/>
                  <a:gd name="T23" fmla="*/ 115 h 609"/>
                  <a:gd name="T24" fmla="*/ 391 w 463"/>
                  <a:gd name="T25" fmla="*/ 112 h 609"/>
                  <a:gd name="T26" fmla="*/ 375 w 463"/>
                  <a:gd name="T27" fmla="*/ 107 h 609"/>
                  <a:gd name="T28" fmla="*/ 357 w 463"/>
                  <a:gd name="T29" fmla="*/ 101 h 609"/>
                  <a:gd name="T30" fmla="*/ 338 w 463"/>
                  <a:gd name="T31" fmla="*/ 96 h 609"/>
                  <a:gd name="T32" fmla="*/ 319 w 463"/>
                  <a:gd name="T33" fmla="*/ 89 h 609"/>
                  <a:gd name="T34" fmla="*/ 298 w 463"/>
                  <a:gd name="T35" fmla="*/ 85 h 609"/>
                  <a:gd name="T36" fmla="*/ 278 w 463"/>
                  <a:gd name="T37" fmla="*/ 78 h 609"/>
                  <a:gd name="T38" fmla="*/ 256 w 463"/>
                  <a:gd name="T39" fmla="*/ 72 h 609"/>
                  <a:gd name="T40" fmla="*/ 235 w 463"/>
                  <a:gd name="T41" fmla="*/ 65 h 609"/>
                  <a:gd name="T42" fmla="*/ 215 w 463"/>
                  <a:gd name="T43" fmla="*/ 59 h 609"/>
                  <a:gd name="T44" fmla="*/ 192 w 463"/>
                  <a:gd name="T45" fmla="*/ 54 h 609"/>
                  <a:gd name="T46" fmla="*/ 172 w 463"/>
                  <a:gd name="T47" fmla="*/ 48 h 609"/>
                  <a:gd name="T48" fmla="*/ 153 w 463"/>
                  <a:gd name="T49" fmla="*/ 43 h 609"/>
                  <a:gd name="T50" fmla="*/ 132 w 463"/>
                  <a:gd name="T51" fmla="*/ 36 h 609"/>
                  <a:gd name="T52" fmla="*/ 115 w 463"/>
                  <a:gd name="T53" fmla="*/ 30 h 609"/>
                  <a:gd name="T54" fmla="*/ 97 w 463"/>
                  <a:gd name="T55" fmla="*/ 25 h 609"/>
                  <a:gd name="T56" fmla="*/ 81 w 463"/>
                  <a:gd name="T57" fmla="*/ 20 h 609"/>
                  <a:gd name="T58" fmla="*/ 66 w 463"/>
                  <a:gd name="T59" fmla="*/ 16 h 609"/>
                  <a:gd name="T60" fmla="*/ 53 w 463"/>
                  <a:gd name="T61" fmla="*/ 12 h 609"/>
                  <a:gd name="T62" fmla="*/ 41 w 463"/>
                  <a:gd name="T63" fmla="*/ 9 h 609"/>
                  <a:gd name="T64" fmla="*/ 31 w 463"/>
                  <a:gd name="T65" fmla="*/ 6 h 609"/>
                  <a:gd name="T66" fmla="*/ 23 w 463"/>
                  <a:gd name="T67" fmla="*/ 3 h 609"/>
                  <a:gd name="T68" fmla="*/ 17 w 463"/>
                  <a:gd name="T69" fmla="*/ 1 h 609"/>
                  <a:gd name="T70" fmla="*/ 15 w 463"/>
                  <a:gd name="T71" fmla="*/ 1 h 609"/>
                  <a:gd name="T72" fmla="*/ 15 w 463"/>
                  <a:gd name="T73" fmla="*/ 0 h 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09">
                    <a:moveTo>
                      <a:pt x="15" y="0"/>
                    </a:moveTo>
                    <a:lnTo>
                      <a:pt x="0" y="27"/>
                    </a:lnTo>
                    <a:lnTo>
                      <a:pt x="0" y="609"/>
                    </a:lnTo>
                    <a:lnTo>
                      <a:pt x="463" y="540"/>
                    </a:lnTo>
                    <a:lnTo>
                      <a:pt x="463" y="131"/>
                    </a:lnTo>
                    <a:lnTo>
                      <a:pt x="462" y="131"/>
                    </a:lnTo>
                    <a:lnTo>
                      <a:pt x="457" y="131"/>
                    </a:lnTo>
                    <a:lnTo>
                      <a:pt x="451" y="128"/>
                    </a:lnTo>
                    <a:lnTo>
                      <a:pt x="444" y="126"/>
                    </a:lnTo>
                    <a:lnTo>
                      <a:pt x="432" y="123"/>
                    </a:lnTo>
                    <a:lnTo>
                      <a:pt x="420" y="120"/>
                    </a:lnTo>
                    <a:lnTo>
                      <a:pt x="407" y="115"/>
                    </a:lnTo>
                    <a:lnTo>
                      <a:pt x="391" y="112"/>
                    </a:lnTo>
                    <a:lnTo>
                      <a:pt x="375" y="107"/>
                    </a:lnTo>
                    <a:lnTo>
                      <a:pt x="357" y="101"/>
                    </a:lnTo>
                    <a:lnTo>
                      <a:pt x="338" y="96"/>
                    </a:lnTo>
                    <a:lnTo>
                      <a:pt x="319" y="89"/>
                    </a:lnTo>
                    <a:lnTo>
                      <a:pt x="298" y="85"/>
                    </a:lnTo>
                    <a:lnTo>
                      <a:pt x="278" y="78"/>
                    </a:lnTo>
                    <a:lnTo>
                      <a:pt x="256" y="72"/>
                    </a:lnTo>
                    <a:lnTo>
                      <a:pt x="235" y="65"/>
                    </a:lnTo>
                    <a:lnTo>
                      <a:pt x="215" y="59"/>
                    </a:lnTo>
                    <a:lnTo>
                      <a:pt x="192" y="54"/>
                    </a:lnTo>
                    <a:lnTo>
                      <a:pt x="172" y="48"/>
                    </a:lnTo>
                    <a:lnTo>
                      <a:pt x="153" y="43"/>
                    </a:lnTo>
                    <a:lnTo>
                      <a:pt x="132" y="36"/>
                    </a:lnTo>
                    <a:lnTo>
                      <a:pt x="115" y="30"/>
                    </a:lnTo>
                    <a:lnTo>
                      <a:pt x="97" y="25"/>
                    </a:lnTo>
                    <a:lnTo>
                      <a:pt x="81" y="20"/>
                    </a:lnTo>
                    <a:lnTo>
                      <a:pt x="66" y="16"/>
                    </a:lnTo>
                    <a:lnTo>
                      <a:pt x="53" y="12"/>
                    </a:lnTo>
                    <a:lnTo>
                      <a:pt x="41" y="9"/>
                    </a:lnTo>
                    <a:lnTo>
                      <a:pt x="31" y="6"/>
                    </a:lnTo>
                    <a:lnTo>
                      <a:pt x="23" y="3"/>
                    </a:lnTo>
                    <a:lnTo>
                      <a:pt x="17" y="1"/>
                    </a:lnTo>
                    <a:lnTo>
                      <a:pt x="15" y="1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2" name="Freeform 46">
                <a:extLst>
                  <a:ext uri="{FF2B5EF4-FFF2-40B4-BE49-F238E27FC236}">
                    <a16:creationId xmlns:a16="http://schemas.microsoft.com/office/drawing/2014/main" id="{8555352C-A663-DBC6-D4FE-690B031769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387"/>
                <a:ext cx="33" cy="95"/>
              </a:xfrm>
              <a:custGeom>
                <a:avLst/>
                <a:gdLst>
                  <a:gd name="T0" fmla="*/ 66 w 66"/>
                  <a:gd name="T1" fmla="*/ 28 h 189"/>
                  <a:gd name="T2" fmla="*/ 63 w 66"/>
                  <a:gd name="T3" fmla="*/ 80 h 189"/>
                  <a:gd name="T4" fmla="*/ 44 w 66"/>
                  <a:gd name="T5" fmla="*/ 80 h 189"/>
                  <a:gd name="T6" fmla="*/ 44 w 66"/>
                  <a:gd name="T7" fmla="*/ 189 h 189"/>
                  <a:gd name="T8" fmla="*/ 27 w 66"/>
                  <a:gd name="T9" fmla="*/ 157 h 189"/>
                  <a:gd name="T10" fmla="*/ 0 w 66"/>
                  <a:gd name="T11" fmla="*/ 153 h 189"/>
                  <a:gd name="T12" fmla="*/ 1 w 66"/>
                  <a:gd name="T13" fmla="*/ 0 h 189"/>
                  <a:gd name="T14" fmla="*/ 66 w 66"/>
                  <a:gd name="T15" fmla="*/ 28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89">
                    <a:moveTo>
                      <a:pt x="66" y="28"/>
                    </a:moveTo>
                    <a:lnTo>
                      <a:pt x="63" y="80"/>
                    </a:lnTo>
                    <a:lnTo>
                      <a:pt x="44" y="80"/>
                    </a:lnTo>
                    <a:lnTo>
                      <a:pt x="44" y="189"/>
                    </a:lnTo>
                    <a:lnTo>
                      <a:pt x="27" y="157"/>
                    </a:lnTo>
                    <a:lnTo>
                      <a:pt x="0" y="153"/>
                    </a:lnTo>
                    <a:lnTo>
                      <a:pt x="1" y="0"/>
                    </a:lnTo>
                    <a:lnTo>
                      <a:pt x="66" y="2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3" name="Freeform 47">
                <a:extLst>
                  <a:ext uri="{FF2B5EF4-FFF2-40B4-BE49-F238E27FC236}">
                    <a16:creationId xmlns:a16="http://schemas.microsoft.com/office/drawing/2014/main" id="{49BEEAAC-B2A1-0F17-51C9-A4770E6816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3" y="1386"/>
                <a:ext cx="112" cy="86"/>
              </a:xfrm>
              <a:custGeom>
                <a:avLst/>
                <a:gdLst>
                  <a:gd name="T0" fmla="*/ 0 w 225"/>
                  <a:gd name="T1" fmla="*/ 31 h 174"/>
                  <a:gd name="T2" fmla="*/ 225 w 225"/>
                  <a:gd name="T3" fmla="*/ 0 h 174"/>
                  <a:gd name="T4" fmla="*/ 224 w 225"/>
                  <a:gd name="T5" fmla="*/ 156 h 174"/>
                  <a:gd name="T6" fmla="*/ 0 w 225"/>
                  <a:gd name="T7" fmla="*/ 174 h 174"/>
                  <a:gd name="T8" fmla="*/ 0 w 225"/>
                  <a:gd name="T9" fmla="*/ 31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4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4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4" name="Freeform 48">
                <a:extLst>
                  <a:ext uri="{FF2B5EF4-FFF2-40B4-BE49-F238E27FC236}">
                    <a16:creationId xmlns:a16="http://schemas.microsoft.com/office/drawing/2014/main" id="{FB2E9CC0-16EB-EAC1-BC11-51A40B8DA9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12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5" name="Freeform 49">
                <a:extLst>
                  <a:ext uri="{FF2B5EF4-FFF2-40B4-BE49-F238E27FC236}">
                    <a16:creationId xmlns:a16="http://schemas.microsoft.com/office/drawing/2014/main" id="{98CFF3C0-D2A6-A2D0-6E76-335DF57AEA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2" y="1421"/>
                <a:ext cx="28" cy="38"/>
              </a:xfrm>
              <a:custGeom>
                <a:avLst/>
                <a:gdLst>
                  <a:gd name="T0" fmla="*/ 2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2 w 57"/>
                  <a:gd name="T7" fmla="*/ 75 h 75"/>
                  <a:gd name="T8" fmla="*/ 0 w 57"/>
                  <a:gd name="T9" fmla="*/ 66 h 75"/>
                  <a:gd name="T10" fmla="*/ 0 w 57"/>
                  <a:gd name="T11" fmla="*/ 43 h 75"/>
                  <a:gd name="T12" fmla="*/ 0 w 57"/>
                  <a:gd name="T13" fmla="*/ 21 h 75"/>
                  <a:gd name="T14" fmla="*/ 2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2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2" y="75"/>
                    </a:lnTo>
                    <a:lnTo>
                      <a:pt x="0" y="66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6" name="Freeform 50">
                <a:extLst>
                  <a:ext uri="{FF2B5EF4-FFF2-40B4-BE49-F238E27FC236}">
                    <a16:creationId xmlns:a16="http://schemas.microsoft.com/office/drawing/2014/main" id="{D81B1BCF-819E-442E-A10E-59972F292F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06"/>
                <a:ext cx="49" cy="13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7" name="Freeform 51">
                <a:extLst>
                  <a:ext uri="{FF2B5EF4-FFF2-40B4-BE49-F238E27FC236}">
                    <a16:creationId xmlns:a16="http://schemas.microsoft.com/office/drawing/2014/main" id="{08458342-1400-C2E6-E8AC-248C4AD1DE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14"/>
                <a:ext cx="50" cy="13"/>
              </a:xfrm>
              <a:custGeom>
                <a:avLst/>
                <a:gdLst>
                  <a:gd name="T0" fmla="*/ 2 w 102"/>
                  <a:gd name="T1" fmla="*/ 17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5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7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7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5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7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8" name="Freeform 52">
                <a:extLst>
                  <a:ext uri="{FF2B5EF4-FFF2-40B4-BE49-F238E27FC236}">
                    <a16:creationId xmlns:a16="http://schemas.microsoft.com/office/drawing/2014/main" id="{A9A41062-5241-EABC-2D12-FBD4C7F7FC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24"/>
                <a:ext cx="50" cy="13"/>
              </a:xfrm>
              <a:custGeom>
                <a:avLst/>
                <a:gdLst>
                  <a:gd name="T0" fmla="*/ 0 w 98"/>
                  <a:gd name="T1" fmla="*/ 15 h 26"/>
                  <a:gd name="T2" fmla="*/ 98 w 98"/>
                  <a:gd name="T3" fmla="*/ 0 h 26"/>
                  <a:gd name="T4" fmla="*/ 98 w 98"/>
                  <a:gd name="T5" fmla="*/ 12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1 h 26"/>
                  <a:gd name="T12" fmla="*/ 0 w 98"/>
                  <a:gd name="T13" fmla="*/ 18 h 26"/>
                  <a:gd name="T14" fmla="*/ 0 w 98"/>
                  <a:gd name="T15" fmla="*/ 1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5"/>
                    </a:moveTo>
                    <a:lnTo>
                      <a:pt x="98" y="0"/>
                    </a:lnTo>
                    <a:lnTo>
                      <a:pt x="98" y="12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1"/>
                    </a:lnTo>
                    <a:lnTo>
                      <a:pt x="0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9" name="Freeform 53">
                <a:extLst>
                  <a:ext uri="{FF2B5EF4-FFF2-40B4-BE49-F238E27FC236}">
                    <a16:creationId xmlns:a16="http://schemas.microsoft.com/office/drawing/2014/main" id="{2E7E5D4E-B859-14EB-840A-DC9A712C6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33"/>
                <a:ext cx="46" cy="11"/>
              </a:xfrm>
              <a:custGeom>
                <a:avLst/>
                <a:gdLst>
                  <a:gd name="T0" fmla="*/ 0 w 93"/>
                  <a:gd name="T1" fmla="*/ 13 h 22"/>
                  <a:gd name="T2" fmla="*/ 93 w 93"/>
                  <a:gd name="T3" fmla="*/ 0 h 22"/>
                  <a:gd name="T4" fmla="*/ 93 w 93"/>
                  <a:gd name="T5" fmla="*/ 13 h 22"/>
                  <a:gd name="T6" fmla="*/ 1 w 93"/>
                  <a:gd name="T7" fmla="*/ 22 h 22"/>
                  <a:gd name="T8" fmla="*/ 1 w 93"/>
                  <a:gd name="T9" fmla="*/ 22 h 22"/>
                  <a:gd name="T10" fmla="*/ 0 w 93"/>
                  <a:gd name="T11" fmla="*/ 19 h 22"/>
                  <a:gd name="T12" fmla="*/ 0 w 93"/>
                  <a:gd name="T13" fmla="*/ 16 h 22"/>
                  <a:gd name="T14" fmla="*/ 0 w 93"/>
                  <a:gd name="T15" fmla="*/ 13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3" h="22">
                    <a:moveTo>
                      <a:pt x="0" y="13"/>
                    </a:moveTo>
                    <a:lnTo>
                      <a:pt x="93" y="0"/>
                    </a:lnTo>
                    <a:lnTo>
                      <a:pt x="93" y="13"/>
                    </a:lnTo>
                    <a:lnTo>
                      <a:pt x="1" y="22"/>
                    </a:lnTo>
                    <a:lnTo>
                      <a:pt x="1" y="22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0" name="Freeform 54">
                <a:extLst>
                  <a:ext uri="{FF2B5EF4-FFF2-40B4-BE49-F238E27FC236}">
                    <a16:creationId xmlns:a16="http://schemas.microsoft.com/office/drawing/2014/main" id="{D9D336E7-9F08-4D28-3D79-AB354A82AB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43"/>
                <a:ext cx="47" cy="10"/>
              </a:xfrm>
              <a:custGeom>
                <a:avLst/>
                <a:gdLst>
                  <a:gd name="T0" fmla="*/ 0 w 94"/>
                  <a:gd name="T1" fmla="*/ 11 h 21"/>
                  <a:gd name="T2" fmla="*/ 94 w 94"/>
                  <a:gd name="T3" fmla="*/ 0 h 21"/>
                  <a:gd name="T4" fmla="*/ 94 w 94"/>
                  <a:gd name="T5" fmla="*/ 13 h 21"/>
                  <a:gd name="T6" fmla="*/ 3 w 94"/>
                  <a:gd name="T7" fmla="*/ 21 h 21"/>
                  <a:gd name="T8" fmla="*/ 1 w 94"/>
                  <a:gd name="T9" fmla="*/ 19 h 21"/>
                  <a:gd name="T10" fmla="*/ 0 w 94"/>
                  <a:gd name="T11" fmla="*/ 18 h 21"/>
                  <a:gd name="T12" fmla="*/ 0 w 94"/>
                  <a:gd name="T13" fmla="*/ 15 h 21"/>
                  <a:gd name="T14" fmla="*/ 0 w 94"/>
                  <a:gd name="T15" fmla="*/ 1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21">
                    <a:moveTo>
                      <a:pt x="0" y="11"/>
                    </a:moveTo>
                    <a:lnTo>
                      <a:pt x="94" y="0"/>
                    </a:lnTo>
                    <a:lnTo>
                      <a:pt x="94" y="13"/>
                    </a:lnTo>
                    <a:lnTo>
                      <a:pt x="3" y="21"/>
                    </a:lnTo>
                    <a:lnTo>
                      <a:pt x="1" y="19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1" name="Freeform 55">
                <a:extLst>
                  <a:ext uri="{FF2B5EF4-FFF2-40B4-BE49-F238E27FC236}">
                    <a16:creationId xmlns:a16="http://schemas.microsoft.com/office/drawing/2014/main" id="{DE4B48A0-F9A6-7E44-9FB2-3B69813877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1" y="1399"/>
                <a:ext cx="135" cy="298"/>
              </a:xfrm>
              <a:custGeom>
                <a:avLst/>
                <a:gdLst>
                  <a:gd name="T0" fmla="*/ 162 w 271"/>
                  <a:gd name="T1" fmla="*/ 10 h 596"/>
                  <a:gd name="T2" fmla="*/ 162 w 271"/>
                  <a:gd name="T3" fmla="*/ 53 h 596"/>
                  <a:gd name="T4" fmla="*/ 188 w 271"/>
                  <a:gd name="T5" fmla="*/ 58 h 596"/>
                  <a:gd name="T6" fmla="*/ 190 w 271"/>
                  <a:gd name="T7" fmla="*/ 176 h 596"/>
                  <a:gd name="T8" fmla="*/ 2 w 271"/>
                  <a:gd name="T9" fmla="*/ 181 h 596"/>
                  <a:gd name="T10" fmla="*/ 0 w 271"/>
                  <a:gd name="T11" fmla="*/ 215 h 596"/>
                  <a:gd name="T12" fmla="*/ 124 w 271"/>
                  <a:gd name="T13" fmla="*/ 220 h 596"/>
                  <a:gd name="T14" fmla="*/ 158 w 271"/>
                  <a:gd name="T15" fmla="*/ 245 h 596"/>
                  <a:gd name="T16" fmla="*/ 175 w 271"/>
                  <a:gd name="T17" fmla="*/ 324 h 596"/>
                  <a:gd name="T18" fmla="*/ 175 w 271"/>
                  <a:gd name="T19" fmla="*/ 596 h 596"/>
                  <a:gd name="T20" fmla="*/ 271 w 271"/>
                  <a:gd name="T21" fmla="*/ 596 h 596"/>
                  <a:gd name="T22" fmla="*/ 271 w 271"/>
                  <a:gd name="T23" fmla="*/ 26 h 596"/>
                  <a:gd name="T24" fmla="*/ 243 w 271"/>
                  <a:gd name="T25" fmla="*/ 0 h 596"/>
                  <a:gd name="T26" fmla="*/ 162 w 271"/>
                  <a:gd name="T27" fmla="*/ 1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6">
                    <a:moveTo>
                      <a:pt x="162" y="10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2" y="181"/>
                    </a:lnTo>
                    <a:lnTo>
                      <a:pt x="0" y="215"/>
                    </a:lnTo>
                    <a:lnTo>
                      <a:pt x="124" y="220"/>
                    </a:lnTo>
                    <a:lnTo>
                      <a:pt x="158" y="245"/>
                    </a:lnTo>
                    <a:lnTo>
                      <a:pt x="175" y="324"/>
                    </a:lnTo>
                    <a:lnTo>
                      <a:pt x="175" y="596"/>
                    </a:lnTo>
                    <a:lnTo>
                      <a:pt x="271" y="596"/>
                    </a:lnTo>
                    <a:lnTo>
                      <a:pt x="271" y="26"/>
                    </a:lnTo>
                    <a:lnTo>
                      <a:pt x="243" y="0"/>
                    </a:lnTo>
                    <a:lnTo>
                      <a:pt x="162" y="1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2" name="Freeform 56">
                <a:extLst>
                  <a:ext uri="{FF2B5EF4-FFF2-40B4-BE49-F238E27FC236}">
                    <a16:creationId xmlns:a16="http://schemas.microsoft.com/office/drawing/2014/main" id="{43B6995A-5201-C87F-74EB-DE17E2F58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7" y="1490"/>
                <a:ext cx="25" cy="14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4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3" name="Freeform 57">
                <a:extLst>
                  <a:ext uri="{FF2B5EF4-FFF2-40B4-BE49-F238E27FC236}">
                    <a16:creationId xmlns:a16="http://schemas.microsoft.com/office/drawing/2014/main" id="{F81D58CD-0759-C122-499D-D69E3CDD54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89"/>
                <a:ext cx="17" cy="15"/>
              </a:xfrm>
              <a:custGeom>
                <a:avLst/>
                <a:gdLst>
                  <a:gd name="T0" fmla="*/ 2 w 36"/>
                  <a:gd name="T1" fmla="*/ 2 h 29"/>
                  <a:gd name="T2" fmla="*/ 36 w 36"/>
                  <a:gd name="T3" fmla="*/ 0 h 29"/>
                  <a:gd name="T4" fmla="*/ 36 w 36"/>
                  <a:gd name="T5" fmla="*/ 26 h 29"/>
                  <a:gd name="T6" fmla="*/ 0 w 36"/>
                  <a:gd name="T7" fmla="*/ 29 h 29"/>
                  <a:gd name="T8" fmla="*/ 2 w 36"/>
                  <a:gd name="T9" fmla="*/ 24 h 29"/>
                  <a:gd name="T10" fmla="*/ 2 w 36"/>
                  <a:gd name="T11" fmla="*/ 15 h 29"/>
                  <a:gd name="T12" fmla="*/ 3 w 36"/>
                  <a:gd name="T13" fmla="*/ 7 h 29"/>
                  <a:gd name="T14" fmla="*/ 2 w 36"/>
                  <a:gd name="T15" fmla="*/ 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6" h="29">
                    <a:moveTo>
                      <a:pt x="2" y="2"/>
                    </a:moveTo>
                    <a:lnTo>
                      <a:pt x="36" y="0"/>
                    </a:lnTo>
                    <a:lnTo>
                      <a:pt x="36" y="26"/>
                    </a:lnTo>
                    <a:lnTo>
                      <a:pt x="0" y="29"/>
                    </a:lnTo>
                    <a:lnTo>
                      <a:pt x="2" y="24"/>
                    </a:lnTo>
                    <a:lnTo>
                      <a:pt x="2" y="15"/>
                    </a:lnTo>
                    <a:lnTo>
                      <a:pt x="3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4" name="Freeform 58">
                <a:extLst>
                  <a:ext uri="{FF2B5EF4-FFF2-40B4-BE49-F238E27FC236}">
                    <a16:creationId xmlns:a16="http://schemas.microsoft.com/office/drawing/2014/main" id="{BB6015E1-DD30-F525-BFFE-BC7F173767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" y="1633"/>
                <a:ext cx="146" cy="75"/>
              </a:xfrm>
              <a:custGeom>
                <a:avLst/>
                <a:gdLst>
                  <a:gd name="T0" fmla="*/ 0 w 292"/>
                  <a:gd name="T1" fmla="*/ 0 h 151"/>
                  <a:gd name="T2" fmla="*/ 292 w 292"/>
                  <a:gd name="T3" fmla="*/ 8 h 151"/>
                  <a:gd name="T4" fmla="*/ 287 w 292"/>
                  <a:gd name="T5" fmla="*/ 151 h 151"/>
                  <a:gd name="T6" fmla="*/ 245 w 292"/>
                  <a:gd name="T7" fmla="*/ 144 h 151"/>
                  <a:gd name="T8" fmla="*/ 0 w 292"/>
                  <a:gd name="T9" fmla="*/ 127 h 151"/>
                  <a:gd name="T10" fmla="*/ 0 w 292"/>
                  <a:gd name="T11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51">
                    <a:moveTo>
                      <a:pt x="0" y="0"/>
                    </a:moveTo>
                    <a:lnTo>
                      <a:pt x="292" y="8"/>
                    </a:lnTo>
                    <a:lnTo>
                      <a:pt x="287" y="151"/>
                    </a:lnTo>
                    <a:lnTo>
                      <a:pt x="245" y="144"/>
                    </a:lnTo>
                    <a:lnTo>
                      <a:pt x="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5" name="Freeform 59">
                <a:extLst>
                  <a:ext uri="{FF2B5EF4-FFF2-40B4-BE49-F238E27FC236}">
                    <a16:creationId xmlns:a16="http://schemas.microsoft.com/office/drawing/2014/main" id="{4F4732E4-615F-37B6-CFC6-2DA73AA581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6" y="1504"/>
                <a:ext cx="149" cy="141"/>
              </a:xfrm>
              <a:custGeom>
                <a:avLst/>
                <a:gdLst>
                  <a:gd name="T0" fmla="*/ 0 w 297"/>
                  <a:gd name="T1" fmla="*/ 51 h 284"/>
                  <a:gd name="T2" fmla="*/ 21 w 297"/>
                  <a:gd name="T3" fmla="*/ 29 h 284"/>
                  <a:gd name="T4" fmla="*/ 116 w 297"/>
                  <a:gd name="T5" fmla="*/ 8 h 284"/>
                  <a:gd name="T6" fmla="*/ 237 w 297"/>
                  <a:gd name="T7" fmla="*/ 0 h 284"/>
                  <a:gd name="T8" fmla="*/ 297 w 297"/>
                  <a:gd name="T9" fmla="*/ 2 h 284"/>
                  <a:gd name="T10" fmla="*/ 283 w 297"/>
                  <a:gd name="T11" fmla="*/ 18 h 284"/>
                  <a:gd name="T12" fmla="*/ 255 w 297"/>
                  <a:gd name="T13" fmla="*/ 123 h 284"/>
                  <a:gd name="T14" fmla="*/ 228 w 297"/>
                  <a:gd name="T15" fmla="*/ 271 h 284"/>
                  <a:gd name="T16" fmla="*/ 209 w 297"/>
                  <a:gd name="T17" fmla="*/ 284 h 284"/>
                  <a:gd name="T18" fmla="*/ 211 w 297"/>
                  <a:gd name="T19" fmla="*/ 271 h 284"/>
                  <a:gd name="T20" fmla="*/ 216 w 297"/>
                  <a:gd name="T21" fmla="*/ 239 h 284"/>
                  <a:gd name="T22" fmla="*/ 222 w 297"/>
                  <a:gd name="T23" fmla="*/ 210 h 284"/>
                  <a:gd name="T24" fmla="*/ 228 w 297"/>
                  <a:gd name="T25" fmla="*/ 181 h 284"/>
                  <a:gd name="T26" fmla="*/ 234 w 297"/>
                  <a:gd name="T27" fmla="*/ 152 h 284"/>
                  <a:gd name="T28" fmla="*/ 241 w 297"/>
                  <a:gd name="T29" fmla="*/ 123 h 284"/>
                  <a:gd name="T30" fmla="*/ 249 w 297"/>
                  <a:gd name="T31" fmla="*/ 93 h 284"/>
                  <a:gd name="T32" fmla="*/ 259 w 297"/>
                  <a:gd name="T33" fmla="*/ 59 h 284"/>
                  <a:gd name="T34" fmla="*/ 271 w 297"/>
                  <a:gd name="T35" fmla="*/ 22 h 284"/>
                  <a:gd name="T36" fmla="*/ 24 w 297"/>
                  <a:gd name="T37" fmla="*/ 39 h 284"/>
                  <a:gd name="T38" fmla="*/ 0 w 297"/>
                  <a:gd name="T39" fmla="*/ 51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4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2"/>
                    </a:lnTo>
                    <a:lnTo>
                      <a:pt x="283" y="18"/>
                    </a:lnTo>
                    <a:lnTo>
                      <a:pt x="255" y="123"/>
                    </a:lnTo>
                    <a:lnTo>
                      <a:pt x="228" y="271"/>
                    </a:lnTo>
                    <a:lnTo>
                      <a:pt x="209" y="284"/>
                    </a:lnTo>
                    <a:lnTo>
                      <a:pt x="211" y="271"/>
                    </a:lnTo>
                    <a:lnTo>
                      <a:pt x="216" y="239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2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9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6" name="Freeform 60">
                <a:extLst>
                  <a:ext uri="{FF2B5EF4-FFF2-40B4-BE49-F238E27FC236}">
                    <a16:creationId xmlns:a16="http://schemas.microsoft.com/office/drawing/2014/main" id="{A1768A77-AA45-3C6C-E518-E36631A3BA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0" y="1734"/>
                <a:ext cx="148" cy="49"/>
              </a:xfrm>
              <a:custGeom>
                <a:avLst/>
                <a:gdLst>
                  <a:gd name="T0" fmla="*/ 0 w 295"/>
                  <a:gd name="T1" fmla="*/ 0 h 98"/>
                  <a:gd name="T2" fmla="*/ 232 w 295"/>
                  <a:gd name="T3" fmla="*/ 14 h 98"/>
                  <a:gd name="T4" fmla="*/ 295 w 295"/>
                  <a:gd name="T5" fmla="*/ 24 h 98"/>
                  <a:gd name="T6" fmla="*/ 289 w 295"/>
                  <a:gd name="T7" fmla="*/ 98 h 98"/>
                  <a:gd name="T8" fmla="*/ 236 w 295"/>
                  <a:gd name="T9" fmla="*/ 91 h 98"/>
                  <a:gd name="T10" fmla="*/ 13 w 295"/>
                  <a:gd name="T11" fmla="*/ 69 h 98"/>
                  <a:gd name="T12" fmla="*/ 0 w 295"/>
                  <a:gd name="T13" fmla="*/ 58 h 98"/>
                  <a:gd name="T14" fmla="*/ 0 w 295"/>
                  <a:gd name="T15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5" h="98">
                    <a:moveTo>
                      <a:pt x="0" y="0"/>
                    </a:moveTo>
                    <a:lnTo>
                      <a:pt x="232" y="14"/>
                    </a:lnTo>
                    <a:lnTo>
                      <a:pt x="295" y="24"/>
                    </a:lnTo>
                    <a:lnTo>
                      <a:pt x="289" y="98"/>
                    </a:lnTo>
                    <a:lnTo>
                      <a:pt x="236" y="91"/>
                    </a:lnTo>
                    <a:lnTo>
                      <a:pt x="13" y="69"/>
                    </a:lnTo>
                    <a:lnTo>
                      <a:pt x="0" y="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7" name="Freeform 61">
                <a:extLst>
                  <a:ext uri="{FF2B5EF4-FFF2-40B4-BE49-F238E27FC236}">
                    <a16:creationId xmlns:a16="http://schemas.microsoft.com/office/drawing/2014/main" id="{BDE02B75-0F2B-127A-9515-19F4231BDB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4" y="1746"/>
                <a:ext cx="34" cy="39"/>
              </a:xfrm>
              <a:custGeom>
                <a:avLst/>
                <a:gdLst>
                  <a:gd name="T0" fmla="*/ 3 w 69"/>
                  <a:gd name="T1" fmla="*/ 2 h 79"/>
                  <a:gd name="T2" fmla="*/ 69 w 69"/>
                  <a:gd name="T3" fmla="*/ 0 h 79"/>
                  <a:gd name="T4" fmla="*/ 69 w 69"/>
                  <a:gd name="T5" fmla="*/ 76 h 79"/>
                  <a:gd name="T6" fmla="*/ 0 w 69"/>
                  <a:gd name="T7" fmla="*/ 79 h 79"/>
                  <a:gd name="T8" fmla="*/ 3 w 69"/>
                  <a:gd name="T9" fmla="*/ 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9">
                    <a:moveTo>
                      <a:pt x="3" y="2"/>
                    </a:moveTo>
                    <a:lnTo>
                      <a:pt x="69" y="0"/>
                    </a:lnTo>
                    <a:lnTo>
                      <a:pt x="69" y="76"/>
                    </a:lnTo>
                    <a:lnTo>
                      <a:pt x="0" y="79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8" name="Freeform 62">
                <a:extLst>
                  <a:ext uri="{FF2B5EF4-FFF2-40B4-BE49-F238E27FC236}">
                    <a16:creationId xmlns:a16="http://schemas.microsoft.com/office/drawing/2014/main" id="{A23A832F-5368-8630-2B6A-66D208A7AA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0"/>
                <a:ext cx="28" cy="29"/>
              </a:xfrm>
              <a:custGeom>
                <a:avLst/>
                <a:gdLst>
                  <a:gd name="T0" fmla="*/ 3 w 56"/>
                  <a:gd name="T1" fmla="*/ 4 h 57"/>
                  <a:gd name="T2" fmla="*/ 0 w 56"/>
                  <a:gd name="T3" fmla="*/ 57 h 57"/>
                  <a:gd name="T4" fmla="*/ 56 w 56"/>
                  <a:gd name="T5" fmla="*/ 54 h 57"/>
                  <a:gd name="T6" fmla="*/ 56 w 56"/>
                  <a:gd name="T7" fmla="*/ 0 h 57"/>
                  <a:gd name="T8" fmla="*/ 3 w 56"/>
                  <a:gd name="T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7">
                    <a:moveTo>
                      <a:pt x="3" y="4"/>
                    </a:moveTo>
                    <a:lnTo>
                      <a:pt x="0" y="57"/>
                    </a:lnTo>
                    <a:lnTo>
                      <a:pt x="56" y="54"/>
                    </a:lnTo>
                    <a:lnTo>
                      <a:pt x="56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9" name="Freeform 63">
                <a:extLst>
                  <a:ext uri="{FF2B5EF4-FFF2-40B4-BE49-F238E27FC236}">
                    <a16:creationId xmlns:a16="http://schemas.microsoft.com/office/drawing/2014/main" id="{672FB430-3E7F-5AA9-A091-95F856D3ED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700"/>
                <a:ext cx="116" cy="39"/>
              </a:xfrm>
              <a:custGeom>
                <a:avLst/>
                <a:gdLst>
                  <a:gd name="T0" fmla="*/ 2 w 233"/>
                  <a:gd name="T1" fmla="*/ 78 h 78"/>
                  <a:gd name="T2" fmla="*/ 115 w 233"/>
                  <a:gd name="T3" fmla="*/ 64 h 78"/>
                  <a:gd name="T4" fmla="*/ 144 w 233"/>
                  <a:gd name="T5" fmla="*/ 29 h 78"/>
                  <a:gd name="T6" fmla="*/ 187 w 233"/>
                  <a:gd name="T7" fmla="*/ 22 h 78"/>
                  <a:gd name="T8" fmla="*/ 211 w 233"/>
                  <a:gd name="T9" fmla="*/ 25 h 78"/>
                  <a:gd name="T10" fmla="*/ 233 w 233"/>
                  <a:gd name="T11" fmla="*/ 51 h 78"/>
                  <a:gd name="T12" fmla="*/ 231 w 233"/>
                  <a:gd name="T13" fmla="*/ 0 h 78"/>
                  <a:gd name="T14" fmla="*/ 0 w 233"/>
                  <a:gd name="T15" fmla="*/ 19 h 78"/>
                  <a:gd name="T16" fmla="*/ 2 w 233"/>
                  <a:gd name="T17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3" h="78">
                    <a:moveTo>
                      <a:pt x="2" y="78"/>
                    </a:moveTo>
                    <a:lnTo>
                      <a:pt x="115" y="64"/>
                    </a:lnTo>
                    <a:lnTo>
                      <a:pt x="144" y="29"/>
                    </a:lnTo>
                    <a:lnTo>
                      <a:pt x="187" y="22"/>
                    </a:lnTo>
                    <a:lnTo>
                      <a:pt x="211" y="25"/>
                    </a:lnTo>
                    <a:lnTo>
                      <a:pt x="233" y="51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78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0" name="Freeform 64">
                <a:extLst>
                  <a:ext uri="{FF2B5EF4-FFF2-40B4-BE49-F238E27FC236}">
                    <a16:creationId xmlns:a16="http://schemas.microsoft.com/office/drawing/2014/main" id="{D1185166-DA63-4CB7-FBBD-911D4F556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1738"/>
                <a:ext cx="52" cy="45"/>
              </a:xfrm>
              <a:custGeom>
                <a:avLst/>
                <a:gdLst>
                  <a:gd name="T0" fmla="*/ 0 w 104"/>
                  <a:gd name="T1" fmla="*/ 10 h 92"/>
                  <a:gd name="T2" fmla="*/ 0 w 104"/>
                  <a:gd name="T3" fmla="*/ 92 h 92"/>
                  <a:gd name="T4" fmla="*/ 84 w 104"/>
                  <a:gd name="T5" fmla="*/ 77 h 92"/>
                  <a:gd name="T6" fmla="*/ 104 w 104"/>
                  <a:gd name="T7" fmla="*/ 0 h 92"/>
                  <a:gd name="T8" fmla="*/ 79 w 104"/>
                  <a:gd name="T9" fmla="*/ 3 h 92"/>
                  <a:gd name="T10" fmla="*/ 73 w 104"/>
                  <a:gd name="T11" fmla="*/ 47 h 92"/>
                  <a:gd name="T12" fmla="*/ 29 w 104"/>
                  <a:gd name="T13" fmla="*/ 50 h 92"/>
                  <a:gd name="T14" fmla="*/ 34 w 104"/>
                  <a:gd name="T15" fmla="*/ 7 h 92"/>
                  <a:gd name="T16" fmla="*/ 0 w 104"/>
                  <a:gd name="T17" fmla="*/ 1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2">
                    <a:moveTo>
                      <a:pt x="0" y="10"/>
                    </a:moveTo>
                    <a:lnTo>
                      <a:pt x="0" y="92"/>
                    </a:lnTo>
                    <a:lnTo>
                      <a:pt x="84" y="77"/>
                    </a:lnTo>
                    <a:lnTo>
                      <a:pt x="104" y="0"/>
                    </a:lnTo>
                    <a:lnTo>
                      <a:pt x="79" y="3"/>
                    </a:lnTo>
                    <a:lnTo>
                      <a:pt x="73" y="47"/>
                    </a:lnTo>
                    <a:lnTo>
                      <a:pt x="29" y="50"/>
                    </a:lnTo>
                    <a:lnTo>
                      <a:pt x="34" y="7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1" name="Freeform 65">
                <a:extLst>
                  <a:ext uri="{FF2B5EF4-FFF2-40B4-BE49-F238E27FC236}">
                    <a16:creationId xmlns:a16="http://schemas.microsoft.com/office/drawing/2014/main" id="{ADFD3E9B-D173-1E5F-C3E7-A0AFD454F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671"/>
                <a:ext cx="209" cy="61"/>
              </a:xfrm>
              <a:custGeom>
                <a:avLst/>
                <a:gdLst>
                  <a:gd name="T0" fmla="*/ 0 w 416"/>
                  <a:gd name="T1" fmla="*/ 63 h 122"/>
                  <a:gd name="T2" fmla="*/ 0 w 416"/>
                  <a:gd name="T3" fmla="*/ 117 h 122"/>
                  <a:gd name="T4" fmla="*/ 100 w 416"/>
                  <a:gd name="T5" fmla="*/ 95 h 122"/>
                  <a:gd name="T6" fmla="*/ 100 w 416"/>
                  <a:gd name="T7" fmla="*/ 122 h 122"/>
                  <a:gd name="T8" fmla="*/ 167 w 416"/>
                  <a:gd name="T9" fmla="*/ 104 h 122"/>
                  <a:gd name="T10" fmla="*/ 172 w 416"/>
                  <a:gd name="T11" fmla="*/ 56 h 122"/>
                  <a:gd name="T12" fmla="*/ 416 w 416"/>
                  <a:gd name="T13" fmla="*/ 16 h 122"/>
                  <a:gd name="T14" fmla="*/ 415 w 416"/>
                  <a:gd name="T15" fmla="*/ 0 h 122"/>
                  <a:gd name="T16" fmla="*/ 413 w 416"/>
                  <a:gd name="T17" fmla="*/ 0 h 122"/>
                  <a:gd name="T18" fmla="*/ 410 w 416"/>
                  <a:gd name="T19" fmla="*/ 0 h 122"/>
                  <a:gd name="T20" fmla="*/ 404 w 416"/>
                  <a:gd name="T21" fmla="*/ 2 h 122"/>
                  <a:gd name="T22" fmla="*/ 397 w 416"/>
                  <a:gd name="T23" fmla="*/ 3 h 122"/>
                  <a:gd name="T24" fmla="*/ 388 w 416"/>
                  <a:gd name="T25" fmla="*/ 5 h 122"/>
                  <a:gd name="T26" fmla="*/ 376 w 416"/>
                  <a:gd name="T27" fmla="*/ 7 h 122"/>
                  <a:gd name="T28" fmla="*/ 365 w 416"/>
                  <a:gd name="T29" fmla="*/ 8 h 122"/>
                  <a:gd name="T30" fmla="*/ 350 w 416"/>
                  <a:gd name="T31" fmla="*/ 10 h 122"/>
                  <a:gd name="T32" fmla="*/ 335 w 416"/>
                  <a:gd name="T33" fmla="*/ 13 h 122"/>
                  <a:gd name="T34" fmla="*/ 319 w 416"/>
                  <a:gd name="T35" fmla="*/ 15 h 122"/>
                  <a:gd name="T36" fmla="*/ 301 w 416"/>
                  <a:gd name="T37" fmla="*/ 18 h 122"/>
                  <a:gd name="T38" fmla="*/ 284 w 416"/>
                  <a:gd name="T39" fmla="*/ 21 h 122"/>
                  <a:gd name="T40" fmla="*/ 266 w 416"/>
                  <a:gd name="T41" fmla="*/ 24 h 122"/>
                  <a:gd name="T42" fmla="*/ 245 w 416"/>
                  <a:gd name="T43" fmla="*/ 27 h 122"/>
                  <a:gd name="T44" fmla="*/ 228 w 416"/>
                  <a:gd name="T45" fmla="*/ 31 h 122"/>
                  <a:gd name="T46" fmla="*/ 207 w 416"/>
                  <a:gd name="T47" fmla="*/ 34 h 122"/>
                  <a:gd name="T48" fmla="*/ 188 w 416"/>
                  <a:gd name="T49" fmla="*/ 37 h 122"/>
                  <a:gd name="T50" fmla="*/ 169 w 416"/>
                  <a:gd name="T51" fmla="*/ 39 h 122"/>
                  <a:gd name="T52" fmla="*/ 150 w 416"/>
                  <a:gd name="T53" fmla="*/ 42 h 122"/>
                  <a:gd name="T54" fmla="*/ 132 w 416"/>
                  <a:gd name="T55" fmla="*/ 45 h 122"/>
                  <a:gd name="T56" fmla="*/ 115 w 416"/>
                  <a:gd name="T57" fmla="*/ 48 h 122"/>
                  <a:gd name="T58" fmla="*/ 97 w 416"/>
                  <a:gd name="T59" fmla="*/ 51 h 122"/>
                  <a:gd name="T60" fmla="*/ 81 w 416"/>
                  <a:gd name="T61" fmla="*/ 53 h 122"/>
                  <a:gd name="T62" fmla="*/ 66 w 416"/>
                  <a:gd name="T63" fmla="*/ 55 h 122"/>
                  <a:gd name="T64" fmla="*/ 51 w 416"/>
                  <a:gd name="T65" fmla="*/ 58 h 122"/>
                  <a:gd name="T66" fmla="*/ 40 w 416"/>
                  <a:gd name="T67" fmla="*/ 59 h 122"/>
                  <a:gd name="T68" fmla="*/ 28 w 416"/>
                  <a:gd name="T69" fmla="*/ 61 h 122"/>
                  <a:gd name="T70" fmla="*/ 17 w 416"/>
                  <a:gd name="T71" fmla="*/ 61 h 122"/>
                  <a:gd name="T72" fmla="*/ 10 w 416"/>
                  <a:gd name="T73" fmla="*/ 63 h 122"/>
                  <a:gd name="T74" fmla="*/ 6 w 416"/>
                  <a:gd name="T75" fmla="*/ 63 h 122"/>
                  <a:gd name="T76" fmla="*/ 1 w 416"/>
                  <a:gd name="T77" fmla="*/ 63 h 122"/>
                  <a:gd name="T78" fmla="*/ 0 w 416"/>
                  <a:gd name="T79" fmla="*/ 6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2">
                    <a:moveTo>
                      <a:pt x="0" y="63"/>
                    </a:moveTo>
                    <a:lnTo>
                      <a:pt x="0" y="117"/>
                    </a:lnTo>
                    <a:lnTo>
                      <a:pt x="100" y="95"/>
                    </a:lnTo>
                    <a:lnTo>
                      <a:pt x="100" y="122"/>
                    </a:lnTo>
                    <a:lnTo>
                      <a:pt x="167" y="104"/>
                    </a:lnTo>
                    <a:lnTo>
                      <a:pt x="172" y="56"/>
                    </a:lnTo>
                    <a:lnTo>
                      <a:pt x="416" y="16"/>
                    </a:lnTo>
                    <a:lnTo>
                      <a:pt x="415" y="0"/>
                    </a:lnTo>
                    <a:lnTo>
                      <a:pt x="413" y="0"/>
                    </a:lnTo>
                    <a:lnTo>
                      <a:pt x="410" y="0"/>
                    </a:lnTo>
                    <a:lnTo>
                      <a:pt x="404" y="2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7"/>
                    </a:lnTo>
                    <a:lnTo>
                      <a:pt x="365" y="8"/>
                    </a:lnTo>
                    <a:lnTo>
                      <a:pt x="350" y="10"/>
                    </a:lnTo>
                    <a:lnTo>
                      <a:pt x="335" y="13"/>
                    </a:lnTo>
                    <a:lnTo>
                      <a:pt x="319" y="15"/>
                    </a:lnTo>
                    <a:lnTo>
                      <a:pt x="301" y="18"/>
                    </a:lnTo>
                    <a:lnTo>
                      <a:pt x="284" y="21"/>
                    </a:lnTo>
                    <a:lnTo>
                      <a:pt x="266" y="24"/>
                    </a:lnTo>
                    <a:lnTo>
                      <a:pt x="245" y="27"/>
                    </a:lnTo>
                    <a:lnTo>
                      <a:pt x="228" y="31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39"/>
                    </a:lnTo>
                    <a:lnTo>
                      <a:pt x="150" y="42"/>
                    </a:lnTo>
                    <a:lnTo>
                      <a:pt x="132" y="45"/>
                    </a:lnTo>
                    <a:lnTo>
                      <a:pt x="115" y="48"/>
                    </a:lnTo>
                    <a:lnTo>
                      <a:pt x="97" y="51"/>
                    </a:lnTo>
                    <a:lnTo>
                      <a:pt x="81" y="53"/>
                    </a:lnTo>
                    <a:lnTo>
                      <a:pt x="66" y="55"/>
                    </a:lnTo>
                    <a:lnTo>
                      <a:pt x="51" y="58"/>
                    </a:lnTo>
                    <a:lnTo>
                      <a:pt x="40" y="59"/>
                    </a:lnTo>
                    <a:lnTo>
                      <a:pt x="28" y="61"/>
                    </a:lnTo>
                    <a:lnTo>
                      <a:pt x="17" y="61"/>
                    </a:lnTo>
                    <a:lnTo>
                      <a:pt x="10" y="63"/>
                    </a:lnTo>
                    <a:lnTo>
                      <a:pt x="6" y="63"/>
                    </a:lnTo>
                    <a:lnTo>
                      <a:pt x="1" y="6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2" name="Freeform 66">
                <a:extLst>
                  <a:ext uri="{FF2B5EF4-FFF2-40B4-BE49-F238E27FC236}">
                    <a16:creationId xmlns:a16="http://schemas.microsoft.com/office/drawing/2014/main" id="{20CA3252-2BE0-BFD7-7A66-F4EF8CA73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1689"/>
                <a:ext cx="73" cy="82"/>
              </a:xfrm>
              <a:custGeom>
                <a:avLst/>
                <a:gdLst>
                  <a:gd name="T0" fmla="*/ 91 w 144"/>
                  <a:gd name="T1" fmla="*/ 0 h 166"/>
                  <a:gd name="T2" fmla="*/ 72 w 144"/>
                  <a:gd name="T3" fmla="*/ 2 h 166"/>
                  <a:gd name="T4" fmla="*/ 57 w 144"/>
                  <a:gd name="T5" fmla="*/ 2 h 166"/>
                  <a:gd name="T6" fmla="*/ 45 w 144"/>
                  <a:gd name="T7" fmla="*/ 4 h 166"/>
                  <a:gd name="T8" fmla="*/ 37 w 144"/>
                  <a:gd name="T9" fmla="*/ 5 h 166"/>
                  <a:gd name="T10" fmla="*/ 29 w 144"/>
                  <a:gd name="T11" fmla="*/ 13 h 166"/>
                  <a:gd name="T12" fmla="*/ 22 w 144"/>
                  <a:gd name="T13" fmla="*/ 21 h 166"/>
                  <a:gd name="T14" fmla="*/ 15 w 144"/>
                  <a:gd name="T15" fmla="*/ 36 h 166"/>
                  <a:gd name="T16" fmla="*/ 7 w 144"/>
                  <a:gd name="T17" fmla="*/ 55 h 166"/>
                  <a:gd name="T18" fmla="*/ 3 w 144"/>
                  <a:gd name="T19" fmla="*/ 69 h 166"/>
                  <a:gd name="T20" fmla="*/ 1 w 144"/>
                  <a:gd name="T21" fmla="*/ 84 h 166"/>
                  <a:gd name="T22" fmla="*/ 0 w 144"/>
                  <a:gd name="T23" fmla="*/ 98 h 166"/>
                  <a:gd name="T24" fmla="*/ 1 w 144"/>
                  <a:gd name="T25" fmla="*/ 113 h 166"/>
                  <a:gd name="T26" fmla="*/ 4 w 144"/>
                  <a:gd name="T27" fmla="*/ 125 h 166"/>
                  <a:gd name="T28" fmla="*/ 10 w 144"/>
                  <a:gd name="T29" fmla="*/ 137 h 166"/>
                  <a:gd name="T30" fmla="*/ 19 w 144"/>
                  <a:gd name="T31" fmla="*/ 150 h 166"/>
                  <a:gd name="T32" fmla="*/ 31 w 144"/>
                  <a:gd name="T33" fmla="*/ 159 h 166"/>
                  <a:gd name="T34" fmla="*/ 44 w 144"/>
                  <a:gd name="T35" fmla="*/ 159 h 166"/>
                  <a:gd name="T36" fmla="*/ 57 w 144"/>
                  <a:gd name="T37" fmla="*/ 161 h 166"/>
                  <a:gd name="T38" fmla="*/ 69 w 144"/>
                  <a:gd name="T39" fmla="*/ 162 h 166"/>
                  <a:gd name="T40" fmla="*/ 94 w 144"/>
                  <a:gd name="T41" fmla="*/ 166 h 166"/>
                  <a:gd name="T42" fmla="*/ 107 w 144"/>
                  <a:gd name="T43" fmla="*/ 162 h 166"/>
                  <a:gd name="T44" fmla="*/ 118 w 144"/>
                  <a:gd name="T45" fmla="*/ 158 h 166"/>
                  <a:gd name="T46" fmla="*/ 125 w 144"/>
                  <a:gd name="T47" fmla="*/ 150 h 166"/>
                  <a:gd name="T48" fmla="*/ 131 w 144"/>
                  <a:gd name="T49" fmla="*/ 140 h 166"/>
                  <a:gd name="T50" fmla="*/ 137 w 144"/>
                  <a:gd name="T51" fmla="*/ 129 h 166"/>
                  <a:gd name="T52" fmla="*/ 140 w 144"/>
                  <a:gd name="T53" fmla="*/ 114 h 166"/>
                  <a:gd name="T54" fmla="*/ 143 w 144"/>
                  <a:gd name="T55" fmla="*/ 97 h 166"/>
                  <a:gd name="T56" fmla="*/ 144 w 144"/>
                  <a:gd name="T57" fmla="*/ 77 h 166"/>
                  <a:gd name="T58" fmla="*/ 143 w 144"/>
                  <a:gd name="T59" fmla="*/ 45 h 166"/>
                  <a:gd name="T60" fmla="*/ 123 w 144"/>
                  <a:gd name="T61" fmla="*/ 7 h 166"/>
                  <a:gd name="T62" fmla="*/ 91 w 144"/>
                  <a:gd name="T6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6">
                    <a:moveTo>
                      <a:pt x="91" y="0"/>
                    </a:moveTo>
                    <a:lnTo>
                      <a:pt x="72" y="2"/>
                    </a:lnTo>
                    <a:lnTo>
                      <a:pt x="57" y="2"/>
                    </a:lnTo>
                    <a:lnTo>
                      <a:pt x="45" y="4"/>
                    </a:lnTo>
                    <a:lnTo>
                      <a:pt x="37" y="5"/>
                    </a:lnTo>
                    <a:lnTo>
                      <a:pt x="29" y="13"/>
                    </a:lnTo>
                    <a:lnTo>
                      <a:pt x="22" y="21"/>
                    </a:lnTo>
                    <a:lnTo>
                      <a:pt x="15" y="36"/>
                    </a:lnTo>
                    <a:lnTo>
                      <a:pt x="7" y="55"/>
                    </a:lnTo>
                    <a:lnTo>
                      <a:pt x="3" y="69"/>
                    </a:lnTo>
                    <a:lnTo>
                      <a:pt x="1" y="84"/>
                    </a:lnTo>
                    <a:lnTo>
                      <a:pt x="0" y="98"/>
                    </a:lnTo>
                    <a:lnTo>
                      <a:pt x="1" y="113"/>
                    </a:lnTo>
                    <a:lnTo>
                      <a:pt x="4" y="125"/>
                    </a:lnTo>
                    <a:lnTo>
                      <a:pt x="10" y="137"/>
                    </a:lnTo>
                    <a:lnTo>
                      <a:pt x="19" y="150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1"/>
                    </a:lnTo>
                    <a:lnTo>
                      <a:pt x="69" y="162"/>
                    </a:lnTo>
                    <a:lnTo>
                      <a:pt x="94" y="166"/>
                    </a:lnTo>
                    <a:lnTo>
                      <a:pt x="107" y="162"/>
                    </a:lnTo>
                    <a:lnTo>
                      <a:pt x="118" y="158"/>
                    </a:lnTo>
                    <a:lnTo>
                      <a:pt x="125" y="150"/>
                    </a:lnTo>
                    <a:lnTo>
                      <a:pt x="131" y="140"/>
                    </a:lnTo>
                    <a:lnTo>
                      <a:pt x="137" y="129"/>
                    </a:lnTo>
                    <a:lnTo>
                      <a:pt x="140" y="114"/>
                    </a:lnTo>
                    <a:lnTo>
                      <a:pt x="143" y="97"/>
                    </a:lnTo>
                    <a:lnTo>
                      <a:pt x="144" y="77"/>
                    </a:lnTo>
                    <a:lnTo>
                      <a:pt x="143" y="45"/>
                    </a:lnTo>
                    <a:lnTo>
                      <a:pt x="123" y="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3" name="Freeform 67">
                <a:extLst>
                  <a:ext uri="{FF2B5EF4-FFF2-40B4-BE49-F238E27FC236}">
                    <a16:creationId xmlns:a16="http://schemas.microsoft.com/office/drawing/2014/main" id="{44390FFE-9257-F27F-C89A-53D36BC883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1718"/>
                <a:ext cx="83" cy="116"/>
              </a:xfrm>
              <a:custGeom>
                <a:avLst/>
                <a:gdLst>
                  <a:gd name="T0" fmla="*/ 85 w 165"/>
                  <a:gd name="T1" fmla="*/ 5 h 233"/>
                  <a:gd name="T2" fmla="*/ 120 w 165"/>
                  <a:gd name="T3" fmla="*/ 0 h 233"/>
                  <a:gd name="T4" fmla="*/ 154 w 165"/>
                  <a:gd name="T5" fmla="*/ 21 h 233"/>
                  <a:gd name="T6" fmla="*/ 160 w 165"/>
                  <a:gd name="T7" fmla="*/ 51 h 233"/>
                  <a:gd name="T8" fmla="*/ 163 w 165"/>
                  <a:gd name="T9" fmla="*/ 80 h 233"/>
                  <a:gd name="T10" fmla="*/ 165 w 165"/>
                  <a:gd name="T11" fmla="*/ 111 h 233"/>
                  <a:gd name="T12" fmla="*/ 163 w 165"/>
                  <a:gd name="T13" fmla="*/ 140 h 233"/>
                  <a:gd name="T14" fmla="*/ 159 w 165"/>
                  <a:gd name="T15" fmla="*/ 167 h 233"/>
                  <a:gd name="T16" fmla="*/ 150 w 165"/>
                  <a:gd name="T17" fmla="*/ 191 h 233"/>
                  <a:gd name="T18" fmla="*/ 140 w 165"/>
                  <a:gd name="T19" fmla="*/ 213 h 233"/>
                  <a:gd name="T20" fmla="*/ 125 w 165"/>
                  <a:gd name="T21" fmla="*/ 229 h 233"/>
                  <a:gd name="T22" fmla="*/ 112 w 165"/>
                  <a:gd name="T23" fmla="*/ 231 h 233"/>
                  <a:gd name="T24" fmla="*/ 100 w 165"/>
                  <a:gd name="T25" fmla="*/ 233 h 233"/>
                  <a:gd name="T26" fmla="*/ 88 w 165"/>
                  <a:gd name="T27" fmla="*/ 233 h 233"/>
                  <a:gd name="T28" fmla="*/ 78 w 165"/>
                  <a:gd name="T29" fmla="*/ 233 h 233"/>
                  <a:gd name="T30" fmla="*/ 69 w 165"/>
                  <a:gd name="T31" fmla="*/ 233 h 233"/>
                  <a:gd name="T32" fmla="*/ 62 w 165"/>
                  <a:gd name="T33" fmla="*/ 233 h 233"/>
                  <a:gd name="T34" fmla="*/ 56 w 165"/>
                  <a:gd name="T35" fmla="*/ 233 h 233"/>
                  <a:gd name="T36" fmla="*/ 51 w 165"/>
                  <a:gd name="T37" fmla="*/ 233 h 233"/>
                  <a:gd name="T38" fmla="*/ 40 w 165"/>
                  <a:gd name="T39" fmla="*/ 226 h 233"/>
                  <a:gd name="T40" fmla="*/ 31 w 165"/>
                  <a:gd name="T41" fmla="*/ 218 h 233"/>
                  <a:gd name="T42" fmla="*/ 22 w 165"/>
                  <a:gd name="T43" fmla="*/ 210 h 233"/>
                  <a:gd name="T44" fmla="*/ 16 w 165"/>
                  <a:gd name="T45" fmla="*/ 201 h 233"/>
                  <a:gd name="T46" fmla="*/ 12 w 165"/>
                  <a:gd name="T47" fmla="*/ 193 h 233"/>
                  <a:gd name="T48" fmla="*/ 9 w 165"/>
                  <a:gd name="T49" fmla="*/ 181 h 233"/>
                  <a:gd name="T50" fmla="*/ 7 w 165"/>
                  <a:gd name="T51" fmla="*/ 172 h 233"/>
                  <a:gd name="T52" fmla="*/ 7 w 165"/>
                  <a:gd name="T53" fmla="*/ 162 h 233"/>
                  <a:gd name="T54" fmla="*/ 0 w 165"/>
                  <a:gd name="T55" fmla="*/ 122 h 233"/>
                  <a:gd name="T56" fmla="*/ 40 w 165"/>
                  <a:gd name="T57" fmla="*/ 116 h 233"/>
                  <a:gd name="T58" fmla="*/ 57 w 165"/>
                  <a:gd name="T59" fmla="*/ 48 h 233"/>
                  <a:gd name="T60" fmla="*/ 57 w 165"/>
                  <a:gd name="T61" fmla="*/ 47 h 233"/>
                  <a:gd name="T62" fmla="*/ 62 w 165"/>
                  <a:gd name="T63" fmla="*/ 40 h 233"/>
                  <a:gd name="T64" fmla="*/ 66 w 165"/>
                  <a:gd name="T65" fmla="*/ 34 h 233"/>
                  <a:gd name="T66" fmla="*/ 72 w 165"/>
                  <a:gd name="T67" fmla="*/ 26 h 233"/>
                  <a:gd name="T68" fmla="*/ 78 w 165"/>
                  <a:gd name="T69" fmla="*/ 18 h 233"/>
                  <a:gd name="T70" fmla="*/ 82 w 165"/>
                  <a:gd name="T71" fmla="*/ 11 h 233"/>
                  <a:gd name="T72" fmla="*/ 85 w 165"/>
                  <a:gd name="T73" fmla="*/ 7 h 233"/>
                  <a:gd name="T74" fmla="*/ 85 w 165"/>
                  <a:gd name="T75" fmla="*/ 5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5" h="233">
                    <a:moveTo>
                      <a:pt x="85" y="5"/>
                    </a:moveTo>
                    <a:lnTo>
                      <a:pt x="120" y="0"/>
                    </a:lnTo>
                    <a:lnTo>
                      <a:pt x="154" y="21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5" y="111"/>
                    </a:lnTo>
                    <a:lnTo>
                      <a:pt x="163" y="140"/>
                    </a:lnTo>
                    <a:lnTo>
                      <a:pt x="159" y="167"/>
                    </a:lnTo>
                    <a:lnTo>
                      <a:pt x="150" y="191"/>
                    </a:lnTo>
                    <a:lnTo>
                      <a:pt x="140" y="213"/>
                    </a:lnTo>
                    <a:lnTo>
                      <a:pt x="125" y="229"/>
                    </a:lnTo>
                    <a:lnTo>
                      <a:pt x="112" y="231"/>
                    </a:lnTo>
                    <a:lnTo>
                      <a:pt x="100" y="233"/>
                    </a:lnTo>
                    <a:lnTo>
                      <a:pt x="88" y="233"/>
                    </a:lnTo>
                    <a:lnTo>
                      <a:pt x="78" y="233"/>
                    </a:lnTo>
                    <a:lnTo>
                      <a:pt x="69" y="233"/>
                    </a:lnTo>
                    <a:lnTo>
                      <a:pt x="62" y="233"/>
                    </a:lnTo>
                    <a:lnTo>
                      <a:pt x="56" y="233"/>
                    </a:lnTo>
                    <a:lnTo>
                      <a:pt x="51" y="233"/>
                    </a:lnTo>
                    <a:lnTo>
                      <a:pt x="40" y="226"/>
                    </a:lnTo>
                    <a:lnTo>
                      <a:pt x="31" y="218"/>
                    </a:lnTo>
                    <a:lnTo>
                      <a:pt x="22" y="210"/>
                    </a:lnTo>
                    <a:lnTo>
                      <a:pt x="16" y="201"/>
                    </a:lnTo>
                    <a:lnTo>
                      <a:pt x="12" y="193"/>
                    </a:lnTo>
                    <a:lnTo>
                      <a:pt x="9" y="181"/>
                    </a:lnTo>
                    <a:lnTo>
                      <a:pt x="7" y="172"/>
                    </a:lnTo>
                    <a:lnTo>
                      <a:pt x="7" y="162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7" y="48"/>
                    </a:lnTo>
                    <a:lnTo>
                      <a:pt x="57" y="47"/>
                    </a:lnTo>
                    <a:lnTo>
                      <a:pt x="62" y="40"/>
                    </a:lnTo>
                    <a:lnTo>
                      <a:pt x="66" y="34"/>
                    </a:lnTo>
                    <a:lnTo>
                      <a:pt x="72" y="26"/>
                    </a:lnTo>
                    <a:lnTo>
                      <a:pt x="78" y="18"/>
                    </a:lnTo>
                    <a:lnTo>
                      <a:pt x="82" y="11"/>
                    </a:lnTo>
                    <a:lnTo>
                      <a:pt x="85" y="7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4" name="Freeform 68">
                <a:extLst>
                  <a:ext uri="{FF2B5EF4-FFF2-40B4-BE49-F238E27FC236}">
                    <a16:creationId xmlns:a16="http://schemas.microsoft.com/office/drawing/2014/main" id="{75EBC798-602A-9888-06BB-535B9130D3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2" y="1698"/>
                <a:ext cx="136" cy="40"/>
              </a:xfrm>
              <a:custGeom>
                <a:avLst/>
                <a:gdLst>
                  <a:gd name="T0" fmla="*/ 0 w 274"/>
                  <a:gd name="T1" fmla="*/ 0 h 80"/>
                  <a:gd name="T2" fmla="*/ 274 w 274"/>
                  <a:gd name="T3" fmla="*/ 24 h 80"/>
                  <a:gd name="T4" fmla="*/ 272 w 274"/>
                  <a:gd name="T5" fmla="*/ 35 h 80"/>
                  <a:gd name="T6" fmla="*/ 243 w 274"/>
                  <a:gd name="T7" fmla="*/ 32 h 80"/>
                  <a:gd name="T8" fmla="*/ 243 w 274"/>
                  <a:gd name="T9" fmla="*/ 65 h 80"/>
                  <a:gd name="T10" fmla="*/ 272 w 274"/>
                  <a:gd name="T11" fmla="*/ 69 h 80"/>
                  <a:gd name="T12" fmla="*/ 274 w 274"/>
                  <a:gd name="T13" fmla="*/ 80 h 80"/>
                  <a:gd name="T14" fmla="*/ 243 w 274"/>
                  <a:gd name="T15" fmla="*/ 80 h 80"/>
                  <a:gd name="T16" fmla="*/ 191 w 274"/>
                  <a:gd name="T17" fmla="*/ 70 h 80"/>
                  <a:gd name="T18" fmla="*/ 191 w 274"/>
                  <a:gd name="T19" fmla="*/ 25 h 80"/>
                  <a:gd name="T20" fmla="*/ 72 w 274"/>
                  <a:gd name="T21" fmla="*/ 19 h 80"/>
                  <a:gd name="T22" fmla="*/ 72 w 274"/>
                  <a:gd name="T23" fmla="*/ 64 h 80"/>
                  <a:gd name="T24" fmla="*/ 0 w 274"/>
                  <a:gd name="T25" fmla="*/ 57 h 80"/>
                  <a:gd name="T26" fmla="*/ 2 w 274"/>
                  <a:gd name="T27" fmla="*/ 43 h 80"/>
                  <a:gd name="T28" fmla="*/ 16 w 274"/>
                  <a:gd name="T29" fmla="*/ 48 h 80"/>
                  <a:gd name="T30" fmla="*/ 16 w 274"/>
                  <a:gd name="T31" fmla="*/ 16 h 80"/>
                  <a:gd name="T32" fmla="*/ 0 w 274"/>
                  <a:gd name="T33" fmla="*/ 16 h 80"/>
                  <a:gd name="T34" fmla="*/ 0 w 274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80">
                    <a:moveTo>
                      <a:pt x="0" y="0"/>
                    </a:moveTo>
                    <a:lnTo>
                      <a:pt x="274" y="24"/>
                    </a:lnTo>
                    <a:lnTo>
                      <a:pt x="272" y="35"/>
                    </a:lnTo>
                    <a:lnTo>
                      <a:pt x="243" y="32"/>
                    </a:lnTo>
                    <a:lnTo>
                      <a:pt x="243" y="65"/>
                    </a:lnTo>
                    <a:lnTo>
                      <a:pt x="272" y="69"/>
                    </a:lnTo>
                    <a:lnTo>
                      <a:pt x="274" y="80"/>
                    </a:lnTo>
                    <a:lnTo>
                      <a:pt x="243" y="80"/>
                    </a:lnTo>
                    <a:lnTo>
                      <a:pt x="191" y="70"/>
                    </a:lnTo>
                    <a:lnTo>
                      <a:pt x="191" y="25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7"/>
                    </a:lnTo>
                    <a:lnTo>
                      <a:pt x="2" y="43"/>
                    </a:lnTo>
                    <a:lnTo>
                      <a:pt x="16" y="48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5" name="Freeform 69">
                <a:extLst>
                  <a:ext uri="{FF2B5EF4-FFF2-40B4-BE49-F238E27FC236}">
                    <a16:creationId xmlns:a16="http://schemas.microsoft.com/office/drawing/2014/main" id="{088DFDC8-E843-3BAB-2B5E-65131AE8DE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6" y="1693"/>
                <a:ext cx="36" cy="74"/>
              </a:xfrm>
              <a:custGeom>
                <a:avLst/>
                <a:gdLst>
                  <a:gd name="T0" fmla="*/ 38 w 70"/>
                  <a:gd name="T1" fmla="*/ 0 h 150"/>
                  <a:gd name="T2" fmla="*/ 45 w 70"/>
                  <a:gd name="T3" fmla="*/ 2 h 150"/>
                  <a:gd name="T4" fmla="*/ 51 w 70"/>
                  <a:gd name="T5" fmla="*/ 7 h 150"/>
                  <a:gd name="T6" fmla="*/ 57 w 70"/>
                  <a:gd name="T7" fmla="*/ 15 h 150"/>
                  <a:gd name="T8" fmla="*/ 61 w 70"/>
                  <a:gd name="T9" fmla="*/ 23 h 150"/>
                  <a:gd name="T10" fmla="*/ 66 w 70"/>
                  <a:gd name="T11" fmla="*/ 34 h 150"/>
                  <a:gd name="T12" fmla="*/ 69 w 70"/>
                  <a:gd name="T13" fmla="*/ 47 h 150"/>
                  <a:gd name="T14" fmla="*/ 70 w 70"/>
                  <a:gd name="T15" fmla="*/ 61 h 150"/>
                  <a:gd name="T16" fmla="*/ 70 w 70"/>
                  <a:gd name="T17" fmla="*/ 76 h 150"/>
                  <a:gd name="T18" fmla="*/ 69 w 70"/>
                  <a:gd name="T19" fmla="*/ 92 h 150"/>
                  <a:gd name="T20" fmla="*/ 66 w 70"/>
                  <a:gd name="T21" fmla="*/ 106 h 150"/>
                  <a:gd name="T22" fmla="*/ 63 w 70"/>
                  <a:gd name="T23" fmla="*/ 117 h 150"/>
                  <a:gd name="T24" fmla="*/ 58 w 70"/>
                  <a:gd name="T25" fmla="*/ 129 h 150"/>
                  <a:gd name="T26" fmla="*/ 52 w 70"/>
                  <a:gd name="T27" fmla="*/ 138 h 150"/>
                  <a:gd name="T28" fmla="*/ 47 w 70"/>
                  <a:gd name="T29" fmla="*/ 145 h 150"/>
                  <a:gd name="T30" fmla="*/ 39 w 70"/>
                  <a:gd name="T31" fmla="*/ 148 h 150"/>
                  <a:gd name="T32" fmla="*/ 32 w 70"/>
                  <a:gd name="T33" fmla="*/ 150 h 150"/>
                  <a:gd name="T34" fmla="*/ 25 w 70"/>
                  <a:gd name="T35" fmla="*/ 148 h 150"/>
                  <a:gd name="T36" fmla="*/ 19 w 70"/>
                  <a:gd name="T37" fmla="*/ 143 h 150"/>
                  <a:gd name="T38" fmla="*/ 13 w 70"/>
                  <a:gd name="T39" fmla="*/ 135 h 150"/>
                  <a:gd name="T40" fmla="*/ 8 w 70"/>
                  <a:gd name="T41" fmla="*/ 127 h 150"/>
                  <a:gd name="T42" fmla="*/ 4 w 70"/>
                  <a:gd name="T43" fmla="*/ 116 h 150"/>
                  <a:gd name="T44" fmla="*/ 1 w 70"/>
                  <a:gd name="T45" fmla="*/ 103 h 150"/>
                  <a:gd name="T46" fmla="*/ 0 w 70"/>
                  <a:gd name="T47" fmla="*/ 89 h 150"/>
                  <a:gd name="T48" fmla="*/ 0 w 70"/>
                  <a:gd name="T49" fmla="*/ 73 h 150"/>
                  <a:gd name="T50" fmla="*/ 0 w 70"/>
                  <a:gd name="T51" fmla="*/ 58 h 150"/>
                  <a:gd name="T52" fmla="*/ 2 w 70"/>
                  <a:gd name="T53" fmla="*/ 45 h 150"/>
                  <a:gd name="T54" fmla="*/ 5 w 70"/>
                  <a:gd name="T55" fmla="*/ 32 h 150"/>
                  <a:gd name="T56" fmla="*/ 11 w 70"/>
                  <a:gd name="T57" fmla="*/ 21 h 150"/>
                  <a:gd name="T58" fmla="*/ 17 w 70"/>
                  <a:gd name="T59" fmla="*/ 13 h 150"/>
                  <a:gd name="T60" fmla="*/ 23 w 70"/>
                  <a:gd name="T61" fmla="*/ 5 h 150"/>
                  <a:gd name="T62" fmla="*/ 30 w 70"/>
                  <a:gd name="T63" fmla="*/ 2 h 150"/>
                  <a:gd name="T64" fmla="*/ 38 w 70"/>
                  <a:gd name="T6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0" h="150">
                    <a:moveTo>
                      <a:pt x="38" y="0"/>
                    </a:moveTo>
                    <a:lnTo>
                      <a:pt x="45" y="2"/>
                    </a:lnTo>
                    <a:lnTo>
                      <a:pt x="51" y="7"/>
                    </a:lnTo>
                    <a:lnTo>
                      <a:pt x="57" y="15"/>
                    </a:lnTo>
                    <a:lnTo>
                      <a:pt x="61" y="23"/>
                    </a:lnTo>
                    <a:lnTo>
                      <a:pt x="66" y="34"/>
                    </a:lnTo>
                    <a:lnTo>
                      <a:pt x="69" y="47"/>
                    </a:lnTo>
                    <a:lnTo>
                      <a:pt x="70" y="61"/>
                    </a:lnTo>
                    <a:lnTo>
                      <a:pt x="70" y="76"/>
                    </a:lnTo>
                    <a:lnTo>
                      <a:pt x="69" y="92"/>
                    </a:lnTo>
                    <a:lnTo>
                      <a:pt x="66" y="106"/>
                    </a:lnTo>
                    <a:lnTo>
                      <a:pt x="63" y="117"/>
                    </a:lnTo>
                    <a:lnTo>
                      <a:pt x="58" y="129"/>
                    </a:lnTo>
                    <a:lnTo>
                      <a:pt x="52" y="138"/>
                    </a:lnTo>
                    <a:lnTo>
                      <a:pt x="47" y="145"/>
                    </a:lnTo>
                    <a:lnTo>
                      <a:pt x="39" y="148"/>
                    </a:lnTo>
                    <a:lnTo>
                      <a:pt x="32" y="150"/>
                    </a:lnTo>
                    <a:lnTo>
                      <a:pt x="25" y="148"/>
                    </a:lnTo>
                    <a:lnTo>
                      <a:pt x="19" y="143"/>
                    </a:lnTo>
                    <a:lnTo>
                      <a:pt x="13" y="135"/>
                    </a:lnTo>
                    <a:lnTo>
                      <a:pt x="8" y="127"/>
                    </a:lnTo>
                    <a:lnTo>
                      <a:pt x="4" y="116"/>
                    </a:lnTo>
                    <a:lnTo>
                      <a:pt x="1" y="103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8"/>
                    </a:lnTo>
                    <a:lnTo>
                      <a:pt x="2" y="45"/>
                    </a:lnTo>
                    <a:lnTo>
                      <a:pt x="5" y="32"/>
                    </a:lnTo>
                    <a:lnTo>
                      <a:pt x="11" y="21"/>
                    </a:lnTo>
                    <a:lnTo>
                      <a:pt x="17" y="13"/>
                    </a:lnTo>
                    <a:lnTo>
                      <a:pt x="23" y="5"/>
                    </a:lnTo>
                    <a:lnTo>
                      <a:pt x="30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6" name="Freeform 70">
                <a:extLst>
                  <a:ext uri="{FF2B5EF4-FFF2-40B4-BE49-F238E27FC236}">
                    <a16:creationId xmlns:a16="http://schemas.microsoft.com/office/drawing/2014/main" id="{3E0762C5-F1EA-0D8D-4EBC-A1B22B2758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730"/>
                <a:ext cx="47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2 h 194"/>
                  <a:gd name="T4" fmla="*/ 68 w 93"/>
                  <a:gd name="T5" fmla="*/ 8 h 194"/>
                  <a:gd name="T6" fmla="*/ 75 w 93"/>
                  <a:gd name="T7" fmla="*/ 18 h 194"/>
                  <a:gd name="T8" fmla="*/ 81 w 93"/>
                  <a:gd name="T9" fmla="*/ 31 h 194"/>
                  <a:gd name="T10" fmla="*/ 87 w 93"/>
                  <a:gd name="T11" fmla="*/ 45 h 194"/>
                  <a:gd name="T12" fmla="*/ 90 w 93"/>
                  <a:gd name="T13" fmla="*/ 61 h 194"/>
                  <a:gd name="T14" fmla="*/ 93 w 93"/>
                  <a:gd name="T15" fmla="*/ 80 h 194"/>
                  <a:gd name="T16" fmla="*/ 93 w 93"/>
                  <a:gd name="T17" fmla="*/ 100 h 194"/>
                  <a:gd name="T18" fmla="*/ 92 w 93"/>
                  <a:gd name="T19" fmla="*/ 119 h 194"/>
                  <a:gd name="T20" fmla="*/ 89 w 93"/>
                  <a:gd name="T21" fmla="*/ 136 h 194"/>
                  <a:gd name="T22" fmla="*/ 83 w 93"/>
                  <a:gd name="T23" fmla="*/ 152 h 194"/>
                  <a:gd name="T24" fmla="*/ 77 w 93"/>
                  <a:gd name="T25" fmla="*/ 167 h 194"/>
                  <a:gd name="T26" fmla="*/ 70 w 93"/>
                  <a:gd name="T27" fmla="*/ 180 h 194"/>
                  <a:gd name="T28" fmla="*/ 62 w 93"/>
                  <a:gd name="T29" fmla="*/ 188 h 194"/>
                  <a:gd name="T30" fmla="*/ 53 w 93"/>
                  <a:gd name="T31" fmla="*/ 193 h 194"/>
                  <a:gd name="T32" fmla="*/ 43 w 93"/>
                  <a:gd name="T33" fmla="*/ 194 h 194"/>
                  <a:gd name="T34" fmla="*/ 34 w 93"/>
                  <a:gd name="T35" fmla="*/ 193 h 194"/>
                  <a:gd name="T36" fmla="*/ 25 w 93"/>
                  <a:gd name="T37" fmla="*/ 186 h 194"/>
                  <a:gd name="T38" fmla="*/ 18 w 93"/>
                  <a:gd name="T39" fmla="*/ 177 h 194"/>
                  <a:gd name="T40" fmla="*/ 11 w 93"/>
                  <a:gd name="T41" fmla="*/ 164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4 h 194"/>
                  <a:gd name="T48" fmla="*/ 0 w 93"/>
                  <a:gd name="T49" fmla="*/ 95 h 194"/>
                  <a:gd name="T50" fmla="*/ 2 w 93"/>
                  <a:gd name="T51" fmla="*/ 76 h 194"/>
                  <a:gd name="T52" fmla="*/ 5 w 93"/>
                  <a:gd name="T53" fmla="*/ 58 h 194"/>
                  <a:gd name="T54" fmla="*/ 11 w 93"/>
                  <a:gd name="T55" fmla="*/ 42 h 194"/>
                  <a:gd name="T56" fmla="*/ 17 w 93"/>
                  <a:gd name="T57" fmla="*/ 27 h 194"/>
                  <a:gd name="T58" fmla="*/ 23 w 93"/>
                  <a:gd name="T59" fmla="*/ 16 h 194"/>
                  <a:gd name="T60" fmla="*/ 31 w 93"/>
                  <a:gd name="T61" fmla="*/ 7 h 194"/>
                  <a:gd name="T62" fmla="*/ 40 w 93"/>
                  <a:gd name="T63" fmla="*/ 2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2"/>
                    </a:lnTo>
                    <a:lnTo>
                      <a:pt x="68" y="8"/>
                    </a:lnTo>
                    <a:lnTo>
                      <a:pt x="75" y="18"/>
                    </a:lnTo>
                    <a:lnTo>
                      <a:pt x="81" y="31"/>
                    </a:lnTo>
                    <a:lnTo>
                      <a:pt x="87" y="45"/>
                    </a:lnTo>
                    <a:lnTo>
                      <a:pt x="90" y="61"/>
                    </a:lnTo>
                    <a:lnTo>
                      <a:pt x="93" y="80"/>
                    </a:lnTo>
                    <a:lnTo>
                      <a:pt x="93" y="100"/>
                    </a:lnTo>
                    <a:lnTo>
                      <a:pt x="92" y="119"/>
                    </a:lnTo>
                    <a:lnTo>
                      <a:pt x="89" y="136"/>
                    </a:lnTo>
                    <a:lnTo>
                      <a:pt x="83" y="152"/>
                    </a:lnTo>
                    <a:lnTo>
                      <a:pt x="77" y="167"/>
                    </a:lnTo>
                    <a:lnTo>
                      <a:pt x="70" y="180"/>
                    </a:lnTo>
                    <a:lnTo>
                      <a:pt x="62" y="188"/>
                    </a:lnTo>
                    <a:lnTo>
                      <a:pt x="53" y="193"/>
                    </a:lnTo>
                    <a:lnTo>
                      <a:pt x="43" y="194"/>
                    </a:lnTo>
                    <a:lnTo>
                      <a:pt x="34" y="193"/>
                    </a:lnTo>
                    <a:lnTo>
                      <a:pt x="25" y="186"/>
                    </a:lnTo>
                    <a:lnTo>
                      <a:pt x="18" y="177"/>
                    </a:lnTo>
                    <a:lnTo>
                      <a:pt x="11" y="164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4"/>
                    </a:lnTo>
                    <a:lnTo>
                      <a:pt x="0" y="95"/>
                    </a:lnTo>
                    <a:lnTo>
                      <a:pt x="2" y="76"/>
                    </a:lnTo>
                    <a:lnTo>
                      <a:pt x="5" y="58"/>
                    </a:lnTo>
                    <a:lnTo>
                      <a:pt x="11" y="42"/>
                    </a:lnTo>
                    <a:lnTo>
                      <a:pt x="17" y="27"/>
                    </a:lnTo>
                    <a:lnTo>
                      <a:pt x="23" y="16"/>
                    </a:lnTo>
                    <a:lnTo>
                      <a:pt x="31" y="7"/>
                    </a:lnTo>
                    <a:lnTo>
                      <a:pt x="40" y="2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7" name="Freeform 71">
                <a:extLst>
                  <a:ext uri="{FF2B5EF4-FFF2-40B4-BE49-F238E27FC236}">
                    <a16:creationId xmlns:a16="http://schemas.microsoft.com/office/drawing/2014/main" id="{A8A75B98-1FAA-73EA-35E3-AEBC4997E5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4" y="1704"/>
                <a:ext cx="24" cy="53"/>
              </a:xfrm>
              <a:custGeom>
                <a:avLst/>
                <a:gdLst>
                  <a:gd name="T0" fmla="*/ 27 w 49"/>
                  <a:gd name="T1" fmla="*/ 0 h 106"/>
                  <a:gd name="T2" fmla="*/ 31 w 49"/>
                  <a:gd name="T3" fmla="*/ 1 h 106"/>
                  <a:gd name="T4" fmla="*/ 36 w 49"/>
                  <a:gd name="T5" fmla="*/ 5 h 106"/>
                  <a:gd name="T6" fmla="*/ 40 w 49"/>
                  <a:gd name="T7" fmla="*/ 9 h 106"/>
                  <a:gd name="T8" fmla="*/ 43 w 49"/>
                  <a:gd name="T9" fmla="*/ 16 h 106"/>
                  <a:gd name="T10" fmla="*/ 46 w 49"/>
                  <a:gd name="T11" fmla="*/ 24 h 106"/>
                  <a:gd name="T12" fmla="*/ 49 w 49"/>
                  <a:gd name="T13" fmla="*/ 34 h 106"/>
                  <a:gd name="T14" fmla="*/ 49 w 49"/>
                  <a:gd name="T15" fmla="*/ 43 h 106"/>
                  <a:gd name="T16" fmla="*/ 49 w 49"/>
                  <a:gd name="T17" fmla="*/ 53 h 106"/>
                  <a:gd name="T18" fmla="*/ 49 w 49"/>
                  <a:gd name="T19" fmla="*/ 64 h 106"/>
                  <a:gd name="T20" fmla="*/ 47 w 49"/>
                  <a:gd name="T21" fmla="*/ 74 h 106"/>
                  <a:gd name="T22" fmla="*/ 44 w 49"/>
                  <a:gd name="T23" fmla="*/ 83 h 106"/>
                  <a:gd name="T24" fmla="*/ 41 w 49"/>
                  <a:gd name="T25" fmla="*/ 90 h 106"/>
                  <a:gd name="T26" fmla="*/ 37 w 49"/>
                  <a:gd name="T27" fmla="*/ 96 h 106"/>
                  <a:gd name="T28" fmla="*/ 33 w 49"/>
                  <a:gd name="T29" fmla="*/ 101 h 106"/>
                  <a:gd name="T30" fmla="*/ 28 w 49"/>
                  <a:gd name="T31" fmla="*/ 104 h 106"/>
                  <a:gd name="T32" fmla="*/ 22 w 49"/>
                  <a:gd name="T33" fmla="*/ 106 h 106"/>
                  <a:gd name="T34" fmla="*/ 18 w 49"/>
                  <a:gd name="T35" fmla="*/ 104 h 106"/>
                  <a:gd name="T36" fmla="*/ 13 w 49"/>
                  <a:gd name="T37" fmla="*/ 101 h 106"/>
                  <a:gd name="T38" fmla="*/ 9 w 49"/>
                  <a:gd name="T39" fmla="*/ 96 h 106"/>
                  <a:gd name="T40" fmla="*/ 6 w 49"/>
                  <a:gd name="T41" fmla="*/ 90 h 106"/>
                  <a:gd name="T42" fmla="*/ 3 w 49"/>
                  <a:gd name="T43" fmla="*/ 82 h 106"/>
                  <a:gd name="T44" fmla="*/ 0 w 49"/>
                  <a:gd name="T45" fmla="*/ 72 h 106"/>
                  <a:gd name="T46" fmla="*/ 0 w 49"/>
                  <a:gd name="T47" fmla="*/ 62 h 106"/>
                  <a:gd name="T48" fmla="*/ 0 w 49"/>
                  <a:gd name="T49" fmla="*/ 51 h 106"/>
                  <a:gd name="T50" fmla="*/ 0 w 49"/>
                  <a:gd name="T51" fmla="*/ 42 h 106"/>
                  <a:gd name="T52" fmla="*/ 2 w 49"/>
                  <a:gd name="T53" fmla="*/ 30 h 106"/>
                  <a:gd name="T54" fmla="*/ 5 w 49"/>
                  <a:gd name="T55" fmla="*/ 22 h 106"/>
                  <a:gd name="T56" fmla="*/ 8 w 49"/>
                  <a:gd name="T57" fmla="*/ 14 h 106"/>
                  <a:gd name="T58" fmla="*/ 12 w 49"/>
                  <a:gd name="T59" fmla="*/ 8 h 106"/>
                  <a:gd name="T60" fmla="*/ 16 w 49"/>
                  <a:gd name="T61" fmla="*/ 5 h 106"/>
                  <a:gd name="T62" fmla="*/ 22 w 49"/>
                  <a:gd name="T63" fmla="*/ 1 h 106"/>
                  <a:gd name="T64" fmla="*/ 27 w 49"/>
                  <a:gd name="T6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6">
                    <a:moveTo>
                      <a:pt x="27" y="0"/>
                    </a:moveTo>
                    <a:lnTo>
                      <a:pt x="31" y="1"/>
                    </a:lnTo>
                    <a:lnTo>
                      <a:pt x="36" y="5"/>
                    </a:lnTo>
                    <a:lnTo>
                      <a:pt x="40" y="9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4"/>
                    </a:lnTo>
                    <a:lnTo>
                      <a:pt x="49" y="43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3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3" y="101"/>
                    </a:lnTo>
                    <a:lnTo>
                      <a:pt x="28" y="104"/>
                    </a:lnTo>
                    <a:lnTo>
                      <a:pt x="22" y="106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6"/>
                    </a:lnTo>
                    <a:lnTo>
                      <a:pt x="6" y="90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2"/>
                    </a:lnTo>
                    <a:lnTo>
                      <a:pt x="0" y="51"/>
                    </a:lnTo>
                    <a:lnTo>
                      <a:pt x="0" y="42"/>
                    </a:lnTo>
                    <a:lnTo>
                      <a:pt x="2" y="30"/>
                    </a:lnTo>
                    <a:lnTo>
                      <a:pt x="5" y="22"/>
                    </a:lnTo>
                    <a:lnTo>
                      <a:pt x="8" y="14"/>
                    </a:lnTo>
                    <a:lnTo>
                      <a:pt x="12" y="8"/>
                    </a:lnTo>
                    <a:lnTo>
                      <a:pt x="16" y="5"/>
                    </a:lnTo>
                    <a:lnTo>
                      <a:pt x="22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8" name="Freeform 72">
                <a:extLst>
                  <a:ext uri="{FF2B5EF4-FFF2-40B4-BE49-F238E27FC236}">
                    <a16:creationId xmlns:a16="http://schemas.microsoft.com/office/drawing/2014/main" id="{DE64E3B1-475E-4143-6C2E-6CE002C2D3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0" y="1745"/>
                <a:ext cx="32" cy="68"/>
              </a:xfrm>
              <a:custGeom>
                <a:avLst/>
                <a:gdLst>
                  <a:gd name="T0" fmla="*/ 35 w 64"/>
                  <a:gd name="T1" fmla="*/ 0 h 136"/>
                  <a:gd name="T2" fmla="*/ 41 w 64"/>
                  <a:gd name="T3" fmla="*/ 1 h 136"/>
                  <a:gd name="T4" fmla="*/ 47 w 64"/>
                  <a:gd name="T5" fmla="*/ 4 h 136"/>
                  <a:gd name="T6" fmla="*/ 53 w 64"/>
                  <a:gd name="T7" fmla="*/ 11 h 136"/>
                  <a:gd name="T8" fmla="*/ 57 w 64"/>
                  <a:gd name="T9" fmla="*/ 20 h 136"/>
                  <a:gd name="T10" fmla="*/ 60 w 64"/>
                  <a:gd name="T11" fmla="*/ 30 h 136"/>
                  <a:gd name="T12" fmla="*/ 63 w 64"/>
                  <a:gd name="T13" fmla="*/ 41 h 136"/>
                  <a:gd name="T14" fmla="*/ 64 w 64"/>
                  <a:gd name="T15" fmla="*/ 54 h 136"/>
                  <a:gd name="T16" fmla="*/ 64 w 64"/>
                  <a:gd name="T17" fmla="*/ 69 h 136"/>
                  <a:gd name="T18" fmla="*/ 63 w 64"/>
                  <a:gd name="T19" fmla="*/ 83 h 136"/>
                  <a:gd name="T20" fmla="*/ 61 w 64"/>
                  <a:gd name="T21" fmla="*/ 96 h 136"/>
                  <a:gd name="T22" fmla="*/ 57 w 64"/>
                  <a:gd name="T23" fmla="*/ 107 h 136"/>
                  <a:gd name="T24" fmla="*/ 54 w 64"/>
                  <a:gd name="T25" fmla="*/ 117 h 136"/>
                  <a:gd name="T26" fmla="*/ 48 w 64"/>
                  <a:gd name="T27" fmla="*/ 125 h 136"/>
                  <a:gd name="T28" fmla="*/ 42 w 64"/>
                  <a:gd name="T29" fmla="*/ 131 h 136"/>
                  <a:gd name="T30" fmla="*/ 36 w 64"/>
                  <a:gd name="T31" fmla="*/ 134 h 136"/>
                  <a:gd name="T32" fmla="*/ 30 w 64"/>
                  <a:gd name="T33" fmla="*/ 136 h 136"/>
                  <a:gd name="T34" fmla="*/ 23 w 64"/>
                  <a:gd name="T35" fmla="*/ 134 h 136"/>
                  <a:gd name="T36" fmla="*/ 17 w 64"/>
                  <a:gd name="T37" fmla="*/ 129 h 136"/>
                  <a:gd name="T38" fmla="*/ 11 w 64"/>
                  <a:gd name="T39" fmla="*/ 123 h 136"/>
                  <a:gd name="T40" fmla="*/ 7 w 64"/>
                  <a:gd name="T41" fmla="*/ 115 h 136"/>
                  <a:gd name="T42" fmla="*/ 3 w 64"/>
                  <a:gd name="T43" fmla="*/ 104 h 136"/>
                  <a:gd name="T44" fmla="*/ 1 w 64"/>
                  <a:gd name="T45" fmla="*/ 93 h 136"/>
                  <a:gd name="T46" fmla="*/ 0 w 64"/>
                  <a:gd name="T47" fmla="*/ 80 h 136"/>
                  <a:gd name="T48" fmla="*/ 0 w 64"/>
                  <a:gd name="T49" fmla="*/ 65 h 136"/>
                  <a:gd name="T50" fmla="*/ 0 w 64"/>
                  <a:gd name="T51" fmla="*/ 53 h 136"/>
                  <a:gd name="T52" fmla="*/ 3 w 64"/>
                  <a:gd name="T53" fmla="*/ 40 h 136"/>
                  <a:gd name="T54" fmla="*/ 5 w 64"/>
                  <a:gd name="T55" fmla="*/ 27 h 136"/>
                  <a:gd name="T56" fmla="*/ 11 w 64"/>
                  <a:gd name="T57" fmla="*/ 17 h 136"/>
                  <a:gd name="T58" fmla="*/ 16 w 64"/>
                  <a:gd name="T59" fmla="*/ 9 h 136"/>
                  <a:gd name="T60" fmla="*/ 22 w 64"/>
                  <a:gd name="T61" fmla="*/ 4 h 136"/>
                  <a:gd name="T62" fmla="*/ 28 w 64"/>
                  <a:gd name="T63" fmla="*/ 0 h 136"/>
                  <a:gd name="T64" fmla="*/ 35 w 64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4" h="136">
                    <a:moveTo>
                      <a:pt x="35" y="0"/>
                    </a:moveTo>
                    <a:lnTo>
                      <a:pt x="41" y="1"/>
                    </a:lnTo>
                    <a:lnTo>
                      <a:pt x="47" y="4"/>
                    </a:lnTo>
                    <a:lnTo>
                      <a:pt x="53" y="11"/>
                    </a:lnTo>
                    <a:lnTo>
                      <a:pt x="57" y="20"/>
                    </a:lnTo>
                    <a:lnTo>
                      <a:pt x="60" y="30"/>
                    </a:lnTo>
                    <a:lnTo>
                      <a:pt x="63" y="41"/>
                    </a:lnTo>
                    <a:lnTo>
                      <a:pt x="64" y="54"/>
                    </a:lnTo>
                    <a:lnTo>
                      <a:pt x="64" y="69"/>
                    </a:lnTo>
                    <a:lnTo>
                      <a:pt x="63" y="83"/>
                    </a:lnTo>
                    <a:lnTo>
                      <a:pt x="61" y="96"/>
                    </a:lnTo>
                    <a:lnTo>
                      <a:pt x="57" y="107"/>
                    </a:lnTo>
                    <a:lnTo>
                      <a:pt x="54" y="117"/>
                    </a:lnTo>
                    <a:lnTo>
                      <a:pt x="48" y="125"/>
                    </a:lnTo>
                    <a:lnTo>
                      <a:pt x="42" y="131"/>
                    </a:lnTo>
                    <a:lnTo>
                      <a:pt x="36" y="134"/>
                    </a:lnTo>
                    <a:lnTo>
                      <a:pt x="30" y="136"/>
                    </a:lnTo>
                    <a:lnTo>
                      <a:pt x="23" y="134"/>
                    </a:lnTo>
                    <a:lnTo>
                      <a:pt x="17" y="129"/>
                    </a:lnTo>
                    <a:lnTo>
                      <a:pt x="11" y="123"/>
                    </a:lnTo>
                    <a:lnTo>
                      <a:pt x="7" y="115"/>
                    </a:lnTo>
                    <a:lnTo>
                      <a:pt x="3" y="104"/>
                    </a:lnTo>
                    <a:lnTo>
                      <a:pt x="1" y="93"/>
                    </a:lnTo>
                    <a:lnTo>
                      <a:pt x="0" y="80"/>
                    </a:lnTo>
                    <a:lnTo>
                      <a:pt x="0" y="65"/>
                    </a:lnTo>
                    <a:lnTo>
                      <a:pt x="0" y="53"/>
                    </a:lnTo>
                    <a:lnTo>
                      <a:pt x="3" y="40"/>
                    </a:lnTo>
                    <a:lnTo>
                      <a:pt x="5" y="27"/>
                    </a:lnTo>
                    <a:lnTo>
                      <a:pt x="11" y="17"/>
                    </a:lnTo>
                    <a:lnTo>
                      <a:pt x="16" y="9"/>
                    </a:lnTo>
                    <a:lnTo>
                      <a:pt x="22" y="4"/>
                    </a:lnTo>
                    <a:lnTo>
                      <a:pt x="28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9" name="Freeform 73">
                <a:extLst>
                  <a:ext uri="{FF2B5EF4-FFF2-40B4-BE49-F238E27FC236}">
                    <a16:creationId xmlns:a16="http://schemas.microsoft.com/office/drawing/2014/main" id="{E212055B-CA30-270E-1CDD-EDBA3BB4D7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1707"/>
                <a:ext cx="21" cy="46"/>
              </a:xfrm>
              <a:custGeom>
                <a:avLst/>
                <a:gdLst>
                  <a:gd name="T0" fmla="*/ 22 w 43"/>
                  <a:gd name="T1" fmla="*/ 0 h 92"/>
                  <a:gd name="T2" fmla="*/ 27 w 43"/>
                  <a:gd name="T3" fmla="*/ 2 h 92"/>
                  <a:gd name="T4" fmla="*/ 31 w 43"/>
                  <a:gd name="T5" fmla="*/ 5 h 92"/>
                  <a:gd name="T6" fmla="*/ 34 w 43"/>
                  <a:gd name="T7" fmla="*/ 8 h 92"/>
                  <a:gd name="T8" fmla="*/ 37 w 43"/>
                  <a:gd name="T9" fmla="*/ 15 h 92"/>
                  <a:gd name="T10" fmla="*/ 40 w 43"/>
                  <a:gd name="T11" fmla="*/ 21 h 92"/>
                  <a:gd name="T12" fmla="*/ 41 w 43"/>
                  <a:gd name="T13" fmla="*/ 29 h 92"/>
                  <a:gd name="T14" fmla="*/ 43 w 43"/>
                  <a:gd name="T15" fmla="*/ 37 h 92"/>
                  <a:gd name="T16" fmla="*/ 43 w 43"/>
                  <a:gd name="T17" fmla="*/ 47 h 92"/>
                  <a:gd name="T18" fmla="*/ 43 w 43"/>
                  <a:gd name="T19" fmla="*/ 56 h 92"/>
                  <a:gd name="T20" fmla="*/ 40 w 43"/>
                  <a:gd name="T21" fmla="*/ 64 h 92"/>
                  <a:gd name="T22" fmla="*/ 38 w 43"/>
                  <a:gd name="T23" fmla="*/ 72 h 92"/>
                  <a:gd name="T24" fmla="*/ 35 w 43"/>
                  <a:gd name="T25" fmla="*/ 79 h 92"/>
                  <a:gd name="T26" fmla="*/ 33 w 43"/>
                  <a:gd name="T27" fmla="*/ 84 h 92"/>
                  <a:gd name="T28" fmla="*/ 28 w 43"/>
                  <a:gd name="T29" fmla="*/ 88 h 92"/>
                  <a:gd name="T30" fmla="*/ 24 w 43"/>
                  <a:gd name="T31" fmla="*/ 90 h 92"/>
                  <a:gd name="T32" fmla="*/ 19 w 43"/>
                  <a:gd name="T33" fmla="*/ 92 h 92"/>
                  <a:gd name="T34" fmla="*/ 16 w 43"/>
                  <a:gd name="T35" fmla="*/ 90 h 92"/>
                  <a:gd name="T36" fmla="*/ 12 w 43"/>
                  <a:gd name="T37" fmla="*/ 87 h 92"/>
                  <a:gd name="T38" fmla="*/ 8 w 43"/>
                  <a:gd name="T39" fmla="*/ 84 h 92"/>
                  <a:gd name="T40" fmla="*/ 5 w 43"/>
                  <a:gd name="T41" fmla="*/ 77 h 92"/>
                  <a:gd name="T42" fmla="*/ 3 w 43"/>
                  <a:gd name="T43" fmla="*/ 71 h 92"/>
                  <a:gd name="T44" fmla="*/ 0 w 43"/>
                  <a:gd name="T45" fmla="*/ 63 h 92"/>
                  <a:gd name="T46" fmla="*/ 0 w 43"/>
                  <a:gd name="T47" fmla="*/ 55 h 92"/>
                  <a:gd name="T48" fmla="*/ 0 w 43"/>
                  <a:gd name="T49" fmla="*/ 45 h 92"/>
                  <a:gd name="T50" fmla="*/ 0 w 43"/>
                  <a:gd name="T51" fmla="*/ 36 h 92"/>
                  <a:gd name="T52" fmla="*/ 2 w 43"/>
                  <a:gd name="T53" fmla="*/ 28 h 92"/>
                  <a:gd name="T54" fmla="*/ 5 w 43"/>
                  <a:gd name="T55" fmla="*/ 20 h 92"/>
                  <a:gd name="T56" fmla="*/ 6 w 43"/>
                  <a:gd name="T57" fmla="*/ 13 h 92"/>
                  <a:gd name="T58" fmla="*/ 10 w 43"/>
                  <a:gd name="T59" fmla="*/ 8 h 92"/>
                  <a:gd name="T60" fmla="*/ 15 w 43"/>
                  <a:gd name="T61" fmla="*/ 3 h 92"/>
                  <a:gd name="T62" fmla="*/ 19 w 43"/>
                  <a:gd name="T63" fmla="*/ 2 h 92"/>
                  <a:gd name="T64" fmla="*/ 22 w 43"/>
                  <a:gd name="T6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2">
                    <a:moveTo>
                      <a:pt x="22" y="0"/>
                    </a:moveTo>
                    <a:lnTo>
                      <a:pt x="27" y="2"/>
                    </a:lnTo>
                    <a:lnTo>
                      <a:pt x="31" y="5"/>
                    </a:lnTo>
                    <a:lnTo>
                      <a:pt x="34" y="8"/>
                    </a:lnTo>
                    <a:lnTo>
                      <a:pt x="37" y="15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7"/>
                    </a:lnTo>
                    <a:lnTo>
                      <a:pt x="43" y="56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9"/>
                    </a:lnTo>
                    <a:lnTo>
                      <a:pt x="33" y="84"/>
                    </a:lnTo>
                    <a:lnTo>
                      <a:pt x="28" y="88"/>
                    </a:lnTo>
                    <a:lnTo>
                      <a:pt x="24" y="90"/>
                    </a:lnTo>
                    <a:lnTo>
                      <a:pt x="19" y="92"/>
                    </a:lnTo>
                    <a:lnTo>
                      <a:pt x="16" y="90"/>
                    </a:lnTo>
                    <a:lnTo>
                      <a:pt x="12" y="87"/>
                    </a:lnTo>
                    <a:lnTo>
                      <a:pt x="8" y="84"/>
                    </a:lnTo>
                    <a:lnTo>
                      <a:pt x="5" y="77"/>
                    </a:lnTo>
                    <a:lnTo>
                      <a:pt x="3" y="71"/>
                    </a:lnTo>
                    <a:lnTo>
                      <a:pt x="0" y="63"/>
                    </a:lnTo>
                    <a:lnTo>
                      <a:pt x="0" y="55"/>
                    </a:lnTo>
                    <a:lnTo>
                      <a:pt x="0" y="45"/>
                    </a:lnTo>
                    <a:lnTo>
                      <a:pt x="0" y="36"/>
                    </a:lnTo>
                    <a:lnTo>
                      <a:pt x="2" y="28"/>
                    </a:lnTo>
                    <a:lnTo>
                      <a:pt x="5" y="20"/>
                    </a:lnTo>
                    <a:lnTo>
                      <a:pt x="6" y="13"/>
                    </a:lnTo>
                    <a:lnTo>
                      <a:pt x="10" y="8"/>
                    </a:lnTo>
                    <a:lnTo>
                      <a:pt x="15" y="3"/>
                    </a:lnTo>
                    <a:lnTo>
                      <a:pt x="19" y="2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0" name="Freeform 74">
                <a:extLst>
                  <a:ext uri="{FF2B5EF4-FFF2-40B4-BE49-F238E27FC236}">
                    <a16:creationId xmlns:a16="http://schemas.microsoft.com/office/drawing/2014/main" id="{8E3C14ED-3A4F-90DB-9EAB-0896B9F2D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" y="1749"/>
                <a:ext cx="29" cy="58"/>
              </a:xfrm>
              <a:custGeom>
                <a:avLst/>
                <a:gdLst>
                  <a:gd name="T0" fmla="*/ 30 w 57"/>
                  <a:gd name="T1" fmla="*/ 0 h 117"/>
                  <a:gd name="T2" fmla="*/ 36 w 57"/>
                  <a:gd name="T3" fmla="*/ 0 h 117"/>
                  <a:gd name="T4" fmla="*/ 42 w 57"/>
                  <a:gd name="T5" fmla="*/ 4 h 117"/>
                  <a:gd name="T6" fmla="*/ 47 w 57"/>
                  <a:gd name="T7" fmla="*/ 9 h 117"/>
                  <a:gd name="T8" fmla="*/ 50 w 57"/>
                  <a:gd name="T9" fmla="*/ 17 h 117"/>
                  <a:gd name="T10" fmla="*/ 54 w 57"/>
                  <a:gd name="T11" fmla="*/ 25 h 117"/>
                  <a:gd name="T12" fmla="*/ 55 w 57"/>
                  <a:gd name="T13" fmla="*/ 37 h 117"/>
                  <a:gd name="T14" fmla="*/ 57 w 57"/>
                  <a:gd name="T15" fmla="*/ 48 h 117"/>
                  <a:gd name="T16" fmla="*/ 57 w 57"/>
                  <a:gd name="T17" fmla="*/ 59 h 117"/>
                  <a:gd name="T18" fmla="*/ 55 w 57"/>
                  <a:gd name="T19" fmla="*/ 72 h 117"/>
                  <a:gd name="T20" fmla="*/ 54 w 57"/>
                  <a:gd name="T21" fmla="*/ 83 h 117"/>
                  <a:gd name="T22" fmla="*/ 51 w 57"/>
                  <a:gd name="T23" fmla="*/ 93 h 117"/>
                  <a:gd name="T24" fmla="*/ 47 w 57"/>
                  <a:gd name="T25" fmla="*/ 101 h 117"/>
                  <a:gd name="T26" fmla="*/ 42 w 57"/>
                  <a:gd name="T27" fmla="*/ 107 h 117"/>
                  <a:gd name="T28" fmla="*/ 38 w 57"/>
                  <a:gd name="T29" fmla="*/ 113 h 117"/>
                  <a:gd name="T30" fmla="*/ 32 w 57"/>
                  <a:gd name="T31" fmla="*/ 117 h 117"/>
                  <a:gd name="T32" fmla="*/ 26 w 57"/>
                  <a:gd name="T33" fmla="*/ 117 h 117"/>
                  <a:gd name="T34" fmla="*/ 22 w 57"/>
                  <a:gd name="T35" fmla="*/ 117 h 117"/>
                  <a:gd name="T36" fmla="*/ 16 w 57"/>
                  <a:gd name="T37" fmla="*/ 112 h 117"/>
                  <a:gd name="T38" fmla="*/ 11 w 57"/>
                  <a:gd name="T39" fmla="*/ 107 h 117"/>
                  <a:gd name="T40" fmla="*/ 7 w 57"/>
                  <a:gd name="T41" fmla="*/ 99 h 117"/>
                  <a:gd name="T42" fmla="*/ 4 w 57"/>
                  <a:gd name="T43" fmla="*/ 91 h 117"/>
                  <a:gd name="T44" fmla="*/ 1 w 57"/>
                  <a:gd name="T45" fmla="*/ 80 h 117"/>
                  <a:gd name="T46" fmla="*/ 0 w 57"/>
                  <a:gd name="T47" fmla="*/ 69 h 117"/>
                  <a:gd name="T48" fmla="*/ 0 w 57"/>
                  <a:gd name="T49" fmla="*/ 57 h 117"/>
                  <a:gd name="T50" fmla="*/ 1 w 57"/>
                  <a:gd name="T51" fmla="*/ 45 h 117"/>
                  <a:gd name="T52" fmla="*/ 2 w 57"/>
                  <a:gd name="T53" fmla="*/ 35 h 117"/>
                  <a:gd name="T54" fmla="*/ 5 w 57"/>
                  <a:gd name="T55" fmla="*/ 25 h 117"/>
                  <a:gd name="T56" fmla="*/ 10 w 57"/>
                  <a:gd name="T57" fmla="*/ 16 h 117"/>
                  <a:gd name="T58" fmla="*/ 14 w 57"/>
                  <a:gd name="T59" fmla="*/ 9 h 117"/>
                  <a:gd name="T60" fmla="*/ 19 w 57"/>
                  <a:gd name="T61" fmla="*/ 3 h 117"/>
                  <a:gd name="T62" fmla="*/ 25 w 57"/>
                  <a:gd name="T63" fmla="*/ 0 h 117"/>
                  <a:gd name="T64" fmla="*/ 30 w 57"/>
                  <a:gd name="T65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7" h="117">
                    <a:moveTo>
                      <a:pt x="30" y="0"/>
                    </a:moveTo>
                    <a:lnTo>
                      <a:pt x="36" y="0"/>
                    </a:lnTo>
                    <a:lnTo>
                      <a:pt x="42" y="4"/>
                    </a:lnTo>
                    <a:lnTo>
                      <a:pt x="47" y="9"/>
                    </a:lnTo>
                    <a:lnTo>
                      <a:pt x="50" y="17"/>
                    </a:lnTo>
                    <a:lnTo>
                      <a:pt x="54" y="25"/>
                    </a:lnTo>
                    <a:lnTo>
                      <a:pt x="55" y="37"/>
                    </a:lnTo>
                    <a:lnTo>
                      <a:pt x="57" y="48"/>
                    </a:lnTo>
                    <a:lnTo>
                      <a:pt x="57" y="59"/>
                    </a:lnTo>
                    <a:lnTo>
                      <a:pt x="55" y="72"/>
                    </a:lnTo>
                    <a:lnTo>
                      <a:pt x="54" y="83"/>
                    </a:lnTo>
                    <a:lnTo>
                      <a:pt x="51" y="93"/>
                    </a:lnTo>
                    <a:lnTo>
                      <a:pt x="47" y="101"/>
                    </a:lnTo>
                    <a:lnTo>
                      <a:pt x="42" y="107"/>
                    </a:lnTo>
                    <a:lnTo>
                      <a:pt x="38" y="113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2" y="117"/>
                    </a:lnTo>
                    <a:lnTo>
                      <a:pt x="16" y="112"/>
                    </a:lnTo>
                    <a:lnTo>
                      <a:pt x="11" y="107"/>
                    </a:lnTo>
                    <a:lnTo>
                      <a:pt x="7" y="99"/>
                    </a:lnTo>
                    <a:lnTo>
                      <a:pt x="4" y="91"/>
                    </a:lnTo>
                    <a:lnTo>
                      <a:pt x="1" y="80"/>
                    </a:lnTo>
                    <a:lnTo>
                      <a:pt x="0" y="69"/>
                    </a:lnTo>
                    <a:lnTo>
                      <a:pt x="0" y="57"/>
                    </a:lnTo>
                    <a:lnTo>
                      <a:pt x="1" y="45"/>
                    </a:lnTo>
                    <a:lnTo>
                      <a:pt x="2" y="35"/>
                    </a:lnTo>
                    <a:lnTo>
                      <a:pt x="5" y="25"/>
                    </a:lnTo>
                    <a:lnTo>
                      <a:pt x="10" y="16"/>
                    </a:lnTo>
                    <a:lnTo>
                      <a:pt x="14" y="9"/>
                    </a:lnTo>
                    <a:lnTo>
                      <a:pt x="19" y="3"/>
                    </a:lnTo>
                    <a:lnTo>
                      <a:pt x="25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1" name="Freeform 75">
                <a:extLst>
                  <a:ext uri="{FF2B5EF4-FFF2-40B4-BE49-F238E27FC236}">
                    <a16:creationId xmlns:a16="http://schemas.microsoft.com/office/drawing/2014/main" id="{D2274072-6389-0BA7-54EE-B3D4F61919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7" y="1710"/>
                <a:ext cx="11" cy="40"/>
              </a:xfrm>
              <a:custGeom>
                <a:avLst/>
                <a:gdLst>
                  <a:gd name="T0" fmla="*/ 13 w 22"/>
                  <a:gd name="T1" fmla="*/ 0 h 78"/>
                  <a:gd name="T2" fmla="*/ 9 w 22"/>
                  <a:gd name="T3" fmla="*/ 6 h 78"/>
                  <a:gd name="T4" fmla="*/ 6 w 22"/>
                  <a:gd name="T5" fmla="*/ 13 h 78"/>
                  <a:gd name="T6" fmla="*/ 2 w 22"/>
                  <a:gd name="T7" fmla="*/ 22 h 78"/>
                  <a:gd name="T8" fmla="*/ 0 w 22"/>
                  <a:gd name="T9" fmla="*/ 30 h 78"/>
                  <a:gd name="T10" fmla="*/ 0 w 22"/>
                  <a:gd name="T11" fmla="*/ 41 h 78"/>
                  <a:gd name="T12" fmla="*/ 2 w 22"/>
                  <a:gd name="T13" fmla="*/ 54 h 78"/>
                  <a:gd name="T14" fmla="*/ 5 w 22"/>
                  <a:gd name="T15" fmla="*/ 65 h 78"/>
                  <a:gd name="T16" fmla="*/ 10 w 22"/>
                  <a:gd name="T17" fmla="*/ 78 h 78"/>
                  <a:gd name="T18" fmla="*/ 19 w 22"/>
                  <a:gd name="T19" fmla="*/ 78 h 78"/>
                  <a:gd name="T20" fmla="*/ 13 w 22"/>
                  <a:gd name="T21" fmla="*/ 69 h 78"/>
                  <a:gd name="T22" fmla="*/ 10 w 22"/>
                  <a:gd name="T23" fmla="*/ 61 h 78"/>
                  <a:gd name="T24" fmla="*/ 7 w 22"/>
                  <a:gd name="T25" fmla="*/ 53 h 78"/>
                  <a:gd name="T26" fmla="*/ 7 w 22"/>
                  <a:gd name="T27" fmla="*/ 45 h 78"/>
                  <a:gd name="T28" fmla="*/ 7 w 22"/>
                  <a:gd name="T29" fmla="*/ 37 h 78"/>
                  <a:gd name="T30" fmla="*/ 9 w 22"/>
                  <a:gd name="T31" fmla="*/ 29 h 78"/>
                  <a:gd name="T32" fmla="*/ 12 w 22"/>
                  <a:gd name="T33" fmla="*/ 21 h 78"/>
                  <a:gd name="T34" fmla="*/ 15 w 22"/>
                  <a:gd name="T35" fmla="*/ 9 h 78"/>
                  <a:gd name="T36" fmla="*/ 22 w 22"/>
                  <a:gd name="T37" fmla="*/ 0 h 78"/>
                  <a:gd name="T38" fmla="*/ 13 w 22"/>
                  <a:gd name="T3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8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2" y="22"/>
                    </a:lnTo>
                    <a:lnTo>
                      <a:pt x="0" y="30"/>
                    </a:lnTo>
                    <a:lnTo>
                      <a:pt x="0" y="41"/>
                    </a:lnTo>
                    <a:lnTo>
                      <a:pt x="2" y="54"/>
                    </a:lnTo>
                    <a:lnTo>
                      <a:pt x="5" y="65"/>
                    </a:lnTo>
                    <a:lnTo>
                      <a:pt x="10" y="78"/>
                    </a:lnTo>
                    <a:lnTo>
                      <a:pt x="19" y="78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21"/>
                    </a:lnTo>
                    <a:lnTo>
                      <a:pt x="15" y="9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2" name="Freeform 76">
                <a:extLst>
                  <a:ext uri="{FF2B5EF4-FFF2-40B4-BE49-F238E27FC236}">
                    <a16:creationId xmlns:a16="http://schemas.microsoft.com/office/drawing/2014/main" id="{BDB1B955-CA41-9811-B378-BD6A804B83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3" y="1752"/>
                <a:ext cx="15" cy="52"/>
              </a:xfrm>
              <a:custGeom>
                <a:avLst/>
                <a:gdLst>
                  <a:gd name="T0" fmla="*/ 19 w 29"/>
                  <a:gd name="T1" fmla="*/ 0 h 104"/>
                  <a:gd name="T2" fmla="*/ 13 w 29"/>
                  <a:gd name="T3" fmla="*/ 10 h 104"/>
                  <a:gd name="T4" fmla="*/ 7 w 29"/>
                  <a:gd name="T5" fmla="*/ 19 h 104"/>
                  <a:gd name="T6" fmla="*/ 4 w 29"/>
                  <a:gd name="T7" fmla="*/ 29 h 104"/>
                  <a:gd name="T8" fmla="*/ 1 w 29"/>
                  <a:gd name="T9" fmla="*/ 42 h 104"/>
                  <a:gd name="T10" fmla="*/ 0 w 29"/>
                  <a:gd name="T11" fmla="*/ 56 h 104"/>
                  <a:gd name="T12" fmla="*/ 3 w 29"/>
                  <a:gd name="T13" fmla="*/ 71 h 104"/>
                  <a:gd name="T14" fmla="*/ 7 w 29"/>
                  <a:gd name="T15" fmla="*/ 87 h 104"/>
                  <a:gd name="T16" fmla="*/ 15 w 29"/>
                  <a:gd name="T17" fmla="*/ 104 h 104"/>
                  <a:gd name="T18" fmla="*/ 26 w 29"/>
                  <a:gd name="T19" fmla="*/ 104 h 104"/>
                  <a:gd name="T20" fmla="*/ 19 w 29"/>
                  <a:gd name="T21" fmla="*/ 91 h 104"/>
                  <a:gd name="T22" fmla="*/ 15 w 29"/>
                  <a:gd name="T23" fmla="*/ 80 h 104"/>
                  <a:gd name="T24" fmla="*/ 12 w 29"/>
                  <a:gd name="T25" fmla="*/ 71 h 104"/>
                  <a:gd name="T26" fmla="*/ 10 w 29"/>
                  <a:gd name="T27" fmla="*/ 61 h 104"/>
                  <a:gd name="T28" fmla="*/ 12 w 29"/>
                  <a:gd name="T29" fmla="*/ 50 h 104"/>
                  <a:gd name="T30" fmla="*/ 13 w 29"/>
                  <a:gd name="T31" fmla="*/ 39 h 104"/>
                  <a:gd name="T32" fmla="*/ 18 w 29"/>
                  <a:gd name="T33" fmla="*/ 27 h 104"/>
                  <a:gd name="T34" fmla="*/ 21 w 29"/>
                  <a:gd name="T35" fmla="*/ 13 h 104"/>
                  <a:gd name="T36" fmla="*/ 29 w 29"/>
                  <a:gd name="T37" fmla="*/ 0 h 104"/>
                  <a:gd name="T38" fmla="*/ 19 w 29"/>
                  <a:gd name="T39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4">
                    <a:moveTo>
                      <a:pt x="19" y="0"/>
                    </a:moveTo>
                    <a:lnTo>
                      <a:pt x="13" y="10"/>
                    </a:lnTo>
                    <a:lnTo>
                      <a:pt x="7" y="19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6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5" y="104"/>
                    </a:lnTo>
                    <a:lnTo>
                      <a:pt x="26" y="104"/>
                    </a:lnTo>
                    <a:lnTo>
                      <a:pt x="19" y="91"/>
                    </a:lnTo>
                    <a:lnTo>
                      <a:pt x="15" y="80"/>
                    </a:lnTo>
                    <a:lnTo>
                      <a:pt x="12" y="71"/>
                    </a:lnTo>
                    <a:lnTo>
                      <a:pt x="10" y="61"/>
                    </a:lnTo>
                    <a:lnTo>
                      <a:pt x="12" y="50"/>
                    </a:lnTo>
                    <a:lnTo>
                      <a:pt x="13" y="39"/>
                    </a:lnTo>
                    <a:lnTo>
                      <a:pt x="18" y="27"/>
                    </a:lnTo>
                    <a:lnTo>
                      <a:pt x="21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3" name="Freeform 77">
                <a:extLst>
                  <a:ext uri="{FF2B5EF4-FFF2-40B4-BE49-F238E27FC236}">
                    <a16:creationId xmlns:a16="http://schemas.microsoft.com/office/drawing/2014/main" id="{7DC3CD13-2016-33D6-3F90-DFFD53054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1" y="1723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2 h 32"/>
                  <a:gd name="T4" fmla="*/ 0 w 16"/>
                  <a:gd name="T5" fmla="*/ 29 h 32"/>
                  <a:gd name="T6" fmla="*/ 7 w 16"/>
                  <a:gd name="T7" fmla="*/ 32 h 32"/>
                  <a:gd name="T8" fmla="*/ 16 w 16"/>
                  <a:gd name="T9" fmla="*/ 32 h 32"/>
                  <a:gd name="T10" fmla="*/ 15 w 16"/>
                  <a:gd name="T11" fmla="*/ 4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2"/>
                    </a:lnTo>
                    <a:lnTo>
                      <a:pt x="0" y="29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5" y="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4" name="Freeform 78">
                <a:extLst>
                  <a:ext uri="{FF2B5EF4-FFF2-40B4-BE49-F238E27FC236}">
                    <a16:creationId xmlns:a16="http://schemas.microsoft.com/office/drawing/2014/main" id="{AE5997A2-378C-66CE-F1F0-EBDF4E9994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0" y="1769"/>
                <a:ext cx="10" cy="22"/>
              </a:xfrm>
              <a:custGeom>
                <a:avLst/>
                <a:gdLst>
                  <a:gd name="T0" fmla="*/ 8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8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8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5" name="Freeform 79">
                <a:extLst>
                  <a:ext uri="{FF2B5EF4-FFF2-40B4-BE49-F238E27FC236}">
                    <a16:creationId xmlns:a16="http://schemas.microsoft.com/office/drawing/2014/main" id="{69B8E174-CBE8-5DCC-6A58-EF9D7A2533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5" y="1722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0 h 33"/>
                  <a:gd name="T4" fmla="*/ 11 w 12"/>
                  <a:gd name="T5" fmla="*/ 5 h 33"/>
                  <a:gd name="T6" fmla="*/ 12 w 12"/>
                  <a:gd name="T7" fmla="*/ 9 h 33"/>
                  <a:gd name="T8" fmla="*/ 12 w 12"/>
                  <a:gd name="T9" fmla="*/ 16 h 33"/>
                  <a:gd name="T10" fmla="*/ 12 w 12"/>
                  <a:gd name="T11" fmla="*/ 22 h 33"/>
                  <a:gd name="T12" fmla="*/ 11 w 12"/>
                  <a:gd name="T13" fmla="*/ 27 h 33"/>
                  <a:gd name="T14" fmla="*/ 9 w 12"/>
                  <a:gd name="T15" fmla="*/ 32 h 33"/>
                  <a:gd name="T16" fmla="*/ 6 w 12"/>
                  <a:gd name="T17" fmla="*/ 33 h 33"/>
                  <a:gd name="T18" fmla="*/ 3 w 12"/>
                  <a:gd name="T19" fmla="*/ 32 h 33"/>
                  <a:gd name="T20" fmla="*/ 3 w 12"/>
                  <a:gd name="T21" fmla="*/ 27 h 33"/>
                  <a:gd name="T22" fmla="*/ 2 w 12"/>
                  <a:gd name="T23" fmla="*/ 22 h 33"/>
                  <a:gd name="T24" fmla="*/ 0 w 12"/>
                  <a:gd name="T25" fmla="*/ 16 h 33"/>
                  <a:gd name="T26" fmla="*/ 2 w 12"/>
                  <a:gd name="T27" fmla="*/ 9 h 33"/>
                  <a:gd name="T28" fmla="*/ 3 w 12"/>
                  <a:gd name="T29" fmla="*/ 5 h 33"/>
                  <a:gd name="T30" fmla="*/ 3 w 12"/>
                  <a:gd name="T31" fmla="*/ 0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0"/>
                    </a:lnTo>
                    <a:lnTo>
                      <a:pt x="11" y="5"/>
                    </a:lnTo>
                    <a:lnTo>
                      <a:pt x="12" y="9"/>
                    </a:lnTo>
                    <a:lnTo>
                      <a:pt x="12" y="16"/>
                    </a:lnTo>
                    <a:lnTo>
                      <a:pt x="12" y="22"/>
                    </a:lnTo>
                    <a:lnTo>
                      <a:pt x="11" y="27"/>
                    </a:lnTo>
                    <a:lnTo>
                      <a:pt x="9" y="32"/>
                    </a:lnTo>
                    <a:lnTo>
                      <a:pt x="6" y="33"/>
                    </a:lnTo>
                    <a:lnTo>
                      <a:pt x="3" y="32"/>
                    </a:lnTo>
                    <a:lnTo>
                      <a:pt x="3" y="27"/>
                    </a:lnTo>
                    <a:lnTo>
                      <a:pt x="2" y="22"/>
                    </a:lnTo>
                    <a:lnTo>
                      <a:pt x="0" y="16"/>
                    </a:lnTo>
                    <a:lnTo>
                      <a:pt x="2" y="9"/>
                    </a:lnTo>
                    <a:lnTo>
                      <a:pt x="3" y="5"/>
                    </a:lnTo>
                    <a:lnTo>
                      <a:pt x="3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6" name="Freeform 80">
                <a:extLst>
                  <a:ext uri="{FF2B5EF4-FFF2-40B4-BE49-F238E27FC236}">
                    <a16:creationId xmlns:a16="http://schemas.microsoft.com/office/drawing/2014/main" id="{53D49F8E-F26A-60E2-F7AF-BEF6E8DE7F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5" y="1768"/>
                <a:ext cx="8" cy="22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2 h 43"/>
                  <a:gd name="T4" fmla="*/ 13 w 16"/>
                  <a:gd name="T5" fmla="*/ 7 h 43"/>
                  <a:gd name="T6" fmla="*/ 15 w 16"/>
                  <a:gd name="T7" fmla="*/ 13 h 43"/>
                  <a:gd name="T8" fmla="*/ 16 w 16"/>
                  <a:gd name="T9" fmla="*/ 21 h 43"/>
                  <a:gd name="T10" fmla="*/ 15 w 16"/>
                  <a:gd name="T11" fmla="*/ 31 h 43"/>
                  <a:gd name="T12" fmla="*/ 13 w 16"/>
                  <a:gd name="T13" fmla="*/ 37 h 43"/>
                  <a:gd name="T14" fmla="*/ 10 w 16"/>
                  <a:gd name="T15" fmla="*/ 42 h 43"/>
                  <a:gd name="T16" fmla="*/ 7 w 16"/>
                  <a:gd name="T17" fmla="*/ 43 h 43"/>
                  <a:gd name="T18" fmla="*/ 4 w 16"/>
                  <a:gd name="T19" fmla="*/ 42 h 43"/>
                  <a:gd name="T20" fmla="*/ 3 w 16"/>
                  <a:gd name="T21" fmla="*/ 37 h 43"/>
                  <a:gd name="T22" fmla="*/ 1 w 16"/>
                  <a:gd name="T23" fmla="*/ 31 h 43"/>
                  <a:gd name="T24" fmla="*/ 0 w 16"/>
                  <a:gd name="T25" fmla="*/ 21 h 43"/>
                  <a:gd name="T26" fmla="*/ 1 w 16"/>
                  <a:gd name="T27" fmla="*/ 13 h 43"/>
                  <a:gd name="T28" fmla="*/ 3 w 16"/>
                  <a:gd name="T29" fmla="*/ 7 h 43"/>
                  <a:gd name="T30" fmla="*/ 4 w 16"/>
                  <a:gd name="T31" fmla="*/ 2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2"/>
                    </a:lnTo>
                    <a:lnTo>
                      <a:pt x="13" y="7"/>
                    </a:lnTo>
                    <a:lnTo>
                      <a:pt x="15" y="13"/>
                    </a:lnTo>
                    <a:lnTo>
                      <a:pt x="16" y="21"/>
                    </a:lnTo>
                    <a:lnTo>
                      <a:pt x="15" y="31"/>
                    </a:lnTo>
                    <a:lnTo>
                      <a:pt x="13" y="37"/>
                    </a:lnTo>
                    <a:lnTo>
                      <a:pt x="10" y="42"/>
                    </a:lnTo>
                    <a:lnTo>
                      <a:pt x="7" y="43"/>
                    </a:lnTo>
                    <a:lnTo>
                      <a:pt x="4" y="42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3" y="7"/>
                    </a:lnTo>
                    <a:lnTo>
                      <a:pt x="4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7" name="Freeform 81">
                <a:extLst>
                  <a:ext uri="{FF2B5EF4-FFF2-40B4-BE49-F238E27FC236}">
                    <a16:creationId xmlns:a16="http://schemas.microsoft.com/office/drawing/2014/main" id="{D0DE035C-CEC5-F1A5-6179-48DFB3859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1714"/>
                <a:ext cx="9" cy="36"/>
              </a:xfrm>
              <a:custGeom>
                <a:avLst/>
                <a:gdLst>
                  <a:gd name="T0" fmla="*/ 2 w 18"/>
                  <a:gd name="T1" fmla="*/ 0 h 72"/>
                  <a:gd name="T2" fmla="*/ 8 w 18"/>
                  <a:gd name="T3" fmla="*/ 8 h 72"/>
                  <a:gd name="T4" fmla="*/ 12 w 18"/>
                  <a:gd name="T5" fmla="*/ 16 h 72"/>
                  <a:gd name="T6" fmla="*/ 13 w 18"/>
                  <a:gd name="T7" fmla="*/ 25 h 72"/>
                  <a:gd name="T8" fmla="*/ 13 w 18"/>
                  <a:gd name="T9" fmla="*/ 35 h 72"/>
                  <a:gd name="T10" fmla="*/ 12 w 18"/>
                  <a:gd name="T11" fmla="*/ 45 h 72"/>
                  <a:gd name="T12" fmla="*/ 9 w 18"/>
                  <a:gd name="T13" fmla="*/ 53 h 72"/>
                  <a:gd name="T14" fmla="*/ 5 w 18"/>
                  <a:gd name="T15" fmla="*/ 62 h 72"/>
                  <a:gd name="T16" fmla="*/ 0 w 18"/>
                  <a:gd name="T17" fmla="*/ 72 h 72"/>
                  <a:gd name="T18" fmla="*/ 6 w 18"/>
                  <a:gd name="T19" fmla="*/ 64 h 72"/>
                  <a:gd name="T20" fmla="*/ 11 w 18"/>
                  <a:gd name="T21" fmla="*/ 54 h 72"/>
                  <a:gd name="T22" fmla="*/ 15 w 18"/>
                  <a:gd name="T23" fmla="*/ 43 h 72"/>
                  <a:gd name="T24" fmla="*/ 16 w 18"/>
                  <a:gd name="T25" fmla="*/ 33 h 72"/>
                  <a:gd name="T26" fmla="*/ 18 w 18"/>
                  <a:gd name="T27" fmla="*/ 24 h 72"/>
                  <a:gd name="T28" fmla="*/ 15 w 18"/>
                  <a:gd name="T29" fmla="*/ 14 h 72"/>
                  <a:gd name="T30" fmla="*/ 11 w 18"/>
                  <a:gd name="T31" fmla="*/ 6 h 72"/>
                  <a:gd name="T32" fmla="*/ 2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2" y="0"/>
                    </a:moveTo>
                    <a:lnTo>
                      <a:pt x="8" y="8"/>
                    </a:lnTo>
                    <a:lnTo>
                      <a:pt x="12" y="16"/>
                    </a:lnTo>
                    <a:lnTo>
                      <a:pt x="13" y="25"/>
                    </a:lnTo>
                    <a:lnTo>
                      <a:pt x="13" y="35"/>
                    </a:lnTo>
                    <a:lnTo>
                      <a:pt x="12" y="45"/>
                    </a:lnTo>
                    <a:lnTo>
                      <a:pt x="9" y="53"/>
                    </a:lnTo>
                    <a:lnTo>
                      <a:pt x="5" y="62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1" y="54"/>
                    </a:lnTo>
                    <a:lnTo>
                      <a:pt x="15" y="43"/>
                    </a:lnTo>
                    <a:lnTo>
                      <a:pt x="16" y="33"/>
                    </a:lnTo>
                    <a:lnTo>
                      <a:pt x="18" y="24"/>
                    </a:lnTo>
                    <a:lnTo>
                      <a:pt x="15" y="14"/>
                    </a:lnTo>
                    <a:lnTo>
                      <a:pt x="11" y="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8" name="Freeform 82">
                <a:extLst>
                  <a:ext uri="{FF2B5EF4-FFF2-40B4-BE49-F238E27FC236}">
                    <a16:creationId xmlns:a16="http://schemas.microsoft.com/office/drawing/2014/main" id="{489E4E6D-30A9-FF11-6BA7-C1AFA7FB0A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1758"/>
                <a:ext cx="11" cy="47"/>
              </a:xfrm>
              <a:custGeom>
                <a:avLst/>
                <a:gdLst>
                  <a:gd name="T0" fmla="*/ 2 w 22"/>
                  <a:gd name="T1" fmla="*/ 0 h 95"/>
                  <a:gd name="T2" fmla="*/ 11 w 22"/>
                  <a:gd name="T3" fmla="*/ 12 h 95"/>
                  <a:gd name="T4" fmla="*/ 15 w 22"/>
                  <a:gd name="T5" fmla="*/ 23 h 95"/>
                  <a:gd name="T6" fmla="*/ 17 w 22"/>
                  <a:gd name="T7" fmla="*/ 34 h 95"/>
                  <a:gd name="T8" fmla="*/ 17 w 22"/>
                  <a:gd name="T9" fmla="*/ 45 h 95"/>
                  <a:gd name="T10" fmla="*/ 15 w 22"/>
                  <a:gd name="T11" fmla="*/ 58 h 95"/>
                  <a:gd name="T12" fmla="*/ 11 w 22"/>
                  <a:gd name="T13" fmla="*/ 71 h 95"/>
                  <a:gd name="T14" fmla="*/ 6 w 22"/>
                  <a:gd name="T15" fmla="*/ 84 h 95"/>
                  <a:gd name="T16" fmla="*/ 0 w 22"/>
                  <a:gd name="T17" fmla="*/ 95 h 95"/>
                  <a:gd name="T18" fmla="*/ 6 w 22"/>
                  <a:gd name="T19" fmla="*/ 84 h 95"/>
                  <a:gd name="T20" fmla="*/ 12 w 22"/>
                  <a:gd name="T21" fmla="*/ 71 h 95"/>
                  <a:gd name="T22" fmla="*/ 18 w 22"/>
                  <a:gd name="T23" fmla="*/ 58 h 95"/>
                  <a:gd name="T24" fmla="*/ 21 w 22"/>
                  <a:gd name="T25" fmla="*/ 45 h 95"/>
                  <a:gd name="T26" fmla="*/ 22 w 22"/>
                  <a:gd name="T27" fmla="*/ 31 h 95"/>
                  <a:gd name="T28" fmla="*/ 20 w 22"/>
                  <a:gd name="T29" fmla="*/ 20 h 95"/>
                  <a:gd name="T30" fmla="*/ 14 w 22"/>
                  <a:gd name="T31" fmla="*/ 8 h 95"/>
                  <a:gd name="T32" fmla="*/ 2 w 22"/>
                  <a:gd name="T3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5">
                    <a:moveTo>
                      <a:pt x="2" y="0"/>
                    </a:moveTo>
                    <a:lnTo>
                      <a:pt x="11" y="12"/>
                    </a:lnTo>
                    <a:lnTo>
                      <a:pt x="15" y="23"/>
                    </a:lnTo>
                    <a:lnTo>
                      <a:pt x="17" y="34"/>
                    </a:lnTo>
                    <a:lnTo>
                      <a:pt x="17" y="45"/>
                    </a:lnTo>
                    <a:lnTo>
                      <a:pt x="15" y="58"/>
                    </a:lnTo>
                    <a:lnTo>
                      <a:pt x="11" y="71"/>
                    </a:lnTo>
                    <a:lnTo>
                      <a:pt x="6" y="84"/>
                    </a:lnTo>
                    <a:lnTo>
                      <a:pt x="0" y="95"/>
                    </a:lnTo>
                    <a:lnTo>
                      <a:pt x="6" y="84"/>
                    </a:lnTo>
                    <a:lnTo>
                      <a:pt x="12" y="71"/>
                    </a:lnTo>
                    <a:lnTo>
                      <a:pt x="18" y="58"/>
                    </a:lnTo>
                    <a:lnTo>
                      <a:pt x="21" y="45"/>
                    </a:lnTo>
                    <a:lnTo>
                      <a:pt x="22" y="31"/>
                    </a:lnTo>
                    <a:lnTo>
                      <a:pt x="20" y="20"/>
                    </a:lnTo>
                    <a:lnTo>
                      <a:pt x="14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9" name="Freeform 83">
                <a:extLst>
                  <a:ext uri="{FF2B5EF4-FFF2-40B4-BE49-F238E27FC236}">
                    <a16:creationId xmlns:a16="http://schemas.microsoft.com/office/drawing/2014/main" id="{652C2459-C960-4C9D-39ED-21B854DE86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1392"/>
                <a:ext cx="13" cy="8"/>
              </a:xfrm>
              <a:custGeom>
                <a:avLst/>
                <a:gdLst>
                  <a:gd name="T0" fmla="*/ 0 w 25"/>
                  <a:gd name="T1" fmla="*/ 0 h 16"/>
                  <a:gd name="T2" fmla="*/ 6 w 25"/>
                  <a:gd name="T3" fmla="*/ 16 h 16"/>
                  <a:gd name="T4" fmla="*/ 19 w 25"/>
                  <a:gd name="T5" fmla="*/ 16 h 16"/>
                  <a:gd name="T6" fmla="*/ 25 w 25"/>
                  <a:gd name="T7" fmla="*/ 0 h 16"/>
                  <a:gd name="T8" fmla="*/ 0 w 2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6">
                    <a:moveTo>
                      <a:pt x="0" y="0"/>
                    </a:moveTo>
                    <a:lnTo>
                      <a:pt x="6" y="16"/>
                    </a:lnTo>
                    <a:lnTo>
                      <a:pt x="19" y="1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0" name="Freeform 84">
                <a:extLst>
                  <a:ext uri="{FF2B5EF4-FFF2-40B4-BE49-F238E27FC236}">
                    <a16:creationId xmlns:a16="http://schemas.microsoft.com/office/drawing/2014/main" id="{12254256-5862-9943-A5C4-FD8958D1BB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2" y="1502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5 h 27"/>
                  <a:gd name="T14" fmla="*/ 9 w 18"/>
                  <a:gd name="T15" fmla="*/ 27 h 27"/>
                  <a:gd name="T16" fmla="*/ 4 w 18"/>
                  <a:gd name="T17" fmla="*/ 27 h 27"/>
                  <a:gd name="T18" fmla="*/ 3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9 h 27"/>
                  <a:gd name="T26" fmla="*/ 3 w 18"/>
                  <a:gd name="T27" fmla="*/ 5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9"/>
                    </a:lnTo>
                    <a:lnTo>
                      <a:pt x="3" y="5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1" name="Freeform 85">
                <a:extLst>
                  <a:ext uri="{FF2B5EF4-FFF2-40B4-BE49-F238E27FC236}">
                    <a16:creationId xmlns:a16="http://schemas.microsoft.com/office/drawing/2014/main" id="{528EB649-480D-B957-880F-9239BE1C6D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7" y="1500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6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1 w 18"/>
                  <a:gd name="T19" fmla="*/ 25 h 27"/>
                  <a:gd name="T20" fmla="*/ 0 w 18"/>
                  <a:gd name="T21" fmla="*/ 20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6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1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2" name="Freeform 86">
                <a:extLst>
                  <a:ext uri="{FF2B5EF4-FFF2-40B4-BE49-F238E27FC236}">
                    <a16:creationId xmlns:a16="http://schemas.microsoft.com/office/drawing/2014/main" id="{84A4429B-602B-E765-BE17-2841CD49A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1500"/>
                <a:ext cx="9" cy="13"/>
              </a:xfrm>
              <a:custGeom>
                <a:avLst/>
                <a:gdLst>
                  <a:gd name="T0" fmla="*/ 14 w 18"/>
                  <a:gd name="T1" fmla="*/ 0 h 27"/>
                  <a:gd name="T2" fmla="*/ 16 w 18"/>
                  <a:gd name="T3" fmla="*/ 2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6 h 27"/>
                  <a:gd name="T14" fmla="*/ 8 w 18"/>
                  <a:gd name="T15" fmla="*/ 27 h 27"/>
                  <a:gd name="T16" fmla="*/ 5 w 18"/>
                  <a:gd name="T17" fmla="*/ 27 h 27"/>
                  <a:gd name="T18" fmla="*/ 2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5 h 27"/>
                  <a:gd name="T28" fmla="*/ 6 w 18"/>
                  <a:gd name="T29" fmla="*/ 2 h 27"/>
                  <a:gd name="T30" fmla="*/ 9 w 18"/>
                  <a:gd name="T31" fmla="*/ 0 h 27"/>
                  <a:gd name="T32" fmla="*/ 14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4" y="0"/>
                    </a:moveTo>
                    <a:lnTo>
                      <a:pt x="16" y="2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6"/>
                    </a:lnTo>
                    <a:lnTo>
                      <a:pt x="8" y="27"/>
                    </a:lnTo>
                    <a:lnTo>
                      <a:pt x="5" y="27"/>
                    </a:lnTo>
                    <a:lnTo>
                      <a:pt x="2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5"/>
                    </a:lnTo>
                    <a:lnTo>
                      <a:pt x="6" y="2"/>
                    </a:lnTo>
                    <a:lnTo>
                      <a:pt x="9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3" name="Freeform 87">
                <a:extLst>
                  <a:ext uri="{FF2B5EF4-FFF2-40B4-BE49-F238E27FC236}">
                    <a16:creationId xmlns:a16="http://schemas.microsoft.com/office/drawing/2014/main" id="{AABBD9BE-F2BB-AE9A-8425-99E26C0D4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1503"/>
                <a:ext cx="6" cy="10"/>
              </a:xfrm>
              <a:custGeom>
                <a:avLst/>
                <a:gdLst>
                  <a:gd name="T0" fmla="*/ 9 w 14"/>
                  <a:gd name="T1" fmla="*/ 0 h 21"/>
                  <a:gd name="T2" fmla="*/ 11 w 14"/>
                  <a:gd name="T3" fmla="*/ 2 h 21"/>
                  <a:gd name="T4" fmla="*/ 12 w 14"/>
                  <a:gd name="T5" fmla="*/ 5 h 21"/>
                  <a:gd name="T6" fmla="*/ 14 w 14"/>
                  <a:gd name="T7" fmla="*/ 8 h 21"/>
                  <a:gd name="T8" fmla="*/ 12 w 14"/>
                  <a:gd name="T9" fmla="*/ 13 h 21"/>
                  <a:gd name="T10" fmla="*/ 11 w 14"/>
                  <a:gd name="T11" fmla="*/ 18 h 21"/>
                  <a:gd name="T12" fmla="*/ 8 w 14"/>
                  <a:gd name="T13" fmla="*/ 21 h 21"/>
                  <a:gd name="T14" fmla="*/ 6 w 14"/>
                  <a:gd name="T15" fmla="*/ 21 h 21"/>
                  <a:gd name="T16" fmla="*/ 3 w 14"/>
                  <a:gd name="T17" fmla="*/ 21 h 21"/>
                  <a:gd name="T18" fmla="*/ 2 w 14"/>
                  <a:gd name="T19" fmla="*/ 20 h 21"/>
                  <a:gd name="T20" fmla="*/ 0 w 14"/>
                  <a:gd name="T21" fmla="*/ 18 h 21"/>
                  <a:gd name="T22" fmla="*/ 0 w 14"/>
                  <a:gd name="T23" fmla="*/ 13 h 21"/>
                  <a:gd name="T24" fmla="*/ 0 w 14"/>
                  <a:gd name="T25" fmla="*/ 8 h 21"/>
                  <a:gd name="T26" fmla="*/ 2 w 14"/>
                  <a:gd name="T27" fmla="*/ 5 h 21"/>
                  <a:gd name="T28" fmla="*/ 5 w 14"/>
                  <a:gd name="T29" fmla="*/ 2 h 21"/>
                  <a:gd name="T30" fmla="*/ 8 w 14"/>
                  <a:gd name="T31" fmla="*/ 0 h 21"/>
                  <a:gd name="T32" fmla="*/ 9 w 14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4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4" name="Freeform 88">
                <a:extLst>
                  <a:ext uri="{FF2B5EF4-FFF2-40B4-BE49-F238E27FC236}">
                    <a16:creationId xmlns:a16="http://schemas.microsoft.com/office/drawing/2014/main" id="{E8072EC4-E1CA-8DE1-99C4-91150EAD9A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501"/>
                <a:ext cx="6" cy="11"/>
              </a:xfrm>
              <a:custGeom>
                <a:avLst/>
                <a:gdLst>
                  <a:gd name="T0" fmla="*/ 9 w 12"/>
                  <a:gd name="T1" fmla="*/ 0 h 21"/>
                  <a:gd name="T2" fmla="*/ 11 w 12"/>
                  <a:gd name="T3" fmla="*/ 2 h 21"/>
                  <a:gd name="T4" fmla="*/ 12 w 12"/>
                  <a:gd name="T5" fmla="*/ 5 h 21"/>
                  <a:gd name="T6" fmla="*/ 12 w 12"/>
                  <a:gd name="T7" fmla="*/ 8 h 21"/>
                  <a:gd name="T8" fmla="*/ 12 w 12"/>
                  <a:gd name="T9" fmla="*/ 13 h 21"/>
                  <a:gd name="T10" fmla="*/ 11 w 12"/>
                  <a:gd name="T11" fmla="*/ 18 h 21"/>
                  <a:gd name="T12" fmla="*/ 8 w 12"/>
                  <a:gd name="T13" fmla="*/ 21 h 21"/>
                  <a:gd name="T14" fmla="*/ 6 w 12"/>
                  <a:gd name="T15" fmla="*/ 21 h 21"/>
                  <a:gd name="T16" fmla="*/ 3 w 12"/>
                  <a:gd name="T17" fmla="*/ 21 h 21"/>
                  <a:gd name="T18" fmla="*/ 2 w 12"/>
                  <a:gd name="T19" fmla="*/ 19 h 21"/>
                  <a:gd name="T20" fmla="*/ 0 w 12"/>
                  <a:gd name="T21" fmla="*/ 18 h 21"/>
                  <a:gd name="T22" fmla="*/ 0 w 12"/>
                  <a:gd name="T23" fmla="*/ 13 h 21"/>
                  <a:gd name="T24" fmla="*/ 0 w 12"/>
                  <a:gd name="T25" fmla="*/ 8 h 21"/>
                  <a:gd name="T26" fmla="*/ 2 w 12"/>
                  <a:gd name="T27" fmla="*/ 5 h 21"/>
                  <a:gd name="T28" fmla="*/ 3 w 12"/>
                  <a:gd name="T29" fmla="*/ 2 h 21"/>
                  <a:gd name="T30" fmla="*/ 6 w 12"/>
                  <a:gd name="T31" fmla="*/ 0 h 21"/>
                  <a:gd name="T32" fmla="*/ 9 w 12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2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5" name="Freeform 89">
                <a:extLst>
                  <a:ext uri="{FF2B5EF4-FFF2-40B4-BE49-F238E27FC236}">
                    <a16:creationId xmlns:a16="http://schemas.microsoft.com/office/drawing/2014/main" id="{E3E2660C-14AC-D196-F0FE-56DD4E2D47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3" y="1500"/>
                <a:ext cx="6" cy="12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4 h 22"/>
                  <a:gd name="T6" fmla="*/ 12 w 12"/>
                  <a:gd name="T7" fmla="*/ 9 h 22"/>
                  <a:gd name="T8" fmla="*/ 12 w 12"/>
                  <a:gd name="T9" fmla="*/ 12 h 22"/>
                  <a:gd name="T10" fmla="*/ 10 w 12"/>
                  <a:gd name="T11" fmla="*/ 17 h 22"/>
                  <a:gd name="T12" fmla="*/ 7 w 12"/>
                  <a:gd name="T13" fmla="*/ 20 h 22"/>
                  <a:gd name="T14" fmla="*/ 6 w 12"/>
                  <a:gd name="T15" fmla="*/ 22 h 22"/>
                  <a:gd name="T16" fmla="*/ 3 w 12"/>
                  <a:gd name="T17" fmla="*/ 22 h 22"/>
                  <a:gd name="T18" fmla="*/ 0 w 12"/>
                  <a:gd name="T19" fmla="*/ 19 h 22"/>
                  <a:gd name="T20" fmla="*/ 0 w 12"/>
                  <a:gd name="T21" fmla="*/ 17 h 22"/>
                  <a:gd name="T22" fmla="*/ 0 w 12"/>
                  <a:gd name="T23" fmla="*/ 12 h 22"/>
                  <a:gd name="T24" fmla="*/ 0 w 12"/>
                  <a:gd name="T25" fmla="*/ 9 h 22"/>
                  <a:gd name="T26" fmla="*/ 1 w 12"/>
                  <a:gd name="T27" fmla="*/ 4 h 22"/>
                  <a:gd name="T28" fmla="*/ 3 w 12"/>
                  <a:gd name="T29" fmla="*/ 1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4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0" y="17"/>
                    </a:lnTo>
                    <a:lnTo>
                      <a:pt x="7" y="20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1" y="4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6" name="Freeform 90">
                <a:extLst>
                  <a:ext uri="{FF2B5EF4-FFF2-40B4-BE49-F238E27FC236}">
                    <a16:creationId xmlns:a16="http://schemas.microsoft.com/office/drawing/2014/main" id="{1E6E9B7C-FB4B-9596-D799-BEE266B428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9" y="1430"/>
                <a:ext cx="23" cy="18"/>
              </a:xfrm>
              <a:custGeom>
                <a:avLst/>
                <a:gdLst>
                  <a:gd name="T0" fmla="*/ 1 w 47"/>
                  <a:gd name="T1" fmla="*/ 4 h 36"/>
                  <a:gd name="T2" fmla="*/ 0 w 47"/>
                  <a:gd name="T3" fmla="*/ 36 h 36"/>
                  <a:gd name="T4" fmla="*/ 19 w 47"/>
                  <a:gd name="T5" fmla="*/ 32 h 36"/>
                  <a:gd name="T6" fmla="*/ 47 w 47"/>
                  <a:gd name="T7" fmla="*/ 36 h 36"/>
                  <a:gd name="T8" fmla="*/ 47 w 47"/>
                  <a:gd name="T9" fmla="*/ 3 h 36"/>
                  <a:gd name="T10" fmla="*/ 22 w 47"/>
                  <a:gd name="T11" fmla="*/ 0 h 36"/>
                  <a:gd name="T12" fmla="*/ 1 w 47"/>
                  <a:gd name="T13" fmla="*/ 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4"/>
                    </a:moveTo>
                    <a:lnTo>
                      <a:pt x="0" y="36"/>
                    </a:lnTo>
                    <a:lnTo>
                      <a:pt x="19" y="32"/>
                    </a:lnTo>
                    <a:lnTo>
                      <a:pt x="47" y="36"/>
                    </a:lnTo>
                    <a:lnTo>
                      <a:pt x="47" y="3"/>
                    </a:lnTo>
                    <a:lnTo>
                      <a:pt x="22" y="0"/>
                    </a:lnTo>
                    <a:lnTo>
                      <a:pt x="1" y="4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7" name="Freeform 91">
                <a:extLst>
                  <a:ext uri="{FF2B5EF4-FFF2-40B4-BE49-F238E27FC236}">
                    <a16:creationId xmlns:a16="http://schemas.microsoft.com/office/drawing/2014/main" id="{5297BF27-3811-2675-CF14-EF2635F035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1" y="1456"/>
                <a:ext cx="24" cy="18"/>
              </a:xfrm>
              <a:custGeom>
                <a:avLst/>
                <a:gdLst>
                  <a:gd name="T0" fmla="*/ 1 w 47"/>
                  <a:gd name="T1" fmla="*/ 5 h 36"/>
                  <a:gd name="T2" fmla="*/ 0 w 47"/>
                  <a:gd name="T3" fmla="*/ 36 h 36"/>
                  <a:gd name="T4" fmla="*/ 19 w 47"/>
                  <a:gd name="T5" fmla="*/ 33 h 36"/>
                  <a:gd name="T6" fmla="*/ 47 w 47"/>
                  <a:gd name="T7" fmla="*/ 36 h 36"/>
                  <a:gd name="T8" fmla="*/ 47 w 47"/>
                  <a:gd name="T9" fmla="*/ 2 h 36"/>
                  <a:gd name="T10" fmla="*/ 23 w 47"/>
                  <a:gd name="T11" fmla="*/ 0 h 36"/>
                  <a:gd name="T12" fmla="*/ 1 w 47"/>
                  <a:gd name="T13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5"/>
                    </a:moveTo>
                    <a:lnTo>
                      <a:pt x="0" y="36"/>
                    </a:lnTo>
                    <a:lnTo>
                      <a:pt x="19" y="33"/>
                    </a:lnTo>
                    <a:lnTo>
                      <a:pt x="47" y="36"/>
                    </a:lnTo>
                    <a:lnTo>
                      <a:pt x="47" y="2"/>
                    </a:lnTo>
                    <a:lnTo>
                      <a:pt x="23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8" name="Freeform 92">
                <a:extLst>
                  <a:ext uri="{FF2B5EF4-FFF2-40B4-BE49-F238E27FC236}">
                    <a16:creationId xmlns:a16="http://schemas.microsoft.com/office/drawing/2014/main" id="{4A87A5AE-EC22-FC23-36FF-2EE5AE7639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5" y="1431"/>
                <a:ext cx="11" cy="17"/>
              </a:xfrm>
              <a:custGeom>
                <a:avLst/>
                <a:gdLst>
                  <a:gd name="T0" fmla="*/ 0 w 20"/>
                  <a:gd name="T1" fmla="*/ 3 h 33"/>
                  <a:gd name="T2" fmla="*/ 0 w 20"/>
                  <a:gd name="T3" fmla="*/ 33 h 33"/>
                  <a:gd name="T4" fmla="*/ 20 w 20"/>
                  <a:gd name="T5" fmla="*/ 30 h 33"/>
                  <a:gd name="T6" fmla="*/ 20 w 20"/>
                  <a:gd name="T7" fmla="*/ 0 h 33"/>
                  <a:gd name="T8" fmla="*/ 0 w 20"/>
                  <a:gd name="T9" fmla="*/ 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3">
                    <a:moveTo>
                      <a:pt x="0" y="3"/>
                    </a:moveTo>
                    <a:lnTo>
                      <a:pt x="0" y="33"/>
                    </a:lnTo>
                    <a:lnTo>
                      <a:pt x="20" y="30"/>
                    </a:lnTo>
                    <a:lnTo>
                      <a:pt x="20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9" name="Freeform 93">
                <a:extLst>
                  <a:ext uri="{FF2B5EF4-FFF2-40B4-BE49-F238E27FC236}">
                    <a16:creationId xmlns:a16="http://schemas.microsoft.com/office/drawing/2014/main" id="{0F7F3618-8643-D52A-EDDE-214FDF7239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8" y="1457"/>
                <a:ext cx="11" cy="17"/>
              </a:xfrm>
              <a:custGeom>
                <a:avLst/>
                <a:gdLst>
                  <a:gd name="T0" fmla="*/ 0 w 22"/>
                  <a:gd name="T1" fmla="*/ 5 h 34"/>
                  <a:gd name="T2" fmla="*/ 0 w 22"/>
                  <a:gd name="T3" fmla="*/ 34 h 34"/>
                  <a:gd name="T4" fmla="*/ 22 w 22"/>
                  <a:gd name="T5" fmla="*/ 32 h 34"/>
                  <a:gd name="T6" fmla="*/ 22 w 22"/>
                  <a:gd name="T7" fmla="*/ 0 h 34"/>
                  <a:gd name="T8" fmla="*/ 0 w 22"/>
                  <a:gd name="T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4">
                    <a:moveTo>
                      <a:pt x="0" y="5"/>
                    </a:moveTo>
                    <a:lnTo>
                      <a:pt x="0" y="34"/>
                    </a:lnTo>
                    <a:lnTo>
                      <a:pt x="22" y="32"/>
                    </a:lnTo>
                    <a:lnTo>
                      <a:pt x="2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0" name="Freeform 94">
                <a:extLst>
                  <a:ext uri="{FF2B5EF4-FFF2-40B4-BE49-F238E27FC236}">
                    <a16:creationId xmlns:a16="http://schemas.microsoft.com/office/drawing/2014/main" id="{FAF3B500-7425-6F09-48B9-F258CB5DC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758"/>
                <a:ext cx="15" cy="15"/>
              </a:xfrm>
              <a:custGeom>
                <a:avLst/>
                <a:gdLst>
                  <a:gd name="T0" fmla="*/ 0 w 30"/>
                  <a:gd name="T1" fmla="*/ 0 h 29"/>
                  <a:gd name="T2" fmla="*/ 30 w 30"/>
                  <a:gd name="T3" fmla="*/ 6 h 29"/>
                  <a:gd name="T4" fmla="*/ 30 w 30"/>
                  <a:gd name="T5" fmla="*/ 29 h 29"/>
                  <a:gd name="T6" fmla="*/ 0 w 30"/>
                  <a:gd name="T7" fmla="*/ 22 h 29"/>
                  <a:gd name="T8" fmla="*/ 0 w 3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9">
                    <a:moveTo>
                      <a:pt x="0" y="0"/>
                    </a:moveTo>
                    <a:lnTo>
                      <a:pt x="30" y="6"/>
                    </a:lnTo>
                    <a:lnTo>
                      <a:pt x="30" y="29"/>
                    </a:lnTo>
                    <a:lnTo>
                      <a:pt x="0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1" name="Freeform 95">
                <a:extLst>
                  <a:ext uri="{FF2B5EF4-FFF2-40B4-BE49-F238E27FC236}">
                    <a16:creationId xmlns:a16="http://schemas.microsoft.com/office/drawing/2014/main" id="{B6CEF9EB-1804-1277-0F5C-D5D84248C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3" y="1753"/>
                <a:ext cx="12" cy="10"/>
              </a:xfrm>
              <a:custGeom>
                <a:avLst/>
                <a:gdLst>
                  <a:gd name="T0" fmla="*/ 0 w 23"/>
                  <a:gd name="T1" fmla="*/ 0 h 21"/>
                  <a:gd name="T2" fmla="*/ 23 w 23"/>
                  <a:gd name="T3" fmla="*/ 1 h 21"/>
                  <a:gd name="T4" fmla="*/ 23 w 23"/>
                  <a:gd name="T5" fmla="*/ 21 h 21"/>
                  <a:gd name="T6" fmla="*/ 0 w 23"/>
                  <a:gd name="T7" fmla="*/ 19 h 21"/>
                  <a:gd name="T8" fmla="*/ 0 w 23"/>
                  <a:gd name="T9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21">
                    <a:moveTo>
                      <a:pt x="0" y="0"/>
                    </a:moveTo>
                    <a:lnTo>
                      <a:pt x="23" y="1"/>
                    </a:lnTo>
                    <a:lnTo>
                      <a:pt x="23" y="21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2" name="Freeform 96">
                <a:extLst>
                  <a:ext uri="{FF2B5EF4-FFF2-40B4-BE49-F238E27FC236}">
                    <a16:creationId xmlns:a16="http://schemas.microsoft.com/office/drawing/2014/main" id="{58ADCCDB-336B-4603-D411-722ADA999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6" y="1751"/>
                <a:ext cx="11" cy="9"/>
              </a:xfrm>
              <a:custGeom>
                <a:avLst/>
                <a:gdLst>
                  <a:gd name="T0" fmla="*/ 0 w 20"/>
                  <a:gd name="T1" fmla="*/ 0 h 18"/>
                  <a:gd name="T2" fmla="*/ 20 w 20"/>
                  <a:gd name="T3" fmla="*/ 2 h 18"/>
                  <a:gd name="T4" fmla="*/ 20 w 20"/>
                  <a:gd name="T5" fmla="*/ 18 h 18"/>
                  <a:gd name="T6" fmla="*/ 0 w 20"/>
                  <a:gd name="T7" fmla="*/ 16 h 18"/>
                  <a:gd name="T8" fmla="*/ 0 w 20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8">
                    <a:moveTo>
                      <a:pt x="0" y="0"/>
                    </a:moveTo>
                    <a:lnTo>
                      <a:pt x="20" y="2"/>
                    </a:lnTo>
                    <a:lnTo>
                      <a:pt x="20" y="18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3" name="Freeform 97">
                <a:extLst>
                  <a:ext uri="{FF2B5EF4-FFF2-40B4-BE49-F238E27FC236}">
                    <a16:creationId xmlns:a16="http://schemas.microsoft.com/office/drawing/2014/main" id="{A3E3B1D2-6E29-62B8-4F2E-80E636824A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4" y="1749"/>
                <a:ext cx="10" cy="8"/>
              </a:xfrm>
              <a:custGeom>
                <a:avLst/>
                <a:gdLst>
                  <a:gd name="T0" fmla="*/ 0 w 19"/>
                  <a:gd name="T1" fmla="*/ 0 h 16"/>
                  <a:gd name="T2" fmla="*/ 19 w 19"/>
                  <a:gd name="T3" fmla="*/ 1 h 16"/>
                  <a:gd name="T4" fmla="*/ 19 w 19"/>
                  <a:gd name="T5" fmla="*/ 16 h 16"/>
                  <a:gd name="T6" fmla="*/ 0 w 19"/>
                  <a:gd name="T7" fmla="*/ 16 h 16"/>
                  <a:gd name="T8" fmla="*/ 0 w 19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6">
                    <a:moveTo>
                      <a:pt x="0" y="0"/>
                    </a:moveTo>
                    <a:lnTo>
                      <a:pt x="19" y="1"/>
                    </a:lnTo>
                    <a:lnTo>
                      <a:pt x="1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4" name="Freeform 98">
                <a:extLst>
                  <a:ext uri="{FF2B5EF4-FFF2-40B4-BE49-F238E27FC236}">
                    <a16:creationId xmlns:a16="http://schemas.microsoft.com/office/drawing/2014/main" id="{0D2C6019-90B6-0B56-7C17-75F7C624AC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0" y="1760"/>
                <a:ext cx="11" cy="10"/>
              </a:xfrm>
              <a:custGeom>
                <a:avLst/>
                <a:gdLst>
                  <a:gd name="T0" fmla="*/ 0 w 20"/>
                  <a:gd name="T1" fmla="*/ 0 h 19"/>
                  <a:gd name="T2" fmla="*/ 20 w 20"/>
                  <a:gd name="T3" fmla="*/ 5 h 19"/>
                  <a:gd name="T4" fmla="*/ 20 w 20"/>
                  <a:gd name="T5" fmla="*/ 19 h 19"/>
                  <a:gd name="T6" fmla="*/ 0 w 20"/>
                  <a:gd name="T7" fmla="*/ 16 h 19"/>
                  <a:gd name="T8" fmla="*/ 0 w 20"/>
                  <a:gd name="T9" fmla="*/ 13 h 19"/>
                  <a:gd name="T10" fmla="*/ 0 w 20"/>
                  <a:gd name="T11" fmla="*/ 8 h 19"/>
                  <a:gd name="T12" fmla="*/ 1 w 20"/>
                  <a:gd name="T13" fmla="*/ 3 h 19"/>
                  <a:gd name="T14" fmla="*/ 0 w 20"/>
                  <a:gd name="T1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19">
                    <a:moveTo>
                      <a:pt x="0" y="0"/>
                    </a:moveTo>
                    <a:lnTo>
                      <a:pt x="20" y="5"/>
                    </a:lnTo>
                    <a:lnTo>
                      <a:pt x="2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5" name="Freeform 99">
                <a:extLst>
                  <a:ext uri="{FF2B5EF4-FFF2-40B4-BE49-F238E27FC236}">
                    <a16:creationId xmlns:a16="http://schemas.microsoft.com/office/drawing/2014/main" id="{8E787D51-1C8F-072A-4866-DC2D8168AF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6" y="1718"/>
                <a:ext cx="12" cy="12"/>
              </a:xfrm>
              <a:custGeom>
                <a:avLst/>
                <a:gdLst>
                  <a:gd name="T0" fmla="*/ 0 w 25"/>
                  <a:gd name="T1" fmla="*/ 0 h 26"/>
                  <a:gd name="T2" fmla="*/ 0 w 25"/>
                  <a:gd name="T3" fmla="*/ 24 h 26"/>
                  <a:gd name="T4" fmla="*/ 23 w 25"/>
                  <a:gd name="T5" fmla="*/ 26 h 26"/>
                  <a:gd name="T6" fmla="*/ 25 w 25"/>
                  <a:gd name="T7" fmla="*/ 0 h 26"/>
                  <a:gd name="T8" fmla="*/ 0 w 25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6">
                    <a:moveTo>
                      <a:pt x="0" y="0"/>
                    </a:moveTo>
                    <a:lnTo>
                      <a:pt x="0" y="24"/>
                    </a:lnTo>
                    <a:lnTo>
                      <a:pt x="23" y="2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6" name="Freeform 100">
                <a:extLst>
                  <a:ext uri="{FF2B5EF4-FFF2-40B4-BE49-F238E27FC236}">
                    <a16:creationId xmlns:a16="http://schemas.microsoft.com/office/drawing/2014/main" id="{9FDCCA2F-D569-F9C8-8DF0-178AAF8DF1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7" y="1716"/>
                <a:ext cx="17" cy="18"/>
              </a:xfrm>
              <a:custGeom>
                <a:avLst/>
                <a:gdLst>
                  <a:gd name="T0" fmla="*/ 34 w 34"/>
                  <a:gd name="T1" fmla="*/ 0 h 35"/>
                  <a:gd name="T2" fmla="*/ 32 w 34"/>
                  <a:gd name="T3" fmla="*/ 30 h 35"/>
                  <a:gd name="T4" fmla="*/ 0 w 34"/>
                  <a:gd name="T5" fmla="*/ 35 h 35"/>
                  <a:gd name="T6" fmla="*/ 4 w 34"/>
                  <a:gd name="T7" fmla="*/ 0 h 35"/>
                  <a:gd name="T8" fmla="*/ 6 w 34"/>
                  <a:gd name="T9" fmla="*/ 0 h 35"/>
                  <a:gd name="T10" fmla="*/ 9 w 34"/>
                  <a:gd name="T11" fmla="*/ 0 h 35"/>
                  <a:gd name="T12" fmla="*/ 13 w 34"/>
                  <a:gd name="T13" fmla="*/ 0 h 35"/>
                  <a:gd name="T14" fmla="*/ 17 w 34"/>
                  <a:gd name="T15" fmla="*/ 0 h 35"/>
                  <a:gd name="T16" fmla="*/ 23 w 34"/>
                  <a:gd name="T17" fmla="*/ 0 h 35"/>
                  <a:gd name="T18" fmla="*/ 28 w 34"/>
                  <a:gd name="T19" fmla="*/ 0 h 35"/>
                  <a:gd name="T20" fmla="*/ 32 w 34"/>
                  <a:gd name="T21" fmla="*/ 0 h 35"/>
                  <a:gd name="T22" fmla="*/ 34 w 34"/>
                  <a:gd name="T23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5">
                    <a:moveTo>
                      <a:pt x="34" y="0"/>
                    </a:moveTo>
                    <a:lnTo>
                      <a:pt x="32" y="30"/>
                    </a:lnTo>
                    <a:lnTo>
                      <a:pt x="0" y="35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7" name="Freeform 101">
                <a:extLst>
                  <a:ext uri="{FF2B5EF4-FFF2-40B4-BE49-F238E27FC236}">
                    <a16:creationId xmlns:a16="http://schemas.microsoft.com/office/drawing/2014/main" id="{0AE3EF72-6498-0BC8-93A3-9F76DBE134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8"/>
                <a:ext cx="12" cy="12"/>
              </a:xfrm>
              <a:custGeom>
                <a:avLst/>
                <a:gdLst>
                  <a:gd name="T0" fmla="*/ 3 w 25"/>
                  <a:gd name="T1" fmla="*/ 1 h 24"/>
                  <a:gd name="T2" fmla="*/ 25 w 25"/>
                  <a:gd name="T3" fmla="*/ 0 h 24"/>
                  <a:gd name="T4" fmla="*/ 24 w 25"/>
                  <a:gd name="T5" fmla="*/ 22 h 24"/>
                  <a:gd name="T6" fmla="*/ 0 w 25"/>
                  <a:gd name="T7" fmla="*/ 24 h 24"/>
                  <a:gd name="T8" fmla="*/ 3 w 25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4">
                    <a:moveTo>
                      <a:pt x="3" y="1"/>
                    </a:moveTo>
                    <a:lnTo>
                      <a:pt x="25" y="0"/>
                    </a:lnTo>
                    <a:lnTo>
                      <a:pt x="24" y="22"/>
                    </a:lnTo>
                    <a:lnTo>
                      <a:pt x="0" y="2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8" name="Freeform 102">
                <a:extLst>
                  <a:ext uri="{FF2B5EF4-FFF2-40B4-BE49-F238E27FC236}">
                    <a16:creationId xmlns:a16="http://schemas.microsoft.com/office/drawing/2014/main" id="{36407E91-DCF6-6CFF-F55F-18B16B2F9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7" y="1679"/>
                <a:ext cx="28" cy="12"/>
              </a:xfrm>
              <a:custGeom>
                <a:avLst/>
                <a:gdLst>
                  <a:gd name="T0" fmla="*/ 0 w 56"/>
                  <a:gd name="T1" fmla="*/ 10 h 24"/>
                  <a:gd name="T2" fmla="*/ 56 w 56"/>
                  <a:gd name="T3" fmla="*/ 0 h 24"/>
                  <a:gd name="T4" fmla="*/ 56 w 56"/>
                  <a:gd name="T5" fmla="*/ 15 h 24"/>
                  <a:gd name="T6" fmla="*/ 0 w 56"/>
                  <a:gd name="T7" fmla="*/ 24 h 24"/>
                  <a:gd name="T8" fmla="*/ 0 w 56"/>
                  <a:gd name="T9" fmla="*/ 1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10"/>
                    </a:moveTo>
                    <a:lnTo>
                      <a:pt x="56" y="0"/>
                    </a:lnTo>
                    <a:lnTo>
                      <a:pt x="56" y="15"/>
                    </a:lnTo>
                    <a:lnTo>
                      <a:pt x="0" y="2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9" name="Freeform 103">
                <a:extLst>
                  <a:ext uri="{FF2B5EF4-FFF2-40B4-BE49-F238E27FC236}">
                    <a16:creationId xmlns:a16="http://schemas.microsoft.com/office/drawing/2014/main" id="{51466743-8D4E-F69E-5FF9-2DCB33B73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3" y="1670"/>
                <a:ext cx="26" cy="11"/>
              </a:xfrm>
              <a:custGeom>
                <a:avLst/>
                <a:gdLst>
                  <a:gd name="T0" fmla="*/ 0 w 52"/>
                  <a:gd name="T1" fmla="*/ 9 h 22"/>
                  <a:gd name="T2" fmla="*/ 52 w 52"/>
                  <a:gd name="T3" fmla="*/ 0 h 22"/>
                  <a:gd name="T4" fmla="*/ 52 w 52"/>
                  <a:gd name="T5" fmla="*/ 12 h 22"/>
                  <a:gd name="T6" fmla="*/ 0 w 52"/>
                  <a:gd name="T7" fmla="*/ 22 h 22"/>
                  <a:gd name="T8" fmla="*/ 0 w 52"/>
                  <a:gd name="T9" fmla="*/ 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2">
                    <a:moveTo>
                      <a:pt x="0" y="9"/>
                    </a:moveTo>
                    <a:lnTo>
                      <a:pt x="52" y="0"/>
                    </a:lnTo>
                    <a:lnTo>
                      <a:pt x="52" y="12"/>
                    </a:lnTo>
                    <a:lnTo>
                      <a:pt x="0" y="2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0" name="Freeform 104">
                <a:extLst>
                  <a:ext uri="{FF2B5EF4-FFF2-40B4-BE49-F238E27FC236}">
                    <a16:creationId xmlns:a16="http://schemas.microsoft.com/office/drawing/2014/main" id="{6DAC4931-52B6-7B39-3115-324BAA3F3B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1" y="1662"/>
                <a:ext cx="22" cy="11"/>
              </a:xfrm>
              <a:custGeom>
                <a:avLst/>
                <a:gdLst>
                  <a:gd name="T0" fmla="*/ 0 w 46"/>
                  <a:gd name="T1" fmla="*/ 10 h 21"/>
                  <a:gd name="T2" fmla="*/ 46 w 46"/>
                  <a:gd name="T3" fmla="*/ 0 h 21"/>
                  <a:gd name="T4" fmla="*/ 46 w 46"/>
                  <a:gd name="T5" fmla="*/ 13 h 21"/>
                  <a:gd name="T6" fmla="*/ 0 w 46"/>
                  <a:gd name="T7" fmla="*/ 21 h 21"/>
                  <a:gd name="T8" fmla="*/ 0 w 46"/>
                  <a:gd name="T9" fmla="*/ 1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1">
                    <a:moveTo>
                      <a:pt x="0" y="10"/>
                    </a:moveTo>
                    <a:lnTo>
                      <a:pt x="46" y="0"/>
                    </a:lnTo>
                    <a:lnTo>
                      <a:pt x="46" y="13"/>
                    </a:lnTo>
                    <a:lnTo>
                      <a:pt x="0" y="2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1" name="Freeform 105">
                <a:extLst>
                  <a:ext uri="{FF2B5EF4-FFF2-40B4-BE49-F238E27FC236}">
                    <a16:creationId xmlns:a16="http://schemas.microsoft.com/office/drawing/2014/main" id="{C59F6D83-D6AE-AE6F-676C-B4FE80F9B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4" y="1654"/>
                <a:ext cx="22" cy="8"/>
              </a:xfrm>
              <a:custGeom>
                <a:avLst/>
                <a:gdLst>
                  <a:gd name="T0" fmla="*/ 0 w 43"/>
                  <a:gd name="T1" fmla="*/ 7 h 16"/>
                  <a:gd name="T2" fmla="*/ 43 w 43"/>
                  <a:gd name="T3" fmla="*/ 0 h 16"/>
                  <a:gd name="T4" fmla="*/ 43 w 43"/>
                  <a:gd name="T5" fmla="*/ 10 h 16"/>
                  <a:gd name="T6" fmla="*/ 0 w 43"/>
                  <a:gd name="T7" fmla="*/ 16 h 16"/>
                  <a:gd name="T8" fmla="*/ 0 w 43"/>
                  <a:gd name="T9" fmla="*/ 7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16">
                    <a:moveTo>
                      <a:pt x="0" y="7"/>
                    </a:moveTo>
                    <a:lnTo>
                      <a:pt x="43" y="0"/>
                    </a:lnTo>
                    <a:lnTo>
                      <a:pt x="43" y="10"/>
                    </a:lnTo>
                    <a:lnTo>
                      <a:pt x="0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2" name="Freeform 106">
                <a:extLst>
                  <a:ext uri="{FF2B5EF4-FFF2-40B4-BE49-F238E27FC236}">
                    <a16:creationId xmlns:a16="http://schemas.microsoft.com/office/drawing/2014/main" id="{072DBB26-3541-600F-1672-2774ACA9B4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9" y="1725"/>
                <a:ext cx="46" cy="36"/>
              </a:xfrm>
              <a:custGeom>
                <a:avLst/>
                <a:gdLst>
                  <a:gd name="T0" fmla="*/ 0 w 93"/>
                  <a:gd name="T1" fmla="*/ 19 h 72"/>
                  <a:gd name="T2" fmla="*/ 0 w 93"/>
                  <a:gd name="T3" fmla="*/ 72 h 72"/>
                  <a:gd name="T4" fmla="*/ 93 w 93"/>
                  <a:gd name="T5" fmla="*/ 51 h 72"/>
                  <a:gd name="T6" fmla="*/ 91 w 93"/>
                  <a:gd name="T7" fmla="*/ 0 h 72"/>
                  <a:gd name="T8" fmla="*/ 0 w 93"/>
                  <a:gd name="T9" fmla="*/ 1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2">
                    <a:moveTo>
                      <a:pt x="0" y="19"/>
                    </a:moveTo>
                    <a:lnTo>
                      <a:pt x="0" y="72"/>
                    </a:lnTo>
                    <a:lnTo>
                      <a:pt x="93" y="51"/>
                    </a:lnTo>
                    <a:lnTo>
                      <a:pt x="91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3" name="Freeform 107">
                <a:extLst>
                  <a:ext uri="{FF2B5EF4-FFF2-40B4-BE49-F238E27FC236}">
                    <a16:creationId xmlns:a16="http://schemas.microsoft.com/office/drawing/2014/main" id="{496AAE46-0803-9DDC-0EFE-9F00352D1A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617"/>
                <a:ext cx="17" cy="8"/>
              </a:xfrm>
              <a:custGeom>
                <a:avLst/>
                <a:gdLst>
                  <a:gd name="T0" fmla="*/ 2 w 35"/>
                  <a:gd name="T1" fmla="*/ 0 h 16"/>
                  <a:gd name="T2" fmla="*/ 35 w 35"/>
                  <a:gd name="T3" fmla="*/ 0 h 16"/>
                  <a:gd name="T4" fmla="*/ 35 w 35"/>
                  <a:gd name="T5" fmla="*/ 16 h 16"/>
                  <a:gd name="T6" fmla="*/ 0 w 35"/>
                  <a:gd name="T7" fmla="*/ 16 h 16"/>
                  <a:gd name="T8" fmla="*/ 2 w 3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6">
                    <a:moveTo>
                      <a:pt x="2" y="0"/>
                    </a:moveTo>
                    <a:lnTo>
                      <a:pt x="35" y="0"/>
                    </a:lnTo>
                    <a:lnTo>
                      <a:pt x="35" y="16"/>
                    </a:lnTo>
                    <a:lnTo>
                      <a:pt x="0" y="1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4" name="Freeform 108">
                <a:extLst>
                  <a:ext uri="{FF2B5EF4-FFF2-40B4-BE49-F238E27FC236}">
                    <a16:creationId xmlns:a16="http://schemas.microsoft.com/office/drawing/2014/main" id="{2A9A45D7-01BD-FBF4-6021-CDFC0955F1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8" y="1556"/>
                <a:ext cx="23" cy="7"/>
              </a:xfrm>
              <a:custGeom>
                <a:avLst/>
                <a:gdLst>
                  <a:gd name="T0" fmla="*/ 6 w 46"/>
                  <a:gd name="T1" fmla="*/ 0 h 13"/>
                  <a:gd name="T2" fmla="*/ 46 w 46"/>
                  <a:gd name="T3" fmla="*/ 0 h 13"/>
                  <a:gd name="T4" fmla="*/ 43 w 46"/>
                  <a:gd name="T5" fmla="*/ 8 h 13"/>
                  <a:gd name="T6" fmla="*/ 0 w 46"/>
                  <a:gd name="T7" fmla="*/ 13 h 13"/>
                  <a:gd name="T8" fmla="*/ 6 w 46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3">
                    <a:moveTo>
                      <a:pt x="6" y="0"/>
                    </a:moveTo>
                    <a:lnTo>
                      <a:pt x="46" y="0"/>
                    </a:lnTo>
                    <a:lnTo>
                      <a:pt x="43" y="8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5" name="Freeform 109">
                <a:extLst>
                  <a:ext uri="{FF2B5EF4-FFF2-40B4-BE49-F238E27FC236}">
                    <a16:creationId xmlns:a16="http://schemas.microsoft.com/office/drawing/2014/main" id="{D5C8693A-52DA-6EE6-9A12-340C8FB53F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618"/>
                <a:ext cx="23" cy="5"/>
              </a:xfrm>
              <a:custGeom>
                <a:avLst/>
                <a:gdLst>
                  <a:gd name="T0" fmla="*/ 5 w 47"/>
                  <a:gd name="T1" fmla="*/ 0 h 10"/>
                  <a:gd name="T2" fmla="*/ 44 w 47"/>
                  <a:gd name="T3" fmla="*/ 0 h 10"/>
                  <a:gd name="T4" fmla="*/ 47 w 47"/>
                  <a:gd name="T5" fmla="*/ 10 h 10"/>
                  <a:gd name="T6" fmla="*/ 0 w 47"/>
                  <a:gd name="T7" fmla="*/ 8 h 10"/>
                  <a:gd name="T8" fmla="*/ 2 w 47"/>
                  <a:gd name="T9" fmla="*/ 7 h 10"/>
                  <a:gd name="T10" fmla="*/ 5 w 47"/>
                  <a:gd name="T11" fmla="*/ 4 h 10"/>
                  <a:gd name="T12" fmla="*/ 5 w 47"/>
                  <a:gd name="T13" fmla="*/ 2 h 10"/>
                  <a:gd name="T14" fmla="*/ 5 w 47"/>
                  <a:gd name="T1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0">
                    <a:moveTo>
                      <a:pt x="5" y="0"/>
                    </a:moveTo>
                    <a:lnTo>
                      <a:pt x="44" y="0"/>
                    </a:lnTo>
                    <a:lnTo>
                      <a:pt x="47" y="10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5" y="4"/>
                    </a:lnTo>
                    <a:lnTo>
                      <a:pt x="5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6" name="Freeform 110">
                <a:extLst>
                  <a:ext uri="{FF2B5EF4-FFF2-40B4-BE49-F238E27FC236}">
                    <a16:creationId xmlns:a16="http://schemas.microsoft.com/office/drawing/2014/main" id="{39C8B723-2D96-7068-5D45-9EDA11BF2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554"/>
                <a:ext cx="24" cy="68"/>
              </a:xfrm>
              <a:custGeom>
                <a:avLst/>
                <a:gdLst>
                  <a:gd name="T0" fmla="*/ 1 w 48"/>
                  <a:gd name="T1" fmla="*/ 8 h 136"/>
                  <a:gd name="T2" fmla="*/ 0 w 48"/>
                  <a:gd name="T3" fmla="*/ 132 h 136"/>
                  <a:gd name="T4" fmla="*/ 12 w 48"/>
                  <a:gd name="T5" fmla="*/ 136 h 136"/>
                  <a:gd name="T6" fmla="*/ 44 w 48"/>
                  <a:gd name="T7" fmla="*/ 136 h 136"/>
                  <a:gd name="T8" fmla="*/ 48 w 48"/>
                  <a:gd name="T9" fmla="*/ 124 h 136"/>
                  <a:gd name="T10" fmla="*/ 48 w 48"/>
                  <a:gd name="T11" fmla="*/ 16 h 136"/>
                  <a:gd name="T12" fmla="*/ 37 w 48"/>
                  <a:gd name="T13" fmla="*/ 2 h 136"/>
                  <a:gd name="T14" fmla="*/ 12 w 48"/>
                  <a:gd name="T15" fmla="*/ 0 h 136"/>
                  <a:gd name="T16" fmla="*/ 1 w 48"/>
                  <a:gd name="T17" fmla="*/ 8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36">
                    <a:moveTo>
                      <a:pt x="1" y="8"/>
                    </a:moveTo>
                    <a:lnTo>
                      <a:pt x="0" y="132"/>
                    </a:lnTo>
                    <a:lnTo>
                      <a:pt x="12" y="136"/>
                    </a:lnTo>
                    <a:lnTo>
                      <a:pt x="44" y="136"/>
                    </a:lnTo>
                    <a:lnTo>
                      <a:pt x="48" y="124"/>
                    </a:lnTo>
                    <a:lnTo>
                      <a:pt x="48" y="16"/>
                    </a:lnTo>
                    <a:lnTo>
                      <a:pt x="37" y="2"/>
                    </a:lnTo>
                    <a:lnTo>
                      <a:pt x="12" y="0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7" name="Freeform 111">
                <a:extLst>
                  <a:ext uri="{FF2B5EF4-FFF2-40B4-BE49-F238E27FC236}">
                    <a16:creationId xmlns:a16="http://schemas.microsoft.com/office/drawing/2014/main" id="{B3985D41-22C9-5B48-022C-4D9145621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1550"/>
                <a:ext cx="39" cy="64"/>
              </a:xfrm>
              <a:custGeom>
                <a:avLst/>
                <a:gdLst>
                  <a:gd name="T0" fmla="*/ 79 w 79"/>
                  <a:gd name="T1" fmla="*/ 13 h 128"/>
                  <a:gd name="T2" fmla="*/ 40 w 79"/>
                  <a:gd name="T3" fmla="*/ 10 h 128"/>
                  <a:gd name="T4" fmla="*/ 40 w 79"/>
                  <a:gd name="T5" fmla="*/ 0 h 128"/>
                  <a:gd name="T6" fmla="*/ 10 w 79"/>
                  <a:gd name="T7" fmla="*/ 0 h 128"/>
                  <a:gd name="T8" fmla="*/ 3 w 79"/>
                  <a:gd name="T9" fmla="*/ 10 h 128"/>
                  <a:gd name="T10" fmla="*/ 0 w 79"/>
                  <a:gd name="T11" fmla="*/ 119 h 128"/>
                  <a:gd name="T12" fmla="*/ 7 w 79"/>
                  <a:gd name="T13" fmla="*/ 128 h 128"/>
                  <a:gd name="T14" fmla="*/ 53 w 79"/>
                  <a:gd name="T15" fmla="*/ 128 h 128"/>
                  <a:gd name="T16" fmla="*/ 56 w 79"/>
                  <a:gd name="T17" fmla="*/ 115 h 128"/>
                  <a:gd name="T18" fmla="*/ 37 w 79"/>
                  <a:gd name="T19" fmla="*/ 119 h 128"/>
                  <a:gd name="T20" fmla="*/ 37 w 79"/>
                  <a:gd name="T21" fmla="*/ 24 h 128"/>
                  <a:gd name="T22" fmla="*/ 79 w 79"/>
                  <a:gd name="T23" fmla="*/ 24 h 128"/>
                  <a:gd name="T24" fmla="*/ 78 w 79"/>
                  <a:gd name="T25" fmla="*/ 22 h 128"/>
                  <a:gd name="T26" fmla="*/ 77 w 79"/>
                  <a:gd name="T27" fmla="*/ 19 h 128"/>
                  <a:gd name="T28" fmla="*/ 77 w 79"/>
                  <a:gd name="T29" fmla="*/ 16 h 128"/>
                  <a:gd name="T30" fmla="*/ 79 w 79"/>
                  <a:gd name="T31" fmla="*/ 13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28">
                    <a:moveTo>
                      <a:pt x="79" y="13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0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7" y="128"/>
                    </a:lnTo>
                    <a:lnTo>
                      <a:pt x="53" y="128"/>
                    </a:lnTo>
                    <a:lnTo>
                      <a:pt x="56" y="115"/>
                    </a:lnTo>
                    <a:lnTo>
                      <a:pt x="37" y="119"/>
                    </a:lnTo>
                    <a:lnTo>
                      <a:pt x="37" y="24"/>
                    </a:lnTo>
                    <a:lnTo>
                      <a:pt x="79" y="24"/>
                    </a:lnTo>
                    <a:lnTo>
                      <a:pt x="78" y="22"/>
                    </a:lnTo>
                    <a:lnTo>
                      <a:pt x="77" y="19"/>
                    </a:lnTo>
                    <a:lnTo>
                      <a:pt x="77" y="16"/>
                    </a:lnTo>
                    <a:lnTo>
                      <a:pt x="79" y="1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8" name="Freeform 112">
                <a:extLst>
                  <a:ext uri="{FF2B5EF4-FFF2-40B4-BE49-F238E27FC236}">
                    <a16:creationId xmlns:a16="http://schemas.microsoft.com/office/drawing/2014/main" id="{B55D980F-880A-4D63-5C77-6384E5844E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0" y="1651"/>
                <a:ext cx="15" cy="34"/>
              </a:xfrm>
              <a:custGeom>
                <a:avLst/>
                <a:gdLst>
                  <a:gd name="T0" fmla="*/ 16 w 31"/>
                  <a:gd name="T1" fmla="*/ 67 h 67"/>
                  <a:gd name="T2" fmla="*/ 22 w 31"/>
                  <a:gd name="T3" fmla="*/ 64 h 67"/>
                  <a:gd name="T4" fmla="*/ 27 w 31"/>
                  <a:gd name="T5" fmla="*/ 58 h 67"/>
                  <a:gd name="T6" fmla="*/ 30 w 31"/>
                  <a:gd name="T7" fmla="*/ 47 h 67"/>
                  <a:gd name="T8" fmla="*/ 31 w 31"/>
                  <a:gd name="T9" fmla="*/ 34 h 67"/>
                  <a:gd name="T10" fmla="*/ 30 w 31"/>
                  <a:gd name="T11" fmla="*/ 21 h 67"/>
                  <a:gd name="T12" fmla="*/ 27 w 31"/>
                  <a:gd name="T13" fmla="*/ 10 h 67"/>
                  <a:gd name="T14" fmla="*/ 22 w 31"/>
                  <a:gd name="T15" fmla="*/ 3 h 67"/>
                  <a:gd name="T16" fmla="*/ 16 w 31"/>
                  <a:gd name="T17" fmla="*/ 0 h 67"/>
                  <a:gd name="T18" fmla="*/ 11 w 31"/>
                  <a:gd name="T19" fmla="*/ 3 h 67"/>
                  <a:gd name="T20" fmla="*/ 5 w 31"/>
                  <a:gd name="T21" fmla="*/ 10 h 67"/>
                  <a:gd name="T22" fmla="*/ 2 w 31"/>
                  <a:gd name="T23" fmla="*/ 21 h 67"/>
                  <a:gd name="T24" fmla="*/ 0 w 31"/>
                  <a:gd name="T25" fmla="*/ 34 h 67"/>
                  <a:gd name="T26" fmla="*/ 2 w 31"/>
                  <a:gd name="T27" fmla="*/ 47 h 67"/>
                  <a:gd name="T28" fmla="*/ 5 w 31"/>
                  <a:gd name="T29" fmla="*/ 58 h 67"/>
                  <a:gd name="T30" fmla="*/ 11 w 31"/>
                  <a:gd name="T31" fmla="*/ 64 h 67"/>
                  <a:gd name="T32" fmla="*/ 16 w 31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7" y="58"/>
                    </a:lnTo>
                    <a:lnTo>
                      <a:pt x="30" y="47"/>
                    </a:lnTo>
                    <a:lnTo>
                      <a:pt x="31" y="34"/>
                    </a:lnTo>
                    <a:lnTo>
                      <a:pt x="30" y="21"/>
                    </a:lnTo>
                    <a:lnTo>
                      <a:pt x="27" y="10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1" y="3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5" y="58"/>
                    </a:lnTo>
                    <a:lnTo>
                      <a:pt x="11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9" name="Freeform 113">
                <a:extLst>
                  <a:ext uri="{FF2B5EF4-FFF2-40B4-BE49-F238E27FC236}">
                    <a16:creationId xmlns:a16="http://schemas.microsoft.com/office/drawing/2014/main" id="{38657958-2ECD-A073-7A26-646DD496C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3" y="1658"/>
                <a:ext cx="15" cy="34"/>
              </a:xfrm>
              <a:custGeom>
                <a:avLst/>
                <a:gdLst>
                  <a:gd name="T0" fmla="*/ 16 w 31"/>
                  <a:gd name="T1" fmla="*/ 68 h 68"/>
                  <a:gd name="T2" fmla="*/ 22 w 31"/>
                  <a:gd name="T3" fmla="*/ 66 h 68"/>
                  <a:gd name="T4" fmla="*/ 27 w 31"/>
                  <a:gd name="T5" fmla="*/ 58 h 68"/>
                  <a:gd name="T6" fmla="*/ 29 w 31"/>
                  <a:gd name="T7" fmla="*/ 47 h 68"/>
                  <a:gd name="T8" fmla="*/ 31 w 31"/>
                  <a:gd name="T9" fmla="*/ 34 h 68"/>
                  <a:gd name="T10" fmla="*/ 29 w 31"/>
                  <a:gd name="T11" fmla="*/ 21 h 68"/>
                  <a:gd name="T12" fmla="*/ 27 w 31"/>
                  <a:gd name="T13" fmla="*/ 10 h 68"/>
                  <a:gd name="T14" fmla="*/ 22 w 31"/>
                  <a:gd name="T15" fmla="*/ 4 h 68"/>
                  <a:gd name="T16" fmla="*/ 16 w 31"/>
                  <a:gd name="T17" fmla="*/ 0 h 68"/>
                  <a:gd name="T18" fmla="*/ 10 w 31"/>
                  <a:gd name="T19" fmla="*/ 4 h 68"/>
                  <a:gd name="T20" fmla="*/ 4 w 31"/>
                  <a:gd name="T21" fmla="*/ 10 h 68"/>
                  <a:gd name="T22" fmla="*/ 2 w 31"/>
                  <a:gd name="T23" fmla="*/ 21 h 68"/>
                  <a:gd name="T24" fmla="*/ 0 w 31"/>
                  <a:gd name="T25" fmla="*/ 34 h 68"/>
                  <a:gd name="T26" fmla="*/ 2 w 31"/>
                  <a:gd name="T27" fmla="*/ 47 h 68"/>
                  <a:gd name="T28" fmla="*/ 4 w 31"/>
                  <a:gd name="T29" fmla="*/ 58 h 68"/>
                  <a:gd name="T30" fmla="*/ 10 w 31"/>
                  <a:gd name="T31" fmla="*/ 66 h 68"/>
                  <a:gd name="T32" fmla="*/ 16 w 31"/>
                  <a:gd name="T33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8">
                    <a:moveTo>
                      <a:pt x="16" y="68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29" y="47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7" y="10"/>
                    </a:lnTo>
                    <a:lnTo>
                      <a:pt x="22" y="4"/>
                    </a:lnTo>
                    <a:lnTo>
                      <a:pt x="16" y="0"/>
                    </a:lnTo>
                    <a:lnTo>
                      <a:pt x="10" y="4"/>
                    </a:lnTo>
                    <a:lnTo>
                      <a:pt x="4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4" y="58"/>
                    </a:lnTo>
                    <a:lnTo>
                      <a:pt x="10" y="66"/>
                    </a:lnTo>
                    <a:lnTo>
                      <a:pt x="16" y="6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0" name="Freeform 114">
                <a:extLst>
                  <a:ext uri="{FF2B5EF4-FFF2-40B4-BE49-F238E27FC236}">
                    <a16:creationId xmlns:a16="http://schemas.microsoft.com/office/drawing/2014/main" id="{10DF8F5A-CB5F-B545-8AD0-2E77B1A77F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05" y="2321"/>
                <a:ext cx="654" cy="616"/>
              </a:xfrm>
              <a:custGeom>
                <a:avLst/>
                <a:gdLst>
                  <a:gd name="T0" fmla="*/ 0 w 1307"/>
                  <a:gd name="T1" fmla="*/ 0 h 1232"/>
                  <a:gd name="T2" fmla="*/ 1253 w 1307"/>
                  <a:gd name="T3" fmla="*/ 0 h 1232"/>
                  <a:gd name="T4" fmla="*/ 1256 w 1307"/>
                  <a:gd name="T5" fmla="*/ 2 h 1232"/>
                  <a:gd name="T6" fmla="*/ 1259 w 1307"/>
                  <a:gd name="T7" fmla="*/ 2 h 1232"/>
                  <a:gd name="T8" fmla="*/ 1262 w 1307"/>
                  <a:gd name="T9" fmla="*/ 5 h 1232"/>
                  <a:gd name="T10" fmla="*/ 1265 w 1307"/>
                  <a:gd name="T11" fmla="*/ 7 h 1232"/>
                  <a:gd name="T12" fmla="*/ 1268 w 1307"/>
                  <a:gd name="T13" fmla="*/ 10 h 1232"/>
                  <a:gd name="T14" fmla="*/ 1269 w 1307"/>
                  <a:gd name="T15" fmla="*/ 13 h 1232"/>
                  <a:gd name="T16" fmla="*/ 1270 w 1307"/>
                  <a:gd name="T17" fmla="*/ 16 h 1232"/>
                  <a:gd name="T18" fmla="*/ 1270 w 1307"/>
                  <a:gd name="T19" fmla="*/ 21 h 1232"/>
                  <a:gd name="T20" fmla="*/ 1270 w 1307"/>
                  <a:gd name="T21" fmla="*/ 1132 h 1232"/>
                  <a:gd name="T22" fmla="*/ 1234 w 1307"/>
                  <a:gd name="T23" fmla="*/ 1132 h 1232"/>
                  <a:gd name="T24" fmla="*/ 1234 w 1307"/>
                  <a:gd name="T25" fmla="*/ 21 h 1232"/>
                  <a:gd name="T26" fmla="*/ 1253 w 1307"/>
                  <a:gd name="T27" fmla="*/ 40 h 1232"/>
                  <a:gd name="T28" fmla="*/ 0 w 1307"/>
                  <a:gd name="T29" fmla="*/ 40 h 1232"/>
                  <a:gd name="T30" fmla="*/ 0 w 1307"/>
                  <a:gd name="T31" fmla="*/ 0 h 1232"/>
                  <a:gd name="T32" fmla="*/ 1307 w 1307"/>
                  <a:gd name="T33" fmla="*/ 1111 h 1232"/>
                  <a:gd name="T34" fmla="*/ 1253 w 1307"/>
                  <a:gd name="T35" fmla="*/ 1232 h 1232"/>
                  <a:gd name="T36" fmla="*/ 1197 w 1307"/>
                  <a:gd name="T37" fmla="*/ 1111 h 1232"/>
                  <a:gd name="T38" fmla="*/ 1307 w 1307"/>
                  <a:gd name="T39" fmla="*/ 1111 h 1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07" h="1232">
                    <a:moveTo>
                      <a:pt x="0" y="0"/>
                    </a:moveTo>
                    <a:lnTo>
                      <a:pt x="1253" y="0"/>
                    </a:lnTo>
                    <a:lnTo>
                      <a:pt x="1256" y="2"/>
                    </a:lnTo>
                    <a:lnTo>
                      <a:pt x="1259" y="2"/>
                    </a:lnTo>
                    <a:lnTo>
                      <a:pt x="1262" y="5"/>
                    </a:lnTo>
                    <a:lnTo>
                      <a:pt x="1265" y="7"/>
                    </a:lnTo>
                    <a:lnTo>
                      <a:pt x="1268" y="10"/>
                    </a:lnTo>
                    <a:lnTo>
                      <a:pt x="1269" y="13"/>
                    </a:lnTo>
                    <a:lnTo>
                      <a:pt x="1270" y="16"/>
                    </a:lnTo>
                    <a:lnTo>
                      <a:pt x="1270" y="21"/>
                    </a:lnTo>
                    <a:lnTo>
                      <a:pt x="1270" y="1132"/>
                    </a:lnTo>
                    <a:lnTo>
                      <a:pt x="1234" y="1132"/>
                    </a:lnTo>
                    <a:lnTo>
                      <a:pt x="1234" y="21"/>
                    </a:lnTo>
                    <a:lnTo>
                      <a:pt x="1253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307" y="1111"/>
                    </a:moveTo>
                    <a:lnTo>
                      <a:pt x="1253" y="1232"/>
                    </a:lnTo>
                    <a:lnTo>
                      <a:pt x="1197" y="1111"/>
                    </a:lnTo>
                    <a:lnTo>
                      <a:pt x="1307" y="1111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1" name="Freeform 115">
                <a:extLst>
                  <a:ext uri="{FF2B5EF4-FFF2-40B4-BE49-F238E27FC236}">
                    <a16:creationId xmlns:a16="http://schemas.microsoft.com/office/drawing/2014/main" id="{E286CCF7-0517-843D-DE35-81C88EC1E6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2537"/>
                <a:ext cx="83" cy="114"/>
              </a:xfrm>
              <a:custGeom>
                <a:avLst/>
                <a:gdLst>
                  <a:gd name="T0" fmla="*/ 86 w 166"/>
                  <a:gd name="T1" fmla="*/ 4 h 227"/>
                  <a:gd name="T2" fmla="*/ 121 w 166"/>
                  <a:gd name="T3" fmla="*/ 0 h 227"/>
                  <a:gd name="T4" fmla="*/ 155 w 166"/>
                  <a:gd name="T5" fmla="*/ 20 h 227"/>
                  <a:gd name="T6" fmla="*/ 161 w 166"/>
                  <a:gd name="T7" fmla="*/ 49 h 227"/>
                  <a:gd name="T8" fmla="*/ 165 w 166"/>
                  <a:gd name="T9" fmla="*/ 80 h 227"/>
                  <a:gd name="T10" fmla="*/ 166 w 166"/>
                  <a:gd name="T11" fmla="*/ 109 h 227"/>
                  <a:gd name="T12" fmla="*/ 166 w 166"/>
                  <a:gd name="T13" fmla="*/ 136 h 227"/>
                  <a:gd name="T14" fmla="*/ 162 w 166"/>
                  <a:gd name="T15" fmla="*/ 162 h 227"/>
                  <a:gd name="T16" fmla="*/ 155 w 166"/>
                  <a:gd name="T17" fmla="*/ 186 h 227"/>
                  <a:gd name="T18" fmla="*/ 144 w 166"/>
                  <a:gd name="T19" fmla="*/ 205 h 227"/>
                  <a:gd name="T20" fmla="*/ 130 w 166"/>
                  <a:gd name="T21" fmla="*/ 221 h 227"/>
                  <a:gd name="T22" fmla="*/ 71 w 166"/>
                  <a:gd name="T23" fmla="*/ 227 h 227"/>
                  <a:gd name="T24" fmla="*/ 63 w 166"/>
                  <a:gd name="T25" fmla="*/ 227 h 227"/>
                  <a:gd name="T26" fmla="*/ 55 w 166"/>
                  <a:gd name="T27" fmla="*/ 224 h 227"/>
                  <a:gd name="T28" fmla="*/ 46 w 166"/>
                  <a:gd name="T29" fmla="*/ 218 h 227"/>
                  <a:gd name="T30" fmla="*/ 36 w 166"/>
                  <a:gd name="T31" fmla="*/ 211 h 227"/>
                  <a:gd name="T32" fmla="*/ 27 w 166"/>
                  <a:gd name="T33" fmla="*/ 203 h 227"/>
                  <a:gd name="T34" fmla="*/ 18 w 166"/>
                  <a:gd name="T35" fmla="*/ 194 h 227"/>
                  <a:gd name="T36" fmla="*/ 11 w 166"/>
                  <a:gd name="T37" fmla="*/ 182 h 227"/>
                  <a:gd name="T38" fmla="*/ 8 w 166"/>
                  <a:gd name="T39" fmla="*/ 171 h 227"/>
                  <a:gd name="T40" fmla="*/ 0 w 166"/>
                  <a:gd name="T41" fmla="*/ 121 h 227"/>
                  <a:gd name="T42" fmla="*/ 40 w 166"/>
                  <a:gd name="T43" fmla="*/ 115 h 227"/>
                  <a:gd name="T44" fmla="*/ 56 w 166"/>
                  <a:gd name="T45" fmla="*/ 46 h 227"/>
                  <a:gd name="T46" fmla="*/ 58 w 166"/>
                  <a:gd name="T47" fmla="*/ 45 h 227"/>
                  <a:gd name="T48" fmla="*/ 62 w 166"/>
                  <a:gd name="T49" fmla="*/ 40 h 227"/>
                  <a:gd name="T50" fmla="*/ 68 w 166"/>
                  <a:gd name="T51" fmla="*/ 33 h 227"/>
                  <a:gd name="T52" fmla="*/ 74 w 166"/>
                  <a:gd name="T53" fmla="*/ 24 h 227"/>
                  <a:gd name="T54" fmla="*/ 80 w 166"/>
                  <a:gd name="T55" fmla="*/ 17 h 227"/>
                  <a:gd name="T56" fmla="*/ 84 w 166"/>
                  <a:gd name="T57" fmla="*/ 9 h 227"/>
                  <a:gd name="T58" fmla="*/ 86 w 166"/>
                  <a:gd name="T59" fmla="*/ 6 h 227"/>
                  <a:gd name="T60" fmla="*/ 86 w 166"/>
                  <a:gd name="T61" fmla="*/ 4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6" h="227">
                    <a:moveTo>
                      <a:pt x="86" y="4"/>
                    </a:moveTo>
                    <a:lnTo>
                      <a:pt x="121" y="0"/>
                    </a:lnTo>
                    <a:lnTo>
                      <a:pt x="155" y="20"/>
                    </a:lnTo>
                    <a:lnTo>
                      <a:pt x="161" y="49"/>
                    </a:lnTo>
                    <a:lnTo>
                      <a:pt x="165" y="80"/>
                    </a:lnTo>
                    <a:lnTo>
                      <a:pt x="166" y="109"/>
                    </a:lnTo>
                    <a:lnTo>
                      <a:pt x="166" y="136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4" y="205"/>
                    </a:lnTo>
                    <a:lnTo>
                      <a:pt x="130" y="221"/>
                    </a:lnTo>
                    <a:lnTo>
                      <a:pt x="71" y="227"/>
                    </a:lnTo>
                    <a:lnTo>
                      <a:pt x="63" y="227"/>
                    </a:lnTo>
                    <a:lnTo>
                      <a:pt x="55" y="224"/>
                    </a:lnTo>
                    <a:lnTo>
                      <a:pt x="46" y="218"/>
                    </a:lnTo>
                    <a:lnTo>
                      <a:pt x="36" y="211"/>
                    </a:lnTo>
                    <a:lnTo>
                      <a:pt x="27" y="203"/>
                    </a:lnTo>
                    <a:lnTo>
                      <a:pt x="18" y="194"/>
                    </a:lnTo>
                    <a:lnTo>
                      <a:pt x="11" y="182"/>
                    </a:lnTo>
                    <a:lnTo>
                      <a:pt x="8" y="171"/>
                    </a:lnTo>
                    <a:lnTo>
                      <a:pt x="0" y="121"/>
                    </a:lnTo>
                    <a:lnTo>
                      <a:pt x="40" y="115"/>
                    </a:lnTo>
                    <a:lnTo>
                      <a:pt x="56" y="46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3"/>
                    </a:lnTo>
                    <a:lnTo>
                      <a:pt x="74" y="24"/>
                    </a:lnTo>
                    <a:lnTo>
                      <a:pt x="80" y="17"/>
                    </a:lnTo>
                    <a:lnTo>
                      <a:pt x="84" y="9"/>
                    </a:lnTo>
                    <a:lnTo>
                      <a:pt x="86" y="6"/>
                    </a:lnTo>
                    <a:lnTo>
                      <a:pt x="86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2" name="Freeform 116">
                <a:extLst>
                  <a:ext uri="{FF2B5EF4-FFF2-40B4-BE49-F238E27FC236}">
                    <a16:creationId xmlns:a16="http://schemas.microsoft.com/office/drawing/2014/main" id="{B424E078-D017-59EF-5092-DBA61C8510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221"/>
                <a:ext cx="489" cy="409"/>
              </a:xfrm>
              <a:custGeom>
                <a:avLst/>
                <a:gdLst>
                  <a:gd name="T0" fmla="*/ 0 w 978"/>
                  <a:gd name="T1" fmla="*/ 423 h 818"/>
                  <a:gd name="T2" fmla="*/ 0 w 978"/>
                  <a:gd name="T3" fmla="*/ 778 h 818"/>
                  <a:gd name="T4" fmla="*/ 78 w 978"/>
                  <a:gd name="T5" fmla="*/ 797 h 818"/>
                  <a:gd name="T6" fmla="*/ 99 w 978"/>
                  <a:gd name="T7" fmla="*/ 811 h 818"/>
                  <a:gd name="T8" fmla="*/ 178 w 978"/>
                  <a:gd name="T9" fmla="*/ 808 h 818"/>
                  <a:gd name="T10" fmla="*/ 200 w 978"/>
                  <a:gd name="T11" fmla="*/ 803 h 818"/>
                  <a:gd name="T12" fmla="*/ 255 w 978"/>
                  <a:gd name="T13" fmla="*/ 781 h 818"/>
                  <a:gd name="T14" fmla="*/ 334 w 978"/>
                  <a:gd name="T15" fmla="*/ 818 h 818"/>
                  <a:gd name="T16" fmla="*/ 421 w 978"/>
                  <a:gd name="T17" fmla="*/ 818 h 818"/>
                  <a:gd name="T18" fmla="*/ 421 w 978"/>
                  <a:gd name="T19" fmla="*/ 723 h 818"/>
                  <a:gd name="T20" fmla="*/ 449 w 978"/>
                  <a:gd name="T21" fmla="*/ 713 h 818"/>
                  <a:gd name="T22" fmla="*/ 453 w 978"/>
                  <a:gd name="T23" fmla="*/ 737 h 818"/>
                  <a:gd name="T24" fmla="*/ 514 w 978"/>
                  <a:gd name="T25" fmla="*/ 752 h 818"/>
                  <a:gd name="T26" fmla="*/ 612 w 978"/>
                  <a:gd name="T27" fmla="*/ 726 h 818"/>
                  <a:gd name="T28" fmla="*/ 615 w 978"/>
                  <a:gd name="T29" fmla="*/ 709 h 818"/>
                  <a:gd name="T30" fmla="*/ 687 w 978"/>
                  <a:gd name="T31" fmla="*/ 691 h 818"/>
                  <a:gd name="T32" fmla="*/ 721 w 978"/>
                  <a:gd name="T33" fmla="*/ 709 h 818"/>
                  <a:gd name="T34" fmla="*/ 836 w 978"/>
                  <a:gd name="T35" fmla="*/ 709 h 818"/>
                  <a:gd name="T36" fmla="*/ 899 w 978"/>
                  <a:gd name="T37" fmla="*/ 709 h 818"/>
                  <a:gd name="T38" fmla="*/ 893 w 978"/>
                  <a:gd name="T39" fmla="*/ 603 h 818"/>
                  <a:gd name="T40" fmla="*/ 936 w 978"/>
                  <a:gd name="T41" fmla="*/ 595 h 818"/>
                  <a:gd name="T42" fmla="*/ 940 w 978"/>
                  <a:gd name="T43" fmla="*/ 576 h 818"/>
                  <a:gd name="T44" fmla="*/ 978 w 978"/>
                  <a:gd name="T45" fmla="*/ 566 h 818"/>
                  <a:gd name="T46" fmla="*/ 978 w 978"/>
                  <a:gd name="T47" fmla="*/ 157 h 818"/>
                  <a:gd name="T48" fmla="*/ 969 w 978"/>
                  <a:gd name="T49" fmla="*/ 131 h 818"/>
                  <a:gd name="T50" fmla="*/ 549 w 978"/>
                  <a:gd name="T51" fmla="*/ 5 h 818"/>
                  <a:gd name="T52" fmla="*/ 496 w 978"/>
                  <a:gd name="T53" fmla="*/ 0 h 818"/>
                  <a:gd name="T54" fmla="*/ 402 w 978"/>
                  <a:gd name="T55" fmla="*/ 10 h 818"/>
                  <a:gd name="T56" fmla="*/ 372 w 978"/>
                  <a:gd name="T57" fmla="*/ 14 h 818"/>
                  <a:gd name="T58" fmla="*/ 325 w 978"/>
                  <a:gd name="T59" fmla="*/ 13 h 818"/>
                  <a:gd name="T60" fmla="*/ 103 w 978"/>
                  <a:gd name="T61" fmla="*/ 61 h 818"/>
                  <a:gd name="T62" fmla="*/ 103 w 978"/>
                  <a:gd name="T63" fmla="*/ 170 h 818"/>
                  <a:gd name="T64" fmla="*/ 118 w 978"/>
                  <a:gd name="T65" fmla="*/ 189 h 818"/>
                  <a:gd name="T66" fmla="*/ 112 w 978"/>
                  <a:gd name="T67" fmla="*/ 231 h 818"/>
                  <a:gd name="T68" fmla="*/ 24 w 978"/>
                  <a:gd name="T69" fmla="*/ 237 h 818"/>
                  <a:gd name="T70" fmla="*/ 0 w 978"/>
                  <a:gd name="T71" fmla="*/ 242 h 818"/>
                  <a:gd name="T72" fmla="*/ 0 w 978"/>
                  <a:gd name="T73" fmla="*/ 295 h 818"/>
                  <a:gd name="T74" fmla="*/ 44 w 978"/>
                  <a:gd name="T75" fmla="*/ 298 h 818"/>
                  <a:gd name="T76" fmla="*/ 16 w 978"/>
                  <a:gd name="T77" fmla="*/ 422 h 818"/>
                  <a:gd name="T78" fmla="*/ 0 w 978"/>
                  <a:gd name="T79" fmla="*/ 423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8" h="818">
                    <a:moveTo>
                      <a:pt x="0" y="423"/>
                    </a:moveTo>
                    <a:lnTo>
                      <a:pt x="0" y="778"/>
                    </a:lnTo>
                    <a:lnTo>
                      <a:pt x="78" y="797"/>
                    </a:lnTo>
                    <a:lnTo>
                      <a:pt x="99" y="811"/>
                    </a:lnTo>
                    <a:lnTo>
                      <a:pt x="178" y="808"/>
                    </a:lnTo>
                    <a:lnTo>
                      <a:pt x="200" y="803"/>
                    </a:lnTo>
                    <a:lnTo>
                      <a:pt x="255" y="781"/>
                    </a:lnTo>
                    <a:lnTo>
                      <a:pt x="334" y="818"/>
                    </a:lnTo>
                    <a:lnTo>
                      <a:pt x="421" y="818"/>
                    </a:lnTo>
                    <a:lnTo>
                      <a:pt x="421" y="723"/>
                    </a:lnTo>
                    <a:lnTo>
                      <a:pt x="449" y="713"/>
                    </a:lnTo>
                    <a:lnTo>
                      <a:pt x="453" y="737"/>
                    </a:lnTo>
                    <a:lnTo>
                      <a:pt x="514" y="752"/>
                    </a:lnTo>
                    <a:lnTo>
                      <a:pt x="612" y="726"/>
                    </a:lnTo>
                    <a:lnTo>
                      <a:pt x="615" y="709"/>
                    </a:lnTo>
                    <a:lnTo>
                      <a:pt x="687" y="691"/>
                    </a:lnTo>
                    <a:lnTo>
                      <a:pt x="721" y="709"/>
                    </a:lnTo>
                    <a:lnTo>
                      <a:pt x="836" y="709"/>
                    </a:lnTo>
                    <a:lnTo>
                      <a:pt x="899" y="709"/>
                    </a:lnTo>
                    <a:lnTo>
                      <a:pt x="893" y="603"/>
                    </a:lnTo>
                    <a:lnTo>
                      <a:pt x="936" y="595"/>
                    </a:lnTo>
                    <a:lnTo>
                      <a:pt x="940" y="576"/>
                    </a:lnTo>
                    <a:lnTo>
                      <a:pt x="978" y="566"/>
                    </a:lnTo>
                    <a:lnTo>
                      <a:pt x="978" y="157"/>
                    </a:lnTo>
                    <a:lnTo>
                      <a:pt x="969" y="131"/>
                    </a:lnTo>
                    <a:lnTo>
                      <a:pt x="549" y="5"/>
                    </a:lnTo>
                    <a:lnTo>
                      <a:pt x="496" y="0"/>
                    </a:lnTo>
                    <a:lnTo>
                      <a:pt x="402" y="10"/>
                    </a:lnTo>
                    <a:lnTo>
                      <a:pt x="372" y="14"/>
                    </a:lnTo>
                    <a:lnTo>
                      <a:pt x="325" y="13"/>
                    </a:lnTo>
                    <a:lnTo>
                      <a:pt x="103" y="61"/>
                    </a:lnTo>
                    <a:lnTo>
                      <a:pt x="103" y="170"/>
                    </a:lnTo>
                    <a:lnTo>
                      <a:pt x="118" y="189"/>
                    </a:lnTo>
                    <a:lnTo>
                      <a:pt x="112" y="231"/>
                    </a:lnTo>
                    <a:lnTo>
                      <a:pt x="24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3" name="Freeform 117">
                <a:extLst>
                  <a:ext uri="{FF2B5EF4-FFF2-40B4-BE49-F238E27FC236}">
                    <a16:creationId xmlns:a16="http://schemas.microsoft.com/office/drawing/2014/main" id="{28C13FCB-CB1E-0226-89F7-99887F80F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3" y="2342"/>
                <a:ext cx="47" cy="268"/>
              </a:xfrm>
              <a:custGeom>
                <a:avLst/>
                <a:gdLst>
                  <a:gd name="T0" fmla="*/ 94 w 94"/>
                  <a:gd name="T1" fmla="*/ 53 h 536"/>
                  <a:gd name="T2" fmla="*/ 94 w 94"/>
                  <a:gd name="T3" fmla="*/ 0 h 536"/>
                  <a:gd name="T4" fmla="*/ 81 w 94"/>
                  <a:gd name="T5" fmla="*/ 3 h 536"/>
                  <a:gd name="T6" fmla="*/ 8 w 94"/>
                  <a:gd name="T7" fmla="*/ 27 h 536"/>
                  <a:gd name="T8" fmla="*/ 0 w 94"/>
                  <a:gd name="T9" fmla="*/ 31 h 536"/>
                  <a:gd name="T10" fmla="*/ 0 w 94"/>
                  <a:gd name="T11" fmla="*/ 77 h 536"/>
                  <a:gd name="T12" fmla="*/ 2 w 94"/>
                  <a:gd name="T13" fmla="*/ 75 h 536"/>
                  <a:gd name="T14" fmla="*/ 2 w 94"/>
                  <a:gd name="T15" fmla="*/ 74 h 536"/>
                  <a:gd name="T16" fmla="*/ 6 w 94"/>
                  <a:gd name="T17" fmla="*/ 71 h 536"/>
                  <a:gd name="T18" fmla="*/ 15 w 94"/>
                  <a:gd name="T19" fmla="*/ 66 h 536"/>
                  <a:gd name="T20" fmla="*/ 24 w 94"/>
                  <a:gd name="T21" fmla="*/ 59 h 536"/>
                  <a:gd name="T22" fmla="*/ 33 w 94"/>
                  <a:gd name="T23" fmla="*/ 56 h 536"/>
                  <a:gd name="T24" fmla="*/ 40 w 94"/>
                  <a:gd name="T25" fmla="*/ 55 h 536"/>
                  <a:gd name="T26" fmla="*/ 44 w 94"/>
                  <a:gd name="T27" fmla="*/ 56 h 536"/>
                  <a:gd name="T28" fmla="*/ 46 w 94"/>
                  <a:gd name="T29" fmla="*/ 63 h 536"/>
                  <a:gd name="T30" fmla="*/ 24 w 94"/>
                  <a:gd name="T31" fmla="*/ 188 h 536"/>
                  <a:gd name="T32" fmla="*/ 0 w 94"/>
                  <a:gd name="T33" fmla="*/ 192 h 536"/>
                  <a:gd name="T34" fmla="*/ 0 w 94"/>
                  <a:gd name="T35" fmla="*/ 511 h 536"/>
                  <a:gd name="T36" fmla="*/ 94 w 94"/>
                  <a:gd name="T37" fmla="*/ 536 h 536"/>
                  <a:gd name="T38" fmla="*/ 94 w 94"/>
                  <a:gd name="T39" fmla="*/ 181 h 536"/>
                  <a:gd name="T40" fmla="*/ 50 w 94"/>
                  <a:gd name="T41" fmla="*/ 183 h 536"/>
                  <a:gd name="T42" fmla="*/ 74 w 94"/>
                  <a:gd name="T43" fmla="*/ 51 h 536"/>
                  <a:gd name="T44" fmla="*/ 94 w 94"/>
                  <a:gd name="T45" fmla="*/ 53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4" h="536">
                    <a:moveTo>
                      <a:pt x="94" y="53"/>
                    </a:moveTo>
                    <a:lnTo>
                      <a:pt x="94" y="0"/>
                    </a:lnTo>
                    <a:lnTo>
                      <a:pt x="81" y="3"/>
                    </a:lnTo>
                    <a:lnTo>
                      <a:pt x="8" y="27"/>
                    </a:lnTo>
                    <a:lnTo>
                      <a:pt x="0" y="31"/>
                    </a:lnTo>
                    <a:lnTo>
                      <a:pt x="0" y="77"/>
                    </a:lnTo>
                    <a:lnTo>
                      <a:pt x="2" y="75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6"/>
                    </a:lnTo>
                    <a:lnTo>
                      <a:pt x="24" y="59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4" y="56"/>
                    </a:lnTo>
                    <a:lnTo>
                      <a:pt x="46" y="63"/>
                    </a:lnTo>
                    <a:lnTo>
                      <a:pt x="24" y="188"/>
                    </a:lnTo>
                    <a:lnTo>
                      <a:pt x="0" y="192"/>
                    </a:lnTo>
                    <a:lnTo>
                      <a:pt x="0" y="511"/>
                    </a:lnTo>
                    <a:lnTo>
                      <a:pt x="94" y="536"/>
                    </a:lnTo>
                    <a:lnTo>
                      <a:pt x="94" y="181"/>
                    </a:lnTo>
                    <a:lnTo>
                      <a:pt x="50" y="183"/>
                    </a:lnTo>
                    <a:lnTo>
                      <a:pt x="74" y="51"/>
                    </a:lnTo>
                    <a:lnTo>
                      <a:pt x="94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4" name="Freeform 118">
                <a:extLst>
                  <a:ext uri="{FF2B5EF4-FFF2-40B4-BE49-F238E27FC236}">
                    <a16:creationId xmlns:a16="http://schemas.microsoft.com/office/drawing/2014/main" id="{5E213BD9-1761-0731-E64F-1F1D1033DE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1" y="2357"/>
                <a:ext cx="52" cy="241"/>
              </a:xfrm>
              <a:custGeom>
                <a:avLst/>
                <a:gdLst>
                  <a:gd name="T0" fmla="*/ 103 w 103"/>
                  <a:gd name="T1" fmla="*/ 46 h 480"/>
                  <a:gd name="T2" fmla="*/ 103 w 103"/>
                  <a:gd name="T3" fmla="*/ 0 h 480"/>
                  <a:gd name="T4" fmla="*/ 90 w 103"/>
                  <a:gd name="T5" fmla="*/ 4 h 480"/>
                  <a:gd name="T6" fmla="*/ 58 w 103"/>
                  <a:gd name="T7" fmla="*/ 89 h 480"/>
                  <a:gd name="T8" fmla="*/ 21 w 103"/>
                  <a:gd name="T9" fmla="*/ 206 h 480"/>
                  <a:gd name="T10" fmla="*/ 11 w 103"/>
                  <a:gd name="T11" fmla="*/ 227 h 480"/>
                  <a:gd name="T12" fmla="*/ 11 w 103"/>
                  <a:gd name="T13" fmla="*/ 397 h 480"/>
                  <a:gd name="T14" fmla="*/ 2 w 103"/>
                  <a:gd name="T15" fmla="*/ 416 h 480"/>
                  <a:gd name="T16" fmla="*/ 0 w 103"/>
                  <a:gd name="T17" fmla="*/ 429 h 480"/>
                  <a:gd name="T18" fmla="*/ 24 w 103"/>
                  <a:gd name="T19" fmla="*/ 461 h 480"/>
                  <a:gd name="T20" fmla="*/ 103 w 103"/>
                  <a:gd name="T21" fmla="*/ 480 h 480"/>
                  <a:gd name="T22" fmla="*/ 103 w 103"/>
                  <a:gd name="T23" fmla="*/ 161 h 480"/>
                  <a:gd name="T24" fmla="*/ 58 w 103"/>
                  <a:gd name="T25" fmla="*/ 171 h 480"/>
                  <a:gd name="T26" fmla="*/ 90 w 103"/>
                  <a:gd name="T27" fmla="*/ 64 h 480"/>
                  <a:gd name="T28" fmla="*/ 103 w 103"/>
                  <a:gd name="T29" fmla="*/ 46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0">
                    <a:moveTo>
                      <a:pt x="103" y="46"/>
                    </a:moveTo>
                    <a:lnTo>
                      <a:pt x="103" y="0"/>
                    </a:lnTo>
                    <a:lnTo>
                      <a:pt x="90" y="4"/>
                    </a:lnTo>
                    <a:lnTo>
                      <a:pt x="58" y="89"/>
                    </a:lnTo>
                    <a:lnTo>
                      <a:pt x="21" y="206"/>
                    </a:lnTo>
                    <a:lnTo>
                      <a:pt x="11" y="227"/>
                    </a:lnTo>
                    <a:lnTo>
                      <a:pt x="11" y="397"/>
                    </a:lnTo>
                    <a:lnTo>
                      <a:pt x="2" y="416"/>
                    </a:lnTo>
                    <a:lnTo>
                      <a:pt x="0" y="429"/>
                    </a:lnTo>
                    <a:lnTo>
                      <a:pt x="24" y="461"/>
                    </a:lnTo>
                    <a:lnTo>
                      <a:pt x="103" y="480"/>
                    </a:lnTo>
                    <a:lnTo>
                      <a:pt x="103" y="161"/>
                    </a:lnTo>
                    <a:lnTo>
                      <a:pt x="58" y="171"/>
                    </a:lnTo>
                    <a:lnTo>
                      <a:pt x="90" y="64"/>
                    </a:lnTo>
                    <a:lnTo>
                      <a:pt x="103" y="46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5" name="Freeform 119">
                <a:extLst>
                  <a:ext uri="{FF2B5EF4-FFF2-40B4-BE49-F238E27FC236}">
                    <a16:creationId xmlns:a16="http://schemas.microsoft.com/office/drawing/2014/main" id="{36A72614-1380-CF97-5DAF-10F89712B9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2339"/>
                <a:ext cx="144" cy="202"/>
              </a:xfrm>
              <a:custGeom>
                <a:avLst/>
                <a:gdLst>
                  <a:gd name="T0" fmla="*/ 105 w 287"/>
                  <a:gd name="T1" fmla="*/ 0 h 404"/>
                  <a:gd name="T2" fmla="*/ 93 w 287"/>
                  <a:gd name="T3" fmla="*/ 3 h 404"/>
                  <a:gd name="T4" fmla="*/ 84 w 287"/>
                  <a:gd name="T5" fmla="*/ 4 h 404"/>
                  <a:gd name="T6" fmla="*/ 78 w 287"/>
                  <a:gd name="T7" fmla="*/ 6 h 404"/>
                  <a:gd name="T8" fmla="*/ 74 w 287"/>
                  <a:gd name="T9" fmla="*/ 9 h 404"/>
                  <a:gd name="T10" fmla="*/ 72 w 287"/>
                  <a:gd name="T11" fmla="*/ 14 h 404"/>
                  <a:gd name="T12" fmla="*/ 69 w 287"/>
                  <a:gd name="T13" fmla="*/ 19 h 404"/>
                  <a:gd name="T14" fmla="*/ 67 w 287"/>
                  <a:gd name="T15" fmla="*/ 29 h 404"/>
                  <a:gd name="T16" fmla="*/ 64 w 287"/>
                  <a:gd name="T17" fmla="*/ 43 h 404"/>
                  <a:gd name="T18" fmla="*/ 58 w 287"/>
                  <a:gd name="T19" fmla="*/ 64 h 404"/>
                  <a:gd name="T20" fmla="*/ 52 w 287"/>
                  <a:gd name="T21" fmla="*/ 88 h 404"/>
                  <a:gd name="T22" fmla="*/ 46 w 287"/>
                  <a:gd name="T23" fmla="*/ 113 h 404"/>
                  <a:gd name="T24" fmla="*/ 40 w 287"/>
                  <a:gd name="T25" fmla="*/ 141 h 404"/>
                  <a:gd name="T26" fmla="*/ 34 w 287"/>
                  <a:gd name="T27" fmla="*/ 170 h 404"/>
                  <a:gd name="T28" fmla="*/ 30 w 287"/>
                  <a:gd name="T29" fmla="*/ 198 h 404"/>
                  <a:gd name="T30" fmla="*/ 25 w 287"/>
                  <a:gd name="T31" fmla="*/ 231 h 404"/>
                  <a:gd name="T32" fmla="*/ 21 w 287"/>
                  <a:gd name="T33" fmla="*/ 261 h 404"/>
                  <a:gd name="T34" fmla="*/ 5 w 287"/>
                  <a:gd name="T35" fmla="*/ 267 h 404"/>
                  <a:gd name="T36" fmla="*/ 0 w 287"/>
                  <a:gd name="T37" fmla="*/ 404 h 404"/>
                  <a:gd name="T38" fmla="*/ 50 w 287"/>
                  <a:gd name="T39" fmla="*/ 402 h 404"/>
                  <a:gd name="T40" fmla="*/ 52 w 287"/>
                  <a:gd name="T41" fmla="*/ 348 h 404"/>
                  <a:gd name="T42" fmla="*/ 53 w 287"/>
                  <a:gd name="T43" fmla="*/ 301 h 404"/>
                  <a:gd name="T44" fmla="*/ 56 w 287"/>
                  <a:gd name="T45" fmla="*/ 259 h 404"/>
                  <a:gd name="T46" fmla="*/ 59 w 287"/>
                  <a:gd name="T47" fmla="*/ 222 h 404"/>
                  <a:gd name="T48" fmla="*/ 62 w 287"/>
                  <a:gd name="T49" fmla="*/ 187 h 404"/>
                  <a:gd name="T50" fmla="*/ 67 w 287"/>
                  <a:gd name="T51" fmla="*/ 152 h 404"/>
                  <a:gd name="T52" fmla="*/ 72 w 287"/>
                  <a:gd name="T53" fmla="*/ 115 h 404"/>
                  <a:gd name="T54" fmla="*/ 78 w 287"/>
                  <a:gd name="T55" fmla="*/ 73 h 404"/>
                  <a:gd name="T56" fmla="*/ 81 w 287"/>
                  <a:gd name="T57" fmla="*/ 62 h 404"/>
                  <a:gd name="T58" fmla="*/ 83 w 287"/>
                  <a:gd name="T59" fmla="*/ 51 h 404"/>
                  <a:gd name="T60" fmla="*/ 86 w 287"/>
                  <a:gd name="T61" fmla="*/ 43 h 404"/>
                  <a:gd name="T62" fmla="*/ 90 w 287"/>
                  <a:gd name="T63" fmla="*/ 35 h 404"/>
                  <a:gd name="T64" fmla="*/ 94 w 287"/>
                  <a:gd name="T65" fmla="*/ 29 h 404"/>
                  <a:gd name="T66" fmla="*/ 102 w 287"/>
                  <a:gd name="T67" fmla="*/ 24 h 404"/>
                  <a:gd name="T68" fmla="*/ 111 w 287"/>
                  <a:gd name="T69" fmla="*/ 20 h 404"/>
                  <a:gd name="T70" fmla="*/ 121 w 287"/>
                  <a:gd name="T71" fmla="*/ 19 h 404"/>
                  <a:gd name="T72" fmla="*/ 287 w 287"/>
                  <a:gd name="T73" fmla="*/ 27 h 404"/>
                  <a:gd name="T74" fmla="*/ 287 w 287"/>
                  <a:gd name="T75" fmla="*/ 9 h 404"/>
                  <a:gd name="T76" fmla="*/ 105 w 287"/>
                  <a:gd name="T77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7" h="404">
                    <a:moveTo>
                      <a:pt x="105" y="0"/>
                    </a:moveTo>
                    <a:lnTo>
                      <a:pt x="93" y="3"/>
                    </a:lnTo>
                    <a:lnTo>
                      <a:pt x="84" y="4"/>
                    </a:lnTo>
                    <a:lnTo>
                      <a:pt x="78" y="6"/>
                    </a:lnTo>
                    <a:lnTo>
                      <a:pt x="74" y="9"/>
                    </a:lnTo>
                    <a:lnTo>
                      <a:pt x="72" y="14"/>
                    </a:lnTo>
                    <a:lnTo>
                      <a:pt x="69" y="19"/>
                    </a:lnTo>
                    <a:lnTo>
                      <a:pt x="67" y="29"/>
                    </a:lnTo>
                    <a:lnTo>
                      <a:pt x="64" y="43"/>
                    </a:lnTo>
                    <a:lnTo>
                      <a:pt x="58" y="64"/>
                    </a:lnTo>
                    <a:lnTo>
                      <a:pt x="52" y="88"/>
                    </a:lnTo>
                    <a:lnTo>
                      <a:pt x="46" y="113"/>
                    </a:lnTo>
                    <a:lnTo>
                      <a:pt x="40" y="141"/>
                    </a:lnTo>
                    <a:lnTo>
                      <a:pt x="34" y="170"/>
                    </a:lnTo>
                    <a:lnTo>
                      <a:pt x="30" y="198"/>
                    </a:lnTo>
                    <a:lnTo>
                      <a:pt x="25" y="231"/>
                    </a:lnTo>
                    <a:lnTo>
                      <a:pt x="21" y="261"/>
                    </a:lnTo>
                    <a:lnTo>
                      <a:pt x="5" y="267"/>
                    </a:lnTo>
                    <a:lnTo>
                      <a:pt x="0" y="404"/>
                    </a:lnTo>
                    <a:lnTo>
                      <a:pt x="50" y="402"/>
                    </a:lnTo>
                    <a:lnTo>
                      <a:pt x="52" y="348"/>
                    </a:lnTo>
                    <a:lnTo>
                      <a:pt x="53" y="301"/>
                    </a:lnTo>
                    <a:lnTo>
                      <a:pt x="56" y="259"/>
                    </a:lnTo>
                    <a:lnTo>
                      <a:pt x="59" y="222"/>
                    </a:lnTo>
                    <a:lnTo>
                      <a:pt x="62" y="187"/>
                    </a:lnTo>
                    <a:lnTo>
                      <a:pt x="67" y="152"/>
                    </a:lnTo>
                    <a:lnTo>
                      <a:pt x="72" y="115"/>
                    </a:lnTo>
                    <a:lnTo>
                      <a:pt x="78" y="73"/>
                    </a:lnTo>
                    <a:lnTo>
                      <a:pt x="81" y="62"/>
                    </a:lnTo>
                    <a:lnTo>
                      <a:pt x="83" y="51"/>
                    </a:lnTo>
                    <a:lnTo>
                      <a:pt x="86" y="43"/>
                    </a:lnTo>
                    <a:lnTo>
                      <a:pt x="90" y="35"/>
                    </a:lnTo>
                    <a:lnTo>
                      <a:pt x="94" y="29"/>
                    </a:lnTo>
                    <a:lnTo>
                      <a:pt x="102" y="24"/>
                    </a:lnTo>
                    <a:lnTo>
                      <a:pt x="111" y="20"/>
                    </a:lnTo>
                    <a:lnTo>
                      <a:pt x="121" y="19"/>
                    </a:lnTo>
                    <a:lnTo>
                      <a:pt x="287" y="27"/>
                    </a:lnTo>
                    <a:lnTo>
                      <a:pt x="287" y="9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6" name="Freeform 120">
                <a:extLst>
                  <a:ext uri="{FF2B5EF4-FFF2-40B4-BE49-F238E27FC236}">
                    <a16:creationId xmlns:a16="http://schemas.microsoft.com/office/drawing/2014/main" id="{1709462D-7DC4-72E5-FC1C-FCBAA0F54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8" y="2356"/>
                <a:ext cx="56" cy="178"/>
              </a:xfrm>
              <a:custGeom>
                <a:avLst/>
                <a:gdLst>
                  <a:gd name="T0" fmla="*/ 0 w 112"/>
                  <a:gd name="T1" fmla="*/ 165 h 358"/>
                  <a:gd name="T2" fmla="*/ 0 w 112"/>
                  <a:gd name="T3" fmla="*/ 358 h 358"/>
                  <a:gd name="T4" fmla="*/ 112 w 112"/>
                  <a:gd name="T5" fmla="*/ 350 h 358"/>
                  <a:gd name="T6" fmla="*/ 112 w 112"/>
                  <a:gd name="T7" fmla="*/ 286 h 358"/>
                  <a:gd name="T8" fmla="*/ 109 w 112"/>
                  <a:gd name="T9" fmla="*/ 39 h 358"/>
                  <a:gd name="T10" fmla="*/ 103 w 112"/>
                  <a:gd name="T11" fmla="*/ 5 h 358"/>
                  <a:gd name="T12" fmla="*/ 0 w 112"/>
                  <a:gd name="T13" fmla="*/ 0 h 358"/>
                  <a:gd name="T14" fmla="*/ 0 w 112"/>
                  <a:gd name="T15" fmla="*/ 20 h 358"/>
                  <a:gd name="T16" fmla="*/ 81 w 112"/>
                  <a:gd name="T17" fmla="*/ 23 h 358"/>
                  <a:gd name="T18" fmla="*/ 79 w 112"/>
                  <a:gd name="T19" fmla="*/ 159 h 358"/>
                  <a:gd name="T20" fmla="*/ 0 w 112"/>
                  <a:gd name="T21" fmla="*/ 165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8">
                    <a:moveTo>
                      <a:pt x="0" y="165"/>
                    </a:moveTo>
                    <a:lnTo>
                      <a:pt x="0" y="358"/>
                    </a:lnTo>
                    <a:lnTo>
                      <a:pt x="112" y="350"/>
                    </a:lnTo>
                    <a:lnTo>
                      <a:pt x="112" y="286"/>
                    </a:lnTo>
                    <a:lnTo>
                      <a:pt x="109" y="39"/>
                    </a:lnTo>
                    <a:lnTo>
                      <a:pt x="103" y="5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81" y="23"/>
                    </a:lnTo>
                    <a:lnTo>
                      <a:pt x="79" y="159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7" name="Freeform 121">
                <a:extLst>
                  <a:ext uri="{FF2B5EF4-FFF2-40B4-BE49-F238E27FC236}">
                    <a16:creationId xmlns:a16="http://schemas.microsoft.com/office/drawing/2014/main" id="{2CB92F9F-1A30-451F-458F-36CAC681B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8" y="2354"/>
                <a:ext cx="60" cy="185"/>
              </a:xfrm>
              <a:custGeom>
                <a:avLst/>
                <a:gdLst>
                  <a:gd name="T0" fmla="*/ 121 w 121"/>
                  <a:gd name="T1" fmla="*/ 23 h 370"/>
                  <a:gd name="T2" fmla="*/ 121 w 121"/>
                  <a:gd name="T3" fmla="*/ 3 h 370"/>
                  <a:gd name="T4" fmla="*/ 53 w 121"/>
                  <a:gd name="T5" fmla="*/ 0 h 370"/>
                  <a:gd name="T6" fmla="*/ 46 w 121"/>
                  <a:gd name="T7" fmla="*/ 8 h 370"/>
                  <a:gd name="T8" fmla="*/ 40 w 121"/>
                  <a:gd name="T9" fmla="*/ 15 h 370"/>
                  <a:gd name="T10" fmla="*/ 35 w 121"/>
                  <a:gd name="T11" fmla="*/ 19 h 370"/>
                  <a:gd name="T12" fmla="*/ 33 w 121"/>
                  <a:gd name="T13" fmla="*/ 26 h 370"/>
                  <a:gd name="T14" fmla="*/ 30 w 121"/>
                  <a:gd name="T15" fmla="*/ 32 h 370"/>
                  <a:gd name="T16" fmla="*/ 28 w 121"/>
                  <a:gd name="T17" fmla="*/ 40 h 370"/>
                  <a:gd name="T18" fmla="*/ 27 w 121"/>
                  <a:gd name="T19" fmla="*/ 48 h 370"/>
                  <a:gd name="T20" fmla="*/ 24 w 121"/>
                  <a:gd name="T21" fmla="*/ 59 h 370"/>
                  <a:gd name="T22" fmla="*/ 21 w 121"/>
                  <a:gd name="T23" fmla="*/ 88 h 370"/>
                  <a:gd name="T24" fmla="*/ 16 w 121"/>
                  <a:gd name="T25" fmla="*/ 119 h 370"/>
                  <a:gd name="T26" fmla="*/ 12 w 121"/>
                  <a:gd name="T27" fmla="*/ 152 h 370"/>
                  <a:gd name="T28" fmla="*/ 8 w 121"/>
                  <a:gd name="T29" fmla="*/ 188 h 370"/>
                  <a:gd name="T30" fmla="*/ 5 w 121"/>
                  <a:gd name="T31" fmla="*/ 226 h 370"/>
                  <a:gd name="T32" fmla="*/ 2 w 121"/>
                  <a:gd name="T33" fmla="*/ 269 h 370"/>
                  <a:gd name="T34" fmla="*/ 0 w 121"/>
                  <a:gd name="T35" fmla="*/ 316 h 370"/>
                  <a:gd name="T36" fmla="*/ 0 w 121"/>
                  <a:gd name="T37" fmla="*/ 370 h 370"/>
                  <a:gd name="T38" fmla="*/ 121 w 121"/>
                  <a:gd name="T39" fmla="*/ 361 h 370"/>
                  <a:gd name="T40" fmla="*/ 121 w 121"/>
                  <a:gd name="T41" fmla="*/ 168 h 370"/>
                  <a:gd name="T42" fmla="*/ 40 w 121"/>
                  <a:gd name="T43" fmla="*/ 173 h 370"/>
                  <a:gd name="T44" fmla="*/ 46 w 121"/>
                  <a:gd name="T45" fmla="*/ 53 h 370"/>
                  <a:gd name="T46" fmla="*/ 46 w 121"/>
                  <a:gd name="T47" fmla="*/ 48 h 370"/>
                  <a:gd name="T48" fmla="*/ 47 w 121"/>
                  <a:gd name="T49" fmla="*/ 43 h 370"/>
                  <a:gd name="T50" fmla="*/ 49 w 121"/>
                  <a:gd name="T51" fmla="*/ 39 h 370"/>
                  <a:gd name="T52" fmla="*/ 52 w 121"/>
                  <a:gd name="T53" fmla="*/ 34 h 370"/>
                  <a:gd name="T54" fmla="*/ 55 w 121"/>
                  <a:gd name="T55" fmla="*/ 31 h 370"/>
                  <a:gd name="T56" fmla="*/ 58 w 121"/>
                  <a:gd name="T57" fmla="*/ 26 h 370"/>
                  <a:gd name="T58" fmla="*/ 60 w 121"/>
                  <a:gd name="T59" fmla="*/ 23 h 370"/>
                  <a:gd name="T60" fmla="*/ 63 w 121"/>
                  <a:gd name="T61" fmla="*/ 21 h 370"/>
                  <a:gd name="T62" fmla="*/ 121 w 121"/>
                  <a:gd name="T63" fmla="*/ 2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70">
                    <a:moveTo>
                      <a:pt x="121" y="23"/>
                    </a:moveTo>
                    <a:lnTo>
                      <a:pt x="121" y="3"/>
                    </a:lnTo>
                    <a:lnTo>
                      <a:pt x="53" y="0"/>
                    </a:lnTo>
                    <a:lnTo>
                      <a:pt x="46" y="8"/>
                    </a:lnTo>
                    <a:lnTo>
                      <a:pt x="40" y="15"/>
                    </a:lnTo>
                    <a:lnTo>
                      <a:pt x="35" y="19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40"/>
                    </a:lnTo>
                    <a:lnTo>
                      <a:pt x="27" y="48"/>
                    </a:lnTo>
                    <a:lnTo>
                      <a:pt x="24" y="59"/>
                    </a:lnTo>
                    <a:lnTo>
                      <a:pt x="21" y="88"/>
                    </a:lnTo>
                    <a:lnTo>
                      <a:pt x="16" y="119"/>
                    </a:lnTo>
                    <a:lnTo>
                      <a:pt x="12" y="152"/>
                    </a:lnTo>
                    <a:lnTo>
                      <a:pt x="8" y="188"/>
                    </a:lnTo>
                    <a:lnTo>
                      <a:pt x="5" y="226"/>
                    </a:lnTo>
                    <a:lnTo>
                      <a:pt x="2" y="269"/>
                    </a:lnTo>
                    <a:lnTo>
                      <a:pt x="0" y="316"/>
                    </a:lnTo>
                    <a:lnTo>
                      <a:pt x="0" y="370"/>
                    </a:lnTo>
                    <a:lnTo>
                      <a:pt x="121" y="361"/>
                    </a:lnTo>
                    <a:lnTo>
                      <a:pt x="121" y="168"/>
                    </a:lnTo>
                    <a:lnTo>
                      <a:pt x="40" y="173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3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0" y="23"/>
                    </a:lnTo>
                    <a:lnTo>
                      <a:pt x="63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8" name="Freeform 122">
                <a:extLst>
                  <a:ext uri="{FF2B5EF4-FFF2-40B4-BE49-F238E27FC236}">
                    <a16:creationId xmlns:a16="http://schemas.microsoft.com/office/drawing/2014/main" id="{23029D70-00EF-F701-9DF6-9A0F3B8FFD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228"/>
                <a:ext cx="231" cy="306"/>
              </a:xfrm>
              <a:custGeom>
                <a:avLst/>
                <a:gdLst>
                  <a:gd name="T0" fmla="*/ 14 w 463"/>
                  <a:gd name="T1" fmla="*/ 0 h 611"/>
                  <a:gd name="T2" fmla="*/ 0 w 463"/>
                  <a:gd name="T3" fmla="*/ 28 h 611"/>
                  <a:gd name="T4" fmla="*/ 0 w 463"/>
                  <a:gd name="T5" fmla="*/ 611 h 611"/>
                  <a:gd name="T6" fmla="*/ 463 w 463"/>
                  <a:gd name="T7" fmla="*/ 542 h 611"/>
                  <a:gd name="T8" fmla="*/ 463 w 463"/>
                  <a:gd name="T9" fmla="*/ 133 h 611"/>
                  <a:gd name="T10" fmla="*/ 461 w 463"/>
                  <a:gd name="T11" fmla="*/ 132 h 611"/>
                  <a:gd name="T12" fmla="*/ 457 w 463"/>
                  <a:gd name="T13" fmla="*/ 132 h 611"/>
                  <a:gd name="T14" fmla="*/ 451 w 463"/>
                  <a:gd name="T15" fmla="*/ 130 h 611"/>
                  <a:gd name="T16" fmla="*/ 444 w 463"/>
                  <a:gd name="T17" fmla="*/ 127 h 611"/>
                  <a:gd name="T18" fmla="*/ 432 w 463"/>
                  <a:gd name="T19" fmla="*/ 124 h 611"/>
                  <a:gd name="T20" fmla="*/ 420 w 463"/>
                  <a:gd name="T21" fmla="*/ 121 h 611"/>
                  <a:gd name="T22" fmla="*/ 407 w 463"/>
                  <a:gd name="T23" fmla="*/ 116 h 611"/>
                  <a:gd name="T24" fmla="*/ 391 w 463"/>
                  <a:gd name="T25" fmla="*/ 113 h 611"/>
                  <a:gd name="T26" fmla="*/ 375 w 463"/>
                  <a:gd name="T27" fmla="*/ 108 h 611"/>
                  <a:gd name="T28" fmla="*/ 357 w 463"/>
                  <a:gd name="T29" fmla="*/ 103 h 611"/>
                  <a:gd name="T30" fmla="*/ 338 w 463"/>
                  <a:gd name="T31" fmla="*/ 97 h 611"/>
                  <a:gd name="T32" fmla="*/ 319 w 463"/>
                  <a:gd name="T33" fmla="*/ 90 h 611"/>
                  <a:gd name="T34" fmla="*/ 298 w 463"/>
                  <a:gd name="T35" fmla="*/ 85 h 611"/>
                  <a:gd name="T36" fmla="*/ 278 w 463"/>
                  <a:gd name="T37" fmla="*/ 79 h 611"/>
                  <a:gd name="T38" fmla="*/ 255 w 463"/>
                  <a:gd name="T39" fmla="*/ 74 h 611"/>
                  <a:gd name="T40" fmla="*/ 235 w 463"/>
                  <a:gd name="T41" fmla="*/ 68 h 611"/>
                  <a:gd name="T42" fmla="*/ 214 w 463"/>
                  <a:gd name="T43" fmla="*/ 60 h 611"/>
                  <a:gd name="T44" fmla="*/ 192 w 463"/>
                  <a:gd name="T45" fmla="*/ 55 h 611"/>
                  <a:gd name="T46" fmla="*/ 172 w 463"/>
                  <a:gd name="T47" fmla="*/ 48 h 611"/>
                  <a:gd name="T48" fmla="*/ 153 w 463"/>
                  <a:gd name="T49" fmla="*/ 44 h 611"/>
                  <a:gd name="T50" fmla="*/ 132 w 463"/>
                  <a:gd name="T51" fmla="*/ 37 h 611"/>
                  <a:gd name="T52" fmla="*/ 114 w 463"/>
                  <a:gd name="T53" fmla="*/ 31 h 611"/>
                  <a:gd name="T54" fmla="*/ 97 w 463"/>
                  <a:gd name="T55" fmla="*/ 26 h 611"/>
                  <a:gd name="T56" fmla="*/ 80 w 463"/>
                  <a:gd name="T57" fmla="*/ 21 h 611"/>
                  <a:gd name="T58" fmla="*/ 66 w 463"/>
                  <a:gd name="T59" fmla="*/ 18 h 611"/>
                  <a:gd name="T60" fmla="*/ 53 w 463"/>
                  <a:gd name="T61" fmla="*/ 13 h 611"/>
                  <a:gd name="T62" fmla="*/ 41 w 463"/>
                  <a:gd name="T63" fmla="*/ 10 h 611"/>
                  <a:gd name="T64" fmla="*/ 30 w 463"/>
                  <a:gd name="T65" fmla="*/ 7 h 611"/>
                  <a:gd name="T66" fmla="*/ 23 w 463"/>
                  <a:gd name="T67" fmla="*/ 4 h 611"/>
                  <a:gd name="T68" fmla="*/ 17 w 463"/>
                  <a:gd name="T69" fmla="*/ 2 h 611"/>
                  <a:gd name="T70" fmla="*/ 14 w 463"/>
                  <a:gd name="T71" fmla="*/ 2 h 611"/>
                  <a:gd name="T72" fmla="*/ 14 w 463"/>
                  <a:gd name="T73" fmla="*/ 0 h 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11">
                    <a:moveTo>
                      <a:pt x="14" y="0"/>
                    </a:moveTo>
                    <a:lnTo>
                      <a:pt x="0" y="28"/>
                    </a:lnTo>
                    <a:lnTo>
                      <a:pt x="0" y="611"/>
                    </a:lnTo>
                    <a:lnTo>
                      <a:pt x="463" y="542"/>
                    </a:lnTo>
                    <a:lnTo>
                      <a:pt x="463" y="133"/>
                    </a:lnTo>
                    <a:lnTo>
                      <a:pt x="461" y="132"/>
                    </a:lnTo>
                    <a:lnTo>
                      <a:pt x="457" y="132"/>
                    </a:lnTo>
                    <a:lnTo>
                      <a:pt x="451" y="130"/>
                    </a:lnTo>
                    <a:lnTo>
                      <a:pt x="444" y="127"/>
                    </a:lnTo>
                    <a:lnTo>
                      <a:pt x="432" y="124"/>
                    </a:lnTo>
                    <a:lnTo>
                      <a:pt x="420" y="121"/>
                    </a:lnTo>
                    <a:lnTo>
                      <a:pt x="407" y="116"/>
                    </a:lnTo>
                    <a:lnTo>
                      <a:pt x="391" y="113"/>
                    </a:lnTo>
                    <a:lnTo>
                      <a:pt x="375" y="108"/>
                    </a:lnTo>
                    <a:lnTo>
                      <a:pt x="357" y="103"/>
                    </a:lnTo>
                    <a:lnTo>
                      <a:pt x="338" y="97"/>
                    </a:lnTo>
                    <a:lnTo>
                      <a:pt x="319" y="90"/>
                    </a:lnTo>
                    <a:lnTo>
                      <a:pt x="298" y="85"/>
                    </a:lnTo>
                    <a:lnTo>
                      <a:pt x="278" y="79"/>
                    </a:lnTo>
                    <a:lnTo>
                      <a:pt x="255" y="74"/>
                    </a:lnTo>
                    <a:lnTo>
                      <a:pt x="235" y="68"/>
                    </a:lnTo>
                    <a:lnTo>
                      <a:pt x="214" y="60"/>
                    </a:lnTo>
                    <a:lnTo>
                      <a:pt x="192" y="55"/>
                    </a:lnTo>
                    <a:lnTo>
                      <a:pt x="172" y="48"/>
                    </a:lnTo>
                    <a:lnTo>
                      <a:pt x="153" y="44"/>
                    </a:lnTo>
                    <a:lnTo>
                      <a:pt x="132" y="37"/>
                    </a:lnTo>
                    <a:lnTo>
                      <a:pt x="114" y="31"/>
                    </a:lnTo>
                    <a:lnTo>
                      <a:pt x="97" y="26"/>
                    </a:lnTo>
                    <a:lnTo>
                      <a:pt x="80" y="21"/>
                    </a:lnTo>
                    <a:lnTo>
                      <a:pt x="66" y="18"/>
                    </a:lnTo>
                    <a:lnTo>
                      <a:pt x="53" y="13"/>
                    </a:lnTo>
                    <a:lnTo>
                      <a:pt x="41" y="10"/>
                    </a:lnTo>
                    <a:lnTo>
                      <a:pt x="30" y="7"/>
                    </a:lnTo>
                    <a:lnTo>
                      <a:pt x="23" y="4"/>
                    </a:lnTo>
                    <a:lnTo>
                      <a:pt x="17" y="2"/>
                    </a:lnTo>
                    <a:lnTo>
                      <a:pt x="14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9" name="Freeform 123">
                <a:extLst>
                  <a:ext uri="{FF2B5EF4-FFF2-40B4-BE49-F238E27FC236}">
                    <a16:creationId xmlns:a16="http://schemas.microsoft.com/office/drawing/2014/main" id="{3F41A304-6EE1-19C4-BAC2-BBFC106AD9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220"/>
                <a:ext cx="33" cy="95"/>
              </a:xfrm>
              <a:custGeom>
                <a:avLst/>
                <a:gdLst>
                  <a:gd name="T0" fmla="*/ 66 w 66"/>
                  <a:gd name="T1" fmla="*/ 29 h 190"/>
                  <a:gd name="T2" fmla="*/ 64 w 66"/>
                  <a:gd name="T3" fmla="*/ 81 h 190"/>
                  <a:gd name="T4" fmla="*/ 44 w 66"/>
                  <a:gd name="T5" fmla="*/ 81 h 190"/>
                  <a:gd name="T6" fmla="*/ 44 w 66"/>
                  <a:gd name="T7" fmla="*/ 190 h 190"/>
                  <a:gd name="T8" fmla="*/ 28 w 66"/>
                  <a:gd name="T9" fmla="*/ 159 h 190"/>
                  <a:gd name="T10" fmla="*/ 0 w 66"/>
                  <a:gd name="T11" fmla="*/ 154 h 190"/>
                  <a:gd name="T12" fmla="*/ 2 w 66"/>
                  <a:gd name="T13" fmla="*/ 0 h 190"/>
                  <a:gd name="T14" fmla="*/ 66 w 66"/>
                  <a:gd name="T15" fmla="*/ 29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90">
                    <a:moveTo>
                      <a:pt x="66" y="29"/>
                    </a:moveTo>
                    <a:lnTo>
                      <a:pt x="64" y="81"/>
                    </a:lnTo>
                    <a:lnTo>
                      <a:pt x="44" y="81"/>
                    </a:lnTo>
                    <a:lnTo>
                      <a:pt x="44" y="190"/>
                    </a:lnTo>
                    <a:lnTo>
                      <a:pt x="28" y="159"/>
                    </a:lnTo>
                    <a:lnTo>
                      <a:pt x="0" y="154"/>
                    </a:lnTo>
                    <a:lnTo>
                      <a:pt x="2" y="0"/>
                    </a:lnTo>
                    <a:lnTo>
                      <a:pt x="66" y="2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0" name="Freeform 124">
                <a:extLst>
                  <a:ext uri="{FF2B5EF4-FFF2-40B4-BE49-F238E27FC236}">
                    <a16:creationId xmlns:a16="http://schemas.microsoft.com/office/drawing/2014/main" id="{7F58A650-8D1D-30A0-E347-5140B0AC4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" y="2219"/>
                <a:ext cx="113" cy="86"/>
              </a:xfrm>
              <a:custGeom>
                <a:avLst/>
                <a:gdLst>
                  <a:gd name="T0" fmla="*/ 0 w 225"/>
                  <a:gd name="T1" fmla="*/ 31 h 173"/>
                  <a:gd name="T2" fmla="*/ 225 w 225"/>
                  <a:gd name="T3" fmla="*/ 0 h 173"/>
                  <a:gd name="T4" fmla="*/ 224 w 225"/>
                  <a:gd name="T5" fmla="*/ 156 h 173"/>
                  <a:gd name="T6" fmla="*/ 0 w 225"/>
                  <a:gd name="T7" fmla="*/ 173 h 173"/>
                  <a:gd name="T8" fmla="*/ 0 w 225"/>
                  <a:gd name="T9" fmla="*/ 3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3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1" name="Freeform 125">
                <a:extLst>
                  <a:ext uri="{FF2B5EF4-FFF2-40B4-BE49-F238E27FC236}">
                    <a16:creationId xmlns:a16="http://schemas.microsoft.com/office/drawing/2014/main" id="{5789FC48-A225-6070-EFD9-86CC4522D3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245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2" name="Freeform 126">
                <a:extLst>
                  <a:ext uri="{FF2B5EF4-FFF2-40B4-BE49-F238E27FC236}">
                    <a16:creationId xmlns:a16="http://schemas.microsoft.com/office/drawing/2014/main" id="{2F1FEF49-EB65-744B-115E-A63FE661E6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2254"/>
                <a:ext cx="29" cy="38"/>
              </a:xfrm>
              <a:custGeom>
                <a:avLst/>
                <a:gdLst>
                  <a:gd name="T0" fmla="*/ 1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1 w 57"/>
                  <a:gd name="T7" fmla="*/ 75 h 75"/>
                  <a:gd name="T8" fmla="*/ 0 w 57"/>
                  <a:gd name="T9" fmla="*/ 65 h 75"/>
                  <a:gd name="T10" fmla="*/ 0 w 57"/>
                  <a:gd name="T11" fmla="*/ 43 h 75"/>
                  <a:gd name="T12" fmla="*/ 0 w 57"/>
                  <a:gd name="T13" fmla="*/ 21 h 75"/>
                  <a:gd name="T14" fmla="*/ 1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1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1" y="75"/>
                    </a:lnTo>
                    <a:lnTo>
                      <a:pt x="0" y="65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3" name="Freeform 127">
                <a:extLst>
                  <a:ext uri="{FF2B5EF4-FFF2-40B4-BE49-F238E27FC236}">
                    <a16:creationId xmlns:a16="http://schemas.microsoft.com/office/drawing/2014/main" id="{92C4EFA3-504F-13AD-75B5-760B248BC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39"/>
                <a:ext cx="48" cy="12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4" name="Freeform 128">
                <a:extLst>
                  <a:ext uri="{FF2B5EF4-FFF2-40B4-BE49-F238E27FC236}">
                    <a16:creationId xmlns:a16="http://schemas.microsoft.com/office/drawing/2014/main" id="{1FEA4D1F-EB9F-4C29-F54E-B7E6FD0C63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1" y="2247"/>
                <a:ext cx="51" cy="12"/>
              </a:xfrm>
              <a:custGeom>
                <a:avLst/>
                <a:gdLst>
                  <a:gd name="T0" fmla="*/ 2 w 102"/>
                  <a:gd name="T1" fmla="*/ 16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4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6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4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5" name="Freeform 129">
                <a:extLst>
                  <a:ext uri="{FF2B5EF4-FFF2-40B4-BE49-F238E27FC236}">
                    <a16:creationId xmlns:a16="http://schemas.microsoft.com/office/drawing/2014/main" id="{B48CB934-23D3-E7CA-43D3-9E50335CAB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57"/>
                <a:ext cx="49" cy="13"/>
              </a:xfrm>
              <a:custGeom>
                <a:avLst/>
                <a:gdLst>
                  <a:gd name="T0" fmla="*/ 0 w 98"/>
                  <a:gd name="T1" fmla="*/ 16 h 26"/>
                  <a:gd name="T2" fmla="*/ 98 w 98"/>
                  <a:gd name="T3" fmla="*/ 0 h 26"/>
                  <a:gd name="T4" fmla="*/ 98 w 98"/>
                  <a:gd name="T5" fmla="*/ 13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3 h 26"/>
                  <a:gd name="T12" fmla="*/ 0 w 98"/>
                  <a:gd name="T13" fmla="*/ 19 h 26"/>
                  <a:gd name="T14" fmla="*/ 0 w 98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6"/>
                    </a:moveTo>
                    <a:lnTo>
                      <a:pt x="98" y="0"/>
                    </a:lnTo>
                    <a:lnTo>
                      <a:pt x="98" y="13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6" name="Freeform 130">
                <a:extLst>
                  <a:ext uri="{FF2B5EF4-FFF2-40B4-BE49-F238E27FC236}">
                    <a16:creationId xmlns:a16="http://schemas.microsoft.com/office/drawing/2014/main" id="{8D1F1B5F-1960-F17A-CFBB-2BA18E6F83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67"/>
                <a:ext cx="47" cy="11"/>
              </a:xfrm>
              <a:custGeom>
                <a:avLst/>
                <a:gdLst>
                  <a:gd name="T0" fmla="*/ 0 w 92"/>
                  <a:gd name="T1" fmla="*/ 13 h 23"/>
                  <a:gd name="T2" fmla="*/ 92 w 92"/>
                  <a:gd name="T3" fmla="*/ 0 h 23"/>
                  <a:gd name="T4" fmla="*/ 92 w 92"/>
                  <a:gd name="T5" fmla="*/ 12 h 23"/>
                  <a:gd name="T6" fmla="*/ 1 w 92"/>
                  <a:gd name="T7" fmla="*/ 23 h 23"/>
                  <a:gd name="T8" fmla="*/ 1 w 92"/>
                  <a:gd name="T9" fmla="*/ 21 h 23"/>
                  <a:gd name="T10" fmla="*/ 0 w 92"/>
                  <a:gd name="T11" fmla="*/ 18 h 23"/>
                  <a:gd name="T12" fmla="*/ 0 w 92"/>
                  <a:gd name="T13" fmla="*/ 15 h 23"/>
                  <a:gd name="T14" fmla="*/ 0 w 92"/>
                  <a:gd name="T15" fmla="*/ 1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23">
                    <a:moveTo>
                      <a:pt x="0" y="13"/>
                    </a:moveTo>
                    <a:lnTo>
                      <a:pt x="92" y="0"/>
                    </a:lnTo>
                    <a:lnTo>
                      <a:pt x="92" y="12"/>
                    </a:lnTo>
                    <a:lnTo>
                      <a:pt x="1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7" name="Freeform 131">
                <a:extLst>
                  <a:ext uri="{FF2B5EF4-FFF2-40B4-BE49-F238E27FC236}">
                    <a16:creationId xmlns:a16="http://schemas.microsoft.com/office/drawing/2014/main" id="{840C5AC1-181C-18D0-0747-DED94FDC8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76"/>
                <a:ext cx="47" cy="10"/>
              </a:xfrm>
              <a:custGeom>
                <a:avLst/>
                <a:gdLst>
                  <a:gd name="T0" fmla="*/ 0 w 94"/>
                  <a:gd name="T1" fmla="*/ 9 h 19"/>
                  <a:gd name="T2" fmla="*/ 94 w 94"/>
                  <a:gd name="T3" fmla="*/ 0 h 19"/>
                  <a:gd name="T4" fmla="*/ 94 w 94"/>
                  <a:gd name="T5" fmla="*/ 11 h 19"/>
                  <a:gd name="T6" fmla="*/ 3 w 94"/>
                  <a:gd name="T7" fmla="*/ 19 h 19"/>
                  <a:gd name="T8" fmla="*/ 1 w 94"/>
                  <a:gd name="T9" fmla="*/ 17 h 19"/>
                  <a:gd name="T10" fmla="*/ 0 w 94"/>
                  <a:gd name="T11" fmla="*/ 16 h 19"/>
                  <a:gd name="T12" fmla="*/ 0 w 94"/>
                  <a:gd name="T13" fmla="*/ 12 h 19"/>
                  <a:gd name="T14" fmla="*/ 0 w 94"/>
                  <a:gd name="T15" fmla="*/ 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19">
                    <a:moveTo>
                      <a:pt x="0" y="9"/>
                    </a:moveTo>
                    <a:lnTo>
                      <a:pt x="94" y="0"/>
                    </a:lnTo>
                    <a:lnTo>
                      <a:pt x="94" y="11"/>
                    </a:lnTo>
                    <a:lnTo>
                      <a:pt x="3" y="19"/>
                    </a:lnTo>
                    <a:lnTo>
                      <a:pt x="1" y="17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8" name="Freeform 132">
                <a:extLst>
                  <a:ext uri="{FF2B5EF4-FFF2-40B4-BE49-F238E27FC236}">
                    <a16:creationId xmlns:a16="http://schemas.microsoft.com/office/drawing/2014/main" id="{B5F66447-B033-2B3E-21D3-4CFC2571C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9" y="2231"/>
                <a:ext cx="136" cy="299"/>
              </a:xfrm>
              <a:custGeom>
                <a:avLst/>
                <a:gdLst>
                  <a:gd name="T0" fmla="*/ 162 w 271"/>
                  <a:gd name="T1" fmla="*/ 11 h 598"/>
                  <a:gd name="T2" fmla="*/ 162 w 271"/>
                  <a:gd name="T3" fmla="*/ 53 h 598"/>
                  <a:gd name="T4" fmla="*/ 188 w 271"/>
                  <a:gd name="T5" fmla="*/ 58 h 598"/>
                  <a:gd name="T6" fmla="*/ 190 w 271"/>
                  <a:gd name="T7" fmla="*/ 176 h 598"/>
                  <a:gd name="T8" fmla="*/ 1 w 271"/>
                  <a:gd name="T9" fmla="*/ 181 h 598"/>
                  <a:gd name="T10" fmla="*/ 0 w 271"/>
                  <a:gd name="T11" fmla="*/ 215 h 598"/>
                  <a:gd name="T12" fmla="*/ 124 w 271"/>
                  <a:gd name="T13" fmla="*/ 221 h 598"/>
                  <a:gd name="T14" fmla="*/ 157 w 271"/>
                  <a:gd name="T15" fmla="*/ 247 h 598"/>
                  <a:gd name="T16" fmla="*/ 175 w 271"/>
                  <a:gd name="T17" fmla="*/ 325 h 598"/>
                  <a:gd name="T18" fmla="*/ 175 w 271"/>
                  <a:gd name="T19" fmla="*/ 598 h 598"/>
                  <a:gd name="T20" fmla="*/ 271 w 271"/>
                  <a:gd name="T21" fmla="*/ 598 h 598"/>
                  <a:gd name="T22" fmla="*/ 271 w 271"/>
                  <a:gd name="T23" fmla="*/ 25 h 598"/>
                  <a:gd name="T24" fmla="*/ 243 w 271"/>
                  <a:gd name="T25" fmla="*/ 0 h 598"/>
                  <a:gd name="T26" fmla="*/ 162 w 271"/>
                  <a:gd name="T27" fmla="*/ 11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8">
                    <a:moveTo>
                      <a:pt x="162" y="11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1" y="181"/>
                    </a:lnTo>
                    <a:lnTo>
                      <a:pt x="0" y="215"/>
                    </a:lnTo>
                    <a:lnTo>
                      <a:pt x="124" y="221"/>
                    </a:lnTo>
                    <a:lnTo>
                      <a:pt x="157" y="247"/>
                    </a:lnTo>
                    <a:lnTo>
                      <a:pt x="175" y="325"/>
                    </a:lnTo>
                    <a:lnTo>
                      <a:pt x="175" y="598"/>
                    </a:lnTo>
                    <a:lnTo>
                      <a:pt x="271" y="598"/>
                    </a:lnTo>
                    <a:lnTo>
                      <a:pt x="271" y="25"/>
                    </a:lnTo>
                    <a:lnTo>
                      <a:pt x="243" y="0"/>
                    </a:lnTo>
                    <a:lnTo>
                      <a:pt x="162" y="1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9" name="Freeform 133">
                <a:extLst>
                  <a:ext uri="{FF2B5EF4-FFF2-40B4-BE49-F238E27FC236}">
                    <a16:creationId xmlns:a16="http://schemas.microsoft.com/office/drawing/2014/main" id="{E15D61E9-B629-8FB4-A5B7-4904B686F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323"/>
                <a:ext cx="25" cy="13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5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0" name="Freeform 134">
                <a:extLst>
                  <a:ext uri="{FF2B5EF4-FFF2-40B4-BE49-F238E27FC236}">
                    <a16:creationId xmlns:a16="http://schemas.microsoft.com/office/drawing/2014/main" id="{27FA2817-6E60-6366-857B-840D29ABF5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323"/>
                <a:ext cx="18" cy="13"/>
              </a:xfrm>
              <a:custGeom>
                <a:avLst/>
                <a:gdLst>
                  <a:gd name="T0" fmla="*/ 1 w 35"/>
                  <a:gd name="T1" fmla="*/ 0 h 27"/>
                  <a:gd name="T2" fmla="*/ 35 w 35"/>
                  <a:gd name="T3" fmla="*/ 0 h 27"/>
                  <a:gd name="T4" fmla="*/ 35 w 35"/>
                  <a:gd name="T5" fmla="*/ 24 h 27"/>
                  <a:gd name="T6" fmla="*/ 0 w 35"/>
                  <a:gd name="T7" fmla="*/ 27 h 27"/>
                  <a:gd name="T8" fmla="*/ 1 w 35"/>
                  <a:gd name="T9" fmla="*/ 22 h 27"/>
                  <a:gd name="T10" fmla="*/ 1 w 35"/>
                  <a:gd name="T11" fmla="*/ 12 h 27"/>
                  <a:gd name="T12" fmla="*/ 3 w 35"/>
                  <a:gd name="T13" fmla="*/ 4 h 27"/>
                  <a:gd name="T14" fmla="*/ 1 w 35"/>
                  <a:gd name="T1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27">
                    <a:moveTo>
                      <a:pt x="1" y="0"/>
                    </a:moveTo>
                    <a:lnTo>
                      <a:pt x="35" y="0"/>
                    </a:lnTo>
                    <a:lnTo>
                      <a:pt x="35" y="24"/>
                    </a:lnTo>
                    <a:lnTo>
                      <a:pt x="0" y="27"/>
                    </a:lnTo>
                    <a:lnTo>
                      <a:pt x="1" y="22"/>
                    </a:lnTo>
                    <a:lnTo>
                      <a:pt x="1" y="12"/>
                    </a:lnTo>
                    <a:lnTo>
                      <a:pt x="3" y="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1" name="Freeform 135">
                <a:extLst>
                  <a:ext uri="{FF2B5EF4-FFF2-40B4-BE49-F238E27FC236}">
                    <a16:creationId xmlns:a16="http://schemas.microsoft.com/office/drawing/2014/main" id="{140449CC-2450-D26C-F2D2-7838208B09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2466"/>
                <a:ext cx="147" cy="75"/>
              </a:xfrm>
              <a:custGeom>
                <a:avLst/>
                <a:gdLst>
                  <a:gd name="T0" fmla="*/ 0 w 292"/>
                  <a:gd name="T1" fmla="*/ 0 h 149"/>
                  <a:gd name="T2" fmla="*/ 292 w 292"/>
                  <a:gd name="T3" fmla="*/ 6 h 149"/>
                  <a:gd name="T4" fmla="*/ 286 w 292"/>
                  <a:gd name="T5" fmla="*/ 149 h 149"/>
                  <a:gd name="T6" fmla="*/ 245 w 292"/>
                  <a:gd name="T7" fmla="*/ 144 h 149"/>
                  <a:gd name="T8" fmla="*/ 0 w 292"/>
                  <a:gd name="T9" fmla="*/ 126 h 149"/>
                  <a:gd name="T10" fmla="*/ 0 w 292"/>
                  <a:gd name="T11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49">
                    <a:moveTo>
                      <a:pt x="0" y="0"/>
                    </a:moveTo>
                    <a:lnTo>
                      <a:pt x="292" y="6"/>
                    </a:lnTo>
                    <a:lnTo>
                      <a:pt x="286" y="149"/>
                    </a:lnTo>
                    <a:lnTo>
                      <a:pt x="245" y="144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2" name="Freeform 136">
                <a:extLst>
                  <a:ext uri="{FF2B5EF4-FFF2-40B4-BE49-F238E27FC236}">
                    <a16:creationId xmlns:a16="http://schemas.microsoft.com/office/drawing/2014/main" id="{E5968FAD-9B86-99C2-7447-1B984D315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4" y="2336"/>
                <a:ext cx="149" cy="143"/>
              </a:xfrm>
              <a:custGeom>
                <a:avLst/>
                <a:gdLst>
                  <a:gd name="T0" fmla="*/ 0 w 297"/>
                  <a:gd name="T1" fmla="*/ 51 h 285"/>
                  <a:gd name="T2" fmla="*/ 21 w 297"/>
                  <a:gd name="T3" fmla="*/ 29 h 285"/>
                  <a:gd name="T4" fmla="*/ 116 w 297"/>
                  <a:gd name="T5" fmla="*/ 8 h 285"/>
                  <a:gd name="T6" fmla="*/ 237 w 297"/>
                  <a:gd name="T7" fmla="*/ 0 h 285"/>
                  <a:gd name="T8" fmla="*/ 297 w 297"/>
                  <a:gd name="T9" fmla="*/ 1 h 285"/>
                  <a:gd name="T10" fmla="*/ 282 w 297"/>
                  <a:gd name="T11" fmla="*/ 17 h 285"/>
                  <a:gd name="T12" fmla="*/ 254 w 297"/>
                  <a:gd name="T13" fmla="*/ 125 h 285"/>
                  <a:gd name="T14" fmla="*/ 228 w 297"/>
                  <a:gd name="T15" fmla="*/ 272 h 285"/>
                  <a:gd name="T16" fmla="*/ 209 w 297"/>
                  <a:gd name="T17" fmla="*/ 285 h 285"/>
                  <a:gd name="T18" fmla="*/ 210 w 297"/>
                  <a:gd name="T19" fmla="*/ 272 h 285"/>
                  <a:gd name="T20" fmla="*/ 216 w 297"/>
                  <a:gd name="T21" fmla="*/ 240 h 285"/>
                  <a:gd name="T22" fmla="*/ 222 w 297"/>
                  <a:gd name="T23" fmla="*/ 210 h 285"/>
                  <a:gd name="T24" fmla="*/ 228 w 297"/>
                  <a:gd name="T25" fmla="*/ 181 h 285"/>
                  <a:gd name="T26" fmla="*/ 234 w 297"/>
                  <a:gd name="T27" fmla="*/ 154 h 285"/>
                  <a:gd name="T28" fmla="*/ 241 w 297"/>
                  <a:gd name="T29" fmla="*/ 123 h 285"/>
                  <a:gd name="T30" fmla="*/ 249 w 297"/>
                  <a:gd name="T31" fmla="*/ 93 h 285"/>
                  <a:gd name="T32" fmla="*/ 259 w 297"/>
                  <a:gd name="T33" fmla="*/ 59 h 285"/>
                  <a:gd name="T34" fmla="*/ 271 w 297"/>
                  <a:gd name="T35" fmla="*/ 22 h 285"/>
                  <a:gd name="T36" fmla="*/ 24 w 297"/>
                  <a:gd name="T37" fmla="*/ 38 h 285"/>
                  <a:gd name="T38" fmla="*/ 0 w 297"/>
                  <a:gd name="T39" fmla="*/ 51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5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1"/>
                    </a:lnTo>
                    <a:lnTo>
                      <a:pt x="282" y="17"/>
                    </a:lnTo>
                    <a:lnTo>
                      <a:pt x="254" y="125"/>
                    </a:lnTo>
                    <a:lnTo>
                      <a:pt x="228" y="272"/>
                    </a:lnTo>
                    <a:lnTo>
                      <a:pt x="209" y="285"/>
                    </a:lnTo>
                    <a:lnTo>
                      <a:pt x="210" y="272"/>
                    </a:lnTo>
                    <a:lnTo>
                      <a:pt x="216" y="240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4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8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3" name="Freeform 137">
                <a:extLst>
                  <a:ext uri="{FF2B5EF4-FFF2-40B4-BE49-F238E27FC236}">
                    <a16:creationId xmlns:a16="http://schemas.microsoft.com/office/drawing/2014/main" id="{94C547B0-2710-D0B3-55EF-480E99C14C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2567"/>
                <a:ext cx="148" cy="50"/>
              </a:xfrm>
              <a:custGeom>
                <a:avLst/>
                <a:gdLst>
                  <a:gd name="T0" fmla="*/ 0 w 296"/>
                  <a:gd name="T1" fmla="*/ 0 h 99"/>
                  <a:gd name="T2" fmla="*/ 233 w 296"/>
                  <a:gd name="T3" fmla="*/ 16 h 99"/>
                  <a:gd name="T4" fmla="*/ 296 w 296"/>
                  <a:gd name="T5" fmla="*/ 25 h 99"/>
                  <a:gd name="T6" fmla="*/ 290 w 296"/>
                  <a:gd name="T7" fmla="*/ 99 h 99"/>
                  <a:gd name="T8" fmla="*/ 237 w 296"/>
                  <a:gd name="T9" fmla="*/ 93 h 99"/>
                  <a:gd name="T10" fmla="*/ 14 w 296"/>
                  <a:gd name="T11" fmla="*/ 70 h 99"/>
                  <a:gd name="T12" fmla="*/ 0 w 296"/>
                  <a:gd name="T13" fmla="*/ 59 h 99"/>
                  <a:gd name="T14" fmla="*/ 0 w 296"/>
                  <a:gd name="T15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6" h="99">
                    <a:moveTo>
                      <a:pt x="0" y="0"/>
                    </a:moveTo>
                    <a:lnTo>
                      <a:pt x="233" y="16"/>
                    </a:lnTo>
                    <a:lnTo>
                      <a:pt x="296" y="25"/>
                    </a:lnTo>
                    <a:lnTo>
                      <a:pt x="290" y="99"/>
                    </a:lnTo>
                    <a:lnTo>
                      <a:pt x="237" y="93"/>
                    </a:lnTo>
                    <a:lnTo>
                      <a:pt x="14" y="70"/>
                    </a:lnTo>
                    <a:lnTo>
                      <a:pt x="0" y="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4" name="Freeform 138">
                <a:extLst>
                  <a:ext uri="{FF2B5EF4-FFF2-40B4-BE49-F238E27FC236}">
                    <a16:creationId xmlns:a16="http://schemas.microsoft.com/office/drawing/2014/main" id="{BF7D454F-0C3F-7469-2285-F636A33F3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579"/>
                <a:ext cx="35" cy="39"/>
              </a:xfrm>
              <a:custGeom>
                <a:avLst/>
                <a:gdLst>
                  <a:gd name="T0" fmla="*/ 3 w 69"/>
                  <a:gd name="T1" fmla="*/ 1 h 77"/>
                  <a:gd name="T2" fmla="*/ 69 w 69"/>
                  <a:gd name="T3" fmla="*/ 0 h 77"/>
                  <a:gd name="T4" fmla="*/ 69 w 69"/>
                  <a:gd name="T5" fmla="*/ 73 h 77"/>
                  <a:gd name="T6" fmla="*/ 0 w 69"/>
                  <a:gd name="T7" fmla="*/ 77 h 77"/>
                  <a:gd name="T8" fmla="*/ 3 w 69"/>
                  <a:gd name="T9" fmla="*/ 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7">
                    <a:moveTo>
                      <a:pt x="3" y="1"/>
                    </a:moveTo>
                    <a:lnTo>
                      <a:pt x="69" y="0"/>
                    </a:lnTo>
                    <a:lnTo>
                      <a:pt x="69" y="73"/>
                    </a:lnTo>
                    <a:lnTo>
                      <a:pt x="0" y="77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5" name="Freeform 139">
                <a:extLst>
                  <a:ext uri="{FF2B5EF4-FFF2-40B4-BE49-F238E27FC236}">
                    <a16:creationId xmlns:a16="http://schemas.microsoft.com/office/drawing/2014/main" id="{A3BF8E12-A5EE-2F96-EECA-8EA6E5584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2544"/>
                <a:ext cx="28" cy="28"/>
              </a:xfrm>
              <a:custGeom>
                <a:avLst/>
                <a:gdLst>
                  <a:gd name="T0" fmla="*/ 3 w 56"/>
                  <a:gd name="T1" fmla="*/ 5 h 56"/>
                  <a:gd name="T2" fmla="*/ 0 w 56"/>
                  <a:gd name="T3" fmla="*/ 56 h 56"/>
                  <a:gd name="T4" fmla="*/ 56 w 56"/>
                  <a:gd name="T5" fmla="*/ 55 h 56"/>
                  <a:gd name="T6" fmla="*/ 56 w 56"/>
                  <a:gd name="T7" fmla="*/ 0 h 56"/>
                  <a:gd name="T8" fmla="*/ 3 w 56"/>
                  <a:gd name="T9" fmla="*/ 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6">
                    <a:moveTo>
                      <a:pt x="3" y="5"/>
                    </a:moveTo>
                    <a:lnTo>
                      <a:pt x="0" y="56"/>
                    </a:lnTo>
                    <a:lnTo>
                      <a:pt x="56" y="55"/>
                    </a:lnTo>
                    <a:lnTo>
                      <a:pt x="56" y="0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6" name="Freeform 140">
                <a:extLst>
                  <a:ext uri="{FF2B5EF4-FFF2-40B4-BE49-F238E27FC236}">
                    <a16:creationId xmlns:a16="http://schemas.microsoft.com/office/drawing/2014/main" id="{B02B1210-34E8-CFF8-472F-C57C24D75D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533"/>
                <a:ext cx="116" cy="40"/>
              </a:xfrm>
              <a:custGeom>
                <a:avLst/>
                <a:gdLst>
                  <a:gd name="T0" fmla="*/ 2 w 232"/>
                  <a:gd name="T1" fmla="*/ 80 h 80"/>
                  <a:gd name="T2" fmla="*/ 115 w 232"/>
                  <a:gd name="T3" fmla="*/ 64 h 80"/>
                  <a:gd name="T4" fmla="*/ 144 w 232"/>
                  <a:gd name="T5" fmla="*/ 28 h 80"/>
                  <a:gd name="T6" fmla="*/ 187 w 232"/>
                  <a:gd name="T7" fmla="*/ 24 h 80"/>
                  <a:gd name="T8" fmla="*/ 210 w 232"/>
                  <a:gd name="T9" fmla="*/ 27 h 80"/>
                  <a:gd name="T10" fmla="*/ 232 w 232"/>
                  <a:gd name="T11" fmla="*/ 53 h 80"/>
                  <a:gd name="T12" fmla="*/ 231 w 232"/>
                  <a:gd name="T13" fmla="*/ 0 h 80"/>
                  <a:gd name="T14" fmla="*/ 0 w 232"/>
                  <a:gd name="T15" fmla="*/ 19 h 80"/>
                  <a:gd name="T16" fmla="*/ 2 w 232"/>
                  <a:gd name="T17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2" h="80">
                    <a:moveTo>
                      <a:pt x="2" y="80"/>
                    </a:moveTo>
                    <a:lnTo>
                      <a:pt x="115" y="64"/>
                    </a:lnTo>
                    <a:lnTo>
                      <a:pt x="144" y="28"/>
                    </a:lnTo>
                    <a:lnTo>
                      <a:pt x="187" y="24"/>
                    </a:lnTo>
                    <a:lnTo>
                      <a:pt x="210" y="27"/>
                    </a:lnTo>
                    <a:lnTo>
                      <a:pt x="232" y="53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8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7" name="Freeform 141">
                <a:extLst>
                  <a:ext uri="{FF2B5EF4-FFF2-40B4-BE49-F238E27FC236}">
                    <a16:creationId xmlns:a16="http://schemas.microsoft.com/office/drawing/2014/main" id="{5ABF799F-C998-9A0E-4BAB-DF0858285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2570"/>
                <a:ext cx="52" cy="47"/>
              </a:xfrm>
              <a:custGeom>
                <a:avLst/>
                <a:gdLst>
                  <a:gd name="T0" fmla="*/ 0 w 104"/>
                  <a:gd name="T1" fmla="*/ 10 h 93"/>
                  <a:gd name="T2" fmla="*/ 0 w 104"/>
                  <a:gd name="T3" fmla="*/ 93 h 93"/>
                  <a:gd name="T4" fmla="*/ 83 w 104"/>
                  <a:gd name="T5" fmla="*/ 79 h 93"/>
                  <a:gd name="T6" fmla="*/ 104 w 104"/>
                  <a:gd name="T7" fmla="*/ 0 h 93"/>
                  <a:gd name="T8" fmla="*/ 79 w 104"/>
                  <a:gd name="T9" fmla="*/ 5 h 93"/>
                  <a:gd name="T10" fmla="*/ 73 w 104"/>
                  <a:gd name="T11" fmla="*/ 48 h 93"/>
                  <a:gd name="T12" fmla="*/ 29 w 104"/>
                  <a:gd name="T13" fmla="*/ 51 h 93"/>
                  <a:gd name="T14" fmla="*/ 33 w 104"/>
                  <a:gd name="T15" fmla="*/ 6 h 93"/>
                  <a:gd name="T16" fmla="*/ 0 w 104"/>
                  <a:gd name="T17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3">
                    <a:moveTo>
                      <a:pt x="0" y="10"/>
                    </a:moveTo>
                    <a:lnTo>
                      <a:pt x="0" y="93"/>
                    </a:lnTo>
                    <a:lnTo>
                      <a:pt x="83" y="79"/>
                    </a:lnTo>
                    <a:lnTo>
                      <a:pt x="104" y="0"/>
                    </a:lnTo>
                    <a:lnTo>
                      <a:pt x="79" y="5"/>
                    </a:lnTo>
                    <a:lnTo>
                      <a:pt x="73" y="48"/>
                    </a:lnTo>
                    <a:lnTo>
                      <a:pt x="29" y="51"/>
                    </a:lnTo>
                    <a:lnTo>
                      <a:pt x="33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8" name="Freeform 142">
                <a:extLst>
                  <a:ext uri="{FF2B5EF4-FFF2-40B4-BE49-F238E27FC236}">
                    <a16:creationId xmlns:a16="http://schemas.microsoft.com/office/drawing/2014/main" id="{2E4EC91B-0306-451A-655B-83269912B1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504"/>
                <a:ext cx="208" cy="62"/>
              </a:xfrm>
              <a:custGeom>
                <a:avLst/>
                <a:gdLst>
                  <a:gd name="T0" fmla="*/ 0 w 416"/>
                  <a:gd name="T1" fmla="*/ 64 h 123"/>
                  <a:gd name="T2" fmla="*/ 0 w 416"/>
                  <a:gd name="T3" fmla="*/ 119 h 123"/>
                  <a:gd name="T4" fmla="*/ 100 w 416"/>
                  <a:gd name="T5" fmla="*/ 96 h 123"/>
                  <a:gd name="T6" fmla="*/ 100 w 416"/>
                  <a:gd name="T7" fmla="*/ 123 h 123"/>
                  <a:gd name="T8" fmla="*/ 167 w 416"/>
                  <a:gd name="T9" fmla="*/ 106 h 123"/>
                  <a:gd name="T10" fmla="*/ 172 w 416"/>
                  <a:gd name="T11" fmla="*/ 58 h 123"/>
                  <a:gd name="T12" fmla="*/ 416 w 416"/>
                  <a:gd name="T13" fmla="*/ 16 h 123"/>
                  <a:gd name="T14" fmla="*/ 414 w 416"/>
                  <a:gd name="T15" fmla="*/ 0 h 123"/>
                  <a:gd name="T16" fmla="*/ 413 w 416"/>
                  <a:gd name="T17" fmla="*/ 0 h 123"/>
                  <a:gd name="T18" fmla="*/ 410 w 416"/>
                  <a:gd name="T19" fmla="*/ 2 h 123"/>
                  <a:gd name="T20" fmla="*/ 404 w 416"/>
                  <a:gd name="T21" fmla="*/ 3 h 123"/>
                  <a:gd name="T22" fmla="*/ 397 w 416"/>
                  <a:gd name="T23" fmla="*/ 3 h 123"/>
                  <a:gd name="T24" fmla="*/ 388 w 416"/>
                  <a:gd name="T25" fmla="*/ 5 h 123"/>
                  <a:gd name="T26" fmla="*/ 376 w 416"/>
                  <a:gd name="T27" fmla="*/ 6 h 123"/>
                  <a:gd name="T28" fmla="*/ 364 w 416"/>
                  <a:gd name="T29" fmla="*/ 10 h 123"/>
                  <a:gd name="T30" fmla="*/ 350 w 416"/>
                  <a:gd name="T31" fmla="*/ 11 h 123"/>
                  <a:gd name="T32" fmla="*/ 335 w 416"/>
                  <a:gd name="T33" fmla="*/ 13 h 123"/>
                  <a:gd name="T34" fmla="*/ 319 w 416"/>
                  <a:gd name="T35" fmla="*/ 16 h 123"/>
                  <a:gd name="T36" fmla="*/ 301 w 416"/>
                  <a:gd name="T37" fmla="*/ 19 h 123"/>
                  <a:gd name="T38" fmla="*/ 283 w 416"/>
                  <a:gd name="T39" fmla="*/ 22 h 123"/>
                  <a:gd name="T40" fmla="*/ 266 w 416"/>
                  <a:gd name="T41" fmla="*/ 26 h 123"/>
                  <a:gd name="T42" fmla="*/ 245 w 416"/>
                  <a:gd name="T43" fmla="*/ 27 h 123"/>
                  <a:gd name="T44" fmla="*/ 228 w 416"/>
                  <a:gd name="T45" fmla="*/ 30 h 123"/>
                  <a:gd name="T46" fmla="*/ 207 w 416"/>
                  <a:gd name="T47" fmla="*/ 34 h 123"/>
                  <a:gd name="T48" fmla="*/ 188 w 416"/>
                  <a:gd name="T49" fmla="*/ 37 h 123"/>
                  <a:gd name="T50" fmla="*/ 169 w 416"/>
                  <a:gd name="T51" fmla="*/ 40 h 123"/>
                  <a:gd name="T52" fmla="*/ 150 w 416"/>
                  <a:gd name="T53" fmla="*/ 43 h 123"/>
                  <a:gd name="T54" fmla="*/ 132 w 416"/>
                  <a:gd name="T55" fmla="*/ 46 h 123"/>
                  <a:gd name="T56" fmla="*/ 114 w 416"/>
                  <a:gd name="T57" fmla="*/ 50 h 123"/>
                  <a:gd name="T58" fmla="*/ 97 w 416"/>
                  <a:gd name="T59" fmla="*/ 51 h 123"/>
                  <a:gd name="T60" fmla="*/ 80 w 416"/>
                  <a:gd name="T61" fmla="*/ 54 h 123"/>
                  <a:gd name="T62" fmla="*/ 66 w 416"/>
                  <a:gd name="T63" fmla="*/ 56 h 123"/>
                  <a:gd name="T64" fmla="*/ 51 w 416"/>
                  <a:gd name="T65" fmla="*/ 58 h 123"/>
                  <a:gd name="T66" fmla="*/ 39 w 416"/>
                  <a:gd name="T67" fmla="*/ 59 h 123"/>
                  <a:gd name="T68" fmla="*/ 28 w 416"/>
                  <a:gd name="T69" fmla="*/ 61 h 123"/>
                  <a:gd name="T70" fmla="*/ 17 w 416"/>
                  <a:gd name="T71" fmla="*/ 62 h 123"/>
                  <a:gd name="T72" fmla="*/ 10 w 416"/>
                  <a:gd name="T73" fmla="*/ 62 h 123"/>
                  <a:gd name="T74" fmla="*/ 5 w 416"/>
                  <a:gd name="T75" fmla="*/ 64 h 123"/>
                  <a:gd name="T76" fmla="*/ 1 w 416"/>
                  <a:gd name="T77" fmla="*/ 64 h 123"/>
                  <a:gd name="T78" fmla="*/ 0 w 416"/>
                  <a:gd name="T79" fmla="*/ 64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3">
                    <a:moveTo>
                      <a:pt x="0" y="64"/>
                    </a:moveTo>
                    <a:lnTo>
                      <a:pt x="0" y="119"/>
                    </a:lnTo>
                    <a:lnTo>
                      <a:pt x="100" y="96"/>
                    </a:lnTo>
                    <a:lnTo>
                      <a:pt x="100" y="123"/>
                    </a:lnTo>
                    <a:lnTo>
                      <a:pt x="167" y="106"/>
                    </a:lnTo>
                    <a:lnTo>
                      <a:pt x="172" y="58"/>
                    </a:lnTo>
                    <a:lnTo>
                      <a:pt x="416" y="16"/>
                    </a:lnTo>
                    <a:lnTo>
                      <a:pt x="414" y="0"/>
                    </a:lnTo>
                    <a:lnTo>
                      <a:pt x="413" y="0"/>
                    </a:lnTo>
                    <a:lnTo>
                      <a:pt x="410" y="2"/>
                    </a:lnTo>
                    <a:lnTo>
                      <a:pt x="404" y="3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6"/>
                    </a:lnTo>
                    <a:lnTo>
                      <a:pt x="364" y="10"/>
                    </a:lnTo>
                    <a:lnTo>
                      <a:pt x="350" y="11"/>
                    </a:lnTo>
                    <a:lnTo>
                      <a:pt x="335" y="13"/>
                    </a:lnTo>
                    <a:lnTo>
                      <a:pt x="319" y="16"/>
                    </a:lnTo>
                    <a:lnTo>
                      <a:pt x="301" y="19"/>
                    </a:lnTo>
                    <a:lnTo>
                      <a:pt x="283" y="22"/>
                    </a:lnTo>
                    <a:lnTo>
                      <a:pt x="266" y="26"/>
                    </a:lnTo>
                    <a:lnTo>
                      <a:pt x="245" y="27"/>
                    </a:lnTo>
                    <a:lnTo>
                      <a:pt x="228" y="30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40"/>
                    </a:lnTo>
                    <a:lnTo>
                      <a:pt x="150" y="43"/>
                    </a:lnTo>
                    <a:lnTo>
                      <a:pt x="132" y="46"/>
                    </a:lnTo>
                    <a:lnTo>
                      <a:pt x="114" y="50"/>
                    </a:lnTo>
                    <a:lnTo>
                      <a:pt x="97" y="51"/>
                    </a:lnTo>
                    <a:lnTo>
                      <a:pt x="80" y="54"/>
                    </a:lnTo>
                    <a:lnTo>
                      <a:pt x="66" y="56"/>
                    </a:lnTo>
                    <a:lnTo>
                      <a:pt x="51" y="58"/>
                    </a:lnTo>
                    <a:lnTo>
                      <a:pt x="39" y="59"/>
                    </a:lnTo>
                    <a:lnTo>
                      <a:pt x="28" y="61"/>
                    </a:lnTo>
                    <a:lnTo>
                      <a:pt x="17" y="62"/>
                    </a:lnTo>
                    <a:lnTo>
                      <a:pt x="10" y="62"/>
                    </a:lnTo>
                    <a:lnTo>
                      <a:pt x="5" y="64"/>
                    </a:lnTo>
                    <a:lnTo>
                      <a:pt x="1" y="64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9" name="Freeform 143">
                <a:extLst>
                  <a:ext uri="{FF2B5EF4-FFF2-40B4-BE49-F238E27FC236}">
                    <a16:creationId xmlns:a16="http://schemas.microsoft.com/office/drawing/2014/main" id="{73C9E9CA-D517-1A2A-04BA-9996EC46A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1" y="2522"/>
                <a:ext cx="72" cy="83"/>
              </a:xfrm>
              <a:custGeom>
                <a:avLst/>
                <a:gdLst>
                  <a:gd name="T0" fmla="*/ 91 w 144"/>
                  <a:gd name="T1" fmla="*/ 0 h 165"/>
                  <a:gd name="T2" fmla="*/ 72 w 144"/>
                  <a:gd name="T3" fmla="*/ 0 h 165"/>
                  <a:gd name="T4" fmla="*/ 57 w 144"/>
                  <a:gd name="T5" fmla="*/ 0 h 165"/>
                  <a:gd name="T6" fmla="*/ 45 w 144"/>
                  <a:gd name="T7" fmla="*/ 3 h 165"/>
                  <a:gd name="T8" fmla="*/ 36 w 144"/>
                  <a:gd name="T9" fmla="*/ 5 h 165"/>
                  <a:gd name="T10" fmla="*/ 29 w 144"/>
                  <a:gd name="T11" fmla="*/ 11 h 165"/>
                  <a:gd name="T12" fmla="*/ 22 w 144"/>
                  <a:gd name="T13" fmla="*/ 21 h 165"/>
                  <a:gd name="T14" fmla="*/ 14 w 144"/>
                  <a:gd name="T15" fmla="*/ 33 h 165"/>
                  <a:gd name="T16" fmla="*/ 7 w 144"/>
                  <a:gd name="T17" fmla="*/ 53 h 165"/>
                  <a:gd name="T18" fmla="*/ 3 w 144"/>
                  <a:gd name="T19" fmla="*/ 69 h 165"/>
                  <a:gd name="T20" fmla="*/ 1 w 144"/>
                  <a:gd name="T21" fmla="*/ 83 h 165"/>
                  <a:gd name="T22" fmla="*/ 0 w 144"/>
                  <a:gd name="T23" fmla="*/ 98 h 165"/>
                  <a:gd name="T24" fmla="*/ 1 w 144"/>
                  <a:gd name="T25" fmla="*/ 112 h 165"/>
                  <a:gd name="T26" fmla="*/ 4 w 144"/>
                  <a:gd name="T27" fmla="*/ 125 h 165"/>
                  <a:gd name="T28" fmla="*/ 10 w 144"/>
                  <a:gd name="T29" fmla="*/ 136 h 165"/>
                  <a:gd name="T30" fmla="*/ 19 w 144"/>
                  <a:gd name="T31" fmla="*/ 147 h 165"/>
                  <a:gd name="T32" fmla="*/ 31 w 144"/>
                  <a:gd name="T33" fmla="*/ 159 h 165"/>
                  <a:gd name="T34" fmla="*/ 44 w 144"/>
                  <a:gd name="T35" fmla="*/ 159 h 165"/>
                  <a:gd name="T36" fmla="*/ 57 w 144"/>
                  <a:gd name="T37" fmla="*/ 160 h 165"/>
                  <a:gd name="T38" fmla="*/ 69 w 144"/>
                  <a:gd name="T39" fmla="*/ 162 h 165"/>
                  <a:gd name="T40" fmla="*/ 94 w 144"/>
                  <a:gd name="T41" fmla="*/ 165 h 165"/>
                  <a:gd name="T42" fmla="*/ 107 w 144"/>
                  <a:gd name="T43" fmla="*/ 162 h 165"/>
                  <a:gd name="T44" fmla="*/ 117 w 144"/>
                  <a:gd name="T45" fmla="*/ 157 h 165"/>
                  <a:gd name="T46" fmla="*/ 125 w 144"/>
                  <a:gd name="T47" fmla="*/ 149 h 165"/>
                  <a:gd name="T48" fmla="*/ 131 w 144"/>
                  <a:gd name="T49" fmla="*/ 139 h 165"/>
                  <a:gd name="T50" fmla="*/ 136 w 144"/>
                  <a:gd name="T51" fmla="*/ 128 h 165"/>
                  <a:gd name="T52" fmla="*/ 139 w 144"/>
                  <a:gd name="T53" fmla="*/ 112 h 165"/>
                  <a:gd name="T54" fmla="*/ 142 w 144"/>
                  <a:gd name="T55" fmla="*/ 96 h 165"/>
                  <a:gd name="T56" fmla="*/ 144 w 144"/>
                  <a:gd name="T57" fmla="*/ 75 h 165"/>
                  <a:gd name="T58" fmla="*/ 142 w 144"/>
                  <a:gd name="T59" fmla="*/ 43 h 165"/>
                  <a:gd name="T60" fmla="*/ 123 w 144"/>
                  <a:gd name="T61" fmla="*/ 6 h 165"/>
                  <a:gd name="T62" fmla="*/ 91 w 144"/>
                  <a:gd name="T63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5">
                    <a:moveTo>
                      <a:pt x="91" y="0"/>
                    </a:moveTo>
                    <a:lnTo>
                      <a:pt x="72" y="0"/>
                    </a:lnTo>
                    <a:lnTo>
                      <a:pt x="57" y="0"/>
                    </a:lnTo>
                    <a:lnTo>
                      <a:pt x="45" y="3"/>
                    </a:lnTo>
                    <a:lnTo>
                      <a:pt x="36" y="5"/>
                    </a:lnTo>
                    <a:lnTo>
                      <a:pt x="29" y="11"/>
                    </a:lnTo>
                    <a:lnTo>
                      <a:pt x="22" y="21"/>
                    </a:lnTo>
                    <a:lnTo>
                      <a:pt x="14" y="33"/>
                    </a:lnTo>
                    <a:lnTo>
                      <a:pt x="7" y="53"/>
                    </a:lnTo>
                    <a:lnTo>
                      <a:pt x="3" y="69"/>
                    </a:lnTo>
                    <a:lnTo>
                      <a:pt x="1" y="83"/>
                    </a:lnTo>
                    <a:lnTo>
                      <a:pt x="0" y="98"/>
                    </a:lnTo>
                    <a:lnTo>
                      <a:pt x="1" y="112"/>
                    </a:lnTo>
                    <a:lnTo>
                      <a:pt x="4" y="125"/>
                    </a:lnTo>
                    <a:lnTo>
                      <a:pt x="10" y="136"/>
                    </a:lnTo>
                    <a:lnTo>
                      <a:pt x="19" y="147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0"/>
                    </a:lnTo>
                    <a:lnTo>
                      <a:pt x="69" y="162"/>
                    </a:lnTo>
                    <a:lnTo>
                      <a:pt x="94" y="165"/>
                    </a:lnTo>
                    <a:lnTo>
                      <a:pt x="107" y="162"/>
                    </a:lnTo>
                    <a:lnTo>
                      <a:pt x="117" y="157"/>
                    </a:lnTo>
                    <a:lnTo>
                      <a:pt x="125" y="149"/>
                    </a:lnTo>
                    <a:lnTo>
                      <a:pt x="131" y="139"/>
                    </a:lnTo>
                    <a:lnTo>
                      <a:pt x="136" y="128"/>
                    </a:lnTo>
                    <a:lnTo>
                      <a:pt x="139" y="112"/>
                    </a:lnTo>
                    <a:lnTo>
                      <a:pt x="142" y="96"/>
                    </a:lnTo>
                    <a:lnTo>
                      <a:pt x="144" y="75"/>
                    </a:lnTo>
                    <a:lnTo>
                      <a:pt x="142" y="43"/>
                    </a:lnTo>
                    <a:lnTo>
                      <a:pt x="123" y="6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0" name="Freeform 144">
                <a:extLst>
                  <a:ext uri="{FF2B5EF4-FFF2-40B4-BE49-F238E27FC236}">
                    <a16:creationId xmlns:a16="http://schemas.microsoft.com/office/drawing/2014/main" id="{1D6F98B5-8ACA-7922-466E-5E5FEAC44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2551"/>
                <a:ext cx="82" cy="116"/>
              </a:xfrm>
              <a:custGeom>
                <a:avLst/>
                <a:gdLst>
                  <a:gd name="T0" fmla="*/ 85 w 164"/>
                  <a:gd name="T1" fmla="*/ 4 h 232"/>
                  <a:gd name="T2" fmla="*/ 120 w 164"/>
                  <a:gd name="T3" fmla="*/ 0 h 232"/>
                  <a:gd name="T4" fmla="*/ 154 w 164"/>
                  <a:gd name="T5" fmla="*/ 20 h 232"/>
                  <a:gd name="T6" fmla="*/ 160 w 164"/>
                  <a:gd name="T7" fmla="*/ 51 h 232"/>
                  <a:gd name="T8" fmla="*/ 163 w 164"/>
                  <a:gd name="T9" fmla="*/ 80 h 232"/>
                  <a:gd name="T10" fmla="*/ 164 w 164"/>
                  <a:gd name="T11" fmla="*/ 110 h 232"/>
                  <a:gd name="T12" fmla="*/ 163 w 164"/>
                  <a:gd name="T13" fmla="*/ 139 h 232"/>
                  <a:gd name="T14" fmla="*/ 158 w 164"/>
                  <a:gd name="T15" fmla="*/ 166 h 232"/>
                  <a:gd name="T16" fmla="*/ 150 w 164"/>
                  <a:gd name="T17" fmla="*/ 190 h 232"/>
                  <a:gd name="T18" fmla="*/ 139 w 164"/>
                  <a:gd name="T19" fmla="*/ 213 h 232"/>
                  <a:gd name="T20" fmla="*/ 125 w 164"/>
                  <a:gd name="T21" fmla="*/ 229 h 232"/>
                  <a:gd name="T22" fmla="*/ 111 w 164"/>
                  <a:gd name="T23" fmla="*/ 230 h 232"/>
                  <a:gd name="T24" fmla="*/ 100 w 164"/>
                  <a:gd name="T25" fmla="*/ 232 h 232"/>
                  <a:gd name="T26" fmla="*/ 88 w 164"/>
                  <a:gd name="T27" fmla="*/ 232 h 232"/>
                  <a:gd name="T28" fmla="*/ 78 w 164"/>
                  <a:gd name="T29" fmla="*/ 232 h 232"/>
                  <a:gd name="T30" fmla="*/ 69 w 164"/>
                  <a:gd name="T31" fmla="*/ 232 h 232"/>
                  <a:gd name="T32" fmla="*/ 61 w 164"/>
                  <a:gd name="T33" fmla="*/ 232 h 232"/>
                  <a:gd name="T34" fmla="*/ 55 w 164"/>
                  <a:gd name="T35" fmla="*/ 232 h 232"/>
                  <a:gd name="T36" fmla="*/ 51 w 164"/>
                  <a:gd name="T37" fmla="*/ 232 h 232"/>
                  <a:gd name="T38" fmla="*/ 39 w 164"/>
                  <a:gd name="T39" fmla="*/ 226 h 232"/>
                  <a:gd name="T40" fmla="*/ 30 w 164"/>
                  <a:gd name="T41" fmla="*/ 218 h 232"/>
                  <a:gd name="T42" fmla="*/ 22 w 164"/>
                  <a:gd name="T43" fmla="*/ 210 h 232"/>
                  <a:gd name="T44" fmla="*/ 16 w 164"/>
                  <a:gd name="T45" fmla="*/ 200 h 232"/>
                  <a:gd name="T46" fmla="*/ 11 w 164"/>
                  <a:gd name="T47" fmla="*/ 192 h 232"/>
                  <a:gd name="T48" fmla="*/ 8 w 164"/>
                  <a:gd name="T49" fmla="*/ 181 h 232"/>
                  <a:gd name="T50" fmla="*/ 7 w 164"/>
                  <a:gd name="T51" fmla="*/ 171 h 232"/>
                  <a:gd name="T52" fmla="*/ 7 w 164"/>
                  <a:gd name="T53" fmla="*/ 161 h 232"/>
                  <a:gd name="T54" fmla="*/ 0 w 164"/>
                  <a:gd name="T55" fmla="*/ 121 h 232"/>
                  <a:gd name="T56" fmla="*/ 39 w 164"/>
                  <a:gd name="T57" fmla="*/ 115 h 232"/>
                  <a:gd name="T58" fmla="*/ 57 w 164"/>
                  <a:gd name="T59" fmla="*/ 48 h 232"/>
                  <a:gd name="T60" fmla="*/ 57 w 164"/>
                  <a:gd name="T61" fmla="*/ 44 h 232"/>
                  <a:gd name="T62" fmla="*/ 61 w 164"/>
                  <a:gd name="T63" fmla="*/ 40 h 232"/>
                  <a:gd name="T64" fmla="*/ 66 w 164"/>
                  <a:gd name="T65" fmla="*/ 33 h 232"/>
                  <a:gd name="T66" fmla="*/ 72 w 164"/>
                  <a:gd name="T67" fmla="*/ 24 h 232"/>
                  <a:gd name="T68" fmla="*/ 78 w 164"/>
                  <a:gd name="T69" fmla="*/ 17 h 232"/>
                  <a:gd name="T70" fmla="*/ 82 w 164"/>
                  <a:gd name="T71" fmla="*/ 11 h 232"/>
                  <a:gd name="T72" fmla="*/ 85 w 164"/>
                  <a:gd name="T73" fmla="*/ 6 h 232"/>
                  <a:gd name="T74" fmla="*/ 85 w 164"/>
                  <a:gd name="T75" fmla="*/ 4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4" h="232">
                    <a:moveTo>
                      <a:pt x="85" y="4"/>
                    </a:moveTo>
                    <a:lnTo>
                      <a:pt x="120" y="0"/>
                    </a:lnTo>
                    <a:lnTo>
                      <a:pt x="154" y="20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4" y="110"/>
                    </a:lnTo>
                    <a:lnTo>
                      <a:pt x="163" y="139"/>
                    </a:lnTo>
                    <a:lnTo>
                      <a:pt x="158" y="166"/>
                    </a:lnTo>
                    <a:lnTo>
                      <a:pt x="150" y="190"/>
                    </a:lnTo>
                    <a:lnTo>
                      <a:pt x="139" y="213"/>
                    </a:lnTo>
                    <a:lnTo>
                      <a:pt x="125" y="229"/>
                    </a:lnTo>
                    <a:lnTo>
                      <a:pt x="111" y="230"/>
                    </a:lnTo>
                    <a:lnTo>
                      <a:pt x="100" y="232"/>
                    </a:lnTo>
                    <a:lnTo>
                      <a:pt x="88" y="232"/>
                    </a:lnTo>
                    <a:lnTo>
                      <a:pt x="78" y="232"/>
                    </a:lnTo>
                    <a:lnTo>
                      <a:pt x="69" y="232"/>
                    </a:lnTo>
                    <a:lnTo>
                      <a:pt x="61" y="232"/>
                    </a:lnTo>
                    <a:lnTo>
                      <a:pt x="55" y="232"/>
                    </a:lnTo>
                    <a:lnTo>
                      <a:pt x="51" y="232"/>
                    </a:lnTo>
                    <a:lnTo>
                      <a:pt x="39" y="226"/>
                    </a:lnTo>
                    <a:lnTo>
                      <a:pt x="30" y="218"/>
                    </a:lnTo>
                    <a:lnTo>
                      <a:pt x="22" y="210"/>
                    </a:lnTo>
                    <a:lnTo>
                      <a:pt x="16" y="200"/>
                    </a:lnTo>
                    <a:lnTo>
                      <a:pt x="11" y="192"/>
                    </a:lnTo>
                    <a:lnTo>
                      <a:pt x="8" y="181"/>
                    </a:lnTo>
                    <a:lnTo>
                      <a:pt x="7" y="171"/>
                    </a:lnTo>
                    <a:lnTo>
                      <a:pt x="7" y="161"/>
                    </a:lnTo>
                    <a:lnTo>
                      <a:pt x="0" y="121"/>
                    </a:lnTo>
                    <a:lnTo>
                      <a:pt x="39" y="115"/>
                    </a:lnTo>
                    <a:lnTo>
                      <a:pt x="57" y="48"/>
                    </a:lnTo>
                    <a:lnTo>
                      <a:pt x="57" y="44"/>
                    </a:lnTo>
                    <a:lnTo>
                      <a:pt x="61" y="40"/>
                    </a:lnTo>
                    <a:lnTo>
                      <a:pt x="66" y="33"/>
                    </a:lnTo>
                    <a:lnTo>
                      <a:pt x="72" y="24"/>
                    </a:lnTo>
                    <a:lnTo>
                      <a:pt x="78" y="17"/>
                    </a:lnTo>
                    <a:lnTo>
                      <a:pt x="82" y="11"/>
                    </a:lnTo>
                    <a:lnTo>
                      <a:pt x="85" y="6"/>
                    </a:lnTo>
                    <a:lnTo>
                      <a:pt x="85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1" name="Freeform 145">
                <a:extLst>
                  <a:ext uri="{FF2B5EF4-FFF2-40B4-BE49-F238E27FC236}">
                    <a16:creationId xmlns:a16="http://schemas.microsoft.com/office/drawing/2014/main" id="{46829AC4-A42E-ACF4-07AE-B49FED6468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532"/>
                <a:ext cx="137" cy="40"/>
              </a:xfrm>
              <a:custGeom>
                <a:avLst/>
                <a:gdLst>
                  <a:gd name="T0" fmla="*/ 0 w 273"/>
                  <a:gd name="T1" fmla="*/ 0 h 80"/>
                  <a:gd name="T2" fmla="*/ 273 w 273"/>
                  <a:gd name="T3" fmla="*/ 24 h 80"/>
                  <a:gd name="T4" fmla="*/ 272 w 273"/>
                  <a:gd name="T5" fmla="*/ 34 h 80"/>
                  <a:gd name="T6" fmla="*/ 243 w 273"/>
                  <a:gd name="T7" fmla="*/ 30 h 80"/>
                  <a:gd name="T8" fmla="*/ 243 w 273"/>
                  <a:gd name="T9" fmla="*/ 66 h 80"/>
                  <a:gd name="T10" fmla="*/ 272 w 273"/>
                  <a:gd name="T11" fmla="*/ 69 h 80"/>
                  <a:gd name="T12" fmla="*/ 273 w 273"/>
                  <a:gd name="T13" fmla="*/ 80 h 80"/>
                  <a:gd name="T14" fmla="*/ 243 w 273"/>
                  <a:gd name="T15" fmla="*/ 80 h 80"/>
                  <a:gd name="T16" fmla="*/ 191 w 273"/>
                  <a:gd name="T17" fmla="*/ 71 h 80"/>
                  <a:gd name="T18" fmla="*/ 191 w 273"/>
                  <a:gd name="T19" fmla="*/ 26 h 80"/>
                  <a:gd name="T20" fmla="*/ 72 w 273"/>
                  <a:gd name="T21" fmla="*/ 19 h 80"/>
                  <a:gd name="T22" fmla="*/ 72 w 273"/>
                  <a:gd name="T23" fmla="*/ 64 h 80"/>
                  <a:gd name="T24" fmla="*/ 0 w 273"/>
                  <a:gd name="T25" fmla="*/ 58 h 80"/>
                  <a:gd name="T26" fmla="*/ 1 w 273"/>
                  <a:gd name="T27" fmla="*/ 43 h 80"/>
                  <a:gd name="T28" fmla="*/ 16 w 273"/>
                  <a:gd name="T29" fmla="*/ 47 h 80"/>
                  <a:gd name="T30" fmla="*/ 16 w 273"/>
                  <a:gd name="T31" fmla="*/ 16 h 80"/>
                  <a:gd name="T32" fmla="*/ 0 w 273"/>
                  <a:gd name="T33" fmla="*/ 16 h 80"/>
                  <a:gd name="T34" fmla="*/ 0 w 273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3" h="80">
                    <a:moveTo>
                      <a:pt x="0" y="0"/>
                    </a:moveTo>
                    <a:lnTo>
                      <a:pt x="273" y="24"/>
                    </a:lnTo>
                    <a:lnTo>
                      <a:pt x="272" y="34"/>
                    </a:lnTo>
                    <a:lnTo>
                      <a:pt x="243" y="30"/>
                    </a:lnTo>
                    <a:lnTo>
                      <a:pt x="243" y="66"/>
                    </a:lnTo>
                    <a:lnTo>
                      <a:pt x="272" y="69"/>
                    </a:lnTo>
                    <a:lnTo>
                      <a:pt x="273" y="80"/>
                    </a:lnTo>
                    <a:lnTo>
                      <a:pt x="243" y="80"/>
                    </a:lnTo>
                    <a:lnTo>
                      <a:pt x="191" y="71"/>
                    </a:lnTo>
                    <a:lnTo>
                      <a:pt x="191" y="26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8"/>
                    </a:lnTo>
                    <a:lnTo>
                      <a:pt x="1" y="43"/>
                    </a:lnTo>
                    <a:lnTo>
                      <a:pt x="16" y="47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2" name="Freeform 146">
                <a:extLst>
                  <a:ext uri="{FF2B5EF4-FFF2-40B4-BE49-F238E27FC236}">
                    <a16:creationId xmlns:a16="http://schemas.microsoft.com/office/drawing/2014/main" id="{3D4FA2D7-76F1-4F8E-0774-511DE0227A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5" y="2526"/>
                <a:ext cx="35" cy="75"/>
              </a:xfrm>
              <a:custGeom>
                <a:avLst/>
                <a:gdLst>
                  <a:gd name="T0" fmla="*/ 39 w 71"/>
                  <a:gd name="T1" fmla="*/ 0 h 149"/>
                  <a:gd name="T2" fmla="*/ 46 w 71"/>
                  <a:gd name="T3" fmla="*/ 1 h 149"/>
                  <a:gd name="T4" fmla="*/ 52 w 71"/>
                  <a:gd name="T5" fmla="*/ 6 h 149"/>
                  <a:gd name="T6" fmla="*/ 58 w 71"/>
                  <a:gd name="T7" fmla="*/ 13 h 149"/>
                  <a:gd name="T8" fmla="*/ 62 w 71"/>
                  <a:gd name="T9" fmla="*/ 22 h 149"/>
                  <a:gd name="T10" fmla="*/ 66 w 71"/>
                  <a:gd name="T11" fmla="*/ 33 h 149"/>
                  <a:gd name="T12" fmla="*/ 69 w 71"/>
                  <a:gd name="T13" fmla="*/ 46 h 149"/>
                  <a:gd name="T14" fmla="*/ 71 w 71"/>
                  <a:gd name="T15" fmla="*/ 61 h 149"/>
                  <a:gd name="T16" fmla="*/ 71 w 71"/>
                  <a:gd name="T17" fmla="*/ 75 h 149"/>
                  <a:gd name="T18" fmla="*/ 69 w 71"/>
                  <a:gd name="T19" fmla="*/ 91 h 149"/>
                  <a:gd name="T20" fmla="*/ 66 w 71"/>
                  <a:gd name="T21" fmla="*/ 104 h 149"/>
                  <a:gd name="T22" fmla="*/ 64 w 71"/>
                  <a:gd name="T23" fmla="*/ 117 h 149"/>
                  <a:gd name="T24" fmla="*/ 59 w 71"/>
                  <a:gd name="T25" fmla="*/ 128 h 149"/>
                  <a:gd name="T26" fmla="*/ 53 w 71"/>
                  <a:gd name="T27" fmla="*/ 136 h 149"/>
                  <a:gd name="T28" fmla="*/ 47 w 71"/>
                  <a:gd name="T29" fmla="*/ 142 h 149"/>
                  <a:gd name="T30" fmla="*/ 40 w 71"/>
                  <a:gd name="T31" fmla="*/ 147 h 149"/>
                  <a:gd name="T32" fmla="*/ 33 w 71"/>
                  <a:gd name="T33" fmla="*/ 149 h 149"/>
                  <a:gd name="T34" fmla="*/ 25 w 71"/>
                  <a:gd name="T35" fmla="*/ 147 h 149"/>
                  <a:gd name="T36" fmla="*/ 19 w 71"/>
                  <a:gd name="T37" fmla="*/ 142 h 149"/>
                  <a:gd name="T38" fmla="*/ 14 w 71"/>
                  <a:gd name="T39" fmla="*/ 134 h 149"/>
                  <a:gd name="T40" fmla="*/ 9 w 71"/>
                  <a:gd name="T41" fmla="*/ 126 h 149"/>
                  <a:gd name="T42" fmla="*/ 5 w 71"/>
                  <a:gd name="T43" fmla="*/ 114 h 149"/>
                  <a:gd name="T44" fmla="*/ 2 w 71"/>
                  <a:gd name="T45" fmla="*/ 101 h 149"/>
                  <a:gd name="T46" fmla="*/ 0 w 71"/>
                  <a:gd name="T47" fmla="*/ 86 h 149"/>
                  <a:gd name="T48" fmla="*/ 0 w 71"/>
                  <a:gd name="T49" fmla="*/ 72 h 149"/>
                  <a:gd name="T50" fmla="*/ 0 w 71"/>
                  <a:gd name="T51" fmla="*/ 58 h 149"/>
                  <a:gd name="T52" fmla="*/ 3 w 71"/>
                  <a:gd name="T53" fmla="*/ 45 h 149"/>
                  <a:gd name="T54" fmla="*/ 6 w 71"/>
                  <a:gd name="T55" fmla="*/ 30 h 149"/>
                  <a:gd name="T56" fmla="*/ 12 w 71"/>
                  <a:gd name="T57" fmla="*/ 21 h 149"/>
                  <a:gd name="T58" fmla="*/ 18 w 71"/>
                  <a:gd name="T59" fmla="*/ 11 h 149"/>
                  <a:gd name="T60" fmla="*/ 24 w 71"/>
                  <a:gd name="T61" fmla="*/ 5 h 149"/>
                  <a:gd name="T62" fmla="*/ 31 w 71"/>
                  <a:gd name="T63" fmla="*/ 1 h 149"/>
                  <a:gd name="T64" fmla="*/ 39 w 71"/>
                  <a:gd name="T65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1" h="149">
                    <a:moveTo>
                      <a:pt x="39" y="0"/>
                    </a:moveTo>
                    <a:lnTo>
                      <a:pt x="46" y="1"/>
                    </a:lnTo>
                    <a:lnTo>
                      <a:pt x="52" y="6"/>
                    </a:lnTo>
                    <a:lnTo>
                      <a:pt x="58" y="13"/>
                    </a:lnTo>
                    <a:lnTo>
                      <a:pt x="62" y="22"/>
                    </a:lnTo>
                    <a:lnTo>
                      <a:pt x="66" y="33"/>
                    </a:lnTo>
                    <a:lnTo>
                      <a:pt x="69" y="46"/>
                    </a:lnTo>
                    <a:lnTo>
                      <a:pt x="71" y="61"/>
                    </a:lnTo>
                    <a:lnTo>
                      <a:pt x="71" y="75"/>
                    </a:lnTo>
                    <a:lnTo>
                      <a:pt x="69" y="91"/>
                    </a:lnTo>
                    <a:lnTo>
                      <a:pt x="66" y="104"/>
                    </a:lnTo>
                    <a:lnTo>
                      <a:pt x="64" y="117"/>
                    </a:lnTo>
                    <a:lnTo>
                      <a:pt x="59" y="128"/>
                    </a:lnTo>
                    <a:lnTo>
                      <a:pt x="53" y="136"/>
                    </a:lnTo>
                    <a:lnTo>
                      <a:pt x="47" y="142"/>
                    </a:lnTo>
                    <a:lnTo>
                      <a:pt x="40" y="147"/>
                    </a:lnTo>
                    <a:lnTo>
                      <a:pt x="33" y="149"/>
                    </a:lnTo>
                    <a:lnTo>
                      <a:pt x="25" y="147"/>
                    </a:lnTo>
                    <a:lnTo>
                      <a:pt x="19" y="142"/>
                    </a:lnTo>
                    <a:lnTo>
                      <a:pt x="14" y="134"/>
                    </a:lnTo>
                    <a:lnTo>
                      <a:pt x="9" y="126"/>
                    </a:lnTo>
                    <a:lnTo>
                      <a:pt x="5" y="114"/>
                    </a:lnTo>
                    <a:lnTo>
                      <a:pt x="2" y="101"/>
                    </a:lnTo>
                    <a:lnTo>
                      <a:pt x="0" y="86"/>
                    </a:lnTo>
                    <a:lnTo>
                      <a:pt x="0" y="72"/>
                    </a:lnTo>
                    <a:lnTo>
                      <a:pt x="0" y="58"/>
                    </a:lnTo>
                    <a:lnTo>
                      <a:pt x="3" y="45"/>
                    </a:lnTo>
                    <a:lnTo>
                      <a:pt x="6" y="30"/>
                    </a:lnTo>
                    <a:lnTo>
                      <a:pt x="12" y="21"/>
                    </a:lnTo>
                    <a:lnTo>
                      <a:pt x="18" y="11"/>
                    </a:lnTo>
                    <a:lnTo>
                      <a:pt x="24" y="5"/>
                    </a:lnTo>
                    <a:lnTo>
                      <a:pt x="31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3" name="Freeform 147">
                <a:extLst>
                  <a:ext uri="{FF2B5EF4-FFF2-40B4-BE49-F238E27FC236}">
                    <a16:creationId xmlns:a16="http://schemas.microsoft.com/office/drawing/2014/main" id="{D9A5FA9D-F1FF-5930-9185-0A0993D512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2563"/>
                <a:ext cx="46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1 h 194"/>
                  <a:gd name="T4" fmla="*/ 68 w 93"/>
                  <a:gd name="T5" fmla="*/ 8 h 194"/>
                  <a:gd name="T6" fmla="*/ 75 w 93"/>
                  <a:gd name="T7" fmla="*/ 17 h 194"/>
                  <a:gd name="T8" fmla="*/ 81 w 93"/>
                  <a:gd name="T9" fmla="*/ 30 h 194"/>
                  <a:gd name="T10" fmla="*/ 87 w 93"/>
                  <a:gd name="T11" fmla="*/ 43 h 194"/>
                  <a:gd name="T12" fmla="*/ 90 w 93"/>
                  <a:gd name="T13" fmla="*/ 60 h 194"/>
                  <a:gd name="T14" fmla="*/ 93 w 93"/>
                  <a:gd name="T15" fmla="*/ 80 h 194"/>
                  <a:gd name="T16" fmla="*/ 93 w 93"/>
                  <a:gd name="T17" fmla="*/ 99 h 194"/>
                  <a:gd name="T18" fmla="*/ 91 w 93"/>
                  <a:gd name="T19" fmla="*/ 118 h 194"/>
                  <a:gd name="T20" fmla="*/ 88 w 93"/>
                  <a:gd name="T21" fmla="*/ 136 h 194"/>
                  <a:gd name="T22" fmla="*/ 83 w 93"/>
                  <a:gd name="T23" fmla="*/ 152 h 194"/>
                  <a:gd name="T24" fmla="*/ 77 w 93"/>
                  <a:gd name="T25" fmla="*/ 166 h 194"/>
                  <a:gd name="T26" fmla="*/ 69 w 93"/>
                  <a:gd name="T27" fmla="*/ 178 h 194"/>
                  <a:gd name="T28" fmla="*/ 62 w 93"/>
                  <a:gd name="T29" fmla="*/ 187 h 194"/>
                  <a:gd name="T30" fmla="*/ 53 w 93"/>
                  <a:gd name="T31" fmla="*/ 192 h 194"/>
                  <a:gd name="T32" fmla="*/ 43 w 93"/>
                  <a:gd name="T33" fmla="*/ 194 h 194"/>
                  <a:gd name="T34" fmla="*/ 34 w 93"/>
                  <a:gd name="T35" fmla="*/ 192 h 194"/>
                  <a:gd name="T36" fmla="*/ 25 w 93"/>
                  <a:gd name="T37" fmla="*/ 186 h 194"/>
                  <a:gd name="T38" fmla="*/ 18 w 93"/>
                  <a:gd name="T39" fmla="*/ 176 h 194"/>
                  <a:gd name="T40" fmla="*/ 11 w 93"/>
                  <a:gd name="T41" fmla="*/ 163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3 h 194"/>
                  <a:gd name="T48" fmla="*/ 0 w 93"/>
                  <a:gd name="T49" fmla="*/ 94 h 194"/>
                  <a:gd name="T50" fmla="*/ 2 w 93"/>
                  <a:gd name="T51" fmla="*/ 75 h 194"/>
                  <a:gd name="T52" fmla="*/ 5 w 93"/>
                  <a:gd name="T53" fmla="*/ 57 h 194"/>
                  <a:gd name="T54" fmla="*/ 11 w 93"/>
                  <a:gd name="T55" fmla="*/ 40 h 194"/>
                  <a:gd name="T56" fmla="*/ 16 w 93"/>
                  <a:gd name="T57" fmla="*/ 27 h 194"/>
                  <a:gd name="T58" fmla="*/ 22 w 93"/>
                  <a:gd name="T59" fmla="*/ 16 h 194"/>
                  <a:gd name="T60" fmla="*/ 31 w 93"/>
                  <a:gd name="T61" fmla="*/ 6 h 194"/>
                  <a:gd name="T62" fmla="*/ 40 w 93"/>
                  <a:gd name="T63" fmla="*/ 1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1"/>
                    </a:lnTo>
                    <a:lnTo>
                      <a:pt x="68" y="8"/>
                    </a:lnTo>
                    <a:lnTo>
                      <a:pt x="75" y="17"/>
                    </a:lnTo>
                    <a:lnTo>
                      <a:pt x="81" y="30"/>
                    </a:lnTo>
                    <a:lnTo>
                      <a:pt x="87" y="43"/>
                    </a:lnTo>
                    <a:lnTo>
                      <a:pt x="90" y="60"/>
                    </a:lnTo>
                    <a:lnTo>
                      <a:pt x="93" y="80"/>
                    </a:lnTo>
                    <a:lnTo>
                      <a:pt x="93" y="99"/>
                    </a:lnTo>
                    <a:lnTo>
                      <a:pt x="91" y="118"/>
                    </a:lnTo>
                    <a:lnTo>
                      <a:pt x="88" y="136"/>
                    </a:lnTo>
                    <a:lnTo>
                      <a:pt x="83" y="152"/>
                    </a:lnTo>
                    <a:lnTo>
                      <a:pt x="77" y="166"/>
                    </a:lnTo>
                    <a:lnTo>
                      <a:pt x="69" y="178"/>
                    </a:lnTo>
                    <a:lnTo>
                      <a:pt x="62" y="187"/>
                    </a:lnTo>
                    <a:lnTo>
                      <a:pt x="53" y="192"/>
                    </a:lnTo>
                    <a:lnTo>
                      <a:pt x="43" y="194"/>
                    </a:lnTo>
                    <a:lnTo>
                      <a:pt x="34" y="192"/>
                    </a:lnTo>
                    <a:lnTo>
                      <a:pt x="25" y="186"/>
                    </a:lnTo>
                    <a:lnTo>
                      <a:pt x="18" y="176"/>
                    </a:lnTo>
                    <a:lnTo>
                      <a:pt x="11" y="163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3"/>
                    </a:lnTo>
                    <a:lnTo>
                      <a:pt x="0" y="94"/>
                    </a:lnTo>
                    <a:lnTo>
                      <a:pt x="2" y="75"/>
                    </a:lnTo>
                    <a:lnTo>
                      <a:pt x="5" y="57"/>
                    </a:lnTo>
                    <a:lnTo>
                      <a:pt x="11" y="40"/>
                    </a:lnTo>
                    <a:lnTo>
                      <a:pt x="16" y="27"/>
                    </a:lnTo>
                    <a:lnTo>
                      <a:pt x="22" y="16"/>
                    </a:lnTo>
                    <a:lnTo>
                      <a:pt x="31" y="6"/>
                    </a:lnTo>
                    <a:lnTo>
                      <a:pt x="40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4" name="Freeform 148">
                <a:extLst>
                  <a:ext uri="{FF2B5EF4-FFF2-40B4-BE49-F238E27FC236}">
                    <a16:creationId xmlns:a16="http://schemas.microsoft.com/office/drawing/2014/main" id="{47FC57A7-698C-0A74-CDBE-86E2D25948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2" y="2538"/>
                <a:ext cx="24" cy="52"/>
              </a:xfrm>
              <a:custGeom>
                <a:avLst/>
                <a:gdLst>
                  <a:gd name="T0" fmla="*/ 26 w 49"/>
                  <a:gd name="T1" fmla="*/ 0 h 104"/>
                  <a:gd name="T2" fmla="*/ 31 w 49"/>
                  <a:gd name="T3" fmla="*/ 2 h 104"/>
                  <a:gd name="T4" fmla="*/ 35 w 49"/>
                  <a:gd name="T5" fmla="*/ 5 h 104"/>
                  <a:gd name="T6" fmla="*/ 40 w 49"/>
                  <a:gd name="T7" fmla="*/ 10 h 104"/>
                  <a:gd name="T8" fmla="*/ 43 w 49"/>
                  <a:gd name="T9" fmla="*/ 16 h 104"/>
                  <a:gd name="T10" fmla="*/ 46 w 49"/>
                  <a:gd name="T11" fmla="*/ 24 h 104"/>
                  <a:gd name="T12" fmla="*/ 49 w 49"/>
                  <a:gd name="T13" fmla="*/ 32 h 104"/>
                  <a:gd name="T14" fmla="*/ 49 w 49"/>
                  <a:gd name="T15" fmla="*/ 44 h 104"/>
                  <a:gd name="T16" fmla="*/ 49 w 49"/>
                  <a:gd name="T17" fmla="*/ 53 h 104"/>
                  <a:gd name="T18" fmla="*/ 49 w 49"/>
                  <a:gd name="T19" fmla="*/ 64 h 104"/>
                  <a:gd name="T20" fmla="*/ 47 w 49"/>
                  <a:gd name="T21" fmla="*/ 74 h 104"/>
                  <a:gd name="T22" fmla="*/ 44 w 49"/>
                  <a:gd name="T23" fmla="*/ 82 h 104"/>
                  <a:gd name="T24" fmla="*/ 41 w 49"/>
                  <a:gd name="T25" fmla="*/ 90 h 104"/>
                  <a:gd name="T26" fmla="*/ 37 w 49"/>
                  <a:gd name="T27" fmla="*/ 96 h 104"/>
                  <a:gd name="T28" fmla="*/ 32 w 49"/>
                  <a:gd name="T29" fmla="*/ 101 h 104"/>
                  <a:gd name="T30" fmla="*/ 28 w 49"/>
                  <a:gd name="T31" fmla="*/ 104 h 104"/>
                  <a:gd name="T32" fmla="*/ 22 w 49"/>
                  <a:gd name="T33" fmla="*/ 104 h 104"/>
                  <a:gd name="T34" fmla="*/ 18 w 49"/>
                  <a:gd name="T35" fmla="*/ 104 h 104"/>
                  <a:gd name="T36" fmla="*/ 13 w 49"/>
                  <a:gd name="T37" fmla="*/ 101 h 104"/>
                  <a:gd name="T38" fmla="*/ 9 w 49"/>
                  <a:gd name="T39" fmla="*/ 95 h 104"/>
                  <a:gd name="T40" fmla="*/ 6 w 49"/>
                  <a:gd name="T41" fmla="*/ 88 h 104"/>
                  <a:gd name="T42" fmla="*/ 3 w 49"/>
                  <a:gd name="T43" fmla="*/ 82 h 104"/>
                  <a:gd name="T44" fmla="*/ 0 w 49"/>
                  <a:gd name="T45" fmla="*/ 72 h 104"/>
                  <a:gd name="T46" fmla="*/ 0 w 49"/>
                  <a:gd name="T47" fmla="*/ 61 h 104"/>
                  <a:gd name="T48" fmla="*/ 0 w 49"/>
                  <a:gd name="T49" fmla="*/ 52 h 104"/>
                  <a:gd name="T50" fmla="*/ 0 w 49"/>
                  <a:gd name="T51" fmla="*/ 42 h 104"/>
                  <a:gd name="T52" fmla="*/ 1 w 49"/>
                  <a:gd name="T53" fmla="*/ 31 h 104"/>
                  <a:gd name="T54" fmla="*/ 4 w 49"/>
                  <a:gd name="T55" fmla="*/ 23 h 104"/>
                  <a:gd name="T56" fmla="*/ 7 w 49"/>
                  <a:gd name="T57" fmla="*/ 15 h 104"/>
                  <a:gd name="T58" fmla="*/ 12 w 49"/>
                  <a:gd name="T59" fmla="*/ 8 h 104"/>
                  <a:gd name="T60" fmla="*/ 16 w 49"/>
                  <a:gd name="T61" fmla="*/ 3 h 104"/>
                  <a:gd name="T62" fmla="*/ 22 w 49"/>
                  <a:gd name="T63" fmla="*/ 0 h 104"/>
                  <a:gd name="T64" fmla="*/ 26 w 49"/>
                  <a:gd name="T65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4">
                    <a:moveTo>
                      <a:pt x="26" y="0"/>
                    </a:moveTo>
                    <a:lnTo>
                      <a:pt x="31" y="2"/>
                    </a:lnTo>
                    <a:lnTo>
                      <a:pt x="35" y="5"/>
                    </a:lnTo>
                    <a:lnTo>
                      <a:pt x="40" y="10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2"/>
                    </a:lnTo>
                    <a:lnTo>
                      <a:pt x="49" y="44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2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2" y="101"/>
                    </a:lnTo>
                    <a:lnTo>
                      <a:pt x="28" y="104"/>
                    </a:lnTo>
                    <a:lnTo>
                      <a:pt x="22" y="104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5"/>
                    </a:lnTo>
                    <a:lnTo>
                      <a:pt x="6" y="88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1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1" y="31"/>
                    </a:lnTo>
                    <a:lnTo>
                      <a:pt x="4" y="23"/>
                    </a:lnTo>
                    <a:lnTo>
                      <a:pt x="7" y="15"/>
                    </a:lnTo>
                    <a:lnTo>
                      <a:pt x="12" y="8"/>
                    </a:lnTo>
                    <a:lnTo>
                      <a:pt x="16" y="3"/>
                    </a:lnTo>
                    <a:lnTo>
                      <a:pt x="22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5" name="Freeform 149">
                <a:extLst>
                  <a:ext uri="{FF2B5EF4-FFF2-40B4-BE49-F238E27FC236}">
                    <a16:creationId xmlns:a16="http://schemas.microsoft.com/office/drawing/2014/main" id="{942BF6D7-C181-F05B-727C-6B7D3E431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8" y="2579"/>
                <a:ext cx="33" cy="68"/>
              </a:xfrm>
              <a:custGeom>
                <a:avLst/>
                <a:gdLst>
                  <a:gd name="T0" fmla="*/ 36 w 65"/>
                  <a:gd name="T1" fmla="*/ 0 h 136"/>
                  <a:gd name="T2" fmla="*/ 42 w 65"/>
                  <a:gd name="T3" fmla="*/ 2 h 136"/>
                  <a:gd name="T4" fmla="*/ 47 w 65"/>
                  <a:gd name="T5" fmla="*/ 5 h 136"/>
                  <a:gd name="T6" fmla="*/ 53 w 65"/>
                  <a:gd name="T7" fmla="*/ 11 h 136"/>
                  <a:gd name="T8" fmla="*/ 58 w 65"/>
                  <a:gd name="T9" fmla="*/ 19 h 136"/>
                  <a:gd name="T10" fmla="*/ 61 w 65"/>
                  <a:gd name="T11" fmla="*/ 30 h 136"/>
                  <a:gd name="T12" fmla="*/ 64 w 65"/>
                  <a:gd name="T13" fmla="*/ 42 h 136"/>
                  <a:gd name="T14" fmla="*/ 65 w 65"/>
                  <a:gd name="T15" fmla="*/ 55 h 136"/>
                  <a:gd name="T16" fmla="*/ 65 w 65"/>
                  <a:gd name="T17" fmla="*/ 69 h 136"/>
                  <a:gd name="T18" fmla="*/ 64 w 65"/>
                  <a:gd name="T19" fmla="*/ 82 h 136"/>
                  <a:gd name="T20" fmla="*/ 62 w 65"/>
                  <a:gd name="T21" fmla="*/ 95 h 136"/>
                  <a:gd name="T22" fmla="*/ 58 w 65"/>
                  <a:gd name="T23" fmla="*/ 107 h 136"/>
                  <a:gd name="T24" fmla="*/ 55 w 65"/>
                  <a:gd name="T25" fmla="*/ 117 h 136"/>
                  <a:gd name="T26" fmla="*/ 49 w 65"/>
                  <a:gd name="T27" fmla="*/ 125 h 136"/>
                  <a:gd name="T28" fmla="*/ 43 w 65"/>
                  <a:gd name="T29" fmla="*/ 131 h 136"/>
                  <a:gd name="T30" fmla="*/ 37 w 65"/>
                  <a:gd name="T31" fmla="*/ 135 h 136"/>
                  <a:gd name="T32" fmla="*/ 31 w 65"/>
                  <a:gd name="T33" fmla="*/ 136 h 136"/>
                  <a:gd name="T34" fmla="*/ 24 w 65"/>
                  <a:gd name="T35" fmla="*/ 135 h 136"/>
                  <a:gd name="T36" fmla="*/ 18 w 65"/>
                  <a:gd name="T37" fmla="*/ 130 h 136"/>
                  <a:gd name="T38" fmla="*/ 12 w 65"/>
                  <a:gd name="T39" fmla="*/ 123 h 136"/>
                  <a:gd name="T40" fmla="*/ 8 w 65"/>
                  <a:gd name="T41" fmla="*/ 115 h 136"/>
                  <a:gd name="T42" fmla="*/ 3 w 65"/>
                  <a:gd name="T43" fmla="*/ 104 h 136"/>
                  <a:gd name="T44" fmla="*/ 2 w 65"/>
                  <a:gd name="T45" fmla="*/ 93 h 136"/>
                  <a:gd name="T46" fmla="*/ 0 w 65"/>
                  <a:gd name="T47" fmla="*/ 80 h 136"/>
                  <a:gd name="T48" fmla="*/ 0 w 65"/>
                  <a:gd name="T49" fmla="*/ 66 h 136"/>
                  <a:gd name="T50" fmla="*/ 0 w 65"/>
                  <a:gd name="T51" fmla="*/ 53 h 136"/>
                  <a:gd name="T52" fmla="*/ 3 w 65"/>
                  <a:gd name="T53" fmla="*/ 38 h 136"/>
                  <a:gd name="T54" fmla="*/ 6 w 65"/>
                  <a:gd name="T55" fmla="*/ 27 h 136"/>
                  <a:gd name="T56" fmla="*/ 12 w 65"/>
                  <a:gd name="T57" fmla="*/ 18 h 136"/>
                  <a:gd name="T58" fmla="*/ 17 w 65"/>
                  <a:gd name="T59" fmla="*/ 10 h 136"/>
                  <a:gd name="T60" fmla="*/ 22 w 65"/>
                  <a:gd name="T61" fmla="*/ 3 h 136"/>
                  <a:gd name="T62" fmla="*/ 28 w 65"/>
                  <a:gd name="T63" fmla="*/ 0 h 136"/>
                  <a:gd name="T64" fmla="*/ 36 w 65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136">
                    <a:moveTo>
                      <a:pt x="36" y="0"/>
                    </a:moveTo>
                    <a:lnTo>
                      <a:pt x="42" y="2"/>
                    </a:lnTo>
                    <a:lnTo>
                      <a:pt x="47" y="5"/>
                    </a:lnTo>
                    <a:lnTo>
                      <a:pt x="53" y="11"/>
                    </a:lnTo>
                    <a:lnTo>
                      <a:pt x="58" y="19"/>
                    </a:lnTo>
                    <a:lnTo>
                      <a:pt x="61" y="30"/>
                    </a:lnTo>
                    <a:lnTo>
                      <a:pt x="64" y="42"/>
                    </a:lnTo>
                    <a:lnTo>
                      <a:pt x="65" y="55"/>
                    </a:lnTo>
                    <a:lnTo>
                      <a:pt x="65" y="69"/>
                    </a:lnTo>
                    <a:lnTo>
                      <a:pt x="64" y="82"/>
                    </a:lnTo>
                    <a:lnTo>
                      <a:pt x="62" y="95"/>
                    </a:lnTo>
                    <a:lnTo>
                      <a:pt x="58" y="107"/>
                    </a:lnTo>
                    <a:lnTo>
                      <a:pt x="55" y="117"/>
                    </a:lnTo>
                    <a:lnTo>
                      <a:pt x="49" y="125"/>
                    </a:lnTo>
                    <a:lnTo>
                      <a:pt x="43" y="131"/>
                    </a:lnTo>
                    <a:lnTo>
                      <a:pt x="37" y="135"/>
                    </a:lnTo>
                    <a:lnTo>
                      <a:pt x="31" y="136"/>
                    </a:lnTo>
                    <a:lnTo>
                      <a:pt x="24" y="135"/>
                    </a:lnTo>
                    <a:lnTo>
                      <a:pt x="18" y="130"/>
                    </a:lnTo>
                    <a:lnTo>
                      <a:pt x="12" y="123"/>
                    </a:lnTo>
                    <a:lnTo>
                      <a:pt x="8" y="115"/>
                    </a:lnTo>
                    <a:lnTo>
                      <a:pt x="3" y="104"/>
                    </a:lnTo>
                    <a:lnTo>
                      <a:pt x="2" y="93"/>
                    </a:lnTo>
                    <a:lnTo>
                      <a:pt x="0" y="80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3" y="38"/>
                    </a:lnTo>
                    <a:lnTo>
                      <a:pt x="6" y="27"/>
                    </a:lnTo>
                    <a:lnTo>
                      <a:pt x="12" y="18"/>
                    </a:lnTo>
                    <a:lnTo>
                      <a:pt x="17" y="10"/>
                    </a:lnTo>
                    <a:lnTo>
                      <a:pt x="22" y="3"/>
                    </a:lnTo>
                    <a:lnTo>
                      <a:pt x="28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6" name="Freeform 150">
                <a:extLst>
                  <a:ext uri="{FF2B5EF4-FFF2-40B4-BE49-F238E27FC236}">
                    <a16:creationId xmlns:a16="http://schemas.microsoft.com/office/drawing/2014/main" id="{3A7D01CB-3205-0F16-3EFB-CB0C7E0981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" y="2541"/>
                <a:ext cx="22" cy="46"/>
              </a:xfrm>
              <a:custGeom>
                <a:avLst/>
                <a:gdLst>
                  <a:gd name="T0" fmla="*/ 22 w 43"/>
                  <a:gd name="T1" fmla="*/ 0 h 91"/>
                  <a:gd name="T2" fmla="*/ 26 w 43"/>
                  <a:gd name="T3" fmla="*/ 1 h 91"/>
                  <a:gd name="T4" fmla="*/ 31 w 43"/>
                  <a:gd name="T5" fmla="*/ 3 h 91"/>
                  <a:gd name="T6" fmla="*/ 34 w 43"/>
                  <a:gd name="T7" fmla="*/ 8 h 91"/>
                  <a:gd name="T8" fmla="*/ 37 w 43"/>
                  <a:gd name="T9" fmla="*/ 14 h 91"/>
                  <a:gd name="T10" fmla="*/ 40 w 43"/>
                  <a:gd name="T11" fmla="*/ 21 h 91"/>
                  <a:gd name="T12" fmla="*/ 41 w 43"/>
                  <a:gd name="T13" fmla="*/ 29 h 91"/>
                  <a:gd name="T14" fmla="*/ 43 w 43"/>
                  <a:gd name="T15" fmla="*/ 37 h 91"/>
                  <a:gd name="T16" fmla="*/ 43 w 43"/>
                  <a:gd name="T17" fmla="*/ 46 h 91"/>
                  <a:gd name="T18" fmla="*/ 43 w 43"/>
                  <a:gd name="T19" fmla="*/ 54 h 91"/>
                  <a:gd name="T20" fmla="*/ 40 w 43"/>
                  <a:gd name="T21" fmla="*/ 64 h 91"/>
                  <a:gd name="T22" fmla="*/ 38 w 43"/>
                  <a:gd name="T23" fmla="*/ 72 h 91"/>
                  <a:gd name="T24" fmla="*/ 35 w 43"/>
                  <a:gd name="T25" fmla="*/ 78 h 91"/>
                  <a:gd name="T26" fmla="*/ 32 w 43"/>
                  <a:gd name="T27" fmla="*/ 83 h 91"/>
                  <a:gd name="T28" fmla="*/ 28 w 43"/>
                  <a:gd name="T29" fmla="*/ 88 h 91"/>
                  <a:gd name="T30" fmla="*/ 23 w 43"/>
                  <a:gd name="T31" fmla="*/ 89 h 91"/>
                  <a:gd name="T32" fmla="*/ 19 w 43"/>
                  <a:gd name="T33" fmla="*/ 91 h 91"/>
                  <a:gd name="T34" fmla="*/ 16 w 43"/>
                  <a:gd name="T35" fmla="*/ 89 h 91"/>
                  <a:gd name="T36" fmla="*/ 12 w 43"/>
                  <a:gd name="T37" fmla="*/ 86 h 91"/>
                  <a:gd name="T38" fmla="*/ 7 w 43"/>
                  <a:gd name="T39" fmla="*/ 83 h 91"/>
                  <a:gd name="T40" fmla="*/ 4 w 43"/>
                  <a:gd name="T41" fmla="*/ 77 h 91"/>
                  <a:gd name="T42" fmla="*/ 3 w 43"/>
                  <a:gd name="T43" fmla="*/ 70 h 91"/>
                  <a:gd name="T44" fmla="*/ 0 w 43"/>
                  <a:gd name="T45" fmla="*/ 62 h 91"/>
                  <a:gd name="T46" fmla="*/ 0 w 43"/>
                  <a:gd name="T47" fmla="*/ 53 h 91"/>
                  <a:gd name="T48" fmla="*/ 0 w 43"/>
                  <a:gd name="T49" fmla="*/ 45 h 91"/>
                  <a:gd name="T50" fmla="*/ 0 w 43"/>
                  <a:gd name="T51" fmla="*/ 35 h 91"/>
                  <a:gd name="T52" fmla="*/ 1 w 43"/>
                  <a:gd name="T53" fmla="*/ 27 h 91"/>
                  <a:gd name="T54" fmla="*/ 4 w 43"/>
                  <a:gd name="T55" fmla="*/ 19 h 91"/>
                  <a:gd name="T56" fmla="*/ 6 w 43"/>
                  <a:gd name="T57" fmla="*/ 12 h 91"/>
                  <a:gd name="T58" fmla="*/ 10 w 43"/>
                  <a:gd name="T59" fmla="*/ 6 h 91"/>
                  <a:gd name="T60" fmla="*/ 15 w 43"/>
                  <a:gd name="T61" fmla="*/ 3 h 91"/>
                  <a:gd name="T62" fmla="*/ 19 w 43"/>
                  <a:gd name="T63" fmla="*/ 0 h 91"/>
                  <a:gd name="T64" fmla="*/ 22 w 43"/>
                  <a:gd name="T65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1">
                    <a:moveTo>
                      <a:pt x="22" y="0"/>
                    </a:moveTo>
                    <a:lnTo>
                      <a:pt x="26" y="1"/>
                    </a:lnTo>
                    <a:lnTo>
                      <a:pt x="31" y="3"/>
                    </a:lnTo>
                    <a:lnTo>
                      <a:pt x="34" y="8"/>
                    </a:lnTo>
                    <a:lnTo>
                      <a:pt x="37" y="14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6"/>
                    </a:lnTo>
                    <a:lnTo>
                      <a:pt x="43" y="54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8"/>
                    </a:lnTo>
                    <a:lnTo>
                      <a:pt x="32" y="83"/>
                    </a:lnTo>
                    <a:lnTo>
                      <a:pt x="28" y="88"/>
                    </a:lnTo>
                    <a:lnTo>
                      <a:pt x="23" y="89"/>
                    </a:lnTo>
                    <a:lnTo>
                      <a:pt x="19" y="91"/>
                    </a:lnTo>
                    <a:lnTo>
                      <a:pt x="16" y="89"/>
                    </a:lnTo>
                    <a:lnTo>
                      <a:pt x="12" y="86"/>
                    </a:lnTo>
                    <a:lnTo>
                      <a:pt x="7" y="83"/>
                    </a:lnTo>
                    <a:lnTo>
                      <a:pt x="4" y="77"/>
                    </a:lnTo>
                    <a:lnTo>
                      <a:pt x="3" y="70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0" y="45"/>
                    </a:lnTo>
                    <a:lnTo>
                      <a:pt x="0" y="35"/>
                    </a:lnTo>
                    <a:lnTo>
                      <a:pt x="1" y="27"/>
                    </a:lnTo>
                    <a:lnTo>
                      <a:pt x="4" y="19"/>
                    </a:lnTo>
                    <a:lnTo>
                      <a:pt x="6" y="12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19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7" name="Freeform 151">
                <a:extLst>
                  <a:ext uri="{FF2B5EF4-FFF2-40B4-BE49-F238E27FC236}">
                    <a16:creationId xmlns:a16="http://schemas.microsoft.com/office/drawing/2014/main" id="{82F0A7F4-3F90-E290-9AF0-5B7A540B8D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2582"/>
                <a:ext cx="28" cy="59"/>
              </a:xfrm>
              <a:custGeom>
                <a:avLst/>
                <a:gdLst>
                  <a:gd name="T0" fmla="*/ 31 w 58"/>
                  <a:gd name="T1" fmla="*/ 0 h 119"/>
                  <a:gd name="T2" fmla="*/ 37 w 58"/>
                  <a:gd name="T3" fmla="*/ 2 h 119"/>
                  <a:gd name="T4" fmla="*/ 43 w 58"/>
                  <a:gd name="T5" fmla="*/ 7 h 119"/>
                  <a:gd name="T6" fmla="*/ 47 w 58"/>
                  <a:gd name="T7" fmla="*/ 12 h 119"/>
                  <a:gd name="T8" fmla="*/ 50 w 58"/>
                  <a:gd name="T9" fmla="*/ 20 h 119"/>
                  <a:gd name="T10" fmla="*/ 55 w 58"/>
                  <a:gd name="T11" fmla="*/ 28 h 119"/>
                  <a:gd name="T12" fmla="*/ 56 w 58"/>
                  <a:gd name="T13" fmla="*/ 39 h 119"/>
                  <a:gd name="T14" fmla="*/ 58 w 58"/>
                  <a:gd name="T15" fmla="*/ 50 h 119"/>
                  <a:gd name="T16" fmla="*/ 58 w 58"/>
                  <a:gd name="T17" fmla="*/ 61 h 119"/>
                  <a:gd name="T18" fmla="*/ 56 w 58"/>
                  <a:gd name="T19" fmla="*/ 74 h 119"/>
                  <a:gd name="T20" fmla="*/ 55 w 58"/>
                  <a:gd name="T21" fmla="*/ 85 h 119"/>
                  <a:gd name="T22" fmla="*/ 52 w 58"/>
                  <a:gd name="T23" fmla="*/ 95 h 119"/>
                  <a:gd name="T24" fmla="*/ 47 w 58"/>
                  <a:gd name="T25" fmla="*/ 103 h 119"/>
                  <a:gd name="T26" fmla="*/ 43 w 58"/>
                  <a:gd name="T27" fmla="*/ 109 h 119"/>
                  <a:gd name="T28" fmla="*/ 39 w 58"/>
                  <a:gd name="T29" fmla="*/ 116 h 119"/>
                  <a:gd name="T30" fmla="*/ 33 w 58"/>
                  <a:gd name="T31" fmla="*/ 119 h 119"/>
                  <a:gd name="T32" fmla="*/ 27 w 58"/>
                  <a:gd name="T33" fmla="*/ 119 h 119"/>
                  <a:gd name="T34" fmla="*/ 22 w 58"/>
                  <a:gd name="T35" fmla="*/ 119 h 119"/>
                  <a:gd name="T36" fmla="*/ 16 w 58"/>
                  <a:gd name="T37" fmla="*/ 114 h 119"/>
                  <a:gd name="T38" fmla="*/ 12 w 58"/>
                  <a:gd name="T39" fmla="*/ 109 h 119"/>
                  <a:gd name="T40" fmla="*/ 8 w 58"/>
                  <a:gd name="T41" fmla="*/ 101 h 119"/>
                  <a:gd name="T42" fmla="*/ 5 w 58"/>
                  <a:gd name="T43" fmla="*/ 93 h 119"/>
                  <a:gd name="T44" fmla="*/ 2 w 58"/>
                  <a:gd name="T45" fmla="*/ 82 h 119"/>
                  <a:gd name="T46" fmla="*/ 0 w 58"/>
                  <a:gd name="T47" fmla="*/ 71 h 119"/>
                  <a:gd name="T48" fmla="*/ 0 w 58"/>
                  <a:gd name="T49" fmla="*/ 60 h 119"/>
                  <a:gd name="T50" fmla="*/ 2 w 58"/>
                  <a:gd name="T51" fmla="*/ 47 h 119"/>
                  <a:gd name="T52" fmla="*/ 3 w 58"/>
                  <a:gd name="T53" fmla="*/ 37 h 119"/>
                  <a:gd name="T54" fmla="*/ 6 w 58"/>
                  <a:gd name="T55" fmla="*/ 26 h 119"/>
                  <a:gd name="T56" fmla="*/ 11 w 58"/>
                  <a:gd name="T57" fmla="*/ 18 h 119"/>
                  <a:gd name="T58" fmla="*/ 15 w 58"/>
                  <a:gd name="T59" fmla="*/ 10 h 119"/>
                  <a:gd name="T60" fmla="*/ 19 w 58"/>
                  <a:gd name="T61" fmla="*/ 5 h 119"/>
                  <a:gd name="T62" fmla="*/ 25 w 58"/>
                  <a:gd name="T63" fmla="*/ 2 h 119"/>
                  <a:gd name="T64" fmla="*/ 31 w 58"/>
                  <a:gd name="T65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8" h="119">
                    <a:moveTo>
                      <a:pt x="31" y="0"/>
                    </a:moveTo>
                    <a:lnTo>
                      <a:pt x="37" y="2"/>
                    </a:lnTo>
                    <a:lnTo>
                      <a:pt x="43" y="7"/>
                    </a:lnTo>
                    <a:lnTo>
                      <a:pt x="47" y="12"/>
                    </a:lnTo>
                    <a:lnTo>
                      <a:pt x="50" y="20"/>
                    </a:lnTo>
                    <a:lnTo>
                      <a:pt x="55" y="28"/>
                    </a:lnTo>
                    <a:lnTo>
                      <a:pt x="56" y="39"/>
                    </a:lnTo>
                    <a:lnTo>
                      <a:pt x="58" y="50"/>
                    </a:lnTo>
                    <a:lnTo>
                      <a:pt x="58" y="61"/>
                    </a:lnTo>
                    <a:lnTo>
                      <a:pt x="56" y="74"/>
                    </a:lnTo>
                    <a:lnTo>
                      <a:pt x="55" y="85"/>
                    </a:lnTo>
                    <a:lnTo>
                      <a:pt x="52" y="95"/>
                    </a:lnTo>
                    <a:lnTo>
                      <a:pt x="47" y="103"/>
                    </a:lnTo>
                    <a:lnTo>
                      <a:pt x="43" y="109"/>
                    </a:lnTo>
                    <a:lnTo>
                      <a:pt x="39" y="116"/>
                    </a:lnTo>
                    <a:lnTo>
                      <a:pt x="33" y="119"/>
                    </a:lnTo>
                    <a:lnTo>
                      <a:pt x="27" y="119"/>
                    </a:lnTo>
                    <a:lnTo>
                      <a:pt x="22" y="119"/>
                    </a:lnTo>
                    <a:lnTo>
                      <a:pt x="16" y="114"/>
                    </a:lnTo>
                    <a:lnTo>
                      <a:pt x="12" y="109"/>
                    </a:lnTo>
                    <a:lnTo>
                      <a:pt x="8" y="101"/>
                    </a:lnTo>
                    <a:lnTo>
                      <a:pt x="5" y="93"/>
                    </a:lnTo>
                    <a:lnTo>
                      <a:pt x="2" y="82"/>
                    </a:lnTo>
                    <a:lnTo>
                      <a:pt x="0" y="71"/>
                    </a:lnTo>
                    <a:lnTo>
                      <a:pt x="0" y="60"/>
                    </a:lnTo>
                    <a:lnTo>
                      <a:pt x="2" y="47"/>
                    </a:lnTo>
                    <a:lnTo>
                      <a:pt x="3" y="37"/>
                    </a:lnTo>
                    <a:lnTo>
                      <a:pt x="6" y="26"/>
                    </a:lnTo>
                    <a:lnTo>
                      <a:pt x="11" y="18"/>
                    </a:lnTo>
                    <a:lnTo>
                      <a:pt x="15" y="10"/>
                    </a:lnTo>
                    <a:lnTo>
                      <a:pt x="19" y="5"/>
                    </a:lnTo>
                    <a:lnTo>
                      <a:pt x="25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8" name="Freeform 152">
                <a:extLst>
                  <a:ext uri="{FF2B5EF4-FFF2-40B4-BE49-F238E27FC236}">
                    <a16:creationId xmlns:a16="http://schemas.microsoft.com/office/drawing/2014/main" id="{18156598-F302-428A-FACA-6EDA4BBFEF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544"/>
                <a:ext cx="11" cy="39"/>
              </a:xfrm>
              <a:custGeom>
                <a:avLst/>
                <a:gdLst>
                  <a:gd name="T0" fmla="*/ 13 w 22"/>
                  <a:gd name="T1" fmla="*/ 0 h 79"/>
                  <a:gd name="T2" fmla="*/ 9 w 22"/>
                  <a:gd name="T3" fmla="*/ 6 h 79"/>
                  <a:gd name="T4" fmla="*/ 6 w 22"/>
                  <a:gd name="T5" fmla="*/ 13 h 79"/>
                  <a:gd name="T6" fmla="*/ 1 w 22"/>
                  <a:gd name="T7" fmla="*/ 23 h 79"/>
                  <a:gd name="T8" fmla="*/ 0 w 22"/>
                  <a:gd name="T9" fmla="*/ 31 h 79"/>
                  <a:gd name="T10" fmla="*/ 0 w 22"/>
                  <a:gd name="T11" fmla="*/ 42 h 79"/>
                  <a:gd name="T12" fmla="*/ 1 w 22"/>
                  <a:gd name="T13" fmla="*/ 53 h 79"/>
                  <a:gd name="T14" fmla="*/ 4 w 22"/>
                  <a:gd name="T15" fmla="*/ 66 h 79"/>
                  <a:gd name="T16" fmla="*/ 10 w 22"/>
                  <a:gd name="T17" fmla="*/ 79 h 79"/>
                  <a:gd name="T18" fmla="*/ 19 w 22"/>
                  <a:gd name="T19" fmla="*/ 79 h 79"/>
                  <a:gd name="T20" fmla="*/ 13 w 22"/>
                  <a:gd name="T21" fmla="*/ 69 h 79"/>
                  <a:gd name="T22" fmla="*/ 10 w 22"/>
                  <a:gd name="T23" fmla="*/ 61 h 79"/>
                  <a:gd name="T24" fmla="*/ 7 w 22"/>
                  <a:gd name="T25" fmla="*/ 53 h 79"/>
                  <a:gd name="T26" fmla="*/ 7 w 22"/>
                  <a:gd name="T27" fmla="*/ 45 h 79"/>
                  <a:gd name="T28" fmla="*/ 7 w 22"/>
                  <a:gd name="T29" fmla="*/ 37 h 79"/>
                  <a:gd name="T30" fmla="*/ 9 w 22"/>
                  <a:gd name="T31" fmla="*/ 29 h 79"/>
                  <a:gd name="T32" fmla="*/ 12 w 22"/>
                  <a:gd name="T33" fmla="*/ 19 h 79"/>
                  <a:gd name="T34" fmla="*/ 15 w 22"/>
                  <a:gd name="T35" fmla="*/ 10 h 79"/>
                  <a:gd name="T36" fmla="*/ 22 w 22"/>
                  <a:gd name="T37" fmla="*/ 0 h 79"/>
                  <a:gd name="T38" fmla="*/ 13 w 22"/>
                  <a:gd name="T3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9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1" y="23"/>
                    </a:lnTo>
                    <a:lnTo>
                      <a:pt x="0" y="31"/>
                    </a:lnTo>
                    <a:lnTo>
                      <a:pt x="0" y="42"/>
                    </a:lnTo>
                    <a:lnTo>
                      <a:pt x="1" y="53"/>
                    </a:lnTo>
                    <a:lnTo>
                      <a:pt x="4" y="66"/>
                    </a:lnTo>
                    <a:lnTo>
                      <a:pt x="10" y="79"/>
                    </a:lnTo>
                    <a:lnTo>
                      <a:pt x="19" y="79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19"/>
                    </a:lnTo>
                    <a:lnTo>
                      <a:pt x="15" y="10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9" name="Freeform 153">
                <a:extLst>
                  <a:ext uri="{FF2B5EF4-FFF2-40B4-BE49-F238E27FC236}">
                    <a16:creationId xmlns:a16="http://schemas.microsoft.com/office/drawing/2014/main" id="{7623EAC4-CA9F-155F-B516-DFDDE7572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2" y="2586"/>
                <a:ext cx="15" cy="52"/>
              </a:xfrm>
              <a:custGeom>
                <a:avLst/>
                <a:gdLst>
                  <a:gd name="T0" fmla="*/ 19 w 29"/>
                  <a:gd name="T1" fmla="*/ 0 h 105"/>
                  <a:gd name="T2" fmla="*/ 13 w 29"/>
                  <a:gd name="T3" fmla="*/ 8 h 105"/>
                  <a:gd name="T4" fmla="*/ 7 w 29"/>
                  <a:gd name="T5" fmla="*/ 18 h 105"/>
                  <a:gd name="T6" fmla="*/ 4 w 29"/>
                  <a:gd name="T7" fmla="*/ 29 h 105"/>
                  <a:gd name="T8" fmla="*/ 1 w 29"/>
                  <a:gd name="T9" fmla="*/ 42 h 105"/>
                  <a:gd name="T10" fmla="*/ 0 w 29"/>
                  <a:gd name="T11" fmla="*/ 57 h 105"/>
                  <a:gd name="T12" fmla="*/ 3 w 29"/>
                  <a:gd name="T13" fmla="*/ 71 h 105"/>
                  <a:gd name="T14" fmla="*/ 7 w 29"/>
                  <a:gd name="T15" fmla="*/ 87 h 105"/>
                  <a:gd name="T16" fmla="*/ 14 w 29"/>
                  <a:gd name="T17" fmla="*/ 105 h 105"/>
                  <a:gd name="T18" fmla="*/ 26 w 29"/>
                  <a:gd name="T19" fmla="*/ 105 h 105"/>
                  <a:gd name="T20" fmla="*/ 19 w 29"/>
                  <a:gd name="T21" fmla="*/ 92 h 105"/>
                  <a:gd name="T22" fmla="*/ 14 w 29"/>
                  <a:gd name="T23" fmla="*/ 81 h 105"/>
                  <a:gd name="T24" fmla="*/ 11 w 29"/>
                  <a:gd name="T25" fmla="*/ 71 h 105"/>
                  <a:gd name="T26" fmla="*/ 10 w 29"/>
                  <a:gd name="T27" fmla="*/ 61 h 105"/>
                  <a:gd name="T28" fmla="*/ 11 w 29"/>
                  <a:gd name="T29" fmla="*/ 50 h 105"/>
                  <a:gd name="T30" fmla="*/ 13 w 29"/>
                  <a:gd name="T31" fmla="*/ 39 h 105"/>
                  <a:gd name="T32" fmla="*/ 17 w 29"/>
                  <a:gd name="T33" fmla="*/ 28 h 105"/>
                  <a:gd name="T34" fmla="*/ 20 w 29"/>
                  <a:gd name="T35" fmla="*/ 13 h 105"/>
                  <a:gd name="T36" fmla="*/ 29 w 29"/>
                  <a:gd name="T37" fmla="*/ 0 h 105"/>
                  <a:gd name="T38" fmla="*/ 19 w 29"/>
                  <a:gd name="T3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5">
                    <a:moveTo>
                      <a:pt x="19" y="0"/>
                    </a:moveTo>
                    <a:lnTo>
                      <a:pt x="13" y="8"/>
                    </a:lnTo>
                    <a:lnTo>
                      <a:pt x="7" y="18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7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4" y="105"/>
                    </a:lnTo>
                    <a:lnTo>
                      <a:pt x="26" y="105"/>
                    </a:lnTo>
                    <a:lnTo>
                      <a:pt x="19" y="92"/>
                    </a:lnTo>
                    <a:lnTo>
                      <a:pt x="14" y="81"/>
                    </a:lnTo>
                    <a:lnTo>
                      <a:pt x="11" y="71"/>
                    </a:lnTo>
                    <a:lnTo>
                      <a:pt x="10" y="61"/>
                    </a:lnTo>
                    <a:lnTo>
                      <a:pt x="11" y="50"/>
                    </a:lnTo>
                    <a:lnTo>
                      <a:pt x="13" y="39"/>
                    </a:lnTo>
                    <a:lnTo>
                      <a:pt x="17" y="28"/>
                    </a:lnTo>
                    <a:lnTo>
                      <a:pt x="20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0" name="Freeform 154">
                <a:extLst>
                  <a:ext uri="{FF2B5EF4-FFF2-40B4-BE49-F238E27FC236}">
                    <a16:creationId xmlns:a16="http://schemas.microsoft.com/office/drawing/2014/main" id="{76381AE8-C218-8321-86E6-ED22528740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2557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1 h 32"/>
                  <a:gd name="T4" fmla="*/ 0 w 16"/>
                  <a:gd name="T5" fmla="*/ 27 h 32"/>
                  <a:gd name="T6" fmla="*/ 7 w 16"/>
                  <a:gd name="T7" fmla="*/ 32 h 32"/>
                  <a:gd name="T8" fmla="*/ 16 w 16"/>
                  <a:gd name="T9" fmla="*/ 32 h 32"/>
                  <a:gd name="T10" fmla="*/ 14 w 16"/>
                  <a:gd name="T11" fmla="*/ 3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1"/>
                    </a:lnTo>
                    <a:lnTo>
                      <a:pt x="0" y="27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4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1" name="Freeform 155">
                <a:extLst>
                  <a:ext uri="{FF2B5EF4-FFF2-40B4-BE49-F238E27FC236}">
                    <a16:creationId xmlns:a16="http://schemas.microsoft.com/office/drawing/2014/main" id="{BD83658C-46B6-46E6-9659-1CFDF1F4B1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2603"/>
                <a:ext cx="11" cy="21"/>
              </a:xfrm>
              <a:custGeom>
                <a:avLst/>
                <a:gdLst>
                  <a:gd name="T0" fmla="*/ 7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7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7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2" name="Freeform 156">
                <a:extLst>
                  <a:ext uri="{FF2B5EF4-FFF2-40B4-BE49-F238E27FC236}">
                    <a16:creationId xmlns:a16="http://schemas.microsoft.com/office/drawing/2014/main" id="{71DB3573-103A-024A-CD95-DF1166B447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3" y="2555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1 h 33"/>
                  <a:gd name="T4" fmla="*/ 10 w 12"/>
                  <a:gd name="T5" fmla="*/ 6 h 33"/>
                  <a:gd name="T6" fmla="*/ 12 w 12"/>
                  <a:gd name="T7" fmla="*/ 11 h 33"/>
                  <a:gd name="T8" fmla="*/ 12 w 12"/>
                  <a:gd name="T9" fmla="*/ 17 h 33"/>
                  <a:gd name="T10" fmla="*/ 12 w 12"/>
                  <a:gd name="T11" fmla="*/ 24 h 33"/>
                  <a:gd name="T12" fmla="*/ 10 w 12"/>
                  <a:gd name="T13" fmla="*/ 28 h 33"/>
                  <a:gd name="T14" fmla="*/ 9 w 12"/>
                  <a:gd name="T15" fmla="*/ 33 h 33"/>
                  <a:gd name="T16" fmla="*/ 6 w 12"/>
                  <a:gd name="T17" fmla="*/ 33 h 33"/>
                  <a:gd name="T18" fmla="*/ 3 w 12"/>
                  <a:gd name="T19" fmla="*/ 33 h 33"/>
                  <a:gd name="T20" fmla="*/ 3 w 12"/>
                  <a:gd name="T21" fmla="*/ 28 h 33"/>
                  <a:gd name="T22" fmla="*/ 2 w 12"/>
                  <a:gd name="T23" fmla="*/ 24 h 33"/>
                  <a:gd name="T24" fmla="*/ 0 w 12"/>
                  <a:gd name="T25" fmla="*/ 17 h 33"/>
                  <a:gd name="T26" fmla="*/ 2 w 12"/>
                  <a:gd name="T27" fmla="*/ 11 h 33"/>
                  <a:gd name="T28" fmla="*/ 3 w 12"/>
                  <a:gd name="T29" fmla="*/ 6 h 33"/>
                  <a:gd name="T30" fmla="*/ 3 w 12"/>
                  <a:gd name="T31" fmla="*/ 1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1"/>
                    </a:lnTo>
                    <a:lnTo>
                      <a:pt x="10" y="6"/>
                    </a:lnTo>
                    <a:lnTo>
                      <a:pt x="12" y="11"/>
                    </a:lnTo>
                    <a:lnTo>
                      <a:pt x="12" y="17"/>
                    </a:lnTo>
                    <a:lnTo>
                      <a:pt x="12" y="24"/>
                    </a:lnTo>
                    <a:lnTo>
                      <a:pt x="10" y="28"/>
                    </a:lnTo>
                    <a:lnTo>
                      <a:pt x="9" y="33"/>
                    </a:lnTo>
                    <a:lnTo>
                      <a:pt x="6" y="33"/>
                    </a:lnTo>
                    <a:lnTo>
                      <a:pt x="3" y="33"/>
                    </a:lnTo>
                    <a:lnTo>
                      <a:pt x="3" y="28"/>
                    </a:lnTo>
                    <a:lnTo>
                      <a:pt x="2" y="24"/>
                    </a:lnTo>
                    <a:lnTo>
                      <a:pt x="0" y="17"/>
                    </a:lnTo>
                    <a:lnTo>
                      <a:pt x="2" y="11"/>
                    </a:lnTo>
                    <a:lnTo>
                      <a:pt x="3" y="6"/>
                    </a:lnTo>
                    <a:lnTo>
                      <a:pt x="3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3" name="Freeform 157">
                <a:extLst>
                  <a:ext uri="{FF2B5EF4-FFF2-40B4-BE49-F238E27FC236}">
                    <a16:creationId xmlns:a16="http://schemas.microsoft.com/office/drawing/2014/main" id="{25C694D9-17C7-01CF-DE73-9262DA8952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3" y="2602"/>
                <a:ext cx="8" cy="21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1 h 43"/>
                  <a:gd name="T4" fmla="*/ 13 w 16"/>
                  <a:gd name="T5" fmla="*/ 6 h 43"/>
                  <a:gd name="T6" fmla="*/ 14 w 16"/>
                  <a:gd name="T7" fmla="*/ 12 h 43"/>
                  <a:gd name="T8" fmla="*/ 16 w 16"/>
                  <a:gd name="T9" fmla="*/ 20 h 43"/>
                  <a:gd name="T10" fmla="*/ 14 w 16"/>
                  <a:gd name="T11" fmla="*/ 28 h 43"/>
                  <a:gd name="T12" fmla="*/ 13 w 16"/>
                  <a:gd name="T13" fmla="*/ 36 h 43"/>
                  <a:gd name="T14" fmla="*/ 10 w 16"/>
                  <a:gd name="T15" fmla="*/ 41 h 43"/>
                  <a:gd name="T16" fmla="*/ 7 w 16"/>
                  <a:gd name="T17" fmla="*/ 43 h 43"/>
                  <a:gd name="T18" fmla="*/ 4 w 16"/>
                  <a:gd name="T19" fmla="*/ 41 h 43"/>
                  <a:gd name="T20" fmla="*/ 3 w 16"/>
                  <a:gd name="T21" fmla="*/ 36 h 43"/>
                  <a:gd name="T22" fmla="*/ 1 w 16"/>
                  <a:gd name="T23" fmla="*/ 28 h 43"/>
                  <a:gd name="T24" fmla="*/ 0 w 16"/>
                  <a:gd name="T25" fmla="*/ 20 h 43"/>
                  <a:gd name="T26" fmla="*/ 1 w 16"/>
                  <a:gd name="T27" fmla="*/ 12 h 43"/>
                  <a:gd name="T28" fmla="*/ 3 w 16"/>
                  <a:gd name="T29" fmla="*/ 6 h 43"/>
                  <a:gd name="T30" fmla="*/ 4 w 16"/>
                  <a:gd name="T31" fmla="*/ 1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1"/>
                    </a:lnTo>
                    <a:lnTo>
                      <a:pt x="13" y="6"/>
                    </a:lnTo>
                    <a:lnTo>
                      <a:pt x="14" y="12"/>
                    </a:lnTo>
                    <a:lnTo>
                      <a:pt x="16" y="20"/>
                    </a:lnTo>
                    <a:lnTo>
                      <a:pt x="14" y="28"/>
                    </a:lnTo>
                    <a:lnTo>
                      <a:pt x="13" y="36"/>
                    </a:lnTo>
                    <a:lnTo>
                      <a:pt x="10" y="41"/>
                    </a:lnTo>
                    <a:lnTo>
                      <a:pt x="7" y="43"/>
                    </a:lnTo>
                    <a:lnTo>
                      <a:pt x="4" y="41"/>
                    </a:lnTo>
                    <a:lnTo>
                      <a:pt x="3" y="36"/>
                    </a:lnTo>
                    <a:lnTo>
                      <a:pt x="1" y="28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3" y="6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4" name="Freeform 158">
                <a:extLst>
                  <a:ext uri="{FF2B5EF4-FFF2-40B4-BE49-F238E27FC236}">
                    <a16:creationId xmlns:a16="http://schemas.microsoft.com/office/drawing/2014/main" id="{765F6863-2534-1C67-ABEE-F636254E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548"/>
                <a:ext cx="9" cy="36"/>
              </a:xfrm>
              <a:custGeom>
                <a:avLst/>
                <a:gdLst>
                  <a:gd name="T0" fmla="*/ 1 w 18"/>
                  <a:gd name="T1" fmla="*/ 0 h 72"/>
                  <a:gd name="T2" fmla="*/ 7 w 18"/>
                  <a:gd name="T3" fmla="*/ 8 h 72"/>
                  <a:gd name="T4" fmla="*/ 12 w 18"/>
                  <a:gd name="T5" fmla="*/ 16 h 72"/>
                  <a:gd name="T6" fmla="*/ 13 w 18"/>
                  <a:gd name="T7" fmla="*/ 26 h 72"/>
                  <a:gd name="T8" fmla="*/ 13 w 18"/>
                  <a:gd name="T9" fmla="*/ 34 h 72"/>
                  <a:gd name="T10" fmla="*/ 12 w 18"/>
                  <a:gd name="T11" fmla="*/ 43 h 72"/>
                  <a:gd name="T12" fmla="*/ 9 w 18"/>
                  <a:gd name="T13" fmla="*/ 53 h 72"/>
                  <a:gd name="T14" fmla="*/ 4 w 18"/>
                  <a:gd name="T15" fmla="*/ 63 h 72"/>
                  <a:gd name="T16" fmla="*/ 0 w 18"/>
                  <a:gd name="T17" fmla="*/ 72 h 72"/>
                  <a:gd name="T18" fmla="*/ 6 w 18"/>
                  <a:gd name="T19" fmla="*/ 64 h 72"/>
                  <a:gd name="T20" fmla="*/ 10 w 18"/>
                  <a:gd name="T21" fmla="*/ 55 h 72"/>
                  <a:gd name="T22" fmla="*/ 15 w 18"/>
                  <a:gd name="T23" fmla="*/ 43 h 72"/>
                  <a:gd name="T24" fmla="*/ 16 w 18"/>
                  <a:gd name="T25" fmla="*/ 34 h 72"/>
                  <a:gd name="T26" fmla="*/ 18 w 18"/>
                  <a:gd name="T27" fmla="*/ 24 h 72"/>
                  <a:gd name="T28" fmla="*/ 15 w 18"/>
                  <a:gd name="T29" fmla="*/ 15 h 72"/>
                  <a:gd name="T30" fmla="*/ 10 w 18"/>
                  <a:gd name="T31" fmla="*/ 7 h 72"/>
                  <a:gd name="T32" fmla="*/ 1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1" y="0"/>
                    </a:moveTo>
                    <a:lnTo>
                      <a:pt x="7" y="8"/>
                    </a:lnTo>
                    <a:lnTo>
                      <a:pt x="12" y="16"/>
                    </a:lnTo>
                    <a:lnTo>
                      <a:pt x="13" y="26"/>
                    </a:lnTo>
                    <a:lnTo>
                      <a:pt x="13" y="34"/>
                    </a:lnTo>
                    <a:lnTo>
                      <a:pt x="12" y="43"/>
                    </a:lnTo>
                    <a:lnTo>
                      <a:pt x="9" y="53"/>
                    </a:lnTo>
                    <a:lnTo>
                      <a:pt x="4" y="63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0" y="55"/>
                    </a:lnTo>
                    <a:lnTo>
                      <a:pt x="15" y="43"/>
                    </a:lnTo>
                    <a:lnTo>
                      <a:pt x="16" y="34"/>
                    </a:lnTo>
                    <a:lnTo>
                      <a:pt x="18" y="24"/>
                    </a:lnTo>
                    <a:lnTo>
                      <a:pt x="15" y="15"/>
                    </a:lnTo>
                    <a:lnTo>
                      <a:pt x="10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5" name="Freeform 159">
                <a:extLst>
                  <a:ext uri="{FF2B5EF4-FFF2-40B4-BE49-F238E27FC236}">
                    <a16:creationId xmlns:a16="http://schemas.microsoft.com/office/drawing/2014/main" id="{31551C7D-01CC-43A0-12BE-ECEEFC994B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5" y="2591"/>
                <a:ext cx="11" cy="48"/>
              </a:xfrm>
              <a:custGeom>
                <a:avLst/>
                <a:gdLst>
                  <a:gd name="T0" fmla="*/ 2 w 22"/>
                  <a:gd name="T1" fmla="*/ 0 h 94"/>
                  <a:gd name="T2" fmla="*/ 10 w 22"/>
                  <a:gd name="T3" fmla="*/ 9 h 94"/>
                  <a:gd name="T4" fmla="*/ 15 w 22"/>
                  <a:gd name="T5" fmla="*/ 22 h 94"/>
                  <a:gd name="T6" fmla="*/ 16 w 22"/>
                  <a:gd name="T7" fmla="*/ 33 h 94"/>
                  <a:gd name="T8" fmla="*/ 16 w 22"/>
                  <a:gd name="T9" fmla="*/ 45 h 94"/>
                  <a:gd name="T10" fmla="*/ 15 w 22"/>
                  <a:gd name="T11" fmla="*/ 57 h 94"/>
                  <a:gd name="T12" fmla="*/ 10 w 22"/>
                  <a:gd name="T13" fmla="*/ 69 h 94"/>
                  <a:gd name="T14" fmla="*/ 6 w 22"/>
                  <a:gd name="T15" fmla="*/ 83 h 94"/>
                  <a:gd name="T16" fmla="*/ 0 w 22"/>
                  <a:gd name="T17" fmla="*/ 94 h 94"/>
                  <a:gd name="T18" fmla="*/ 6 w 22"/>
                  <a:gd name="T19" fmla="*/ 83 h 94"/>
                  <a:gd name="T20" fmla="*/ 12 w 22"/>
                  <a:gd name="T21" fmla="*/ 70 h 94"/>
                  <a:gd name="T22" fmla="*/ 18 w 22"/>
                  <a:gd name="T23" fmla="*/ 57 h 94"/>
                  <a:gd name="T24" fmla="*/ 21 w 22"/>
                  <a:gd name="T25" fmla="*/ 43 h 94"/>
                  <a:gd name="T26" fmla="*/ 22 w 22"/>
                  <a:gd name="T27" fmla="*/ 30 h 94"/>
                  <a:gd name="T28" fmla="*/ 19 w 22"/>
                  <a:gd name="T29" fmla="*/ 19 h 94"/>
                  <a:gd name="T30" fmla="*/ 13 w 22"/>
                  <a:gd name="T31" fmla="*/ 8 h 94"/>
                  <a:gd name="T32" fmla="*/ 2 w 22"/>
                  <a:gd name="T33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4">
                    <a:moveTo>
                      <a:pt x="2" y="0"/>
                    </a:moveTo>
                    <a:lnTo>
                      <a:pt x="10" y="9"/>
                    </a:lnTo>
                    <a:lnTo>
                      <a:pt x="15" y="22"/>
                    </a:lnTo>
                    <a:lnTo>
                      <a:pt x="16" y="33"/>
                    </a:lnTo>
                    <a:lnTo>
                      <a:pt x="16" y="45"/>
                    </a:lnTo>
                    <a:lnTo>
                      <a:pt x="15" y="57"/>
                    </a:lnTo>
                    <a:lnTo>
                      <a:pt x="10" y="69"/>
                    </a:lnTo>
                    <a:lnTo>
                      <a:pt x="6" y="83"/>
                    </a:lnTo>
                    <a:lnTo>
                      <a:pt x="0" y="94"/>
                    </a:lnTo>
                    <a:lnTo>
                      <a:pt x="6" y="83"/>
                    </a:lnTo>
                    <a:lnTo>
                      <a:pt x="12" y="70"/>
                    </a:lnTo>
                    <a:lnTo>
                      <a:pt x="18" y="57"/>
                    </a:lnTo>
                    <a:lnTo>
                      <a:pt x="21" y="43"/>
                    </a:lnTo>
                    <a:lnTo>
                      <a:pt x="22" y="30"/>
                    </a:lnTo>
                    <a:lnTo>
                      <a:pt x="19" y="19"/>
                    </a:lnTo>
                    <a:lnTo>
                      <a:pt x="13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6" name="Freeform 160">
                <a:extLst>
                  <a:ext uri="{FF2B5EF4-FFF2-40B4-BE49-F238E27FC236}">
                    <a16:creationId xmlns:a16="http://schemas.microsoft.com/office/drawing/2014/main" id="{F1766DCC-8A85-AFD4-E246-4348E1DB4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225"/>
                <a:ext cx="12" cy="9"/>
              </a:xfrm>
              <a:custGeom>
                <a:avLst/>
                <a:gdLst>
                  <a:gd name="T0" fmla="*/ 0 w 25"/>
                  <a:gd name="T1" fmla="*/ 0 h 18"/>
                  <a:gd name="T2" fmla="*/ 5 w 25"/>
                  <a:gd name="T3" fmla="*/ 18 h 18"/>
                  <a:gd name="T4" fmla="*/ 19 w 25"/>
                  <a:gd name="T5" fmla="*/ 18 h 18"/>
                  <a:gd name="T6" fmla="*/ 25 w 25"/>
                  <a:gd name="T7" fmla="*/ 0 h 18"/>
                  <a:gd name="T8" fmla="*/ 0 w 25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8">
                    <a:moveTo>
                      <a:pt x="0" y="0"/>
                    </a:moveTo>
                    <a:lnTo>
                      <a:pt x="5" y="18"/>
                    </a:lnTo>
                    <a:lnTo>
                      <a:pt x="19" y="18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7" name="Freeform 161">
                <a:extLst>
                  <a:ext uri="{FF2B5EF4-FFF2-40B4-BE49-F238E27FC236}">
                    <a16:creationId xmlns:a16="http://schemas.microsoft.com/office/drawing/2014/main" id="{96CA02DF-C68F-15A3-5343-A4C9CCA878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335"/>
                <a:ext cx="9" cy="13"/>
              </a:xfrm>
              <a:custGeom>
                <a:avLst/>
                <a:gdLst>
                  <a:gd name="T0" fmla="*/ 13 w 17"/>
                  <a:gd name="T1" fmla="*/ 0 h 27"/>
                  <a:gd name="T2" fmla="*/ 16 w 17"/>
                  <a:gd name="T3" fmla="*/ 1 h 27"/>
                  <a:gd name="T4" fmla="*/ 17 w 17"/>
                  <a:gd name="T5" fmla="*/ 6 h 27"/>
                  <a:gd name="T6" fmla="*/ 17 w 17"/>
                  <a:gd name="T7" fmla="*/ 11 h 27"/>
                  <a:gd name="T8" fmla="*/ 17 w 17"/>
                  <a:gd name="T9" fmla="*/ 16 h 27"/>
                  <a:gd name="T10" fmla="*/ 14 w 17"/>
                  <a:gd name="T11" fmla="*/ 22 h 27"/>
                  <a:gd name="T12" fmla="*/ 12 w 17"/>
                  <a:gd name="T13" fmla="*/ 25 h 27"/>
                  <a:gd name="T14" fmla="*/ 9 w 17"/>
                  <a:gd name="T15" fmla="*/ 27 h 27"/>
                  <a:gd name="T16" fmla="*/ 4 w 17"/>
                  <a:gd name="T17" fmla="*/ 27 h 27"/>
                  <a:gd name="T18" fmla="*/ 3 w 17"/>
                  <a:gd name="T19" fmla="*/ 25 h 27"/>
                  <a:gd name="T20" fmla="*/ 0 w 17"/>
                  <a:gd name="T21" fmla="*/ 20 h 27"/>
                  <a:gd name="T22" fmla="*/ 0 w 17"/>
                  <a:gd name="T23" fmla="*/ 16 h 27"/>
                  <a:gd name="T24" fmla="*/ 0 w 17"/>
                  <a:gd name="T25" fmla="*/ 11 h 27"/>
                  <a:gd name="T26" fmla="*/ 3 w 17"/>
                  <a:gd name="T27" fmla="*/ 4 h 27"/>
                  <a:gd name="T28" fmla="*/ 6 w 17"/>
                  <a:gd name="T29" fmla="*/ 1 h 27"/>
                  <a:gd name="T30" fmla="*/ 9 w 17"/>
                  <a:gd name="T31" fmla="*/ 0 h 27"/>
                  <a:gd name="T32" fmla="*/ 13 w 17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7">
                    <a:moveTo>
                      <a:pt x="13" y="0"/>
                    </a:moveTo>
                    <a:lnTo>
                      <a:pt x="16" y="1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7" y="16"/>
                    </a:lnTo>
                    <a:lnTo>
                      <a:pt x="14" y="22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8" name="Freeform 162">
                <a:extLst>
                  <a:ext uri="{FF2B5EF4-FFF2-40B4-BE49-F238E27FC236}">
                    <a16:creationId xmlns:a16="http://schemas.microsoft.com/office/drawing/2014/main" id="{2FC03390-8AA4-A8A9-F6BB-0A13E09040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6" y="2333"/>
                <a:ext cx="9" cy="14"/>
              </a:xfrm>
              <a:custGeom>
                <a:avLst/>
                <a:gdLst>
                  <a:gd name="T0" fmla="*/ 13 w 17"/>
                  <a:gd name="T1" fmla="*/ 0 h 28"/>
                  <a:gd name="T2" fmla="*/ 16 w 17"/>
                  <a:gd name="T3" fmla="*/ 2 h 28"/>
                  <a:gd name="T4" fmla="*/ 17 w 17"/>
                  <a:gd name="T5" fmla="*/ 7 h 28"/>
                  <a:gd name="T6" fmla="*/ 17 w 17"/>
                  <a:gd name="T7" fmla="*/ 12 h 28"/>
                  <a:gd name="T8" fmla="*/ 16 w 17"/>
                  <a:gd name="T9" fmla="*/ 18 h 28"/>
                  <a:gd name="T10" fmla="*/ 14 w 17"/>
                  <a:gd name="T11" fmla="*/ 23 h 28"/>
                  <a:gd name="T12" fmla="*/ 11 w 17"/>
                  <a:gd name="T13" fmla="*/ 26 h 28"/>
                  <a:gd name="T14" fmla="*/ 7 w 17"/>
                  <a:gd name="T15" fmla="*/ 28 h 28"/>
                  <a:gd name="T16" fmla="*/ 4 w 17"/>
                  <a:gd name="T17" fmla="*/ 28 h 28"/>
                  <a:gd name="T18" fmla="*/ 1 w 17"/>
                  <a:gd name="T19" fmla="*/ 26 h 28"/>
                  <a:gd name="T20" fmla="*/ 0 w 17"/>
                  <a:gd name="T21" fmla="*/ 21 h 28"/>
                  <a:gd name="T22" fmla="*/ 0 w 17"/>
                  <a:gd name="T23" fmla="*/ 16 h 28"/>
                  <a:gd name="T24" fmla="*/ 0 w 17"/>
                  <a:gd name="T25" fmla="*/ 12 h 28"/>
                  <a:gd name="T26" fmla="*/ 3 w 17"/>
                  <a:gd name="T27" fmla="*/ 7 h 28"/>
                  <a:gd name="T28" fmla="*/ 6 w 17"/>
                  <a:gd name="T29" fmla="*/ 2 h 28"/>
                  <a:gd name="T30" fmla="*/ 8 w 17"/>
                  <a:gd name="T31" fmla="*/ 0 h 28"/>
                  <a:gd name="T32" fmla="*/ 13 w 17"/>
                  <a:gd name="T33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8">
                    <a:moveTo>
                      <a:pt x="13" y="0"/>
                    </a:moveTo>
                    <a:lnTo>
                      <a:pt x="16" y="2"/>
                    </a:lnTo>
                    <a:lnTo>
                      <a:pt x="17" y="7"/>
                    </a:lnTo>
                    <a:lnTo>
                      <a:pt x="17" y="12"/>
                    </a:lnTo>
                    <a:lnTo>
                      <a:pt x="16" y="18"/>
                    </a:lnTo>
                    <a:lnTo>
                      <a:pt x="14" y="23"/>
                    </a:lnTo>
                    <a:lnTo>
                      <a:pt x="11" y="26"/>
                    </a:lnTo>
                    <a:lnTo>
                      <a:pt x="7" y="28"/>
                    </a:lnTo>
                    <a:lnTo>
                      <a:pt x="4" y="28"/>
                    </a:lnTo>
                    <a:lnTo>
                      <a:pt x="1" y="26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3" y="7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9" name="Freeform 163">
                <a:extLst>
                  <a:ext uri="{FF2B5EF4-FFF2-40B4-BE49-F238E27FC236}">
                    <a16:creationId xmlns:a16="http://schemas.microsoft.com/office/drawing/2014/main" id="{50086735-212F-A3D3-247D-738B4228A1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2"/>
                <a:ext cx="8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3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2 w 18"/>
                  <a:gd name="T19" fmla="*/ 25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3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3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2" y="25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3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0" name="Freeform 164">
                <a:extLst>
                  <a:ext uri="{FF2B5EF4-FFF2-40B4-BE49-F238E27FC236}">
                    <a16:creationId xmlns:a16="http://schemas.microsoft.com/office/drawing/2014/main" id="{0CC93D53-4358-C2FA-19AD-15B4B8DDF2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1" y="2336"/>
                <a:ext cx="7" cy="11"/>
              </a:xfrm>
              <a:custGeom>
                <a:avLst/>
                <a:gdLst>
                  <a:gd name="T0" fmla="*/ 9 w 13"/>
                  <a:gd name="T1" fmla="*/ 0 h 23"/>
                  <a:gd name="T2" fmla="*/ 11 w 13"/>
                  <a:gd name="T3" fmla="*/ 3 h 23"/>
                  <a:gd name="T4" fmla="*/ 12 w 13"/>
                  <a:gd name="T5" fmla="*/ 5 h 23"/>
                  <a:gd name="T6" fmla="*/ 13 w 13"/>
                  <a:gd name="T7" fmla="*/ 10 h 23"/>
                  <a:gd name="T8" fmla="*/ 12 w 13"/>
                  <a:gd name="T9" fmla="*/ 13 h 23"/>
                  <a:gd name="T10" fmla="*/ 11 w 13"/>
                  <a:gd name="T11" fmla="*/ 18 h 23"/>
                  <a:gd name="T12" fmla="*/ 8 w 13"/>
                  <a:gd name="T13" fmla="*/ 21 h 23"/>
                  <a:gd name="T14" fmla="*/ 6 w 13"/>
                  <a:gd name="T15" fmla="*/ 23 h 23"/>
                  <a:gd name="T16" fmla="*/ 3 w 13"/>
                  <a:gd name="T17" fmla="*/ 23 h 23"/>
                  <a:gd name="T18" fmla="*/ 2 w 13"/>
                  <a:gd name="T19" fmla="*/ 21 h 23"/>
                  <a:gd name="T20" fmla="*/ 0 w 13"/>
                  <a:gd name="T21" fmla="*/ 18 h 23"/>
                  <a:gd name="T22" fmla="*/ 0 w 13"/>
                  <a:gd name="T23" fmla="*/ 13 h 23"/>
                  <a:gd name="T24" fmla="*/ 0 w 13"/>
                  <a:gd name="T25" fmla="*/ 10 h 23"/>
                  <a:gd name="T26" fmla="*/ 2 w 13"/>
                  <a:gd name="T27" fmla="*/ 5 h 23"/>
                  <a:gd name="T28" fmla="*/ 5 w 13"/>
                  <a:gd name="T29" fmla="*/ 2 h 23"/>
                  <a:gd name="T30" fmla="*/ 8 w 13"/>
                  <a:gd name="T31" fmla="*/ 0 h 23"/>
                  <a:gd name="T32" fmla="*/ 9 w 13"/>
                  <a:gd name="T33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" h="23">
                    <a:moveTo>
                      <a:pt x="9" y="0"/>
                    </a:moveTo>
                    <a:lnTo>
                      <a:pt x="11" y="3"/>
                    </a:lnTo>
                    <a:lnTo>
                      <a:pt x="12" y="5"/>
                    </a:lnTo>
                    <a:lnTo>
                      <a:pt x="13" y="10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3"/>
                    </a:lnTo>
                    <a:lnTo>
                      <a:pt x="3" y="23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1" name="Freeform 165">
                <a:extLst>
                  <a:ext uri="{FF2B5EF4-FFF2-40B4-BE49-F238E27FC236}">
                    <a16:creationId xmlns:a16="http://schemas.microsoft.com/office/drawing/2014/main" id="{8600AA68-14B8-86F4-B3C2-D9062554A0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2334"/>
                <a:ext cx="5" cy="11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5 h 22"/>
                  <a:gd name="T6" fmla="*/ 12 w 12"/>
                  <a:gd name="T7" fmla="*/ 10 h 22"/>
                  <a:gd name="T8" fmla="*/ 12 w 12"/>
                  <a:gd name="T9" fmla="*/ 13 h 22"/>
                  <a:gd name="T10" fmla="*/ 10 w 12"/>
                  <a:gd name="T11" fmla="*/ 18 h 22"/>
                  <a:gd name="T12" fmla="*/ 7 w 12"/>
                  <a:gd name="T13" fmla="*/ 21 h 22"/>
                  <a:gd name="T14" fmla="*/ 6 w 12"/>
                  <a:gd name="T15" fmla="*/ 22 h 22"/>
                  <a:gd name="T16" fmla="*/ 3 w 12"/>
                  <a:gd name="T17" fmla="*/ 22 h 22"/>
                  <a:gd name="T18" fmla="*/ 2 w 12"/>
                  <a:gd name="T19" fmla="*/ 19 h 22"/>
                  <a:gd name="T20" fmla="*/ 0 w 12"/>
                  <a:gd name="T21" fmla="*/ 18 h 22"/>
                  <a:gd name="T22" fmla="*/ 0 w 12"/>
                  <a:gd name="T23" fmla="*/ 13 h 22"/>
                  <a:gd name="T24" fmla="*/ 0 w 12"/>
                  <a:gd name="T25" fmla="*/ 10 h 22"/>
                  <a:gd name="T26" fmla="*/ 2 w 12"/>
                  <a:gd name="T27" fmla="*/ 5 h 22"/>
                  <a:gd name="T28" fmla="*/ 3 w 12"/>
                  <a:gd name="T29" fmla="*/ 2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5"/>
                    </a:lnTo>
                    <a:lnTo>
                      <a:pt x="12" y="10"/>
                    </a:lnTo>
                    <a:lnTo>
                      <a:pt x="12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2" name="Freeform 166">
                <a:extLst>
                  <a:ext uri="{FF2B5EF4-FFF2-40B4-BE49-F238E27FC236}">
                    <a16:creationId xmlns:a16="http://schemas.microsoft.com/office/drawing/2014/main" id="{C5CAEB30-E073-7C00-D816-B00E9B770C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4"/>
                <a:ext cx="6" cy="10"/>
              </a:xfrm>
              <a:custGeom>
                <a:avLst/>
                <a:gdLst>
                  <a:gd name="T0" fmla="*/ 8 w 11"/>
                  <a:gd name="T1" fmla="*/ 0 h 21"/>
                  <a:gd name="T2" fmla="*/ 10 w 11"/>
                  <a:gd name="T3" fmla="*/ 2 h 21"/>
                  <a:gd name="T4" fmla="*/ 11 w 11"/>
                  <a:gd name="T5" fmla="*/ 3 h 21"/>
                  <a:gd name="T6" fmla="*/ 11 w 11"/>
                  <a:gd name="T7" fmla="*/ 8 h 21"/>
                  <a:gd name="T8" fmla="*/ 11 w 11"/>
                  <a:gd name="T9" fmla="*/ 13 h 21"/>
                  <a:gd name="T10" fmla="*/ 10 w 11"/>
                  <a:gd name="T11" fmla="*/ 16 h 21"/>
                  <a:gd name="T12" fmla="*/ 7 w 11"/>
                  <a:gd name="T13" fmla="*/ 19 h 21"/>
                  <a:gd name="T14" fmla="*/ 5 w 11"/>
                  <a:gd name="T15" fmla="*/ 21 h 21"/>
                  <a:gd name="T16" fmla="*/ 2 w 11"/>
                  <a:gd name="T17" fmla="*/ 21 h 21"/>
                  <a:gd name="T18" fmla="*/ 0 w 11"/>
                  <a:gd name="T19" fmla="*/ 19 h 21"/>
                  <a:gd name="T20" fmla="*/ 0 w 11"/>
                  <a:gd name="T21" fmla="*/ 16 h 21"/>
                  <a:gd name="T22" fmla="*/ 0 w 11"/>
                  <a:gd name="T23" fmla="*/ 13 h 21"/>
                  <a:gd name="T24" fmla="*/ 0 w 11"/>
                  <a:gd name="T25" fmla="*/ 8 h 21"/>
                  <a:gd name="T26" fmla="*/ 1 w 11"/>
                  <a:gd name="T27" fmla="*/ 3 h 21"/>
                  <a:gd name="T28" fmla="*/ 2 w 11"/>
                  <a:gd name="T29" fmla="*/ 0 h 21"/>
                  <a:gd name="T30" fmla="*/ 5 w 11"/>
                  <a:gd name="T31" fmla="*/ 0 h 21"/>
                  <a:gd name="T32" fmla="*/ 8 w 1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2"/>
                    </a:lnTo>
                    <a:lnTo>
                      <a:pt x="11" y="3"/>
                    </a:lnTo>
                    <a:lnTo>
                      <a:pt x="11" y="8"/>
                    </a:lnTo>
                    <a:lnTo>
                      <a:pt x="11" y="13"/>
                    </a:lnTo>
                    <a:lnTo>
                      <a:pt x="10" y="16"/>
                    </a:lnTo>
                    <a:lnTo>
                      <a:pt x="7" y="19"/>
                    </a:lnTo>
                    <a:lnTo>
                      <a:pt x="5" y="21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3" name="Freeform 167">
                <a:extLst>
                  <a:ext uri="{FF2B5EF4-FFF2-40B4-BE49-F238E27FC236}">
                    <a16:creationId xmlns:a16="http://schemas.microsoft.com/office/drawing/2014/main" id="{4BD63B70-BCC2-9D4A-B9FE-07DA180B86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7" y="2263"/>
                <a:ext cx="24" cy="18"/>
              </a:xfrm>
              <a:custGeom>
                <a:avLst/>
                <a:gdLst>
                  <a:gd name="T0" fmla="*/ 2 w 47"/>
                  <a:gd name="T1" fmla="*/ 5 h 37"/>
                  <a:gd name="T2" fmla="*/ 0 w 47"/>
                  <a:gd name="T3" fmla="*/ 37 h 37"/>
                  <a:gd name="T4" fmla="*/ 19 w 47"/>
                  <a:gd name="T5" fmla="*/ 32 h 37"/>
                  <a:gd name="T6" fmla="*/ 47 w 47"/>
                  <a:gd name="T7" fmla="*/ 37 h 37"/>
                  <a:gd name="T8" fmla="*/ 47 w 47"/>
                  <a:gd name="T9" fmla="*/ 4 h 37"/>
                  <a:gd name="T10" fmla="*/ 22 w 47"/>
                  <a:gd name="T11" fmla="*/ 0 h 37"/>
                  <a:gd name="T12" fmla="*/ 2 w 47"/>
                  <a:gd name="T13" fmla="*/ 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7">
                    <a:moveTo>
                      <a:pt x="2" y="5"/>
                    </a:moveTo>
                    <a:lnTo>
                      <a:pt x="0" y="37"/>
                    </a:lnTo>
                    <a:lnTo>
                      <a:pt x="19" y="32"/>
                    </a:lnTo>
                    <a:lnTo>
                      <a:pt x="47" y="37"/>
                    </a:lnTo>
                    <a:lnTo>
                      <a:pt x="47" y="4"/>
                    </a:lnTo>
                    <a:lnTo>
                      <a:pt x="22" y="0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4" name="Freeform 168">
                <a:extLst>
                  <a:ext uri="{FF2B5EF4-FFF2-40B4-BE49-F238E27FC236}">
                    <a16:creationId xmlns:a16="http://schemas.microsoft.com/office/drawing/2014/main" id="{0FEF66A0-BCAE-8CDD-88A0-BCD0000E6D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2289"/>
                <a:ext cx="24" cy="19"/>
              </a:xfrm>
              <a:custGeom>
                <a:avLst/>
                <a:gdLst>
                  <a:gd name="T0" fmla="*/ 1 w 47"/>
                  <a:gd name="T1" fmla="*/ 5 h 37"/>
                  <a:gd name="T2" fmla="*/ 0 w 47"/>
                  <a:gd name="T3" fmla="*/ 37 h 37"/>
                  <a:gd name="T4" fmla="*/ 19 w 47"/>
                  <a:gd name="T5" fmla="*/ 32 h 37"/>
                  <a:gd name="T6" fmla="*/ 47 w 47"/>
                  <a:gd name="T7" fmla="*/ 37 h 37"/>
                  <a:gd name="T8" fmla="*/ 47 w 47"/>
                  <a:gd name="T9" fmla="*/ 2 h 37"/>
                  <a:gd name="T10" fmla="*/ 23 w 47"/>
                  <a:gd name="T11" fmla="*/ 0 h 37"/>
                  <a:gd name="T12" fmla="*/ 1 w 47"/>
                  <a:gd name="T13" fmla="*/ 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7">
                    <a:moveTo>
                      <a:pt x="1" y="5"/>
                    </a:moveTo>
                    <a:lnTo>
                      <a:pt x="0" y="37"/>
                    </a:lnTo>
                    <a:lnTo>
                      <a:pt x="19" y="32"/>
                    </a:lnTo>
                    <a:lnTo>
                      <a:pt x="47" y="37"/>
                    </a:lnTo>
                    <a:lnTo>
                      <a:pt x="47" y="2"/>
                    </a:lnTo>
                    <a:lnTo>
                      <a:pt x="23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5" name="Freeform 169">
                <a:extLst>
                  <a:ext uri="{FF2B5EF4-FFF2-40B4-BE49-F238E27FC236}">
                    <a16:creationId xmlns:a16="http://schemas.microsoft.com/office/drawing/2014/main" id="{240E1E00-9B70-B457-33D7-5492ADEBD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4" y="2264"/>
                <a:ext cx="10" cy="17"/>
              </a:xfrm>
              <a:custGeom>
                <a:avLst/>
                <a:gdLst>
                  <a:gd name="T0" fmla="*/ 0 w 20"/>
                  <a:gd name="T1" fmla="*/ 4 h 33"/>
                  <a:gd name="T2" fmla="*/ 0 w 20"/>
                  <a:gd name="T3" fmla="*/ 33 h 33"/>
                  <a:gd name="T4" fmla="*/ 20 w 20"/>
                  <a:gd name="T5" fmla="*/ 30 h 33"/>
                  <a:gd name="T6" fmla="*/ 20 w 20"/>
                  <a:gd name="T7" fmla="*/ 0 h 33"/>
                  <a:gd name="T8" fmla="*/ 0 w 20"/>
                  <a:gd name="T9" fmla="*/ 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3">
                    <a:moveTo>
                      <a:pt x="0" y="4"/>
                    </a:moveTo>
                    <a:lnTo>
                      <a:pt x="0" y="33"/>
                    </a:lnTo>
                    <a:lnTo>
                      <a:pt x="20" y="30"/>
                    </a:lnTo>
                    <a:lnTo>
                      <a:pt x="2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6" name="Freeform 170">
                <a:extLst>
                  <a:ext uri="{FF2B5EF4-FFF2-40B4-BE49-F238E27FC236}">
                    <a16:creationId xmlns:a16="http://schemas.microsoft.com/office/drawing/2014/main" id="{1930DF85-5743-D695-1B27-BAD6834D49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2290"/>
                <a:ext cx="11" cy="18"/>
              </a:xfrm>
              <a:custGeom>
                <a:avLst/>
                <a:gdLst>
                  <a:gd name="T0" fmla="*/ 0 w 22"/>
                  <a:gd name="T1" fmla="*/ 5 h 35"/>
                  <a:gd name="T2" fmla="*/ 0 w 22"/>
                  <a:gd name="T3" fmla="*/ 35 h 35"/>
                  <a:gd name="T4" fmla="*/ 22 w 22"/>
                  <a:gd name="T5" fmla="*/ 32 h 35"/>
                  <a:gd name="T6" fmla="*/ 22 w 22"/>
                  <a:gd name="T7" fmla="*/ 0 h 35"/>
                  <a:gd name="T8" fmla="*/ 0 w 22"/>
                  <a:gd name="T9" fmla="*/ 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5">
                    <a:moveTo>
                      <a:pt x="0" y="5"/>
                    </a:moveTo>
                    <a:lnTo>
                      <a:pt x="0" y="35"/>
                    </a:lnTo>
                    <a:lnTo>
                      <a:pt x="22" y="32"/>
                    </a:lnTo>
                    <a:lnTo>
                      <a:pt x="2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7" name="Freeform 171">
                <a:extLst>
                  <a:ext uri="{FF2B5EF4-FFF2-40B4-BE49-F238E27FC236}">
                    <a16:creationId xmlns:a16="http://schemas.microsoft.com/office/drawing/2014/main" id="{E05871C4-98CC-2A0E-FCAB-BAA350AC43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2592"/>
                <a:ext cx="14" cy="15"/>
              </a:xfrm>
              <a:custGeom>
                <a:avLst/>
                <a:gdLst>
                  <a:gd name="T0" fmla="*/ 0 w 30"/>
                  <a:gd name="T1" fmla="*/ 0 h 29"/>
                  <a:gd name="T2" fmla="*/ 30 w 30"/>
                  <a:gd name="T3" fmla="*/ 7 h 29"/>
                  <a:gd name="T4" fmla="*/ 30 w 30"/>
                  <a:gd name="T5" fmla="*/ 29 h 29"/>
                  <a:gd name="T6" fmla="*/ 0 w 30"/>
                  <a:gd name="T7" fmla="*/ 23 h 29"/>
                  <a:gd name="T8" fmla="*/ 0 w 3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9">
                    <a:moveTo>
                      <a:pt x="0" y="0"/>
                    </a:moveTo>
                    <a:lnTo>
                      <a:pt x="30" y="7"/>
                    </a:lnTo>
                    <a:lnTo>
                      <a:pt x="30" y="29"/>
                    </a:lnTo>
                    <a:lnTo>
                      <a:pt x="0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8" name="Freeform 172">
                <a:extLst>
                  <a:ext uri="{FF2B5EF4-FFF2-40B4-BE49-F238E27FC236}">
                    <a16:creationId xmlns:a16="http://schemas.microsoft.com/office/drawing/2014/main" id="{4BBB8AEA-2F60-FF09-BD0E-5A06613CFC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587"/>
                <a:ext cx="12" cy="9"/>
              </a:xfrm>
              <a:custGeom>
                <a:avLst/>
                <a:gdLst>
                  <a:gd name="T0" fmla="*/ 0 w 23"/>
                  <a:gd name="T1" fmla="*/ 0 h 19"/>
                  <a:gd name="T2" fmla="*/ 23 w 23"/>
                  <a:gd name="T3" fmla="*/ 2 h 19"/>
                  <a:gd name="T4" fmla="*/ 23 w 23"/>
                  <a:gd name="T5" fmla="*/ 19 h 19"/>
                  <a:gd name="T6" fmla="*/ 0 w 23"/>
                  <a:gd name="T7" fmla="*/ 19 h 19"/>
                  <a:gd name="T8" fmla="*/ 0 w 23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9">
                    <a:moveTo>
                      <a:pt x="0" y="0"/>
                    </a:moveTo>
                    <a:lnTo>
                      <a:pt x="23" y="2"/>
                    </a:lnTo>
                    <a:lnTo>
                      <a:pt x="23" y="19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9" name="Freeform 173">
                <a:extLst>
                  <a:ext uri="{FF2B5EF4-FFF2-40B4-BE49-F238E27FC236}">
                    <a16:creationId xmlns:a16="http://schemas.microsoft.com/office/drawing/2014/main" id="{1E303A27-9B54-6438-9487-B8998A1B2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5" y="2585"/>
                <a:ext cx="10" cy="8"/>
              </a:xfrm>
              <a:custGeom>
                <a:avLst/>
                <a:gdLst>
                  <a:gd name="T0" fmla="*/ 0 w 20"/>
                  <a:gd name="T1" fmla="*/ 0 h 16"/>
                  <a:gd name="T2" fmla="*/ 20 w 20"/>
                  <a:gd name="T3" fmla="*/ 1 h 16"/>
                  <a:gd name="T4" fmla="*/ 20 w 20"/>
                  <a:gd name="T5" fmla="*/ 16 h 16"/>
                  <a:gd name="T6" fmla="*/ 0 w 20"/>
                  <a:gd name="T7" fmla="*/ 16 h 16"/>
                  <a:gd name="T8" fmla="*/ 0 w 20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6">
                    <a:moveTo>
                      <a:pt x="0" y="0"/>
                    </a:moveTo>
                    <a:lnTo>
                      <a:pt x="20" y="1"/>
                    </a:lnTo>
                    <a:lnTo>
                      <a:pt x="20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0" name="Freeform 174">
                <a:extLst>
                  <a:ext uri="{FF2B5EF4-FFF2-40B4-BE49-F238E27FC236}">
                    <a16:creationId xmlns:a16="http://schemas.microsoft.com/office/drawing/2014/main" id="{45D77D68-56F0-7DE3-C54B-2B82B02EDA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3" y="2583"/>
                <a:ext cx="9" cy="8"/>
              </a:xfrm>
              <a:custGeom>
                <a:avLst/>
                <a:gdLst>
                  <a:gd name="T0" fmla="*/ 0 w 20"/>
                  <a:gd name="T1" fmla="*/ 0 h 16"/>
                  <a:gd name="T2" fmla="*/ 20 w 20"/>
                  <a:gd name="T3" fmla="*/ 2 h 16"/>
                  <a:gd name="T4" fmla="*/ 20 w 20"/>
                  <a:gd name="T5" fmla="*/ 16 h 16"/>
                  <a:gd name="T6" fmla="*/ 0 w 20"/>
                  <a:gd name="T7" fmla="*/ 14 h 16"/>
                  <a:gd name="T8" fmla="*/ 0 w 20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6">
                    <a:moveTo>
                      <a:pt x="0" y="0"/>
                    </a:moveTo>
                    <a:lnTo>
                      <a:pt x="20" y="2"/>
                    </a:lnTo>
                    <a:lnTo>
                      <a:pt x="20" y="16"/>
                    </a:ln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1" name="Freeform 175">
                <a:extLst>
                  <a:ext uri="{FF2B5EF4-FFF2-40B4-BE49-F238E27FC236}">
                    <a16:creationId xmlns:a16="http://schemas.microsoft.com/office/drawing/2014/main" id="{ED3682DB-A254-81AB-7877-0E57247E6D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9" y="2594"/>
                <a:ext cx="10" cy="9"/>
              </a:xfrm>
              <a:custGeom>
                <a:avLst/>
                <a:gdLst>
                  <a:gd name="T0" fmla="*/ 0 w 20"/>
                  <a:gd name="T1" fmla="*/ 0 h 20"/>
                  <a:gd name="T2" fmla="*/ 20 w 20"/>
                  <a:gd name="T3" fmla="*/ 5 h 20"/>
                  <a:gd name="T4" fmla="*/ 20 w 20"/>
                  <a:gd name="T5" fmla="*/ 20 h 20"/>
                  <a:gd name="T6" fmla="*/ 0 w 20"/>
                  <a:gd name="T7" fmla="*/ 17 h 20"/>
                  <a:gd name="T8" fmla="*/ 0 w 20"/>
                  <a:gd name="T9" fmla="*/ 13 h 20"/>
                  <a:gd name="T10" fmla="*/ 0 w 20"/>
                  <a:gd name="T11" fmla="*/ 8 h 20"/>
                  <a:gd name="T12" fmla="*/ 1 w 20"/>
                  <a:gd name="T13" fmla="*/ 4 h 20"/>
                  <a:gd name="T14" fmla="*/ 0 w 20"/>
                  <a:gd name="T1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20">
                    <a:moveTo>
                      <a:pt x="0" y="0"/>
                    </a:moveTo>
                    <a:lnTo>
                      <a:pt x="20" y="5"/>
                    </a:lnTo>
                    <a:lnTo>
                      <a:pt x="20" y="20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2" name="Freeform 176">
                <a:extLst>
                  <a:ext uri="{FF2B5EF4-FFF2-40B4-BE49-F238E27FC236}">
                    <a16:creationId xmlns:a16="http://schemas.microsoft.com/office/drawing/2014/main" id="{DC69AF7D-B44A-97A9-9D08-5394EC4304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4" y="2550"/>
                <a:ext cx="13" cy="14"/>
              </a:xfrm>
              <a:custGeom>
                <a:avLst/>
                <a:gdLst>
                  <a:gd name="T0" fmla="*/ 0 w 25"/>
                  <a:gd name="T1" fmla="*/ 0 h 27"/>
                  <a:gd name="T2" fmla="*/ 0 w 25"/>
                  <a:gd name="T3" fmla="*/ 26 h 27"/>
                  <a:gd name="T4" fmla="*/ 24 w 25"/>
                  <a:gd name="T5" fmla="*/ 27 h 27"/>
                  <a:gd name="T6" fmla="*/ 25 w 25"/>
                  <a:gd name="T7" fmla="*/ 2 h 27"/>
                  <a:gd name="T8" fmla="*/ 0 w 25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7">
                    <a:moveTo>
                      <a:pt x="0" y="0"/>
                    </a:moveTo>
                    <a:lnTo>
                      <a:pt x="0" y="26"/>
                    </a:lnTo>
                    <a:lnTo>
                      <a:pt x="24" y="27"/>
                    </a:lnTo>
                    <a:lnTo>
                      <a:pt x="25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3" name="Freeform 177">
                <a:extLst>
                  <a:ext uri="{FF2B5EF4-FFF2-40B4-BE49-F238E27FC236}">
                    <a16:creationId xmlns:a16="http://schemas.microsoft.com/office/drawing/2014/main" id="{E42153CE-D1A6-1A58-E890-A54CD9E924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5" y="2549"/>
                <a:ext cx="17" cy="18"/>
              </a:xfrm>
              <a:custGeom>
                <a:avLst/>
                <a:gdLst>
                  <a:gd name="T0" fmla="*/ 34 w 34"/>
                  <a:gd name="T1" fmla="*/ 0 h 37"/>
                  <a:gd name="T2" fmla="*/ 33 w 34"/>
                  <a:gd name="T3" fmla="*/ 32 h 37"/>
                  <a:gd name="T4" fmla="*/ 0 w 34"/>
                  <a:gd name="T5" fmla="*/ 37 h 37"/>
                  <a:gd name="T6" fmla="*/ 5 w 34"/>
                  <a:gd name="T7" fmla="*/ 1 h 37"/>
                  <a:gd name="T8" fmla="*/ 6 w 34"/>
                  <a:gd name="T9" fmla="*/ 1 h 37"/>
                  <a:gd name="T10" fmla="*/ 9 w 34"/>
                  <a:gd name="T11" fmla="*/ 1 h 37"/>
                  <a:gd name="T12" fmla="*/ 14 w 34"/>
                  <a:gd name="T13" fmla="*/ 1 h 37"/>
                  <a:gd name="T14" fmla="*/ 18 w 34"/>
                  <a:gd name="T15" fmla="*/ 0 h 37"/>
                  <a:gd name="T16" fmla="*/ 24 w 34"/>
                  <a:gd name="T17" fmla="*/ 0 h 37"/>
                  <a:gd name="T18" fmla="*/ 28 w 34"/>
                  <a:gd name="T19" fmla="*/ 0 h 37"/>
                  <a:gd name="T20" fmla="*/ 33 w 34"/>
                  <a:gd name="T21" fmla="*/ 0 h 37"/>
                  <a:gd name="T22" fmla="*/ 34 w 34"/>
                  <a:gd name="T23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7">
                    <a:moveTo>
                      <a:pt x="34" y="0"/>
                    </a:moveTo>
                    <a:lnTo>
                      <a:pt x="33" y="32"/>
                    </a:lnTo>
                    <a:lnTo>
                      <a:pt x="0" y="37"/>
                    </a:lnTo>
                    <a:lnTo>
                      <a:pt x="5" y="1"/>
                    </a:lnTo>
                    <a:lnTo>
                      <a:pt x="6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3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4" name="Freeform 178">
                <a:extLst>
                  <a:ext uri="{FF2B5EF4-FFF2-40B4-BE49-F238E27FC236}">
                    <a16:creationId xmlns:a16="http://schemas.microsoft.com/office/drawing/2014/main" id="{4C0124E5-3E98-D2B3-9886-3B3884F29D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2552"/>
                <a:ext cx="12" cy="11"/>
              </a:xfrm>
              <a:custGeom>
                <a:avLst/>
                <a:gdLst>
                  <a:gd name="T0" fmla="*/ 3 w 25"/>
                  <a:gd name="T1" fmla="*/ 2 h 23"/>
                  <a:gd name="T2" fmla="*/ 25 w 25"/>
                  <a:gd name="T3" fmla="*/ 0 h 23"/>
                  <a:gd name="T4" fmla="*/ 23 w 25"/>
                  <a:gd name="T5" fmla="*/ 23 h 23"/>
                  <a:gd name="T6" fmla="*/ 0 w 25"/>
                  <a:gd name="T7" fmla="*/ 23 h 23"/>
                  <a:gd name="T8" fmla="*/ 3 w 25"/>
                  <a:gd name="T9" fmla="*/ 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3">
                    <a:moveTo>
                      <a:pt x="3" y="2"/>
                    </a:moveTo>
                    <a:lnTo>
                      <a:pt x="25" y="0"/>
                    </a:lnTo>
                    <a:lnTo>
                      <a:pt x="23" y="23"/>
                    </a:lnTo>
                    <a:lnTo>
                      <a:pt x="0" y="23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5" name="Freeform 179">
                <a:extLst>
                  <a:ext uri="{FF2B5EF4-FFF2-40B4-BE49-F238E27FC236}">
                    <a16:creationId xmlns:a16="http://schemas.microsoft.com/office/drawing/2014/main" id="{6474D0F4-6C5E-44DC-F2ED-D742AB1D3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5" y="2513"/>
                <a:ext cx="28" cy="12"/>
              </a:xfrm>
              <a:custGeom>
                <a:avLst/>
                <a:gdLst>
                  <a:gd name="T0" fmla="*/ 0 w 56"/>
                  <a:gd name="T1" fmla="*/ 9 h 24"/>
                  <a:gd name="T2" fmla="*/ 56 w 56"/>
                  <a:gd name="T3" fmla="*/ 0 h 24"/>
                  <a:gd name="T4" fmla="*/ 56 w 56"/>
                  <a:gd name="T5" fmla="*/ 12 h 24"/>
                  <a:gd name="T6" fmla="*/ 0 w 56"/>
                  <a:gd name="T7" fmla="*/ 24 h 24"/>
                  <a:gd name="T8" fmla="*/ 0 w 56"/>
                  <a:gd name="T9" fmla="*/ 9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9"/>
                    </a:moveTo>
                    <a:lnTo>
                      <a:pt x="56" y="0"/>
                    </a:lnTo>
                    <a:lnTo>
                      <a:pt x="56" y="12"/>
                    </a:lnTo>
                    <a:lnTo>
                      <a:pt x="0" y="2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6" name="Freeform 180">
                <a:extLst>
                  <a:ext uri="{FF2B5EF4-FFF2-40B4-BE49-F238E27FC236}">
                    <a16:creationId xmlns:a16="http://schemas.microsoft.com/office/drawing/2014/main" id="{2913F372-E323-4230-96C5-CF56BD768A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2504"/>
                <a:ext cx="25" cy="10"/>
              </a:xfrm>
              <a:custGeom>
                <a:avLst/>
                <a:gdLst>
                  <a:gd name="T0" fmla="*/ 0 w 52"/>
                  <a:gd name="T1" fmla="*/ 8 h 21"/>
                  <a:gd name="T2" fmla="*/ 52 w 52"/>
                  <a:gd name="T3" fmla="*/ 0 h 21"/>
                  <a:gd name="T4" fmla="*/ 52 w 52"/>
                  <a:gd name="T5" fmla="*/ 13 h 21"/>
                  <a:gd name="T6" fmla="*/ 0 w 52"/>
                  <a:gd name="T7" fmla="*/ 21 h 21"/>
                  <a:gd name="T8" fmla="*/ 0 w 52"/>
                  <a:gd name="T9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1">
                    <a:moveTo>
                      <a:pt x="0" y="8"/>
                    </a:moveTo>
                    <a:lnTo>
                      <a:pt x="52" y="0"/>
                    </a:lnTo>
                    <a:lnTo>
                      <a:pt x="52" y="13"/>
                    </a:lnTo>
                    <a:lnTo>
                      <a:pt x="0" y="21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7" name="Freeform 181">
                <a:extLst>
                  <a:ext uri="{FF2B5EF4-FFF2-40B4-BE49-F238E27FC236}">
                    <a16:creationId xmlns:a16="http://schemas.microsoft.com/office/drawing/2014/main" id="{B5AFB53C-2A27-1053-93E2-3A41760FD4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9" y="2496"/>
                <a:ext cx="23" cy="10"/>
              </a:xfrm>
              <a:custGeom>
                <a:avLst/>
                <a:gdLst>
                  <a:gd name="T0" fmla="*/ 0 w 45"/>
                  <a:gd name="T1" fmla="*/ 8 h 19"/>
                  <a:gd name="T2" fmla="*/ 45 w 45"/>
                  <a:gd name="T3" fmla="*/ 0 h 19"/>
                  <a:gd name="T4" fmla="*/ 45 w 45"/>
                  <a:gd name="T5" fmla="*/ 11 h 19"/>
                  <a:gd name="T6" fmla="*/ 0 w 45"/>
                  <a:gd name="T7" fmla="*/ 19 h 19"/>
                  <a:gd name="T8" fmla="*/ 0 w 45"/>
                  <a:gd name="T9" fmla="*/ 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19">
                    <a:moveTo>
                      <a:pt x="0" y="8"/>
                    </a:moveTo>
                    <a:lnTo>
                      <a:pt x="45" y="0"/>
                    </a:lnTo>
                    <a:lnTo>
                      <a:pt x="45" y="11"/>
                    </a:lnTo>
                    <a:lnTo>
                      <a:pt x="0" y="19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8" name="Freeform 182">
                <a:extLst>
                  <a:ext uri="{FF2B5EF4-FFF2-40B4-BE49-F238E27FC236}">
                    <a16:creationId xmlns:a16="http://schemas.microsoft.com/office/drawing/2014/main" id="{48B88C17-E419-BE0D-7908-B4E60DF942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3" y="2487"/>
                <a:ext cx="21" cy="9"/>
              </a:xfrm>
              <a:custGeom>
                <a:avLst/>
                <a:gdLst>
                  <a:gd name="T0" fmla="*/ 0 w 43"/>
                  <a:gd name="T1" fmla="*/ 8 h 18"/>
                  <a:gd name="T2" fmla="*/ 43 w 43"/>
                  <a:gd name="T3" fmla="*/ 0 h 18"/>
                  <a:gd name="T4" fmla="*/ 43 w 43"/>
                  <a:gd name="T5" fmla="*/ 11 h 18"/>
                  <a:gd name="T6" fmla="*/ 0 w 43"/>
                  <a:gd name="T7" fmla="*/ 18 h 18"/>
                  <a:gd name="T8" fmla="*/ 0 w 43"/>
                  <a:gd name="T9" fmla="*/ 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18">
                    <a:moveTo>
                      <a:pt x="0" y="8"/>
                    </a:moveTo>
                    <a:lnTo>
                      <a:pt x="43" y="0"/>
                    </a:lnTo>
                    <a:lnTo>
                      <a:pt x="43" y="11"/>
                    </a:lnTo>
                    <a:lnTo>
                      <a:pt x="0" y="1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9" name="Freeform 183">
                <a:extLst>
                  <a:ext uri="{FF2B5EF4-FFF2-40B4-BE49-F238E27FC236}">
                    <a16:creationId xmlns:a16="http://schemas.microsoft.com/office/drawing/2014/main" id="{1082DA49-8632-502E-D82D-27EE86072B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7" y="2558"/>
                <a:ext cx="46" cy="37"/>
              </a:xfrm>
              <a:custGeom>
                <a:avLst/>
                <a:gdLst>
                  <a:gd name="T0" fmla="*/ 0 w 93"/>
                  <a:gd name="T1" fmla="*/ 19 h 72"/>
                  <a:gd name="T2" fmla="*/ 0 w 93"/>
                  <a:gd name="T3" fmla="*/ 72 h 72"/>
                  <a:gd name="T4" fmla="*/ 93 w 93"/>
                  <a:gd name="T5" fmla="*/ 50 h 72"/>
                  <a:gd name="T6" fmla="*/ 91 w 93"/>
                  <a:gd name="T7" fmla="*/ 0 h 72"/>
                  <a:gd name="T8" fmla="*/ 0 w 93"/>
                  <a:gd name="T9" fmla="*/ 1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2">
                    <a:moveTo>
                      <a:pt x="0" y="19"/>
                    </a:moveTo>
                    <a:lnTo>
                      <a:pt x="0" y="72"/>
                    </a:lnTo>
                    <a:lnTo>
                      <a:pt x="93" y="50"/>
                    </a:lnTo>
                    <a:lnTo>
                      <a:pt x="91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0" name="Freeform 184">
                <a:extLst>
                  <a:ext uri="{FF2B5EF4-FFF2-40B4-BE49-F238E27FC236}">
                    <a16:creationId xmlns:a16="http://schemas.microsoft.com/office/drawing/2014/main" id="{7695BDD1-2F2F-699E-FE59-E3DEB103CE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450"/>
                <a:ext cx="18" cy="8"/>
              </a:xfrm>
              <a:custGeom>
                <a:avLst/>
                <a:gdLst>
                  <a:gd name="T0" fmla="*/ 3 w 36"/>
                  <a:gd name="T1" fmla="*/ 0 h 17"/>
                  <a:gd name="T2" fmla="*/ 36 w 36"/>
                  <a:gd name="T3" fmla="*/ 0 h 17"/>
                  <a:gd name="T4" fmla="*/ 36 w 36"/>
                  <a:gd name="T5" fmla="*/ 17 h 17"/>
                  <a:gd name="T6" fmla="*/ 0 w 36"/>
                  <a:gd name="T7" fmla="*/ 17 h 17"/>
                  <a:gd name="T8" fmla="*/ 3 w 36"/>
                  <a:gd name="T9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7">
                    <a:moveTo>
                      <a:pt x="3" y="0"/>
                    </a:moveTo>
                    <a:lnTo>
                      <a:pt x="36" y="0"/>
                    </a:lnTo>
                    <a:lnTo>
                      <a:pt x="36" y="17"/>
                    </a:lnTo>
                    <a:lnTo>
                      <a:pt x="0" y="17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1" name="Freeform 185">
                <a:extLst>
                  <a:ext uri="{FF2B5EF4-FFF2-40B4-BE49-F238E27FC236}">
                    <a16:creationId xmlns:a16="http://schemas.microsoft.com/office/drawing/2014/main" id="{61B9E22C-A5B4-4F3E-7650-DB5F067E8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390"/>
                <a:ext cx="23" cy="7"/>
              </a:xfrm>
              <a:custGeom>
                <a:avLst/>
                <a:gdLst>
                  <a:gd name="T0" fmla="*/ 6 w 45"/>
                  <a:gd name="T1" fmla="*/ 0 h 13"/>
                  <a:gd name="T2" fmla="*/ 45 w 45"/>
                  <a:gd name="T3" fmla="*/ 0 h 13"/>
                  <a:gd name="T4" fmla="*/ 42 w 45"/>
                  <a:gd name="T5" fmla="*/ 7 h 13"/>
                  <a:gd name="T6" fmla="*/ 0 w 45"/>
                  <a:gd name="T7" fmla="*/ 13 h 13"/>
                  <a:gd name="T8" fmla="*/ 6 w 45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13">
                    <a:moveTo>
                      <a:pt x="6" y="0"/>
                    </a:moveTo>
                    <a:lnTo>
                      <a:pt x="45" y="0"/>
                    </a:lnTo>
                    <a:lnTo>
                      <a:pt x="42" y="7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2" name="Freeform 186">
                <a:extLst>
                  <a:ext uri="{FF2B5EF4-FFF2-40B4-BE49-F238E27FC236}">
                    <a16:creationId xmlns:a16="http://schemas.microsoft.com/office/drawing/2014/main" id="{873DE8D7-D1DC-D569-BC66-F341939805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451"/>
                <a:ext cx="24" cy="6"/>
              </a:xfrm>
              <a:custGeom>
                <a:avLst/>
                <a:gdLst>
                  <a:gd name="T0" fmla="*/ 5 w 47"/>
                  <a:gd name="T1" fmla="*/ 0 h 11"/>
                  <a:gd name="T2" fmla="*/ 44 w 47"/>
                  <a:gd name="T3" fmla="*/ 0 h 11"/>
                  <a:gd name="T4" fmla="*/ 47 w 47"/>
                  <a:gd name="T5" fmla="*/ 11 h 11"/>
                  <a:gd name="T6" fmla="*/ 0 w 47"/>
                  <a:gd name="T7" fmla="*/ 8 h 11"/>
                  <a:gd name="T8" fmla="*/ 2 w 47"/>
                  <a:gd name="T9" fmla="*/ 7 h 11"/>
                  <a:gd name="T10" fmla="*/ 5 w 47"/>
                  <a:gd name="T11" fmla="*/ 5 h 11"/>
                  <a:gd name="T12" fmla="*/ 5 w 47"/>
                  <a:gd name="T13" fmla="*/ 2 h 11"/>
                  <a:gd name="T14" fmla="*/ 5 w 47"/>
                  <a:gd name="T1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1">
                    <a:moveTo>
                      <a:pt x="5" y="0"/>
                    </a:moveTo>
                    <a:lnTo>
                      <a:pt x="44" y="0"/>
                    </a:lnTo>
                    <a:lnTo>
                      <a:pt x="47" y="11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5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3" name="Freeform 187">
                <a:extLst>
                  <a:ext uri="{FF2B5EF4-FFF2-40B4-BE49-F238E27FC236}">
                    <a16:creationId xmlns:a16="http://schemas.microsoft.com/office/drawing/2014/main" id="{CF215DD8-49F6-97C9-69D6-CEFCB1E66B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387"/>
                <a:ext cx="25" cy="68"/>
              </a:xfrm>
              <a:custGeom>
                <a:avLst/>
                <a:gdLst>
                  <a:gd name="T0" fmla="*/ 1 w 48"/>
                  <a:gd name="T1" fmla="*/ 9 h 136"/>
                  <a:gd name="T2" fmla="*/ 0 w 48"/>
                  <a:gd name="T3" fmla="*/ 131 h 136"/>
                  <a:gd name="T4" fmla="*/ 11 w 48"/>
                  <a:gd name="T5" fmla="*/ 136 h 136"/>
                  <a:gd name="T6" fmla="*/ 44 w 48"/>
                  <a:gd name="T7" fmla="*/ 136 h 136"/>
                  <a:gd name="T8" fmla="*/ 48 w 48"/>
                  <a:gd name="T9" fmla="*/ 123 h 136"/>
                  <a:gd name="T10" fmla="*/ 48 w 48"/>
                  <a:gd name="T11" fmla="*/ 16 h 136"/>
                  <a:gd name="T12" fmla="*/ 36 w 48"/>
                  <a:gd name="T13" fmla="*/ 3 h 136"/>
                  <a:gd name="T14" fmla="*/ 11 w 48"/>
                  <a:gd name="T15" fmla="*/ 0 h 136"/>
                  <a:gd name="T16" fmla="*/ 1 w 48"/>
                  <a:gd name="T17" fmla="*/ 9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36">
                    <a:moveTo>
                      <a:pt x="1" y="9"/>
                    </a:moveTo>
                    <a:lnTo>
                      <a:pt x="0" y="131"/>
                    </a:lnTo>
                    <a:lnTo>
                      <a:pt x="11" y="136"/>
                    </a:lnTo>
                    <a:lnTo>
                      <a:pt x="44" y="136"/>
                    </a:lnTo>
                    <a:lnTo>
                      <a:pt x="48" y="123"/>
                    </a:lnTo>
                    <a:lnTo>
                      <a:pt x="48" y="16"/>
                    </a:lnTo>
                    <a:lnTo>
                      <a:pt x="36" y="3"/>
                    </a:lnTo>
                    <a:lnTo>
                      <a:pt x="11" y="0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4" name="Freeform 188">
                <a:extLst>
                  <a:ext uri="{FF2B5EF4-FFF2-40B4-BE49-F238E27FC236}">
                    <a16:creationId xmlns:a16="http://schemas.microsoft.com/office/drawing/2014/main" id="{1669E882-B1F1-C63D-23BB-58464D6B0A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2384"/>
                <a:ext cx="40" cy="64"/>
              </a:xfrm>
              <a:custGeom>
                <a:avLst/>
                <a:gdLst>
                  <a:gd name="T0" fmla="*/ 79 w 79"/>
                  <a:gd name="T1" fmla="*/ 12 h 129"/>
                  <a:gd name="T2" fmla="*/ 40 w 79"/>
                  <a:gd name="T3" fmla="*/ 10 h 129"/>
                  <a:gd name="T4" fmla="*/ 40 w 79"/>
                  <a:gd name="T5" fmla="*/ 0 h 129"/>
                  <a:gd name="T6" fmla="*/ 10 w 79"/>
                  <a:gd name="T7" fmla="*/ 0 h 129"/>
                  <a:gd name="T8" fmla="*/ 3 w 79"/>
                  <a:gd name="T9" fmla="*/ 10 h 129"/>
                  <a:gd name="T10" fmla="*/ 0 w 79"/>
                  <a:gd name="T11" fmla="*/ 119 h 129"/>
                  <a:gd name="T12" fmla="*/ 7 w 79"/>
                  <a:gd name="T13" fmla="*/ 129 h 129"/>
                  <a:gd name="T14" fmla="*/ 53 w 79"/>
                  <a:gd name="T15" fmla="*/ 129 h 129"/>
                  <a:gd name="T16" fmla="*/ 56 w 79"/>
                  <a:gd name="T17" fmla="*/ 116 h 129"/>
                  <a:gd name="T18" fmla="*/ 37 w 79"/>
                  <a:gd name="T19" fmla="*/ 117 h 129"/>
                  <a:gd name="T20" fmla="*/ 37 w 79"/>
                  <a:gd name="T21" fmla="*/ 23 h 129"/>
                  <a:gd name="T22" fmla="*/ 79 w 79"/>
                  <a:gd name="T23" fmla="*/ 23 h 129"/>
                  <a:gd name="T24" fmla="*/ 78 w 79"/>
                  <a:gd name="T25" fmla="*/ 23 h 129"/>
                  <a:gd name="T26" fmla="*/ 76 w 79"/>
                  <a:gd name="T27" fmla="*/ 20 h 129"/>
                  <a:gd name="T28" fmla="*/ 76 w 79"/>
                  <a:gd name="T29" fmla="*/ 15 h 129"/>
                  <a:gd name="T30" fmla="*/ 79 w 79"/>
                  <a:gd name="T31" fmla="*/ 12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29">
                    <a:moveTo>
                      <a:pt x="79" y="12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0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7" y="129"/>
                    </a:lnTo>
                    <a:lnTo>
                      <a:pt x="53" y="129"/>
                    </a:lnTo>
                    <a:lnTo>
                      <a:pt x="56" y="116"/>
                    </a:lnTo>
                    <a:lnTo>
                      <a:pt x="37" y="117"/>
                    </a:lnTo>
                    <a:lnTo>
                      <a:pt x="37" y="23"/>
                    </a:lnTo>
                    <a:lnTo>
                      <a:pt x="79" y="23"/>
                    </a:lnTo>
                    <a:lnTo>
                      <a:pt x="78" y="23"/>
                    </a:lnTo>
                    <a:lnTo>
                      <a:pt x="76" y="20"/>
                    </a:lnTo>
                    <a:lnTo>
                      <a:pt x="76" y="15"/>
                    </a:lnTo>
                    <a:lnTo>
                      <a:pt x="79" y="1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5" name="Freeform 189">
                <a:extLst>
                  <a:ext uri="{FF2B5EF4-FFF2-40B4-BE49-F238E27FC236}">
                    <a16:creationId xmlns:a16="http://schemas.microsoft.com/office/drawing/2014/main" id="{5B7ECFF6-C422-432D-C04B-B3EDFF31A1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8" y="2484"/>
                <a:ext cx="15" cy="34"/>
              </a:xfrm>
              <a:custGeom>
                <a:avLst/>
                <a:gdLst>
                  <a:gd name="T0" fmla="*/ 16 w 31"/>
                  <a:gd name="T1" fmla="*/ 69 h 69"/>
                  <a:gd name="T2" fmla="*/ 22 w 31"/>
                  <a:gd name="T3" fmla="*/ 66 h 69"/>
                  <a:gd name="T4" fmla="*/ 27 w 31"/>
                  <a:gd name="T5" fmla="*/ 58 h 69"/>
                  <a:gd name="T6" fmla="*/ 29 w 31"/>
                  <a:gd name="T7" fmla="*/ 48 h 69"/>
                  <a:gd name="T8" fmla="*/ 31 w 31"/>
                  <a:gd name="T9" fmla="*/ 34 h 69"/>
                  <a:gd name="T10" fmla="*/ 29 w 31"/>
                  <a:gd name="T11" fmla="*/ 21 h 69"/>
                  <a:gd name="T12" fmla="*/ 27 w 31"/>
                  <a:gd name="T13" fmla="*/ 11 h 69"/>
                  <a:gd name="T14" fmla="*/ 22 w 31"/>
                  <a:gd name="T15" fmla="*/ 3 h 69"/>
                  <a:gd name="T16" fmla="*/ 16 w 31"/>
                  <a:gd name="T17" fmla="*/ 0 h 69"/>
                  <a:gd name="T18" fmla="*/ 10 w 31"/>
                  <a:gd name="T19" fmla="*/ 3 h 69"/>
                  <a:gd name="T20" fmla="*/ 4 w 31"/>
                  <a:gd name="T21" fmla="*/ 11 h 69"/>
                  <a:gd name="T22" fmla="*/ 2 w 31"/>
                  <a:gd name="T23" fmla="*/ 21 h 69"/>
                  <a:gd name="T24" fmla="*/ 0 w 31"/>
                  <a:gd name="T25" fmla="*/ 34 h 69"/>
                  <a:gd name="T26" fmla="*/ 2 w 31"/>
                  <a:gd name="T27" fmla="*/ 48 h 69"/>
                  <a:gd name="T28" fmla="*/ 4 w 31"/>
                  <a:gd name="T29" fmla="*/ 58 h 69"/>
                  <a:gd name="T30" fmla="*/ 10 w 31"/>
                  <a:gd name="T31" fmla="*/ 66 h 69"/>
                  <a:gd name="T32" fmla="*/ 16 w 31"/>
                  <a:gd name="T33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9">
                    <a:moveTo>
                      <a:pt x="16" y="69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29" y="48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7" y="11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0" y="3"/>
                    </a:lnTo>
                    <a:lnTo>
                      <a:pt x="4" y="11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8"/>
                    </a:lnTo>
                    <a:lnTo>
                      <a:pt x="4" y="58"/>
                    </a:lnTo>
                    <a:lnTo>
                      <a:pt x="10" y="66"/>
                    </a:lnTo>
                    <a:lnTo>
                      <a:pt x="16" y="6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6" name="Freeform 190">
                <a:extLst>
                  <a:ext uri="{FF2B5EF4-FFF2-40B4-BE49-F238E27FC236}">
                    <a16:creationId xmlns:a16="http://schemas.microsoft.com/office/drawing/2014/main" id="{FBFA9A2B-EFBC-B01F-84F2-444DEC278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1" y="2492"/>
                <a:ext cx="16" cy="34"/>
              </a:xfrm>
              <a:custGeom>
                <a:avLst/>
                <a:gdLst>
                  <a:gd name="T0" fmla="*/ 16 w 31"/>
                  <a:gd name="T1" fmla="*/ 67 h 67"/>
                  <a:gd name="T2" fmla="*/ 22 w 31"/>
                  <a:gd name="T3" fmla="*/ 64 h 67"/>
                  <a:gd name="T4" fmla="*/ 26 w 31"/>
                  <a:gd name="T5" fmla="*/ 58 h 67"/>
                  <a:gd name="T6" fmla="*/ 29 w 31"/>
                  <a:gd name="T7" fmla="*/ 46 h 67"/>
                  <a:gd name="T8" fmla="*/ 31 w 31"/>
                  <a:gd name="T9" fmla="*/ 34 h 67"/>
                  <a:gd name="T10" fmla="*/ 29 w 31"/>
                  <a:gd name="T11" fmla="*/ 21 h 67"/>
                  <a:gd name="T12" fmla="*/ 26 w 31"/>
                  <a:gd name="T13" fmla="*/ 9 h 67"/>
                  <a:gd name="T14" fmla="*/ 22 w 31"/>
                  <a:gd name="T15" fmla="*/ 1 h 67"/>
                  <a:gd name="T16" fmla="*/ 16 w 31"/>
                  <a:gd name="T17" fmla="*/ 0 h 67"/>
                  <a:gd name="T18" fmla="*/ 10 w 31"/>
                  <a:gd name="T19" fmla="*/ 1 h 67"/>
                  <a:gd name="T20" fmla="*/ 4 w 31"/>
                  <a:gd name="T21" fmla="*/ 9 h 67"/>
                  <a:gd name="T22" fmla="*/ 1 w 31"/>
                  <a:gd name="T23" fmla="*/ 21 h 67"/>
                  <a:gd name="T24" fmla="*/ 0 w 31"/>
                  <a:gd name="T25" fmla="*/ 34 h 67"/>
                  <a:gd name="T26" fmla="*/ 1 w 31"/>
                  <a:gd name="T27" fmla="*/ 46 h 67"/>
                  <a:gd name="T28" fmla="*/ 4 w 31"/>
                  <a:gd name="T29" fmla="*/ 58 h 67"/>
                  <a:gd name="T30" fmla="*/ 10 w 31"/>
                  <a:gd name="T31" fmla="*/ 64 h 67"/>
                  <a:gd name="T32" fmla="*/ 16 w 31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6" y="58"/>
                    </a:lnTo>
                    <a:lnTo>
                      <a:pt x="29" y="46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6" y="9"/>
                    </a:lnTo>
                    <a:lnTo>
                      <a:pt x="22" y="1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9"/>
                    </a:lnTo>
                    <a:lnTo>
                      <a:pt x="1" y="21"/>
                    </a:lnTo>
                    <a:lnTo>
                      <a:pt x="0" y="34"/>
                    </a:lnTo>
                    <a:lnTo>
                      <a:pt x="1" y="46"/>
                    </a:lnTo>
                    <a:lnTo>
                      <a:pt x="4" y="58"/>
                    </a:lnTo>
                    <a:lnTo>
                      <a:pt x="10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7" name="Freeform 191">
                <a:extLst>
                  <a:ext uri="{FF2B5EF4-FFF2-40B4-BE49-F238E27FC236}">
                    <a16:creationId xmlns:a16="http://schemas.microsoft.com/office/drawing/2014/main" id="{7312A9A0-5455-5240-E12C-BF4AB0C497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44" y="3155"/>
                <a:ext cx="687" cy="654"/>
              </a:xfrm>
              <a:custGeom>
                <a:avLst/>
                <a:gdLst>
                  <a:gd name="T0" fmla="*/ 0 w 1375"/>
                  <a:gd name="T1" fmla="*/ 0 h 1308"/>
                  <a:gd name="T2" fmla="*/ 1320 w 1375"/>
                  <a:gd name="T3" fmla="*/ 0 h 1308"/>
                  <a:gd name="T4" fmla="*/ 1323 w 1375"/>
                  <a:gd name="T5" fmla="*/ 0 h 1308"/>
                  <a:gd name="T6" fmla="*/ 1326 w 1375"/>
                  <a:gd name="T7" fmla="*/ 1 h 1308"/>
                  <a:gd name="T8" fmla="*/ 1329 w 1375"/>
                  <a:gd name="T9" fmla="*/ 3 h 1308"/>
                  <a:gd name="T10" fmla="*/ 1332 w 1375"/>
                  <a:gd name="T11" fmla="*/ 6 h 1308"/>
                  <a:gd name="T12" fmla="*/ 1335 w 1375"/>
                  <a:gd name="T13" fmla="*/ 9 h 1308"/>
                  <a:gd name="T14" fmla="*/ 1337 w 1375"/>
                  <a:gd name="T15" fmla="*/ 13 h 1308"/>
                  <a:gd name="T16" fmla="*/ 1338 w 1375"/>
                  <a:gd name="T17" fmla="*/ 16 h 1308"/>
                  <a:gd name="T18" fmla="*/ 1338 w 1375"/>
                  <a:gd name="T19" fmla="*/ 21 h 1308"/>
                  <a:gd name="T20" fmla="*/ 1338 w 1375"/>
                  <a:gd name="T21" fmla="*/ 1207 h 1308"/>
                  <a:gd name="T22" fmla="*/ 1301 w 1375"/>
                  <a:gd name="T23" fmla="*/ 1207 h 1308"/>
                  <a:gd name="T24" fmla="*/ 1301 w 1375"/>
                  <a:gd name="T25" fmla="*/ 21 h 1308"/>
                  <a:gd name="T26" fmla="*/ 1320 w 1375"/>
                  <a:gd name="T27" fmla="*/ 40 h 1308"/>
                  <a:gd name="T28" fmla="*/ 0 w 1375"/>
                  <a:gd name="T29" fmla="*/ 40 h 1308"/>
                  <a:gd name="T30" fmla="*/ 0 w 1375"/>
                  <a:gd name="T31" fmla="*/ 0 h 1308"/>
                  <a:gd name="T32" fmla="*/ 1375 w 1375"/>
                  <a:gd name="T33" fmla="*/ 1188 h 1308"/>
                  <a:gd name="T34" fmla="*/ 1320 w 1375"/>
                  <a:gd name="T35" fmla="*/ 1308 h 1308"/>
                  <a:gd name="T36" fmla="*/ 1264 w 1375"/>
                  <a:gd name="T37" fmla="*/ 1188 h 1308"/>
                  <a:gd name="T38" fmla="*/ 1375 w 1375"/>
                  <a:gd name="T39" fmla="*/ 1188 h 1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75" h="1308">
                    <a:moveTo>
                      <a:pt x="0" y="0"/>
                    </a:moveTo>
                    <a:lnTo>
                      <a:pt x="1320" y="0"/>
                    </a:lnTo>
                    <a:lnTo>
                      <a:pt x="1323" y="0"/>
                    </a:lnTo>
                    <a:lnTo>
                      <a:pt x="1326" y="1"/>
                    </a:lnTo>
                    <a:lnTo>
                      <a:pt x="1329" y="3"/>
                    </a:lnTo>
                    <a:lnTo>
                      <a:pt x="1332" y="6"/>
                    </a:lnTo>
                    <a:lnTo>
                      <a:pt x="1335" y="9"/>
                    </a:lnTo>
                    <a:lnTo>
                      <a:pt x="1337" y="13"/>
                    </a:lnTo>
                    <a:lnTo>
                      <a:pt x="1338" y="16"/>
                    </a:lnTo>
                    <a:lnTo>
                      <a:pt x="1338" y="21"/>
                    </a:lnTo>
                    <a:lnTo>
                      <a:pt x="1338" y="1207"/>
                    </a:lnTo>
                    <a:lnTo>
                      <a:pt x="1301" y="1207"/>
                    </a:lnTo>
                    <a:lnTo>
                      <a:pt x="1301" y="21"/>
                    </a:lnTo>
                    <a:lnTo>
                      <a:pt x="1320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375" y="1188"/>
                    </a:moveTo>
                    <a:lnTo>
                      <a:pt x="1320" y="1308"/>
                    </a:lnTo>
                    <a:lnTo>
                      <a:pt x="1264" y="1188"/>
                    </a:lnTo>
                    <a:lnTo>
                      <a:pt x="1375" y="1188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8" name="Freeform 192">
                <a:extLst>
                  <a:ext uri="{FF2B5EF4-FFF2-40B4-BE49-F238E27FC236}">
                    <a16:creationId xmlns:a16="http://schemas.microsoft.com/office/drawing/2014/main" id="{078E3564-8A33-27F2-2871-3DAAB9079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" y="1915"/>
                <a:ext cx="451" cy="379"/>
              </a:xfrm>
              <a:custGeom>
                <a:avLst/>
                <a:gdLst>
                  <a:gd name="T0" fmla="*/ 15 w 903"/>
                  <a:gd name="T1" fmla="*/ 713 h 758"/>
                  <a:gd name="T2" fmla="*/ 59 w 903"/>
                  <a:gd name="T3" fmla="*/ 726 h 758"/>
                  <a:gd name="T4" fmla="*/ 118 w 903"/>
                  <a:gd name="T5" fmla="*/ 740 h 758"/>
                  <a:gd name="T6" fmla="*/ 142 w 903"/>
                  <a:gd name="T7" fmla="*/ 745 h 758"/>
                  <a:gd name="T8" fmla="*/ 190 w 903"/>
                  <a:gd name="T9" fmla="*/ 753 h 758"/>
                  <a:gd name="T10" fmla="*/ 212 w 903"/>
                  <a:gd name="T11" fmla="*/ 758 h 758"/>
                  <a:gd name="T12" fmla="*/ 227 w 903"/>
                  <a:gd name="T13" fmla="*/ 758 h 758"/>
                  <a:gd name="T14" fmla="*/ 253 w 903"/>
                  <a:gd name="T15" fmla="*/ 758 h 758"/>
                  <a:gd name="T16" fmla="*/ 275 w 903"/>
                  <a:gd name="T17" fmla="*/ 756 h 758"/>
                  <a:gd name="T18" fmla="*/ 293 w 903"/>
                  <a:gd name="T19" fmla="*/ 755 h 758"/>
                  <a:gd name="T20" fmla="*/ 308 w 903"/>
                  <a:gd name="T21" fmla="*/ 753 h 758"/>
                  <a:gd name="T22" fmla="*/ 320 w 903"/>
                  <a:gd name="T23" fmla="*/ 751 h 758"/>
                  <a:gd name="T24" fmla="*/ 328 w 903"/>
                  <a:gd name="T25" fmla="*/ 750 h 758"/>
                  <a:gd name="T26" fmla="*/ 342 w 903"/>
                  <a:gd name="T27" fmla="*/ 748 h 758"/>
                  <a:gd name="T28" fmla="*/ 378 w 903"/>
                  <a:gd name="T29" fmla="*/ 740 h 758"/>
                  <a:gd name="T30" fmla="*/ 412 w 903"/>
                  <a:gd name="T31" fmla="*/ 731 h 758"/>
                  <a:gd name="T32" fmla="*/ 443 w 903"/>
                  <a:gd name="T33" fmla="*/ 718 h 758"/>
                  <a:gd name="T34" fmla="*/ 467 w 903"/>
                  <a:gd name="T35" fmla="*/ 708 h 758"/>
                  <a:gd name="T36" fmla="*/ 490 w 903"/>
                  <a:gd name="T37" fmla="*/ 699 h 758"/>
                  <a:gd name="T38" fmla="*/ 523 w 903"/>
                  <a:gd name="T39" fmla="*/ 687 h 758"/>
                  <a:gd name="T40" fmla="*/ 556 w 903"/>
                  <a:gd name="T41" fmla="*/ 673 h 758"/>
                  <a:gd name="T42" fmla="*/ 592 w 903"/>
                  <a:gd name="T43" fmla="*/ 660 h 758"/>
                  <a:gd name="T44" fmla="*/ 620 w 903"/>
                  <a:gd name="T45" fmla="*/ 652 h 758"/>
                  <a:gd name="T46" fmla="*/ 649 w 903"/>
                  <a:gd name="T47" fmla="*/ 642 h 758"/>
                  <a:gd name="T48" fmla="*/ 670 w 903"/>
                  <a:gd name="T49" fmla="*/ 636 h 758"/>
                  <a:gd name="T50" fmla="*/ 692 w 903"/>
                  <a:gd name="T51" fmla="*/ 630 h 758"/>
                  <a:gd name="T52" fmla="*/ 714 w 903"/>
                  <a:gd name="T53" fmla="*/ 626 h 758"/>
                  <a:gd name="T54" fmla="*/ 748 w 903"/>
                  <a:gd name="T55" fmla="*/ 618 h 758"/>
                  <a:gd name="T56" fmla="*/ 773 w 903"/>
                  <a:gd name="T57" fmla="*/ 614 h 758"/>
                  <a:gd name="T58" fmla="*/ 812 w 903"/>
                  <a:gd name="T59" fmla="*/ 610 h 758"/>
                  <a:gd name="T60" fmla="*/ 873 w 903"/>
                  <a:gd name="T61" fmla="*/ 609 h 758"/>
                  <a:gd name="T62" fmla="*/ 903 w 903"/>
                  <a:gd name="T63" fmla="*/ 0 h 758"/>
                  <a:gd name="T64" fmla="*/ 0 w 903"/>
                  <a:gd name="T65" fmla="*/ 708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8">
                    <a:moveTo>
                      <a:pt x="0" y="708"/>
                    </a:moveTo>
                    <a:lnTo>
                      <a:pt x="15" y="713"/>
                    </a:lnTo>
                    <a:lnTo>
                      <a:pt x="30" y="718"/>
                    </a:lnTo>
                    <a:lnTo>
                      <a:pt x="59" y="726"/>
                    </a:lnTo>
                    <a:lnTo>
                      <a:pt x="89" y="732"/>
                    </a:lnTo>
                    <a:lnTo>
                      <a:pt x="118" y="740"/>
                    </a:lnTo>
                    <a:lnTo>
                      <a:pt x="130" y="742"/>
                    </a:lnTo>
                    <a:lnTo>
                      <a:pt x="142" y="745"/>
                    </a:lnTo>
                    <a:lnTo>
                      <a:pt x="167" y="748"/>
                    </a:lnTo>
                    <a:lnTo>
                      <a:pt x="190" y="753"/>
                    </a:lnTo>
                    <a:lnTo>
                      <a:pt x="200" y="755"/>
                    </a:lnTo>
                    <a:lnTo>
                      <a:pt x="212" y="758"/>
                    </a:lnTo>
                    <a:lnTo>
                      <a:pt x="220" y="758"/>
                    </a:lnTo>
                    <a:lnTo>
                      <a:pt x="227" y="758"/>
                    </a:lnTo>
                    <a:lnTo>
                      <a:pt x="242" y="758"/>
                    </a:lnTo>
                    <a:lnTo>
                      <a:pt x="253" y="758"/>
                    </a:lnTo>
                    <a:lnTo>
                      <a:pt x="265" y="756"/>
                    </a:lnTo>
                    <a:lnTo>
                      <a:pt x="275" y="756"/>
                    </a:lnTo>
                    <a:lnTo>
                      <a:pt x="284" y="755"/>
                    </a:lnTo>
                    <a:lnTo>
                      <a:pt x="293" y="755"/>
                    </a:lnTo>
                    <a:lnTo>
                      <a:pt x="300" y="753"/>
                    </a:lnTo>
                    <a:lnTo>
                      <a:pt x="308" y="753"/>
                    </a:lnTo>
                    <a:lnTo>
                      <a:pt x="314" y="751"/>
                    </a:lnTo>
                    <a:lnTo>
                      <a:pt x="320" y="751"/>
                    </a:lnTo>
                    <a:lnTo>
                      <a:pt x="324" y="750"/>
                    </a:lnTo>
                    <a:lnTo>
                      <a:pt x="328" y="750"/>
                    </a:lnTo>
                    <a:lnTo>
                      <a:pt x="333" y="748"/>
                    </a:lnTo>
                    <a:lnTo>
                      <a:pt x="342" y="748"/>
                    </a:lnTo>
                    <a:lnTo>
                      <a:pt x="359" y="743"/>
                    </a:lnTo>
                    <a:lnTo>
                      <a:pt x="378" y="740"/>
                    </a:lnTo>
                    <a:lnTo>
                      <a:pt x="396" y="734"/>
                    </a:lnTo>
                    <a:lnTo>
                      <a:pt x="412" y="731"/>
                    </a:lnTo>
                    <a:lnTo>
                      <a:pt x="428" y="724"/>
                    </a:lnTo>
                    <a:lnTo>
                      <a:pt x="443" y="718"/>
                    </a:lnTo>
                    <a:lnTo>
                      <a:pt x="458" y="711"/>
                    </a:lnTo>
                    <a:lnTo>
                      <a:pt x="467" y="708"/>
                    </a:lnTo>
                    <a:lnTo>
                      <a:pt x="474" y="703"/>
                    </a:lnTo>
                    <a:lnTo>
                      <a:pt x="490" y="699"/>
                    </a:lnTo>
                    <a:lnTo>
                      <a:pt x="506" y="694"/>
                    </a:lnTo>
                    <a:lnTo>
                      <a:pt x="523" y="687"/>
                    </a:lnTo>
                    <a:lnTo>
                      <a:pt x="539" y="679"/>
                    </a:lnTo>
                    <a:lnTo>
                      <a:pt x="556" y="673"/>
                    </a:lnTo>
                    <a:lnTo>
                      <a:pt x="574" y="666"/>
                    </a:lnTo>
                    <a:lnTo>
                      <a:pt x="592" y="660"/>
                    </a:lnTo>
                    <a:lnTo>
                      <a:pt x="609" y="654"/>
                    </a:lnTo>
                    <a:lnTo>
                      <a:pt x="620" y="652"/>
                    </a:lnTo>
                    <a:lnTo>
                      <a:pt x="628" y="649"/>
                    </a:lnTo>
                    <a:lnTo>
                      <a:pt x="649" y="642"/>
                    </a:lnTo>
                    <a:lnTo>
                      <a:pt x="659" y="639"/>
                    </a:lnTo>
                    <a:lnTo>
                      <a:pt x="670" y="636"/>
                    </a:lnTo>
                    <a:lnTo>
                      <a:pt x="680" y="633"/>
                    </a:lnTo>
                    <a:lnTo>
                      <a:pt x="692" y="630"/>
                    </a:lnTo>
                    <a:lnTo>
                      <a:pt x="703" y="628"/>
                    </a:lnTo>
                    <a:lnTo>
                      <a:pt x="714" y="626"/>
                    </a:lnTo>
                    <a:lnTo>
                      <a:pt x="737" y="622"/>
                    </a:lnTo>
                    <a:lnTo>
                      <a:pt x="748" y="618"/>
                    </a:lnTo>
                    <a:lnTo>
                      <a:pt x="759" y="615"/>
                    </a:lnTo>
                    <a:lnTo>
                      <a:pt x="773" y="614"/>
                    </a:lnTo>
                    <a:lnTo>
                      <a:pt x="784" y="612"/>
                    </a:lnTo>
                    <a:lnTo>
                      <a:pt x="812" y="610"/>
                    </a:lnTo>
                    <a:lnTo>
                      <a:pt x="842" y="610"/>
                    </a:lnTo>
                    <a:lnTo>
                      <a:pt x="873" y="609"/>
                    </a:lnTo>
                    <a:lnTo>
                      <a:pt x="903" y="607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8"/>
                    </a:lnTo>
                    <a:close/>
                  </a:path>
                </a:pathLst>
              </a:cu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9" name="Freeform 193">
                <a:extLst>
                  <a:ext uri="{FF2B5EF4-FFF2-40B4-BE49-F238E27FC236}">
                    <a16:creationId xmlns:a16="http://schemas.microsoft.com/office/drawing/2014/main" id="{E328B48E-C95F-12BF-8FCA-84A855B988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" y="1915"/>
                <a:ext cx="451" cy="379"/>
              </a:xfrm>
              <a:custGeom>
                <a:avLst/>
                <a:gdLst>
                  <a:gd name="T0" fmla="*/ 15 w 903"/>
                  <a:gd name="T1" fmla="*/ 713 h 758"/>
                  <a:gd name="T2" fmla="*/ 59 w 903"/>
                  <a:gd name="T3" fmla="*/ 726 h 758"/>
                  <a:gd name="T4" fmla="*/ 118 w 903"/>
                  <a:gd name="T5" fmla="*/ 740 h 758"/>
                  <a:gd name="T6" fmla="*/ 142 w 903"/>
                  <a:gd name="T7" fmla="*/ 745 h 758"/>
                  <a:gd name="T8" fmla="*/ 190 w 903"/>
                  <a:gd name="T9" fmla="*/ 753 h 758"/>
                  <a:gd name="T10" fmla="*/ 212 w 903"/>
                  <a:gd name="T11" fmla="*/ 758 h 758"/>
                  <a:gd name="T12" fmla="*/ 227 w 903"/>
                  <a:gd name="T13" fmla="*/ 758 h 758"/>
                  <a:gd name="T14" fmla="*/ 253 w 903"/>
                  <a:gd name="T15" fmla="*/ 758 h 758"/>
                  <a:gd name="T16" fmla="*/ 275 w 903"/>
                  <a:gd name="T17" fmla="*/ 756 h 758"/>
                  <a:gd name="T18" fmla="*/ 293 w 903"/>
                  <a:gd name="T19" fmla="*/ 755 h 758"/>
                  <a:gd name="T20" fmla="*/ 308 w 903"/>
                  <a:gd name="T21" fmla="*/ 753 h 758"/>
                  <a:gd name="T22" fmla="*/ 320 w 903"/>
                  <a:gd name="T23" fmla="*/ 751 h 758"/>
                  <a:gd name="T24" fmla="*/ 328 w 903"/>
                  <a:gd name="T25" fmla="*/ 750 h 758"/>
                  <a:gd name="T26" fmla="*/ 342 w 903"/>
                  <a:gd name="T27" fmla="*/ 748 h 758"/>
                  <a:gd name="T28" fmla="*/ 378 w 903"/>
                  <a:gd name="T29" fmla="*/ 740 h 758"/>
                  <a:gd name="T30" fmla="*/ 412 w 903"/>
                  <a:gd name="T31" fmla="*/ 731 h 758"/>
                  <a:gd name="T32" fmla="*/ 443 w 903"/>
                  <a:gd name="T33" fmla="*/ 718 h 758"/>
                  <a:gd name="T34" fmla="*/ 467 w 903"/>
                  <a:gd name="T35" fmla="*/ 708 h 758"/>
                  <a:gd name="T36" fmla="*/ 490 w 903"/>
                  <a:gd name="T37" fmla="*/ 699 h 758"/>
                  <a:gd name="T38" fmla="*/ 523 w 903"/>
                  <a:gd name="T39" fmla="*/ 687 h 758"/>
                  <a:gd name="T40" fmla="*/ 556 w 903"/>
                  <a:gd name="T41" fmla="*/ 673 h 758"/>
                  <a:gd name="T42" fmla="*/ 592 w 903"/>
                  <a:gd name="T43" fmla="*/ 660 h 758"/>
                  <a:gd name="T44" fmla="*/ 620 w 903"/>
                  <a:gd name="T45" fmla="*/ 652 h 758"/>
                  <a:gd name="T46" fmla="*/ 649 w 903"/>
                  <a:gd name="T47" fmla="*/ 642 h 758"/>
                  <a:gd name="T48" fmla="*/ 670 w 903"/>
                  <a:gd name="T49" fmla="*/ 636 h 758"/>
                  <a:gd name="T50" fmla="*/ 692 w 903"/>
                  <a:gd name="T51" fmla="*/ 630 h 758"/>
                  <a:gd name="T52" fmla="*/ 714 w 903"/>
                  <a:gd name="T53" fmla="*/ 626 h 758"/>
                  <a:gd name="T54" fmla="*/ 748 w 903"/>
                  <a:gd name="T55" fmla="*/ 618 h 758"/>
                  <a:gd name="T56" fmla="*/ 773 w 903"/>
                  <a:gd name="T57" fmla="*/ 614 h 758"/>
                  <a:gd name="T58" fmla="*/ 812 w 903"/>
                  <a:gd name="T59" fmla="*/ 610 h 758"/>
                  <a:gd name="T60" fmla="*/ 873 w 903"/>
                  <a:gd name="T61" fmla="*/ 609 h 758"/>
                  <a:gd name="T62" fmla="*/ 903 w 903"/>
                  <a:gd name="T63" fmla="*/ 0 h 758"/>
                  <a:gd name="T64" fmla="*/ 0 w 903"/>
                  <a:gd name="T65" fmla="*/ 708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8">
                    <a:moveTo>
                      <a:pt x="0" y="708"/>
                    </a:moveTo>
                    <a:lnTo>
                      <a:pt x="15" y="713"/>
                    </a:lnTo>
                    <a:lnTo>
                      <a:pt x="30" y="718"/>
                    </a:lnTo>
                    <a:lnTo>
                      <a:pt x="59" y="726"/>
                    </a:lnTo>
                    <a:lnTo>
                      <a:pt x="89" y="732"/>
                    </a:lnTo>
                    <a:lnTo>
                      <a:pt x="118" y="740"/>
                    </a:lnTo>
                    <a:lnTo>
                      <a:pt x="130" y="742"/>
                    </a:lnTo>
                    <a:lnTo>
                      <a:pt x="142" y="745"/>
                    </a:lnTo>
                    <a:lnTo>
                      <a:pt x="167" y="748"/>
                    </a:lnTo>
                    <a:lnTo>
                      <a:pt x="190" y="753"/>
                    </a:lnTo>
                    <a:lnTo>
                      <a:pt x="200" y="755"/>
                    </a:lnTo>
                    <a:lnTo>
                      <a:pt x="212" y="758"/>
                    </a:lnTo>
                    <a:lnTo>
                      <a:pt x="220" y="758"/>
                    </a:lnTo>
                    <a:lnTo>
                      <a:pt x="227" y="758"/>
                    </a:lnTo>
                    <a:lnTo>
                      <a:pt x="242" y="758"/>
                    </a:lnTo>
                    <a:lnTo>
                      <a:pt x="253" y="758"/>
                    </a:lnTo>
                    <a:lnTo>
                      <a:pt x="265" y="756"/>
                    </a:lnTo>
                    <a:lnTo>
                      <a:pt x="275" y="756"/>
                    </a:lnTo>
                    <a:lnTo>
                      <a:pt x="284" y="755"/>
                    </a:lnTo>
                    <a:lnTo>
                      <a:pt x="293" y="755"/>
                    </a:lnTo>
                    <a:lnTo>
                      <a:pt x="300" y="753"/>
                    </a:lnTo>
                    <a:lnTo>
                      <a:pt x="308" y="753"/>
                    </a:lnTo>
                    <a:lnTo>
                      <a:pt x="314" y="751"/>
                    </a:lnTo>
                    <a:lnTo>
                      <a:pt x="320" y="751"/>
                    </a:lnTo>
                    <a:lnTo>
                      <a:pt x="324" y="750"/>
                    </a:lnTo>
                    <a:lnTo>
                      <a:pt x="328" y="750"/>
                    </a:lnTo>
                    <a:lnTo>
                      <a:pt x="333" y="748"/>
                    </a:lnTo>
                    <a:lnTo>
                      <a:pt x="342" y="748"/>
                    </a:lnTo>
                    <a:lnTo>
                      <a:pt x="359" y="743"/>
                    </a:lnTo>
                    <a:lnTo>
                      <a:pt x="378" y="740"/>
                    </a:lnTo>
                    <a:lnTo>
                      <a:pt x="396" y="734"/>
                    </a:lnTo>
                    <a:lnTo>
                      <a:pt x="412" y="731"/>
                    </a:lnTo>
                    <a:lnTo>
                      <a:pt x="428" y="724"/>
                    </a:lnTo>
                    <a:lnTo>
                      <a:pt x="443" y="718"/>
                    </a:lnTo>
                    <a:lnTo>
                      <a:pt x="458" y="711"/>
                    </a:lnTo>
                    <a:lnTo>
                      <a:pt x="467" y="708"/>
                    </a:lnTo>
                    <a:lnTo>
                      <a:pt x="474" y="703"/>
                    </a:lnTo>
                    <a:lnTo>
                      <a:pt x="490" y="699"/>
                    </a:lnTo>
                    <a:lnTo>
                      <a:pt x="506" y="694"/>
                    </a:lnTo>
                    <a:lnTo>
                      <a:pt x="523" y="687"/>
                    </a:lnTo>
                    <a:lnTo>
                      <a:pt x="539" y="679"/>
                    </a:lnTo>
                    <a:lnTo>
                      <a:pt x="556" y="673"/>
                    </a:lnTo>
                    <a:lnTo>
                      <a:pt x="574" y="666"/>
                    </a:lnTo>
                    <a:lnTo>
                      <a:pt x="592" y="660"/>
                    </a:lnTo>
                    <a:lnTo>
                      <a:pt x="609" y="654"/>
                    </a:lnTo>
                    <a:lnTo>
                      <a:pt x="620" y="652"/>
                    </a:lnTo>
                    <a:lnTo>
                      <a:pt x="628" y="649"/>
                    </a:lnTo>
                    <a:lnTo>
                      <a:pt x="649" y="642"/>
                    </a:lnTo>
                    <a:lnTo>
                      <a:pt x="659" y="639"/>
                    </a:lnTo>
                    <a:lnTo>
                      <a:pt x="670" y="636"/>
                    </a:lnTo>
                    <a:lnTo>
                      <a:pt x="680" y="633"/>
                    </a:lnTo>
                    <a:lnTo>
                      <a:pt x="692" y="630"/>
                    </a:lnTo>
                    <a:lnTo>
                      <a:pt x="703" y="628"/>
                    </a:lnTo>
                    <a:lnTo>
                      <a:pt x="714" y="626"/>
                    </a:lnTo>
                    <a:lnTo>
                      <a:pt x="737" y="622"/>
                    </a:lnTo>
                    <a:lnTo>
                      <a:pt x="748" y="618"/>
                    </a:lnTo>
                    <a:lnTo>
                      <a:pt x="759" y="615"/>
                    </a:lnTo>
                    <a:lnTo>
                      <a:pt x="773" y="614"/>
                    </a:lnTo>
                    <a:lnTo>
                      <a:pt x="784" y="612"/>
                    </a:lnTo>
                    <a:lnTo>
                      <a:pt x="812" y="610"/>
                    </a:lnTo>
                    <a:lnTo>
                      <a:pt x="842" y="610"/>
                    </a:lnTo>
                    <a:lnTo>
                      <a:pt x="873" y="609"/>
                    </a:lnTo>
                    <a:lnTo>
                      <a:pt x="903" y="607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0" name="Rectangle 194">
                <a:extLst>
                  <a:ext uri="{FF2B5EF4-FFF2-40B4-BE49-F238E27FC236}">
                    <a16:creationId xmlns:a16="http://schemas.microsoft.com/office/drawing/2014/main" id="{54ED6F11-F378-5697-8D7E-26903E282C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1990"/>
                <a:ext cx="44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 b="1">
                    <a:solidFill>
                      <a:srgbClr val="000000"/>
                    </a:solidFill>
                    <a:latin typeface="新細明體" panose="02020500000000000000" pitchFamily="18" charset="-120"/>
                  </a:rPr>
                  <a:t>訂單</a:t>
                </a:r>
                <a:endParaRPr lang="zh-TW" altLang="en-US"/>
              </a:p>
            </p:txBody>
          </p:sp>
          <p:sp>
            <p:nvSpPr>
              <p:cNvPr id="552131" name="Freeform 195">
                <a:extLst>
                  <a:ext uri="{FF2B5EF4-FFF2-40B4-BE49-F238E27FC236}">
                    <a16:creationId xmlns:a16="http://schemas.microsoft.com/office/drawing/2014/main" id="{84DC8B1D-5CE7-3EB9-CC40-EFB754C00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3" y="2710"/>
                <a:ext cx="451" cy="379"/>
              </a:xfrm>
              <a:custGeom>
                <a:avLst/>
                <a:gdLst>
                  <a:gd name="T0" fmla="*/ 14 w 901"/>
                  <a:gd name="T1" fmla="*/ 713 h 758"/>
                  <a:gd name="T2" fmla="*/ 58 w 901"/>
                  <a:gd name="T3" fmla="*/ 725 h 758"/>
                  <a:gd name="T4" fmla="*/ 116 w 901"/>
                  <a:gd name="T5" fmla="*/ 739 h 758"/>
                  <a:gd name="T6" fmla="*/ 141 w 901"/>
                  <a:gd name="T7" fmla="*/ 745 h 758"/>
                  <a:gd name="T8" fmla="*/ 188 w 901"/>
                  <a:gd name="T9" fmla="*/ 752 h 758"/>
                  <a:gd name="T10" fmla="*/ 211 w 901"/>
                  <a:gd name="T11" fmla="*/ 758 h 758"/>
                  <a:gd name="T12" fmla="*/ 226 w 901"/>
                  <a:gd name="T13" fmla="*/ 758 h 758"/>
                  <a:gd name="T14" fmla="*/ 253 w 901"/>
                  <a:gd name="T15" fmla="*/ 757 h 758"/>
                  <a:gd name="T16" fmla="*/ 275 w 901"/>
                  <a:gd name="T17" fmla="*/ 755 h 758"/>
                  <a:gd name="T18" fmla="*/ 292 w 901"/>
                  <a:gd name="T19" fmla="*/ 755 h 758"/>
                  <a:gd name="T20" fmla="*/ 306 w 901"/>
                  <a:gd name="T21" fmla="*/ 752 h 758"/>
                  <a:gd name="T22" fmla="*/ 317 w 901"/>
                  <a:gd name="T23" fmla="*/ 750 h 758"/>
                  <a:gd name="T24" fmla="*/ 328 w 901"/>
                  <a:gd name="T25" fmla="*/ 749 h 758"/>
                  <a:gd name="T26" fmla="*/ 341 w 901"/>
                  <a:gd name="T27" fmla="*/ 747 h 758"/>
                  <a:gd name="T28" fmla="*/ 376 w 901"/>
                  <a:gd name="T29" fmla="*/ 739 h 758"/>
                  <a:gd name="T30" fmla="*/ 411 w 901"/>
                  <a:gd name="T31" fmla="*/ 729 h 758"/>
                  <a:gd name="T32" fmla="*/ 441 w 901"/>
                  <a:gd name="T33" fmla="*/ 718 h 758"/>
                  <a:gd name="T34" fmla="*/ 464 w 901"/>
                  <a:gd name="T35" fmla="*/ 709 h 758"/>
                  <a:gd name="T36" fmla="*/ 488 w 901"/>
                  <a:gd name="T37" fmla="*/ 699 h 758"/>
                  <a:gd name="T38" fmla="*/ 520 w 901"/>
                  <a:gd name="T39" fmla="*/ 686 h 758"/>
                  <a:gd name="T40" fmla="*/ 556 w 901"/>
                  <a:gd name="T41" fmla="*/ 673 h 758"/>
                  <a:gd name="T42" fmla="*/ 589 w 901"/>
                  <a:gd name="T43" fmla="*/ 660 h 758"/>
                  <a:gd name="T44" fmla="*/ 617 w 901"/>
                  <a:gd name="T45" fmla="*/ 651 h 758"/>
                  <a:gd name="T46" fmla="*/ 647 w 901"/>
                  <a:gd name="T47" fmla="*/ 641 h 758"/>
                  <a:gd name="T48" fmla="*/ 667 w 901"/>
                  <a:gd name="T49" fmla="*/ 635 h 758"/>
                  <a:gd name="T50" fmla="*/ 691 w 901"/>
                  <a:gd name="T51" fmla="*/ 630 h 758"/>
                  <a:gd name="T52" fmla="*/ 713 w 901"/>
                  <a:gd name="T53" fmla="*/ 625 h 758"/>
                  <a:gd name="T54" fmla="*/ 747 w 901"/>
                  <a:gd name="T55" fmla="*/ 619 h 758"/>
                  <a:gd name="T56" fmla="*/ 770 w 901"/>
                  <a:gd name="T57" fmla="*/ 614 h 758"/>
                  <a:gd name="T58" fmla="*/ 811 w 901"/>
                  <a:gd name="T59" fmla="*/ 611 h 758"/>
                  <a:gd name="T60" fmla="*/ 870 w 901"/>
                  <a:gd name="T61" fmla="*/ 608 h 758"/>
                  <a:gd name="T62" fmla="*/ 901 w 901"/>
                  <a:gd name="T63" fmla="*/ 0 h 758"/>
                  <a:gd name="T64" fmla="*/ 0 w 901"/>
                  <a:gd name="T65" fmla="*/ 707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1" h="758">
                    <a:moveTo>
                      <a:pt x="0" y="707"/>
                    </a:moveTo>
                    <a:lnTo>
                      <a:pt x="14" y="713"/>
                    </a:lnTo>
                    <a:lnTo>
                      <a:pt x="29" y="717"/>
                    </a:lnTo>
                    <a:lnTo>
                      <a:pt x="58" y="725"/>
                    </a:lnTo>
                    <a:lnTo>
                      <a:pt x="88" y="733"/>
                    </a:lnTo>
                    <a:lnTo>
                      <a:pt x="116" y="739"/>
                    </a:lnTo>
                    <a:lnTo>
                      <a:pt x="129" y="742"/>
                    </a:lnTo>
                    <a:lnTo>
                      <a:pt x="141" y="745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8"/>
                    </a:lnTo>
                    <a:lnTo>
                      <a:pt x="219" y="758"/>
                    </a:lnTo>
                    <a:lnTo>
                      <a:pt x="226" y="758"/>
                    </a:lnTo>
                    <a:lnTo>
                      <a:pt x="239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3" y="755"/>
                    </a:lnTo>
                    <a:lnTo>
                      <a:pt x="292" y="755"/>
                    </a:lnTo>
                    <a:lnTo>
                      <a:pt x="300" y="753"/>
                    </a:lnTo>
                    <a:lnTo>
                      <a:pt x="306" y="752"/>
                    </a:lnTo>
                    <a:lnTo>
                      <a:pt x="311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8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5"/>
                    </a:lnTo>
                    <a:lnTo>
                      <a:pt x="441" y="718"/>
                    </a:lnTo>
                    <a:lnTo>
                      <a:pt x="457" y="712"/>
                    </a:lnTo>
                    <a:lnTo>
                      <a:pt x="464" y="709"/>
                    </a:lnTo>
                    <a:lnTo>
                      <a:pt x="473" y="704"/>
                    </a:lnTo>
                    <a:lnTo>
                      <a:pt x="488" y="699"/>
                    </a:lnTo>
                    <a:lnTo>
                      <a:pt x="504" y="693"/>
                    </a:lnTo>
                    <a:lnTo>
                      <a:pt x="520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2" y="667"/>
                    </a:lnTo>
                    <a:lnTo>
                      <a:pt x="589" y="660"/>
                    </a:lnTo>
                    <a:lnTo>
                      <a:pt x="608" y="654"/>
                    </a:lnTo>
                    <a:lnTo>
                      <a:pt x="617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7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8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9"/>
                    </a:lnTo>
                    <a:lnTo>
                      <a:pt x="758" y="616"/>
                    </a:lnTo>
                    <a:lnTo>
                      <a:pt x="770" y="614"/>
                    </a:lnTo>
                    <a:lnTo>
                      <a:pt x="783" y="612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1" y="608"/>
                    </a:lnTo>
                    <a:lnTo>
                      <a:pt x="901" y="0"/>
                    </a:lnTo>
                    <a:lnTo>
                      <a:pt x="0" y="0"/>
                    </a:lnTo>
                    <a:lnTo>
                      <a:pt x="0" y="707"/>
                    </a:lnTo>
                    <a:close/>
                  </a:path>
                </a:pathLst>
              </a:cu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2" name="Freeform 196">
                <a:extLst>
                  <a:ext uri="{FF2B5EF4-FFF2-40B4-BE49-F238E27FC236}">
                    <a16:creationId xmlns:a16="http://schemas.microsoft.com/office/drawing/2014/main" id="{849DCE3A-D897-6175-F0E2-F07FC076A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3" y="2710"/>
                <a:ext cx="451" cy="379"/>
              </a:xfrm>
              <a:custGeom>
                <a:avLst/>
                <a:gdLst>
                  <a:gd name="T0" fmla="*/ 14 w 901"/>
                  <a:gd name="T1" fmla="*/ 713 h 758"/>
                  <a:gd name="T2" fmla="*/ 58 w 901"/>
                  <a:gd name="T3" fmla="*/ 725 h 758"/>
                  <a:gd name="T4" fmla="*/ 116 w 901"/>
                  <a:gd name="T5" fmla="*/ 739 h 758"/>
                  <a:gd name="T6" fmla="*/ 141 w 901"/>
                  <a:gd name="T7" fmla="*/ 745 h 758"/>
                  <a:gd name="T8" fmla="*/ 188 w 901"/>
                  <a:gd name="T9" fmla="*/ 752 h 758"/>
                  <a:gd name="T10" fmla="*/ 211 w 901"/>
                  <a:gd name="T11" fmla="*/ 758 h 758"/>
                  <a:gd name="T12" fmla="*/ 226 w 901"/>
                  <a:gd name="T13" fmla="*/ 758 h 758"/>
                  <a:gd name="T14" fmla="*/ 253 w 901"/>
                  <a:gd name="T15" fmla="*/ 757 h 758"/>
                  <a:gd name="T16" fmla="*/ 275 w 901"/>
                  <a:gd name="T17" fmla="*/ 755 h 758"/>
                  <a:gd name="T18" fmla="*/ 292 w 901"/>
                  <a:gd name="T19" fmla="*/ 755 h 758"/>
                  <a:gd name="T20" fmla="*/ 306 w 901"/>
                  <a:gd name="T21" fmla="*/ 752 h 758"/>
                  <a:gd name="T22" fmla="*/ 317 w 901"/>
                  <a:gd name="T23" fmla="*/ 750 h 758"/>
                  <a:gd name="T24" fmla="*/ 328 w 901"/>
                  <a:gd name="T25" fmla="*/ 749 h 758"/>
                  <a:gd name="T26" fmla="*/ 341 w 901"/>
                  <a:gd name="T27" fmla="*/ 747 h 758"/>
                  <a:gd name="T28" fmla="*/ 376 w 901"/>
                  <a:gd name="T29" fmla="*/ 739 h 758"/>
                  <a:gd name="T30" fmla="*/ 411 w 901"/>
                  <a:gd name="T31" fmla="*/ 729 h 758"/>
                  <a:gd name="T32" fmla="*/ 441 w 901"/>
                  <a:gd name="T33" fmla="*/ 718 h 758"/>
                  <a:gd name="T34" fmla="*/ 464 w 901"/>
                  <a:gd name="T35" fmla="*/ 709 h 758"/>
                  <a:gd name="T36" fmla="*/ 488 w 901"/>
                  <a:gd name="T37" fmla="*/ 699 h 758"/>
                  <a:gd name="T38" fmla="*/ 520 w 901"/>
                  <a:gd name="T39" fmla="*/ 686 h 758"/>
                  <a:gd name="T40" fmla="*/ 556 w 901"/>
                  <a:gd name="T41" fmla="*/ 673 h 758"/>
                  <a:gd name="T42" fmla="*/ 589 w 901"/>
                  <a:gd name="T43" fmla="*/ 660 h 758"/>
                  <a:gd name="T44" fmla="*/ 617 w 901"/>
                  <a:gd name="T45" fmla="*/ 651 h 758"/>
                  <a:gd name="T46" fmla="*/ 647 w 901"/>
                  <a:gd name="T47" fmla="*/ 641 h 758"/>
                  <a:gd name="T48" fmla="*/ 667 w 901"/>
                  <a:gd name="T49" fmla="*/ 635 h 758"/>
                  <a:gd name="T50" fmla="*/ 691 w 901"/>
                  <a:gd name="T51" fmla="*/ 630 h 758"/>
                  <a:gd name="T52" fmla="*/ 713 w 901"/>
                  <a:gd name="T53" fmla="*/ 625 h 758"/>
                  <a:gd name="T54" fmla="*/ 747 w 901"/>
                  <a:gd name="T55" fmla="*/ 619 h 758"/>
                  <a:gd name="T56" fmla="*/ 770 w 901"/>
                  <a:gd name="T57" fmla="*/ 614 h 758"/>
                  <a:gd name="T58" fmla="*/ 811 w 901"/>
                  <a:gd name="T59" fmla="*/ 611 h 758"/>
                  <a:gd name="T60" fmla="*/ 870 w 901"/>
                  <a:gd name="T61" fmla="*/ 608 h 758"/>
                  <a:gd name="T62" fmla="*/ 901 w 901"/>
                  <a:gd name="T63" fmla="*/ 0 h 758"/>
                  <a:gd name="T64" fmla="*/ 0 w 901"/>
                  <a:gd name="T65" fmla="*/ 707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1" h="758">
                    <a:moveTo>
                      <a:pt x="0" y="707"/>
                    </a:moveTo>
                    <a:lnTo>
                      <a:pt x="14" y="713"/>
                    </a:lnTo>
                    <a:lnTo>
                      <a:pt x="29" y="717"/>
                    </a:lnTo>
                    <a:lnTo>
                      <a:pt x="58" y="725"/>
                    </a:lnTo>
                    <a:lnTo>
                      <a:pt x="88" y="733"/>
                    </a:lnTo>
                    <a:lnTo>
                      <a:pt x="116" y="739"/>
                    </a:lnTo>
                    <a:lnTo>
                      <a:pt x="129" y="742"/>
                    </a:lnTo>
                    <a:lnTo>
                      <a:pt x="141" y="745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8"/>
                    </a:lnTo>
                    <a:lnTo>
                      <a:pt x="219" y="758"/>
                    </a:lnTo>
                    <a:lnTo>
                      <a:pt x="226" y="758"/>
                    </a:lnTo>
                    <a:lnTo>
                      <a:pt x="239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3" y="755"/>
                    </a:lnTo>
                    <a:lnTo>
                      <a:pt x="292" y="755"/>
                    </a:lnTo>
                    <a:lnTo>
                      <a:pt x="300" y="753"/>
                    </a:lnTo>
                    <a:lnTo>
                      <a:pt x="306" y="752"/>
                    </a:lnTo>
                    <a:lnTo>
                      <a:pt x="311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8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5"/>
                    </a:lnTo>
                    <a:lnTo>
                      <a:pt x="441" y="718"/>
                    </a:lnTo>
                    <a:lnTo>
                      <a:pt x="457" y="712"/>
                    </a:lnTo>
                    <a:lnTo>
                      <a:pt x="464" y="709"/>
                    </a:lnTo>
                    <a:lnTo>
                      <a:pt x="473" y="704"/>
                    </a:lnTo>
                    <a:lnTo>
                      <a:pt x="488" y="699"/>
                    </a:lnTo>
                    <a:lnTo>
                      <a:pt x="504" y="693"/>
                    </a:lnTo>
                    <a:lnTo>
                      <a:pt x="520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2" y="667"/>
                    </a:lnTo>
                    <a:lnTo>
                      <a:pt x="589" y="660"/>
                    </a:lnTo>
                    <a:lnTo>
                      <a:pt x="608" y="654"/>
                    </a:lnTo>
                    <a:lnTo>
                      <a:pt x="617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7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8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9"/>
                    </a:lnTo>
                    <a:lnTo>
                      <a:pt x="758" y="616"/>
                    </a:lnTo>
                    <a:lnTo>
                      <a:pt x="770" y="614"/>
                    </a:lnTo>
                    <a:lnTo>
                      <a:pt x="783" y="612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1" y="608"/>
                    </a:lnTo>
                    <a:lnTo>
                      <a:pt x="901" y="0"/>
                    </a:lnTo>
                    <a:lnTo>
                      <a:pt x="0" y="0"/>
                    </a:lnTo>
                    <a:lnTo>
                      <a:pt x="0" y="707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3" name="Rectangle 197">
                <a:extLst>
                  <a:ext uri="{FF2B5EF4-FFF2-40B4-BE49-F238E27FC236}">
                    <a16:creationId xmlns:a16="http://schemas.microsoft.com/office/drawing/2014/main" id="{27719EBB-80D0-C8E6-AB5C-2A957EF2B3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7" y="2785"/>
                <a:ext cx="44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 b="1">
                    <a:solidFill>
                      <a:srgbClr val="000000"/>
                    </a:solidFill>
                    <a:latin typeface="新細明體" panose="02020500000000000000" pitchFamily="18" charset="-120"/>
                  </a:rPr>
                  <a:t>訂單</a:t>
                </a:r>
                <a:endParaRPr lang="zh-TW" altLang="en-US"/>
              </a:p>
            </p:txBody>
          </p:sp>
          <p:sp>
            <p:nvSpPr>
              <p:cNvPr id="552134" name="Freeform 198">
                <a:extLst>
                  <a:ext uri="{FF2B5EF4-FFF2-40B4-BE49-F238E27FC236}">
                    <a16:creationId xmlns:a16="http://schemas.microsoft.com/office/drawing/2014/main" id="{EB0375DF-ACBA-043A-2E15-3B028442E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9" y="3506"/>
                <a:ext cx="452" cy="378"/>
              </a:xfrm>
              <a:custGeom>
                <a:avLst/>
                <a:gdLst>
                  <a:gd name="T0" fmla="*/ 14 w 903"/>
                  <a:gd name="T1" fmla="*/ 712 h 757"/>
                  <a:gd name="T2" fmla="*/ 59 w 903"/>
                  <a:gd name="T3" fmla="*/ 725 h 757"/>
                  <a:gd name="T4" fmla="*/ 117 w 903"/>
                  <a:gd name="T5" fmla="*/ 739 h 757"/>
                  <a:gd name="T6" fmla="*/ 141 w 903"/>
                  <a:gd name="T7" fmla="*/ 744 h 757"/>
                  <a:gd name="T8" fmla="*/ 188 w 903"/>
                  <a:gd name="T9" fmla="*/ 752 h 757"/>
                  <a:gd name="T10" fmla="*/ 211 w 903"/>
                  <a:gd name="T11" fmla="*/ 757 h 757"/>
                  <a:gd name="T12" fmla="*/ 226 w 903"/>
                  <a:gd name="T13" fmla="*/ 757 h 757"/>
                  <a:gd name="T14" fmla="*/ 253 w 903"/>
                  <a:gd name="T15" fmla="*/ 757 h 757"/>
                  <a:gd name="T16" fmla="*/ 275 w 903"/>
                  <a:gd name="T17" fmla="*/ 755 h 757"/>
                  <a:gd name="T18" fmla="*/ 292 w 903"/>
                  <a:gd name="T19" fmla="*/ 754 h 757"/>
                  <a:gd name="T20" fmla="*/ 306 w 903"/>
                  <a:gd name="T21" fmla="*/ 752 h 757"/>
                  <a:gd name="T22" fmla="*/ 317 w 903"/>
                  <a:gd name="T23" fmla="*/ 750 h 757"/>
                  <a:gd name="T24" fmla="*/ 328 w 903"/>
                  <a:gd name="T25" fmla="*/ 749 h 757"/>
                  <a:gd name="T26" fmla="*/ 341 w 903"/>
                  <a:gd name="T27" fmla="*/ 747 h 757"/>
                  <a:gd name="T28" fmla="*/ 376 w 903"/>
                  <a:gd name="T29" fmla="*/ 739 h 757"/>
                  <a:gd name="T30" fmla="*/ 411 w 903"/>
                  <a:gd name="T31" fmla="*/ 729 h 757"/>
                  <a:gd name="T32" fmla="*/ 442 w 903"/>
                  <a:gd name="T33" fmla="*/ 718 h 757"/>
                  <a:gd name="T34" fmla="*/ 464 w 903"/>
                  <a:gd name="T35" fmla="*/ 707 h 757"/>
                  <a:gd name="T36" fmla="*/ 489 w 903"/>
                  <a:gd name="T37" fmla="*/ 699 h 757"/>
                  <a:gd name="T38" fmla="*/ 522 w 903"/>
                  <a:gd name="T39" fmla="*/ 686 h 757"/>
                  <a:gd name="T40" fmla="*/ 556 w 903"/>
                  <a:gd name="T41" fmla="*/ 673 h 757"/>
                  <a:gd name="T42" fmla="*/ 591 w 903"/>
                  <a:gd name="T43" fmla="*/ 659 h 757"/>
                  <a:gd name="T44" fmla="*/ 619 w 903"/>
                  <a:gd name="T45" fmla="*/ 651 h 757"/>
                  <a:gd name="T46" fmla="*/ 647 w 903"/>
                  <a:gd name="T47" fmla="*/ 641 h 757"/>
                  <a:gd name="T48" fmla="*/ 669 w 903"/>
                  <a:gd name="T49" fmla="*/ 635 h 757"/>
                  <a:gd name="T50" fmla="*/ 691 w 903"/>
                  <a:gd name="T51" fmla="*/ 630 h 757"/>
                  <a:gd name="T52" fmla="*/ 713 w 903"/>
                  <a:gd name="T53" fmla="*/ 625 h 757"/>
                  <a:gd name="T54" fmla="*/ 747 w 903"/>
                  <a:gd name="T55" fmla="*/ 617 h 757"/>
                  <a:gd name="T56" fmla="*/ 770 w 903"/>
                  <a:gd name="T57" fmla="*/ 612 h 757"/>
                  <a:gd name="T58" fmla="*/ 811 w 903"/>
                  <a:gd name="T59" fmla="*/ 611 h 757"/>
                  <a:gd name="T60" fmla="*/ 870 w 903"/>
                  <a:gd name="T61" fmla="*/ 608 h 757"/>
                  <a:gd name="T62" fmla="*/ 903 w 903"/>
                  <a:gd name="T63" fmla="*/ 0 h 757"/>
                  <a:gd name="T64" fmla="*/ 0 w 903"/>
                  <a:gd name="T65" fmla="*/ 707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7">
                    <a:moveTo>
                      <a:pt x="0" y="707"/>
                    </a:moveTo>
                    <a:lnTo>
                      <a:pt x="14" y="712"/>
                    </a:lnTo>
                    <a:lnTo>
                      <a:pt x="29" y="717"/>
                    </a:lnTo>
                    <a:lnTo>
                      <a:pt x="59" y="725"/>
                    </a:lnTo>
                    <a:lnTo>
                      <a:pt x="88" y="733"/>
                    </a:lnTo>
                    <a:lnTo>
                      <a:pt x="117" y="739"/>
                    </a:lnTo>
                    <a:lnTo>
                      <a:pt x="129" y="742"/>
                    </a:lnTo>
                    <a:lnTo>
                      <a:pt x="141" y="744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7"/>
                    </a:lnTo>
                    <a:lnTo>
                      <a:pt x="219" y="757"/>
                    </a:lnTo>
                    <a:lnTo>
                      <a:pt x="226" y="757"/>
                    </a:lnTo>
                    <a:lnTo>
                      <a:pt x="241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4" y="755"/>
                    </a:lnTo>
                    <a:lnTo>
                      <a:pt x="292" y="754"/>
                    </a:lnTo>
                    <a:lnTo>
                      <a:pt x="300" y="754"/>
                    </a:lnTo>
                    <a:lnTo>
                      <a:pt x="306" y="752"/>
                    </a:lnTo>
                    <a:lnTo>
                      <a:pt x="313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9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3"/>
                    </a:lnTo>
                    <a:lnTo>
                      <a:pt x="442" y="718"/>
                    </a:lnTo>
                    <a:lnTo>
                      <a:pt x="457" y="712"/>
                    </a:lnTo>
                    <a:lnTo>
                      <a:pt x="464" y="707"/>
                    </a:lnTo>
                    <a:lnTo>
                      <a:pt x="473" y="704"/>
                    </a:lnTo>
                    <a:lnTo>
                      <a:pt x="489" y="699"/>
                    </a:lnTo>
                    <a:lnTo>
                      <a:pt x="504" y="693"/>
                    </a:lnTo>
                    <a:lnTo>
                      <a:pt x="522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3" y="667"/>
                    </a:lnTo>
                    <a:lnTo>
                      <a:pt x="591" y="659"/>
                    </a:lnTo>
                    <a:lnTo>
                      <a:pt x="609" y="654"/>
                    </a:lnTo>
                    <a:lnTo>
                      <a:pt x="619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9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7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7"/>
                    </a:lnTo>
                    <a:lnTo>
                      <a:pt x="759" y="616"/>
                    </a:lnTo>
                    <a:lnTo>
                      <a:pt x="770" y="612"/>
                    </a:lnTo>
                    <a:lnTo>
                      <a:pt x="784" y="611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3" y="608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7"/>
                    </a:lnTo>
                    <a:close/>
                  </a:path>
                </a:pathLst>
              </a:cu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5" name="Freeform 199">
                <a:extLst>
                  <a:ext uri="{FF2B5EF4-FFF2-40B4-BE49-F238E27FC236}">
                    <a16:creationId xmlns:a16="http://schemas.microsoft.com/office/drawing/2014/main" id="{4994B5EA-4351-6F7F-A115-3AE9008BEF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9" y="3506"/>
                <a:ext cx="452" cy="378"/>
              </a:xfrm>
              <a:custGeom>
                <a:avLst/>
                <a:gdLst>
                  <a:gd name="T0" fmla="*/ 14 w 903"/>
                  <a:gd name="T1" fmla="*/ 712 h 757"/>
                  <a:gd name="T2" fmla="*/ 59 w 903"/>
                  <a:gd name="T3" fmla="*/ 725 h 757"/>
                  <a:gd name="T4" fmla="*/ 117 w 903"/>
                  <a:gd name="T5" fmla="*/ 739 h 757"/>
                  <a:gd name="T6" fmla="*/ 141 w 903"/>
                  <a:gd name="T7" fmla="*/ 744 h 757"/>
                  <a:gd name="T8" fmla="*/ 188 w 903"/>
                  <a:gd name="T9" fmla="*/ 752 h 757"/>
                  <a:gd name="T10" fmla="*/ 211 w 903"/>
                  <a:gd name="T11" fmla="*/ 757 h 757"/>
                  <a:gd name="T12" fmla="*/ 226 w 903"/>
                  <a:gd name="T13" fmla="*/ 757 h 757"/>
                  <a:gd name="T14" fmla="*/ 253 w 903"/>
                  <a:gd name="T15" fmla="*/ 757 h 757"/>
                  <a:gd name="T16" fmla="*/ 275 w 903"/>
                  <a:gd name="T17" fmla="*/ 755 h 757"/>
                  <a:gd name="T18" fmla="*/ 292 w 903"/>
                  <a:gd name="T19" fmla="*/ 754 h 757"/>
                  <a:gd name="T20" fmla="*/ 306 w 903"/>
                  <a:gd name="T21" fmla="*/ 752 h 757"/>
                  <a:gd name="T22" fmla="*/ 317 w 903"/>
                  <a:gd name="T23" fmla="*/ 750 h 757"/>
                  <a:gd name="T24" fmla="*/ 328 w 903"/>
                  <a:gd name="T25" fmla="*/ 749 h 757"/>
                  <a:gd name="T26" fmla="*/ 341 w 903"/>
                  <a:gd name="T27" fmla="*/ 747 h 757"/>
                  <a:gd name="T28" fmla="*/ 376 w 903"/>
                  <a:gd name="T29" fmla="*/ 739 h 757"/>
                  <a:gd name="T30" fmla="*/ 411 w 903"/>
                  <a:gd name="T31" fmla="*/ 729 h 757"/>
                  <a:gd name="T32" fmla="*/ 442 w 903"/>
                  <a:gd name="T33" fmla="*/ 718 h 757"/>
                  <a:gd name="T34" fmla="*/ 464 w 903"/>
                  <a:gd name="T35" fmla="*/ 707 h 757"/>
                  <a:gd name="T36" fmla="*/ 489 w 903"/>
                  <a:gd name="T37" fmla="*/ 699 h 757"/>
                  <a:gd name="T38" fmla="*/ 522 w 903"/>
                  <a:gd name="T39" fmla="*/ 686 h 757"/>
                  <a:gd name="T40" fmla="*/ 556 w 903"/>
                  <a:gd name="T41" fmla="*/ 673 h 757"/>
                  <a:gd name="T42" fmla="*/ 591 w 903"/>
                  <a:gd name="T43" fmla="*/ 659 h 757"/>
                  <a:gd name="T44" fmla="*/ 619 w 903"/>
                  <a:gd name="T45" fmla="*/ 651 h 757"/>
                  <a:gd name="T46" fmla="*/ 647 w 903"/>
                  <a:gd name="T47" fmla="*/ 641 h 757"/>
                  <a:gd name="T48" fmla="*/ 669 w 903"/>
                  <a:gd name="T49" fmla="*/ 635 h 757"/>
                  <a:gd name="T50" fmla="*/ 691 w 903"/>
                  <a:gd name="T51" fmla="*/ 630 h 757"/>
                  <a:gd name="T52" fmla="*/ 713 w 903"/>
                  <a:gd name="T53" fmla="*/ 625 h 757"/>
                  <a:gd name="T54" fmla="*/ 747 w 903"/>
                  <a:gd name="T55" fmla="*/ 617 h 757"/>
                  <a:gd name="T56" fmla="*/ 770 w 903"/>
                  <a:gd name="T57" fmla="*/ 612 h 757"/>
                  <a:gd name="T58" fmla="*/ 811 w 903"/>
                  <a:gd name="T59" fmla="*/ 611 h 757"/>
                  <a:gd name="T60" fmla="*/ 870 w 903"/>
                  <a:gd name="T61" fmla="*/ 608 h 757"/>
                  <a:gd name="T62" fmla="*/ 903 w 903"/>
                  <a:gd name="T63" fmla="*/ 0 h 757"/>
                  <a:gd name="T64" fmla="*/ 0 w 903"/>
                  <a:gd name="T65" fmla="*/ 707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7">
                    <a:moveTo>
                      <a:pt x="0" y="707"/>
                    </a:moveTo>
                    <a:lnTo>
                      <a:pt x="14" y="712"/>
                    </a:lnTo>
                    <a:lnTo>
                      <a:pt x="29" y="717"/>
                    </a:lnTo>
                    <a:lnTo>
                      <a:pt x="59" y="725"/>
                    </a:lnTo>
                    <a:lnTo>
                      <a:pt x="88" y="733"/>
                    </a:lnTo>
                    <a:lnTo>
                      <a:pt x="117" y="739"/>
                    </a:lnTo>
                    <a:lnTo>
                      <a:pt x="129" y="742"/>
                    </a:lnTo>
                    <a:lnTo>
                      <a:pt x="141" y="744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7"/>
                    </a:lnTo>
                    <a:lnTo>
                      <a:pt x="219" y="757"/>
                    </a:lnTo>
                    <a:lnTo>
                      <a:pt x="226" y="757"/>
                    </a:lnTo>
                    <a:lnTo>
                      <a:pt x="241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4" y="755"/>
                    </a:lnTo>
                    <a:lnTo>
                      <a:pt x="292" y="754"/>
                    </a:lnTo>
                    <a:lnTo>
                      <a:pt x="300" y="754"/>
                    </a:lnTo>
                    <a:lnTo>
                      <a:pt x="306" y="752"/>
                    </a:lnTo>
                    <a:lnTo>
                      <a:pt x="313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9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3"/>
                    </a:lnTo>
                    <a:lnTo>
                      <a:pt x="442" y="718"/>
                    </a:lnTo>
                    <a:lnTo>
                      <a:pt x="457" y="712"/>
                    </a:lnTo>
                    <a:lnTo>
                      <a:pt x="464" y="707"/>
                    </a:lnTo>
                    <a:lnTo>
                      <a:pt x="473" y="704"/>
                    </a:lnTo>
                    <a:lnTo>
                      <a:pt x="489" y="699"/>
                    </a:lnTo>
                    <a:lnTo>
                      <a:pt x="504" y="693"/>
                    </a:lnTo>
                    <a:lnTo>
                      <a:pt x="522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3" y="667"/>
                    </a:lnTo>
                    <a:lnTo>
                      <a:pt x="591" y="659"/>
                    </a:lnTo>
                    <a:lnTo>
                      <a:pt x="609" y="654"/>
                    </a:lnTo>
                    <a:lnTo>
                      <a:pt x="619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9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7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7"/>
                    </a:lnTo>
                    <a:lnTo>
                      <a:pt x="759" y="616"/>
                    </a:lnTo>
                    <a:lnTo>
                      <a:pt x="770" y="612"/>
                    </a:lnTo>
                    <a:lnTo>
                      <a:pt x="784" y="611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3" y="608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7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6" name="Rectangle 200">
                <a:extLst>
                  <a:ext uri="{FF2B5EF4-FFF2-40B4-BE49-F238E27FC236}">
                    <a16:creationId xmlns:a16="http://schemas.microsoft.com/office/drawing/2014/main" id="{B9375C41-72FB-5E88-9E5B-E7D4A88D2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3" y="3580"/>
                <a:ext cx="44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 b="1">
                    <a:solidFill>
                      <a:srgbClr val="000000"/>
                    </a:solidFill>
                    <a:latin typeface="新細明體" panose="02020500000000000000" pitchFamily="18" charset="-120"/>
                  </a:rPr>
                  <a:t>訂單</a:t>
                </a:r>
                <a:endParaRPr lang="zh-TW" altLang="en-US"/>
              </a:p>
            </p:txBody>
          </p:sp>
          <p:sp>
            <p:nvSpPr>
              <p:cNvPr id="552137" name="Freeform 201">
                <a:extLst>
                  <a:ext uri="{FF2B5EF4-FFF2-40B4-BE49-F238E27FC236}">
                    <a16:creationId xmlns:a16="http://schemas.microsoft.com/office/drawing/2014/main" id="{3854BF9B-5A67-C4E7-0CF9-54DB2E3613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4" y="3294"/>
                <a:ext cx="83" cy="114"/>
              </a:xfrm>
              <a:custGeom>
                <a:avLst/>
                <a:gdLst>
                  <a:gd name="T0" fmla="*/ 85 w 166"/>
                  <a:gd name="T1" fmla="*/ 5 h 229"/>
                  <a:gd name="T2" fmla="*/ 120 w 166"/>
                  <a:gd name="T3" fmla="*/ 0 h 229"/>
                  <a:gd name="T4" fmla="*/ 154 w 166"/>
                  <a:gd name="T5" fmla="*/ 23 h 229"/>
                  <a:gd name="T6" fmla="*/ 160 w 166"/>
                  <a:gd name="T7" fmla="*/ 51 h 229"/>
                  <a:gd name="T8" fmla="*/ 164 w 166"/>
                  <a:gd name="T9" fmla="*/ 80 h 229"/>
                  <a:gd name="T10" fmla="*/ 166 w 166"/>
                  <a:gd name="T11" fmla="*/ 109 h 229"/>
                  <a:gd name="T12" fmla="*/ 166 w 166"/>
                  <a:gd name="T13" fmla="*/ 136 h 229"/>
                  <a:gd name="T14" fmla="*/ 162 w 166"/>
                  <a:gd name="T15" fmla="*/ 162 h 229"/>
                  <a:gd name="T16" fmla="*/ 154 w 166"/>
                  <a:gd name="T17" fmla="*/ 186 h 229"/>
                  <a:gd name="T18" fmla="*/ 144 w 166"/>
                  <a:gd name="T19" fmla="*/ 205 h 229"/>
                  <a:gd name="T20" fmla="*/ 129 w 166"/>
                  <a:gd name="T21" fmla="*/ 221 h 229"/>
                  <a:gd name="T22" fmla="*/ 70 w 166"/>
                  <a:gd name="T23" fmla="*/ 229 h 229"/>
                  <a:gd name="T24" fmla="*/ 63 w 166"/>
                  <a:gd name="T25" fmla="*/ 228 h 229"/>
                  <a:gd name="T26" fmla="*/ 54 w 166"/>
                  <a:gd name="T27" fmla="*/ 225 h 229"/>
                  <a:gd name="T28" fmla="*/ 45 w 166"/>
                  <a:gd name="T29" fmla="*/ 218 h 229"/>
                  <a:gd name="T30" fmla="*/ 35 w 166"/>
                  <a:gd name="T31" fmla="*/ 212 h 229"/>
                  <a:gd name="T32" fmla="*/ 26 w 166"/>
                  <a:gd name="T33" fmla="*/ 204 h 229"/>
                  <a:gd name="T34" fmla="*/ 17 w 166"/>
                  <a:gd name="T35" fmla="*/ 194 h 229"/>
                  <a:gd name="T36" fmla="*/ 10 w 166"/>
                  <a:gd name="T37" fmla="*/ 183 h 229"/>
                  <a:gd name="T38" fmla="*/ 7 w 166"/>
                  <a:gd name="T39" fmla="*/ 173 h 229"/>
                  <a:gd name="T40" fmla="*/ 0 w 166"/>
                  <a:gd name="T41" fmla="*/ 122 h 229"/>
                  <a:gd name="T42" fmla="*/ 39 w 166"/>
                  <a:gd name="T43" fmla="*/ 116 h 229"/>
                  <a:gd name="T44" fmla="*/ 56 w 166"/>
                  <a:gd name="T45" fmla="*/ 48 h 229"/>
                  <a:gd name="T46" fmla="*/ 57 w 166"/>
                  <a:gd name="T47" fmla="*/ 45 h 229"/>
                  <a:gd name="T48" fmla="*/ 62 w 166"/>
                  <a:gd name="T49" fmla="*/ 40 h 229"/>
                  <a:gd name="T50" fmla="*/ 67 w 166"/>
                  <a:gd name="T51" fmla="*/ 34 h 229"/>
                  <a:gd name="T52" fmla="*/ 73 w 166"/>
                  <a:gd name="T53" fmla="*/ 26 h 229"/>
                  <a:gd name="T54" fmla="*/ 79 w 166"/>
                  <a:gd name="T55" fmla="*/ 18 h 229"/>
                  <a:gd name="T56" fmla="*/ 84 w 166"/>
                  <a:gd name="T57" fmla="*/ 11 h 229"/>
                  <a:gd name="T58" fmla="*/ 85 w 166"/>
                  <a:gd name="T59" fmla="*/ 7 h 229"/>
                  <a:gd name="T60" fmla="*/ 85 w 166"/>
                  <a:gd name="T61" fmla="*/ 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6" h="229">
                    <a:moveTo>
                      <a:pt x="85" y="5"/>
                    </a:moveTo>
                    <a:lnTo>
                      <a:pt x="120" y="0"/>
                    </a:lnTo>
                    <a:lnTo>
                      <a:pt x="154" y="23"/>
                    </a:lnTo>
                    <a:lnTo>
                      <a:pt x="160" y="51"/>
                    </a:lnTo>
                    <a:lnTo>
                      <a:pt x="164" y="80"/>
                    </a:lnTo>
                    <a:lnTo>
                      <a:pt x="166" y="109"/>
                    </a:lnTo>
                    <a:lnTo>
                      <a:pt x="166" y="136"/>
                    </a:lnTo>
                    <a:lnTo>
                      <a:pt x="162" y="162"/>
                    </a:lnTo>
                    <a:lnTo>
                      <a:pt x="154" y="186"/>
                    </a:lnTo>
                    <a:lnTo>
                      <a:pt x="144" y="205"/>
                    </a:lnTo>
                    <a:lnTo>
                      <a:pt x="129" y="221"/>
                    </a:lnTo>
                    <a:lnTo>
                      <a:pt x="70" y="229"/>
                    </a:lnTo>
                    <a:lnTo>
                      <a:pt x="63" y="228"/>
                    </a:lnTo>
                    <a:lnTo>
                      <a:pt x="54" y="225"/>
                    </a:lnTo>
                    <a:lnTo>
                      <a:pt x="45" y="218"/>
                    </a:lnTo>
                    <a:lnTo>
                      <a:pt x="35" y="212"/>
                    </a:lnTo>
                    <a:lnTo>
                      <a:pt x="26" y="204"/>
                    </a:lnTo>
                    <a:lnTo>
                      <a:pt x="17" y="194"/>
                    </a:lnTo>
                    <a:lnTo>
                      <a:pt x="10" y="183"/>
                    </a:lnTo>
                    <a:lnTo>
                      <a:pt x="7" y="173"/>
                    </a:lnTo>
                    <a:lnTo>
                      <a:pt x="0" y="122"/>
                    </a:lnTo>
                    <a:lnTo>
                      <a:pt x="39" y="116"/>
                    </a:lnTo>
                    <a:lnTo>
                      <a:pt x="56" y="48"/>
                    </a:lnTo>
                    <a:lnTo>
                      <a:pt x="57" y="45"/>
                    </a:lnTo>
                    <a:lnTo>
                      <a:pt x="62" y="40"/>
                    </a:lnTo>
                    <a:lnTo>
                      <a:pt x="67" y="34"/>
                    </a:lnTo>
                    <a:lnTo>
                      <a:pt x="73" y="26"/>
                    </a:lnTo>
                    <a:lnTo>
                      <a:pt x="79" y="18"/>
                    </a:lnTo>
                    <a:lnTo>
                      <a:pt x="84" y="11"/>
                    </a:lnTo>
                    <a:lnTo>
                      <a:pt x="85" y="7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8" name="Freeform 202">
                <a:extLst>
                  <a:ext uri="{FF2B5EF4-FFF2-40B4-BE49-F238E27FC236}">
                    <a16:creationId xmlns:a16="http://schemas.microsoft.com/office/drawing/2014/main" id="{CE21B6F1-1596-6ED9-5E40-271D1014B0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2" y="2979"/>
                <a:ext cx="489" cy="408"/>
              </a:xfrm>
              <a:custGeom>
                <a:avLst/>
                <a:gdLst>
                  <a:gd name="T0" fmla="*/ 0 w 978"/>
                  <a:gd name="T1" fmla="*/ 422 h 816"/>
                  <a:gd name="T2" fmla="*/ 0 w 978"/>
                  <a:gd name="T3" fmla="*/ 776 h 816"/>
                  <a:gd name="T4" fmla="*/ 78 w 978"/>
                  <a:gd name="T5" fmla="*/ 795 h 816"/>
                  <a:gd name="T6" fmla="*/ 98 w 978"/>
                  <a:gd name="T7" fmla="*/ 810 h 816"/>
                  <a:gd name="T8" fmla="*/ 178 w 978"/>
                  <a:gd name="T9" fmla="*/ 806 h 816"/>
                  <a:gd name="T10" fmla="*/ 200 w 978"/>
                  <a:gd name="T11" fmla="*/ 802 h 816"/>
                  <a:gd name="T12" fmla="*/ 254 w 978"/>
                  <a:gd name="T13" fmla="*/ 781 h 816"/>
                  <a:gd name="T14" fmla="*/ 334 w 978"/>
                  <a:gd name="T15" fmla="*/ 816 h 816"/>
                  <a:gd name="T16" fmla="*/ 420 w 978"/>
                  <a:gd name="T17" fmla="*/ 816 h 816"/>
                  <a:gd name="T18" fmla="*/ 420 w 978"/>
                  <a:gd name="T19" fmla="*/ 722 h 816"/>
                  <a:gd name="T20" fmla="*/ 448 w 978"/>
                  <a:gd name="T21" fmla="*/ 712 h 816"/>
                  <a:gd name="T22" fmla="*/ 453 w 978"/>
                  <a:gd name="T23" fmla="*/ 736 h 816"/>
                  <a:gd name="T24" fmla="*/ 513 w 978"/>
                  <a:gd name="T25" fmla="*/ 750 h 816"/>
                  <a:gd name="T26" fmla="*/ 612 w 978"/>
                  <a:gd name="T27" fmla="*/ 725 h 816"/>
                  <a:gd name="T28" fmla="*/ 615 w 978"/>
                  <a:gd name="T29" fmla="*/ 707 h 816"/>
                  <a:gd name="T30" fmla="*/ 687 w 978"/>
                  <a:gd name="T31" fmla="*/ 691 h 816"/>
                  <a:gd name="T32" fmla="*/ 720 w 978"/>
                  <a:gd name="T33" fmla="*/ 707 h 816"/>
                  <a:gd name="T34" fmla="*/ 835 w 978"/>
                  <a:gd name="T35" fmla="*/ 707 h 816"/>
                  <a:gd name="T36" fmla="*/ 898 w 978"/>
                  <a:gd name="T37" fmla="*/ 707 h 816"/>
                  <a:gd name="T38" fmla="*/ 892 w 978"/>
                  <a:gd name="T39" fmla="*/ 601 h 816"/>
                  <a:gd name="T40" fmla="*/ 935 w 978"/>
                  <a:gd name="T41" fmla="*/ 593 h 816"/>
                  <a:gd name="T42" fmla="*/ 940 w 978"/>
                  <a:gd name="T43" fmla="*/ 576 h 816"/>
                  <a:gd name="T44" fmla="*/ 978 w 978"/>
                  <a:gd name="T45" fmla="*/ 564 h 816"/>
                  <a:gd name="T46" fmla="*/ 978 w 978"/>
                  <a:gd name="T47" fmla="*/ 157 h 816"/>
                  <a:gd name="T48" fmla="*/ 969 w 978"/>
                  <a:gd name="T49" fmla="*/ 132 h 816"/>
                  <a:gd name="T50" fmla="*/ 548 w 978"/>
                  <a:gd name="T51" fmla="*/ 5 h 816"/>
                  <a:gd name="T52" fmla="*/ 495 w 978"/>
                  <a:gd name="T53" fmla="*/ 0 h 816"/>
                  <a:gd name="T54" fmla="*/ 401 w 978"/>
                  <a:gd name="T55" fmla="*/ 10 h 816"/>
                  <a:gd name="T56" fmla="*/ 372 w 978"/>
                  <a:gd name="T57" fmla="*/ 14 h 816"/>
                  <a:gd name="T58" fmla="*/ 325 w 978"/>
                  <a:gd name="T59" fmla="*/ 13 h 816"/>
                  <a:gd name="T60" fmla="*/ 103 w 978"/>
                  <a:gd name="T61" fmla="*/ 61 h 816"/>
                  <a:gd name="T62" fmla="*/ 103 w 978"/>
                  <a:gd name="T63" fmla="*/ 170 h 816"/>
                  <a:gd name="T64" fmla="*/ 117 w 978"/>
                  <a:gd name="T65" fmla="*/ 189 h 816"/>
                  <a:gd name="T66" fmla="*/ 112 w 978"/>
                  <a:gd name="T67" fmla="*/ 231 h 816"/>
                  <a:gd name="T68" fmla="*/ 23 w 978"/>
                  <a:gd name="T69" fmla="*/ 237 h 816"/>
                  <a:gd name="T70" fmla="*/ 0 w 978"/>
                  <a:gd name="T71" fmla="*/ 242 h 816"/>
                  <a:gd name="T72" fmla="*/ 0 w 978"/>
                  <a:gd name="T73" fmla="*/ 295 h 816"/>
                  <a:gd name="T74" fmla="*/ 44 w 978"/>
                  <a:gd name="T75" fmla="*/ 298 h 816"/>
                  <a:gd name="T76" fmla="*/ 16 w 978"/>
                  <a:gd name="T77" fmla="*/ 422 h 816"/>
                  <a:gd name="T78" fmla="*/ 0 w 978"/>
                  <a:gd name="T79" fmla="*/ 422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8" h="816">
                    <a:moveTo>
                      <a:pt x="0" y="422"/>
                    </a:moveTo>
                    <a:lnTo>
                      <a:pt x="0" y="776"/>
                    </a:lnTo>
                    <a:lnTo>
                      <a:pt x="78" y="795"/>
                    </a:lnTo>
                    <a:lnTo>
                      <a:pt x="98" y="810"/>
                    </a:lnTo>
                    <a:lnTo>
                      <a:pt x="178" y="806"/>
                    </a:lnTo>
                    <a:lnTo>
                      <a:pt x="200" y="802"/>
                    </a:lnTo>
                    <a:lnTo>
                      <a:pt x="254" y="781"/>
                    </a:lnTo>
                    <a:lnTo>
                      <a:pt x="334" y="816"/>
                    </a:lnTo>
                    <a:lnTo>
                      <a:pt x="420" y="816"/>
                    </a:lnTo>
                    <a:lnTo>
                      <a:pt x="420" y="722"/>
                    </a:lnTo>
                    <a:lnTo>
                      <a:pt x="448" y="712"/>
                    </a:lnTo>
                    <a:lnTo>
                      <a:pt x="453" y="736"/>
                    </a:lnTo>
                    <a:lnTo>
                      <a:pt x="513" y="750"/>
                    </a:lnTo>
                    <a:lnTo>
                      <a:pt x="612" y="725"/>
                    </a:lnTo>
                    <a:lnTo>
                      <a:pt x="615" y="707"/>
                    </a:lnTo>
                    <a:lnTo>
                      <a:pt x="687" y="691"/>
                    </a:lnTo>
                    <a:lnTo>
                      <a:pt x="720" y="707"/>
                    </a:lnTo>
                    <a:lnTo>
                      <a:pt x="835" y="707"/>
                    </a:lnTo>
                    <a:lnTo>
                      <a:pt x="898" y="707"/>
                    </a:lnTo>
                    <a:lnTo>
                      <a:pt x="892" y="601"/>
                    </a:lnTo>
                    <a:lnTo>
                      <a:pt x="935" y="593"/>
                    </a:lnTo>
                    <a:lnTo>
                      <a:pt x="940" y="576"/>
                    </a:lnTo>
                    <a:lnTo>
                      <a:pt x="978" y="564"/>
                    </a:lnTo>
                    <a:lnTo>
                      <a:pt x="978" y="157"/>
                    </a:lnTo>
                    <a:lnTo>
                      <a:pt x="969" y="132"/>
                    </a:lnTo>
                    <a:lnTo>
                      <a:pt x="548" y="5"/>
                    </a:lnTo>
                    <a:lnTo>
                      <a:pt x="495" y="0"/>
                    </a:lnTo>
                    <a:lnTo>
                      <a:pt x="401" y="10"/>
                    </a:lnTo>
                    <a:lnTo>
                      <a:pt x="372" y="14"/>
                    </a:lnTo>
                    <a:lnTo>
                      <a:pt x="325" y="13"/>
                    </a:lnTo>
                    <a:lnTo>
                      <a:pt x="103" y="61"/>
                    </a:lnTo>
                    <a:lnTo>
                      <a:pt x="103" y="170"/>
                    </a:lnTo>
                    <a:lnTo>
                      <a:pt x="117" y="189"/>
                    </a:lnTo>
                    <a:lnTo>
                      <a:pt x="112" y="231"/>
                    </a:lnTo>
                    <a:lnTo>
                      <a:pt x="23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9" name="Freeform 203">
                <a:extLst>
                  <a:ext uri="{FF2B5EF4-FFF2-40B4-BE49-F238E27FC236}">
                    <a16:creationId xmlns:a16="http://schemas.microsoft.com/office/drawing/2014/main" id="{C20E0BF5-C882-F78F-9011-2AACFA373A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5" y="3100"/>
                <a:ext cx="47" cy="267"/>
              </a:xfrm>
              <a:custGeom>
                <a:avLst/>
                <a:gdLst>
                  <a:gd name="T0" fmla="*/ 94 w 94"/>
                  <a:gd name="T1" fmla="*/ 53 h 534"/>
                  <a:gd name="T2" fmla="*/ 94 w 94"/>
                  <a:gd name="T3" fmla="*/ 0 h 534"/>
                  <a:gd name="T4" fmla="*/ 81 w 94"/>
                  <a:gd name="T5" fmla="*/ 3 h 534"/>
                  <a:gd name="T6" fmla="*/ 7 w 94"/>
                  <a:gd name="T7" fmla="*/ 26 h 534"/>
                  <a:gd name="T8" fmla="*/ 0 w 94"/>
                  <a:gd name="T9" fmla="*/ 29 h 534"/>
                  <a:gd name="T10" fmla="*/ 0 w 94"/>
                  <a:gd name="T11" fmla="*/ 77 h 534"/>
                  <a:gd name="T12" fmla="*/ 1 w 94"/>
                  <a:gd name="T13" fmla="*/ 75 h 534"/>
                  <a:gd name="T14" fmla="*/ 1 w 94"/>
                  <a:gd name="T15" fmla="*/ 74 h 534"/>
                  <a:gd name="T16" fmla="*/ 6 w 94"/>
                  <a:gd name="T17" fmla="*/ 71 h 534"/>
                  <a:gd name="T18" fmla="*/ 14 w 94"/>
                  <a:gd name="T19" fmla="*/ 64 h 534"/>
                  <a:gd name="T20" fmla="*/ 23 w 94"/>
                  <a:gd name="T21" fmla="*/ 59 h 534"/>
                  <a:gd name="T22" fmla="*/ 32 w 94"/>
                  <a:gd name="T23" fmla="*/ 56 h 534"/>
                  <a:gd name="T24" fmla="*/ 39 w 94"/>
                  <a:gd name="T25" fmla="*/ 55 h 534"/>
                  <a:gd name="T26" fmla="*/ 44 w 94"/>
                  <a:gd name="T27" fmla="*/ 56 h 534"/>
                  <a:gd name="T28" fmla="*/ 45 w 94"/>
                  <a:gd name="T29" fmla="*/ 63 h 534"/>
                  <a:gd name="T30" fmla="*/ 23 w 94"/>
                  <a:gd name="T31" fmla="*/ 186 h 534"/>
                  <a:gd name="T32" fmla="*/ 0 w 94"/>
                  <a:gd name="T33" fmla="*/ 191 h 534"/>
                  <a:gd name="T34" fmla="*/ 0 w 94"/>
                  <a:gd name="T35" fmla="*/ 510 h 534"/>
                  <a:gd name="T36" fmla="*/ 94 w 94"/>
                  <a:gd name="T37" fmla="*/ 534 h 534"/>
                  <a:gd name="T38" fmla="*/ 94 w 94"/>
                  <a:gd name="T39" fmla="*/ 180 h 534"/>
                  <a:gd name="T40" fmla="*/ 50 w 94"/>
                  <a:gd name="T41" fmla="*/ 181 h 534"/>
                  <a:gd name="T42" fmla="*/ 73 w 94"/>
                  <a:gd name="T43" fmla="*/ 51 h 534"/>
                  <a:gd name="T44" fmla="*/ 94 w 94"/>
                  <a:gd name="T45" fmla="*/ 53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4" h="534">
                    <a:moveTo>
                      <a:pt x="94" y="53"/>
                    </a:moveTo>
                    <a:lnTo>
                      <a:pt x="94" y="0"/>
                    </a:lnTo>
                    <a:lnTo>
                      <a:pt x="81" y="3"/>
                    </a:lnTo>
                    <a:lnTo>
                      <a:pt x="7" y="26"/>
                    </a:lnTo>
                    <a:lnTo>
                      <a:pt x="0" y="29"/>
                    </a:lnTo>
                    <a:lnTo>
                      <a:pt x="0" y="77"/>
                    </a:lnTo>
                    <a:lnTo>
                      <a:pt x="1" y="75"/>
                    </a:lnTo>
                    <a:lnTo>
                      <a:pt x="1" y="74"/>
                    </a:lnTo>
                    <a:lnTo>
                      <a:pt x="6" y="71"/>
                    </a:lnTo>
                    <a:lnTo>
                      <a:pt x="14" y="64"/>
                    </a:lnTo>
                    <a:lnTo>
                      <a:pt x="23" y="59"/>
                    </a:lnTo>
                    <a:lnTo>
                      <a:pt x="32" y="56"/>
                    </a:lnTo>
                    <a:lnTo>
                      <a:pt x="39" y="55"/>
                    </a:lnTo>
                    <a:lnTo>
                      <a:pt x="44" y="56"/>
                    </a:lnTo>
                    <a:lnTo>
                      <a:pt x="45" y="63"/>
                    </a:lnTo>
                    <a:lnTo>
                      <a:pt x="23" y="186"/>
                    </a:lnTo>
                    <a:lnTo>
                      <a:pt x="0" y="191"/>
                    </a:lnTo>
                    <a:lnTo>
                      <a:pt x="0" y="510"/>
                    </a:lnTo>
                    <a:lnTo>
                      <a:pt x="94" y="534"/>
                    </a:lnTo>
                    <a:lnTo>
                      <a:pt x="94" y="180"/>
                    </a:lnTo>
                    <a:lnTo>
                      <a:pt x="50" y="181"/>
                    </a:lnTo>
                    <a:lnTo>
                      <a:pt x="73" y="51"/>
                    </a:lnTo>
                    <a:lnTo>
                      <a:pt x="94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0" name="Freeform 204">
                <a:extLst>
                  <a:ext uri="{FF2B5EF4-FFF2-40B4-BE49-F238E27FC236}">
                    <a16:creationId xmlns:a16="http://schemas.microsoft.com/office/drawing/2014/main" id="{0CDFD166-D1C3-FD70-8149-ED1B3DC748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3114"/>
                <a:ext cx="51" cy="240"/>
              </a:xfrm>
              <a:custGeom>
                <a:avLst/>
                <a:gdLst>
                  <a:gd name="T0" fmla="*/ 103 w 103"/>
                  <a:gd name="T1" fmla="*/ 48 h 481"/>
                  <a:gd name="T2" fmla="*/ 103 w 103"/>
                  <a:gd name="T3" fmla="*/ 0 h 481"/>
                  <a:gd name="T4" fmla="*/ 89 w 103"/>
                  <a:gd name="T5" fmla="*/ 6 h 481"/>
                  <a:gd name="T6" fmla="*/ 57 w 103"/>
                  <a:gd name="T7" fmla="*/ 90 h 481"/>
                  <a:gd name="T8" fmla="*/ 20 w 103"/>
                  <a:gd name="T9" fmla="*/ 208 h 481"/>
                  <a:gd name="T10" fmla="*/ 10 w 103"/>
                  <a:gd name="T11" fmla="*/ 228 h 481"/>
                  <a:gd name="T12" fmla="*/ 10 w 103"/>
                  <a:gd name="T13" fmla="*/ 398 h 481"/>
                  <a:gd name="T14" fmla="*/ 1 w 103"/>
                  <a:gd name="T15" fmla="*/ 417 h 481"/>
                  <a:gd name="T16" fmla="*/ 0 w 103"/>
                  <a:gd name="T17" fmla="*/ 431 h 481"/>
                  <a:gd name="T18" fmla="*/ 23 w 103"/>
                  <a:gd name="T19" fmla="*/ 462 h 481"/>
                  <a:gd name="T20" fmla="*/ 103 w 103"/>
                  <a:gd name="T21" fmla="*/ 481 h 481"/>
                  <a:gd name="T22" fmla="*/ 103 w 103"/>
                  <a:gd name="T23" fmla="*/ 162 h 481"/>
                  <a:gd name="T24" fmla="*/ 57 w 103"/>
                  <a:gd name="T25" fmla="*/ 173 h 481"/>
                  <a:gd name="T26" fmla="*/ 89 w 103"/>
                  <a:gd name="T27" fmla="*/ 66 h 481"/>
                  <a:gd name="T28" fmla="*/ 103 w 103"/>
                  <a:gd name="T29" fmla="*/ 48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1">
                    <a:moveTo>
                      <a:pt x="103" y="48"/>
                    </a:moveTo>
                    <a:lnTo>
                      <a:pt x="103" y="0"/>
                    </a:lnTo>
                    <a:lnTo>
                      <a:pt x="89" y="6"/>
                    </a:lnTo>
                    <a:lnTo>
                      <a:pt x="57" y="90"/>
                    </a:lnTo>
                    <a:lnTo>
                      <a:pt x="20" y="208"/>
                    </a:lnTo>
                    <a:lnTo>
                      <a:pt x="10" y="228"/>
                    </a:lnTo>
                    <a:lnTo>
                      <a:pt x="10" y="398"/>
                    </a:lnTo>
                    <a:lnTo>
                      <a:pt x="1" y="417"/>
                    </a:lnTo>
                    <a:lnTo>
                      <a:pt x="0" y="431"/>
                    </a:lnTo>
                    <a:lnTo>
                      <a:pt x="23" y="462"/>
                    </a:lnTo>
                    <a:lnTo>
                      <a:pt x="103" y="481"/>
                    </a:lnTo>
                    <a:lnTo>
                      <a:pt x="103" y="162"/>
                    </a:lnTo>
                    <a:lnTo>
                      <a:pt x="57" y="173"/>
                    </a:lnTo>
                    <a:lnTo>
                      <a:pt x="89" y="66"/>
                    </a:lnTo>
                    <a:lnTo>
                      <a:pt x="103" y="48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1" name="Freeform 205">
                <a:extLst>
                  <a:ext uri="{FF2B5EF4-FFF2-40B4-BE49-F238E27FC236}">
                    <a16:creationId xmlns:a16="http://schemas.microsoft.com/office/drawing/2014/main" id="{CCA34378-3A29-C679-6939-D6BE998689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1" y="3096"/>
                <a:ext cx="143" cy="202"/>
              </a:xfrm>
              <a:custGeom>
                <a:avLst/>
                <a:gdLst>
                  <a:gd name="T0" fmla="*/ 104 w 287"/>
                  <a:gd name="T1" fmla="*/ 0 h 402"/>
                  <a:gd name="T2" fmla="*/ 93 w 287"/>
                  <a:gd name="T3" fmla="*/ 3 h 402"/>
                  <a:gd name="T4" fmla="*/ 84 w 287"/>
                  <a:gd name="T5" fmla="*/ 5 h 402"/>
                  <a:gd name="T6" fmla="*/ 78 w 287"/>
                  <a:gd name="T7" fmla="*/ 6 h 402"/>
                  <a:gd name="T8" fmla="*/ 73 w 287"/>
                  <a:gd name="T9" fmla="*/ 9 h 402"/>
                  <a:gd name="T10" fmla="*/ 72 w 287"/>
                  <a:gd name="T11" fmla="*/ 13 h 402"/>
                  <a:gd name="T12" fmla="*/ 69 w 287"/>
                  <a:gd name="T13" fmla="*/ 19 h 402"/>
                  <a:gd name="T14" fmla="*/ 66 w 287"/>
                  <a:gd name="T15" fmla="*/ 29 h 402"/>
                  <a:gd name="T16" fmla="*/ 63 w 287"/>
                  <a:gd name="T17" fmla="*/ 43 h 402"/>
                  <a:gd name="T18" fmla="*/ 57 w 287"/>
                  <a:gd name="T19" fmla="*/ 64 h 402"/>
                  <a:gd name="T20" fmla="*/ 51 w 287"/>
                  <a:gd name="T21" fmla="*/ 86 h 402"/>
                  <a:gd name="T22" fmla="*/ 45 w 287"/>
                  <a:gd name="T23" fmla="*/ 112 h 402"/>
                  <a:gd name="T24" fmla="*/ 40 w 287"/>
                  <a:gd name="T25" fmla="*/ 139 h 402"/>
                  <a:gd name="T26" fmla="*/ 34 w 287"/>
                  <a:gd name="T27" fmla="*/ 168 h 402"/>
                  <a:gd name="T28" fmla="*/ 29 w 287"/>
                  <a:gd name="T29" fmla="*/ 199 h 402"/>
                  <a:gd name="T30" fmla="*/ 25 w 287"/>
                  <a:gd name="T31" fmla="*/ 229 h 402"/>
                  <a:gd name="T32" fmla="*/ 20 w 287"/>
                  <a:gd name="T33" fmla="*/ 259 h 402"/>
                  <a:gd name="T34" fmla="*/ 4 w 287"/>
                  <a:gd name="T35" fmla="*/ 266 h 402"/>
                  <a:gd name="T36" fmla="*/ 0 w 287"/>
                  <a:gd name="T37" fmla="*/ 402 h 402"/>
                  <a:gd name="T38" fmla="*/ 50 w 287"/>
                  <a:gd name="T39" fmla="*/ 401 h 402"/>
                  <a:gd name="T40" fmla="*/ 51 w 287"/>
                  <a:gd name="T41" fmla="*/ 348 h 402"/>
                  <a:gd name="T42" fmla="*/ 53 w 287"/>
                  <a:gd name="T43" fmla="*/ 301 h 402"/>
                  <a:gd name="T44" fmla="*/ 56 w 287"/>
                  <a:gd name="T45" fmla="*/ 259 h 402"/>
                  <a:gd name="T46" fmla="*/ 59 w 287"/>
                  <a:gd name="T47" fmla="*/ 221 h 402"/>
                  <a:gd name="T48" fmla="*/ 62 w 287"/>
                  <a:gd name="T49" fmla="*/ 186 h 402"/>
                  <a:gd name="T50" fmla="*/ 66 w 287"/>
                  <a:gd name="T51" fmla="*/ 150 h 402"/>
                  <a:gd name="T52" fmla="*/ 72 w 287"/>
                  <a:gd name="T53" fmla="*/ 114 h 402"/>
                  <a:gd name="T54" fmla="*/ 78 w 287"/>
                  <a:gd name="T55" fmla="*/ 73 h 402"/>
                  <a:gd name="T56" fmla="*/ 81 w 287"/>
                  <a:gd name="T57" fmla="*/ 62 h 402"/>
                  <a:gd name="T58" fmla="*/ 82 w 287"/>
                  <a:gd name="T59" fmla="*/ 51 h 402"/>
                  <a:gd name="T60" fmla="*/ 85 w 287"/>
                  <a:gd name="T61" fmla="*/ 41 h 402"/>
                  <a:gd name="T62" fmla="*/ 90 w 287"/>
                  <a:gd name="T63" fmla="*/ 33 h 402"/>
                  <a:gd name="T64" fmla="*/ 94 w 287"/>
                  <a:gd name="T65" fmla="*/ 27 h 402"/>
                  <a:gd name="T66" fmla="*/ 101 w 287"/>
                  <a:gd name="T67" fmla="*/ 24 h 402"/>
                  <a:gd name="T68" fmla="*/ 110 w 287"/>
                  <a:gd name="T69" fmla="*/ 19 h 402"/>
                  <a:gd name="T70" fmla="*/ 120 w 287"/>
                  <a:gd name="T71" fmla="*/ 17 h 402"/>
                  <a:gd name="T72" fmla="*/ 287 w 287"/>
                  <a:gd name="T73" fmla="*/ 27 h 402"/>
                  <a:gd name="T74" fmla="*/ 287 w 287"/>
                  <a:gd name="T75" fmla="*/ 9 h 402"/>
                  <a:gd name="T76" fmla="*/ 104 w 287"/>
                  <a:gd name="T7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7" h="402">
                    <a:moveTo>
                      <a:pt x="104" y="0"/>
                    </a:moveTo>
                    <a:lnTo>
                      <a:pt x="93" y="3"/>
                    </a:lnTo>
                    <a:lnTo>
                      <a:pt x="84" y="5"/>
                    </a:lnTo>
                    <a:lnTo>
                      <a:pt x="78" y="6"/>
                    </a:lnTo>
                    <a:lnTo>
                      <a:pt x="73" y="9"/>
                    </a:lnTo>
                    <a:lnTo>
                      <a:pt x="72" y="13"/>
                    </a:lnTo>
                    <a:lnTo>
                      <a:pt x="69" y="19"/>
                    </a:lnTo>
                    <a:lnTo>
                      <a:pt x="66" y="29"/>
                    </a:lnTo>
                    <a:lnTo>
                      <a:pt x="63" y="43"/>
                    </a:lnTo>
                    <a:lnTo>
                      <a:pt x="57" y="64"/>
                    </a:lnTo>
                    <a:lnTo>
                      <a:pt x="51" y="86"/>
                    </a:lnTo>
                    <a:lnTo>
                      <a:pt x="45" y="112"/>
                    </a:lnTo>
                    <a:lnTo>
                      <a:pt x="40" y="139"/>
                    </a:lnTo>
                    <a:lnTo>
                      <a:pt x="34" y="168"/>
                    </a:lnTo>
                    <a:lnTo>
                      <a:pt x="29" y="199"/>
                    </a:lnTo>
                    <a:lnTo>
                      <a:pt x="25" y="229"/>
                    </a:lnTo>
                    <a:lnTo>
                      <a:pt x="20" y="259"/>
                    </a:lnTo>
                    <a:lnTo>
                      <a:pt x="4" y="266"/>
                    </a:lnTo>
                    <a:lnTo>
                      <a:pt x="0" y="402"/>
                    </a:lnTo>
                    <a:lnTo>
                      <a:pt x="50" y="401"/>
                    </a:lnTo>
                    <a:lnTo>
                      <a:pt x="51" y="348"/>
                    </a:lnTo>
                    <a:lnTo>
                      <a:pt x="53" y="301"/>
                    </a:lnTo>
                    <a:lnTo>
                      <a:pt x="56" y="259"/>
                    </a:lnTo>
                    <a:lnTo>
                      <a:pt x="59" y="221"/>
                    </a:lnTo>
                    <a:lnTo>
                      <a:pt x="62" y="186"/>
                    </a:lnTo>
                    <a:lnTo>
                      <a:pt x="66" y="150"/>
                    </a:lnTo>
                    <a:lnTo>
                      <a:pt x="72" y="114"/>
                    </a:lnTo>
                    <a:lnTo>
                      <a:pt x="78" y="73"/>
                    </a:lnTo>
                    <a:lnTo>
                      <a:pt x="81" y="62"/>
                    </a:lnTo>
                    <a:lnTo>
                      <a:pt x="82" y="51"/>
                    </a:lnTo>
                    <a:lnTo>
                      <a:pt x="85" y="41"/>
                    </a:lnTo>
                    <a:lnTo>
                      <a:pt x="90" y="33"/>
                    </a:lnTo>
                    <a:lnTo>
                      <a:pt x="94" y="27"/>
                    </a:lnTo>
                    <a:lnTo>
                      <a:pt x="101" y="24"/>
                    </a:lnTo>
                    <a:lnTo>
                      <a:pt x="110" y="19"/>
                    </a:lnTo>
                    <a:lnTo>
                      <a:pt x="120" y="17"/>
                    </a:lnTo>
                    <a:lnTo>
                      <a:pt x="287" y="27"/>
                    </a:lnTo>
                    <a:lnTo>
                      <a:pt x="287" y="9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2" name="Freeform 206">
                <a:extLst>
                  <a:ext uri="{FF2B5EF4-FFF2-40B4-BE49-F238E27FC236}">
                    <a16:creationId xmlns:a16="http://schemas.microsoft.com/office/drawing/2014/main" id="{DCA6F790-B54A-4159-B662-D4CF20D18C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1" y="3113"/>
                <a:ext cx="56" cy="178"/>
              </a:xfrm>
              <a:custGeom>
                <a:avLst/>
                <a:gdLst>
                  <a:gd name="T0" fmla="*/ 0 w 112"/>
                  <a:gd name="T1" fmla="*/ 164 h 356"/>
                  <a:gd name="T2" fmla="*/ 0 w 112"/>
                  <a:gd name="T3" fmla="*/ 356 h 356"/>
                  <a:gd name="T4" fmla="*/ 112 w 112"/>
                  <a:gd name="T5" fmla="*/ 348 h 356"/>
                  <a:gd name="T6" fmla="*/ 112 w 112"/>
                  <a:gd name="T7" fmla="*/ 286 h 356"/>
                  <a:gd name="T8" fmla="*/ 109 w 112"/>
                  <a:gd name="T9" fmla="*/ 39 h 356"/>
                  <a:gd name="T10" fmla="*/ 103 w 112"/>
                  <a:gd name="T11" fmla="*/ 5 h 356"/>
                  <a:gd name="T12" fmla="*/ 0 w 112"/>
                  <a:gd name="T13" fmla="*/ 0 h 356"/>
                  <a:gd name="T14" fmla="*/ 0 w 112"/>
                  <a:gd name="T15" fmla="*/ 20 h 356"/>
                  <a:gd name="T16" fmla="*/ 81 w 112"/>
                  <a:gd name="T17" fmla="*/ 23 h 356"/>
                  <a:gd name="T18" fmla="*/ 80 w 112"/>
                  <a:gd name="T19" fmla="*/ 158 h 356"/>
                  <a:gd name="T20" fmla="*/ 0 w 112"/>
                  <a:gd name="T21" fmla="*/ 164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6">
                    <a:moveTo>
                      <a:pt x="0" y="164"/>
                    </a:moveTo>
                    <a:lnTo>
                      <a:pt x="0" y="356"/>
                    </a:lnTo>
                    <a:lnTo>
                      <a:pt x="112" y="348"/>
                    </a:lnTo>
                    <a:lnTo>
                      <a:pt x="112" y="286"/>
                    </a:lnTo>
                    <a:lnTo>
                      <a:pt x="109" y="39"/>
                    </a:lnTo>
                    <a:lnTo>
                      <a:pt x="103" y="5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81" y="23"/>
                    </a:lnTo>
                    <a:lnTo>
                      <a:pt x="80" y="158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3" name="Freeform 207">
                <a:extLst>
                  <a:ext uri="{FF2B5EF4-FFF2-40B4-BE49-F238E27FC236}">
                    <a16:creationId xmlns:a16="http://schemas.microsoft.com/office/drawing/2014/main" id="{3226050D-80E4-EF73-4212-BF75F064C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0" y="3112"/>
                <a:ext cx="61" cy="184"/>
              </a:xfrm>
              <a:custGeom>
                <a:avLst/>
                <a:gdLst>
                  <a:gd name="T0" fmla="*/ 120 w 120"/>
                  <a:gd name="T1" fmla="*/ 23 h 369"/>
                  <a:gd name="T2" fmla="*/ 120 w 120"/>
                  <a:gd name="T3" fmla="*/ 3 h 369"/>
                  <a:gd name="T4" fmla="*/ 53 w 120"/>
                  <a:gd name="T5" fmla="*/ 0 h 369"/>
                  <a:gd name="T6" fmla="*/ 45 w 120"/>
                  <a:gd name="T7" fmla="*/ 7 h 369"/>
                  <a:gd name="T8" fmla="*/ 39 w 120"/>
                  <a:gd name="T9" fmla="*/ 13 h 369"/>
                  <a:gd name="T10" fmla="*/ 35 w 120"/>
                  <a:gd name="T11" fmla="*/ 19 h 369"/>
                  <a:gd name="T12" fmla="*/ 32 w 120"/>
                  <a:gd name="T13" fmla="*/ 26 h 369"/>
                  <a:gd name="T14" fmla="*/ 29 w 120"/>
                  <a:gd name="T15" fmla="*/ 32 h 369"/>
                  <a:gd name="T16" fmla="*/ 28 w 120"/>
                  <a:gd name="T17" fmla="*/ 39 h 369"/>
                  <a:gd name="T18" fmla="*/ 26 w 120"/>
                  <a:gd name="T19" fmla="*/ 48 h 369"/>
                  <a:gd name="T20" fmla="*/ 23 w 120"/>
                  <a:gd name="T21" fmla="*/ 60 h 369"/>
                  <a:gd name="T22" fmla="*/ 20 w 120"/>
                  <a:gd name="T23" fmla="*/ 88 h 369"/>
                  <a:gd name="T24" fmla="*/ 16 w 120"/>
                  <a:gd name="T25" fmla="*/ 119 h 369"/>
                  <a:gd name="T26" fmla="*/ 11 w 120"/>
                  <a:gd name="T27" fmla="*/ 151 h 369"/>
                  <a:gd name="T28" fmla="*/ 7 w 120"/>
                  <a:gd name="T29" fmla="*/ 186 h 369"/>
                  <a:gd name="T30" fmla="*/ 4 w 120"/>
                  <a:gd name="T31" fmla="*/ 226 h 369"/>
                  <a:gd name="T32" fmla="*/ 1 w 120"/>
                  <a:gd name="T33" fmla="*/ 268 h 369"/>
                  <a:gd name="T34" fmla="*/ 0 w 120"/>
                  <a:gd name="T35" fmla="*/ 316 h 369"/>
                  <a:gd name="T36" fmla="*/ 0 w 120"/>
                  <a:gd name="T37" fmla="*/ 369 h 369"/>
                  <a:gd name="T38" fmla="*/ 120 w 120"/>
                  <a:gd name="T39" fmla="*/ 359 h 369"/>
                  <a:gd name="T40" fmla="*/ 120 w 120"/>
                  <a:gd name="T41" fmla="*/ 167 h 369"/>
                  <a:gd name="T42" fmla="*/ 39 w 120"/>
                  <a:gd name="T43" fmla="*/ 172 h 369"/>
                  <a:gd name="T44" fmla="*/ 45 w 120"/>
                  <a:gd name="T45" fmla="*/ 53 h 369"/>
                  <a:gd name="T46" fmla="*/ 45 w 120"/>
                  <a:gd name="T47" fmla="*/ 48 h 369"/>
                  <a:gd name="T48" fmla="*/ 47 w 120"/>
                  <a:gd name="T49" fmla="*/ 43 h 369"/>
                  <a:gd name="T50" fmla="*/ 48 w 120"/>
                  <a:gd name="T51" fmla="*/ 39 h 369"/>
                  <a:gd name="T52" fmla="*/ 51 w 120"/>
                  <a:gd name="T53" fmla="*/ 34 h 369"/>
                  <a:gd name="T54" fmla="*/ 54 w 120"/>
                  <a:gd name="T55" fmla="*/ 31 h 369"/>
                  <a:gd name="T56" fmla="*/ 57 w 120"/>
                  <a:gd name="T57" fmla="*/ 26 h 369"/>
                  <a:gd name="T58" fmla="*/ 60 w 120"/>
                  <a:gd name="T59" fmla="*/ 23 h 369"/>
                  <a:gd name="T60" fmla="*/ 63 w 120"/>
                  <a:gd name="T61" fmla="*/ 21 h 369"/>
                  <a:gd name="T62" fmla="*/ 120 w 120"/>
                  <a:gd name="T63" fmla="*/ 2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0" h="369">
                    <a:moveTo>
                      <a:pt x="120" y="23"/>
                    </a:moveTo>
                    <a:lnTo>
                      <a:pt x="120" y="3"/>
                    </a:lnTo>
                    <a:lnTo>
                      <a:pt x="53" y="0"/>
                    </a:lnTo>
                    <a:lnTo>
                      <a:pt x="45" y="7"/>
                    </a:lnTo>
                    <a:lnTo>
                      <a:pt x="39" y="13"/>
                    </a:lnTo>
                    <a:lnTo>
                      <a:pt x="35" y="19"/>
                    </a:lnTo>
                    <a:lnTo>
                      <a:pt x="32" y="26"/>
                    </a:lnTo>
                    <a:lnTo>
                      <a:pt x="29" y="32"/>
                    </a:lnTo>
                    <a:lnTo>
                      <a:pt x="28" y="39"/>
                    </a:lnTo>
                    <a:lnTo>
                      <a:pt x="26" y="48"/>
                    </a:lnTo>
                    <a:lnTo>
                      <a:pt x="23" y="60"/>
                    </a:lnTo>
                    <a:lnTo>
                      <a:pt x="20" y="88"/>
                    </a:lnTo>
                    <a:lnTo>
                      <a:pt x="16" y="119"/>
                    </a:lnTo>
                    <a:lnTo>
                      <a:pt x="11" y="151"/>
                    </a:lnTo>
                    <a:lnTo>
                      <a:pt x="7" y="186"/>
                    </a:lnTo>
                    <a:lnTo>
                      <a:pt x="4" y="226"/>
                    </a:lnTo>
                    <a:lnTo>
                      <a:pt x="1" y="268"/>
                    </a:lnTo>
                    <a:lnTo>
                      <a:pt x="0" y="316"/>
                    </a:lnTo>
                    <a:lnTo>
                      <a:pt x="0" y="369"/>
                    </a:lnTo>
                    <a:lnTo>
                      <a:pt x="120" y="359"/>
                    </a:lnTo>
                    <a:lnTo>
                      <a:pt x="120" y="167"/>
                    </a:lnTo>
                    <a:lnTo>
                      <a:pt x="39" y="172"/>
                    </a:lnTo>
                    <a:lnTo>
                      <a:pt x="45" y="53"/>
                    </a:lnTo>
                    <a:lnTo>
                      <a:pt x="45" y="48"/>
                    </a:lnTo>
                    <a:lnTo>
                      <a:pt x="47" y="43"/>
                    </a:lnTo>
                    <a:lnTo>
                      <a:pt x="48" y="39"/>
                    </a:lnTo>
                    <a:lnTo>
                      <a:pt x="51" y="34"/>
                    </a:lnTo>
                    <a:lnTo>
                      <a:pt x="54" y="31"/>
                    </a:lnTo>
                    <a:lnTo>
                      <a:pt x="57" y="26"/>
                    </a:lnTo>
                    <a:lnTo>
                      <a:pt x="60" y="23"/>
                    </a:lnTo>
                    <a:lnTo>
                      <a:pt x="63" y="21"/>
                    </a:lnTo>
                    <a:lnTo>
                      <a:pt x="120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4" name="Freeform 208">
                <a:extLst>
                  <a:ext uri="{FF2B5EF4-FFF2-40B4-BE49-F238E27FC236}">
                    <a16:creationId xmlns:a16="http://schemas.microsoft.com/office/drawing/2014/main" id="{1DA069A7-AAC1-53F7-AD47-F30CCA633A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" y="2986"/>
                <a:ext cx="231" cy="304"/>
              </a:xfrm>
              <a:custGeom>
                <a:avLst/>
                <a:gdLst>
                  <a:gd name="T0" fmla="*/ 15 w 463"/>
                  <a:gd name="T1" fmla="*/ 0 h 610"/>
                  <a:gd name="T2" fmla="*/ 0 w 463"/>
                  <a:gd name="T3" fmla="*/ 28 h 610"/>
                  <a:gd name="T4" fmla="*/ 0 w 463"/>
                  <a:gd name="T5" fmla="*/ 610 h 610"/>
                  <a:gd name="T6" fmla="*/ 463 w 463"/>
                  <a:gd name="T7" fmla="*/ 541 h 610"/>
                  <a:gd name="T8" fmla="*/ 463 w 463"/>
                  <a:gd name="T9" fmla="*/ 132 h 610"/>
                  <a:gd name="T10" fmla="*/ 462 w 463"/>
                  <a:gd name="T11" fmla="*/ 132 h 610"/>
                  <a:gd name="T12" fmla="*/ 457 w 463"/>
                  <a:gd name="T13" fmla="*/ 132 h 610"/>
                  <a:gd name="T14" fmla="*/ 452 w 463"/>
                  <a:gd name="T15" fmla="*/ 129 h 610"/>
                  <a:gd name="T16" fmla="*/ 444 w 463"/>
                  <a:gd name="T17" fmla="*/ 127 h 610"/>
                  <a:gd name="T18" fmla="*/ 432 w 463"/>
                  <a:gd name="T19" fmla="*/ 124 h 610"/>
                  <a:gd name="T20" fmla="*/ 421 w 463"/>
                  <a:gd name="T21" fmla="*/ 121 h 610"/>
                  <a:gd name="T22" fmla="*/ 407 w 463"/>
                  <a:gd name="T23" fmla="*/ 116 h 610"/>
                  <a:gd name="T24" fmla="*/ 391 w 463"/>
                  <a:gd name="T25" fmla="*/ 113 h 610"/>
                  <a:gd name="T26" fmla="*/ 375 w 463"/>
                  <a:gd name="T27" fmla="*/ 108 h 610"/>
                  <a:gd name="T28" fmla="*/ 357 w 463"/>
                  <a:gd name="T29" fmla="*/ 101 h 610"/>
                  <a:gd name="T30" fmla="*/ 338 w 463"/>
                  <a:gd name="T31" fmla="*/ 97 h 610"/>
                  <a:gd name="T32" fmla="*/ 319 w 463"/>
                  <a:gd name="T33" fmla="*/ 90 h 610"/>
                  <a:gd name="T34" fmla="*/ 299 w 463"/>
                  <a:gd name="T35" fmla="*/ 85 h 610"/>
                  <a:gd name="T36" fmla="*/ 278 w 463"/>
                  <a:gd name="T37" fmla="*/ 79 h 610"/>
                  <a:gd name="T38" fmla="*/ 256 w 463"/>
                  <a:gd name="T39" fmla="*/ 73 h 610"/>
                  <a:gd name="T40" fmla="*/ 235 w 463"/>
                  <a:gd name="T41" fmla="*/ 66 h 610"/>
                  <a:gd name="T42" fmla="*/ 215 w 463"/>
                  <a:gd name="T43" fmla="*/ 60 h 610"/>
                  <a:gd name="T44" fmla="*/ 193 w 463"/>
                  <a:gd name="T45" fmla="*/ 55 h 610"/>
                  <a:gd name="T46" fmla="*/ 172 w 463"/>
                  <a:gd name="T47" fmla="*/ 49 h 610"/>
                  <a:gd name="T48" fmla="*/ 153 w 463"/>
                  <a:gd name="T49" fmla="*/ 44 h 610"/>
                  <a:gd name="T50" fmla="*/ 132 w 463"/>
                  <a:gd name="T51" fmla="*/ 37 h 610"/>
                  <a:gd name="T52" fmla="*/ 115 w 463"/>
                  <a:gd name="T53" fmla="*/ 31 h 610"/>
                  <a:gd name="T54" fmla="*/ 97 w 463"/>
                  <a:gd name="T55" fmla="*/ 26 h 610"/>
                  <a:gd name="T56" fmla="*/ 81 w 463"/>
                  <a:gd name="T57" fmla="*/ 21 h 610"/>
                  <a:gd name="T58" fmla="*/ 66 w 463"/>
                  <a:gd name="T59" fmla="*/ 17 h 610"/>
                  <a:gd name="T60" fmla="*/ 53 w 463"/>
                  <a:gd name="T61" fmla="*/ 13 h 610"/>
                  <a:gd name="T62" fmla="*/ 41 w 463"/>
                  <a:gd name="T63" fmla="*/ 10 h 610"/>
                  <a:gd name="T64" fmla="*/ 31 w 463"/>
                  <a:gd name="T65" fmla="*/ 7 h 610"/>
                  <a:gd name="T66" fmla="*/ 24 w 463"/>
                  <a:gd name="T67" fmla="*/ 4 h 610"/>
                  <a:gd name="T68" fmla="*/ 18 w 463"/>
                  <a:gd name="T69" fmla="*/ 2 h 610"/>
                  <a:gd name="T70" fmla="*/ 15 w 463"/>
                  <a:gd name="T71" fmla="*/ 2 h 610"/>
                  <a:gd name="T72" fmla="*/ 15 w 463"/>
                  <a:gd name="T73" fmla="*/ 0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10">
                    <a:moveTo>
                      <a:pt x="15" y="0"/>
                    </a:moveTo>
                    <a:lnTo>
                      <a:pt x="0" y="28"/>
                    </a:lnTo>
                    <a:lnTo>
                      <a:pt x="0" y="610"/>
                    </a:lnTo>
                    <a:lnTo>
                      <a:pt x="463" y="541"/>
                    </a:lnTo>
                    <a:lnTo>
                      <a:pt x="463" y="132"/>
                    </a:lnTo>
                    <a:lnTo>
                      <a:pt x="462" y="132"/>
                    </a:lnTo>
                    <a:lnTo>
                      <a:pt x="457" y="132"/>
                    </a:lnTo>
                    <a:lnTo>
                      <a:pt x="452" y="129"/>
                    </a:lnTo>
                    <a:lnTo>
                      <a:pt x="444" y="127"/>
                    </a:lnTo>
                    <a:lnTo>
                      <a:pt x="432" y="124"/>
                    </a:lnTo>
                    <a:lnTo>
                      <a:pt x="421" y="121"/>
                    </a:lnTo>
                    <a:lnTo>
                      <a:pt x="407" y="116"/>
                    </a:lnTo>
                    <a:lnTo>
                      <a:pt x="391" y="113"/>
                    </a:lnTo>
                    <a:lnTo>
                      <a:pt x="375" y="108"/>
                    </a:lnTo>
                    <a:lnTo>
                      <a:pt x="357" y="101"/>
                    </a:lnTo>
                    <a:lnTo>
                      <a:pt x="338" y="97"/>
                    </a:lnTo>
                    <a:lnTo>
                      <a:pt x="319" y="90"/>
                    </a:lnTo>
                    <a:lnTo>
                      <a:pt x="299" y="85"/>
                    </a:lnTo>
                    <a:lnTo>
                      <a:pt x="278" y="79"/>
                    </a:lnTo>
                    <a:lnTo>
                      <a:pt x="256" y="73"/>
                    </a:lnTo>
                    <a:lnTo>
                      <a:pt x="235" y="66"/>
                    </a:lnTo>
                    <a:lnTo>
                      <a:pt x="215" y="60"/>
                    </a:lnTo>
                    <a:lnTo>
                      <a:pt x="193" y="55"/>
                    </a:lnTo>
                    <a:lnTo>
                      <a:pt x="172" y="49"/>
                    </a:lnTo>
                    <a:lnTo>
                      <a:pt x="153" y="44"/>
                    </a:lnTo>
                    <a:lnTo>
                      <a:pt x="132" y="37"/>
                    </a:lnTo>
                    <a:lnTo>
                      <a:pt x="115" y="31"/>
                    </a:lnTo>
                    <a:lnTo>
                      <a:pt x="97" y="26"/>
                    </a:lnTo>
                    <a:lnTo>
                      <a:pt x="81" y="21"/>
                    </a:lnTo>
                    <a:lnTo>
                      <a:pt x="66" y="17"/>
                    </a:lnTo>
                    <a:lnTo>
                      <a:pt x="53" y="13"/>
                    </a:lnTo>
                    <a:lnTo>
                      <a:pt x="41" y="10"/>
                    </a:lnTo>
                    <a:lnTo>
                      <a:pt x="31" y="7"/>
                    </a:lnTo>
                    <a:lnTo>
                      <a:pt x="24" y="4"/>
                    </a:lnTo>
                    <a:lnTo>
                      <a:pt x="18" y="2"/>
                    </a:lnTo>
                    <a:lnTo>
                      <a:pt x="15" y="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5" name="Freeform 209">
                <a:extLst>
                  <a:ext uri="{FF2B5EF4-FFF2-40B4-BE49-F238E27FC236}">
                    <a16:creationId xmlns:a16="http://schemas.microsoft.com/office/drawing/2014/main" id="{A93F9CBE-0792-609E-6CB3-64D0DB4EF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2978"/>
                <a:ext cx="33" cy="94"/>
              </a:xfrm>
              <a:custGeom>
                <a:avLst/>
                <a:gdLst>
                  <a:gd name="T0" fmla="*/ 66 w 66"/>
                  <a:gd name="T1" fmla="*/ 29 h 190"/>
                  <a:gd name="T2" fmla="*/ 63 w 66"/>
                  <a:gd name="T3" fmla="*/ 81 h 190"/>
                  <a:gd name="T4" fmla="*/ 44 w 66"/>
                  <a:gd name="T5" fmla="*/ 81 h 190"/>
                  <a:gd name="T6" fmla="*/ 44 w 66"/>
                  <a:gd name="T7" fmla="*/ 190 h 190"/>
                  <a:gd name="T8" fmla="*/ 28 w 66"/>
                  <a:gd name="T9" fmla="*/ 158 h 190"/>
                  <a:gd name="T10" fmla="*/ 0 w 66"/>
                  <a:gd name="T11" fmla="*/ 154 h 190"/>
                  <a:gd name="T12" fmla="*/ 1 w 66"/>
                  <a:gd name="T13" fmla="*/ 0 h 190"/>
                  <a:gd name="T14" fmla="*/ 66 w 66"/>
                  <a:gd name="T15" fmla="*/ 29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90">
                    <a:moveTo>
                      <a:pt x="66" y="29"/>
                    </a:moveTo>
                    <a:lnTo>
                      <a:pt x="63" y="81"/>
                    </a:lnTo>
                    <a:lnTo>
                      <a:pt x="44" y="81"/>
                    </a:lnTo>
                    <a:lnTo>
                      <a:pt x="44" y="190"/>
                    </a:lnTo>
                    <a:lnTo>
                      <a:pt x="28" y="158"/>
                    </a:lnTo>
                    <a:lnTo>
                      <a:pt x="0" y="154"/>
                    </a:lnTo>
                    <a:lnTo>
                      <a:pt x="1" y="0"/>
                    </a:lnTo>
                    <a:lnTo>
                      <a:pt x="66" y="2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6" name="Freeform 210">
                <a:extLst>
                  <a:ext uri="{FF2B5EF4-FFF2-40B4-BE49-F238E27FC236}">
                    <a16:creationId xmlns:a16="http://schemas.microsoft.com/office/drawing/2014/main" id="{17193B1A-B499-D8BB-392E-877F4D8A4E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4" y="2976"/>
                <a:ext cx="112" cy="87"/>
              </a:xfrm>
              <a:custGeom>
                <a:avLst/>
                <a:gdLst>
                  <a:gd name="T0" fmla="*/ 0 w 225"/>
                  <a:gd name="T1" fmla="*/ 31 h 173"/>
                  <a:gd name="T2" fmla="*/ 225 w 225"/>
                  <a:gd name="T3" fmla="*/ 0 h 173"/>
                  <a:gd name="T4" fmla="*/ 223 w 225"/>
                  <a:gd name="T5" fmla="*/ 156 h 173"/>
                  <a:gd name="T6" fmla="*/ 0 w 225"/>
                  <a:gd name="T7" fmla="*/ 173 h 173"/>
                  <a:gd name="T8" fmla="*/ 0 w 225"/>
                  <a:gd name="T9" fmla="*/ 3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3">
                    <a:moveTo>
                      <a:pt x="0" y="31"/>
                    </a:moveTo>
                    <a:lnTo>
                      <a:pt x="225" y="0"/>
                    </a:lnTo>
                    <a:lnTo>
                      <a:pt x="223" y="156"/>
                    </a:lnTo>
                    <a:lnTo>
                      <a:pt x="0" y="17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7" name="Freeform 211">
                <a:extLst>
                  <a:ext uri="{FF2B5EF4-FFF2-40B4-BE49-F238E27FC236}">
                    <a16:creationId xmlns:a16="http://schemas.microsoft.com/office/drawing/2014/main" id="{5B019638-19D9-5A08-C67A-F57E49B71C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0" y="3003"/>
                <a:ext cx="32" cy="46"/>
              </a:xfrm>
              <a:custGeom>
                <a:avLst/>
                <a:gdLst>
                  <a:gd name="T0" fmla="*/ 0 w 64"/>
                  <a:gd name="T1" fmla="*/ 10 h 93"/>
                  <a:gd name="T2" fmla="*/ 64 w 64"/>
                  <a:gd name="T3" fmla="*/ 0 h 93"/>
                  <a:gd name="T4" fmla="*/ 63 w 64"/>
                  <a:gd name="T5" fmla="*/ 85 h 93"/>
                  <a:gd name="T6" fmla="*/ 0 w 64"/>
                  <a:gd name="T7" fmla="*/ 93 h 93"/>
                  <a:gd name="T8" fmla="*/ 0 w 64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93">
                    <a:moveTo>
                      <a:pt x="0" y="10"/>
                    </a:moveTo>
                    <a:lnTo>
                      <a:pt x="64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8" name="Freeform 212">
                <a:extLst>
                  <a:ext uri="{FF2B5EF4-FFF2-40B4-BE49-F238E27FC236}">
                    <a16:creationId xmlns:a16="http://schemas.microsoft.com/office/drawing/2014/main" id="{51B572FF-D0B0-5461-9EEB-DACD1B90DB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3" y="3011"/>
                <a:ext cx="28" cy="38"/>
              </a:xfrm>
              <a:custGeom>
                <a:avLst/>
                <a:gdLst>
                  <a:gd name="T0" fmla="*/ 2 w 58"/>
                  <a:gd name="T1" fmla="*/ 8 h 75"/>
                  <a:gd name="T2" fmla="*/ 58 w 58"/>
                  <a:gd name="T3" fmla="*/ 0 h 75"/>
                  <a:gd name="T4" fmla="*/ 58 w 58"/>
                  <a:gd name="T5" fmla="*/ 67 h 75"/>
                  <a:gd name="T6" fmla="*/ 2 w 58"/>
                  <a:gd name="T7" fmla="*/ 75 h 75"/>
                  <a:gd name="T8" fmla="*/ 0 w 58"/>
                  <a:gd name="T9" fmla="*/ 66 h 75"/>
                  <a:gd name="T10" fmla="*/ 0 w 58"/>
                  <a:gd name="T11" fmla="*/ 43 h 75"/>
                  <a:gd name="T12" fmla="*/ 0 w 58"/>
                  <a:gd name="T13" fmla="*/ 21 h 75"/>
                  <a:gd name="T14" fmla="*/ 2 w 58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8" h="75">
                    <a:moveTo>
                      <a:pt x="2" y="8"/>
                    </a:moveTo>
                    <a:lnTo>
                      <a:pt x="58" y="0"/>
                    </a:lnTo>
                    <a:lnTo>
                      <a:pt x="58" y="67"/>
                    </a:lnTo>
                    <a:lnTo>
                      <a:pt x="2" y="75"/>
                    </a:lnTo>
                    <a:lnTo>
                      <a:pt x="0" y="66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9" name="Freeform 213">
                <a:extLst>
                  <a:ext uri="{FF2B5EF4-FFF2-40B4-BE49-F238E27FC236}">
                    <a16:creationId xmlns:a16="http://schemas.microsoft.com/office/drawing/2014/main" id="{4DF80EA4-87C6-EE85-5CED-5103E09DA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5" y="2996"/>
                <a:ext cx="48" cy="13"/>
              </a:xfrm>
              <a:custGeom>
                <a:avLst/>
                <a:gdLst>
                  <a:gd name="T0" fmla="*/ 2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2 w 97"/>
                  <a:gd name="T11" fmla="*/ 21 h 26"/>
                  <a:gd name="T12" fmla="*/ 0 w 97"/>
                  <a:gd name="T13" fmla="*/ 18 h 26"/>
                  <a:gd name="T14" fmla="*/ 2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2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0" name="Freeform 214">
                <a:extLst>
                  <a:ext uri="{FF2B5EF4-FFF2-40B4-BE49-F238E27FC236}">
                    <a16:creationId xmlns:a16="http://schemas.microsoft.com/office/drawing/2014/main" id="{CC7494E1-0FB8-31F8-B490-BC59C8CE7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4" y="3004"/>
                <a:ext cx="51" cy="13"/>
              </a:xfrm>
              <a:custGeom>
                <a:avLst/>
                <a:gdLst>
                  <a:gd name="T0" fmla="*/ 1 w 101"/>
                  <a:gd name="T1" fmla="*/ 16 h 26"/>
                  <a:gd name="T2" fmla="*/ 101 w 101"/>
                  <a:gd name="T3" fmla="*/ 0 h 26"/>
                  <a:gd name="T4" fmla="*/ 101 w 101"/>
                  <a:gd name="T5" fmla="*/ 13 h 26"/>
                  <a:gd name="T6" fmla="*/ 3 w 101"/>
                  <a:gd name="T7" fmla="*/ 26 h 26"/>
                  <a:gd name="T8" fmla="*/ 1 w 101"/>
                  <a:gd name="T9" fmla="*/ 24 h 26"/>
                  <a:gd name="T10" fmla="*/ 1 w 101"/>
                  <a:gd name="T11" fmla="*/ 21 h 26"/>
                  <a:gd name="T12" fmla="*/ 0 w 101"/>
                  <a:gd name="T13" fmla="*/ 18 h 26"/>
                  <a:gd name="T14" fmla="*/ 1 w 101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1" h="26">
                    <a:moveTo>
                      <a:pt x="1" y="16"/>
                    </a:moveTo>
                    <a:lnTo>
                      <a:pt x="101" y="0"/>
                    </a:lnTo>
                    <a:lnTo>
                      <a:pt x="101" y="13"/>
                    </a:lnTo>
                    <a:lnTo>
                      <a:pt x="3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1" name="Freeform 215">
                <a:extLst>
                  <a:ext uri="{FF2B5EF4-FFF2-40B4-BE49-F238E27FC236}">
                    <a16:creationId xmlns:a16="http://schemas.microsoft.com/office/drawing/2014/main" id="{FB9D3B81-A0E9-491E-3CFE-3D84026A8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5" y="3015"/>
                <a:ext cx="49" cy="12"/>
              </a:xfrm>
              <a:custGeom>
                <a:avLst/>
                <a:gdLst>
                  <a:gd name="T0" fmla="*/ 0 w 99"/>
                  <a:gd name="T1" fmla="*/ 15 h 26"/>
                  <a:gd name="T2" fmla="*/ 99 w 99"/>
                  <a:gd name="T3" fmla="*/ 0 h 26"/>
                  <a:gd name="T4" fmla="*/ 99 w 99"/>
                  <a:gd name="T5" fmla="*/ 11 h 26"/>
                  <a:gd name="T6" fmla="*/ 2 w 99"/>
                  <a:gd name="T7" fmla="*/ 26 h 26"/>
                  <a:gd name="T8" fmla="*/ 2 w 99"/>
                  <a:gd name="T9" fmla="*/ 24 h 26"/>
                  <a:gd name="T10" fmla="*/ 0 w 99"/>
                  <a:gd name="T11" fmla="*/ 21 h 26"/>
                  <a:gd name="T12" fmla="*/ 0 w 99"/>
                  <a:gd name="T13" fmla="*/ 18 h 26"/>
                  <a:gd name="T14" fmla="*/ 0 w 99"/>
                  <a:gd name="T15" fmla="*/ 1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9" h="26">
                    <a:moveTo>
                      <a:pt x="0" y="15"/>
                    </a:moveTo>
                    <a:lnTo>
                      <a:pt x="99" y="0"/>
                    </a:lnTo>
                    <a:lnTo>
                      <a:pt x="99" y="11"/>
                    </a:lnTo>
                    <a:lnTo>
                      <a:pt x="2" y="26"/>
                    </a:lnTo>
                    <a:lnTo>
                      <a:pt x="2" y="24"/>
                    </a:lnTo>
                    <a:lnTo>
                      <a:pt x="0" y="21"/>
                    </a:lnTo>
                    <a:lnTo>
                      <a:pt x="0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2" name="Freeform 216">
                <a:extLst>
                  <a:ext uri="{FF2B5EF4-FFF2-40B4-BE49-F238E27FC236}">
                    <a16:creationId xmlns:a16="http://schemas.microsoft.com/office/drawing/2014/main" id="{C34719FC-082D-8480-35D0-4583299BCB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6" y="3023"/>
                <a:ext cx="46" cy="12"/>
              </a:xfrm>
              <a:custGeom>
                <a:avLst/>
                <a:gdLst>
                  <a:gd name="T0" fmla="*/ 0 w 93"/>
                  <a:gd name="T1" fmla="*/ 13 h 22"/>
                  <a:gd name="T2" fmla="*/ 93 w 93"/>
                  <a:gd name="T3" fmla="*/ 0 h 22"/>
                  <a:gd name="T4" fmla="*/ 93 w 93"/>
                  <a:gd name="T5" fmla="*/ 13 h 22"/>
                  <a:gd name="T6" fmla="*/ 2 w 93"/>
                  <a:gd name="T7" fmla="*/ 22 h 22"/>
                  <a:gd name="T8" fmla="*/ 2 w 93"/>
                  <a:gd name="T9" fmla="*/ 22 h 22"/>
                  <a:gd name="T10" fmla="*/ 0 w 93"/>
                  <a:gd name="T11" fmla="*/ 19 h 22"/>
                  <a:gd name="T12" fmla="*/ 0 w 93"/>
                  <a:gd name="T13" fmla="*/ 16 h 22"/>
                  <a:gd name="T14" fmla="*/ 0 w 93"/>
                  <a:gd name="T15" fmla="*/ 13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3" h="22">
                    <a:moveTo>
                      <a:pt x="0" y="13"/>
                    </a:moveTo>
                    <a:lnTo>
                      <a:pt x="93" y="0"/>
                    </a:lnTo>
                    <a:lnTo>
                      <a:pt x="93" y="13"/>
                    </a:lnTo>
                    <a:lnTo>
                      <a:pt x="2" y="22"/>
                    </a:lnTo>
                    <a:lnTo>
                      <a:pt x="2" y="22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3" name="Freeform 217">
                <a:extLst>
                  <a:ext uri="{FF2B5EF4-FFF2-40B4-BE49-F238E27FC236}">
                    <a16:creationId xmlns:a16="http://schemas.microsoft.com/office/drawing/2014/main" id="{1EDDB364-92DA-C280-9EF2-8B188A13B0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6" y="3033"/>
                <a:ext cx="47" cy="10"/>
              </a:xfrm>
              <a:custGeom>
                <a:avLst/>
                <a:gdLst>
                  <a:gd name="T0" fmla="*/ 0 w 94"/>
                  <a:gd name="T1" fmla="*/ 11 h 21"/>
                  <a:gd name="T2" fmla="*/ 94 w 94"/>
                  <a:gd name="T3" fmla="*/ 0 h 21"/>
                  <a:gd name="T4" fmla="*/ 94 w 94"/>
                  <a:gd name="T5" fmla="*/ 13 h 21"/>
                  <a:gd name="T6" fmla="*/ 3 w 94"/>
                  <a:gd name="T7" fmla="*/ 21 h 21"/>
                  <a:gd name="T8" fmla="*/ 2 w 94"/>
                  <a:gd name="T9" fmla="*/ 19 h 21"/>
                  <a:gd name="T10" fmla="*/ 0 w 94"/>
                  <a:gd name="T11" fmla="*/ 18 h 21"/>
                  <a:gd name="T12" fmla="*/ 0 w 94"/>
                  <a:gd name="T13" fmla="*/ 14 h 21"/>
                  <a:gd name="T14" fmla="*/ 0 w 94"/>
                  <a:gd name="T15" fmla="*/ 1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21">
                    <a:moveTo>
                      <a:pt x="0" y="11"/>
                    </a:moveTo>
                    <a:lnTo>
                      <a:pt x="94" y="0"/>
                    </a:lnTo>
                    <a:lnTo>
                      <a:pt x="94" y="13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4" name="Freeform 218">
                <a:extLst>
                  <a:ext uri="{FF2B5EF4-FFF2-40B4-BE49-F238E27FC236}">
                    <a16:creationId xmlns:a16="http://schemas.microsoft.com/office/drawing/2014/main" id="{82F5B23A-7876-6057-9B1A-0744DE9B03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2" y="2989"/>
                <a:ext cx="136" cy="298"/>
              </a:xfrm>
              <a:custGeom>
                <a:avLst/>
                <a:gdLst>
                  <a:gd name="T0" fmla="*/ 161 w 270"/>
                  <a:gd name="T1" fmla="*/ 10 h 596"/>
                  <a:gd name="T2" fmla="*/ 161 w 270"/>
                  <a:gd name="T3" fmla="*/ 53 h 596"/>
                  <a:gd name="T4" fmla="*/ 188 w 270"/>
                  <a:gd name="T5" fmla="*/ 58 h 596"/>
                  <a:gd name="T6" fmla="*/ 189 w 270"/>
                  <a:gd name="T7" fmla="*/ 176 h 596"/>
                  <a:gd name="T8" fmla="*/ 1 w 270"/>
                  <a:gd name="T9" fmla="*/ 181 h 596"/>
                  <a:gd name="T10" fmla="*/ 0 w 270"/>
                  <a:gd name="T11" fmla="*/ 215 h 596"/>
                  <a:gd name="T12" fmla="*/ 123 w 270"/>
                  <a:gd name="T13" fmla="*/ 220 h 596"/>
                  <a:gd name="T14" fmla="*/ 157 w 270"/>
                  <a:gd name="T15" fmla="*/ 245 h 596"/>
                  <a:gd name="T16" fmla="*/ 175 w 270"/>
                  <a:gd name="T17" fmla="*/ 324 h 596"/>
                  <a:gd name="T18" fmla="*/ 175 w 270"/>
                  <a:gd name="T19" fmla="*/ 596 h 596"/>
                  <a:gd name="T20" fmla="*/ 270 w 270"/>
                  <a:gd name="T21" fmla="*/ 596 h 596"/>
                  <a:gd name="T22" fmla="*/ 270 w 270"/>
                  <a:gd name="T23" fmla="*/ 26 h 596"/>
                  <a:gd name="T24" fmla="*/ 242 w 270"/>
                  <a:gd name="T25" fmla="*/ 0 h 596"/>
                  <a:gd name="T26" fmla="*/ 161 w 270"/>
                  <a:gd name="T27" fmla="*/ 1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0" h="596">
                    <a:moveTo>
                      <a:pt x="161" y="10"/>
                    </a:moveTo>
                    <a:lnTo>
                      <a:pt x="161" y="53"/>
                    </a:lnTo>
                    <a:lnTo>
                      <a:pt x="188" y="58"/>
                    </a:lnTo>
                    <a:lnTo>
                      <a:pt x="189" y="176"/>
                    </a:lnTo>
                    <a:lnTo>
                      <a:pt x="1" y="181"/>
                    </a:lnTo>
                    <a:lnTo>
                      <a:pt x="0" y="215"/>
                    </a:lnTo>
                    <a:lnTo>
                      <a:pt x="123" y="220"/>
                    </a:lnTo>
                    <a:lnTo>
                      <a:pt x="157" y="245"/>
                    </a:lnTo>
                    <a:lnTo>
                      <a:pt x="175" y="324"/>
                    </a:lnTo>
                    <a:lnTo>
                      <a:pt x="175" y="596"/>
                    </a:lnTo>
                    <a:lnTo>
                      <a:pt x="270" y="596"/>
                    </a:lnTo>
                    <a:lnTo>
                      <a:pt x="270" y="26"/>
                    </a:lnTo>
                    <a:lnTo>
                      <a:pt x="242" y="0"/>
                    </a:lnTo>
                    <a:lnTo>
                      <a:pt x="161" y="1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5" name="Freeform 219">
                <a:extLst>
                  <a:ext uri="{FF2B5EF4-FFF2-40B4-BE49-F238E27FC236}">
                    <a16:creationId xmlns:a16="http://schemas.microsoft.com/office/drawing/2014/main" id="{212A5843-00F1-1E40-FB44-3B85EBC4EA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8" y="3080"/>
                <a:ext cx="25" cy="14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4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6" name="Freeform 220">
                <a:extLst>
                  <a:ext uri="{FF2B5EF4-FFF2-40B4-BE49-F238E27FC236}">
                    <a16:creationId xmlns:a16="http://schemas.microsoft.com/office/drawing/2014/main" id="{95A828CC-DF70-7A29-7B66-C75B2673C2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0" y="3080"/>
                <a:ext cx="17" cy="14"/>
              </a:xfrm>
              <a:custGeom>
                <a:avLst/>
                <a:gdLst>
                  <a:gd name="T0" fmla="*/ 1 w 35"/>
                  <a:gd name="T1" fmla="*/ 2 h 29"/>
                  <a:gd name="T2" fmla="*/ 35 w 35"/>
                  <a:gd name="T3" fmla="*/ 0 h 29"/>
                  <a:gd name="T4" fmla="*/ 35 w 35"/>
                  <a:gd name="T5" fmla="*/ 26 h 29"/>
                  <a:gd name="T6" fmla="*/ 0 w 35"/>
                  <a:gd name="T7" fmla="*/ 29 h 29"/>
                  <a:gd name="T8" fmla="*/ 1 w 35"/>
                  <a:gd name="T9" fmla="*/ 24 h 29"/>
                  <a:gd name="T10" fmla="*/ 1 w 35"/>
                  <a:gd name="T11" fmla="*/ 14 h 29"/>
                  <a:gd name="T12" fmla="*/ 2 w 35"/>
                  <a:gd name="T13" fmla="*/ 6 h 29"/>
                  <a:gd name="T14" fmla="*/ 1 w 35"/>
                  <a:gd name="T15" fmla="*/ 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29">
                    <a:moveTo>
                      <a:pt x="1" y="2"/>
                    </a:moveTo>
                    <a:lnTo>
                      <a:pt x="35" y="0"/>
                    </a:lnTo>
                    <a:lnTo>
                      <a:pt x="35" y="26"/>
                    </a:lnTo>
                    <a:lnTo>
                      <a:pt x="0" y="29"/>
                    </a:lnTo>
                    <a:lnTo>
                      <a:pt x="1" y="24"/>
                    </a:lnTo>
                    <a:lnTo>
                      <a:pt x="1" y="14"/>
                    </a:lnTo>
                    <a:lnTo>
                      <a:pt x="2" y="6"/>
                    </a:lnTo>
                    <a:lnTo>
                      <a:pt x="1" y="2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7" name="Freeform 221">
                <a:extLst>
                  <a:ext uri="{FF2B5EF4-FFF2-40B4-BE49-F238E27FC236}">
                    <a16:creationId xmlns:a16="http://schemas.microsoft.com/office/drawing/2014/main" id="{A4FCEF7B-52F3-0DDC-8B74-B89434AA7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9" y="3223"/>
                <a:ext cx="146" cy="75"/>
              </a:xfrm>
              <a:custGeom>
                <a:avLst/>
                <a:gdLst>
                  <a:gd name="T0" fmla="*/ 0 w 293"/>
                  <a:gd name="T1" fmla="*/ 0 h 151"/>
                  <a:gd name="T2" fmla="*/ 293 w 293"/>
                  <a:gd name="T3" fmla="*/ 8 h 151"/>
                  <a:gd name="T4" fmla="*/ 287 w 293"/>
                  <a:gd name="T5" fmla="*/ 151 h 151"/>
                  <a:gd name="T6" fmla="*/ 246 w 293"/>
                  <a:gd name="T7" fmla="*/ 144 h 151"/>
                  <a:gd name="T8" fmla="*/ 0 w 293"/>
                  <a:gd name="T9" fmla="*/ 127 h 151"/>
                  <a:gd name="T10" fmla="*/ 0 w 293"/>
                  <a:gd name="T11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3" h="151">
                    <a:moveTo>
                      <a:pt x="0" y="0"/>
                    </a:moveTo>
                    <a:lnTo>
                      <a:pt x="293" y="8"/>
                    </a:lnTo>
                    <a:lnTo>
                      <a:pt x="287" y="151"/>
                    </a:lnTo>
                    <a:lnTo>
                      <a:pt x="246" y="144"/>
                    </a:lnTo>
                    <a:lnTo>
                      <a:pt x="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52359" name="Group 423">
              <a:extLst>
                <a:ext uri="{FF2B5EF4-FFF2-40B4-BE49-F238E27FC236}">
                  <a16:creationId xmlns:a16="http://schemas.microsoft.com/office/drawing/2014/main" id="{2C4E8E8B-20D4-AE17-D768-A75FE52D32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8" y="1346"/>
              <a:ext cx="3599" cy="2841"/>
              <a:chOff x="1068" y="1346"/>
              <a:chExt cx="3599" cy="2841"/>
            </a:xfrm>
          </p:grpSpPr>
          <p:sp>
            <p:nvSpPr>
              <p:cNvPr id="552159" name="Freeform 223">
                <a:extLst>
                  <a:ext uri="{FF2B5EF4-FFF2-40B4-BE49-F238E27FC236}">
                    <a16:creationId xmlns:a16="http://schemas.microsoft.com/office/drawing/2014/main" id="{D5583138-5628-8B49-14B6-8C8679323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7" y="3094"/>
                <a:ext cx="149" cy="142"/>
              </a:xfrm>
              <a:custGeom>
                <a:avLst/>
                <a:gdLst>
                  <a:gd name="T0" fmla="*/ 0 w 297"/>
                  <a:gd name="T1" fmla="*/ 51 h 284"/>
                  <a:gd name="T2" fmla="*/ 20 w 297"/>
                  <a:gd name="T3" fmla="*/ 29 h 284"/>
                  <a:gd name="T4" fmla="*/ 116 w 297"/>
                  <a:gd name="T5" fmla="*/ 8 h 284"/>
                  <a:gd name="T6" fmla="*/ 236 w 297"/>
                  <a:gd name="T7" fmla="*/ 0 h 284"/>
                  <a:gd name="T8" fmla="*/ 297 w 297"/>
                  <a:gd name="T9" fmla="*/ 2 h 284"/>
                  <a:gd name="T10" fmla="*/ 282 w 297"/>
                  <a:gd name="T11" fmla="*/ 18 h 284"/>
                  <a:gd name="T12" fmla="*/ 254 w 297"/>
                  <a:gd name="T13" fmla="*/ 123 h 284"/>
                  <a:gd name="T14" fmla="*/ 227 w 297"/>
                  <a:gd name="T15" fmla="*/ 271 h 284"/>
                  <a:gd name="T16" fmla="*/ 208 w 297"/>
                  <a:gd name="T17" fmla="*/ 284 h 284"/>
                  <a:gd name="T18" fmla="*/ 210 w 297"/>
                  <a:gd name="T19" fmla="*/ 271 h 284"/>
                  <a:gd name="T20" fmla="*/ 216 w 297"/>
                  <a:gd name="T21" fmla="*/ 239 h 284"/>
                  <a:gd name="T22" fmla="*/ 222 w 297"/>
                  <a:gd name="T23" fmla="*/ 210 h 284"/>
                  <a:gd name="T24" fmla="*/ 227 w 297"/>
                  <a:gd name="T25" fmla="*/ 181 h 284"/>
                  <a:gd name="T26" fmla="*/ 233 w 297"/>
                  <a:gd name="T27" fmla="*/ 152 h 284"/>
                  <a:gd name="T28" fmla="*/ 241 w 297"/>
                  <a:gd name="T29" fmla="*/ 123 h 284"/>
                  <a:gd name="T30" fmla="*/ 248 w 297"/>
                  <a:gd name="T31" fmla="*/ 93 h 284"/>
                  <a:gd name="T32" fmla="*/ 258 w 297"/>
                  <a:gd name="T33" fmla="*/ 59 h 284"/>
                  <a:gd name="T34" fmla="*/ 270 w 297"/>
                  <a:gd name="T35" fmla="*/ 22 h 284"/>
                  <a:gd name="T36" fmla="*/ 23 w 297"/>
                  <a:gd name="T37" fmla="*/ 38 h 284"/>
                  <a:gd name="T38" fmla="*/ 0 w 297"/>
                  <a:gd name="T39" fmla="*/ 51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4">
                    <a:moveTo>
                      <a:pt x="0" y="51"/>
                    </a:moveTo>
                    <a:lnTo>
                      <a:pt x="20" y="29"/>
                    </a:lnTo>
                    <a:lnTo>
                      <a:pt x="116" y="8"/>
                    </a:lnTo>
                    <a:lnTo>
                      <a:pt x="236" y="0"/>
                    </a:lnTo>
                    <a:lnTo>
                      <a:pt x="297" y="2"/>
                    </a:lnTo>
                    <a:lnTo>
                      <a:pt x="282" y="18"/>
                    </a:lnTo>
                    <a:lnTo>
                      <a:pt x="254" y="123"/>
                    </a:lnTo>
                    <a:lnTo>
                      <a:pt x="227" y="271"/>
                    </a:lnTo>
                    <a:lnTo>
                      <a:pt x="208" y="284"/>
                    </a:lnTo>
                    <a:lnTo>
                      <a:pt x="210" y="271"/>
                    </a:lnTo>
                    <a:lnTo>
                      <a:pt x="216" y="239"/>
                    </a:lnTo>
                    <a:lnTo>
                      <a:pt x="222" y="210"/>
                    </a:lnTo>
                    <a:lnTo>
                      <a:pt x="227" y="181"/>
                    </a:lnTo>
                    <a:lnTo>
                      <a:pt x="233" y="152"/>
                    </a:lnTo>
                    <a:lnTo>
                      <a:pt x="241" y="123"/>
                    </a:lnTo>
                    <a:lnTo>
                      <a:pt x="248" y="93"/>
                    </a:lnTo>
                    <a:lnTo>
                      <a:pt x="258" y="59"/>
                    </a:lnTo>
                    <a:lnTo>
                      <a:pt x="270" y="22"/>
                    </a:lnTo>
                    <a:lnTo>
                      <a:pt x="23" y="38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0" name="Freeform 224">
                <a:extLst>
                  <a:ext uri="{FF2B5EF4-FFF2-40B4-BE49-F238E27FC236}">
                    <a16:creationId xmlns:a16="http://schemas.microsoft.com/office/drawing/2014/main" id="{E0F2AAD5-B560-96BF-5BC3-6B01598376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1" y="3325"/>
                <a:ext cx="148" cy="49"/>
              </a:xfrm>
              <a:custGeom>
                <a:avLst/>
                <a:gdLst>
                  <a:gd name="T0" fmla="*/ 0 w 295"/>
                  <a:gd name="T1" fmla="*/ 0 h 97"/>
                  <a:gd name="T2" fmla="*/ 232 w 295"/>
                  <a:gd name="T3" fmla="*/ 14 h 97"/>
                  <a:gd name="T4" fmla="*/ 295 w 295"/>
                  <a:gd name="T5" fmla="*/ 24 h 97"/>
                  <a:gd name="T6" fmla="*/ 290 w 295"/>
                  <a:gd name="T7" fmla="*/ 97 h 97"/>
                  <a:gd name="T8" fmla="*/ 237 w 295"/>
                  <a:gd name="T9" fmla="*/ 91 h 97"/>
                  <a:gd name="T10" fmla="*/ 13 w 295"/>
                  <a:gd name="T11" fmla="*/ 69 h 97"/>
                  <a:gd name="T12" fmla="*/ 0 w 295"/>
                  <a:gd name="T13" fmla="*/ 57 h 97"/>
                  <a:gd name="T14" fmla="*/ 0 w 295"/>
                  <a:gd name="T15" fmla="*/ 0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5" h="97">
                    <a:moveTo>
                      <a:pt x="0" y="0"/>
                    </a:moveTo>
                    <a:lnTo>
                      <a:pt x="232" y="14"/>
                    </a:lnTo>
                    <a:lnTo>
                      <a:pt x="295" y="24"/>
                    </a:lnTo>
                    <a:lnTo>
                      <a:pt x="290" y="97"/>
                    </a:lnTo>
                    <a:lnTo>
                      <a:pt x="237" y="91"/>
                    </a:lnTo>
                    <a:lnTo>
                      <a:pt x="13" y="69"/>
                    </a:lnTo>
                    <a:lnTo>
                      <a:pt x="0" y="5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1" name="Freeform 225">
                <a:extLst>
                  <a:ext uri="{FF2B5EF4-FFF2-40B4-BE49-F238E27FC236}">
                    <a16:creationId xmlns:a16="http://schemas.microsoft.com/office/drawing/2014/main" id="{80D0A7D3-D425-2052-6CB0-3AAC4E49B2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5" y="3336"/>
                <a:ext cx="35" cy="39"/>
              </a:xfrm>
              <a:custGeom>
                <a:avLst/>
                <a:gdLst>
                  <a:gd name="T0" fmla="*/ 3 w 69"/>
                  <a:gd name="T1" fmla="*/ 2 h 79"/>
                  <a:gd name="T2" fmla="*/ 69 w 69"/>
                  <a:gd name="T3" fmla="*/ 0 h 79"/>
                  <a:gd name="T4" fmla="*/ 69 w 69"/>
                  <a:gd name="T5" fmla="*/ 75 h 79"/>
                  <a:gd name="T6" fmla="*/ 0 w 69"/>
                  <a:gd name="T7" fmla="*/ 79 h 79"/>
                  <a:gd name="T8" fmla="*/ 3 w 69"/>
                  <a:gd name="T9" fmla="*/ 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9">
                    <a:moveTo>
                      <a:pt x="3" y="2"/>
                    </a:moveTo>
                    <a:lnTo>
                      <a:pt x="69" y="0"/>
                    </a:lnTo>
                    <a:lnTo>
                      <a:pt x="69" y="75"/>
                    </a:lnTo>
                    <a:lnTo>
                      <a:pt x="0" y="79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2" name="Freeform 226">
                <a:extLst>
                  <a:ext uri="{FF2B5EF4-FFF2-40B4-BE49-F238E27FC236}">
                    <a16:creationId xmlns:a16="http://schemas.microsoft.com/office/drawing/2014/main" id="{0CD43035-701F-CA07-299D-08B85CC14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3301"/>
                <a:ext cx="28" cy="29"/>
              </a:xfrm>
              <a:custGeom>
                <a:avLst/>
                <a:gdLst>
                  <a:gd name="T0" fmla="*/ 3 w 56"/>
                  <a:gd name="T1" fmla="*/ 4 h 57"/>
                  <a:gd name="T2" fmla="*/ 0 w 56"/>
                  <a:gd name="T3" fmla="*/ 57 h 57"/>
                  <a:gd name="T4" fmla="*/ 56 w 56"/>
                  <a:gd name="T5" fmla="*/ 54 h 57"/>
                  <a:gd name="T6" fmla="*/ 56 w 56"/>
                  <a:gd name="T7" fmla="*/ 0 h 57"/>
                  <a:gd name="T8" fmla="*/ 3 w 56"/>
                  <a:gd name="T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7">
                    <a:moveTo>
                      <a:pt x="3" y="4"/>
                    </a:moveTo>
                    <a:lnTo>
                      <a:pt x="0" y="57"/>
                    </a:lnTo>
                    <a:lnTo>
                      <a:pt x="56" y="54"/>
                    </a:lnTo>
                    <a:lnTo>
                      <a:pt x="56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3" name="Freeform 227">
                <a:extLst>
                  <a:ext uri="{FF2B5EF4-FFF2-40B4-BE49-F238E27FC236}">
                    <a16:creationId xmlns:a16="http://schemas.microsoft.com/office/drawing/2014/main" id="{C228E494-EB28-FADA-1A6C-55ED07092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3290"/>
                <a:ext cx="116" cy="40"/>
              </a:xfrm>
              <a:custGeom>
                <a:avLst/>
                <a:gdLst>
                  <a:gd name="T0" fmla="*/ 1 w 232"/>
                  <a:gd name="T1" fmla="*/ 78 h 78"/>
                  <a:gd name="T2" fmla="*/ 114 w 232"/>
                  <a:gd name="T3" fmla="*/ 64 h 78"/>
                  <a:gd name="T4" fmla="*/ 144 w 232"/>
                  <a:gd name="T5" fmla="*/ 29 h 78"/>
                  <a:gd name="T6" fmla="*/ 186 w 232"/>
                  <a:gd name="T7" fmla="*/ 22 h 78"/>
                  <a:gd name="T8" fmla="*/ 210 w 232"/>
                  <a:gd name="T9" fmla="*/ 25 h 78"/>
                  <a:gd name="T10" fmla="*/ 232 w 232"/>
                  <a:gd name="T11" fmla="*/ 51 h 78"/>
                  <a:gd name="T12" fmla="*/ 231 w 232"/>
                  <a:gd name="T13" fmla="*/ 0 h 78"/>
                  <a:gd name="T14" fmla="*/ 0 w 232"/>
                  <a:gd name="T15" fmla="*/ 19 h 78"/>
                  <a:gd name="T16" fmla="*/ 1 w 232"/>
                  <a:gd name="T17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2" h="78">
                    <a:moveTo>
                      <a:pt x="1" y="78"/>
                    </a:moveTo>
                    <a:lnTo>
                      <a:pt x="114" y="64"/>
                    </a:lnTo>
                    <a:lnTo>
                      <a:pt x="144" y="29"/>
                    </a:lnTo>
                    <a:lnTo>
                      <a:pt x="186" y="22"/>
                    </a:lnTo>
                    <a:lnTo>
                      <a:pt x="210" y="25"/>
                    </a:lnTo>
                    <a:lnTo>
                      <a:pt x="232" y="51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1" y="78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4" name="Freeform 228">
                <a:extLst>
                  <a:ext uri="{FF2B5EF4-FFF2-40B4-BE49-F238E27FC236}">
                    <a16:creationId xmlns:a16="http://schemas.microsoft.com/office/drawing/2014/main" id="{D7540D97-2ACF-03E0-3D36-1617BC11E0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4" y="3328"/>
                <a:ext cx="52" cy="46"/>
              </a:xfrm>
              <a:custGeom>
                <a:avLst/>
                <a:gdLst>
                  <a:gd name="T0" fmla="*/ 0 w 104"/>
                  <a:gd name="T1" fmla="*/ 10 h 91"/>
                  <a:gd name="T2" fmla="*/ 0 w 104"/>
                  <a:gd name="T3" fmla="*/ 91 h 91"/>
                  <a:gd name="T4" fmla="*/ 84 w 104"/>
                  <a:gd name="T5" fmla="*/ 77 h 91"/>
                  <a:gd name="T6" fmla="*/ 104 w 104"/>
                  <a:gd name="T7" fmla="*/ 0 h 91"/>
                  <a:gd name="T8" fmla="*/ 79 w 104"/>
                  <a:gd name="T9" fmla="*/ 3 h 91"/>
                  <a:gd name="T10" fmla="*/ 74 w 104"/>
                  <a:gd name="T11" fmla="*/ 47 h 91"/>
                  <a:gd name="T12" fmla="*/ 29 w 104"/>
                  <a:gd name="T13" fmla="*/ 50 h 91"/>
                  <a:gd name="T14" fmla="*/ 34 w 104"/>
                  <a:gd name="T15" fmla="*/ 6 h 91"/>
                  <a:gd name="T16" fmla="*/ 0 w 104"/>
                  <a:gd name="T17" fmla="*/ 1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1">
                    <a:moveTo>
                      <a:pt x="0" y="10"/>
                    </a:moveTo>
                    <a:lnTo>
                      <a:pt x="0" y="91"/>
                    </a:lnTo>
                    <a:lnTo>
                      <a:pt x="84" y="77"/>
                    </a:lnTo>
                    <a:lnTo>
                      <a:pt x="104" y="0"/>
                    </a:lnTo>
                    <a:lnTo>
                      <a:pt x="79" y="3"/>
                    </a:lnTo>
                    <a:lnTo>
                      <a:pt x="74" y="47"/>
                    </a:lnTo>
                    <a:lnTo>
                      <a:pt x="29" y="50"/>
                    </a:lnTo>
                    <a:lnTo>
                      <a:pt x="34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5" name="Freeform 229">
                <a:extLst>
                  <a:ext uri="{FF2B5EF4-FFF2-40B4-BE49-F238E27FC236}">
                    <a16:creationId xmlns:a16="http://schemas.microsoft.com/office/drawing/2014/main" id="{BB91EEF3-6173-664D-4677-AA4D08DB0D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" y="3261"/>
                <a:ext cx="208" cy="61"/>
              </a:xfrm>
              <a:custGeom>
                <a:avLst/>
                <a:gdLst>
                  <a:gd name="T0" fmla="*/ 0 w 416"/>
                  <a:gd name="T1" fmla="*/ 63 h 122"/>
                  <a:gd name="T2" fmla="*/ 0 w 416"/>
                  <a:gd name="T3" fmla="*/ 117 h 122"/>
                  <a:gd name="T4" fmla="*/ 100 w 416"/>
                  <a:gd name="T5" fmla="*/ 95 h 122"/>
                  <a:gd name="T6" fmla="*/ 100 w 416"/>
                  <a:gd name="T7" fmla="*/ 122 h 122"/>
                  <a:gd name="T8" fmla="*/ 168 w 416"/>
                  <a:gd name="T9" fmla="*/ 104 h 122"/>
                  <a:gd name="T10" fmla="*/ 172 w 416"/>
                  <a:gd name="T11" fmla="*/ 56 h 122"/>
                  <a:gd name="T12" fmla="*/ 416 w 416"/>
                  <a:gd name="T13" fmla="*/ 16 h 122"/>
                  <a:gd name="T14" fmla="*/ 415 w 416"/>
                  <a:gd name="T15" fmla="*/ 0 h 122"/>
                  <a:gd name="T16" fmla="*/ 413 w 416"/>
                  <a:gd name="T17" fmla="*/ 0 h 122"/>
                  <a:gd name="T18" fmla="*/ 410 w 416"/>
                  <a:gd name="T19" fmla="*/ 0 h 122"/>
                  <a:gd name="T20" fmla="*/ 405 w 416"/>
                  <a:gd name="T21" fmla="*/ 2 h 122"/>
                  <a:gd name="T22" fmla="*/ 397 w 416"/>
                  <a:gd name="T23" fmla="*/ 3 h 122"/>
                  <a:gd name="T24" fmla="*/ 388 w 416"/>
                  <a:gd name="T25" fmla="*/ 5 h 122"/>
                  <a:gd name="T26" fmla="*/ 377 w 416"/>
                  <a:gd name="T27" fmla="*/ 6 h 122"/>
                  <a:gd name="T28" fmla="*/ 365 w 416"/>
                  <a:gd name="T29" fmla="*/ 8 h 122"/>
                  <a:gd name="T30" fmla="*/ 350 w 416"/>
                  <a:gd name="T31" fmla="*/ 10 h 122"/>
                  <a:gd name="T32" fmla="*/ 335 w 416"/>
                  <a:gd name="T33" fmla="*/ 13 h 122"/>
                  <a:gd name="T34" fmla="*/ 319 w 416"/>
                  <a:gd name="T35" fmla="*/ 14 h 122"/>
                  <a:gd name="T36" fmla="*/ 302 w 416"/>
                  <a:gd name="T37" fmla="*/ 18 h 122"/>
                  <a:gd name="T38" fmla="*/ 284 w 416"/>
                  <a:gd name="T39" fmla="*/ 21 h 122"/>
                  <a:gd name="T40" fmla="*/ 266 w 416"/>
                  <a:gd name="T41" fmla="*/ 24 h 122"/>
                  <a:gd name="T42" fmla="*/ 246 w 416"/>
                  <a:gd name="T43" fmla="*/ 27 h 122"/>
                  <a:gd name="T44" fmla="*/ 228 w 416"/>
                  <a:gd name="T45" fmla="*/ 30 h 122"/>
                  <a:gd name="T46" fmla="*/ 207 w 416"/>
                  <a:gd name="T47" fmla="*/ 34 h 122"/>
                  <a:gd name="T48" fmla="*/ 188 w 416"/>
                  <a:gd name="T49" fmla="*/ 37 h 122"/>
                  <a:gd name="T50" fmla="*/ 169 w 416"/>
                  <a:gd name="T51" fmla="*/ 38 h 122"/>
                  <a:gd name="T52" fmla="*/ 150 w 416"/>
                  <a:gd name="T53" fmla="*/ 42 h 122"/>
                  <a:gd name="T54" fmla="*/ 132 w 416"/>
                  <a:gd name="T55" fmla="*/ 45 h 122"/>
                  <a:gd name="T56" fmla="*/ 115 w 416"/>
                  <a:gd name="T57" fmla="*/ 48 h 122"/>
                  <a:gd name="T58" fmla="*/ 97 w 416"/>
                  <a:gd name="T59" fmla="*/ 51 h 122"/>
                  <a:gd name="T60" fmla="*/ 81 w 416"/>
                  <a:gd name="T61" fmla="*/ 53 h 122"/>
                  <a:gd name="T62" fmla="*/ 66 w 416"/>
                  <a:gd name="T63" fmla="*/ 55 h 122"/>
                  <a:gd name="T64" fmla="*/ 52 w 416"/>
                  <a:gd name="T65" fmla="*/ 58 h 122"/>
                  <a:gd name="T66" fmla="*/ 40 w 416"/>
                  <a:gd name="T67" fmla="*/ 59 h 122"/>
                  <a:gd name="T68" fmla="*/ 28 w 416"/>
                  <a:gd name="T69" fmla="*/ 61 h 122"/>
                  <a:gd name="T70" fmla="*/ 18 w 416"/>
                  <a:gd name="T71" fmla="*/ 61 h 122"/>
                  <a:gd name="T72" fmla="*/ 10 w 416"/>
                  <a:gd name="T73" fmla="*/ 63 h 122"/>
                  <a:gd name="T74" fmla="*/ 6 w 416"/>
                  <a:gd name="T75" fmla="*/ 63 h 122"/>
                  <a:gd name="T76" fmla="*/ 2 w 416"/>
                  <a:gd name="T77" fmla="*/ 63 h 122"/>
                  <a:gd name="T78" fmla="*/ 0 w 416"/>
                  <a:gd name="T79" fmla="*/ 6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2">
                    <a:moveTo>
                      <a:pt x="0" y="63"/>
                    </a:moveTo>
                    <a:lnTo>
                      <a:pt x="0" y="117"/>
                    </a:lnTo>
                    <a:lnTo>
                      <a:pt x="100" y="95"/>
                    </a:lnTo>
                    <a:lnTo>
                      <a:pt x="100" y="122"/>
                    </a:lnTo>
                    <a:lnTo>
                      <a:pt x="168" y="104"/>
                    </a:lnTo>
                    <a:lnTo>
                      <a:pt x="172" y="56"/>
                    </a:lnTo>
                    <a:lnTo>
                      <a:pt x="416" y="16"/>
                    </a:lnTo>
                    <a:lnTo>
                      <a:pt x="415" y="0"/>
                    </a:lnTo>
                    <a:lnTo>
                      <a:pt x="413" y="0"/>
                    </a:lnTo>
                    <a:lnTo>
                      <a:pt x="410" y="0"/>
                    </a:lnTo>
                    <a:lnTo>
                      <a:pt x="405" y="2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7" y="6"/>
                    </a:lnTo>
                    <a:lnTo>
                      <a:pt x="365" y="8"/>
                    </a:lnTo>
                    <a:lnTo>
                      <a:pt x="350" y="10"/>
                    </a:lnTo>
                    <a:lnTo>
                      <a:pt x="335" y="13"/>
                    </a:lnTo>
                    <a:lnTo>
                      <a:pt x="319" y="14"/>
                    </a:lnTo>
                    <a:lnTo>
                      <a:pt x="302" y="18"/>
                    </a:lnTo>
                    <a:lnTo>
                      <a:pt x="284" y="21"/>
                    </a:lnTo>
                    <a:lnTo>
                      <a:pt x="266" y="24"/>
                    </a:lnTo>
                    <a:lnTo>
                      <a:pt x="246" y="27"/>
                    </a:lnTo>
                    <a:lnTo>
                      <a:pt x="228" y="30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38"/>
                    </a:lnTo>
                    <a:lnTo>
                      <a:pt x="150" y="42"/>
                    </a:lnTo>
                    <a:lnTo>
                      <a:pt x="132" y="45"/>
                    </a:lnTo>
                    <a:lnTo>
                      <a:pt x="115" y="48"/>
                    </a:lnTo>
                    <a:lnTo>
                      <a:pt x="97" y="51"/>
                    </a:lnTo>
                    <a:lnTo>
                      <a:pt x="81" y="53"/>
                    </a:lnTo>
                    <a:lnTo>
                      <a:pt x="66" y="55"/>
                    </a:lnTo>
                    <a:lnTo>
                      <a:pt x="52" y="58"/>
                    </a:lnTo>
                    <a:lnTo>
                      <a:pt x="40" y="59"/>
                    </a:lnTo>
                    <a:lnTo>
                      <a:pt x="28" y="61"/>
                    </a:lnTo>
                    <a:lnTo>
                      <a:pt x="18" y="61"/>
                    </a:lnTo>
                    <a:lnTo>
                      <a:pt x="10" y="63"/>
                    </a:lnTo>
                    <a:lnTo>
                      <a:pt x="6" y="63"/>
                    </a:lnTo>
                    <a:lnTo>
                      <a:pt x="2" y="6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6" name="Freeform 230">
                <a:extLst>
                  <a:ext uri="{FF2B5EF4-FFF2-40B4-BE49-F238E27FC236}">
                    <a16:creationId xmlns:a16="http://schemas.microsoft.com/office/drawing/2014/main" id="{84B8800E-2AC7-7053-BF04-758BC9E559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4" y="3279"/>
                <a:ext cx="72" cy="83"/>
              </a:xfrm>
              <a:custGeom>
                <a:avLst/>
                <a:gdLst>
                  <a:gd name="T0" fmla="*/ 91 w 144"/>
                  <a:gd name="T1" fmla="*/ 0 h 165"/>
                  <a:gd name="T2" fmla="*/ 72 w 144"/>
                  <a:gd name="T3" fmla="*/ 2 h 165"/>
                  <a:gd name="T4" fmla="*/ 58 w 144"/>
                  <a:gd name="T5" fmla="*/ 2 h 165"/>
                  <a:gd name="T6" fmla="*/ 46 w 144"/>
                  <a:gd name="T7" fmla="*/ 3 h 165"/>
                  <a:gd name="T8" fmla="*/ 37 w 144"/>
                  <a:gd name="T9" fmla="*/ 5 h 165"/>
                  <a:gd name="T10" fmla="*/ 30 w 144"/>
                  <a:gd name="T11" fmla="*/ 13 h 165"/>
                  <a:gd name="T12" fmla="*/ 22 w 144"/>
                  <a:gd name="T13" fmla="*/ 21 h 165"/>
                  <a:gd name="T14" fmla="*/ 15 w 144"/>
                  <a:gd name="T15" fmla="*/ 36 h 165"/>
                  <a:gd name="T16" fmla="*/ 8 w 144"/>
                  <a:gd name="T17" fmla="*/ 55 h 165"/>
                  <a:gd name="T18" fmla="*/ 3 w 144"/>
                  <a:gd name="T19" fmla="*/ 69 h 165"/>
                  <a:gd name="T20" fmla="*/ 2 w 144"/>
                  <a:gd name="T21" fmla="*/ 84 h 165"/>
                  <a:gd name="T22" fmla="*/ 0 w 144"/>
                  <a:gd name="T23" fmla="*/ 98 h 165"/>
                  <a:gd name="T24" fmla="*/ 2 w 144"/>
                  <a:gd name="T25" fmla="*/ 112 h 165"/>
                  <a:gd name="T26" fmla="*/ 5 w 144"/>
                  <a:gd name="T27" fmla="*/ 125 h 165"/>
                  <a:gd name="T28" fmla="*/ 10 w 144"/>
                  <a:gd name="T29" fmla="*/ 137 h 165"/>
                  <a:gd name="T30" fmla="*/ 19 w 144"/>
                  <a:gd name="T31" fmla="*/ 149 h 165"/>
                  <a:gd name="T32" fmla="*/ 31 w 144"/>
                  <a:gd name="T33" fmla="*/ 159 h 165"/>
                  <a:gd name="T34" fmla="*/ 44 w 144"/>
                  <a:gd name="T35" fmla="*/ 159 h 165"/>
                  <a:gd name="T36" fmla="*/ 58 w 144"/>
                  <a:gd name="T37" fmla="*/ 161 h 165"/>
                  <a:gd name="T38" fmla="*/ 69 w 144"/>
                  <a:gd name="T39" fmla="*/ 162 h 165"/>
                  <a:gd name="T40" fmla="*/ 94 w 144"/>
                  <a:gd name="T41" fmla="*/ 165 h 165"/>
                  <a:gd name="T42" fmla="*/ 108 w 144"/>
                  <a:gd name="T43" fmla="*/ 162 h 165"/>
                  <a:gd name="T44" fmla="*/ 118 w 144"/>
                  <a:gd name="T45" fmla="*/ 157 h 165"/>
                  <a:gd name="T46" fmla="*/ 125 w 144"/>
                  <a:gd name="T47" fmla="*/ 149 h 165"/>
                  <a:gd name="T48" fmla="*/ 131 w 144"/>
                  <a:gd name="T49" fmla="*/ 140 h 165"/>
                  <a:gd name="T50" fmla="*/ 137 w 144"/>
                  <a:gd name="T51" fmla="*/ 129 h 165"/>
                  <a:gd name="T52" fmla="*/ 140 w 144"/>
                  <a:gd name="T53" fmla="*/ 114 h 165"/>
                  <a:gd name="T54" fmla="*/ 143 w 144"/>
                  <a:gd name="T55" fmla="*/ 96 h 165"/>
                  <a:gd name="T56" fmla="*/ 144 w 144"/>
                  <a:gd name="T57" fmla="*/ 77 h 165"/>
                  <a:gd name="T58" fmla="*/ 143 w 144"/>
                  <a:gd name="T59" fmla="*/ 45 h 165"/>
                  <a:gd name="T60" fmla="*/ 124 w 144"/>
                  <a:gd name="T61" fmla="*/ 7 h 165"/>
                  <a:gd name="T62" fmla="*/ 91 w 144"/>
                  <a:gd name="T63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5">
                    <a:moveTo>
                      <a:pt x="91" y="0"/>
                    </a:moveTo>
                    <a:lnTo>
                      <a:pt x="72" y="2"/>
                    </a:lnTo>
                    <a:lnTo>
                      <a:pt x="58" y="2"/>
                    </a:lnTo>
                    <a:lnTo>
                      <a:pt x="46" y="3"/>
                    </a:lnTo>
                    <a:lnTo>
                      <a:pt x="37" y="5"/>
                    </a:lnTo>
                    <a:lnTo>
                      <a:pt x="30" y="13"/>
                    </a:lnTo>
                    <a:lnTo>
                      <a:pt x="22" y="21"/>
                    </a:lnTo>
                    <a:lnTo>
                      <a:pt x="15" y="36"/>
                    </a:lnTo>
                    <a:lnTo>
                      <a:pt x="8" y="55"/>
                    </a:lnTo>
                    <a:lnTo>
                      <a:pt x="3" y="69"/>
                    </a:lnTo>
                    <a:lnTo>
                      <a:pt x="2" y="84"/>
                    </a:lnTo>
                    <a:lnTo>
                      <a:pt x="0" y="98"/>
                    </a:lnTo>
                    <a:lnTo>
                      <a:pt x="2" y="112"/>
                    </a:lnTo>
                    <a:lnTo>
                      <a:pt x="5" y="125"/>
                    </a:lnTo>
                    <a:lnTo>
                      <a:pt x="10" y="137"/>
                    </a:lnTo>
                    <a:lnTo>
                      <a:pt x="19" y="149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8" y="161"/>
                    </a:lnTo>
                    <a:lnTo>
                      <a:pt x="69" y="162"/>
                    </a:lnTo>
                    <a:lnTo>
                      <a:pt x="94" y="165"/>
                    </a:lnTo>
                    <a:lnTo>
                      <a:pt x="108" y="162"/>
                    </a:lnTo>
                    <a:lnTo>
                      <a:pt x="118" y="157"/>
                    </a:lnTo>
                    <a:lnTo>
                      <a:pt x="125" y="149"/>
                    </a:lnTo>
                    <a:lnTo>
                      <a:pt x="131" y="140"/>
                    </a:lnTo>
                    <a:lnTo>
                      <a:pt x="137" y="129"/>
                    </a:lnTo>
                    <a:lnTo>
                      <a:pt x="140" y="114"/>
                    </a:lnTo>
                    <a:lnTo>
                      <a:pt x="143" y="96"/>
                    </a:lnTo>
                    <a:lnTo>
                      <a:pt x="144" y="77"/>
                    </a:lnTo>
                    <a:lnTo>
                      <a:pt x="143" y="45"/>
                    </a:lnTo>
                    <a:lnTo>
                      <a:pt x="124" y="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7" name="Freeform 231">
                <a:extLst>
                  <a:ext uri="{FF2B5EF4-FFF2-40B4-BE49-F238E27FC236}">
                    <a16:creationId xmlns:a16="http://schemas.microsoft.com/office/drawing/2014/main" id="{7871258F-76E0-4491-9AB3-169F8B52D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8" y="3308"/>
                <a:ext cx="82" cy="116"/>
              </a:xfrm>
              <a:custGeom>
                <a:avLst/>
                <a:gdLst>
                  <a:gd name="T0" fmla="*/ 85 w 165"/>
                  <a:gd name="T1" fmla="*/ 5 h 232"/>
                  <a:gd name="T2" fmla="*/ 121 w 165"/>
                  <a:gd name="T3" fmla="*/ 0 h 232"/>
                  <a:gd name="T4" fmla="*/ 155 w 165"/>
                  <a:gd name="T5" fmla="*/ 21 h 232"/>
                  <a:gd name="T6" fmla="*/ 160 w 165"/>
                  <a:gd name="T7" fmla="*/ 51 h 232"/>
                  <a:gd name="T8" fmla="*/ 163 w 165"/>
                  <a:gd name="T9" fmla="*/ 80 h 232"/>
                  <a:gd name="T10" fmla="*/ 165 w 165"/>
                  <a:gd name="T11" fmla="*/ 111 h 232"/>
                  <a:gd name="T12" fmla="*/ 163 w 165"/>
                  <a:gd name="T13" fmla="*/ 139 h 232"/>
                  <a:gd name="T14" fmla="*/ 159 w 165"/>
                  <a:gd name="T15" fmla="*/ 167 h 232"/>
                  <a:gd name="T16" fmla="*/ 150 w 165"/>
                  <a:gd name="T17" fmla="*/ 191 h 232"/>
                  <a:gd name="T18" fmla="*/ 140 w 165"/>
                  <a:gd name="T19" fmla="*/ 213 h 232"/>
                  <a:gd name="T20" fmla="*/ 125 w 165"/>
                  <a:gd name="T21" fmla="*/ 229 h 232"/>
                  <a:gd name="T22" fmla="*/ 112 w 165"/>
                  <a:gd name="T23" fmla="*/ 231 h 232"/>
                  <a:gd name="T24" fmla="*/ 100 w 165"/>
                  <a:gd name="T25" fmla="*/ 232 h 232"/>
                  <a:gd name="T26" fmla="*/ 88 w 165"/>
                  <a:gd name="T27" fmla="*/ 232 h 232"/>
                  <a:gd name="T28" fmla="*/ 78 w 165"/>
                  <a:gd name="T29" fmla="*/ 232 h 232"/>
                  <a:gd name="T30" fmla="*/ 69 w 165"/>
                  <a:gd name="T31" fmla="*/ 232 h 232"/>
                  <a:gd name="T32" fmla="*/ 62 w 165"/>
                  <a:gd name="T33" fmla="*/ 232 h 232"/>
                  <a:gd name="T34" fmla="*/ 56 w 165"/>
                  <a:gd name="T35" fmla="*/ 232 h 232"/>
                  <a:gd name="T36" fmla="*/ 52 w 165"/>
                  <a:gd name="T37" fmla="*/ 232 h 232"/>
                  <a:gd name="T38" fmla="*/ 40 w 165"/>
                  <a:gd name="T39" fmla="*/ 226 h 232"/>
                  <a:gd name="T40" fmla="*/ 31 w 165"/>
                  <a:gd name="T41" fmla="*/ 218 h 232"/>
                  <a:gd name="T42" fmla="*/ 22 w 165"/>
                  <a:gd name="T43" fmla="*/ 210 h 232"/>
                  <a:gd name="T44" fmla="*/ 16 w 165"/>
                  <a:gd name="T45" fmla="*/ 200 h 232"/>
                  <a:gd name="T46" fmla="*/ 12 w 165"/>
                  <a:gd name="T47" fmla="*/ 192 h 232"/>
                  <a:gd name="T48" fmla="*/ 9 w 165"/>
                  <a:gd name="T49" fmla="*/ 181 h 232"/>
                  <a:gd name="T50" fmla="*/ 7 w 165"/>
                  <a:gd name="T51" fmla="*/ 172 h 232"/>
                  <a:gd name="T52" fmla="*/ 7 w 165"/>
                  <a:gd name="T53" fmla="*/ 162 h 232"/>
                  <a:gd name="T54" fmla="*/ 0 w 165"/>
                  <a:gd name="T55" fmla="*/ 122 h 232"/>
                  <a:gd name="T56" fmla="*/ 40 w 165"/>
                  <a:gd name="T57" fmla="*/ 115 h 232"/>
                  <a:gd name="T58" fmla="*/ 57 w 165"/>
                  <a:gd name="T59" fmla="*/ 48 h 232"/>
                  <a:gd name="T60" fmla="*/ 57 w 165"/>
                  <a:gd name="T61" fmla="*/ 46 h 232"/>
                  <a:gd name="T62" fmla="*/ 62 w 165"/>
                  <a:gd name="T63" fmla="*/ 40 h 232"/>
                  <a:gd name="T64" fmla="*/ 66 w 165"/>
                  <a:gd name="T65" fmla="*/ 34 h 232"/>
                  <a:gd name="T66" fmla="*/ 72 w 165"/>
                  <a:gd name="T67" fmla="*/ 26 h 232"/>
                  <a:gd name="T68" fmla="*/ 78 w 165"/>
                  <a:gd name="T69" fmla="*/ 18 h 232"/>
                  <a:gd name="T70" fmla="*/ 82 w 165"/>
                  <a:gd name="T71" fmla="*/ 11 h 232"/>
                  <a:gd name="T72" fmla="*/ 85 w 165"/>
                  <a:gd name="T73" fmla="*/ 6 h 232"/>
                  <a:gd name="T74" fmla="*/ 85 w 165"/>
                  <a:gd name="T75" fmla="*/ 5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5" h="232">
                    <a:moveTo>
                      <a:pt x="85" y="5"/>
                    </a:moveTo>
                    <a:lnTo>
                      <a:pt x="121" y="0"/>
                    </a:lnTo>
                    <a:lnTo>
                      <a:pt x="155" y="21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5" y="111"/>
                    </a:lnTo>
                    <a:lnTo>
                      <a:pt x="163" y="139"/>
                    </a:lnTo>
                    <a:lnTo>
                      <a:pt x="159" y="167"/>
                    </a:lnTo>
                    <a:lnTo>
                      <a:pt x="150" y="191"/>
                    </a:lnTo>
                    <a:lnTo>
                      <a:pt x="140" y="213"/>
                    </a:lnTo>
                    <a:lnTo>
                      <a:pt x="125" y="229"/>
                    </a:lnTo>
                    <a:lnTo>
                      <a:pt x="112" y="231"/>
                    </a:lnTo>
                    <a:lnTo>
                      <a:pt x="100" y="232"/>
                    </a:lnTo>
                    <a:lnTo>
                      <a:pt x="88" y="232"/>
                    </a:lnTo>
                    <a:lnTo>
                      <a:pt x="78" y="232"/>
                    </a:lnTo>
                    <a:lnTo>
                      <a:pt x="69" y="232"/>
                    </a:lnTo>
                    <a:lnTo>
                      <a:pt x="62" y="232"/>
                    </a:lnTo>
                    <a:lnTo>
                      <a:pt x="56" y="232"/>
                    </a:lnTo>
                    <a:lnTo>
                      <a:pt x="52" y="232"/>
                    </a:lnTo>
                    <a:lnTo>
                      <a:pt x="40" y="226"/>
                    </a:lnTo>
                    <a:lnTo>
                      <a:pt x="31" y="218"/>
                    </a:lnTo>
                    <a:lnTo>
                      <a:pt x="22" y="210"/>
                    </a:lnTo>
                    <a:lnTo>
                      <a:pt x="16" y="200"/>
                    </a:lnTo>
                    <a:lnTo>
                      <a:pt x="12" y="192"/>
                    </a:lnTo>
                    <a:lnTo>
                      <a:pt x="9" y="181"/>
                    </a:lnTo>
                    <a:lnTo>
                      <a:pt x="7" y="172"/>
                    </a:lnTo>
                    <a:lnTo>
                      <a:pt x="7" y="162"/>
                    </a:lnTo>
                    <a:lnTo>
                      <a:pt x="0" y="122"/>
                    </a:lnTo>
                    <a:lnTo>
                      <a:pt x="40" y="115"/>
                    </a:lnTo>
                    <a:lnTo>
                      <a:pt x="57" y="48"/>
                    </a:lnTo>
                    <a:lnTo>
                      <a:pt x="57" y="46"/>
                    </a:lnTo>
                    <a:lnTo>
                      <a:pt x="62" y="40"/>
                    </a:lnTo>
                    <a:lnTo>
                      <a:pt x="66" y="34"/>
                    </a:lnTo>
                    <a:lnTo>
                      <a:pt x="72" y="26"/>
                    </a:lnTo>
                    <a:lnTo>
                      <a:pt x="78" y="18"/>
                    </a:lnTo>
                    <a:lnTo>
                      <a:pt x="82" y="11"/>
                    </a:lnTo>
                    <a:lnTo>
                      <a:pt x="85" y="6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8" name="Freeform 232">
                <a:extLst>
                  <a:ext uri="{FF2B5EF4-FFF2-40B4-BE49-F238E27FC236}">
                    <a16:creationId xmlns:a16="http://schemas.microsoft.com/office/drawing/2014/main" id="{538BEC79-B2D6-52DA-1384-73D8B75F0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" y="3289"/>
                <a:ext cx="136" cy="40"/>
              </a:xfrm>
              <a:custGeom>
                <a:avLst/>
                <a:gdLst>
                  <a:gd name="T0" fmla="*/ 0 w 274"/>
                  <a:gd name="T1" fmla="*/ 0 h 80"/>
                  <a:gd name="T2" fmla="*/ 274 w 274"/>
                  <a:gd name="T3" fmla="*/ 24 h 80"/>
                  <a:gd name="T4" fmla="*/ 272 w 274"/>
                  <a:gd name="T5" fmla="*/ 35 h 80"/>
                  <a:gd name="T6" fmla="*/ 243 w 274"/>
                  <a:gd name="T7" fmla="*/ 32 h 80"/>
                  <a:gd name="T8" fmla="*/ 243 w 274"/>
                  <a:gd name="T9" fmla="*/ 65 h 80"/>
                  <a:gd name="T10" fmla="*/ 272 w 274"/>
                  <a:gd name="T11" fmla="*/ 68 h 80"/>
                  <a:gd name="T12" fmla="*/ 274 w 274"/>
                  <a:gd name="T13" fmla="*/ 80 h 80"/>
                  <a:gd name="T14" fmla="*/ 243 w 274"/>
                  <a:gd name="T15" fmla="*/ 80 h 80"/>
                  <a:gd name="T16" fmla="*/ 192 w 274"/>
                  <a:gd name="T17" fmla="*/ 70 h 80"/>
                  <a:gd name="T18" fmla="*/ 192 w 274"/>
                  <a:gd name="T19" fmla="*/ 25 h 80"/>
                  <a:gd name="T20" fmla="*/ 72 w 274"/>
                  <a:gd name="T21" fmla="*/ 19 h 80"/>
                  <a:gd name="T22" fmla="*/ 72 w 274"/>
                  <a:gd name="T23" fmla="*/ 64 h 80"/>
                  <a:gd name="T24" fmla="*/ 0 w 274"/>
                  <a:gd name="T25" fmla="*/ 57 h 80"/>
                  <a:gd name="T26" fmla="*/ 2 w 274"/>
                  <a:gd name="T27" fmla="*/ 43 h 80"/>
                  <a:gd name="T28" fmla="*/ 17 w 274"/>
                  <a:gd name="T29" fmla="*/ 48 h 80"/>
                  <a:gd name="T30" fmla="*/ 17 w 274"/>
                  <a:gd name="T31" fmla="*/ 16 h 80"/>
                  <a:gd name="T32" fmla="*/ 0 w 274"/>
                  <a:gd name="T33" fmla="*/ 16 h 80"/>
                  <a:gd name="T34" fmla="*/ 0 w 274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80">
                    <a:moveTo>
                      <a:pt x="0" y="0"/>
                    </a:moveTo>
                    <a:lnTo>
                      <a:pt x="274" y="24"/>
                    </a:lnTo>
                    <a:lnTo>
                      <a:pt x="272" y="35"/>
                    </a:lnTo>
                    <a:lnTo>
                      <a:pt x="243" y="32"/>
                    </a:lnTo>
                    <a:lnTo>
                      <a:pt x="243" y="65"/>
                    </a:lnTo>
                    <a:lnTo>
                      <a:pt x="272" y="68"/>
                    </a:lnTo>
                    <a:lnTo>
                      <a:pt x="274" y="80"/>
                    </a:lnTo>
                    <a:lnTo>
                      <a:pt x="243" y="80"/>
                    </a:lnTo>
                    <a:lnTo>
                      <a:pt x="192" y="70"/>
                    </a:lnTo>
                    <a:lnTo>
                      <a:pt x="192" y="25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7"/>
                    </a:lnTo>
                    <a:lnTo>
                      <a:pt x="2" y="43"/>
                    </a:lnTo>
                    <a:lnTo>
                      <a:pt x="17" y="48"/>
                    </a:lnTo>
                    <a:lnTo>
                      <a:pt x="17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9" name="Freeform 233">
                <a:extLst>
                  <a:ext uri="{FF2B5EF4-FFF2-40B4-BE49-F238E27FC236}">
                    <a16:creationId xmlns:a16="http://schemas.microsoft.com/office/drawing/2014/main" id="{ED6E4FD4-B638-5DF7-4FCE-8FFD0FF1A1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7" y="3283"/>
                <a:ext cx="36" cy="75"/>
              </a:xfrm>
              <a:custGeom>
                <a:avLst/>
                <a:gdLst>
                  <a:gd name="T0" fmla="*/ 38 w 70"/>
                  <a:gd name="T1" fmla="*/ 0 h 149"/>
                  <a:gd name="T2" fmla="*/ 45 w 70"/>
                  <a:gd name="T3" fmla="*/ 2 h 149"/>
                  <a:gd name="T4" fmla="*/ 51 w 70"/>
                  <a:gd name="T5" fmla="*/ 7 h 149"/>
                  <a:gd name="T6" fmla="*/ 57 w 70"/>
                  <a:gd name="T7" fmla="*/ 15 h 149"/>
                  <a:gd name="T8" fmla="*/ 62 w 70"/>
                  <a:gd name="T9" fmla="*/ 23 h 149"/>
                  <a:gd name="T10" fmla="*/ 66 w 70"/>
                  <a:gd name="T11" fmla="*/ 34 h 149"/>
                  <a:gd name="T12" fmla="*/ 69 w 70"/>
                  <a:gd name="T13" fmla="*/ 47 h 149"/>
                  <a:gd name="T14" fmla="*/ 70 w 70"/>
                  <a:gd name="T15" fmla="*/ 61 h 149"/>
                  <a:gd name="T16" fmla="*/ 70 w 70"/>
                  <a:gd name="T17" fmla="*/ 76 h 149"/>
                  <a:gd name="T18" fmla="*/ 69 w 70"/>
                  <a:gd name="T19" fmla="*/ 92 h 149"/>
                  <a:gd name="T20" fmla="*/ 66 w 70"/>
                  <a:gd name="T21" fmla="*/ 106 h 149"/>
                  <a:gd name="T22" fmla="*/ 63 w 70"/>
                  <a:gd name="T23" fmla="*/ 117 h 149"/>
                  <a:gd name="T24" fmla="*/ 59 w 70"/>
                  <a:gd name="T25" fmla="*/ 129 h 149"/>
                  <a:gd name="T26" fmla="*/ 53 w 70"/>
                  <a:gd name="T27" fmla="*/ 138 h 149"/>
                  <a:gd name="T28" fmla="*/ 47 w 70"/>
                  <a:gd name="T29" fmla="*/ 145 h 149"/>
                  <a:gd name="T30" fmla="*/ 40 w 70"/>
                  <a:gd name="T31" fmla="*/ 148 h 149"/>
                  <a:gd name="T32" fmla="*/ 32 w 70"/>
                  <a:gd name="T33" fmla="*/ 149 h 149"/>
                  <a:gd name="T34" fmla="*/ 25 w 70"/>
                  <a:gd name="T35" fmla="*/ 148 h 149"/>
                  <a:gd name="T36" fmla="*/ 19 w 70"/>
                  <a:gd name="T37" fmla="*/ 143 h 149"/>
                  <a:gd name="T38" fmla="*/ 13 w 70"/>
                  <a:gd name="T39" fmla="*/ 135 h 149"/>
                  <a:gd name="T40" fmla="*/ 9 w 70"/>
                  <a:gd name="T41" fmla="*/ 127 h 149"/>
                  <a:gd name="T42" fmla="*/ 4 w 70"/>
                  <a:gd name="T43" fmla="*/ 116 h 149"/>
                  <a:gd name="T44" fmla="*/ 1 w 70"/>
                  <a:gd name="T45" fmla="*/ 103 h 149"/>
                  <a:gd name="T46" fmla="*/ 0 w 70"/>
                  <a:gd name="T47" fmla="*/ 88 h 149"/>
                  <a:gd name="T48" fmla="*/ 0 w 70"/>
                  <a:gd name="T49" fmla="*/ 72 h 149"/>
                  <a:gd name="T50" fmla="*/ 0 w 70"/>
                  <a:gd name="T51" fmla="*/ 58 h 149"/>
                  <a:gd name="T52" fmla="*/ 3 w 70"/>
                  <a:gd name="T53" fmla="*/ 45 h 149"/>
                  <a:gd name="T54" fmla="*/ 6 w 70"/>
                  <a:gd name="T55" fmla="*/ 32 h 149"/>
                  <a:gd name="T56" fmla="*/ 12 w 70"/>
                  <a:gd name="T57" fmla="*/ 21 h 149"/>
                  <a:gd name="T58" fmla="*/ 17 w 70"/>
                  <a:gd name="T59" fmla="*/ 13 h 149"/>
                  <a:gd name="T60" fmla="*/ 23 w 70"/>
                  <a:gd name="T61" fmla="*/ 5 h 149"/>
                  <a:gd name="T62" fmla="*/ 31 w 70"/>
                  <a:gd name="T63" fmla="*/ 2 h 149"/>
                  <a:gd name="T64" fmla="*/ 38 w 70"/>
                  <a:gd name="T65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0" h="149">
                    <a:moveTo>
                      <a:pt x="38" y="0"/>
                    </a:moveTo>
                    <a:lnTo>
                      <a:pt x="45" y="2"/>
                    </a:lnTo>
                    <a:lnTo>
                      <a:pt x="51" y="7"/>
                    </a:lnTo>
                    <a:lnTo>
                      <a:pt x="57" y="15"/>
                    </a:lnTo>
                    <a:lnTo>
                      <a:pt x="62" y="23"/>
                    </a:lnTo>
                    <a:lnTo>
                      <a:pt x="66" y="34"/>
                    </a:lnTo>
                    <a:lnTo>
                      <a:pt x="69" y="47"/>
                    </a:lnTo>
                    <a:lnTo>
                      <a:pt x="70" y="61"/>
                    </a:lnTo>
                    <a:lnTo>
                      <a:pt x="70" y="76"/>
                    </a:lnTo>
                    <a:lnTo>
                      <a:pt x="69" y="92"/>
                    </a:lnTo>
                    <a:lnTo>
                      <a:pt x="66" y="106"/>
                    </a:lnTo>
                    <a:lnTo>
                      <a:pt x="63" y="117"/>
                    </a:lnTo>
                    <a:lnTo>
                      <a:pt x="59" y="129"/>
                    </a:lnTo>
                    <a:lnTo>
                      <a:pt x="53" y="138"/>
                    </a:lnTo>
                    <a:lnTo>
                      <a:pt x="47" y="145"/>
                    </a:lnTo>
                    <a:lnTo>
                      <a:pt x="40" y="148"/>
                    </a:lnTo>
                    <a:lnTo>
                      <a:pt x="32" y="149"/>
                    </a:lnTo>
                    <a:lnTo>
                      <a:pt x="25" y="148"/>
                    </a:lnTo>
                    <a:lnTo>
                      <a:pt x="19" y="143"/>
                    </a:lnTo>
                    <a:lnTo>
                      <a:pt x="13" y="135"/>
                    </a:lnTo>
                    <a:lnTo>
                      <a:pt x="9" y="127"/>
                    </a:lnTo>
                    <a:lnTo>
                      <a:pt x="4" y="116"/>
                    </a:lnTo>
                    <a:lnTo>
                      <a:pt x="1" y="103"/>
                    </a:lnTo>
                    <a:lnTo>
                      <a:pt x="0" y="88"/>
                    </a:lnTo>
                    <a:lnTo>
                      <a:pt x="0" y="72"/>
                    </a:lnTo>
                    <a:lnTo>
                      <a:pt x="0" y="58"/>
                    </a:lnTo>
                    <a:lnTo>
                      <a:pt x="3" y="45"/>
                    </a:lnTo>
                    <a:lnTo>
                      <a:pt x="6" y="32"/>
                    </a:lnTo>
                    <a:lnTo>
                      <a:pt x="12" y="21"/>
                    </a:lnTo>
                    <a:lnTo>
                      <a:pt x="17" y="13"/>
                    </a:lnTo>
                    <a:lnTo>
                      <a:pt x="23" y="5"/>
                    </a:lnTo>
                    <a:lnTo>
                      <a:pt x="31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0" name="Freeform 234">
                <a:extLst>
                  <a:ext uri="{FF2B5EF4-FFF2-40B4-BE49-F238E27FC236}">
                    <a16:creationId xmlns:a16="http://schemas.microsoft.com/office/drawing/2014/main" id="{15CB7990-A166-C45A-6E41-411AAA6DC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1" y="3320"/>
                <a:ext cx="47" cy="97"/>
              </a:xfrm>
              <a:custGeom>
                <a:avLst/>
                <a:gdLst>
                  <a:gd name="T0" fmla="*/ 50 w 92"/>
                  <a:gd name="T1" fmla="*/ 0 h 194"/>
                  <a:gd name="T2" fmla="*/ 59 w 92"/>
                  <a:gd name="T3" fmla="*/ 2 h 194"/>
                  <a:gd name="T4" fmla="*/ 67 w 92"/>
                  <a:gd name="T5" fmla="*/ 8 h 194"/>
                  <a:gd name="T6" fmla="*/ 75 w 92"/>
                  <a:gd name="T7" fmla="*/ 18 h 194"/>
                  <a:gd name="T8" fmla="*/ 81 w 92"/>
                  <a:gd name="T9" fmla="*/ 30 h 194"/>
                  <a:gd name="T10" fmla="*/ 87 w 92"/>
                  <a:gd name="T11" fmla="*/ 45 h 194"/>
                  <a:gd name="T12" fmla="*/ 89 w 92"/>
                  <a:gd name="T13" fmla="*/ 61 h 194"/>
                  <a:gd name="T14" fmla="*/ 92 w 92"/>
                  <a:gd name="T15" fmla="*/ 80 h 194"/>
                  <a:gd name="T16" fmla="*/ 92 w 92"/>
                  <a:gd name="T17" fmla="*/ 99 h 194"/>
                  <a:gd name="T18" fmla="*/ 91 w 92"/>
                  <a:gd name="T19" fmla="*/ 119 h 194"/>
                  <a:gd name="T20" fmla="*/ 88 w 92"/>
                  <a:gd name="T21" fmla="*/ 136 h 194"/>
                  <a:gd name="T22" fmla="*/ 82 w 92"/>
                  <a:gd name="T23" fmla="*/ 152 h 194"/>
                  <a:gd name="T24" fmla="*/ 76 w 92"/>
                  <a:gd name="T25" fmla="*/ 167 h 194"/>
                  <a:gd name="T26" fmla="*/ 69 w 92"/>
                  <a:gd name="T27" fmla="*/ 180 h 194"/>
                  <a:gd name="T28" fmla="*/ 62 w 92"/>
                  <a:gd name="T29" fmla="*/ 188 h 194"/>
                  <a:gd name="T30" fmla="*/ 53 w 92"/>
                  <a:gd name="T31" fmla="*/ 192 h 194"/>
                  <a:gd name="T32" fmla="*/ 42 w 92"/>
                  <a:gd name="T33" fmla="*/ 194 h 194"/>
                  <a:gd name="T34" fmla="*/ 34 w 92"/>
                  <a:gd name="T35" fmla="*/ 192 h 194"/>
                  <a:gd name="T36" fmla="*/ 25 w 92"/>
                  <a:gd name="T37" fmla="*/ 186 h 194"/>
                  <a:gd name="T38" fmla="*/ 17 w 92"/>
                  <a:gd name="T39" fmla="*/ 176 h 194"/>
                  <a:gd name="T40" fmla="*/ 10 w 92"/>
                  <a:gd name="T41" fmla="*/ 164 h 194"/>
                  <a:gd name="T42" fmla="*/ 6 w 92"/>
                  <a:gd name="T43" fmla="*/ 149 h 194"/>
                  <a:gd name="T44" fmla="*/ 1 w 92"/>
                  <a:gd name="T45" fmla="*/ 133 h 194"/>
                  <a:gd name="T46" fmla="*/ 0 w 92"/>
                  <a:gd name="T47" fmla="*/ 114 h 194"/>
                  <a:gd name="T48" fmla="*/ 0 w 92"/>
                  <a:gd name="T49" fmla="*/ 95 h 194"/>
                  <a:gd name="T50" fmla="*/ 1 w 92"/>
                  <a:gd name="T51" fmla="*/ 75 h 194"/>
                  <a:gd name="T52" fmla="*/ 4 w 92"/>
                  <a:gd name="T53" fmla="*/ 58 h 194"/>
                  <a:gd name="T54" fmla="*/ 10 w 92"/>
                  <a:gd name="T55" fmla="*/ 42 h 194"/>
                  <a:gd name="T56" fmla="*/ 16 w 92"/>
                  <a:gd name="T57" fmla="*/ 27 h 194"/>
                  <a:gd name="T58" fmla="*/ 22 w 92"/>
                  <a:gd name="T59" fmla="*/ 16 h 194"/>
                  <a:gd name="T60" fmla="*/ 31 w 92"/>
                  <a:gd name="T61" fmla="*/ 6 h 194"/>
                  <a:gd name="T62" fmla="*/ 39 w 92"/>
                  <a:gd name="T63" fmla="*/ 2 h 194"/>
                  <a:gd name="T64" fmla="*/ 50 w 92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2" h="194">
                    <a:moveTo>
                      <a:pt x="50" y="0"/>
                    </a:moveTo>
                    <a:lnTo>
                      <a:pt x="59" y="2"/>
                    </a:lnTo>
                    <a:lnTo>
                      <a:pt x="67" y="8"/>
                    </a:lnTo>
                    <a:lnTo>
                      <a:pt x="75" y="18"/>
                    </a:lnTo>
                    <a:lnTo>
                      <a:pt x="81" y="30"/>
                    </a:lnTo>
                    <a:lnTo>
                      <a:pt x="87" y="45"/>
                    </a:lnTo>
                    <a:lnTo>
                      <a:pt x="89" y="61"/>
                    </a:lnTo>
                    <a:lnTo>
                      <a:pt x="92" y="80"/>
                    </a:lnTo>
                    <a:lnTo>
                      <a:pt x="92" y="99"/>
                    </a:lnTo>
                    <a:lnTo>
                      <a:pt x="91" y="119"/>
                    </a:lnTo>
                    <a:lnTo>
                      <a:pt x="88" y="136"/>
                    </a:lnTo>
                    <a:lnTo>
                      <a:pt x="82" y="152"/>
                    </a:lnTo>
                    <a:lnTo>
                      <a:pt x="76" y="167"/>
                    </a:lnTo>
                    <a:lnTo>
                      <a:pt x="69" y="180"/>
                    </a:lnTo>
                    <a:lnTo>
                      <a:pt x="62" y="188"/>
                    </a:lnTo>
                    <a:lnTo>
                      <a:pt x="53" y="192"/>
                    </a:lnTo>
                    <a:lnTo>
                      <a:pt x="42" y="194"/>
                    </a:lnTo>
                    <a:lnTo>
                      <a:pt x="34" y="192"/>
                    </a:lnTo>
                    <a:lnTo>
                      <a:pt x="25" y="186"/>
                    </a:lnTo>
                    <a:lnTo>
                      <a:pt x="17" y="176"/>
                    </a:lnTo>
                    <a:lnTo>
                      <a:pt x="10" y="164"/>
                    </a:lnTo>
                    <a:lnTo>
                      <a:pt x="6" y="149"/>
                    </a:lnTo>
                    <a:lnTo>
                      <a:pt x="1" y="133"/>
                    </a:lnTo>
                    <a:lnTo>
                      <a:pt x="0" y="114"/>
                    </a:lnTo>
                    <a:lnTo>
                      <a:pt x="0" y="95"/>
                    </a:lnTo>
                    <a:lnTo>
                      <a:pt x="1" y="75"/>
                    </a:lnTo>
                    <a:lnTo>
                      <a:pt x="4" y="58"/>
                    </a:lnTo>
                    <a:lnTo>
                      <a:pt x="10" y="42"/>
                    </a:lnTo>
                    <a:lnTo>
                      <a:pt x="16" y="27"/>
                    </a:lnTo>
                    <a:lnTo>
                      <a:pt x="22" y="16"/>
                    </a:lnTo>
                    <a:lnTo>
                      <a:pt x="31" y="6"/>
                    </a:lnTo>
                    <a:lnTo>
                      <a:pt x="39" y="2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1" name="Freeform 235">
                <a:extLst>
                  <a:ext uri="{FF2B5EF4-FFF2-40B4-BE49-F238E27FC236}">
                    <a16:creationId xmlns:a16="http://schemas.microsoft.com/office/drawing/2014/main" id="{3B6F1136-CB9A-22A0-6CE8-90AA37942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5" y="3294"/>
                <a:ext cx="24" cy="53"/>
              </a:xfrm>
              <a:custGeom>
                <a:avLst/>
                <a:gdLst>
                  <a:gd name="T0" fmla="*/ 26 w 48"/>
                  <a:gd name="T1" fmla="*/ 0 h 106"/>
                  <a:gd name="T2" fmla="*/ 30 w 48"/>
                  <a:gd name="T3" fmla="*/ 1 h 106"/>
                  <a:gd name="T4" fmla="*/ 35 w 48"/>
                  <a:gd name="T5" fmla="*/ 5 h 106"/>
                  <a:gd name="T6" fmla="*/ 39 w 48"/>
                  <a:gd name="T7" fmla="*/ 9 h 106"/>
                  <a:gd name="T8" fmla="*/ 42 w 48"/>
                  <a:gd name="T9" fmla="*/ 16 h 106"/>
                  <a:gd name="T10" fmla="*/ 45 w 48"/>
                  <a:gd name="T11" fmla="*/ 24 h 106"/>
                  <a:gd name="T12" fmla="*/ 48 w 48"/>
                  <a:gd name="T13" fmla="*/ 33 h 106"/>
                  <a:gd name="T14" fmla="*/ 48 w 48"/>
                  <a:gd name="T15" fmla="*/ 43 h 106"/>
                  <a:gd name="T16" fmla="*/ 48 w 48"/>
                  <a:gd name="T17" fmla="*/ 53 h 106"/>
                  <a:gd name="T18" fmla="*/ 48 w 48"/>
                  <a:gd name="T19" fmla="*/ 64 h 106"/>
                  <a:gd name="T20" fmla="*/ 47 w 48"/>
                  <a:gd name="T21" fmla="*/ 73 h 106"/>
                  <a:gd name="T22" fmla="*/ 44 w 48"/>
                  <a:gd name="T23" fmla="*/ 83 h 106"/>
                  <a:gd name="T24" fmla="*/ 41 w 48"/>
                  <a:gd name="T25" fmla="*/ 90 h 106"/>
                  <a:gd name="T26" fmla="*/ 36 w 48"/>
                  <a:gd name="T27" fmla="*/ 96 h 106"/>
                  <a:gd name="T28" fmla="*/ 32 w 48"/>
                  <a:gd name="T29" fmla="*/ 101 h 106"/>
                  <a:gd name="T30" fmla="*/ 27 w 48"/>
                  <a:gd name="T31" fmla="*/ 104 h 106"/>
                  <a:gd name="T32" fmla="*/ 22 w 48"/>
                  <a:gd name="T33" fmla="*/ 106 h 106"/>
                  <a:gd name="T34" fmla="*/ 17 w 48"/>
                  <a:gd name="T35" fmla="*/ 104 h 106"/>
                  <a:gd name="T36" fmla="*/ 13 w 48"/>
                  <a:gd name="T37" fmla="*/ 101 h 106"/>
                  <a:gd name="T38" fmla="*/ 8 w 48"/>
                  <a:gd name="T39" fmla="*/ 96 h 106"/>
                  <a:gd name="T40" fmla="*/ 5 w 48"/>
                  <a:gd name="T41" fmla="*/ 90 h 106"/>
                  <a:gd name="T42" fmla="*/ 2 w 48"/>
                  <a:gd name="T43" fmla="*/ 81 h 106"/>
                  <a:gd name="T44" fmla="*/ 0 w 48"/>
                  <a:gd name="T45" fmla="*/ 72 h 106"/>
                  <a:gd name="T46" fmla="*/ 0 w 48"/>
                  <a:gd name="T47" fmla="*/ 62 h 106"/>
                  <a:gd name="T48" fmla="*/ 0 w 48"/>
                  <a:gd name="T49" fmla="*/ 51 h 106"/>
                  <a:gd name="T50" fmla="*/ 0 w 48"/>
                  <a:gd name="T51" fmla="*/ 41 h 106"/>
                  <a:gd name="T52" fmla="*/ 1 w 48"/>
                  <a:gd name="T53" fmla="*/ 30 h 106"/>
                  <a:gd name="T54" fmla="*/ 4 w 48"/>
                  <a:gd name="T55" fmla="*/ 22 h 106"/>
                  <a:gd name="T56" fmla="*/ 7 w 48"/>
                  <a:gd name="T57" fmla="*/ 14 h 106"/>
                  <a:gd name="T58" fmla="*/ 11 w 48"/>
                  <a:gd name="T59" fmla="*/ 8 h 106"/>
                  <a:gd name="T60" fmla="*/ 16 w 48"/>
                  <a:gd name="T61" fmla="*/ 5 h 106"/>
                  <a:gd name="T62" fmla="*/ 22 w 48"/>
                  <a:gd name="T63" fmla="*/ 1 h 106"/>
                  <a:gd name="T64" fmla="*/ 26 w 48"/>
                  <a:gd name="T6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8" h="106">
                    <a:moveTo>
                      <a:pt x="26" y="0"/>
                    </a:moveTo>
                    <a:lnTo>
                      <a:pt x="30" y="1"/>
                    </a:lnTo>
                    <a:lnTo>
                      <a:pt x="35" y="5"/>
                    </a:lnTo>
                    <a:lnTo>
                      <a:pt x="39" y="9"/>
                    </a:lnTo>
                    <a:lnTo>
                      <a:pt x="42" y="16"/>
                    </a:lnTo>
                    <a:lnTo>
                      <a:pt x="45" y="24"/>
                    </a:lnTo>
                    <a:lnTo>
                      <a:pt x="48" y="33"/>
                    </a:lnTo>
                    <a:lnTo>
                      <a:pt x="48" y="43"/>
                    </a:lnTo>
                    <a:lnTo>
                      <a:pt x="48" y="53"/>
                    </a:lnTo>
                    <a:lnTo>
                      <a:pt x="48" y="64"/>
                    </a:lnTo>
                    <a:lnTo>
                      <a:pt x="47" y="73"/>
                    </a:lnTo>
                    <a:lnTo>
                      <a:pt x="44" y="83"/>
                    </a:lnTo>
                    <a:lnTo>
                      <a:pt x="41" y="90"/>
                    </a:lnTo>
                    <a:lnTo>
                      <a:pt x="36" y="96"/>
                    </a:lnTo>
                    <a:lnTo>
                      <a:pt x="32" y="101"/>
                    </a:lnTo>
                    <a:lnTo>
                      <a:pt x="27" y="104"/>
                    </a:lnTo>
                    <a:lnTo>
                      <a:pt x="22" y="106"/>
                    </a:lnTo>
                    <a:lnTo>
                      <a:pt x="17" y="104"/>
                    </a:lnTo>
                    <a:lnTo>
                      <a:pt x="13" y="101"/>
                    </a:lnTo>
                    <a:lnTo>
                      <a:pt x="8" y="96"/>
                    </a:lnTo>
                    <a:lnTo>
                      <a:pt x="5" y="90"/>
                    </a:lnTo>
                    <a:lnTo>
                      <a:pt x="2" y="81"/>
                    </a:lnTo>
                    <a:lnTo>
                      <a:pt x="0" y="72"/>
                    </a:lnTo>
                    <a:lnTo>
                      <a:pt x="0" y="62"/>
                    </a:lnTo>
                    <a:lnTo>
                      <a:pt x="0" y="51"/>
                    </a:lnTo>
                    <a:lnTo>
                      <a:pt x="0" y="41"/>
                    </a:lnTo>
                    <a:lnTo>
                      <a:pt x="1" y="30"/>
                    </a:lnTo>
                    <a:lnTo>
                      <a:pt x="4" y="22"/>
                    </a:lnTo>
                    <a:lnTo>
                      <a:pt x="7" y="14"/>
                    </a:lnTo>
                    <a:lnTo>
                      <a:pt x="11" y="8"/>
                    </a:lnTo>
                    <a:lnTo>
                      <a:pt x="16" y="5"/>
                    </a:lnTo>
                    <a:lnTo>
                      <a:pt x="22" y="1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2" name="Freeform 236">
                <a:extLst>
                  <a:ext uri="{FF2B5EF4-FFF2-40B4-BE49-F238E27FC236}">
                    <a16:creationId xmlns:a16="http://schemas.microsoft.com/office/drawing/2014/main" id="{AB787299-F23C-C5BD-7DC8-456608DAD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1" y="3335"/>
                <a:ext cx="32" cy="68"/>
              </a:xfrm>
              <a:custGeom>
                <a:avLst/>
                <a:gdLst>
                  <a:gd name="T0" fmla="*/ 35 w 65"/>
                  <a:gd name="T1" fmla="*/ 0 h 137"/>
                  <a:gd name="T2" fmla="*/ 41 w 65"/>
                  <a:gd name="T3" fmla="*/ 2 h 137"/>
                  <a:gd name="T4" fmla="*/ 47 w 65"/>
                  <a:gd name="T5" fmla="*/ 5 h 137"/>
                  <a:gd name="T6" fmla="*/ 53 w 65"/>
                  <a:gd name="T7" fmla="*/ 12 h 137"/>
                  <a:gd name="T8" fmla="*/ 57 w 65"/>
                  <a:gd name="T9" fmla="*/ 21 h 137"/>
                  <a:gd name="T10" fmla="*/ 60 w 65"/>
                  <a:gd name="T11" fmla="*/ 31 h 137"/>
                  <a:gd name="T12" fmla="*/ 63 w 65"/>
                  <a:gd name="T13" fmla="*/ 42 h 137"/>
                  <a:gd name="T14" fmla="*/ 65 w 65"/>
                  <a:gd name="T15" fmla="*/ 55 h 137"/>
                  <a:gd name="T16" fmla="*/ 65 w 65"/>
                  <a:gd name="T17" fmla="*/ 69 h 137"/>
                  <a:gd name="T18" fmla="*/ 63 w 65"/>
                  <a:gd name="T19" fmla="*/ 84 h 137"/>
                  <a:gd name="T20" fmla="*/ 62 w 65"/>
                  <a:gd name="T21" fmla="*/ 97 h 137"/>
                  <a:gd name="T22" fmla="*/ 57 w 65"/>
                  <a:gd name="T23" fmla="*/ 108 h 137"/>
                  <a:gd name="T24" fmla="*/ 54 w 65"/>
                  <a:gd name="T25" fmla="*/ 118 h 137"/>
                  <a:gd name="T26" fmla="*/ 48 w 65"/>
                  <a:gd name="T27" fmla="*/ 126 h 137"/>
                  <a:gd name="T28" fmla="*/ 43 w 65"/>
                  <a:gd name="T29" fmla="*/ 132 h 137"/>
                  <a:gd name="T30" fmla="*/ 37 w 65"/>
                  <a:gd name="T31" fmla="*/ 135 h 137"/>
                  <a:gd name="T32" fmla="*/ 31 w 65"/>
                  <a:gd name="T33" fmla="*/ 137 h 137"/>
                  <a:gd name="T34" fmla="*/ 23 w 65"/>
                  <a:gd name="T35" fmla="*/ 135 h 137"/>
                  <a:gd name="T36" fmla="*/ 18 w 65"/>
                  <a:gd name="T37" fmla="*/ 130 h 137"/>
                  <a:gd name="T38" fmla="*/ 12 w 65"/>
                  <a:gd name="T39" fmla="*/ 124 h 137"/>
                  <a:gd name="T40" fmla="*/ 7 w 65"/>
                  <a:gd name="T41" fmla="*/ 116 h 137"/>
                  <a:gd name="T42" fmla="*/ 3 w 65"/>
                  <a:gd name="T43" fmla="*/ 105 h 137"/>
                  <a:gd name="T44" fmla="*/ 1 w 65"/>
                  <a:gd name="T45" fmla="*/ 93 h 137"/>
                  <a:gd name="T46" fmla="*/ 0 w 65"/>
                  <a:gd name="T47" fmla="*/ 81 h 137"/>
                  <a:gd name="T48" fmla="*/ 0 w 65"/>
                  <a:gd name="T49" fmla="*/ 66 h 137"/>
                  <a:gd name="T50" fmla="*/ 0 w 65"/>
                  <a:gd name="T51" fmla="*/ 53 h 137"/>
                  <a:gd name="T52" fmla="*/ 3 w 65"/>
                  <a:gd name="T53" fmla="*/ 41 h 137"/>
                  <a:gd name="T54" fmla="*/ 6 w 65"/>
                  <a:gd name="T55" fmla="*/ 28 h 137"/>
                  <a:gd name="T56" fmla="*/ 12 w 65"/>
                  <a:gd name="T57" fmla="*/ 18 h 137"/>
                  <a:gd name="T58" fmla="*/ 16 w 65"/>
                  <a:gd name="T59" fmla="*/ 10 h 137"/>
                  <a:gd name="T60" fmla="*/ 22 w 65"/>
                  <a:gd name="T61" fmla="*/ 5 h 137"/>
                  <a:gd name="T62" fmla="*/ 28 w 65"/>
                  <a:gd name="T63" fmla="*/ 0 h 137"/>
                  <a:gd name="T64" fmla="*/ 35 w 65"/>
                  <a:gd name="T65" fmla="*/ 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137">
                    <a:moveTo>
                      <a:pt x="35" y="0"/>
                    </a:moveTo>
                    <a:lnTo>
                      <a:pt x="41" y="2"/>
                    </a:lnTo>
                    <a:lnTo>
                      <a:pt x="47" y="5"/>
                    </a:lnTo>
                    <a:lnTo>
                      <a:pt x="53" y="12"/>
                    </a:lnTo>
                    <a:lnTo>
                      <a:pt x="57" y="21"/>
                    </a:lnTo>
                    <a:lnTo>
                      <a:pt x="60" y="31"/>
                    </a:lnTo>
                    <a:lnTo>
                      <a:pt x="63" y="42"/>
                    </a:lnTo>
                    <a:lnTo>
                      <a:pt x="65" y="55"/>
                    </a:lnTo>
                    <a:lnTo>
                      <a:pt x="65" y="69"/>
                    </a:lnTo>
                    <a:lnTo>
                      <a:pt x="63" y="84"/>
                    </a:lnTo>
                    <a:lnTo>
                      <a:pt x="62" y="97"/>
                    </a:lnTo>
                    <a:lnTo>
                      <a:pt x="57" y="108"/>
                    </a:lnTo>
                    <a:lnTo>
                      <a:pt x="54" y="118"/>
                    </a:lnTo>
                    <a:lnTo>
                      <a:pt x="48" y="126"/>
                    </a:lnTo>
                    <a:lnTo>
                      <a:pt x="43" y="132"/>
                    </a:lnTo>
                    <a:lnTo>
                      <a:pt x="37" y="135"/>
                    </a:lnTo>
                    <a:lnTo>
                      <a:pt x="31" y="137"/>
                    </a:lnTo>
                    <a:lnTo>
                      <a:pt x="23" y="135"/>
                    </a:lnTo>
                    <a:lnTo>
                      <a:pt x="18" y="130"/>
                    </a:lnTo>
                    <a:lnTo>
                      <a:pt x="12" y="124"/>
                    </a:lnTo>
                    <a:lnTo>
                      <a:pt x="7" y="116"/>
                    </a:lnTo>
                    <a:lnTo>
                      <a:pt x="3" y="105"/>
                    </a:lnTo>
                    <a:lnTo>
                      <a:pt x="1" y="93"/>
                    </a:lnTo>
                    <a:lnTo>
                      <a:pt x="0" y="81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3" y="41"/>
                    </a:lnTo>
                    <a:lnTo>
                      <a:pt x="6" y="28"/>
                    </a:lnTo>
                    <a:lnTo>
                      <a:pt x="12" y="18"/>
                    </a:lnTo>
                    <a:lnTo>
                      <a:pt x="16" y="10"/>
                    </a:lnTo>
                    <a:lnTo>
                      <a:pt x="22" y="5"/>
                    </a:lnTo>
                    <a:lnTo>
                      <a:pt x="28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3" name="Freeform 237">
                <a:extLst>
                  <a:ext uri="{FF2B5EF4-FFF2-40B4-BE49-F238E27FC236}">
                    <a16:creationId xmlns:a16="http://schemas.microsoft.com/office/drawing/2014/main" id="{F1E65C01-9649-FCD4-A24C-B38F57FA80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6" y="3298"/>
                <a:ext cx="22" cy="45"/>
              </a:xfrm>
              <a:custGeom>
                <a:avLst/>
                <a:gdLst>
                  <a:gd name="T0" fmla="*/ 23 w 43"/>
                  <a:gd name="T1" fmla="*/ 0 h 92"/>
                  <a:gd name="T2" fmla="*/ 27 w 43"/>
                  <a:gd name="T3" fmla="*/ 2 h 92"/>
                  <a:gd name="T4" fmla="*/ 31 w 43"/>
                  <a:gd name="T5" fmla="*/ 5 h 92"/>
                  <a:gd name="T6" fmla="*/ 34 w 43"/>
                  <a:gd name="T7" fmla="*/ 8 h 92"/>
                  <a:gd name="T8" fmla="*/ 37 w 43"/>
                  <a:gd name="T9" fmla="*/ 15 h 92"/>
                  <a:gd name="T10" fmla="*/ 40 w 43"/>
                  <a:gd name="T11" fmla="*/ 21 h 92"/>
                  <a:gd name="T12" fmla="*/ 42 w 43"/>
                  <a:gd name="T13" fmla="*/ 29 h 92"/>
                  <a:gd name="T14" fmla="*/ 43 w 43"/>
                  <a:gd name="T15" fmla="*/ 37 h 92"/>
                  <a:gd name="T16" fmla="*/ 43 w 43"/>
                  <a:gd name="T17" fmla="*/ 47 h 92"/>
                  <a:gd name="T18" fmla="*/ 43 w 43"/>
                  <a:gd name="T19" fmla="*/ 56 h 92"/>
                  <a:gd name="T20" fmla="*/ 40 w 43"/>
                  <a:gd name="T21" fmla="*/ 64 h 92"/>
                  <a:gd name="T22" fmla="*/ 39 w 43"/>
                  <a:gd name="T23" fmla="*/ 72 h 92"/>
                  <a:gd name="T24" fmla="*/ 36 w 43"/>
                  <a:gd name="T25" fmla="*/ 79 h 92"/>
                  <a:gd name="T26" fmla="*/ 33 w 43"/>
                  <a:gd name="T27" fmla="*/ 84 h 92"/>
                  <a:gd name="T28" fmla="*/ 28 w 43"/>
                  <a:gd name="T29" fmla="*/ 88 h 92"/>
                  <a:gd name="T30" fmla="*/ 24 w 43"/>
                  <a:gd name="T31" fmla="*/ 90 h 92"/>
                  <a:gd name="T32" fmla="*/ 20 w 43"/>
                  <a:gd name="T33" fmla="*/ 92 h 92"/>
                  <a:gd name="T34" fmla="*/ 17 w 43"/>
                  <a:gd name="T35" fmla="*/ 90 h 92"/>
                  <a:gd name="T36" fmla="*/ 12 w 43"/>
                  <a:gd name="T37" fmla="*/ 87 h 92"/>
                  <a:gd name="T38" fmla="*/ 8 w 43"/>
                  <a:gd name="T39" fmla="*/ 84 h 92"/>
                  <a:gd name="T40" fmla="*/ 5 w 43"/>
                  <a:gd name="T41" fmla="*/ 77 h 92"/>
                  <a:gd name="T42" fmla="*/ 3 w 43"/>
                  <a:gd name="T43" fmla="*/ 71 h 92"/>
                  <a:gd name="T44" fmla="*/ 0 w 43"/>
                  <a:gd name="T45" fmla="*/ 63 h 92"/>
                  <a:gd name="T46" fmla="*/ 0 w 43"/>
                  <a:gd name="T47" fmla="*/ 55 h 92"/>
                  <a:gd name="T48" fmla="*/ 0 w 43"/>
                  <a:gd name="T49" fmla="*/ 45 h 92"/>
                  <a:gd name="T50" fmla="*/ 0 w 43"/>
                  <a:gd name="T51" fmla="*/ 35 h 92"/>
                  <a:gd name="T52" fmla="*/ 2 w 43"/>
                  <a:gd name="T53" fmla="*/ 27 h 92"/>
                  <a:gd name="T54" fmla="*/ 5 w 43"/>
                  <a:gd name="T55" fmla="*/ 19 h 92"/>
                  <a:gd name="T56" fmla="*/ 6 w 43"/>
                  <a:gd name="T57" fmla="*/ 13 h 92"/>
                  <a:gd name="T58" fmla="*/ 11 w 43"/>
                  <a:gd name="T59" fmla="*/ 8 h 92"/>
                  <a:gd name="T60" fmla="*/ 15 w 43"/>
                  <a:gd name="T61" fmla="*/ 3 h 92"/>
                  <a:gd name="T62" fmla="*/ 20 w 43"/>
                  <a:gd name="T63" fmla="*/ 2 h 92"/>
                  <a:gd name="T64" fmla="*/ 23 w 43"/>
                  <a:gd name="T6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2">
                    <a:moveTo>
                      <a:pt x="23" y="0"/>
                    </a:moveTo>
                    <a:lnTo>
                      <a:pt x="27" y="2"/>
                    </a:lnTo>
                    <a:lnTo>
                      <a:pt x="31" y="5"/>
                    </a:lnTo>
                    <a:lnTo>
                      <a:pt x="34" y="8"/>
                    </a:lnTo>
                    <a:lnTo>
                      <a:pt x="37" y="15"/>
                    </a:lnTo>
                    <a:lnTo>
                      <a:pt x="40" y="21"/>
                    </a:lnTo>
                    <a:lnTo>
                      <a:pt x="42" y="29"/>
                    </a:lnTo>
                    <a:lnTo>
                      <a:pt x="43" y="37"/>
                    </a:lnTo>
                    <a:lnTo>
                      <a:pt x="43" y="47"/>
                    </a:lnTo>
                    <a:lnTo>
                      <a:pt x="43" y="56"/>
                    </a:lnTo>
                    <a:lnTo>
                      <a:pt x="40" y="64"/>
                    </a:lnTo>
                    <a:lnTo>
                      <a:pt x="39" y="72"/>
                    </a:lnTo>
                    <a:lnTo>
                      <a:pt x="36" y="79"/>
                    </a:lnTo>
                    <a:lnTo>
                      <a:pt x="33" y="84"/>
                    </a:lnTo>
                    <a:lnTo>
                      <a:pt x="28" y="88"/>
                    </a:lnTo>
                    <a:lnTo>
                      <a:pt x="24" y="90"/>
                    </a:lnTo>
                    <a:lnTo>
                      <a:pt x="20" y="92"/>
                    </a:lnTo>
                    <a:lnTo>
                      <a:pt x="17" y="90"/>
                    </a:lnTo>
                    <a:lnTo>
                      <a:pt x="12" y="87"/>
                    </a:lnTo>
                    <a:lnTo>
                      <a:pt x="8" y="84"/>
                    </a:lnTo>
                    <a:lnTo>
                      <a:pt x="5" y="77"/>
                    </a:lnTo>
                    <a:lnTo>
                      <a:pt x="3" y="71"/>
                    </a:lnTo>
                    <a:lnTo>
                      <a:pt x="0" y="63"/>
                    </a:lnTo>
                    <a:lnTo>
                      <a:pt x="0" y="55"/>
                    </a:lnTo>
                    <a:lnTo>
                      <a:pt x="0" y="45"/>
                    </a:lnTo>
                    <a:lnTo>
                      <a:pt x="0" y="35"/>
                    </a:lnTo>
                    <a:lnTo>
                      <a:pt x="2" y="27"/>
                    </a:lnTo>
                    <a:lnTo>
                      <a:pt x="5" y="19"/>
                    </a:lnTo>
                    <a:lnTo>
                      <a:pt x="6" y="13"/>
                    </a:lnTo>
                    <a:lnTo>
                      <a:pt x="11" y="8"/>
                    </a:lnTo>
                    <a:lnTo>
                      <a:pt x="15" y="3"/>
                    </a:lnTo>
                    <a:lnTo>
                      <a:pt x="20" y="2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4" name="Freeform 238">
                <a:extLst>
                  <a:ext uri="{FF2B5EF4-FFF2-40B4-BE49-F238E27FC236}">
                    <a16:creationId xmlns:a16="http://schemas.microsoft.com/office/drawing/2014/main" id="{ACE15865-ACD8-5B15-EDFC-429096C637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2" y="3339"/>
                <a:ext cx="29" cy="59"/>
              </a:xfrm>
              <a:custGeom>
                <a:avLst/>
                <a:gdLst>
                  <a:gd name="T0" fmla="*/ 31 w 57"/>
                  <a:gd name="T1" fmla="*/ 0 h 117"/>
                  <a:gd name="T2" fmla="*/ 37 w 57"/>
                  <a:gd name="T3" fmla="*/ 0 h 117"/>
                  <a:gd name="T4" fmla="*/ 42 w 57"/>
                  <a:gd name="T5" fmla="*/ 4 h 117"/>
                  <a:gd name="T6" fmla="*/ 47 w 57"/>
                  <a:gd name="T7" fmla="*/ 9 h 117"/>
                  <a:gd name="T8" fmla="*/ 50 w 57"/>
                  <a:gd name="T9" fmla="*/ 17 h 117"/>
                  <a:gd name="T10" fmla="*/ 54 w 57"/>
                  <a:gd name="T11" fmla="*/ 25 h 117"/>
                  <a:gd name="T12" fmla="*/ 56 w 57"/>
                  <a:gd name="T13" fmla="*/ 36 h 117"/>
                  <a:gd name="T14" fmla="*/ 57 w 57"/>
                  <a:gd name="T15" fmla="*/ 48 h 117"/>
                  <a:gd name="T16" fmla="*/ 57 w 57"/>
                  <a:gd name="T17" fmla="*/ 59 h 117"/>
                  <a:gd name="T18" fmla="*/ 56 w 57"/>
                  <a:gd name="T19" fmla="*/ 72 h 117"/>
                  <a:gd name="T20" fmla="*/ 54 w 57"/>
                  <a:gd name="T21" fmla="*/ 83 h 117"/>
                  <a:gd name="T22" fmla="*/ 51 w 57"/>
                  <a:gd name="T23" fmla="*/ 93 h 117"/>
                  <a:gd name="T24" fmla="*/ 47 w 57"/>
                  <a:gd name="T25" fmla="*/ 101 h 117"/>
                  <a:gd name="T26" fmla="*/ 42 w 57"/>
                  <a:gd name="T27" fmla="*/ 107 h 117"/>
                  <a:gd name="T28" fmla="*/ 38 w 57"/>
                  <a:gd name="T29" fmla="*/ 113 h 117"/>
                  <a:gd name="T30" fmla="*/ 32 w 57"/>
                  <a:gd name="T31" fmla="*/ 117 h 117"/>
                  <a:gd name="T32" fmla="*/ 26 w 57"/>
                  <a:gd name="T33" fmla="*/ 117 h 117"/>
                  <a:gd name="T34" fmla="*/ 22 w 57"/>
                  <a:gd name="T35" fmla="*/ 117 h 117"/>
                  <a:gd name="T36" fmla="*/ 16 w 57"/>
                  <a:gd name="T37" fmla="*/ 112 h 117"/>
                  <a:gd name="T38" fmla="*/ 12 w 57"/>
                  <a:gd name="T39" fmla="*/ 107 h 117"/>
                  <a:gd name="T40" fmla="*/ 7 w 57"/>
                  <a:gd name="T41" fmla="*/ 99 h 117"/>
                  <a:gd name="T42" fmla="*/ 4 w 57"/>
                  <a:gd name="T43" fmla="*/ 91 h 117"/>
                  <a:gd name="T44" fmla="*/ 1 w 57"/>
                  <a:gd name="T45" fmla="*/ 80 h 117"/>
                  <a:gd name="T46" fmla="*/ 0 w 57"/>
                  <a:gd name="T47" fmla="*/ 68 h 117"/>
                  <a:gd name="T48" fmla="*/ 0 w 57"/>
                  <a:gd name="T49" fmla="*/ 57 h 117"/>
                  <a:gd name="T50" fmla="*/ 1 w 57"/>
                  <a:gd name="T51" fmla="*/ 44 h 117"/>
                  <a:gd name="T52" fmla="*/ 3 w 57"/>
                  <a:gd name="T53" fmla="*/ 35 h 117"/>
                  <a:gd name="T54" fmla="*/ 6 w 57"/>
                  <a:gd name="T55" fmla="*/ 25 h 117"/>
                  <a:gd name="T56" fmla="*/ 10 w 57"/>
                  <a:gd name="T57" fmla="*/ 16 h 117"/>
                  <a:gd name="T58" fmla="*/ 15 w 57"/>
                  <a:gd name="T59" fmla="*/ 9 h 117"/>
                  <a:gd name="T60" fmla="*/ 19 w 57"/>
                  <a:gd name="T61" fmla="*/ 3 h 117"/>
                  <a:gd name="T62" fmla="*/ 25 w 57"/>
                  <a:gd name="T63" fmla="*/ 0 h 117"/>
                  <a:gd name="T64" fmla="*/ 31 w 57"/>
                  <a:gd name="T65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7" h="117">
                    <a:moveTo>
                      <a:pt x="31" y="0"/>
                    </a:moveTo>
                    <a:lnTo>
                      <a:pt x="37" y="0"/>
                    </a:lnTo>
                    <a:lnTo>
                      <a:pt x="42" y="4"/>
                    </a:lnTo>
                    <a:lnTo>
                      <a:pt x="47" y="9"/>
                    </a:lnTo>
                    <a:lnTo>
                      <a:pt x="50" y="17"/>
                    </a:lnTo>
                    <a:lnTo>
                      <a:pt x="54" y="25"/>
                    </a:lnTo>
                    <a:lnTo>
                      <a:pt x="56" y="36"/>
                    </a:lnTo>
                    <a:lnTo>
                      <a:pt x="57" y="48"/>
                    </a:lnTo>
                    <a:lnTo>
                      <a:pt x="57" y="59"/>
                    </a:lnTo>
                    <a:lnTo>
                      <a:pt x="56" y="72"/>
                    </a:lnTo>
                    <a:lnTo>
                      <a:pt x="54" y="83"/>
                    </a:lnTo>
                    <a:lnTo>
                      <a:pt x="51" y="93"/>
                    </a:lnTo>
                    <a:lnTo>
                      <a:pt x="47" y="101"/>
                    </a:lnTo>
                    <a:lnTo>
                      <a:pt x="42" y="107"/>
                    </a:lnTo>
                    <a:lnTo>
                      <a:pt x="38" y="113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2" y="117"/>
                    </a:lnTo>
                    <a:lnTo>
                      <a:pt x="16" y="112"/>
                    </a:lnTo>
                    <a:lnTo>
                      <a:pt x="12" y="107"/>
                    </a:lnTo>
                    <a:lnTo>
                      <a:pt x="7" y="99"/>
                    </a:lnTo>
                    <a:lnTo>
                      <a:pt x="4" y="91"/>
                    </a:lnTo>
                    <a:lnTo>
                      <a:pt x="1" y="80"/>
                    </a:lnTo>
                    <a:lnTo>
                      <a:pt x="0" y="68"/>
                    </a:lnTo>
                    <a:lnTo>
                      <a:pt x="0" y="57"/>
                    </a:lnTo>
                    <a:lnTo>
                      <a:pt x="1" y="44"/>
                    </a:lnTo>
                    <a:lnTo>
                      <a:pt x="3" y="35"/>
                    </a:lnTo>
                    <a:lnTo>
                      <a:pt x="6" y="25"/>
                    </a:lnTo>
                    <a:lnTo>
                      <a:pt x="10" y="16"/>
                    </a:lnTo>
                    <a:lnTo>
                      <a:pt x="15" y="9"/>
                    </a:lnTo>
                    <a:lnTo>
                      <a:pt x="19" y="3"/>
                    </a:lnTo>
                    <a:lnTo>
                      <a:pt x="25" y="0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5" name="Freeform 239">
                <a:extLst>
                  <a:ext uri="{FF2B5EF4-FFF2-40B4-BE49-F238E27FC236}">
                    <a16:creationId xmlns:a16="http://schemas.microsoft.com/office/drawing/2014/main" id="{8B819A0B-B6AD-7FDD-8AE2-31CD2B86C2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8" y="3301"/>
                <a:ext cx="11" cy="39"/>
              </a:xfrm>
              <a:custGeom>
                <a:avLst/>
                <a:gdLst>
                  <a:gd name="T0" fmla="*/ 14 w 22"/>
                  <a:gd name="T1" fmla="*/ 0 h 78"/>
                  <a:gd name="T2" fmla="*/ 9 w 22"/>
                  <a:gd name="T3" fmla="*/ 6 h 78"/>
                  <a:gd name="T4" fmla="*/ 6 w 22"/>
                  <a:gd name="T5" fmla="*/ 12 h 78"/>
                  <a:gd name="T6" fmla="*/ 2 w 22"/>
                  <a:gd name="T7" fmla="*/ 22 h 78"/>
                  <a:gd name="T8" fmla="*/ 0 w 22"/>
                  <a:gd name="T9" fmla="*/ 30 h 78"/>
                  <a:gd name="T10" fmla="*/ 0 w 22"/>
                  <a:gd name="T11" fmla="*/ 41 h 78"/>
                  <a:gd name="T12" fmla="*/ 2 w 22"/>
                  <a:gd name="T13" fmla="*/ 54 h 78"/>
                  <a:gd name="T14" fmla="*/ 5 w 22"/>
                  <a:gd name="T15" fmla="*/ 65 h 78"/>
                  <a:gd name="T16" fmla="*/ 11 w 22"/>
                  <a:gd name="T17" fmla="*/ 78 h 78"/>
                  <a:gd name="T18" fmla="*/ 20 w 22"/>
                  <a:gd name="T19" fmla="*/ 78 h 78"/>
                  <a:gd name="T20" fmla="*/ 14 w 22"/>
                  <a:gd name="T21" fmla="*/ 68 h 78"/>
                  <a:gd name="T22" fmla="*/ 11 w 22"/>
                  <a:gd name="T23" fmla="*/ 60 h 78"/>
                  <a:gd name="T24" fmla="*/ 8 w 22"/>
                  <a:gd name="T25" fmla="*/ 52 h 78"/>
                  <a:gd name="T26" fmla="*/ 8 w 22"/>
                  <a:gd name="T27" fmla="*/ 44 h 78"/>
                  <a:gd name="T28" fmla="*/ 8 w 22"/>
                  <a:gd name="T29" fmla="*/ 36 h 78"/>
                  <a:gd name="T30" fmla="*/ 9 w 22"/>
                  <a:gd name="T31" fmla="*/ 28 h 78"/>
                  <a:gd name="T32" fmla="*/ 12 w 22"/>
                  <a:gd name="T33" fmla="*/ 20 h 78"/>
                  <a:gd name="T34" fmla="*/ 15 w 22"/>
                  <a:gd name="T35" fmla="*/ 9 h 78"/>
                  <a:gd name="T36" fmla="*/ 22 w 22"/>
                  <a:gd name="T37" fmla="*/ 0 h 78"/>
                  <a:gd name="T38" fmla="*/ 14 w 22"/>
                  <a:gd name="T3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8">
                    <a:moveTo>
                      <a:pt x="14" y="0"/>
                    </a:moveTo>
                    <a:lnTo>
                      <a:pt x="9" y="6"/>
                    </a:lnTo>
                    <a:lnTo>
                      <a:pt x="6" y="12"/>
                    </a:lnTo>
                    <a:lnTo>
                      <a:pt x="2" y="22"/>
                    </a:lnTo>
                    <a:lnTo>
                      <a:pt x="0" y="30"/>
                    </a:lnTo>
                    <a:lnTo>
                      <a:pt x="0" y="41"/>
                    </a:lnTo>
                    <a:lnTo>
                      <a:pt x="2" y="54"/>
                    </a:lnTo>
                    <a:lnTo>
                      <a:pt x="5" y="65"/>
                    </a:lnTo>
                    <a:lnTo>
                      <a:pt x="11" y="78"/>
                    </a:lnTo>
                    <a:lnTo>
                      <a:pt x="20" y="78"/>
                    </a:lnTo>
                    <a:lnTo>
                      <a:pt x="14" y="68"/>
                    </a:lnTo>
                    <a:lnTo>
                      <a:pt x="11" y="60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8" y="36"/>
                    </a:lnTo>
                    <a:lnTo>
                      <a:pt x="9" y="28"/>
                    </a:lnTo>
                    <a:lnTo>
                      <a:pt x="12" y="20"/>
                    </a:lnTo>
                    <a:lnTo>
                      <a:pt x="15" y="9"/>
                    </a:lnTo>
                    <a:lnTo>
                      <a:pt x="22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6" name="Freeform 240">
                <a:extLst>
                  <a:ext uri="{FF2B5EF4-FFF2-40B4-BE49-F238E27FC236}">
                    <a16:creationId xmlns:a16="http://schemas.microsoft.com/office/drawing/2014/main" id="{F2C2947F-37E7-B744-D84C-8AFAD9CA52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5" y="3342"/>
                <a:ext cx="14" cy="53"/>
              </a:xfrm>
              <a:custGeom>
                <a:avLst/>
                <a:gdLst>
                  <a:gd name="T0" fmla="*/ 19 w 30"/>
                  <a:gd name="T1" fmla="*/ 0 h 104"/>
                  <a:gd name="T2" fmla="*/ 13 w 30"/>
                  <a:gd name="T3" fmla="*/ 10 h 104"/>
                  <a:gd name="T4" fmla="*/ 8 w 30"/>
                  <a:gd name="T5" fmla="*/ 19 h 104"/>
                  <a:gd name="T6" fmla="*/ 5 w 30"/>
                  <a:gd name="T7" fmla="*/ 29 h 104"/>
                  <a:gd name="T8" fmla="*/ 2 w 30"/>
                  <a:gd name="T9" fmla="*/ 42 h 104"/>
                  <a:gd name="T10" fmla="*/ 0 w 30"/>
                  <a:gd name="T11" fmla="*/ 56 h 104"/>
                  <a:gd name="T12" fmla="*/ 3 w 30"/>
                  <a:gd name="T13" fmla="*/ 70 h 104"/>
                  <a:gd name="T14" fmla="*/ 8 w 30"/>
                  <a:gd name="T15" fmla="*/ 87 h 104"/>
                  <a:gd name="T16" fmla="*/ 15 w 30"/>
                  <a:gd name="T17" fmla="*/ 104 h 104"/>
                  <a:gd name="T18" fmla="*/ 27 w 30"/>
                  <a:gd name="T19" fmla="*/ 104 h 104"/>
                  <a:gd name="T20" fmla="*/ 19 w 30"/>
                  <a:gd name="T21" fmla="*/ 91 h 104"/>
                  <a:gd name="T22" fmla="*/ 15 w 30"/>
                  <a:gd name="T23" fmla="*/ 80 h 104"/>
                  <a:gd name="T24" fmla="*/ 12 w 30"/>
                  <a:gd name="T25" fmla="*/ 70 h 104"/>
                  <a:gd name="T26" fmla="*/ 11 w 30"/>
                  <a:gd name="T27" fmla="*/ 61 h 104"/>
                  <a:gd name="T28" fmla="*/ 12 w 30"/>
                  <a:gd name="T29" fmla="*/ 50 h 104"/>
                  <a:gd name="T30" fmla="*/ 13 w 30"/>
                  <a:gd name="T31" fmla="*/ 38 h 104"/>
                  <a:gd name="T32" fmla="*/ 18 w 30"/>
                  <a:gd name="T33" fmla="*/ 27 h 104"/>
                  <a:gd name="T34" fmla="*/ 21 w 30"/>
                  <a:gd name="T35" fmla="*/ 13 h 104"/>
                  <a:gd name="T36" fmla="*/ 30 w 30"/>
                  <a:gd name="T37" fmla="*/ 0 h 104"/>
                  <a:gd name="T38" fmla="*/ 19 w 30"/>
                  <a:gd name="T39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0" h="104">
                    <a:moveTo>
                      <a:pt x="19" y="0"/>
                    </a:moveTo>
                    <a:lnTo>
                      <a:pt x="13" y="10"/>
                    </a:lnTo>
                    <a:lnTo>
                      <a:pt x="8" y="19"/>
                    </a:lnTo>
                    <a:lnTo>
                      <a:pt x="5" y="29"/>
                    </a:lnTo>
                    <a:lnTo>
                      <a:pt x="2" y="42"/>
                    </a:lnTo>
                    <a:lnTo>
                      <a:pt x="0" y="56"/>
                    </a:lnTo>
                    <a:lnTo>
                      <a:pt x="3" y="70"/>
                    </a:lnTo>
                    <a:lnTo>
                      <a:pt x="8" y="87"/>
                    </a:lnTo>
                    <a:lnTo>
                      <a:pt x="15" y="104"/>
                    </a:lnTo>
                    <a:lnTo>
                      <a:pt x="27" y="104"/>
                    </a:lnTo>
                    <a:lnTo>
                      <a:pt x="19" y="91"/>
                    </a:lnTo>
                    <a:lnTo>
                      <a:pt x="15" y="80"/>
                    </a:lnTo>
                    <a:lnTo>
                      <a:pt x="12" y="70"/>
                    </a:lnTo>
                    <a:lnTo>
                      <a:pt x="11" y="61"/>
                    </a:lnTo>
                    <a:lnTo>
                      <a:pt x="12" y="50"/>
                    </a:lnTo>
                    <a:lnTo>
                      <a:pt x="13" y="38"/>
                    </a:lnTo>
                    <a:lnTo>
                      <a:pt x="18" y="27"/>
                    </a:lnTo>
                    <a:lnTo>
                      <a:pt x="21" y="13"/>
                    </a:lnTo>
                    <a:lnTo>
                      <a:pt x="30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7" name="Freeform 241">
                <a:extLst>
                  <a:ext uri="{FF2B5EF4-FFF2-40B4-BE49-F238E27FC236}">
                    <a16:creationId xmlns:a16="http://schemas.microsoft.com/office/drawing/2014/main" id="{EFDF4D48-B7E9-8BD9-5C2A-B02324DDF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2" y="3314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1 h 32"/>
                  <a:gd name="T4" fmla="*/ 0 w 16"/>
                  <a:gd name="T5" fmla="*/ 29 h 32"/>
                  <a:gd name="T6" fmla="*/ 8 w 16"/>
                  <a:gd name="T7" fmla="*/ 32 h 32"/>
                  <a:gd name="T8" fmla="*/ 16 w 16"/>
                  <a:gd name="T9" fmla="*/ 32 h 32"/>
                  <a:gd name="T10" fmla="*/ 15 w 16"/>
                  <a:gd name="T11" fmla="*/ 3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1"/>
                    </a:lnTo>
                    <a:lnTo>
                      <a:pt x="0" y="29"/>
                    </a:lnTo>
                    <a:lnTo>
                      <a:pt x="8" y="32"/>
                    </a:lnTo>
                    <a:lnTo>
                      <a:pt x="16" y="32"/>
                    </a:lnTo>
                    <a:lnTo>
                      <a:pt x="15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8" name="Freeform 242">
                <a:extLst>
                  <a:ext uri="{FF2B5EF4-FFF2-40B4-BE49-F238E27FC236}">
                    <a16:creationId xmlns:a16="http://schemas.microsoft.com/office/drawing/2014/main" id="{12E3CF9B-592B-D0EC-377B-05C3286DC5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1" y="3359"/>
                <a:ext cx="11" cy="22"/>
              </a:xfrm>
              <a:custGeom>
                <a:avLst/>
                <a:gdLst>
                  <a:gd name="T0" fmla="*/ 8 w 21"/>
                  <a:gd name="T1" fmla="*/ 0 h 43"/>
                  <a:gd name="T2" fmla="*/ 0 w 21"/>
                  <a:gd name="T3" fmla="*/ 16 h 43"/>
                  <a:gd name="T4" fmla="*/ 0 w 21"/>
                  <a:gd name="T5" fmla="*/ 36 h 43"/>
                  <a:gd name="T6" fmla="*/ 9 w 21"/>
                  <a:gd name="T7" fmla="*/ 43 h 43"/>
                  <a:gd name="T8" fmla="*/ 21 w 21"/>
                  <a:gd name="T9" fmla="*/ 43 h 43"/>
                  <a:gd name="T10" fmla="*/ 20 w 21"/>
                  <a:gd name="T11" fmla="*/ 4 h 43"/>
                  <a:gd name="T12" fmla="*/ 8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8" y="0"/>
                    </a:moveTo>
                    <a:lnTo>
                      <a:pt x="0" y="16"/>
                    </a:lnTo>
                    <a:lnTo>
                      <a:pt x="0" y="36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20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9" name="Freeform 243">
                <a:extLst>
                  <a:ext uri="{FF2B5EF4-FFF2-40B4-BE49-F238E27FC236}">
                    <a16:creationId xmlns:a16="http://schemas.microsoft.com/office/drawing/2014/main" id="{D562BB7A-F44A-EA64-3E4E-ACB94FF699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6" y="3313"/>
                <a:ext cx="6" cy="17"/>
              </a:xfrm>
              <a:custGeom>
                <a:avLst/>
                <a:gdLst>
                  <a:gd name="T0" fmla="*/ 5 w 11"/>
                  <a:gd name="T1" fmla="*/ 0 h 33"/>
                  <a:gd name="T2" fmla="*/ 8 w 11"/>
                  <a:gd name="T3" fmla="*/ 0 h 33"/>
                  <a:gd name="T4" fmla="*/ 10 w 11"/>
                  <a:gd name="T5" fmla="*/ 4 h 33"/>
                  <a:gd name="T6" fmla="*/ 11 w 11"/>
                  <a:gd name="T7" fmla="*/ 9 h 33"/>
                  <a:gd name="T8" fmla="*/ 11 w 11"/>
                  <a:gd name="T9" fmla="*/ 16 h 33"/>
                  <a:gd name="T10" fmla="*/ 11 w 11"/>
                  <a:gd name="T11" fmla="*/ 22 h 33"/>
                  <a:gd name="T12" fmla="*/ 10 w 11"/>
                  <a:gd name="T13" fmla="*/ 27 h 33"/>
                  <a:gd name="T14" fmla="*/ 8 w 11"/>
                  <a:gd name="T15" fmla="*/ 32 h 33"/>
                  <a:gd name="T16" fmla="*/ 5 w 11"/>
                  <a:gd name="T17" fmla="*/ 33 h 33"/>
                  <a:gd name="T18" fmla="*/ 3 w 11"/>
                  <a:gd name="T19" fmla="*/ 32 h 33"/>
                  <a:gd name="T20" fmla="*/ 3 w 11"/>
                  <a:gd name="T21" fmla="*/ 27 h 33"/>
                  <a:gd name="T22" fmla="*/ 1 w 11"/>
                  <a:gd name="T23" fmla="*/ 22 h 33"/>
                  <a:gd name="T24" fmla="*/ 0 w 11"/>
                  <a:gd name="T25" fmla="*/ 16 h 33"/>
                  <a:gd name="T26" fmla="*/ 1 w 11"/>
                  <a:gd name="T27" fmla="*/ 9 h 33"/>
                  <a:gd name="T28" fmla="*/ 3 w 11"/>
                  <a:gd name="T29" fmla="*/ 4 h 33"/>
                  <a:gd name="T30" fmla="*/ 3 w 11"/>
                  <a:gd name="T31" fmla="*/ 0 h 33"/>
                  <a:gd name="T32" fmla="*/ 5 w 11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33">
                    <a:moveTo>
                      <a:pt x="5" y="0"/>
                    </a:moveTo>
                    <a:lnTo>
                      <a:pt x="8" y="0"/>
                    </a:lnTo>
                    <a:lnTo>
                      <a:pt x="10" y="4"/>
                    </a:lnTo>
                    <a:lnTo>
                      <a:pt x="11" y="9"/>
                    </a:lnTo>
                    <a:lnTo>
                      <a:pt x="11" y="16"/>
                    </a:lnTo>
                    <a:lnTo>
                      <a:pt x="11" y="22"/>
                    </a:lnTo>
                    <a:lnTo>
                      <a:pt x="10" y="27"/>
                    </a:lnTo>
                    <a:lnTo>
                      <a:pt x="8" y="32"/>
                    </a:lnTo>
                    <a:lnTo>
                      <a:pt x="5" y="33"/>
                    </a:lnTo>
                    <a:lnTo>
                      <a:pt x="3" y="32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3" y="4"/>
                    </a:lnTo>
                    <a:lnTo>
                      <a:pt x="3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0" name="Freeform 244">
                <a:extLst>
                  <a:ext uri="{FF2B5EF4-FFF2-40B4-BE49-F238E27FC236}">
                    <a16:creationId xmlns:a16="http://schemas.microsoft.com/office/drawing/2014/main" id="{60E15960-08CC-9FE7-BE31-02CC8155F2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6" y="3358"/>
                <a:ext cx="8" cy="22"/>
              </a:xfrm>
              <a:custGeom>
                <a:avLst/>
                <a:gdLst>
                  <a:gd name="T0" fmla="*/ 8 w 16"/>
                  <a:gd name="T1" fmla="*/ 0 h 43"/>
                  <a:gd name="T2" fmla="*/ 11 w 16"/>
                  <a:gd name="T3" fmla="*/ 2 h 43"/>
                  <a:gd name="T4" fmla="*/ 14 w 16"/>
                  <a:gd name="T5" fmla="*/ 6 h 43"/>
                  <a:gd name="T6" fmla="*/ 15 w 16"/>
                  <a:gd name="T7" fmla="*/ 13 h 43"/>
                  <a:gd name="T8" fmla="*/ 16 w 16"/>
                  <a:gd name="T9" fmla="*/ 21 h 43"/>
                  <a:gd name="T10" fmla="*/ 15 w 16"/>
                  <a:gd name="T11" fmla="*/ 30 h 43"/>
                  <a:gd name="T12" fmla="*/ 14 w 16"/>
                  <a:gd name="T13" fmla="*/ 37 h 43"/>
                  <a:gd name="T14" fmla="*/ 11 w 16"/>
                  <a:gd name="T15" fmla="*/ 42 h 43"/>
                  <a:gd name="T16" fmla="*/ 8 w 16"/>
                  <a:gd name="T17" fmla="*/ 43 h 43"/>
                  <a:gd name="T18" fmla="*/ 5 w 16"/>
                  <a:gd name="T19" fmla="*/ 42 h 43"/>
                  <a:gd name="T20" fmla="*/ 3 w 16"/>
                  <a:gd name="T21" fmla="*/ 37 h 43"/>
                  <a:gd name="T22" fmla="*/ 2 w 16"/>
                  <a:gd name="T23" fmla="*/ 30 h 43"/>
                  <a:gd name="T24" fmla="*/ 0 w 16"/>
                  <a:gd name="T25" fmla="*/ 21 h 43"/>
                  <a:gd name="T26" fmla="*/ 2 w 16"/>
                  <a:gd name="T27" fmla="*/ 13 h 43"/>
                  <a:gd name="T28" fmla="*/ 3 w 16"/>
                  <a:gd name="T29" fmla="*/ 6 h 43"/>
                  <a:gd name="T30" fmla="*/ 5 w 16"/>
                  <a:gd name="T31" fmla="*/ 2 h 43"/>
                  <a:gd name="T32" fmla="*/ 8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8" y="0"/>
                    </a:moveTo>
                    <a:lnTo>
                      <a:pt x="11" y="2"/>
                    </a:lnTo>
                    <a:lnTo>
                      <a:pt x="14" y="6"/>
                    </a:lnTo>
                    <a:lnTo>
                      <a:pt x="15" y="13"/>
                    </a:lnTo>
                    <a:lnTo>
                      <a:pt x="16" y="21"/>
                    </a:lnTo>
                    <a:lnTo>
                      <a:pt x="15" y="30"/>
                    </a:lnTo>
                    <a:lnTo>
                      <a:pt x="14" y="37"/>
                    </a:lnTo>
                    <a:lnTo>
                      <a:pt x="11" y="42"/>
                    </a:lnTo>
                    <a:lnTo>
                      <a:pt x="8" y="43"/>
                    </a:lnTo>
                    <a:lnTo>
                      <a:pt x="5" y="42"/>
                    </a:lnTo>
                    <a:lnTo>
                      <a:pt x="3" y="37"/>
                    </a:lnTo>
                    <a:lnTo>
                      <a:pt x="2" y="30"/>
                    </a:lnTo>
                    <a:lnTo>
                      <a:pt x="0" y="21"/>
                    </a:lnTo>
                    <a:lnTo>
                      <a:pt x="2" y="13"/>
                    </a:lnTo>
                    <a:lnTo>
                      <a:pt x="3" y="6"/>
                    </a:lnTo>
                    <a:lnTo>
                      <a:pt x="5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1" name="Freeform 245">
                <a:extLst>
                  <a:ext uri="{FF2B5EF4-FFF2-40B4-BE49-F238E27FC236}">
                    <a16:creationId xmlns:a16="http://schemas.microsoft.com/office/drawing/2014/main" id="{CF749063-0ACD-A6B6-C69A-0EB4789585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7" y="3305"/>
                <a:ext cx="9" cy="36"/>
              </a:xfrm>
              <a:custGeom>
                <a:avLst/>
                <a:gdLst>
                  <a:gd name="T0" fmla="*/ 1 w 17"/>
                  <a:gd name="T1" fmla="*/ 0 h 72"/>
                  <a:gd name="T2" fmla="*/ 7 w 17"/>
                  <a:gd name="T3" fmla="*/ 8 h 72"/>
                  <a:gd name="T4" fmla="*/ 11 w 17"/>
                  <a:gd name="T5" fmla="*/ 16 h 72"/>
                  <a:gd name="T6" fmla="*/ 13 w 17"/>
                  <a:gd name="T7" fmla="*/ 25 h 72"/>
                  <a:gd name="T8" fmla="*/ 13 w 17"/>
                  <a:gd name="T9" fmla="*/ 35 h 72"/>
                  <a:gd name="T10" fmla="*/ 11 w 17"/>
                  <a:gd name="T11" fmla="*/ 44 h 72"/>
                  <a:gd name="T12" fmla="*/ 8 w 17"/>
                  <a:gd name="T13" fmla="*/ 52 h 72"/>
                  <a:gd name="T14" fmla="*/ 4 w 17"/>
                  <a:gd name="T15" fmla="*/ 62 h 72"/>
                  <a:gd name="T16" fmla="*/ 0 w 17"/>
                  <a:gd name="T17" fmla="*/ 72 h 72"/>
                  <a:gd name="T18" fmla="*/ 5 w 17"/>
                  <a:gd name="T19" fmla="*/ 64 h 72"/>
                  <a:gd name="T20" fmla="*/ 10 w 17"/>
                  <a:gd name="T21" fmla="*/ 54 h 72"/>
                  <a:gd name="T22" fmla="*/ 14 w 17"/>
                  <a:gd name="T23" fmla="*/ 43 h 72"/>
                  <a:gd name="T24" fmla="*/ 16 w 17"/>
                  <a:gd name="T25" fmla="*/ 33 h 72"/>
                  <a:gd name="T26" fmla="*/ 17 w 17"/>
                  <a:gd name="T27" fmla="*/ 24 h 72"/>
                  <a:gd name="T28" fmla="*/ 14 w 17"/>
                  <a:gd name="T29" fmla="*/ 14 h 72"/>
                  <a:gd name="T30" fmla="*/ 10 w 17"/>
                  <a:gd name="T31" fmla="*/ 6 h 72"/>
                  <a:gd name="T32" fmla="*/ 1 w 17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72">
                    <a:moveTo>
                      <a:pt x="1" y="0"/>
                    </a:moveTo>
                    <a:lnTo>
                      <a:pt x="7" y="8"/>
                    </a:lnTo>
                    <a:lnTo>
                      <a:pt x="11" y="16"/>
                    </a:lnTo>
                    <a:lnTo>
                      <a:pt x="13" y="25"/>
                    </a:lnTo>
                    <a:lnTo>
                      <a:pt x="13" y="35"/>
                    </a:lnTo>
                    <a:lnTo>
                      <a:pt x="11" y="44"/>
                    </a:lnTo>
                    <a:lnTo>
                      <a:pt x="8" y="52"/>
                    </a:lnTo>
                    <a:lnTo>
                      <a:pt x="4" y="62"/>
                    </a:lnTo>
                    <a:lnTo>
                      <a:pt x="0" y="72"/>
                    </a:lnTo>
                    <a:lnTo>
                      <a:pt x="5" y="64"/>
                    </a:lnTo>
                    <a:lnTo>
                      <a:pt x="10" y="54"/>
                    </a:lnTo>
                    <a:lnTo>
                      <a:pt x="14" y="43"/>
                    </a:lnTo>
                    <a:lnTo>
                      <a:pt x="16" y="33"/>
                    </a:lnTo>
                    <a:lnTo>
                      <a:pt x="17" y="24"/>
                    </a:lnTo>
                    <a:lnTo>
                      <a:pt x="14" y="14"/>
                    </a:lnTo>
                    <a:lnTo>
                      <a:pt x="10" y="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2" name="Freeform 246">
                <a:extLst>
                  <a:ext uri="{FF2B5EF4-FFF2-40B4-BE49-F238E27FC236}">
                    <a16:creationId xmlns:a16="http://schemas.microsoft.com/office/drawing/2014/main" id="{D49E5AB4-7B3D-B3C6-691C-B3772245EB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8" y="3348"/>
                <a:ext cx="11" cy="47"/>
              </a:xfrm>
              <a:custGeom>
                <a:avLst/>
                <a:gdLst>
                  <a:gd name="T0" fmla="*/ 1 w 22"/>
                  <a:gd name="T1" fmla="*/ 0 h 95"/>
                  <a:gd name="T2" fmla="*/ 10 w 22"/>
                  <a:gd name="T3" fmla="*/ 11 h 95"/>
                  <a:gd name="T4" fmla="*/ 14 w 22"/>
                  <a:gd name="T5" fmla="*/ 23 h 95"/>
                  <a:gd name="T6" fmla="*/ 16 w 22"/>
                  <a:gd name="T7" fmla="*/ 34 h 95"/>
                  <a:gd name="T8" fmla="*/ 16 w 22"/>
                  <a:gd name="T9" fmla="*/ 45 h 95"/>
                  <a:gd name="T10" fmla="*/ 14 w 22"/>
                  <a:gd name="T11" fmla="*/ 58 h 95"/>
                  <a:gd name="T12" fmla="*/ 10 w 22"/>
                  <a:gd name="T13" fmla="*/ 71 h 95"/>
                  <a:gd name="T14" fmla="*/ 6 w 22"/>
                  <a:gd name="T15" fmla="*/ 84 h 95"/>
                  <a:gd name="T16" fmla="*/ 0 w 22"/>
                  <a:gd name="T17" fmla="*/ 95 h 95"/>
                  <a:gd name="T18" fmla="*/ 6 w 22"/>
                  <a:gd name="T19" fmla="*/ 84 h 95"/>
                  <a:gd name="T20" fmla="*/ 11 w 22"/>
                  <a:gd name="T21" fmla="*/ 71 h 95"/>
                  <a:gd name="T22" fmla="*/ 17 w 22"/>
                  <a:gd name="T23" fmla="*/ 58 h 95"/>
                  <a:gd name="T24" fmla="*/ 20 w 22"/>
                  <a:gd name="T25" fmla="*/ 45 h 95"/>
                  <a:gd name="T26" fmla="*/ 22 w 22"/>
                  <a:gd name="T27" fmla="*/ 31 h 95"/>
                  <a:gd name="T28" fmla="*/ 19 w 22"/>
                  <a:gd name="T29" fmla="*/ 19 h 95"/>
                  <a:gd name="T30" fmla="*/ 13 w 22"/>
                  <a:gd name="T31" fmla="*/ 8 h 95"/>
                  <a:gd name="T32" fmla="*/ 1 w 22"/>
                  <a:gd name="T3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5">
                    <a:moveTo>
                      <a:pt x="1" y="0"/>
                    </a:moveTo>
                    <a:lnTo>
                      <a:pt x="10" y="11"/>
                    </a:lnTo>
                    <a:lnTo>
                      <a:pt x="14" y="23"/>
                    </a:lnTo>
                    <a:lnTo>
                      <a:pt x="16" y="34"/>
                    </a:lnTo>
                    <a:lnTo>
                      <a:pt x="16" y="45"/>
                    </a:lnTo>
                    <a:lnTo>
                      <a:pt x="14" y="58"/>
                    </a:lnTo>
                    <a:lnTo>
                      <a:pt x="10" y="71"/>
                    </a:lnTo>
                    <a:lnTo>
                      <a:pt x="6" y="84"/>
                    </a:lnTo>
                    <a:lnTo>
                      <a:pt x="0" y="95"/>
                    </a:lnTo>
                    <a:lnTo>
                      <a:pt x="6" y="84"/>
                    </a:lnTo>
                    <a:lnTo>
                      <a:pt x="11" y="71"/>
                    </a:lnTo>
                    <a:lnTo>
                      <a:pt x="17" y="58"/>
                    </a:lnTo>
                    <a:lnTo>
                      <a:pt x="20" y="45"/>
                    </a:lnTo>
                    <a:lnTo>
                      <a:pt x="22" y="31"/>
                    </a:lnTo>
                    <a:lnTo>
                      <a:pt x="19" y="19"/>
                    </a:lnTo>
                    <a:lnTo>
                      <a:pt x="13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3" name="Freeform 247">
                <a:extLst>
                  <a:ext uri="{FF2B5EF4-FFF2-40B4-BE49-F238E27FC236}">
                    <a16:creationId xmlns:a16="http://schemas.microsoft.com/office/drawing/2014/main" id="{7758C74E-0ABC-D7BC-5475-9F75872EFF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7" y="2983"/>
                <a:ext cx="12" cy="8"/>
              </a:xfrm>
              <a:custGeom>
                <a:avLst/>
                <a:gdLst>
                  <a:gd name="T0" fmla="*/ 0 w 25"/>
                  <a:gd name="T1" fmla="*/ 0 h 16"/>
                  <a:gd name="T2" fmla="*/ 6 w 25"/>
                  <a:gd name="T3" fmla="*/ 16 h 16"/>
                  <a:gd name="T4" fmla="*/ 19 w 25"/>
                  <a:gd name="T5" fmla="*/ 16 h 16"/>
                  <a:gd name="T6" fmla="*/ 25 w 25"/>
                  <a:gd name="T7" fmla="*/ 0 h 16"/>
                  <a:gd name="T8" fmla="*/ 0 w 2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6">
                    <a:moveTo>
                      <a:pt x="0" y="0"/>
                    </a:moveTo>
                    <a:lnTo>
                      <a:pt x="6" y="16"/>
                    </a:lnTo>
                    <a:lnTo>
                      <a:pt x="19" y="1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4" name="Freeform 248">
                <a:extLst>
                  <a:ext uri="{FF2B5EF4-FFF2-40B4-BE49-F238E27FC236}">
                    <a16:creationId xmlns:a16="http://schemas.microsoft.com/office/drawing/2014/main" id="{15DA3241-2E08-F93B-A145-8F2CA4CB54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3092"/>
                <a:ext cx="9" cy="14"/>
              </a:xfrm>
              <a:custGeom>
                <a:avLst/>
                <a:gdLst>
                  <a:gd name="T0" fmla="*/ 14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5 h 27"/>
                  <a:gd name="T14" fmla="*/ 9 w 18"/>
                  <a:gd name="T15" fmla="*/ 27 h 27"/>
                  <a:gd name="T16" fmla="*/ 5 w 18"/>
                  <a:gd name="T17" fmla="*/ 27 h 27"/>
                  <a:gd name="T18" fmla="*/ 3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9 h 27"/>
                  <a:gd name="T26" fmla="*/ 3 w 18"/>
                  <a:gd name="T27" fmla="*/ 5 h 27"/>
                  <a:gd name="T28" fmla="*/ 6 w 18"/>
                  <a:gd name="T29" fmla="*/ 1 h 27"/>
                  <a:gd name="T30" fmla="*/ 9 w 18"/>
                  <a:gd name="T31" fmla="*/ 0 h 27"/>
                  <a:gd name="T32" fmla="*/ 14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4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9"/>
                    </a:lnTo>
                    <a:lnTo>
                      <a:pt x="3" y="5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5" name="Freeform 249">
                <a:extLst>
                  <a:ext uri="{FF2B5EF4-FFF2-40B4-BE49-F238E27FC236}">
                    <a16:creationId xmlns:a16="http://schemas.microsoft.com/office/drawing/2014/main" id="{A3D6A84F-5432-C9EA-8035-D26363635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9" y="3091"/>
                <a:ext cx="8" cy="13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6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8 w 18"/>
                  <a:gd name="T15" fmla="*/ 27 h 27"/>
                  <a:gd name="T16" fmla="*/ 5 w 18"/>
                  <a:gd name="T17" fmla="*/ 27 h 27"/>
                  <a:gd name="T18" fmla="*/ 2 w 18"/>
                  <a:gd name="T19" fmla="*/ 25 h 27"/>
                  <a:gd name="T20" fmla="*/ 0 w 18"/>
                  <a:gd name="T21" fmla="*/ 20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6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8" y="27"/>
                    </a:lnTo>
                    <a:lnTo>
                      <a:pt x="5" y="27"/>
                    </a:lnTo>
                    <a:lnTo>
                      <a:pt x="2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6" name="Freeform 250">
                <a:extLst>
                  <a:ext uri="{FF2B5EF4-FFF2-40B4-BE49-F238E27FC236}">
                    <a16:creationId xmlns:a16="http://schemas.microsoft.com/office/drawing/2014/main" id="{822D3FB0-F04B-3B86-DB63-FD12659069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3" y="3090"/>
                <a:ext cx="9" cy="14"/>
              </a:xfrm>
              <a:custGeom>
                <a:avLst/>
                <a:gdLst>
                  <a:gd name="T0" fmla="*/ 13 w 17"/>
                  <a:gd name="T1" fmla="*/ 0 h 27"/>
                  <a:gd name="T2" fmla="*/ 16 w 17"/>
                  <a:gd name="T3" fmla="*/ 2 h 27"/>
                  <a:gd name="T4" fmla="*/ 17 w 17"/>
                  <a:gd name="T5" fmla="*/ 6 h 27"/>
                  <a:gd name="T6" fmla="*/ 17 w 17"/>
                  <a:gd name="T7" fmla="*/ 11 h 27"/>
                  <a:gd name="T8" fmla="*/ 17 w 17"/>
                  <a:gd name="T9" fmla="*/ 16 h 27"/>
                  <a:gd name="T10" fmla="*/ 14 w 17"/>
                  <a:gd name="T11" fmla="*/ 21 h 27"/>
                  <a:gd name="T12" fmla="*/ 11 w 17"/>
                  <a:gd name="T13" fmla="*/ 26 h 27"/>
                  <a:gd name="T14" fmla="*/ 7 w 17"/>
                  <a:gd name="T15" fmla="*/ 27 h 27"/>
                  <a:gd name="T16" fmla="*/ 4 w 17"/>
                  <a:gd name="T17" fmla="*/ 27 h 27"/>
                  <a:gd name="T18" fmla="*/ 1 w 17"/>
                  <a:gd name="T19" fmla="*/ 24 h 27"/>
                  <a:gd name="T20" fmla="*/ 0 w 17"/>
                  <a:gd name="T21" fmla="*/ 21 h 27"/>
                  <a:gd name="T22" fmla="*/ 0 w 17"/>
                  <a:gd name="T23" fmla="*/ 16 h 27"/>
                  <a:gd name="T24" fmla="*/ 0 w 17"/>
                  <a:gd name="T25" fmla="*/ 11 h 27"/>
                  <a:gd name="T26" fmla="*/ 3 w 17"/>
                  <a:gd name="T27" fmla="*/ 5 h 27"/>
                  <a:gd name="T28" fmla="*/ 5 w 17"/>
                  <a:gd name="T29" fmla="*/ 2 h 27"/>
                  <a:gd name="T30" fmla="*/ 8 w 17"/>
                  <a:gd name="T31" fmla="*/ 0 h 27"/>
                  <a:gd name="T32" fmla="*/ 13 w 17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7">
                    <a:moveTo>
                      <a:pt x="13" y="0"/>
                    </a:moveTo>
                    <a:lnTo>
                      <a:pt x="16" y="2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7" y="16"/>
                    </a:lnTo>
                    <a:lnTo>
                      <a:pt x="14" y="21"/>
                    </a:lnTo>
                    <a:lnTo>
                      <a:pt x="11" y="26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1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7" name="Freeform 251">
                <a:extLst>
                  <a:ext uri="{FF2B5EF4-FFF2-40B4-BE49-F238E27FC236}">
                    <a16:creationId xmlns:a16="http://schemas.microsoft.com/office/drawing/2014/main" id="{08BC69A8-C01F-C068-4BB8-612B044882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3093"/>
                <a:ext cx="7" cy="11"/>
              </a:xfrm>
              <a:custGeom>
                <a:avLst/>
                <a:gdLst>
                  <a:gd name="T0" fmla="*/ 9 w 13"/>
                  <a:gd name="T1" fmla="*/ 0 h 21"/>
                  <a:gd name="T2" fmla="*/ 10 w 13"/>
                  <a:gd name="T3" fmla="*/ 2 h 21"/>
                  <a:gd name="T4" fmla="*/ 12 w 13"/>
                  <a:gd name="T5" fmla="*/ 5 h 21"/>
                  <a:gd name="T6" fmla="*/ 13 w 13"/>
                  <a:gd name="T7" fmla="*/ 8 h 21"/>
                  <a:gd name="T8" fmla="*/ 12 w 13"/>
                  <a:gd name="T9" fmla="*/ 13 h 21"/>
                  <a:gd name="T10" fmla="*/ 10 w 13"/>
                  <a:gd name="T11" fmla="*/ 18 h 21"/>
                  <a:gd name="T12" fmla="*/ 7 w 13"/>
                  <a:gd name="T13" fmla="*/ 21 h 21"/>
                  <a:gd name="T14" fmla="*/ 6 w 13"/>
                  <a:gd name="T15" fmla="*/ 21 h 21"/>
                  <a:gd name="T16" fmla="*/ 3 w 13"/>
                  <a:gd name="T17" fmla="*/ 21 h 21"/>
                  <a:gd name="T18" fmla="*/ 1 w 13"/>
                  <a:gd name="T19" fmla="*/ 20 h 21"/>
                  <a:gd name="T20" fmla="*/ 0 w 13"/>
                  <a:gd name="T21" fmla="*/ 18 h 21"/>
                  <a:gd name="T22" fmla="*/ 0 w 13"/>
                  <a:gd name="T23" fmla="*/ 13 h 21"/>
                  <a:gd name="T24" fmla="*/ 0 w 13"/>
                  <a:gd name="T25" fmla="*/ 8 h 21"/>
                  <a:gd name="T26" fmla="*/ 1 w 13"/>
                  <a:gd name="T27" fmla="*/ 5 h 21"/>
                  <a:gd name="T28" fmla="*/ 4 w 13"/>
                  <a:gd name="T29" fmla="*/ 2 h 21"/>
                  <a:gd name="T30" fmla="*/ 7 w 13"/>
                  <a:gd name="T31" fmla="*/ 0 h 21"/>
                  <a:gd name="T32" fmla="*/ 9 w 13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" h="21">
                    <a:moveTo>
                      <a:pt x="9" y="0"/>
                    </a:moveTo>
                    <a:lnTo>
                      <a:pt x="10" y="2"/>
                    </a:lnTo>
                    <a:lnTo>
                      <a:pt x="12" y="5"/>
                    </a:lnTo>
                    <a:lnTo>
                      <a:pt x="13" y="8"/>
                    </a:lnTo>
                    <a:lnTo>
                      <a:pt x="12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5"/>
                    </a:lnTo>
                    <a:lnTo>
                      <a:pt x="4" y="2"/>
                    </a:lnTo>
                    <a:lnTo>
                      <a:pt x="7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8" name="Freeform 252">
                <a:extLst>
                  <a:ext uri="{FF2B5EF4-FFF2-40B4-BE49-F238E27FC236}">
                    <a16:creationId xmlns:a16="http://schemas.microsoft.com/office/drawing/2014/main" id="{85B25B2D-C95E-FB9D-4F3C-6CEA104F4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9" y="3092"/>
                <a:ext cx="6" cy="10"/>
              </a:xfrm>
              <a:custGeom>
                <a:avLst/>
                <a:gdLst>
                  <a:gd name="T0" fmla="*/ 8 w 11"/>
                  <a:gd name="T1" fmla="*/ 0 h 21"/>
                  <a:gd name="T2" fmla="*/ 10 w 11"/>
                  <a:gd name="T3" fmla="*/ 2 h 21"/>
                  <a:gd name="T4" fmla="*/ 11 w 11"/>
                  <a:gd name="T5" fmla="*/ 5 h 21"/>
                  <a:gd name="T6" fmla="*/ 11 w 11"/>
                  <a:gd name="T7" fmla="*/ 8 h 21"/>
                  <a:gd name="T8" fmla="*/ 11 w 11"/>
                  <a:gd name="T9" fmla="*/ 13 h 21"/>
                  <a:gd name="T10" fmla="*/ 10 w 11"/>
                  <a:gd name="T11" fmla="*/ 18 h 21"/>
                  <a:gd name="T12" fmla="*/ 7 w 11"/>
                  <a:gd name="T13" fmla="*/ 21 h 21"/>
                  <a:gd name="T14" fmla="*/ 6 w 11"/>
                  <a:gd name="T15" fmla="*/ 21 h 21"/>
                  <a:gd name="T16" fmla="*/ 3 w 11"/>
                  <a:gd name="T17" fmla="*/ 21 h 21"/>
                  <a:gd name="T18" fmla="*/ 1 w 11"/>
                  <a:gd name="T19" fmla="*/ 19 h 21"/>
                  <a:gd name="T20" fmla="*/ 0 w 11"/>
                  <a:gd name="T21" fmla="*/ 18 h 21"/>
                  <a:gd name="T22" fmla="*/ 0 w 11"/>
                  <a:gd name="T23" fmla="*/ 13 h 21"/>
                  <a:gd name="T24" fmla="*/ 0 w 11"/>
                  <a:gd name="T25" fmla="*/ 8 h 21"/>
                  <a:gd name="T26" fmla="*/ 1 w 11"/>
                  <a:gd name="T27" fmla="*/ 5 h 21"/>
                  <a:gd name="T28" fmla="*/ 3 w 11"/>
                  <a:gd name="T29" fmla="*/ 2 h 21"/>
                  <a:gd name="T30" fmla="*/ 6 w 11"/>
                  <a:gd name="T31" fmla="*/ 0 h 21"/>
                  <a:gd name="T32" fmla="*/ 8 w 1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2"/>
                    </a:lnTo>
                    <a:lnTo>
                      <a:pt x="11" y="5"/>
                    </a:lnTo>
                    <a:lnTo>
                      <a:pt x="11" y="8"/>
                    </a:lnTo>
                    <a:lnTo>
                      <a:pt x="11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1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9" name="Freeform 253">
                <a:extLst>
                  <a:ext uri="{FF2B5EF4-FFF2-40B4-BE49-F238E27FC236}">
                    <a16:creationId xmlns:a16="http://schemas.microsoft.com/office/drawing/2014/main" id="{7A06ED6A-89C4-97B2-4A89-21221766F1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" y="3091"/>
                <a:ext cx="6" cy="11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4 h 22"/>
                  <a:gd name="T6" fmla="*/ 12 w 12"/>
                  <a:gd name="T7" fmla="*/ 9 h 22"/>
                  <a:gd name="T8" fmla="*/ 12 w 12"/>
                  <a:gd name="T9" fmla="*/ 12 h 22"/>
                  <a:gd name="T10" fmla="*/ 10 w 12"/>
                  <a:gd name="T11" fmla="*/ 17 h 22"/>
                  <a:gd name="T12" fmla="*/ 7 w 12"/>
                  <a:gd name="T13" fmla="*/ 20 h 22"/>
                  <a:gd name="T14" fmla="*/ 6 w 12"/>
                  <a:gd name="T15" fmla="*/ 22 h 22"/>
                  <a:gd name="T16" fmla="*/ 3 w 12"/>
                  <a:gd name="T17" fmla="*/ 22 h 22"/>
                  <a:gd name="T18" fmla="*/ 0 w 12"/>
                  <a:gd name="T19" fmla="*/ 19 h 22"/>
                  <a:gd name="T20" fmla="*/ 0 w 12"/>
                  <a:gd name="T21" fmla="*/ 17 h 22"/>
                  <a:gd name="T22" fmla="*/ 0 w 12"/>
                  <a:gd name="T23" fmla="*/ 12 h 22"/>
                  <a:gd name="T24" fmla="*/ 0 w 12"/>
                  <a:gd name="T25" fmla="*/ 9 h 22"/>
                  <a:gd name="T26" fmla="*/ 2 w 12"/>
                  <a:gd name="T27" fmla="*/ 4 h 22"/>
                  <a:gd name="T28" fmla="*/ 3 w 12"/>
                  <a:gd name="T29" fmla="*/ 1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4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0" y="17"/>
                    </a:lnTo>
                    <a:lnTo>
                      <a:pt x="7" y="20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2" y="4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0" name="Freeform 254">
                <a:extLst>
                  <a:ext uri="{FF2B5EF4-FFF2-40B4-BE49-F238E27FC236}">
                    <a16:creationId xmlns:a16="http://schemas.microsoft.com/office/drawing/2014/main" id="{9E13682B-610B-549C-0643-FA9DC6856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0" y="3020"/>
                <a:ext cx="23" cy="19"/>
              </a:xfrm>
              <a:custGeom>
                <a:avLst/>
                <a:gdLst>
                  <a:gd name="T0" fmla="*/ 1 w 47"/>
                  <a:gd name="T1" fmla="*/ 5 h 37"/>
                  <a:gd name="T2" fmla="*/ 0 w 47"/>
                  <a:gd name="T3" fmla="*/ 37 h 37"/>
                  <a:gd name="T4" fmla="*/ 19 w 47"/>
                  <a:gd name="T5" fmla="*/ 32 h 37"/>
                  <a:gd name="T6" fmla="*/ 47 w 47"/>
                  <a:gd name="T7" fmla="*/ 37 h 37"/>
                  <a:gd name="T8" fmla="*/ 47 w 47"/>
                  <a:gd name="T9" fmla="*/ 4 h 37"/>
                  <a:gd name="T10" fmla="*/ 22 w 47"/>
                  <a:gd name="T11" fmla="*/ 0 h 37"/>
                  <a:gd name="T12" fmla="*/ 1 w 47"/>
                  <a:gd name="T13" fmla="*/ 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7">
                    <a:moveTo>
                      <a:pt x="1" y="5"/>
                    </a:moveTo>
                    <a:lnTo>
                      <a:pt x="0" y="37"/>
                    </a:lnTo>
                    <a:lnTo>
                      <a:pt x="19" y="32"/>
                    </a:lnTo>
                    <a:lnTo>
                      <a:pt x="47" y="37"/>
                    </a:lnTo>
                    <a:lnTo>
                      <a:pt x="47" y="4"/>
                    </a:lnTo>
                    <a:lnTo>
                      <a:pt x="22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1" name="Freeform 255">
                <a:extLst>
                  <a:ext uri="{FF2B5EF4-FFF2-40B4-BE49-F238E27FC236}">
                    <a16:creationId xmlns:a16="http://schemas.microsoft.com/office/drawing/2014/main" id="{308B8872-C301-03FE-E18A-EAA9DD325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2" y="3047"/>
                <a:ext cx="24" cy="17"/>
              </a:xfrm>
              <a:custGeom>
                <a:avLst/>
                <a:gdLst>
                  <a:gd name="T0" fmla="*/ 2 w 47"/>
                  <a:gd name="T1" fmla="*/ 5 h 36"/>
                  <a:gd name="T2" fmla="*/ 0 w 47"/>
                  <a:gd name="T3" fmla="*/ 36 h 36"/>
                  <a:gd name="T4" fmla="*/ 19 w 47"/>
                  <a:gd name="T5" fmla="*/ 32 h 36"/>
                  <a:gd name="T6" fmla="*/ 47 w 47"/>
                  <a:gd name="T7" fmla="*/ 36 h 36"/>
                  <a:gd name="T8" fmla="*/ 47 w 47"/>
                  <a:gd name="T9" fmla="*/ 2 h 36"/>
                  <a:gd name="T10" fmla="*/ 24 w 47"/>
                  <a:gd name="T11" fmla="*/ 0 h 36"/>
                  <a:gd name="T12" fmla="*/ 2 w 47"/>
                  <a:gd name="T13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2" y="5"/>
                    </a:moveTo>
                    <a:lnTo>
                      <a:pt x="0" y="36"/>
                    </a:lnTo>
                    <a:lnTo>
                      <a:pt x="19" y="32"/>
                    </a:lnTo>
                    <a:lnTo>
                      <a:pt x="47" y="36"/>
                    </a:lnTo>
                    <a:lnTo>
                      <a:pt x="47" y="2"/>
                    </a:lnTo>
                    <a:lnTo>
                      <a:pt x="24" y="0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2" name="Freeform 256">
                <a:extLst>
                  <a:ext uri="{FF2B5EF4-FFF2-40B4-BE49-F238E27FC236}">
                    <a16:creationId xmlns:a16="http://schemas.microsoft.com/office/drawing/2014/main" id="{8683F7DD-F248-21BF-F0A5-80D98CF12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7" y="3022"/>
                <a:ext cx="10" cy="17"/>
              </a:xfrm>
              <a:custGeom>
                <a:avLst/>
                <a:gdLst>
                  <a:gd name="T0" fmla="*/ 0 w 21"/>
                  <a:gd name="T1" fmla="*/ 3 h 33"/>
                  <a:gd name="T2" fmla="*/ 0 w 21"/>
                  <a:gd name="T3" fmla="*/ 33 h 33"/>
                  <a:gd name="T4" fmla="*/ 21 w 21"/>
                  <a:gd name="T5" fmla="*/ 30 h 33"/>
                  <a:gd name="T6" fmla="*/ 21 w 21"/>
                  <a:gd name="T7" fmla="*/ 0 h 33"/>
                  <a:gd name="T8" fmla="*/ 0 w 21"/>
                  <a:gd name="T9" fmla="*/ 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33">
                    <a:moveTo>
                      <a:pt x="0" y="3"/>
                    </a:moveTo>
                    <a:lnTo>
                      <a:pt x="0" y="33"/>
                    </a:lnTo>
                    <a:lnTo>
                      <a:pt x="21" y="30"/>
                    </a:lnTo>
                    <a:lnTo>
                      <a:pt x="21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3" name="Freeform 257">
                <a:extLst>
                  <a:ext uri="{FF2B5EF4-FFF2-40B4-BE49-F238E27FC236}">
                    <a16:creationId xmlns:a16="http://schemas.microsoft.com/office/drawing/2014/main" id="{BD1D7013-0042-0661-B2C5-2EA6060C36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" y="3047"/>
                <a:ext cx="11" cy="17"/>
              </a:xfrm>
              <a:custGeom>
                <a:avLst/>
                <a:gdLst>
                  <a:gd name="T0" fmla="*/ 0 w 23"/>
                  <a:gd name="T1" fmla="*/ 5 h 34"/>
                  <a:gd name="T2" fmla="*/ 0 w 23"/>
                  <a:gd name="T3" fmla="*/ 34 h 34"/>
                  <a:gd name="T4" fmla="*/ 23 w 23"/>
                  <a:gd name="T5" fmla="*/ 32 h 34"/>
                  <a:gd name="T6" fmla="*/ 23 w 23"/>
                  <a:gd name="T7" fmla="*/ 0 h 34"/>
                  <a:gd name="T8" fmla="*/ 0 w 23"/>
                  <a:gd name="T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34">
                    <a:moveTo>
                      <a:pt x="0" y="5"/>
                    </a:moveTo>
                    <a:lnTo>
                      <a:pt x="0" y="34"/>
                    </a:lnTo>
                    <a:lnTo>
                      <a:pt x="23" y="32"/>
                    </a:lnTo>
                    <a:lnTo>
                      <a:pt x="23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4" name="Freeform 258">
                <a:extLst>
                  <a:ext uri="{FF2B5EF4-FFF2-40B4-BE49-F238E27FC236}">
                    <a16:creationId xmlns:a16="http://schemas.microsoft.com/office/drawing/2014/main" id="{F30B5A9B-2C05-4ED9-6BB3-DD83AB561A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9" y="3349"/>
                <a:ext cx="15" cy="14"/>
              </a:xfrm>
              <a:custGeom>
                <a:avLst/>
                <a:gdLst>
                  <a:gd name="T0" fmla="*/ 0 w 29"/>
                  <a:gd name="T1" fmla="*/ 0 h 29"/>
                  <a:gd name="T2" fmla="*/ 29 w 29"/>
                  <a:gd name="T3" fmla="*/ 6 h 29"/>
                  <a:gd name="T4" fmla="*/ 29 w 29"/>
                  <a:gd name="T5" fmla="*/ 29 h 29"/>
                  <a:gd name="T6" fmla="*/ 0 w 29"/>
                  <a:gd name="T7" fmla="*/ 22 h 29"/>
                  <a:gd name="T8" fmla="*/ 0 w 29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29">
                    <a:moveTo>
                      <a:pt x="0" y="0"/>
                    </a:moveTo>
                    <a:lnTo>
                      <a:pt x="29" y="6"/>
                    </a:lnTo>
                    <a:lnTo>
                      <a:pt x="29" y="29"/>
                    </a:lnTo>
                    <a:lnTo>
                      <a:pt x="0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5" name="Freeform 259">
                <a:extLst>
                  <a:ext uri="{FF2B5EF4-FFF2-40B4-BE49-F238E27FC236}">
                    <a16:creationId xmlns:a16="http://schemas.microsoft.com/office/drawing/2014/main" id="{608395CB-27B9-5A15-D6BB-12DEC27F31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4" y="3343"/>
                <a:ext cx="12" cy="11"/>
              </a:xfrm>
              <a:custGeom>
                <a:avLst/>
                <a:gdLst>
                  <a:gd name="T0" fmla="*/ 0 w 24"/>
                  <a:gd name="T1" fmla="*/ 0 h 20"/>
                  <a:gd name="T2" fmla="*/ 24 w 24"/>
                  <a:gd name="T3" fmla="*/ 1 h 20"/>
                  <a:gd name="T4" fmla="*/ 24 w 24"/>
                  <a:gd name="T5" fmla="*/ 20 h 20"/>
                  <a:gd name="T6" fmla="*/ 0 w 24"/>
                  <a:gd name="T7" fmla="*/ 19 h 20"/>
                  <a:gd name="T8" fmla="*/ 0 w 24"/>
                  <a:gd name="T9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0">
                    <a:moveTo>
                      <a:pt x="0" y="0"/>
                    </a:moveTo>
                    <a:lnTo>
                      <a:pt x="24" y="1"/>
                    </a:lnTo>
                    <a:lnTo>
                      <a:pt x="24" y="20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6" name="Freeform 260">
                <a:extLst>
                  <a:ext uri="{FF2B5EF4-FFF2-40B4-BE49-F238E27FC236}">
                    <a16:creationId xmlns:a16="http://schemas.microsoft.com/office/drawing/2014/main" id="{FA7D7CAF-4E45-74EE-3A9E-51BF46A97C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3342"/>
                <a:ext cx="10" cy="8"/>
              </a:xfrm>
              <a:custGeom>
                <a:avLst/>
                <a:gdLst>
                  <a:gd name="T0" fmla="*/ 0 w 21"/>
                  <a:gd name="T1" fmla="*/ 0 h 18"/>
                  <a:gd name="T2" fmla="*/ 21 w 21"/>
                  <a:gd name="T3" fmla="*/ 2 h 18"/>
                  <a:gd name="T4" fmla="*/ 21 w 21"/>
                  <a:gd name="T5" fmla="*/ 18 h 18"/>
                  <a:gd name="T6" fmla="*/ 0 w 21"/>
                  <a:gd name="T7" fmla="*/ 16 h 18"/>
                  <a:gd name="T8" fmla="*/ 0 w 21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18">
                    <a:moveTo>
                      <a:pt x="0" y="0"/>
                    </a:moveTo>
                    <a:lnTo>
                      <a:pt x="21" y="2"/>
                    </a:lnTo>
                    <a:lnTo>
                      <a:pt x="21" y="18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7" name="Freeform 261">
                <a:extLst>
                  <a:ext uri="{FF2B5EF4-FFF2-40B4-BE49-F238E27FC236}">
                    <a16:creationId xmlns:a16="http://schemas.microsoft.com/office/drawing/2014/main" id="{36DBB160-E0AD-0BF9-54CE-92E423D9E1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6" y="3339"/>
                <a:ext cx="9" cy="8"/>
              </a:xfrm>
              <a:custGeom>
                <a:avLst/>
                <a:gdLst>
                  <a:gd name="T0" fmla="*/ 0 w 19"/>
                  <a:gd name="T1" fmla="*/ 0 h 16"/>
                  <a:gd name="T2" fmla="*/ 19 w 19"/>
                  <a:gd name="T3" fmla="*/ 1 h 16"/>
                  <a:gd name="T4" fmla="*/ 19 w 19"/>
                  <a:gd name="T5" fmla="*/ 16 h 16"/>
                  <a:gd name="T6" fmla="*/ 0 w 19"/>
                  <a:gd name="T7" fmla="*/ 16 h 16"/>
                  <a:gd name="T8" fmla="*/ 0 w 19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6">
                    <a:moveTo>
                      <a:pt x="0" y="0"/>
                    </a:moveTo>
                    <a:lnTo>
                      <a:pt x="19" y="1"/>
                    </a:lnTo>
                    <a:lnTo>
                      <a:pt x="1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8" name="Freeform 262">
                <a:extLst>
                  <a:ext uri="{FF2B5EF4-FFF2-40B4-BE49-F238E27FC236}">
                    <a16:creationId xmlns:a16="http://schemas.microsoft.com/office/drawing/2014/main" id="{EB77917F-5181-102B-3E2F-C247C392DE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2" y="3350"/>
                <a:ext cx="10" cy="10"/>
              </a:xfrm>
              <a:custGeom>
                <a:avLst/>
                <a:gdLst>
                  <a:gd name="T0" fmla="*/ 0 w 21"/>
                  <a:gd name="T1" fmla="*/ 0 h 19"/>
                  <a:gd name="T2" fmla="*/ 21 w 21"/>
                  <a:gd name="T3" fmla="*/ 5 h 19"/>
                  <a:gd name="T4" fmla="*/ 21 w 21"/>
                  <a:gd name="T5" fmla="*/ 19 h 19"/>
                  <a:gd name="T6" fmla="*/ 0 w 21"/>
                  <a:gd name="T7" fmla="*/ 16 h 19"/>
                  <a:gd name="T8" fmla="*/ 0 w 21"/>
                  <a:gd name="T9" fmla="*/ 13 h 19"/>
                  <a:gd name="T10" fmla="*/ 0 w 21"/>
                  <a:gd name="T11" fmla="*/ 8 h 19"/>
                  <a:gd name="T12" fmla="*/ 2 w 21"/>
                  <a:gd name="T13" fmla="*/ 3 h 19"/>
                  <a:gd name="T14" fmla="*/ 0 w 21"/>
                  <a:gd name="T1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19">
                    <a:moveTo>
                      <a:pt x="0" y="0"/>
                    </a:moveTo>
                    <a:lnTo>
                      <a:pt x="21" y="5"/>
                    </a:lnTo>
                    <a:lnTo>
                      <a:pt x="21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9" name="Freeform 263">
                <a:extLst>
                  <a:ext uri="{FF2B5EF4-FFF2-40B4-BE49-F238E27FC236}">
                    <a16:creationId xmlns:a16="http://schemas.microsoft.com/office/drawing/2014/main" id="{E9361208-C7AA-0CE5-5173-C53E90C7FF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7" y="3308"/>
                <a:ext cx="12" cy="13"/>
              </a:xfrm>
              <a:custGeom>
                <a:avLst/>
                <a:gdLst>
                  <a:gd name="T0" fmla="*/ 0 w 25"/>
                  <a:gd name="T1" fmla="*/ 0 h 26"/>
                  <a:gd name="T2" fmla="*/ 0 w 25"/>
                  <a:gd name="T3" fmla="*/ 24 h 26"/>
                  <a:gd name="T4" fmla="*/ 23 w 25"/>
                  <a:gd name="T5" fmla="*/ 26 h 26"/>
                  <a:gd name="T6" fmla="*/ 25 w 25"/>
                  <a:gd name="T7" fmla="*/ 0 h 26"/>
                  <a:gd name="T8" fmla="*/ 0 w 25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6">
                    <a:moveTo>
                      <a:pt x="0" y="0"/>
                    </a:moveTo>
                    <a:lnTo>
                      <a:pt x="0" y="24"/>
                    </a:lnTo>
                    <a:lnTo>
                      <a:pt x="23" y="2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0" name="Freeform 264">
                <a:extLst>
                  <a:ext uri="{FF2B5EF4-FFF2-40B4-BE49-F238E27FC236}">
                    <a16:creationId xmlns:a16="http://schemas.microsoft.com/office/drawing/2014/main" id="{778B1690-A919-BC1C-A5A5-8321442EB7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8" y="3306"/>
                <a:ext cx="17" cy="18"/>
              </a:xfrm>
              <a:custGeom>
                <a:avLst/>
                <a:gdLst>
                  <a:gd name="T0" fmla="*/ 34 w 34"/>
                  <a:gd name="T1" fmla="*/ 0 h 35"/>
                  <a:gd name="T2" fmla="*/ 32 w 34"/>
                  <a:gd name="T3" fmla="*/ 30 h 35"/>
                  <a:gd name="T4" fmla="*/ 0 w 34"/>
                  <a:gd name="T5" fmla="*/ 35 h 35"/>
                  <a:gd name="T6" fmla="*/ 4 w 34"/>
                  <a:gd name="T7" fmla="*/ 0 h 35"/>
                  <a:gd name="T8" fmla="*/ 6 w 34"/>
                  <a:gd name="T9" fmla="*/ 0 h 35"/>
                  <a:gd name="T10" fmla="*/ 9 w 34"/>
                  <a:gd name="T11" fmla="*/ 0 h 35"/>
                  <a:gd name="T12" fmla="*/ 13 w 34"/>
                  <a:gd name="T13" fmla="*/ 0 h 35"/>
                  <a:gd name="T14" fmla="*/ 18 w 34"/>
                  <a:gd name="T15" fmla="*/ 0 h 35"/>
                  <a:gd name="T16" fmla="*/ 24 w 34"/>
                  <a:gd name="T17" fmla="*/ 0 h 35"/>
                  <a:gd name="T18" fmla="*/ 28 w 34"/>
                  <a:gd name="T19" fmla="*/ 0 h 35"/>
                  <a:gd name="T20" fmla="*/ 32 w 34"/>
                  <a:gd name="T21" fmla="*/ 0 h 35"/>
                  <a:gd name="T22" fmla="*/ 34 w 34"/>
                  <a:gd name="T23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5">
                    <a:moveTo>
                      <a:pt x="34" y="0"/>
                    </a:moveTo>
                    <a:lnTo>
                      <a:pt x="32" y="30"/>
                    </a:lnTo>
                    <a:lnTo>
                      <a:pt x="0" y="35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8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1" name="Freeform 265">
                <a:extLst>
                  <a:ext uri="{FF2B5EF4-FFF2-40B4-BE49-F238E27FC236}">
                    <a16:creationId xmlns:a16="http://schemas.microsoft.com/office/drawing/2014/main" id="{8839634F-1614-3CD2-19F1-600FADF17A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3309"/>
                <a:ext cx="12" cy="12"/>
              </a:xfrm>
              <a:custGeom>
                <a:avLst/>
                <a:gdLst>
                  <a:gd name="T0" fmla="*/ 3 w 25"/>
                  <a:gd name="T1" fmla="*/ 1 h 24"/>
                  <a:gd name="T2" fmla="*/ 25 w 25"/>
                  <a:gd name="T3" fmla="*/ 0 h 24"/>
                  <a:gd name="T4" fmla="*/ 24 w 25"/>
                  <a:gd name="T5" fmla="*/ 22 h 24"/>
                  <a:gd name="T6" fmla="*/ 0 w 25"/>
                  <a:gd name="T7" fmla="*/ 24 h 24"/>
                  <a:gd name="T8" fmla="*/ 3 w 25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4">
                    <a:moveTo>
                      <a:pt x="3" y="1"/>
                    </a:moveTo>
                    <a:lnTo>
                      <a:pt x="25" y="0"/>
                    </a:lnTo>
                    <a:lnTo>
                      <a:pt x="24" y="22"/>
                    </a:lnTo>
                    <a:lnTo>
                      <a:pt x="0" y="2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2" name="Freeform 266">
                <a:extLst>
                  <a:ext uri="{FF2B5EF4-FFF2-40B4-BE49-F238E27FC236}">
                    <a16:creationId xmlns:a16="http://schemas.microsoft.com/office/drawing/2014/main" id="{9051979B-3ABB-1C82-7297-002118F568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8" y="3270"/>
                <a:ext cx="28" cy="12"/>
              </a:xfrm>
              <a:custGeom>
                <a:avLst/>
                <a:gdLst>
                  <a:gd name="T0" fmla="*/ 0 w 56"/>
                  <a:gd name="T1" fmla="*/ 10 h 24"/>
                  <a:gd name="T2" fmla="*/ 56 w 56"/>
                  <a:gd name="T3" fmla="*/ 0 h 24"/>
                  <a:gd name="T4" fmla="*/ 56 w 56"/>
                  <a:gd name="T5" fmla="*/ 14 h 24"/>
                  <a:gd name="T6" fmla="*/ 0 w 56"/>
                  <a:gd name="T7" fmla="*/ 24 h 24"/>
                  <a:gd name="T8" fmla="*/ 0 w 56"/>
                  <a:gd name="T9" fmla="*/ 1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10"/>
                    </a:moveTo>
                    <a:lnTo>
                      <a:pt x="56" y="0"/>
                    </a:lnTo>
                    <a:lnTo>
                      <a:pt x="56" y="14"/>
                    </a:lnTo>
                    <a:lnTo>
                      <a:pt x="0" y="2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3" name="Freeform 267">
                <a:extLst>
                  <a:ext uri="{FF2B5EF4-FFF2-40B4-BE49-F238E27FC236}">
                    <a16:creationId xmlns:a16="http://schemas.microsoft.com/office/drawing/2014/main" id="{9AE1438C-BE05-EA00-11BA-B5F3813964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4" y="3261"/>
                <a:ext cx="26" cy="11"/>
              </a:xfrm>
              <a:custGeom>
                <a:avLst/>
                <a:gdLst>
                  <a:gd name="T0" fmla="*/ 0 w 51"/>
                  <a:gd name="T1" fmla="*/ 10 h 23"/>
                  <a:gd name="T2" fmla="*/ 51 w 51"/>
                  <a:gd name="T3" fmla="*/ 0 h 23"/>
                  <a:gd name="T4" fmla="*/ 51 w 51"/>
                  <a:gd name="T5" fmla="*/ 13 h 23"/>
                  <a:gd name="T6" fmla="*/ 0 w 51"/>
                  <a:gd name="T7" fmla="*/ 23 h 23"/>
                  <a:gd name="T8" fmla="*/ 0 w 51"/>
                  <a:gd name="T9" fmla="*/ 1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3">
                    <a:moveTo>
                      <a:pt x="0" y="10"/>
                    </a:moveTo>
                    <a:lnTo>
                      <a:pt x="51" y="0"/>
                    </a:lnTo>
                    <a:lnTo>
                      <a:pt x="51" y="13"/>
                    </a:lnTo>
                    <a:lnTo>
                      <a:pt x="0" y="2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4" name="Freeform 268">
                <a:extLst>
                  <a:ext uri="{FF2B5EF4-FFF2-40B4-BE49-F238E27FC236}">
                    <a16:creationId xmlns:a16="http://schemas.microsoft.com/office/drawing/2014/main" id="{61DB1F07-8A8E-EFC9-D189-288535BC61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2" y="3253"/>
                <a:ext cx="22" cy="10"/>
              </a:xfrm>
              <a:custGeom>
                <a:avLst/>
                <a:gdLst>
                  <a:gd name="T0" fmla="*/ 0 w 46"/>
                  <a:gd name="T1" fmla="*/ 10 h 21"/>
                  <a:gd name="T2" fmla="*/ 46 w 46"/>
                  <a:gd name="T3" fmla="*/ 0 h 21"/>
                  <a:gd name="T4" fmla="*/ 46 w 46"/>
                  <a:gd name="T5" fmla="*/ 13 h 21"/>
                  <a:gd name="T6" fmla="*/ 0 w 46"/>
                  <a:gd name="T7" fmla="*/ 21 h 21"/>
                  <a:gd name="T8" fmla="*/ 0 w 46"/>
                  <a:gd name="T9" fmla="*/ 1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1">
                    <a:moveTo>
                      <a:pt x="0" y="10"/>
                    </a:moveTo>
                    <a:lnTo>
                      <a:pt x="46" y="0"/>
                    </a:lnTo>
                    <a:lnTo>
                      <a:pt x="46" y="13"/>
                    </a:lnTo>
                    <a:lnTo>
                      <a:pt x="0" y="2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5" name="Freeform 269">
                <a:extLst>
                  <a:ext uri="{FF2B5EF4-FFF2-40B4-BE49-F238E27FC236}">
                    <a16:creationId xmlns:a16="http://schemas.microsoft.com/office/drawing/2014/main" id="{EC4FEC22-98CD-6F33-F213-7ED7E0A9AA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5" y="3245"/>
                <a:ext cx="22" cy="8"/>
              </a:xfrm>
              <a:custGeom>
                <a:avLst/>
                <a:gdLst>
                  <a:gd name="T0" fmla="*/ 0 w 42"/>
                  <a:gd name="T1" fmla="*/ 7 h 16"/>
                  <a:gd name="T2" fmla="*/ 42 w 42"/>
                  <a:gd name="T3" fmla="*/ 0 h 16"/>
                  <a:gd name="T4" fmla="*/ 42 w 42"/>
                  <a:gd name="T5" fmla="*/ 10 h 16"/>
                  <a:gd name="T6" fmla="*/ 0 w 42"/>
                  <a:gd name="T7" fmla="*/ 16 h 16"/>
                  <a:gd name="T8" fmla="*/ 0 w 42"/>
                  <a:gd name="T9" fmla="*/ 7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6">
                    <a:moveTo>
                      <a:pt x="0" y="7"/>
                    </a:moveTo>
                    <a:lnTo>
                      <a:pt x="42" y="0"/>
                    </a:lnTo>
                    <a:lnTo>
                      <a:pt x="42" y="10"/>
                    </a:lnTo>
                    <a:lnTo>
                      <a:pt x="0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6" name="Freeform 270">
                <a:extLst>
                  <a:ext uri="{FF2B5EF4-FFF2-40B4-BE49-F238E27FC236}">
                    <a16:creationId xmlns:a16="http://schemas.microsoft.com/office/drawing/2014/main" id="{B0F541C8-4E2F-C690-06D4-FDB418D2C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" y="3315"/>
                <a:ext cx="46" cy="36"/>
              </a:xfrm>
              <a:custGeom>
                <a:avLst/>
                <a:gdLst>
                  <a:gd name="T0" fmla="*/ 0 w 92"/>
                  <a:gd name="T1" fmla="*/ 20 h 73"/>
                  <a:gd name="T2" fmla="*/ 0 w 92"/>
                  <a:gd name="T3" fmla="*/ 73 h 73"/>
                  <a:gd name="T4" fmla="*/ 92 w 92"/>
                  <a:gd name="T5" fmla="*/ 52 h 73"/>
                  <a:gd name="T6" fmla="*/ 91 w 92"/>
                  <a:gd name="T7" fmla="*/ 0 h 73"/>
                  <a:gd name="T8" fmla="*/ 0 w 92"/>
                  <a:gd name="T9" fmla="*/ 2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" h="73">
                    <a:moveTo>
                      <a:pt x="0" y="20"/>
                    </a:moveTo>
                    <a:lnTo>
                      <a:pt x="0" y="73"/>
                    </a:lnTo>
                    <a:lnTo>
                      <a:pt x="92" y="52"/>
                    </a:lnTo>
                    <a:lnTo>
                      <a:pt x="91" y="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7" name="Freeform 271">
                <a:extLst>
                  <a:ext uri="{FF2B5EF4-FFF2-40B4-BE49-F238E27FC236}">
                    <a16:creationId xmlns:a16="http://schemas.microsoft.com/office/drawing/2014/main" id="{0B2DCE2F-98DD-3FF3-4F0A-F1AF76EF8D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3207"/>
                <a:ext cx="18" cy="8"/>
              </a:xfrm>
              <a:custGeom>
                <a:avLst/>
                <a:gdLst>
                  <a:gd name="T0" fmla="*/ 3 w 35"/>
                  <a:gd name="T1" fmla="*/ 0 h 16"/>
                  <a:gd name="T2" fmla="*/ 35 w 35"/>
                  <a:gd name="T3" fmla="*/ 0 h 16"/>
                  <a:gd name="T4" fmla="*/ 35 w 35"/>
                  <a:gd name="T5" fmla="*/ 16 h 16"/>
                  <a:gd name="T6" fmla="*/ 0 w 35"/>
                  <a:gd name="T7" fmla="*/ 16 h 16"/>
                  <a:gd name="T8" fmla="*/ 3 w 3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6">
                    <a:moveTo>
                      <a:pt x="3" y="0"/>
                    </a:moveTo>
                    <a:lnTo>
                      <a:pt x="35" y="0"/>
                    </a:lnTo>
                    <a:lnTo>
                      <a:pt x="35" y="16"/>
                    </a:lnTo>
                    <a:lnTo>
                      <a:pt x="0" y="1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8" name="Freeform 272">
                <a:extLst>
                  <a:ext uri="{FF2B5EF4-FFF2-40B4-BE49-F238E27FC236}">
                    <a16:creationId xmlns:a16="http://schemas.microsoft.com/office/drawing/2014/main" id="{96108BAD-FF57-E0EA-5C00-609A6BEA15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9" y="3147"/>
                <a:ext cx="23" cy="6"/>
              </a:xfrm>
              <a:custGeom>
                <a:avLst/>
                <a:gdLst>
                  <a:gd name="T0" fmla="*/ 6 w 46"/>
                  <a:gd name="T1" fmla="*/ 0 h 13"/>
                  <a:gd name="T2" fmla="*/ 46 w 46"/>
                  <a:gd name="T3" fmla="*/ 0 h 13"/>
                  <a:gd name="T4" fmla="*/ 43 w 46"/>
                  <a:gd name="T5" fmla="*/ 8 h 13"/>
                  <a:gd name="T6" fmla="*/ 0 w 46"/>
                  <a:gd name="T7" fmla="*/ 13 h 13"/>
                  <a:gd name="T8" fmla="*/ 6 w 46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3">
                    <a:moveTo>
                      <a:pt x="6" y="0"/>
                    </a:moveTo>
                    <a:lnTo>
                      <a:pt x="46" y="0"/>
                    </a:lnTo>
                    <a:lnTo>
                      <a:pt x="43" y="8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9" name="Freeform 273">
                <a:extLst>
                  <a:ext uri="{FF2B5EF4-FFF2-40B4-BE49-F238E27FC236}">
                    <a16:creationId xmlns:a16="http://schemas.microsoft.com/office/drawing/2014/main" id="{F760BD9C-51A3-88DC-2C23-8A361B8AD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3209"/>
                <a:ext cx="23" cy="4"/>
              </a:xfrm>
              <a:custGeom>
                <a:avLst/>
                <a:gdLst>
                  <a:gd name="T0" fmla="*/ 4 w 47"/>
                  <a:gd name="T1" fmla="*/ 0 h 10"/>
                  <a:gd name="T2" fmla="*/ 44 w 47"/>
                  <a:gd name="T3" fmla="*/ 0 h 10"/>
                  <a:gd name="T4" fmla="*/ 47 w 47"/>
                  <a:gd name="T5" fmla="*/ 10 h 10"/>
                  <a:gd name="T6" fmla="*/ 0 w 47"/>
                  <a:gd name="T7" fmla="*/ 8 h 10"/>
                  <a:gd name="T8" fmla="*/ 1 w 47"/>
                  <a:gd name="T9" fmla="*/ 7 h 10"/>
                  <a:gd name="T10" fmla="*/ 4 w 47"/>
                  <a:gd name="T11" fmla="*/ 3 h 10"/>
                  <a:gd name="T12" fmla="*/ 4 w 47"/>
                  <a:gd name="T13" fmla="*/ 2 h 10"/>
                  <a:gd name="T14" fmla="*/ 4 w 47"/>
                  <a:gd name="T1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0">
                    <a:moveTo>
                      <a:pt x="4" y="0"/>
                    </a:moveTo>
                    <a:lnTo>
                      <a:pt x="44" y="0"/>
                    </a:lnTo>
                    <a:lnTo>
                      <a:pt x="47" y="10"/>
                    </a:lnTo>
                    <a:lnTo>
                      <a:pt x="0" y="8"/>
                    </a:lnTo>
                    <a:lnTo>
                      <a:pt x="1" y="7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0" name="Freeform 274">
                <a:extLst>
                  <a:ext uri="{FF2B5EF4-FFF2-40B4-BE49-F238E27FC236}">
                    <a16:creationId xmlns:a16="http://schemas.microsoft.com/office/drawing/2014/main" id="{71B8B21A-B267-A3F0-0C72-8FCBFD4600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6" y="3144"/>
                <a:ext cx="24" cy="69"/>
              </a:xfrm>
              <a:custGeom>
                <a:avLst/>
                <a:gdLst>
                  <a:gd name="T0" fmla="*/ 2 w 49"/>
                  <a:gd name="T1" fmla="*/ 8 h 136"/>
                  <a:gd name="T2" fmla="*/ 0 w 49"/>
                  <a:gd name="T3" fmla="*/ 131 h 136"/>
                  <a:gd name="T4" fmla="*/ 12 w 49"/>
                  <a:gd name="T5" fmla="*/ 136 h 136"/>
                  <a:gd name="T6" fmla="*/ 44 w 49"/>
                  <a:gd name="T7" fmla="*/ 136 h 136"/>
                  <a:gd name="T8" fmla="*/ 49 w 49"/>
                  <a:gd name="T9" fmla="*/ 123 h 136"/>
                  <a:gd name="T10" fmla="*/ 49 w 49"/>
                  <a:gd name="T11" fmla="*/ 16 h 136"/>
                  <a:gd name="T12" fmla="*/ 37 w 49"/>
                  <a:gd name="T13" fmla="*/ 2 h 136"/>
                  <a:gd name="T14" fmla="*/ 12 w 49"/>
                  <a:gd name="T15" fmla="*/ 0 h 136"/>
                  <a:gd name="T16" fmla="*/ 2 w 49"/>
                  <a:gd name="T17" fmla="*/ 8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136">
                    <a:moveTo>
                      <a:pt x="2" y="8"/>
                    </a:moveTo>
                    <a:lnTo>
                      <a:pt x="0" y="131"/>
                    </a:lnTo>
                    <a:lnTo>
                      <a:pt x="12" y="136"/>
                    </a:lnTo>
                    <a:lnTo>
                      <a:pt x="44" y="136"/>
                    </a:lnTo>
                    <a:lnTo>
                      <a:pt x="49" y="123"/>
                    </a:lnTo>
                    <a:lnTo>
                      <a:pt x="49" y="16"/>
                    </a:lnTo>
                    <a:lnTo>
                      <a:pt x="37" y="2"/>
                    </a:lnTo>
                    <a:lnTo>
                      <a:pt x="12" y="0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1" name="Freeform 275">
                <a:extLst>
                  <a:ext uri="{FF2B5EF4-FFF2-40B4-BE49-F238E27FC236}">
                    <a16:creationId xmlns:a16="http://schemas.microsoft.com/office/drawing/2014/main" id="{3D532A4C-B190-8262-E288-68B13C350B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2" y="3140"/>
                <a:ext cx="39" cy="65"/>
              </a:xfrm>
              <a:custGeom>
                <a:avLst/>
                <a:gdLst>
                  <a:gd name="T0" fmla="*/ 80 w 80"/>
                  <a:gd name="T1" fmla="*/ 13 h 128"/>
                  <a:gd name="T2" fmla="*/ 40 w 80"/>
                  <a:gd name="T3" fmla="*/ 10 h 128"/>
                  <a:gd name="T4" fmla="*/ 40 w 80"/>
                  <a:gd name="T5" fmla="*/ 0 h 128"/>
                  <a:gd name="T6" fmla="*/ 11 w 80"/>
                  <a:gd name="T7" fmla="*/ 0 h 128"/>
                  <a:gd name="T8" fmla="*/ 3 w 80"/>
                  <a:gd name="T9" fmla="*/ 10 h 128"/>
                  <a:gd name="T10" fmla="*/ 0 w 80"/>
                  <a:gd name="T11" fmla="*/ 119 h 128"/>
                  <a:gd name="T12" fmla="*/ 8 w 80"/>
                  <a:gd name="T13" fmla="*/ 128 h 128"/>
                  <a:gd name="T14" fmla="*/ 53 w 80"/>
                  <a:gd name="T15" fmla="*/ 128 h 128"/>
                  <a:gd name="T16" fmla="*/ 56 w 80"/>
                  <a:gd name="T17" fmla="*/ 115 h 128"/>
                  <a:gd name="T18" fmla="*/ 37 w 80"/>
                  <a:gd name="T19" fmla="*/ 119 h 128"/>
                  <a:gd name="T20" fmla="*/ 37 w 80"/>
                  <a:gd name="T21" fmla="*/ 24 h 128"/>
                  <a:gd name="T22" fmla="*/ 80 w 80"/>
                  <a:gd name="T23" fmla="*/ 24 h 128"/>
                  <a:gd name="T24" fmla="*/ 78 w 80"/>
                  <a:gd name="T25" fmla="*/ 22 h 128"/>
                  <a:gd name="T26" fmla="*/ 77 w 80"/>
                  <a:gd name="T27" fmla="*/ 19 h 128"/>
                  <a:gd name="T28" fmla="*/ 77 w 80"/>
                  <a:gd name="T29" fmla="*/ 16 h 128"/>
                  <a:gd name="T30" fmla="*/ 80 w 80"/>
                  <a:gd name="T31" fmla="*/ 13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0" h="128">
                    <a:moveTo>
                      <a:pt x="80" y="13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1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8" y="128"/>
                    </a:lnTo>
                    <a:lnTo>
                      <a:pt x="53" y="128"/>
                    </a:lnTo>
                    <a:lnTo>
                      <a:pt x="56" y="115"/>
                    </a:lnTo>
                    <a:lnTo>
                      <a:pt x="37" y="119"/>
                    </a:lnTo>
                    <a:lnTo>
                      <a:pt x="37" y="24"/>
                    </a:lnTo>
                    <a:lnTo>
                      <a:pt x="80" y="24"/>
                    </a:lnTo>
                    <a:lnTo>
                      <a:pt x="78" y="22"/>
                    </a:lnTo>
                    <a:lnTo>
                      <a:pt x="77" y="19"/>
                    </a:lnTo>
                    <a:lnTo>
                      <a:pt x="77" y="16"/>
                    </a:lnTo>
                    <a:lnTo>
                      <a:pt x="80" y="1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2" name="Freeform 276">
                <a:extLst>
                  <a:ext uri="{FF2B5EF4-FFF2-40B4-BE49-F238E27FC236}">
                    <a16:creationId xmlns:a16="http://schemas.microsoft.com/office/drawing/2014/main" id="{9EBC8CB8-14A7-2BAA-9128-3C80E9005F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1" y="3241"/>
                <a:ext cx="15" cy="34"/>
              </a:xfrm>
              <a:custGeom>
                <a:avLst/>
                <a:gdLst>
                  <a:gd name="T0" fmla="*/ 16 w 30"/>
                  <a:gd name="T1" fmla="*/ 67 h 67"/>
                  <a:gd name="T2" fmla="*/ 22 w 30"/>
                  <a:gd name="T3" fmla="*/ 64 h 67"/>
                  <a:gd name="T4" fmla="*/ 26 w 30"/>
                  <a:gd name="T5" fmla="*/ 58 h 67"/>
                  <a:gd name="T6" fmla="*/ 29 w 30"/>
                  <a:gd name="T7" fmla="*/ 46 h 67"/>
                  <a:gd name="T8" fmla="*/ 30 w 30"/>
                  <a:gd name="T9" fmla="*/ 34 h 67"/>
                  <a:gd name="T10" fmla="*/ 29 w 30"/>
                  <a:gd name="T11" fmla="*/ 21 h 67"/>
                  <a:gd name="T12" fmla="*/ 26 w 30"/>
                  <a:gd name="T13" fmla="*/ 10 h 67"/>
                  <a:gd name="T14" fmla="*/ 22 w 30"/>
                  <a:gd name="T15" fmla="*/ 3 h 67"/>
                  <a:gd name="T16" fmla="*/ 16 w 30"/>
                  <a:gd name="T17" fmla="*/ 0 h 67"/>
                  <a:gd name="T18" fmla="*/ 10 w 30"/>
                  <a:gd name="T19" fmla="*/ 3 h 67"/>
                  <a:gd name="T20" fmla="*/ 4 w 30"/>
                  <a:gd name="T21" fmla="*/ 10 h 67"/>
                  <a:gd name="T22" fmla="*/ 1 w 30"/>
                  <a:gd name="T23" fmla="*/ 21 h 67"/>
                  <a:gd name="T24" fmla="*/ 0 w 30"/>
                  <a:gd name="T25" fmla="*/ 34 h 67"/>
                  <a:gd name="T26" fmla="*/ 1 w 30"/>
                  <a:gd name="T27" fmla="*/ 46 h 67"/>
                  <a:gd name="T28" fmla="*/ 4 w 30"/>
                  <a:gd name="T29" fmla="*/ 58 h 67"/>
                  <a:gd name="T30" fmla="*/ 10 w 30"/>
                  <a:gd name="T31" fmla="*/ 64 h 67"/>
                  <a:gd name="T32" fmla="*/ 16 w 30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0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6" y="58"/>
                    </a:lnTo>
                    <a:lnTo>
                      <a:pt x="29" y="46"/>
                    </a:lnTo>
                    <a:lnTo>
                      <a:pt x="30" y="34"/>
                    </a:lnTo>
                    <a:lnTo>
                      <a:pt x="29" y="21"/>
                    </a:lnTo>
                    <a:lnTo>
                      <a:pt x="26" y="10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0" y="3"/>
                    </a:lnTo>
                    <a:lnTo>
                      <a:pt x="4" y="10"/>
                    </a:lnTo>
                    <a:lnTo>
                      <a:pt x="1" y="21"/>
                    </a:lnTo>
                    <a:lnTo>
                      <a:pt x="0" y="34"/>
                    </a:lnTo>
                    <a:lnTo>
                      <a:pt x="1" y="46"/>
                    </a:lnTo>
                    <a:lnTo>
                      <a:pt x="4" y="58"/>
                    </a:lnTo>
                    <a:lnTo>
                      <a:pt x="10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3" name="Freeform 277">
                <a:extLst>
                  <a:ext uri="{FF2B5EF4-FFF2-40B4-BE49-F238E27FC236}">
                    <a16:creationId xmlns:a16="http://schemas.microsoft.com/office/drawing/2014/main" id="{245D79CF-8959-6D3B-C9E5-5155594BF6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4" y="3249"/>
                <a:ext cx="16" cy="33"/>
              </a:xfrm>
              <a:custGeom>
                <a:avLst/>
                <a:gdLst>
                  <a:gd name="T0" fmla="*/ 17 w 31"/>
                  <a:gd name="T1" fmla="*/ 68 h 68"/>
                  <a:gd name="T2" fmla="*/ 22 w 31"/>
                  <a:gd name="T3" fmla="*/ 66 h 68"/>
                  <a:gd name="T4" fmla="*/ 27 w 31"/>
                  <a:gd name="T5" fmla="*/ 58 h 68"/>
                  <a:gd name="T6" fmla="*/ 30 w 31"/>
                  <a:gd name="T7" fmla="*/ 47 h 68"/>
                  <a:gd name="T8" fmla="*/ 31 w 31"/>
                  <a:gd name="T9" fmla="*/ 34 h 68"/>
                  <a:gd name="T10" fmla="*/ 30 w 31"/>
                  <a:gd name="T11" fmla="*/ 21 h 68"/>
                  <a:gd name="T12" fmla="*/ 27 w 31"/>
                  <a:gd name="T13" fmla="*/ 10 h 68"/>
                  <a:gd name="T14" fmla="*/ 22 w 31"/>
                  <a:gd name="T15" fmla="*/ 4 h 68"/>
                  <a:gd name="T16" fmla="*/ 17 w 31"/>
                  <a:gd name="T17" fmla="*/ 0 h 68"/>
                  <a:gd name="T18" fmla="*/ 11 w 31"/>
                  <a:gd name="T19" fmla="*/ 4 h 68"/>
                  <a:gd name="T20" fmla="*/ 5 w 31"/>
                  <a:gd name="T21" fmla="*/ 10 h 68"/>
                  <a:gd name="T22" fmla="*/ 2 w 31"/>
                  <a:gd name="T23" fmla="*/ 21 h 68"/>
                  <a:gd name="T24" fmla="*/ 0 w 31"/>
                  <a:gd name="T25" fmla="*/ 34 h 68"/>
                  <a:gd name="T26" fmla="*/ 2 w 31"/>
                  <a:gd name="T27" fmla="*/ 47 h 68"/>
                  <a:gd name="T28" fmla="*/ 5 w 31"/>
                  <a:gd name="T29" fmla="*/ 58 h 68"/>
                  <a:gd name="T30" fmla="*/ 11 w 31"/>
                  <a:gd name="T31" fmla="*/ 66 h 68"/>
                  <a:gd name="T32" fmla="*/ 17 w 31"/>
                  <a:gd name="T33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8">
                    <a:moveTo>
                      <a:pt x="17" y="68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30" y="47"/>
                    </a:lnTo>
                    <a:lnTo>
                      <a:pt x="31" y="34"/>
                    </a:lnTo>
                    <a:lnTo>
                      <a:pt x="30" y="21"/>
                    </a:lnTo>
                    <a:lnTo>
                      <a:pt x="27" y="10"/>
                    </a:lnTo>
                    <a:lnTo>
                      <a:pt x="22" y="4"/>
                    </a:lnTo>
                    <a:lnTo>
                      <a:pt x="17" y="0"/>
                    </a:lnTo>
                    <a:lnTo>
                      <a:pt x="11" y="4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5" y="58"/>
                    </a:lnTo>
                    <a:lnTo>
                      <a:pt x="11" y="66"/>
                    </a:lnTo>
                    <a:lnTo>
                      <a:pt x="17" y="6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4" name="Rectangle 278">
                <a:extLst>
                  <a:ext uri="{FF2B5EF4-FFF2-40B4-BE49-F238E27FC236}">
                    <a16:creationId xmlns:a16="http://schemas.microsoft.com/office/drawing/2014/main" id="{E4F4209C-0AC0-4211-248A-6D23D3B5FD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5" name="Rectangle 279">
                <a:extLst>
                  <a:ext uri="{FF2B5EF4-FFF2-40B4-BE49-F238E27FC236}">
                    <a16:creationId xmlns:a16="http://schemas.microsoft.com/office/drawing/2014/main" id="{BDE04E4C-5C1A-1A7B-D618-F8E7D54D3E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6" name="Rectangle 280">
                <a:extLst>
                  <a:ext uri="{FF2B5EF4-FFF2-40B4-BE49-F238E27FC236}">
                    <a16:creationId xmlns:a16="http://schemas.microsoft.com/office/drawing/2014/main" id="{B8AF89F4-E060-3FEA-DE54-F60BD7780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" y="1437"/>
                <a:ext cx="368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工廠</a:t>
                </a:r>
                <a:endParaRPr lang="zh-TW" altLang="en-US"/>
              </a:p>
            </p:txBody>
          </p:sp>
          <p:sp>
            <p:nvSpPr>
              <p:cNvPr id="552217" name="Rectangle 281">
                <a:extLst>
                  <a:ext uri="{FF2B5EF4-FFF2-40B4-BE49-F238E27FC236}">
                    <a16:creationId xmlns:a16="http://schemas.microsoft.com/office/drawing/2014/main" id="{FB04404C-39D1-4EAF-4EE1-FC53665C5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8" name="Rectangle 282">
                <a:extLst>
                  <a:ext uri="{FF2B5EF4-FFF2-40B4-BE49-F238E27FC236}">
                    <a16:creationId xmlns:a16="http://schemas.microsoft.com/office/drawing/2014/main" id="{F10CFDB7-67E3-A46E-0120-2212CDFC12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9" name="Rectangle 283">
                <a:extLst>
                  <a:ext uri="{FF2B5EF4-FFF2-40B4-BE49-F238E27FC236}">
                    <a16:creationId xmlns:a16="http://schemas.microsoft.com/office/drawing/2014/main" id="{FC1FACB2-4357-B43F-112C-91AB2EDEB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5" y="2233"/>
                <a:ext cx="736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　配銷商</a:t>
                </a:r>
                <a:endParaRPr lang="zh-TW" altLang="en-US"/>
              </a:p>
            </p:txBody>
          </p:sp>
          <p:sp>
            <p:nvSpPr>
              <p:cNvPr id="552220" name="Rectangle 284">
                <a:extLst>
                  <a:ext uri="{FF2B5EF4-FFF2-40B4-BE49-F238E27FC236}">
                    <a16:creationId xmlns:a16="http://schemas.microsoft.com/office/drawing/2014/main" id="{9B66DB6F-B390-056E-13DE-184386CDBF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1" name="Rectangle 285">
                <a:extLst>
                  <a:ext uri="{FF2B5EF4-FFF2-40B4-BE49-F238E27FC236}">
                    <a16:creationId xmlns:a16="http://schemas.microsoft.com/office/drawing/2014/main" id="{4B7390F2-D2E1-754F-A253-26B2A0F108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2" name="Rectangle 286">
                <a:extLst>
                  <a:ext uri="{FF2B5EF4-FFF2-40B4-BE49-F238E27FC236}">
                    <a16:creationId xmlns:a16="http://schemas.microsoft.com/office/drawing/2014/main" id="{88B53B83-A60E-387F-D695-0D9FDD7683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3029"/>
                <a:ext cx="76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/>
                  <a:t>　大盤商</a:t>
                </a:r>
              </a:p>
            </p:txBody>
          </p:sp>
          <p:sp>
            <p:nvSpPr>
              <p:cNvPr id="552223" name="Rectangle 287">
                <a:extLst>
                  <a:ext uri="{FF2B5EF4-FFF2-40B4-BE49-F238E27FC236}">
                    <a16:creationId xmlns:a16="http://schemas.microsoft.com/office/drawing/2014/main" id="{A774F3BB-B5FB-5278-9727-1793B3DC0D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4" name="Rectangle 288">
                <a:extLst>
                  <a:ext uri="{FF2B5EF4-FFF2-40B4-BE49-F238E27FC236}">
                    <a16:creationId xmlns:a16="http://schemas.microsoft.com/office/drawing/2014/main" id="{5A30B8BD-7491-8CB2-05CC-6FE06AA417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5" name="Rectangle 289">
                <a:extLst>
                  <a:ext uri="{FF2B5EF4-FFF2-40B4-BE49-F238E27FC236}">
                    <a16:creationId xmlns:a16="http://schemas.microsoft.com/office/drawing/2014/main" id="{76253158-9E6E-A96B-6778-715E01C474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1" y="3900"/>
                <a:ext cx="552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零售商</a:t>
                </a:r>
                <a:endParaRPr lang="zh-TW" altLang="en-US"/>
              </a:p>
            </p:txBody>
          </p:sp>
          <p:sp>
            <p:nvSpPr>
              <p:cNvPr id="552226" name="Freeform 290">
                <a:extLst>
                  <a:ext uri="{FF2B5EF4-FFF2-40B4-BE49-F238E27FC236}">
                    <a16:creationId xmlns:a16="http://schemas.microsoft.com/office/drawing/2014/main" id="{392EBA54-421C-E4EB-C6E5-9516E31684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23" y="1726"/>
                <a:ext cx="444" cy="615"/>
              </a:xfrm>
              <a:custGeom>
                <a:avLst/>
                <a:gdLst>
                  <a:gd name="T0" fmla="*/ 888 w 888"/>
                  <a:gd name="T1" fmla="*/ 1231 h 1231"/>
                  <a:gd name="T2" fmla="*/ 56 w 888"/>
                  <a:gd name="T3" fmla="*/ 1231 h 1231"/>
                  <a:gd name="T4" fmla="*/ 52 w 888"/>
                  <a:gd name="T5" fmla="*/ 1231 h 1231"/>
                  <a:gd name="T6" fmla="*/ 49 w 888"/>
                  <a:gd name="T7" fmla="*/ 1230 h 1231"/>
                  <a:gd name="T8" fmla="*/ 46 w 888"/>
                  <a:gd name="T9" fmla="*/ 1228 h 1231"/>
                  <a:gd name="T10" fmla="*/ 43 w 888"/>
                  <a:gd name="T11" fmla="*/ 1227 h 1231"/>
                  <a:gd name="T12" fmla="*/ 40 w 888"/>
                  <a:gd name="T13" fmla="*/ 1223 h 1231"/>
                  <a:gd name="T14" fmla="*/ 38 w 888"/>
                  <a:gd name="T15" fmla="*/ 1220 h 1231"/>
                  <a:gd name="T16" fmla="*/ 37 w 888"/>
                  <a:gd name="T17" fmla="*/ 1215 h 1231"/>
                  <a:gd name="T18" fmla="*/ 37 w 888"/>
                  <a:gd name="T19" fmla="*/ 1212 h 1231"/>
                  <a:gd name="T20" fmla="*/ 37 w 888"/>
                  <a:gd name="T21" fmla="*/ 100 h 1231"/>
                  <a:gd name="T22" fmla="*/ 74 w 888"/>
                  <a:gd name="T23" fmla="*/ 100 h 1231"/>
                  <a:gd name="T24" fmla="*/ 74 w 888"/>
                  <a:gd name="T25" fmla="*/ 1212 h 1231"/>
                  <a:gd name="T26" fmla="*/ 56 w 888"/>
                  <a:gd name="T27" fmla="*/ 1191 h 1231"/>
                  <a:gd name="T28" fmla="*/ 888 w 888"/>
                  <a:gd name="T29" fmla="*/ 1191 h 1231"/>
                  <a:gd name="T30" fmla="*/ 888 w 888"/>
                  <a:gd name="T31" fmla="*/ 1231 h 1231"/>
                  <a:gd name="T32" fmla="*/ 0 w 888"/>
                  <a:gd name="T33" fmla="*/ 120 h 1231"/>
                  <a:gd name="T34" fmla="*/ 56 w 888"/>
                  <a:gd name="T35" fmla="*/ 0 h 1231"/>
                  <a:gd name="T36" fmla="*/ 111 w 888"/>
                  <a:gd name="T37" fmla="*/ 120 h 1231"/>
                  <a:gd name="T38" fmla="*/ 0 w 888"/>
                  <a:gd name="T39" fmla="*/ 120 h 1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88" h="1231">
                    <a:moveTo>
                      <a:pt x="888" y="1231"/>
                    </a:moveTo>
                    <a:lnTo>
                      <a:pt x="56" y="1231"/>
                    </a:lnTo>
                    <a:lnTo>
                      <a:pt x="52" y="1231"/>
                    </a:lnTo>
                    <a:lnTo>
                      <a:pt x="49" y="1230"/>
                    </a:lnTo>
                    <a:lnTo>
                      <a:pt x="46" y="1228"/>
                    </a:lnTo>
                    <a:lnTo>
                      <a:pt x="43" y="1227"/>
                    </a:lnTo>
                    <a:lnTo>
                      <a:pt x="40" y="1223"/>
                    </a:lnTo>
                    <a:lnTo>
                      <a:pt x="38" y="1220"/>
                    </a:lnTo>
                    <a:lnTo>
                      <a:pt x="37" y="1215"/>
                    </a:lnTo>
                    <a:lnTo>
                      <a:pt x="37" y="1212"/>
                    </a:lnTo>
                    <a:lnTo>
                      <a:pt x="37" y="100"/>
                    </a:lnTo>
                    <a:lnTo>
                      <a:pt x="74" y="100"/>
                    </a:lnTo>
                    <a:lnTo>
                      <a:pt x="74" y="1212"/>
                    </a:lnTo>
                    <a:lnTo>
                      <a:pt x="56" y="1191"/>
                    </a:lnTo>
                    <a:lnTo>
                      <a:pt x="888" y="1191"/>
                    </a:lnTo>
                    <a:lnTo>
                      <a:pt x="888" y="1231"/>
                    </a:lnTo>
                    <a:close/>
                    <a:moveTo>
                      <a:pt x="0" y="120"/>
                    </a:moveTo>
                    <a:lnTo>
                      <a:pt x="56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7" name="Freeform 291">
                <a:extLst>
                  <a:ext uri="{FF2B5EF4-FFF2-40B4-BE49-F238E27FC236}">
                    <a16:creationId xmlns:a16="http://schemas.microsoft.com/office/drawing/2014/main" id="{EEFE518B-6B5C-F815-7696-A3CF60F6960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22" y="2520"/>
                <a:ext cx="583" cy="655"/>
              </a:xfrm>
              <a:custGeom>
                <a:avLst/>
                <a:gdLst>
                  <a:gd name="T0" fmla="*/ 1166 w 1166"/>
                  <a:gd name="T1" fmla="*/ 1310 h 1310"/>
                  <a:gd name="T2" fmla="*/ 54 w 1166"/>
                  <a:gd name="T3" fmla="*/ 1310 h 1310"/>
                  <a:gd name="T4" fmla="*/ 51 w 1166"/>
                  <a:gd name="T5" fmla="*/ 1310 h 1310"/>
                  <a:gd name="T6" fmla="*/ 47 w 1166"/>
                  <a:gd name="T7" fmla="*/ 1308 h 1310"/>
                  <a:gd name="T8" fmla="*/ 44 w 1166"/>
                  <a:gd name="T9" fmla="*/ 1307 h 1310"/>
                  <a:gd name="T10" fmla="*/ 41 w 1166"/>
                  <a:gd name="T11" fmla="*/ 1303 h 1310"/>
                  <a:gd name="T12" fmla="*/ 39 w 1166"/>
                  <a:gd name="T13" fmla="*/ 1300 h 1310"/>
                  <a:gd name="T14" fmla="*/ 38 w 1166"/>
                  <a:gd name="T15" fmla="*/ 1297 h 1310"/>
                  <a:gd name="T16" fmla="*/ 36 w 1166"/>
                  <a:gd name="T17" fmla="*/ 1294 h 1310"/>
                  <a:gd name="T18" fmla="*/ 36 w 1166"/>
                  <a:gd name="T19" fmla="*/ 1291 h 1310"/>
                  <a:gd name="T20" fmla="*/ 36 w 1166"/>
                  <a:gd name="T21" fmla="*/ 101 h 1310"/>
                  <a:gd name="T22" fmla="*/ 73 w 1166"/>
                  <a:gd name="T23" fmla="*/ 101 h 1310"/>
                  <a:gd name="T24" fmla="*/ 73 w 1166"/>
                  <a:gd name="T25" fmla="*/ 1291 h 1310"/>
                  <a:gd name="T26" fmla="*/ 54 w 1166"/>
                  <a:gd name="T27" fmla="*/ 1270 h 1310"/>
                  <a:gd name="T28" fmla="*/ 1166 w 1166"/>
                  <a:gd name="T29" fmla="*/ 1270 h 1310"/>
                  <a:gd name="T30" fmla="*/ 1166 w 1166"/>
                  <a:gd name="T31" fmla="*/ 1310 h 1310"/>
                  <a:gd name="T32" fmla="*/ 0 w 1166"/>
                  <a:gd name="T33" fmla="*/ 120 h 1310"/>
                  <a:gd name="T34" fmla="*/ 54 w 1166"/>
                  <a:gd name="T35" fmla="*/ 0 h 1310"/>
                  <a:gd name="T36" fmla="*/ 110 w 1166"/>
                  <a:gd name="T37" fmla="*/ 120 h 1310"/>
                  <a:gd name="T38" fmla="*/ 0 w 1166"/>
                  <a:gd name="T39" fmla="*/ 120 h 1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6" h="1310">
                    <a:moveTo>
                      <a:pt x="1166" y="1310"/>
                    </a:moveTo>
                    <a:lnTo>
                      <a:pt x="54" y="1310"/>
                    </a:lnTo>
                    <a:lnTo>
                      <a:pt x="51" y="1310"/>
                    </a:lnTo>
                    <a:lnTo>
                      <a:pt x="47" y="1308"/>
                    </a:lnTo>
                    <a:lnTo>
                      <a:pt x="44" y="1307"/>
                    </a:lnTo>
                    <a:lnTo>
                      <a:pt x="41" y="1303"/>
                    </a:lnTo>
                    <a:lnTo>
                      <a:pt x="39" y="1300"/>
                    </a:lnTo>
                    <a:lnTo>
                      <a:pt x="38" y="1297"/>
                    </a:lnTo>
                    <a:lnTo>
                      <a:pt x="36" y="1294"/>
                    </a:lnTo>
                    <a:lnTo>
                      <a:pt x="36" y="1291"/>
                    </a:lnTo>
                    <a:lnTo>
                      <a:pt x="36" y="101"/>
                    </a:lnTo>
                    <a:lnTo>
                      <a:pt x="73" y="101"/>
                    </a:lnTo>
                    <a:lnTo>
                      <a:pt x="73" y="1291"/>
                    </a:lnTo>
                    <a:lnTo>
                      <a:pt x="54" y="1270"/>
                    </a:lnTo>
                    <a:lnTo>
                      <a:pt x="1166" y="1270"/>
                    </a:lnTo>
                    <a:lnTo>
                      <a:pt x="1166" y="1310"/>
                    </a:lnTo>
                    <a:close/>
                    <a:moveTo>
                      <a:pt x="0" y="120"/>
                    </a:moveTo>
                    <a:lnTo>
                      <a:pt x="54" y="0"/>
                    </a:lnTo>
                    <a:lnTo>
                      <a:pt x="110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8" name="Freeform 292">
                <a:extLst>
                  <a:ext uri="{FF2B5EF4-FFF2-40B4-BE49-F238E27FC236}">
                    <a16:creationId xmlns:a16="http://schemas.microsoft.com/office/drawing/2014/main" id="{BF017E72-E366-C7AB-2FAD-D134A9F7A60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95" y="3316"/>
                <a:ext cx="514" cy="693"/>
              </a:xfrm>
              <a:custGeom>
                <a:avLst/>
                <a:gdLst>
                  <a:gd name="T0" fmla="*/ 1028 w 1028"/>
                  <a:gd name="T1" fmla="*/ 1385 h 1385"/>
                  <a:gd name="T2" fmla="*/ 55 w 1028"/>
                  <a:gd name="T3" fmla="*/ 1385 h 1385"/>
                  <a:gd name="T4" fmla="*/ 52 w 1028"/>
                  <a:gd name="T5" fmla="*/ 1384 h 1385"/>
                  <a:gd name="T6" fmla="*/ 47 w 1028"/>
                  <a:gd name="T7" fmla="*/ 1384 h 1385"/>
                  <a:gd name="T8" fmla="*/ 44 w 1028"/>
                  <a:gd name="T9" fmla="*/ 1380 h 1385"/>
                  <a:gd name="T10" fmla="*/ 41 w 1028"/>
                  <a:gd name="T11" fmla="*/ 1379 h 1385"/>
                  <a:gd name="T12" fmla="*/ 40 w 1028"/>
                  <a:gd name="T13" fmla="*/ 1376 h 1385"/>
                  <a:gd name="T14" fmla="*/ 39 w 1028"/>
                  <a:gd name="T15" fmla="*/ 1372 h 1385"/>
                  <a:gd name="T16" fmla="*/ 37 w 1028"/>
                  <a:gd name="T17" fmla="*/ 1369 h 1385"/>
                  <a:gd name="T18" fmla="*/ 37 w 1028"/>
                  <a:gd name="T19" fmla="*/ 1364 h 1385"/>
                  <a:gd name="T20" fmla="*/ 37 w 1028"/>
                  <a:gd name="T21" fmla="*/ 101 h 1385"/>
                  <a:gd name="T22" fmla="*/ 74 w 1028"/>
                  <a:gd name="T23" fmla="*/ 101 h 1385"/>
                  <a:gd name="T24" fmla="*/ 74 w 1028"/>
                  <a:gd name="T25" fmla="*/ 1364 h 1385"/>
                  <a:gd name="T26" fmla="*/ 55 w 1028"/>
                  <a:gd name="T27" fmla="*/ 1345 h 1385"/>
                  <a:gd name="T28" fmla="*/ 1028 w 1028"/>
                  <a:gd name="T29" fmla="*/ 1345 h 1385"/>
                  <a:gd name="T30" fmla="*/ 1028 w 1028"/>
                  <a:gd name="T31" fmla="*/ 1385 h 1385"/>
                  <a:gd name="T32" fmla="*/ 0 w 1028"/>
                  <a:gd name="T33" fmla="*/ 120 h 1385"/>
                  <a:gd name="T34" fmla="*/ 55 w 1028"/>
                  <a:gd name="T35" fmla="*/ 0 h 1385"/>
                  <a:gd name="T36" fmla="*/ 111 w 1028"/>
                  <a:gd name="T37" fmla="*/ 120 h 1385"/>
                  <a:gd name="T38" fmla="*/ 0 w 1028"/>
                  <a:gd name="T39" fmla="*/ 120 h 1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28" h="1385">
                    <a:moveTo>
                      <a:pt x="1028" y="1385"/>
                    </a:moveTo>
                    <a:lnTo>
                      <a:pt x="55" y="1385"/>
                    </a:lnTo>
                    <a:lnTo>
                      <a:pt x="52" y="1384"/>
                    </a:lnTo>
                    <a:lnTo>
                      <a:pt x="47" y="1384"/>
                    </a:lnTo>
                    <a:lnTo>
                      <a:pt x="44" y="1380"/>
                    </a:lnTo>
                    <a:lnTo>
                      <a:pt x="41" y="1379"/>
                    </a:lnTo>
                    <a:lnTo>
                      <a:pt x="40" y="1376"/>
                    </a:lnTo>
                    <a:lnTo>
                      <a:pt x="39" y="1372"/>
                    </a:lnTo>
                    <a:lnTo>
                      <a:pt x="37" y="1369"/>
                    </a:lnTo>
                    <a:lnTo>
                      <a:pt x="37" y="1364"/>
                    </a:lnTo>
                    <a:lnTo>
                      <a:pt x="37" y="101"/>
                    </a:lnTo>
                    <a:lnTo>
                      <a:pt x="74" y="101"/>
                    </a:lnTo>
                    <a:lnTo>
                      <a:pt x="74" y="1364"/>
                    </a:lnTo>
                    <a:lnTo>
                      <a:pt x="55" y="1345"/>
                    </a:lnTo>
                    <a:lnTo>
                      <a:pt x="1028" y="1345"/>
                    </a:lnTo>
                    <a:lnTo>
                      <a:pt x="1028" y="1385"/>
                    </a:lnTo>
                    <a:close/>
                    <a:moveTo>
                      <a:pt x="0" y="120"/>
                    </a:moveTo>
                    <a:lnTo>
                      <a:pt x="55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9" name="Freeform 293">
                <a:extLst>
                  <a:ext uri="{FF2B5EF4-FFF2-40B4-BE49-F238E27FC236}">
                    <a16:creationId xmlns:a16="http://schemas.microsoft.com/office/drawing/2014/main" id="{41322667-B817-B990-365D-A57AFF21019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06" y="1488"/>
                <a:ext cx="584" cy="654"/>
              </a:xfrm>
              <a:custGeom>
                <a:avLst/>
                <a:gdLst>
                  <a:gd name="T0" fmla="*/ 0 w 1167"/>
                  <a:gd name="T1" fmla="*/ 0 h 1306"/>
                  <a:gd name="T2" fmla="*/ 1112 w 1167"/>
                  <a:gd name="T3" fmla="*/ 0 h 1306"/>
                  <a:gd name="T4" fmla="*/ 1116 w 1167"/>
                  <a:gd name="T5" fmla="*/ 0 h 1306"/>
                  <a:gd name="T6" fmla="*/ 1119 w 1167"/>
                  <a:gd name="T7" fmla="*/ 1 h 1306"/>
                  <a:gd name="T8" fmla="*/ 1122 w 1167"/>
                  <a:gd name="T9" fmla="*/ 3 h 1306"/>
                  <a:gd name="T10" fmla="*/ 1125 w 1167"/>
                  <a:gd name="T11" fmla="*/ 4 h 1306"/>
                  <a:gd name="T12" fmla="*/ 1128 w 1167"/>
                  <a:gd name="T13" fmla="*/ 8 h 1306"/>
                  <a:gd name="T14" fmla="*/ 1129 w 1167"/>
                  <a:gd name="T15" fmla="*/ 11 h 1306"/>
                  <a:gd name="T16" fmla="*/ 1131 w 1167"/>
                  <a:gd name="T17" fmla="*/ 16 h 1306"/>
                  <a:gd name="T18" fmla="*/ 1131 w 1167"/>
                  <a:gd name="T19" fmla="*/ 19 h 1306"/>
                  <a:gd name="T20" fmla="*/ 1131 w 1167"/>
                  <a:gd name="T21" fmla="*/ 1207 h 1306"/>
                  <a:gd name="T22" fmla="*/ 1094 w 1167"/>
                  <a:gd name="T23" fmla="*/ 1207 h 1306"/>
                  <a:gd name="T24" fmla="*/ 1094 w 1167"/>
                  <a:gd name="T25" fmla="*/ 19 h 1306"/>
                  <a:gd name="T26" fmla="*/ 1112 w 1167"/>
                  <a:gd name="T27" fmla="*/ 40 h 1306"/>
                  <a:gd name="T28" fmla="*/ 0 w 1167"/>
                  <a:gd name="T29" fmla="*/ 40 h 1306"/>
                  <a:gd name="T30" fmla="*/ 0 w 1167"/>
                  <a:gd name="T31" fmla="*/ 0 h 1306"/>
                  <a:gd name="T32" fmla="*/ 1167 w 1167"/>
                  <a:gd name="T33" fmla="*/ 1186 h 1306"/>
                  <a:gd name="T34" fmla="*/ 1112 w 1167"/>
                  <a:gd name="T35" fmla="*/ 1306 h 1306"/>
                  <a:gd name="T36" fmla="*/ 1057 w 1167"/>
                  <a:gd name="T37" fmla="*/ 1186 h 1306"/>
                  <a:gd name="T38" fmla="*/ 1167 w 1167"/>
                  <a:gd name="T39" fmla="*/ 1186 h 1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7" h="1306">
                    <a:moveTo>
                      <a:pt x="0" y="0"/>
                    </a:moveTo>
                    <a:lnTo>
                      <a:pt x="1112" y="0"/>
                    </a:lnTo>
                    <a:lnTo>
                      <a:pt x="1116" y="0"/>
                    </a:lnTo>
                    <a:lnTo>
                      <a:pt x="1119" y="1"/>
                    </a:lnTo>
                    <a:lnTo>
                      <a:pt x="1122" y="3"/>
                    </a:lnTo>
                    <a:lnTo>
                      <a:pt x="1125" y="4"/>
                    </a:lnTo>
                    <a:lnTo>
                      <a:pt x="1128" y="8"/>
                    </a:lnTo>
                    <a:lnTo>
                      <a:pt x="1129" y="11"/>
                    </a:lnTo>
                    <a:lnTo>
                      <a:pt x="1131" y="16"/>
                    </a:lnTo>
                    <a:lnTo>
                      <a:pt x="1131" y="19"/>
                    </a:lnTo>
                    <a:lnTo>
                      <a:pt x="1131" y="1207"/>
                    </a:lnTo>
                    <a:lnTo>
                      <a:pt x="1094" y="1207"/>
                    </a:lnTo>
                    <a:lnTo>
                      <a:pt x="1094" y="19"/>
                    </a:lnTo>
                    <a:lnTo>
                      <a:pt x="1112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167" y="1186"/>
                    </a:moveTo>
                    <a:lnTo>
                      <a:pt x="1112" y="1306"/>
                    </a:lnTo>
                    <a:lnTo>
                      <a:pt x="1057" y="1186"/>
                    </a:lnTo>
                    <a:lnTo>
                      <a:pt x="1167" y="1186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0" name="Freeform 294">
                <a:extLst>
                  <a:ext uri="{FF2B5EF4-FFF2-40B4-BE49-F238E27FC236}">
                    <a16:creationId xmlns:a16="http://schemas.microsoft.com/office/drawing/2014/main" id="{DA523F34-ABC3-1577-725E-2FEBFACF6D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3" y="1703"/>
                <a:ext cx="83" cy="115"/>
              </a:xfrm>
              <a:custGeom>
                <a:avLst/>
                <a:gdLst>
                  <a:gd name="T0" fmla="*/ 86 w 167"/>
                  <a:gd name="T1" fmla="*/ 5 h 230"/>
                  <a:gd name="T2" fmla="*/ 121 w 167"/>
                  <a:gd name="T3" fmla="*/ 0 h 230"/>
                  <a:gd name="T4" fmla="*/ 155 w 167"/>
                  <a:gd name="T5" fmla="*/ 23 h 230"/>
                  <a:gd name="T6" fmla="*/ 161 w 167"/>
                  <a:gd name="T7" fmla="*/ 52 h 230"/>
                  <a:gd name="T8" fmla="*/ 165 w 167"/>
                  <a:gd name="T9" fmla="*/ 80 h 230"/>
                  <a:gd name="T10" fmla="*/ 167 w 167"/>
                  <a:gd name="T11" fmla="*/ 109 h 230"/>
                  <a:gd name="T12" fmla="*/ 167 w 167"/>
                  <a:gd name="T13" fmla="*/ 137 h 230"/>
                  <a:gd name="T14" fmla="*/ 162 w 167"/>
                  <a:gd name="T15" fmla="*/ 162 h 230"/>
                  <a:gd name="T16" fmla="*/ 155 w 167"/>
                  <a:gd name="T17" fmla="*/ 186 h 230"/>
                  <a:gd name="T18" fmla="*/ 145 w 167"/>
                  <a:gd name="T19" fmla="*/ 205 h 230"/>
                  <a:gd name="T20" fmla="*/ 130 w 167"/>
                  <a:gd name="T21" fmla="*/ 222 h 230"/>
                  <a:gd name="T22" fmla="*/ 71 w 167"/>
                  <a:gd name="T23" fmla="*/ 230 h 230"/>
                  <a:gd name="T24" fmla="*/ 64 w 167"/>
                  <a:gd name="T25" fmla="*/ 228 h 230"/>
                  <a:gd name="T26" fmla="*/ 55 w 167"/>
                  <a:gd name="T27" fmla="*/ 225 h 230"/>
                  <a:gd name="T28" fmla="*/ 46 w 167"/>
                  <a:gd name="T29" fmla="*/ 218 h 230"/>
                  <a:gd name="T30" fmla="*/ 36 w 167"/>
                  <a:gd name="T31" fmla="*/ 212 h 230"/>
                  <a:gd name="T32" fmla="*/ 27 w 167"/>
                  <a:gd name="T33" fmla="*/ 204 h 230"/>
                  <a:gd name="T34" fmla="*/ 18 w 167"/>
                  <a:gd name="T35" fmla="*/ 194 h 230"/>
                  <a:gd name="T36" fmla="*/ 11 w 167"/>
                  <a:gd name="T37" fmla="*/ 183 h 230"/>
                  <a:gd name="T38" fmla="*/ 8 w 167"/>
                  <a:gd name="T39" fmla="*/ 173 h 230"/>
                  <a:gd name="T40" fmla="*/ 0 w 167"/>
                  <a:gd name="T41" fmla="*/ 122 h 230"/>
                  <a:gd name="T42" fmla="*/ 40 w 167"/>
                  <a:gd name="T43" fmla="*/ 116 h 230"/>
                  <a:gd name="T44" fmla="*/ 56 w 167"/>
                  <a:gd name="T45" fmla="*/ 48 h 230"/>
                  <a:gd name="T46" fmla="*/ 58 w 167"/>
                  <a:gd name="T47" fmla="*/ 45 h 230"/>
                  <a:gd name="T48" fmla="*/ 62 w 167"/>
                  <a:gd name="T49" fmla="*/ 40 h 230"/>
                  <a:gd name="T50" fmla="*/ 68 w 167"/>
                  <a:gd name="T51" fmla="*/ 34 h 230"/>
                  <a:gd name="T52" fmla="*/ 74 w 167"/>
                  <a:gd name="T53" fmla="*/ 26 h 230"/>
                  <a:gd name="T54" fmla="*/ 80 w 167"/>
                  <a:gd name="T55" fmla="*/ 18 h 230"/>
                  <a:gd name="T56" fmla="*/ 84 w 167"/>
                  <a:gd name="T57" fmla="*/ 11 h 230"/>
                  <a:gd name="T58" fmla="*/ 86 w 167"/>
                  <a:gd name="T59" fmla="*/ 7 h 230"/>
                  <a:gd name="T60" fmla="*/ 86 w 167"/>
                  <a:gd name="T61" fmla="*/ 5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7" h="230">
                    <a:moveTo>
                      <a:pt x="86" y="5"/>
                    </a:moveTo>
                    <a:lnTo>
                      <a:pt x="121" y="0"/>
                    </a:lnTo>
                    <a:lnTo>
                      <a:pt x="155" y="23"/>
                    </a:lnTo>
                    <a:lnTo>
                      <a:pt x="161" y="52"/>
                    </a:lnTo>
                    <a:lnTo>
                      <a:pt x="165" y="80"/>
                    </a:lnTo>
                    <a:lnTo>
                      <a:pt x="167" y="109"/>
                    </a:lnTo>
                    <a:lnTo>
                      <a:pt x="167" y="137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5" y="205"/>
                    </a:lnTo>
                    <a:lnTo>
                      <a:pt x="130" y="222"/>
                    </a:lnTo>
                    <a:lnTo>
                      <a:pt x="71" y="230"/>
                    </a:lnTo>
                    <a:lnTo>
                      <a:pt x="64" y="228"/>
                    </a:lnTo>
                    <a:lnTo>
                      <a:pt x="55" y="225"/>
                    </a:lnTo>
                    <a:lnTo>
                      <a:pt x="46" y="218"/>
                    </a:lnTo>
                    <a:lnTo>
                      <a:pt x="36" y="212"/>
                    </a:lnTo>
                    <a:lnTo>
                      <a:pt x="27" y="204"/>
                    </a:lnTo>
                    <a:lnTo>
                      <a:pt x="18" y="194"/>
                    </a:lnTo>
                    <a:lnTo>
                      <a:pt x="11" y="183"/>
                    </a:lnTo>
                    <a:lnTo>
                      <a:pt x="8" y="173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6" y="48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4"/>
                    </a:lnTo>
                    <a:lnTo>
                      <a:pt x="74" y="26"/>
                    </a:lnTo>
                    <a:lnTo>
                      <a:pt x="80" y="18"/>
                    </a:lnTo>
                    <a:lnTo>
                      <a:pt x="84" y="11"/>
                    </a:lnTo>
                    <a:lnTo>
                      <a:pt x="86" y="7"/>
                    </a:lnTo>
                    <a:lnTo>
                      <a:pt x="86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1" name="Freeform 295">
                <a:extLst>
                  <a:ext uri="{FF2B5EF4-FFF2-40B4-BE49-F238E27FC236}">
                    <a16:creationId xmlns:a16="http://schemas.microsoft.com/office/drawing/2014/main" id="{A2A42586-3FF4-A097-B7A4-BAFE68289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1" y="1388"/>
                <a:ext cx="489" cy="408"/>
              </a:xfrm>
              <a:custGeom>
                <a:avLst/>
                <a:gdLst>
                  <a:gd name="T0" fmla="*/ 0 w 977"/>
                  <a:gd name="T1" fmla="*/ 422 h 816"/>
                  <a:gd name="T2" fmla="*/ 0 w 977"/>
                  <a:gd name="T3" fmla="*/ 776 h 816"/>
                  <a:gd name="T4" fmla="*/ 77 w 977"/>
                  <a:gd name="T5" fmla="*/ 795 h 816"/>
                  <a:gd name="T6" fmla="*/ 98 w 977"/>
                  <a:gd name="T7" fmla="*/ 810 h 816"/>
                  <a:gd name="T8" fmla="*/ 177 w 977"/>
                  <a:gd name="T9" fmla="*/ 807 h 816"/>
                  <a:gd name="T10" fmla="*/ 200 w 977"/>
                  <a:gd name="T11" fmla="*/ 802 h 816"/>
                  <a:gd name="T12" fmla="*/ 254 w 977"/>
                  <a:gd name="T13" fmla="*/ 781 h 816"/>
                  <a:gd name="T14" fmla="*/ 333 w 977"/>
                  <a:gd name="T15" fmla="*/ 816 h 816"/>
                  <a:gd name="T16" fmla="*/ 420 w 977"/>
                  <a:gd name="T17" fmla="*/ 816 h 816"/>
                  <a:gd name="T18" fmla="*/ 420 w 977"/>
                  <a:gd name="T19" fmla="*/ 722 h 816"/>
                  <a:gd name="T20" fmla="*/ 448 w 977"/>
                  <a:gd name="T21" fmla="*/ 712 h 816"/>
                  <a:gd name="T22" fmla="*/ 452 w 977"/>
                  <a:gd name="T23" fmla="*/ 736 h 816"/>
                  <a:gd name="T24" fmla="*/ 513 w 977"/>
                  <a:gd name="T25" fmla="*/ 751 h 816"/>
                  <a:gd name="T26" fmla="*/ 611 w 977"/>
                  <a:gd name="T27" fmla="*/ 725 h 816"/>
                  <a:gd name="T28" fmla="*/ 614 w 977"/>
                  <a:gd name="T29" fmla="*/ 707 h 816"/>
                  <a:gd name="T30" fmla="*/ 686 w 977"/>
                  <a:gd name="T31" fmla="*/ 691 h 816"/>
                  <a:gd name="T32" fmla="*/ 720 w 977"/>
                  <a:gd name="T33" fmla="*/ 707 h 816"/>
                  <a:gd name="T34" fmla="*/ 835 w 977"/>
                  <a:gd name="T35" fmla="*/ 707 h 816"/>
                  <a:gd name="T36" fmla="*/ 898 w 977"/>
                  <a:gd name="T37" fmla="*/ 707 h 816"/>
                  <a:gd name="T38" fmla="*/ 892 w 977"/>
                  <a:gd name="T39" fmla="*/ 601 h 816"/>
                  <a:gd name="T40" fmla="*/ 935 w 977"/>
                  <a:gd name="T41" fmla="*/ 593 h 816"/>
                  <a:gd name="T42" fmla="*/ 939 w 977"/>
                  <a:gd name="T43" fmla="*/ 576 h 816"/>
                  <a:gd name="T44" fmla="*/ 977 w 977"/>
                  <a:gd name="T45" fmla="*/ 565 h 816"/>
                  <a:gd name="T46" fmla="*/ 977 w 977"/>
                  <a:gd name="T47" fmla="*/ 157 h 816"/>
                  <a:gd name="T48" fmla="*/ 969 w 977"/>
                  <a:gd name="T49" fmla="*/ 132 h 816"/>
                  <a:gd name="T50" fmla="*/ 548 w 977"/>
                  <a:gd name="T51" fmla="*/ 5 h 816"/>
                  <a:gd name="T52" fmla="*/ 495 w 977"/>
                  <a:gd name="T53" fmla="*/ 0 h 816"/>
                  <a:gd name="T54" fmla="*/ 401 w 977"/>
                  <a:gd name="T55" fmla="*/ 10 h 816"/>
                  <a:gd name="T56" fmla="*/ 372 w 977"/>
                  <a:gd name="T57" fmla="*/ 15 h 816"/>
                  <a:gd name="T58" fmla="*/ 325 w 977"/>
                  <a:gd name="T59" fmla="*/ 13 h 816"/>
                  <a:gd name="T60" fmla="*/ 102 w 977"/>
                  <a:gd name="T61" fmla="*/ 61 h 816"/>
                  <a:gd name="T62" fmla="*/ 102 w 977"/>
                  <a:gd name="T63" fmla="*/ 170 h 816"/>
                  <a:gd name="T64" fmla="*/ 117 w 977"/>
                  <a:gd name="T65" fmla="*/ 189 h 816"/>
                  <a:gd name="T66" fmla="*/ 111 w 977"/>
                  <a:gd name="T67" fmla="*/ 231 h 816"/>
                  <a:gd name="T68" fmla="*/ 23 w 977"/>
                  <a:gd name="T69" fmla="*/ 237 h 816"/>
                  <a:gd name="T70" fmla="*/ 0 w 977"/>
                  <a:gd name="T71" fmla="*/ 242 h 816"/>
                  <a:gd name="T72" fmla="*/ 0 w 977"/>
                  <a:gd name="T73" fmla="*/ 295 h 816"/>
                  <a:gd name="T74" fmla="*/ 44 w 977"/>
                  <a:gd name="T75" fmla="*/ 298 h 816"/>
                  <a:gd name="T76" fmla="*/ 16 w 977"/>
                  <a:gd name="T77" fmla="*/ 422 h 816"/>
                  <a:gd name="T78" fmla="*/ 0 w 977"/>
                  <a:gd name="T79" fmla="*/ 422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7" h="816">
                    <a:moveTo>
                      <a:pt x="0" y="422"/>
                    </a:moveTo>
                    <a:lnTo>
                      <a:pt x="0" y="776"/>
                    </a:lnTo>
                    <a:lnTo>
                      <a:pt x="77" y="795"/>
                    </a:lnTo>
                    <a:lnTo>
                      <a:pt x="98" y="810"/>
                    </a:lnTo>
                    <a:lnTo>
                      <a:pt x="177" y="807"/>
                    </a:lnTo>
                    <a:lnTo>
                      <a:pt x="200" y="802"/>
                    </a:lnTo>
                    <a:lnTo>
                      <a:pt x="254" y="781"/>
                    </a:lnTo>
                    <a:lnTo>
                      <a:pt x="333" y="816"/>
                    </a:lnTo>
                    <a:lnTo>
                      <a:pt x="420" y="816"/>
                    </a:lnTo>
                    <a:lnTo>
                      <a:pt x="420" y="722"/>
                    </a:lnTo>
                    <a:lnTo>
                      <a:pt x="448" y="712"/>
                    </a:lnTo>
                    <a:lnTo>
                      <a:pt x="452" y="736"/>
                    </a:lnTo>
                    <a:lnTo>
                      <a:pt x="513" y="751"/>
                    </a:lnTo>
                    <a:lnTo>
                      <a:pt x="611" y="725"/>
                    </a:lnTo>
                    <a:lnTo>
                      <a:pt x="614" y="707"/>
                    </a:lnTo>
                    <a:lnTo>
                      <a:pt x="686" y="691"/>
                    </a:lnTo>
                    <a:lnTo>
                      <a:pt x="720" y="707"/>
                    </a:lnTo>
                    <a:lnTo>
                      <a:pt x="835" y="707"/>
                    </a:lnTo>
                    <a:lnTo>
                      <a:pt x="898" y="707"/>
                    </a:lnTo>
                    <a:lnTo>
                      <a:pt x="892" y="601"/>
                    </a:lnTo>
                    <a:lnTo>
                      <a:pt x="935" y="593"/>
                    </a:lnTo>
                    <a:lnTo>
                      <a:pt x="939" y="576"/>
                    </a:lnTo>
                    <a:lnTo>
                      <a:pt x="977" y="565"/>
                    </a:lnTo>
                    <a:lnTo>
                      <a:pt x="977" y="157"/>
                    </a:lnTo>
                    <a:lnTo>
                      <a:pt x="969" y="132"/>
                    </a:lnTo>
                    <a:lnTo>
                      <a:pt x="548" y="5"/>
                    </a:lnTo>
                    <a:lnTo>
                      <a:pt x="495" y="0"/>
                    </a:lnTo>
                    <a:lnTo>
                      <a:pt x="401" y="10"/>
                    </a:lnTo>
                    <a:lnTo>
                      <a:pt x="372" y="15"/>
                    </a:lnTo>
                    <a:lnTo>
                      <a:pt x="325" y="13"/>
                    </a:lnTo>
                    <a:lnTo>
                      <a:pt x="102" y="61"/>
                    </a:lnTo>
                    <a:lnTo>
                      <a:pt x="102" y="170"/>
                    </a:lnTo>
                    <a:lnTo>
                      <a:pt x="117" y="189"/>
                    </a:lnTo>
                    <a:lnTo>
                      <a:pt x="111" y="231"/>
                    </a:lnTo>
                    <a:lnTo>
                      <a:pt x="23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2" name="Freeform 296">
                <a:extLst>
                  <a:ext uri="{FF2B5EF4-FFF2-40B4-BE49-F238E27FC236}">
                    <a16:creationId xmlns:a16="http://schemas.microsoft.com/office/drawing/2014/main" id="{68FB959D-FDDF-1C95-4F94-3EB9A7EA2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1509"/>
                <a:ext cx="47" cy="267"/>
              </a:xfrm>
              <a:custGeom>
                <a:avLst/>
                <a:gdLst>
                  <a:gd name="T0" fmla="*/ 95 w 95"/>
                  <a:gd name="T1" fmla="*/ 53 h 534"/>
                  <a:gd name="T2" fmla="*/ 95 w 95"/>
                  <a:gd name="T3" fmla="*/ 0 h 534"/>
                  <a:gd name="T4" fmla="*/ 81 w 95"/>
                  <a:gd name="T5" fmla="*/ 3 h 534"/>
                  <a:gd name="T6" fmla="*/ 8 w 95"/>
                  <a:gd name="T7" fmla="*/ 26 h 534"/>
                  <a:gd name="T8" fmla="*/ 0 w 95"/>
                  <a:gd name="T9" fmla="*/ 29 h 534"/>
                  <a:gd name="T10" fmla="*/ 0 w 95"/>
                  <a:gd name="T11" fmla="*/ 77 h 534"/>
                  <a:gd name="T12" fmla="*/ 2 w 95"/>
                  <a:gd name="T13" fmla="*/ 76 h 534"/>
                  <a:gd name="T14" fmla="*/ 2 w 95"/>
                  <a:gd name="T15" fmla="*/ 74 h 534"/>
                  <a:gd name="T16" fmla="*/ 6 w 95"/>
                  <a:gd name="T17" fmla="*/ 71 h 534"/>
                  <a:gd name="T18" fmla="*/ 15 w 95"/>
                  <a:gd name="T19" fmla="*/ 64 h 534"/>
                  <a:gd name="T20" fmla="*/ 24 w 95"/>
                  <a:gd name="T21" fmla="*/ 60 h 534"/>
                  <a:gd name="T22" fmla="*/ 33 w 95"/>
                  <a:gd name="T23" fmla="*/ 56 h 534"/>
                  <a:gd name="T24" fmla="*/ 40 w 95"/>
                  <a:gd name="T25" fmla="*/ 55 h 534"/>
                  <a:gd name="T26" fmla="*/ 45 w 95"/>
                  <a:gd name="T27" fmla="*/ 56 h 534"/>
                  <a:gd name="T28" fmla="*/ 46 w 95"/>
                  <a:gd name="T29" fmla="*/ 63 h 534"/>
                  <a:gd name="T30" fmla="*/ 24 w 95"/>
                  <a:gd name="T31" fmla="*/ 186 h 534"/>
                  <a:gd name="T32" fmla="*/ 0 w 95"/>
                  <a:gd name="T33" fmla="*/ 191 h 534"/>
                  <a:gd name="T34" fmla="*/ 0 w 95"/>
                  <a:gd name="T35" fmla="*/ 510 h 534"/>
                  <a:gd name="T36" fmla="*/ 95 w 95"/>
                  <a:gd name="T37" fmla="*/ 534 h 534"/>
                  <a:gd name="T38" fmla="*/ 95 w 95"/>
                  <a:gd name="T39" fmla="*/ 180 h 534"/>
                  <a:gd name="T40" fmla="*/ 50 w 95"/>
                  <a:gd name="T41" fmla="*/ 181 h 534"/>
                  <a:gd name="T42" fmla="*/ 74 w 95"/>
                  <a:gd name="T43" fmla="*/ 52 h 534"/>
                  <a:gd name="T44" fmla="*/ 95 w 95"/>
                  <a:gd name="T45" fmla="*/ 53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5" h="534">
                    <a:moveTo>
                      <a:pt x="95" y="53"/>
                    </a:moveTo>
                    <a:lnTo>
                      <a:pt x="95" y="0"/>
                    </a:lnTo>
                    <a:lnTo>
                      <a:pt x="81" y="3"/>
                    </a:lnTo>
                    <a:lnTo>
                      <a:pt x="8" y="26"/>
                    </a:lnTo>
                    <a:lnTo>
                      <a:pt x="0" y="29"/>
                    </a:lnTo>
                    <a:lnTo>
                      <a:pt x="0" y="77"/>
                    </a:lnTo>
                    <a:lnTo>
                      <a:pt x="2" y="76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4"/>
                    </a:lnTo>
                    <a:lnTo>
                      <a:pt x="24" y="60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5" y="56"/>
                    </a:lnTo>
                    <a:lnTo>
                      <a:pt x="46" y="63"/>
                    </a:lnTo>
                    <a:lnTo>
                      <a:pt x="24" y="186"/>
                    </a:lnTo>
                    <a:lnTo>
                      <a:pt x="0" y="191"/>
                    </a:lnTo>
                    <a:lnTo>
                      <a:pt x="0" y="510"/>
                    </a:lnTo>
                    <a:lnTo>
                      <a:pt x="95" y="534"/>
                    </a:lnTo>
                    <a:lnTo>
                      <a:pt x="95" y="180"/>
                    </a:lnTo>
                    <a:lnTo>
                      <a:pt x="50" y="181"/>
                    </a:lnTo>
                    <a:lnTo>
                      <a:pt x="74" y="52"/>
                    </a:lnTo>
                    <a:lnTo>
                      <a:pt x="95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3" name="Freeform 297">
                <a:extLst>
                  <a:ext uri="{FF2B5EF4-FFF2-40B4-BE49-F238E27FC236}">
                    <a16:creationId xmlns:a16="http://schemas.microsoft.com/office/drawing/2014/main" id="{C2EB6CC2-F1D4-23F0-B76F-6F2BE7FDF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3" y="1524"/>
                <a:ext cx="51" cy="240"/>
              </a:xfrm>
              <a:custGeom>
                <a:avLst/>
                <a:gdLst>
                  <a:gd name="T0" fmla="*/ 103 w 103"/>
                  <a:gd name="T1" fmla="*/ 48 h 481"/>
                  <a:gd name="T2" fmla="*/ 103 w 103"/>
                  <a:gd name="T3" fmla="*/ 0 h 481"/>
                  <a:gd name="T4" fmla="*/ 90 w 103"/>
                  <a:gd name="T5" fmla="*/ 7 h 481"/>
                  <a:gd name="T6" fmla="*/ 58 w 103"/>
                  <a:gd name="T7" fmla="*/ 90 h 481"/>
                  <a:gd name="T8" fmla="*/ 21 w 103"/>
                  <a:gd name="T9" fmla="*/ 209 h 481"/>
                  <a:gd name="T10" fmla="*/ 11 w 103"/>
                  <a:gd name="T11" fmla="*/ 228 h 481"/>
                  <a:gd name="T12" fmla="*/ 11 w 103"/>
                  <a:gd name="T13" fmla="*/ 398 h 481"/>
                  <a:gd name="T14" fmla="*/ 2 w 103"/>
                  <a:gd name="T15" fmla="*/ 417 h 481"/>
                  <a:gd name="T16" fmla="*/ 0 w 103"/>
                  <a:gd name="T17" fmla="*/ 431 h 481"/>
                  <a:gd name="T18" fmla="*/ 24 w 103"/>
                  <a:gd name="T19" fmla="*/ 462 h 481"/>
                  <a:gd name="T20" fmla="*/ 103 w 103"/>
                  <a:gd name="T21" fmla="*/ 481 h 481"/>
                  <a:gd name="T22" fmla="*/ 103 w 103"/>
                  <a:gd name="T23" fmla="*/ 162 h 481"/>
                  <a:gd name="T24" fmla="*/ 58 w 103"/>
                  <a:gd name="T25" fmla="*/ 173 h 481"/>
                  <a:gd name="T26" fmla="*/ 90 w 103"/>
                  <a:gd name="T27" fmla="*/ 66 h 481"/>
                  <a:gd name="T28" fmla="*/ 103 w 103"/>
                  <a:gd name="T29" fmla="*/ 48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1">
                    <a:moveTo>
                      <a:pt x="103" y="48"/>
                    </a:moveTo>
                    <a:lnTo>
                      <a:pt x="103" y="0"/>
                    </a:lnTo>
                    <a:lnTo>
                      <a:pt x="90" y="7"/>
                    </a:lnTo>
                    <a:lnTo>
                      <a:pt x="58" y="90"/>
                    </a:lnTo>
                    <a:lnTo>
                      <a:pt x="21" y="209"/>
                    </a:lnTo>
                    <a:lnTo>
                      <a:pt x="11" y="228"/>
                    </a:lnTo>
                    <a:lnTo>
                      <a:pt x="11" y="398"/>
                    </a:lnTo>
                    <a:lnTo>
                      <a:pt x="2" y="417"/>
                    </a:lnTo>
                    <a:lnTo>
                      <a:pt x="0" y="431"/>
                    </a:lnTo>
                    <a:lnTo>
                      <a:pt x="24" y="462"/>
                    </a:lnTo>
                    <a:lnTo>
                      <a:pt x="103" y="481"/>
                    </a:lnTo>
                    <a:lnTo>
                      <a:pt x="103" y="162"/>
                    </a:lnTo>
                    <a:lnTo>
                      <a:pt x="58" y="173"/>
                    </a:lnTo>
                    <a:lnTo>
                      <a:pt x="90" y="66"/>
                    </a:lnTo>
                    <a:lnTo>
                      <a:pt x="103" y="48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4" name="Freeform 298">
                <a:extLst>
                  <a:ext uri="{FF2B5EF4-FFF2-40B4-BE49-F238E27FC236}">
                    <a16:creationId xmlns:a16="http://schemas.microsoft.com/office/drawing/2014/main" id="{07F819F4-067F-45FE-54D7-1EDFAF4239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506"/>
                <a:ext cx="143" cy="201"/>
              </a:xfrm>
              <a:custGeom>
                <a:avLst/>
                <a:gdLst>
                  <a:gd name="T0" fmla="*/ 104 w 286"/>
                  <a:gd name="T1" fmla="*/ 0 h 402"/>
                  <a:gd name="T2" fmla="*/ 92 w 286"/>
                  <a:gd name="T3" fmla="*/ 3 h 402"/>
                  <a:gd name="T4" fmla="*/ 83 w 286"/>
                  <a:gd name="T5" fmla="*/ 5 h 402"/>
                  <a:gd name="T6" fmla="*/ 78 w 286"/>
                  <a:gd name="T7" fmla="*/ 6 h 402"/>
                  <a:gd name="T8" fmla="*/ 73 w 286"/>
                  <a:gd name="T9" fmla="*/ 9 h 402"/>
                  <a:gd name="T10" fmla="*/ 72 w 286"/>
                  <a:gd name="T11" fmla="*/ 13 h 402"/>
                  <a:gd name="T12" fmla="*/ 69 w 286"/>
                  <a:gd name="T13" fmla="*/ 19 h 402"/>
                  <a:gd name="T14" fmla="*/ 66 w 286"/>
                  <a:gd name="T15" fmla="*/ 29 h 402"/>
                  <a:gd name="T16" fmla="*/ 63 w 286"/>
                  <a:gd name="T17" fmla="*/ 43 h 402"/>
                  <a:gd name="T18" fmla="*/ 57 w 286"/>
                  <a:gd name="T19" fmla="*/ 64 h 402"/>
                  <a:gd name="T20" fmla="*/ 51 w 286"/>
                  <a:gd name="T21" fmla="*/ 86 h 402"/>
                  <a:gd name="T22" fmla="*/ 45 w 286"/>
                  <a:gd name="T23" fmla="*/ 112 h 402"/>
                  <a:gd name="T24" fmla="*/ 39 w 286"/>
                  <a:gd name="T25" fmla="*/ 139 h 402"/>
                  <a:gd name="T26" fmla="*/ 33 w 286"/>
                  <a:gd name="T27" fmla="*/ 168 h 402"/>
                  <a:gd name="T28" fmla="*/ 29 w 286"/>
                  <a:gd name="T29" fmla="*/ 199 h 402"/>
                  <a:gd name="T30" fmla="*/ 25 w 286"/>
                  <a:gd name="T31" fmla="*/ 229 h 402"/>
                  <a:gd name="T32" fmla="*/ 20 w 286"/>
                  <a:gd name="T33" fmla="*/ 260 h 402"/>
                  <a:gd name="T34" fmla="*/ 4 w 286"/>
                  <a:gd name="T35" fmla="*/ 266 h 402"/>
                  <a:gd name="T36" fmla="*/ 0 w 286"/>
                  <a:gd name="T37" fmla="*/ 402 h 402"/>
                  <a:gd name="T38" fmla="*/ 50 w 286"/>
                  <a:gd name="T39" fmla="*/ 401 h 402"/>
                  <a:gd name="T40" fmla="*/ 51 w 286"/>
                  <a:gd name="T41" fmla="*/ 348 h 402"/>
                  <a:gd name="T42" fmla="*/ 53 w 286"/>
                  <a:gd name="T43" fmla="*/ 301 h 402"/>
                  <a:gd name="T44" fmla="*/ 55 w 286"/>
                  <a:gd name="T45" fmla="*/ 260 h 402"/>
                  <a:gd name="T46" fmla="*/ 58 w 286"/>
                  <a:gd name="T47" fmla="*/ 221 h 402"/>
                  <a:gd name="T48" fmla="*/ 61 w 286"/>
                  <a:gd name="T49" fmla="*/ 186 h 402"/>
                  <a:gd name="T50" fmla="*/ 66 w 286"/>
                  <a:gd name="T51" fmla="*/ 151 h 402"/>
                  <a:gd name="T52" fmla="*/ 72 w 286"/>
                  <a:gd name="T53" fmla="*/ 114 h 402"/>
                  <a:gd name="T54" fmla="*/ 78 w 286"/>
                  <a:gd name="T55" fmla="*/ 74 h 402"/>
                  <a:gd name="T56" fmla="*/ 80 w 286"/>
                  <a:gd name="T57" fmla="*/ 62 h 402"/>
                  <a:gd name="T58" fmla="*/ 82 w 286"/>
                  <a:gd name="T59" fmla="*/ 51 h 402"/>
                  <a:gd name="T60" fmla="*/ 85 w 286"/>
                  <a:gd name="T61" fmla="*/ 42 h 402"/>
                  <a:gd name="T62" fmla="*/ 89 w 286"/>
                  <a:gd name="T63" fmla="*/ 34 h 402"/>
                  <a:gd name="T64" fmla="*/ 94 w 286"/>
                  <a:gd name="T65" fmla="*/ 27 h 402"/>
                  <a:gd name="T66" fmla="*/ 101 w 286"/>
                  <a:gd name="T67" fmla="*/ 24 h 402"/>
                  <a:gd name="T68" fmla="*/ 110 w 286"/>
                  <a:gd name="T69" fmla="*/ 19 h 402"/>
                  <a:gd name="T70" fmla="*/ 120 w 286"/>
                  <a:gd name="T71" fmla="*/ 17 h 402"/>
                  <a:gd name="T72" fmla="*/ 286 w 286"/>
                  <a:gd name="T73" fmla="*/ 27 h 402"/>
                  <a:gd name="T74" fmla="*/ 286 w 286"/>
                  <a:gd name="T75" fmla="*/ 9 h 402"/>
                  <a:gd name="T76" fmla="*/ 104 w 286"/>
                  <a:gd name="T7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6" h="402">
                    <a:moveTo>
                      <a:pt x="104" y="0"/>
                    </a:moveTo>
                    <a:lnTo>
                      <a:pt x="92" y="3"/>
                    </a:lnTo>
                    <a:lnTo>
                      <a:pt x="83" y="5"/>
                    </a:lnTo>
                    <a:lnTo>
                      <a:pt x="78" y="6"/>
                    </a:lnTo>
                    <a:lnTo>
                      <a:pt x="73" y="9"/>
                    </a:lnTo>
                    <a:lnTo>
                      <a:pt x="72" y="13"/>
                    </a:lnTo>
                    <a:lnTo>
                      <a:pt x="69" y="19"/>
                    </a:lnTo>
                    <a:lnTo>
                      <a:pt x="66" y="29"/>
                    </a:lnTo>
                    <a:lnTo>
                      <a:pt x="63" y="43"/>
                    </a:lnTo>
                    <a:lnTo>
                      <a:pt x="57" y="64"/>
                    </a:lnTo>
                    <a:lnTo>
                      <a:pt x="51" y="86"/>
                    </a:lnTo>
                    <a:lnTo>
                      <a:pt x="45" y="112"/>
                    </a:lnTo>
                    <a:lnTo>
                      <a:pt x="39" y="139"/>
                    </a:lnTo>
                    <a:lnTo>
                      <a:pt x="33" y="168"/>
                    </a:lnTo>
                    <a:lnTo>
                      <a:pt x="29" y="199"/>
                    </a:lnTo>
                    <a:lnTo>
                      <a:pt x="25" y="229"/>
                    </a:lnTo>
                    <a:lnTo>
                      <a:pt x="20" y="260"/>
                    </a:lnTo>
                    <a:lnTo>
                      <a:pt x="4" y="266"/>
                    </a:lnTo>
                    <a:lnTo>
                      <a:pt x="0" y="402"/>
                    </a:lnTo>
                    <a:lnTo>
                      <a:pt x="50" y="401"/>
                    </a:lnTo>
                    <a:lnTo>
                      <a:pt x="51" y="348"/>
                    </a:lnTo>
                    <a:lnTo>
                      <a:pt x="53" y="301"/>
                    </a:lnTo>
                    <a:lnTo>
                      <a:pt x="55" y="260"/>
                    </a:lnTo>
                    <a:lnTo>
                      <a:pt x="58" y="221"/>
                    </a:lnTo>
                    <a:lnTo>
                      <a:pt x="61" y="186"/>
                    </a:lnTo>
                    <a:lnTo>
                      <a:pt x="66" y="151"/>
                    </a:lnTo>
                    <a:lnTo>
                      <a:pt x="72" y="114"/>
                    </a:lnTo>
                    <a:lnTo>
                      <a:pt x="78" y="74"/>
                    </a:lnTo>
                    <a:lnTo>
                      <a:pt x="80" y="62"/>
                    </a:lnTo>
                    <a:lnTo>
                      <a:pt x="82" y="51"/>
                    </a:lnTo>
                    <a:lnTo>
                      <a:pt x="85" y="42"/>
                    </a:lnTo>
                    <a:lnTo>
                      <a:pt x="89" y="34"/>
                    </a:lnTo>
                    <a:lnTo>
                      <a:pt x="94" y="27"/>
                    </a:lnTo>
                    <a:lnTo>
                      <a:pt x="101" y="24"/>
                    </a:lnTo>
                    <a:lnTo>
                      <a:pt x="110" y="19"/>
                    </a:lnTo>
                    <a:lnTo>
                      <a:pt x="120" y="17"/>
                    </a:lnTo>
                    <a:lnTo>
                      <a:pt x="286" y="27"/>
                    </a:lnTo>
                    <a:lnTo>
                      <a:pt x="286" y="9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5" name="Freeform 299">
                <a:extLst>
                  <a:ext uri="{FF2B5EF4-FFF2-40B4-BE49-F238E27FC236}">
                    <a16:creationId xmlns:a16="http://schemas.microsoft.com/office/drawing/2014/main" id="{E36174D0-9D63-3D55-D0B8-FE55961D7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523"/>
                <a:ext cx="55" cy="178"/>
              </a:xfrm>
              <a:custGeom>
                <a:avLst/>
                <a:gdLst>
                  <a:gd name="T0" fmla="*/ 0 w 112"/>
                  <a:gd name="T1" fmla="*/ 163 h 355"/>
                  <a:gd name="T2" fmla="*/ 0 w 112"/>
                  <a:gd name="T3" fmla="*/ 355 h 355"/>
                  <a:gd name="T4" fmla="*/ 112 w 112"/>
                  <a:gd name="T5" fmla="*/ 347 h 355"/>
                  <a:gd name="T6" fmla="*/ 112 w 112"/>
                  <a:gd name="T7" fmla="*/ 285 h 355"/>
                  <a:gd name="T8" fmla="*/ 109 w 112"/>
                  <a:gd name="T9" fmla="*/ 38 h 355"/>
                  <a:gd name="T10" fmla="*/ 103 w 112"/>
                  <a:gd name="T11" fmla="*/ 4 h 355"/>
                  <a:gd name="T12" fmla="*/ 0 w 112"/>
                  <a:gd name="T13" fmla="*/ 0 h 355"/>
                  <a:gd name="T14" fmla="*/ 0 w 112"/>
                  <a:gd name="T15" fmla="*/ 19 h 355"/>
                  <a:gd name="T16" fmla="*/ 81 w 112"/>
                  <a:gd name="T17" fmla="*/ 22 h 355"/>
                  <a:gd name="T18" fmla="*/ 79 w 112"/>
                  <a:gd name="T19" fmla="*/ 157 h 355"/>
                  <a:gd name="T20" fmla="*/ 0 w 112"/>
                  <a:gd name="T21" fmla="*/ 163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5">
                    <a:moveTo>
                      <a:pt x="0" y="163"/>
                    </a:moveTo>
                    <a:lnTo>
                      <a:pt x="0" y="355"/>
                    </a:lnTo>
                    <a:lnTo>
                      <a:pt x="112" y="347"/>
                    </a:lnTo>
                    <a:lnTo>
                      <a:pt x="112" y="285"/>
                    </a:lnTo>
                    <a:lnTo>
                      <a:pt x="109" y="38"/>
                    </a:lnTo>
                    <a:lnTo>
                      <a:pt x="103" y="4"/>
                    </a:lnTo>
                    <a:lnTo>
                      <a:pt x="0" y="0"/>
                    </a:lnTo>
                    <a:lnTo>
                      <a:pt x="0" y="19"/>
                    </a:lnTo>
                    <a:lnTo>
                      <a:pt x="81" y="22"/>
                    </a:lnTo>
                    <a:lnTo>
                      <a:pt x="79" y="157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6" name="Freeform 300">
                <a:extLst>
                  <a:ext uri="{FF2B5EF4-FFF2-40B4-BE49-F238E27FC236}">
                    <a16:creationId xmlns:a16="http://schemas.microsoft.com/office/drawing/2014/main" id="{6A77312C-3FB9-3F45-9093-9D175A65B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9" y="1521"/>
                <a:ext cx="61" cy="185"/>
              </a:xfrm>
              <a:custGeom>
                <a:avLst/>
                <a:gdLst>
                  <a:gd name="T0" fmla="*/ 121 w 121"/>
                  <a:gd name="T1" fmla="*/ 23 h 369"/>
                  <a:gd name="T2" fmla="*/ 121 w 121"/>
                  <a:gd name="T3" fmla="*/ 4 h 369"/>
                  <a:gd name="T4" fmla="*/ 53 w 121"/>
                  <a:gd name="T5" fmla="*/ 0 h 369"/>
                  <a:gd name="T6" fmla="*/ 46 w 121"/>
                  <a:gd name="T7" fmla="*/ 7 h 369"/>
                  <a:gd name="T8" fmla="*/ 40 w 121"/>
                  <a:gd name="T9" fmla="*/ 13 h 369"/>
                  <a:gd name="T10" fmla="*/ 36 w 121"/>
                  <a:gd name="T11" fmla="*/ 20 h 369"/>
                  <a:gd name="T12" fmla="*/ 33 w 121"/>
                  <a:gd name="T13" fmla="*/ 26 h 369"/>
                  <a:gd name="T14" fmla="*/ 30 w 121"/>
                  <a:gd name="T15" fmla="*/ 32 h 369"/>
                  <a:gd name="T16" fmla="*/ 28 w 121"/>
                  <a:gd name="T17" fmla="*/ 39 h 369"/>
                  <a:gd name="T18" fmla="*/ 27 w 121"/>
                  <a:gd name="T19" fmla="*/ 48 h 369"/>
                  <a:gd name="T20" fmla="*/ 24 w 121"/>
                  <a:gd name="T21" fmla="*/ 60 h 369"/>
                  <a:gd name="T22" fmla="*/ 21 w 121"/>
                  <a:gd name="T23" fmla="*/ 88 h 369"/>
                  <a:gd name="T24" fmla="*/ 17 w 121"/>
                  <a:gd name="T25" fmla="*/ 119 h 369"/>
                  <a:gd name="T26" fmla="*/ 12 w 121"/>
                  <a:gd name="T27" fmla="*/ 151 h 369"/>
                  <a:gd name="T28" fmla="*/ 8 w 121"/>
                  <a:gd name="T29" fmla="*/ 186 h 369"/>
                  <a:gd name="T30" fmla="*/ 5 w 121"/>
                  <a:gd name="T31" fmla="*/ 226 h 369"/>
                  <a:gd name="T32" fmla="*/ 2 w 121"/>
                  <a:gd name="T33" fmla="*/ 268 h 369"/>
                  <a:gd name="T34" fmla="*/ 0 w 121"/>
                  <a:gd name="T35" fmla="*/ 316 h 369"/>
                  <a:gd name="T36" fmla="*/ 0 w 121"/>
                  <a:gd name="T37" fmla="*/ 369 h 369"/>
                  <a:gd name="T38" fmla="*/ 121 w 121"/>
                  <a:gd name="T39" fmla="*/ 359 h 369"/>
                  <a:gd name="T40" fmla="*/ 121 w 121"/>
                  <a:gd name="T41" fmla="*/ 167 h 369"/>
                  <a:gd name="T42" fmla="*/ 40 w 121"/>
                  <a:gd name="T43" fmla="*/ 172 h 369"/>
                  <a:gd name="T44" fmla="*/ 46 w 121"/>
                  <a:gd name="T45" fmla="*/ 53 h 369"/>
                  <a:gd name="T46" fmla="*/ 46 w 121"/>
                  <a:gd name="T47" fmla="*/ 48 h 369"/>
                  <a:gd name="T48" fmla="*/ 47 w 121"/>
                  <a:gd name="T49" fmla="*/ 44 h 369"/>
                  <a:gd name="T50" fmla="*/ 49 w 121"/>
                  <a:gd name="T51" fmla="*/ 39 h 369"/>
                  <a:gd name="T52" fmla="*/ 52 w 121"/>
                  <a:gd name="T53" fmla="*/ 34 h 369"/>
                  <a:gd name="T54" fmla="*/ 55 w 121"/>
                  <a:gd name="T55" fmla="*/ 31 h 369"/>
                  <a:gd name="T56" fmla="*/ 58 w 121"/>
                  <a:gd name="T57" fmla="*/ 26 h 369"/>
                  <a:gd name="T58" fmla="*/ 61 w 121"/>
                  <a:gd name="T59" fmla="*/ 23 h 369"/>
                  <a:gd name="T60" fmla="*/ 64 w 121"/>
                  <a:gd name="T61" fmla="*/ 21 h 369"/>
                  <a:gd name="T62" fmla="*/ 121 w 121"/>
                  <a:gd name="T63" fmla="*/ 2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69">
                    <a:moveTo>
                      <a:pt x="121" y="23"/>
                    </a:moveTo>
                    <a:lnTo>
                      <a:pt x="121" y="4"/>
                    </a:lnTo>
                    <a:lnTo>
                      <a:pt x="53" y="0"/>
                    </a:lnTo>
                    <a:lnTo>
                      <a:pt x="46" y="7"/>
                    </a:lnTo>
                    <a:lnTo>
                      <a:pt x="40" y="13"/>
                    </a:lnTo>
                    <a:lnTo>
                      <a:pt x="36" y="20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39"/>
                    </a:lnTo>
                    <a:lnTo>
                      <a:pt x="27" y="48"/>
                    </a:lnTo>
                    <a:lnTo>
                      <a:pt x="24" y="60"/>
                    </a:lnTo>
                    <a:lnTo>
                      <a:pt x="21" y="88"/>
                    </a:lnTo>
                    <a:lnTo>
                      <a:pt x="17" y="119"/>
                    </a:lnTo>
                    <a:lnTo>
                      <a:pt x="12" y="151"/>
                    </a:lnTo>
                    <a:lnTo>
                      <a:pt x="8" y="186"/>
                    </a:lnTo>
                    <a:lnTo>
                      <a:pt x="5" y="226"/>
                    </a:lnTo>
                    <a:lnTo>
                      <a:pt x="2" y="268"/>
                    </a:lnTo>
                    <a:lnTo>
                      <a:pt x="0" y="316"/>
                    </a:lnTo>
                    <a:lnTo>
                      <a:pt x="0" y="369"/>
                    </a:lnTo>
                    <a:lnTo>
                      <a:pt x="121" y="359"/>
                    </a:lnTo>
                    <a:lnTo>
                      <a:pt x="121" y="167"/>
                    </a:lnTo>
                    <a:lnTo>
                      <a:pt x="40" y="172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4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1" y="23"/>
                    </a:lnTo>
                    <a:lnTo>
                      <a:pt x="64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7" name="Freeform 301">
                <a:extLst>
                  <a:ext uri="{FF2B5EF4-FFF2-40B4-BE49-F238E27FC236}">
                    <a16:creationId xmlns:a16="http://schemas.microsoft.com/office/drawing/2014/main" id="{78E85D33-9C05-A898-39B1-ECF951FB6C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395"/>
                <a:ext cx="232" cy="305"/>
              </a:xfrm>
              <a:custGeom>
                <a:avLst/>
                <a:gdLst>
                  <a:gd name="T0" fmla="*/ 15 w 463"/>
                  <a:gd name="T1" fmla="*/ 0 h 609"/>
                  <a:gd name="T2" fmla="*/ 0 w 463"/>
                  <a:gd name="T3" fmla="*/ 27 h 609"/>
                  <a:gd name="T4" fmla="*/ 0 w 463"/>
                  <a:gd name="T5" fmla="*/ 609 h 609"/>
                  <a:gd name="T6" fmla="*/ 463 w 463"/>
                  <a:gd name="T7" fmla="*/ 540 h 609"/>
                  <a:gd name="T8" fmla="*/ 463 w 463"/>
                  <a:gd name="T9" fmla="*/ 131 h 609"/>
                  <a:gd name="T10" fmla="*/ 462 w 463"/>
                  <a:gd name="T11" fmla="*/ 131 h 609"/>
                  <a:gd name="T12" fmla="*/ 457 w 463"/>
                  <a:gd name="T13" fmla="*/ 131 h 609"/>
                  <a:gd name="T14" fmla="*/ 451 w 463"/>
                  <a:gd name="T15" fmla="*/ 128 h 609"/>
                  <a:gd name="T16" fmla="*/ 444 w 463"/>
                  <a:gd name="T17" fmla="*/ 126 h 609"/>
                  <a:gd name="T18" fmla="*/ 432 w 463"/>
                  <a:gd name="T19" fmla="*/ 123 h 609"/>
                  <a:gd name="T20" fmla="*/ 420 w 463"/>
                  <a:gd name="T21" fmla="*/ 120 h 609"/>
                  <a:gd name="T22" fmla="*/ 407 w 463"/>
                  <a:gd name="T23" fmla="*/ 115 h 609"/>
                  <a:gd name="T24" fmla="*/ 391 w 463"/>
                  <a:gd name="T25" fmla="*/ 112 h 609"/>
                  <a:gd name="T26" fmla="*/ 375 w 463"/>
                  <a:gd name="T27" fmla="*/ 107 h 609"/>
                  <a:gd name="T28" fmla="*/ 357 w 463"/>
                  <a:gd name="T29" fmla="*/ 101 h 609"/>
                  <a:gd name="T30" fmla="*/ 338 w 463"/>
                  <a:gd name="T31" fmla="*/ 96 h 609"/>
                  <a:gd name="T32" fmla="*/ 319 w 463"/>
                  <a:gd name="T33" fmla="*/ 89 h 609"/>
                  <a:gd name="T34" fmla="*/ 298 w 463"/>
                  <a:gd name="T35" fmla="*/ 85 h 609"/>
                  <a:gd name="T36" fmla="*/ 278 w 463"/>
                  <a:gd name="T37" fmla="*/ 78 h 609"/>
                  <a:gd name="T38" fmla="*/ 256 w 463"/>
                  <a:gd name="T39" fmla="*/ 72 h 609"/>
                  <a:gd name="T40" fmla="*/ 235 w 463"/>
                  <a:gd name="T41" fmla="*/ 65 h 609"/>
                  <a:gd name="T42" fmla="*/ 215 w 463"/>
                  <a:gd name="T43" fmla="*/ 59 h 609"/>
                  <a:gd name="T44" fmla="*/ 192 w 463"/>
                  <a:gd name="T45" fmla="*/ 54 h 609"/>
                  <a:gd name="T46" fmla="*/ 172 w 463"/>
                  <a:gd name="T47" fmla="*/ 48 h 609"/>
                  <a:gd name="T48" fmla="*/ 153 w 463"/>
                  <a:gd name="T49" fmla="*/ 43 h 609"/>
                  <a:gd name="T50" fmla="*/ 132 w 463"/>
                  <a:gd name="T51" fmla="*/ 36 h 609"/>
                  <a:gd name="T52" fmla="*/ 115 w 463"/>
                  <a:gd name="T53" fmla="*/ 30 h 609"/>
                  <a:gd name="T54" fmla="*/ 97 w 463"/>
                  <a:gd name="T55" fmla="*/ 25 h 609"/>
                  <a:gd name="T56" fmla="*/ 81 w 463"/>
                  <a:gd name="T57" fmla="*/ 20 h 609"/>
                  <a:gd name="T58" fmla="*/ 66 w 463"/>
                  <a:gd name="T59" fmla="*/ 16 h 609"/>
                  <a:gd name="T60" fmla="*/ 53 w 463"/>
                  <a:gd name="T61" fmla="*/ 12 h 609"/>
                  <a:gd name="T62" fmla="*/ 41 w 463"/>
                  <a:gd name="T63" fmla="*/ 9 h 609"/>
                  <a:gd name="T64" fmla="*/ 31 w 463"/>
                  <a:gd name="T65" fmla="*/ 6 h 609"/>
                  <a:gd name="T66" fmla="*/ 23 w 463"/>
                  <a:gd name="T67" fmla="*/ 3 h 609"/>
                  <a:gd name="T68" fmla="*/ 17 w 463"/>
                  <a:gd name="T69" fmla="*/ 1 h 609"/>
                  <a:gd name="T70" fmla="*/ 15 w 463"/>
                  <a:gd name="T71" fmla="*/ 1 h 609"/>
                  <a:gd name="T72" fmla="*/ 15 w 463"/>
                  <a:gd name="T73" fmla="*/ 0 h 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09">
                    <a:moveTo>
                      <a:pt x="15" y="0"/>
                    </a:moveTo>
                    <a:lnTo>
                      <a:pt x="0" y="27"/>
                    </a:lnTo>
                    <a:lnTo>
                      <a:pt x="0" y="609"/>
                    </a:lnTo>
                    <a:lnTo>
                      <a:pt x="463" y="540"/>
                    </a:lnTo>
                    <a:lnTo>
                      <a:pt x="463" y="131"/>
                    </a:lnTo>
                    <a:lnTo>
                      <a:pt x="462" y="131"/>
                    </a:lnTo>
                    <a:lnTo>
                      <a:pt x="457" y="131"/>
                    </a:lnTo>
                    <a:lnTo>
                      <a:pt x="451" y="128"/>
                    </a:lnTo>
                    <a:lnTo>
                      <a:pt x="444" y="126"/>
                    </a:lnTo>
                    <a:lnTo>
                      <a:pt x="432" y="123"/>
                    </a:lnTo>
                    <a:lnTo>
                      <a:pt x="420" y="120"/>
                    </a:lnTo>
                    <a:lnTo>
                      <a:pt x="407" y="115"/>
                    </a:lnTo>
                    <a:lnTo>
                      <a:pt x="391" y="112"/>
                    </a:lnTo>
                    <a:lnTo>
                      <a:pt x="375" y="107"/>
                    </a:lnTo>
                    <a:lnTo>
                      <a:pt x="357" y="101"/>
                    </a:lnTo>
                    <a:lnTo>
                      <a:pt x="338" y="96"/>
                    </a:lnTo>
                    <a:lnTo>
                      <a:pt x="319" y="89"/>
                    </a:lnTo>
                    <a:lnTo>
                      <a:pt x="298" y="85"/>
                    </a:lnTo>
                    <a:lnTo>
                      <a:pt x="278" y="78"/>
                    </a:lnTo>
                    <a:lnTo>
                      <a:pt x="256" y="72"/>
                    </a:lnTo>
                    <a:lnTo>
                      <a:pt x="235" y="65"/>
                    </a:lnTo>
                    <a:lnTo>
                      <a:pt x="215" y="59"/>
                    </a:lnTo>
                    <a:lnTo>
                      <a:pt x="192" y="54"/>
                    </a:lnTo>
                    <a:lnTo>
                      <a:pt x="172" y="48"/>
                    </a:lnTo>
                    <a:lnTo>
                      <a:pt x="153" y="43"/>
                    </a:lnTo>
                    <a:lnTo>
                      <a:pt x="132" y="36"/>
                    </a:lnTo>
                    <a:lnTo>
                      <a:pt x="115" y="30"/>
                    </a:lnTo>
                    <a:lnTo>
                      <a:pt x="97" y="25"/>
                    </a:lnTo>
                    <a:lnTo>
                      <a:pt x="81" y="20"/>
                    </a:lnTo>
                    <a:lnTo>
                      <a:pt x="66" y="16"/>
                    </a:lnTo>
                    <a:lnTo>
                      <a:pt x="53" y="12"/>
                    </a:lnTo>
                    <a:lnTo>
                      <a:pt x="41" y="9"/>
                    </a:lnTo>
                    <a:lnTo>
                      <a:pt x="31" y="6"/>
                    </a:lnTo>
                    <a:lnTo>
                      <a:pt x="23" y="3"/>
                    </a:lnTo>
                    <a:lnTo>
                      <a:pt x="17" y="1"/>
                    </a:lnTo>
                    <a:lnTo>
                      <a:pt x="15" y="1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8" name="Freeform 302">
                <a:extLst>
                  <a:ext uri="{FF2B5EF4-FFF2-40B4-BE49-F238E27FC236}">
                    <a16:creationId xmlns:a16="http://schemas.microsoft.com/office/drawing/2014/main" id="{34F1A2CB-52D9-D6FC-56F4-512544B30C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387"/>
                <a:ext cx="33" cy="95"/>
              </a:xfrm>
              <a:custGeom>
                <a:avLst/>
                <a:gdLst>
                  <a:gd name="T0" fmla="*/ 66 w 66"/>
                  <a:gd name="T1" fmla="*/ 28 h 189"/>
                  <a:gd name="T2" fmla="*/ 63 w 66"/>
                  <a:gd name="T3" fmla="*/ 80 h 189"/>
                  <a:gd name="T4" fmla="*/ 44 w 66"/>
                  <a:gd name="T5" fmla="*/ 80 h 189"/>
                  <a:gd name="T6" fmla="*/ 44 w 66"/>
                  <a:gd name="T7" fmla="*/ 189 h 189"/>
                  <a:gd name="T8" fmla="*/ 27 w 66"/>
                  <a:gd name="T9" fmla="*/ 157 h 189"/>
                  <a:gd name="T10" fmla="*/ 0 w 66"/>
                  <a:gd name="T11" fmla="*/ 153 h 189"/>
                  <a:gd name="T12" fmla="*/ 1 w 66"/>
                  <a:gd name="T13" fmla="*/ 0 h 189"/>
                  <a:gd name="T14" fmla="*/ 66 w 66"/>
                  <a:gd name="T15" fmla="*/ 28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89">
                    <a:moveTo>
                      <a:pt x="66" y="28"/>
                    </a:moveTo>
                    <a:lnTo>
                      <a:pt x="63" y="80"/>
                    </a:lnTo>
                    <a:lnTo>
                      <a:pt x="44" y="80"/>
                    </a:lnTo>
                    <a:lnTo>
                      <a:pt x="44" y="189"/>
                    </a:lnTo>
                    <a:lnTo>
                      <a:pt x="27" y="157"/>
                    </a:lnTo>
                    <a:lnTo>
                      <a:pt x="0" y="153"/>
                    </a:lnTo>
                    <a:lnTo>
                      <a:pt x="1" y="0"/>
                    </a:lnTo>
                    <a:lnTo>
                      <a:pt x="66" y="2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9" name="Freeform 303">
                <a:extLst>
                  <a:ext uri="{FF2B5EF4-FFF2-40B4-BE49-F238E27FC236}">
                    <a16:creationId xmlns:a16="http://schemas.microsoft.com/office/drawing/2014/main" id="{40FCDA47-62E8-2EDF-D8BE-712A610580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3" y="1386"/>
                <a:ext cx="112" cy="86"/>
              </a:xfrm>
              <a:custGeom>
                <a:avLst/>
                <a:gdLst>
                  <a:gd name="T0" fmla="*/ 0 w 225"/>
                  <a:gd name="T1" fmla="*/ 31 h 174"/>
                  <a:gd name="T2" fmla="*/ 225 w 225"/>
                  <a:gd name="T3" fmla="*/ 0 h 174"/>
                  <a:gd name="T4" fmla="*/ 224 w 225"/>
                  <a:gd name="T5" fmla="*/ 156 h 174"/>
                  <a:gd name="T6" fmla="*/ 0 w 225"/>
                  <a:gd name="T7" fmla="*/ 174 h 174"/>
                  <a:gd name="T8" fmla="*/ 0 w 225"/>
                  <a:gd name="T9" fmla="*/ 31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4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4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0" name="Freeform 304">
                <a:extLst>
                  <a:ext uri="{FF2B5EF4-FFF2-40B4-BE49-F238E27FC236}">
                    <a16:creationId xmlns:a16="http://schemas.microsoft.com/office/drawing/2014/main" id="{42CAE122-B1A7-ADFC-B6E3-45148E5B60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12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1" name="Freeform 305">
                <a:extLst>
                  <a:ext uri="{FF2B5EF4-FFF2-40B4-BE49-F238E27FC236}">
                    <a16:creationId xmlns:a16="http://schemas.microsoft.com/office/drawing/2014/main" id="{33828621-B49E-7ABA-9139-DBDE827FA7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2" y="1421"/>
                <a:ext cx="28" cy="38"/>
              </a:xfrm>
              <a:custGeom>
                <a:avLst/>
                <a:gdLst>
                  <a:gd name="T0" fmla="*/ 2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2 w 57"/>
                  <a:gd name="T7" fmla="*/ 75 h 75"/>
                  <a:gd name="T8" fmla="*/ 0 w 57"/>
                  <a:gd name="T9" fmla="*/ 66 h 75"/>
                  <a:gd name="T10" fmla="*/ 0 w 57"/>
                  <a:gd name="T11" fmla="*/ 43 h 75"/>
                  <a:gd name="T12" fmla="*/ 0 w 57"/>
                  <a:gd name="T13" fmla="*/ 21 h 75"/>
                  <a:gd name="T14" fmla="*/ 2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2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2" y="75"/>
                    </a:lnTo>
                    <a:lnTo>
                      <a:pt x="0" y="66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2" name="Freeform 306">
                <a:extLst>
                  <a:ext uri="{FF2B5EF4-FFF2-40B4-BE49-F238E27FC236}">
                    <a16:creationId xmlns:a16="http://schemas.microsoft.com/office/drawing/2014/main" id="{4ECBF616-3050-B945-E131-BF990C034E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06"/>
                <a:ext cx="49" cy="13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3" name="Freeform 307">
                <a:extLst>
                  <a:ext uri="{FF2B5EF4-FFF2-40B4-BE49-F238E27FC236}">
                    <a16:creationId xmlns:a16="http://schemas.microsoft.com/office/drawing/2014/main" id="{413A531E-1408-2604-6151-06C8A1502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14"/>
                <a:ext cx="50" cy="13"/>
              </a:xfrm>
              <a:custGeom>
                <a:avLst/>
                <a:gdLst>
                  <a:gd name="T0" fmla="*/ 2 w 102"/>
                  <a:gd name="T1" fmla="*/ 17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5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7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7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5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7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4" name="Freeform 308">
                <a:extLst>
                  <a:ext uri="{FF2B5EF4-FFF2-40B4-BE49-F238E27FC236}">
                    <a16:creationId xmlns:a16="http://schemas.microsoft.com/office/drawing/2014/main" id="{36750DB3-D42F-BDB8-EB72-3A236E5827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24"/>
                <a:ext cx="50" cy="13"/>
              </a:xfrm>
              <a:custGeom>
                <a:avLst/>
                <a:gdLst>
                  <a:gd name="T0" fmla="*/ 0 w 98"/>
                  <a:gd name="T1" fmla="*/ 15 h 26"/>
                  <a:gd name="T2" fmla="*/ 98 w 98"/>
                  <a:gd name="T3" fmla="*/ 0 h 26"/>
                  <a:gd name="T4" fmla="*/ 98 w 98"/>
                  <a:gd name="T5" fmla="*/ 12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1 h 26"/>
                  <a:gd name="T12" fmla="*/ 0 w 98"/>
                  <a:gd name="T13" fmla="*/ 18 h 26"/>
                  <a:gd name="T14" fmla="*/ 0 w 98"/>
                  <a:gd name="T15" fmla="*/ 1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5"/>
                    </a:moveTo>
                    <a:lnTo>
                      <a:pt x="98" y="0"/>
                    </a:lnTo>
                    <a:lnTo>
                      <a:pt x="98" y="12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1"/>
                    </a:lnTo>
                    <a:lnTo>
                      <a:pt x="0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5" name="Freeform 309">
                <a:extLst>
                  <a:ext uri="{FF2B5EF4-FFF2-40B4-BE49-F238E27FC236}">
                    <a16:creationId xmlns:a16="http://schemas.microsoft.com/office/drawing/2014/main" id="{B90E3BF1-FB56-F532-9D13-8763117FB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33"/>
                <a:ext cx="46" cy="11"/>
              </a:xfrm>
              <a:custGeom>
                <a:avLst/>
                <a:gdLst>
                  <a:gd name="T0" fmla="*/ 0 w 93"/>
                  <a:gd name="T1" fmla="*/ 13 h 22"/>
                  <a:gd name="T2" fmla="*/ 93 w 93"/>
                  <a:gd name="T3" fmla="*/ 0 h 22"/>
                  <a:gd name="T4" fmla="*/ 93 w 93"/>
                  <a:gd name="T5" fmla="*/ 13 h 22"/>
                  <a:gd name="T6" fmla="*/ 1 w 93"/>
                  <a:gd name="T7" fmla="*/ 22 h 22"/>
                  <a:gd name="T8" fmla="*/ 1 w 93"/>
                  <a:gd name="T9" fmla="*/ 22 h 22"/>
                  <a:gd name="T10" fmla="*/ 0 w 93"/>
                  <a:gd name="T11" fmla="*/ 19 h 22"/>
                  <a:gd name="T12" fmla="*/ 0 w 93"/>
                  <a:gd name="T13" fmla="*/ 16 h 22"/>
                  <a:gd name="T14" fmla="*/ 0 w 93"/>
                  <a:gd name="T15" fmla="*/ 13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3" h="22">
                    <a:moveTo>
                      <a:pt x="0" y="13"/>
                    </a:moveTo>
                    <a:lnTo>
                      <a:pt x="93" y="0"/>
                    </a:lnTo>
                    <a:lnTo>
                      <a:pt x="93" y="13"/>
                    </a:lnTo>
                    <a:lnTo>
                      <a:pt x="1" y="22"/>
                    </a:lnTo>
                    <a:lnTo>
                      <a:pt x="1" y="22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6" name="Freeform 310">
                <a:extLst>
                  <a:ext uri="{FF2B5EF4-FFF2-40B4-BE49-F238E27FC236}">
                    <a16:creationId xmlns:a16="http://schemas.microsoft.com/office/drawing/2014/main" id="{85A6352B-2330-D714-DEF1-0E3E05622D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43"/>
                <a:ext cx="47" cy="10"/>
              </a:xfrm>
              <a:custGeom>
                <a:avLst/>
                <a:gdLst>
                  <a:gd name="T0" fmla="*/ 0 w 94"/>
                  <a:gd name="T1" fmla="*/ 11 h 21"/>
                  <a:gd name="T2" fmla="*/ 94 w 94"/>
                  <a:gd name="T3" fmla="*/ 0 h 21"/>
                  <a:gd name="T4" fmla="*/ 94 w 94"/>
                  <a:gd name="T5" fmla="*/ 13 h 21"/>
                  <a:gd name="T6" fmla="*/ 3 w 94"/>
                  <a:gd name="T7" fmla="*/ 21 h 21"/>
                  <a:gd name="T8" fmla="*/ 1 w 94"/>
                  <a:gd name="T9" fmla="*/ 19 h 21"/>
                  <a:gd name="T10" fmla="*/ 0 w 94"/>
                  <a:gd name="T11" fmla="*/ 18 h 21"/>
                  <a:gd name="T12" fmla="*/ 0 w 94"/>
                  <a:gd name="T13" fmla="*/ 15 h 21"/>
                  <a:gd name="T14" fmla="*/ 0 w 94"/>
                  <a:gd name="T15" fmla="*/ 1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21">
                    <a:moveTo>
                      <a:pt x="0" y="11"/>
                    </a:moveTo>
                    <a:lnTo>
                      <a:pt x="94" y="0"/>
                    </a:lnTo>
                    <a:lnTo>
                      <a:pt x="94" y="13"/>
                    </a:lnTo>
                    <a:lnTo>
                      <a:pt x="3" y="21"/>
                    </a:lnTo>
                    <a:lnTo>
                      <a:pt x="1" y="19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7" name="Freeform 311">
                <a:extLst>
                  <a:ext uri="{FF2B5EF4-FFF2-40B4-BE49-F238E27FC236}">
                    <a16:creationId xmlns:a16="http://schemas.microsoft.com/office/drawing/2014/main" id="{25BAB484-5C3E-F9A6-275D-CDFFB4A2E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1" y="1399"/>
                <a:ext cx="135" cy="298"/>
              </a:xfrm>
              <a:custGeom>
                <a:avLst/>
                <a:gdLst>
                  <a:gd name="T0" fmla="*/ 162 w 271"/>
                  <a:gd name="T1" fmla="*/ 10 h 596"/>
                  <a:gd name="T2" fmla="*/ 162 w 271"/>
                  <a:gd name="T3" fmla="*/ 53 h 596"/>
                  <a:gd name="T4" fmla="*/ 188 w 271"/>
                  <a:gd name="T5" fmla="*/ 58 h 596"/>
                  <a:gd name="T6" fmla="*/ 190 w 271"/>
                  <a:gd name="T7" fmla="*/ 176 h 596"/>
                  <a:gd name="T8" fmla="*/ 2 w 271"/>
                  <a:gd name="T9" fmla="*/ 181 h 596"/>
                  <a:gd name="T10" fmla="*/ 0 w 271"/>
                  <a:gd name="T11" fmla="*/ 215 h 596"/>
                  <a:gd name="T12" fmla="*/ 124 w 271"/>
                  <a:gd name="T13" fmla="*/ 220 h 596"/>
                  <a:gd name="T14" fmla="*/ 158 w 271"/>
                  <a:gd name="T15" fmla="*/ 245 h 596"/>
                  <a:gd name="T16" fmla="*/ 175 w 271"/>
                  <a:gd name="T17" fmla="*/ 324 h 596"/>
                  <a:gd name="T18" fmla="*/ 175 w 271"/>
                  <a:gd name="T19" fmla="*/ 596 h 596"/>
                  <a:gd name="T20" fmla="*/ 271 w 271"/>
                  <a:gd name="T21" fmla="*/ 596 h 596"/>
                  <a:gd name="T22" fmla="*/ 271 w 271"/>
                  <a:gd name="T23" fmla="*/ 26 h 596"/>
                  <a:gd name="T24" fmla="*/ 243 w 271"/>
                  <a:gd name="T25" fmla="*/ 0 h 596"/>
                  <a:gd name="T26" fmla="*/ 162 w 271"/>
                  <a:gd name="T27" fmla="*/ 1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6">
                    <a:moveTo>
                      <a:pt x="162" y="10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2" y="181"/>
                    </a:lnTo>
                    <a:lnTo>
                      <a:pt x="0" y="215"/>
                    </a:lnTo>
                    <a:lnTo>
                      <a:pt x="124" y="220"/>
                    </a:lnTo>
                    <a:lnTo>
                      <a:pt x="158" y="245"/>
                    </a:lnTo>
                    <a:lnTo>
                      <a:pt x="175" y="324"/>
                    </a:lnTo>
                    <a:lnTo>
                      <a:pt x="175" y="596"/>
                    </a:lnTo>
                    <a:lnTo>
                      <a:pt x="271" y="596"/>
                    </a:lnTo>
                    <a:lnTo>
                      <a:pt x="271" y="26"/>
                    </a:lnTo>
                    <a:lnTo>
                      <a:pt x="243" y="0"/>
                    </a:lnTo>
                    <a:lnTo>
                      <a:pt x="162" y="1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8" name="Freeform 312">
                <a:extLst>
                  <a:ext uri="{FF2B5EF4-FFF2-40B4-BE49-F238E27FC236}">
                    <a16:creationId xmlns:a16="http://schemas.microsoft.com/office/drawing/2014/main" id="{37BA62D0-2A7D-45D0-A8FD-255B3718D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7" y="1490"/>
                <a:ext cx="25" cy="14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4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9" name="Freeform 313">
                <a:extLst>
                  <a:ext uri="{FF2B5EF4-FFF2-40B4-BE49-F238E27FC236}">
                    <a16:creationId xmlns:a16="http://schemas.microsoft.com/office/drawing/2014/main" id="{B87A6EBE-E1E6-0769-49DA-9366C3AB9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89"/>
                <a:ext cx="17" cy="15"/>
              </a:xfrm>
              <a:custGeom>
                <a:avLst/>
                <a:gdLst>
                  <a:gd name="T0" fmla="*/ 2 w 36"/>
                  <a:gd name="T1" fmla="*/ 2 h 29"/>
                  <a:gd name="T2" fmla="*/ 36 w 36"/>
                  <a:gd name="T3" fmla="*/ 0 h 29"/>
                  <a:gd name="T4" fmla="*/ 36 w 36"/>
                  <a:gd name="T5" fmla="*/ 26 h 29"/>
                  <a:gd name="T6" fmla="*/ 0 w 36"/>
                  <a:gd name="T7" fmla="*/ 29 h 29"/>
                  <a:gd name="T8" fmla="*/ 2 w 36"/>
                  <a:gd name="T9" fmla="*/ 24 h 29"/>
                  <a:gd name="T10" fmla="*/ 2 w 36"/>
                  <a:gd name="T11" fmla="*/ 15 h 29"/>
                  <a:gd name="T12" fmla="*/ 3 w 36"/>
                  <a:gd name="T13" fmla="*/ 7 h 29"/>
                  <a:gd name="T14" fmla="*/ 2 w 36"/>
                  <a:gd name="T15" fmla="*/ 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6" h="29">
                    <a:moveTo>
                      <a:pt x="2" y="2"/>
                    </a:moveTo>
                    <a:lnTo>
                      <a:pt x="36" y="0"/>
                    </a:lnTo>
                    <a:lnTo>
                      <a:pt x="36" y="26"/>
                    </a:lnTo>
                    <a:lnTo>
                      <a:pt x="0" y="29"/>
                    </a:lnTo>
                    <a:lnTo>
                      <a:pt x="2" y="24"/>
                    </a:lnTo>
                    <a:lnTo>
                      <a:pt x="2" y="15"/>
                    </a:lnTo>
                    <a:lnTo>
                      <a:pt x="3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0" name="Freeform 314">
                <a:extLst>
                  <a:ext uri="{FF2B5EF4-FFF2-40B4-BE49-F238E27FC236}">
                    <a16:creationId xmlns:a16="http://schemas.microsoft.com/office/drawing/2014/main" id="{86B3F0BB-BDC3-EAB2-6EA9-26083EF42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" y="1633"/>
                <a:ext cx="146" cy="75"/>
              </a:xfrm>
              <a:custGeom>
                <a:avLst/>
                <a:gdLst>
                  <a:gd name="T0" fmla="*/ 0 w 292"/>
                  <a:gd name="T1" fmla="*/ 0 h 151"/>
                  <a:gd name="T2" fmla="*/ 292 w 292"/>
                  <a:gd name="T3" fmla="*/ 8 h 151"/>
                  <a:gd name="T4" fmla="*/ 287 w 292"/>
                  <a:gd name="T5" fmla="*/ 151 h 151"/>
                  <a:gd name="T6" fmla="*/ 245 w 292"/>
                  <a:gd name="T7" fmla="*/ 144 h 151"/>
                  <a:gd name="T8" fmla="*/ 0 w 292"/>
                  <a:gd name="T9" fmla="*/ 127 h 151"/>
                  <a:gd name="T10" fmla="*/ 0 w 292"/>
                  <a:gd name="T11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51">
                    <a:moveTo>
                      <a:pt x="0" y="0"/>
                    </a:moveTo>
                    <a:lnTo>
                      <a:pt x="292" y="8"/>
                    </a:lnTo>
                    <a:lnTo>
                      <a:pt x="287" y="151"/>
                    </a:lnTo>
                    <a:lnTo>
                      <a:pt x="245" y="144"/>
                    </a:lnTo>
                    <a:lnTo>
                      <a:pt x="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1" name="Freeform 315">
                <a:extLst>
                  <a:ext uri="{FF2B5EF4-FFF2-40B4-BE49-F238E27FC236}">
                    <a16:creationId xmlns:a16="http://schemas.microsoft.com/office/drawing/2014/main" id="{5C8A06E9-98AE-EFDC-7590-4177AAAB67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6" y="1504"/>
                <a:ext cx="149" cy="141"/>
              </a:xfrm>
              <a:custGeom>
                <a:avLst/>
                <a:gdLst>
                  <a:gd name="T0" fmla="*/ 0 w 297"/>
                  <a:gd name="T1" fmla="*/ 51 h 284"/>
                  <a:gd name="T2" fmla="*/ 21 w 297"/>
                  <a:gd name="T3" fmla="*/ 29 h 284"/>
                  <a:gd name="T4" fmla="*/ 116 w 297"/>
                  <a:gd name="T5" fmla="*/ 8 h 284"/>
                  <a:gd name="T6" fmla="*/ 237 w 297"/>
                  <a:gd name="T7" fmla="*/ 0 h 284"/>
                  <a:gd name="T8" fmla="*/ 297 w 297"/>
                  <a:gd name="T9" fmla="*/ 2 h 284"/>
                  <a:gd name="T10" fmla="*/ 283 w 297"/>
                  <a:gd name="T11" fmla="*/ 18 h 284"/>
                  <a:gd name="T12" fmla="*/ 255 w 297"/>
                  <a:gd name="T13" fmla="*/ 123 h 284"/>
                  <a:gd name="T14" fmla="*/ 228 w 297"/>
                  <a:gd name="T15" fmla="*/ 271 h 284"/>
                  <a:gd name="T16" fmla="*/ 209 w 297"/>
                  <a:gd name="T17" fmla="*/ 284 h 284"/>
                  <a:gd name="T18" fmla="*/ 211 w 297"/>
                  <a:gd name="T19" fmla="*/ 271 h 284"/>
                  <a:gd name="T20" fmla="*/ 216 w 297"/>
                  <a:gd name="T21" fmla="*/ 239 h 284"/>
                  <a:gd name="T22" fmla="*/ 222 w 297"/>
                  <a:gd name="T23" fmla="*/ 210 h 284"/>
                  <a:gd name="T24" fmla="*/ 228 w 297"/>
                  <a:gd name="T25" fmla="*/ 181 h 284"/>
                  <a:gd name="T26" fmla="*/ 234 w 297"/>
                  <a:gd name="T27" fmla="*/ 152 h 284"/>
                  <a:gd name="T28" fmla="*/ 241 w 297"/>
                  <a:gd name="T29" fmla="*/ 123 h 284"/>
                  <a:gd name="T30" fmla="*/ 249 w 297"/>
                  <a:gd name="T31" fmla="*/ 93 h 284"/>
                  <a:gd name="T32" fmla="*/ 259 w 297"/>
                  <a:gd name="T33" fmla="*/ 59 h 284"/>
                  <a:gd name="T34" fmla="*/ 271 w 297"/>
                  <a:gd name="T35" fmla="*/ 22 h 284"/>
                  <a:gd name="T36" fmla="*/ 24 w 297"/>
                  <a:gd name="T37" fmla="*/ 39 h 284"/>
                  <a:gd name="T38" fmla="*/ 0 w 297"/>
                  <a:gd name="T39" fmla="*/ 51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4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2"/>
                    </a:lnTo>
                    <a:lnTo>
                      <a:pt x="283" y="18"/>
                    </a:lnTo>
                    <a:lnTo>
                      <a:pt x="255" y="123"/>
                    </a:lnTo>
                    <a:lnTo>
                      <a:pt x="228" y="271"/>
                    </a:lnTo>
                    <a:lnTo>
                      <a:pt x="209" y="284"/>
                    </a:lnTo>
                    <a:lnTo>
                      <a:pt x="211" y="271"/>
                    </a:lnTo>
                    <a:lnTo>
                      <a:pt x="216" y="239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2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9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2" name="Freeform 316">
                <a:extLst>
                  <a:ext uri="{FF2B5EF4-FFF2-40B4-BE49-F238E27FC236}">
                    <a16:creationId xmlns:a16="http://schemas.microsoft.com/office/drawing/2014/main" id="{5025C008-30FB-1437-2B02-E95F9A55A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0" y="1734"/>
                <a:ext cx="148" cy="49"/>
              </a:xfrm>
              <a:custGeom>
                <a:avLst/>
                <a:gdLst>
                  <a:gd name="T0" fmla="*/ 0 w 295"/>
                  <a:gd name="T1" fmla="*/ 0 h 98"/>
                  <a:gd name="T2" fmla="*/ 232 w 295"/>
                  <a:gd name="T3" fmla="*/ 14 h 98"/>
                  <a:gd name="T4" fmla="*/ 295 w 295"/>
                  <a:gd name="T5" fmla="*/ 24 h 98"/>
                  <a:gd name="T6" fmla="*/ 289 w 295"/>
                  <a:gd name="T7" fmla="*/ 98 h 98"/>
                  <a:gd name="T8" fmla="*/ 236 w 295"/>
                  <a:gd name="T9" fmla="*/ 91 h 98"/>
                  <a:gd name="T10" fmla="*/ 13 w 295"/>
                  <a:gd name="T11" fmla="*/ 69 h 98"/>
                  <a:gd name="T12" fmla="*/ 0 w 295"/>
                  <a:gd name="T13" fmla="*/ 58 h 98"/>
                  <a:gd name="T14" fmla="*/ 0 w 295"/>
                  <a:gd name="T15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5" h="98">
                    <a:moveTo>
                      <a:pt x="0" y="0"/>
                    </a:moveTo>
                    <a:lnTo>
                      <a:pt x="232" y="14"/>
                    </a:lnTo>
                    <a:lnTo>
                      <a:pt x="295" y="24"/>
                    </a:lnTo>
                    <a:lnTo>
                      <a:pt x="289" y="98"/>
                    </a:lnTo>
                    <a:lnTo>
                      <a:pt x="236" y="91"/>
                    </a:lnTo>
                    <a:lnTo>
                      <a:pt x="13" y="69"/>
                    </a:lnTo>
                    <a:lnTo>
                      <a:pt x="0" y="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3" name="Freeform 317">
                <a:extLst>
                  <a:ext uri="{FF2B5EF4-FFF2-40B4-BE49-F238E27FC236}">
                    <a16:creationId xmlns:a16="http://schemas.microsoft.com/office/drawing/2014/main" id="{56C7932B-1F07-857F-28A6-72BF44077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4" y="1746"/>
                <a:ext cx="34" cy="39"/>
              </a:xfrm>
              <a:custGeom>
                <a:avLst/>
                <a:gdLst>
                  <a:gd name="T0" fmla="*/ 3 w 69"/>
                  <a:gd name="T1" fmla="*/ 2 h 79"/>
                  <a:gd name="T2" fmla="*/ 69 w 69"/>
                  <a:gd name="T3" fmla="*/ 0 h 79"/>
                  <a:gd name="T4" fmla="*/ 69 w 69"/>
                  <a:gd name="T5" fmla="*/ 76 h 79"/>
                  <a:gd name="T6" fmla="*/ 0 w 69"/>
                  <a:gd name="T7" fmla="*/ 79 h 79"/>
                  <a:gd name="T8" fmla="*/ 3 w 69"/>
                  <a:gd name="T9" fmla="*/ 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9">
                    <a:moveTo>
                      <a:pt x="3" y="2"/>
                    </a:moveTo>
                    <a:lnTo>
                      <a:pt x="69" y="0"/>
                    </a:lnTo>
                    <a:lnTo>
                      <a:pt x="69" y="76"/>
                    </a:lnTo>
                    <a:lnTo>
                      <a:pt x="0" y="79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4" name="Freeform 318">
                <a:extLst>
                  <a:ext uri="{FF2B5EF4-FFF2-40B4-BE49-F238E27FC236}">
                    <a16:creationId xmlns:a16="http://schemas.microsoft.com/office/drawing/2014/main" id="{FF761BC5-7DC1-336A-5F32-09713D84D9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0"/>
                <a:ext cx="28" cy="29"/>
              </a:xfrm>
              <a:custGeom>
                <a:avLst/>
                <a:gdLst>
                  <a:gd name="T0" fmla="*/ 3 w 56"/>
                  <a:gd name="T1" fmla="*/ 4 h 57"/>
                  <a:gd name="T2" fmla="*/ 0 w 56"/>
                  <a:gd name="T3" fmla="*/ 57 h 57"/>
                  <a:gd name="T4" fmla="*/ 56 w 56"/>
                  <a:gd name="T5" fmla="*/ 54 h 57"/>
                  <a:gd name="T6" fmla="*/ 56 w 56"/>
                  <a:gd name="T7" fmla="*/ 0 h 57"/>
                  <a:gd name="T8" fmla="*/ 3 w 56"/>
                  <a:gd name="T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7">
                    <a:moveTo>
                      <a:pt x="3" y="4"/>
                    </a:moveTo>
                    <a:lnTo>
                      <a:pt x="0" y="57"/>
                    </a:lnTo>
                    <a:lnTo>
                      <a:pt x="56" y="54"/>
                    </a:lnTo>
                    <a:lnTo>
                      <a:pt x="56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5" name="Freeform 319">
                <a:extLst>
                  <a:ext uri="{FF2B5EF4-FFF2-40B4-BE49-F238E27FC236}">
                    <a16:creationId xmlns:a16="http://schemas.microsoft.com/office/drawing/2014/main" id="{5CF8891B-28A9-B934-B08B-DC09D7594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700"/>
                <a:ext cx="116" cy="39"/>
              </a:xfrm>
              <a:custGeom>
                <a:avLst/>
                <a:gdLst>
                  <a:gd name="T0" fmla="*/ 2 w 233"/>
                  <a:gd name="T1" fmla="*/ 78 h 78"/>
                  <a:gd name="T2" fmla="*/ 115 w 233"/>
                  <a:gd name="T3" fmla="*/ 64 h 78"/>
                  <a:gd name="T4" fmla="*/ 144 w 233"/>
                  <a:gd name="T5" fmla="*/ 29 h 78"/>
                  <a:gd name="T6" fmla="*/ 187 w 233"/>
                  <a:gd name="T7" fmla="*/ 22 h 78"/>
                  <a:gd name="T8" fmla="*/ 211 w 233"/>
                  <a:gd name="T9" fmla="*/ 25 h 78"/>
                  <a:gd name="T10" fmla="*/ 233 w 233"/>
                  <a:gd name="T11" fmla="*/ 51 h 78"/>
                  <a:gd name="T12" fmla="*/ 231 w 233"/>
                  <a:gd name="T13" fmla="*/ 0 h 78"/>
                  <a:gd name="T14" fmla="*/ 0 w 233"/>
                  <a:gd name="T15" fmla="*/ 19 h 78"/>
                  <a:gd name="T16" fmla="*/ 2 w 233"/>
                  <a:gd name="T17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3" h="78">
                    <a:moveTo>
                      <a:pt x="2" y="78"/>
                    </a:moveTo>
                    <a:lnTo>
                      <a:pt x="115" y="64"/>
                    </a:lnTo>
                    <a:lnTo>
                      <a:pt x="144" y="29"/>
                    </a:lnTo>
                    <a:lnTo>
                      <a:pt x="187" y="22"/>
                    </a:lnTo>
                    <a:lnTo>
                      <a:pt x="211" y="25"/>
                    </a:lnTo>
                    <a:lnTo>
                      <a:pt x="233" y="51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78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6" name="Freeform 320">
                <a:extLst>
                  <a:ext uri="{FF2B5EF4-FFF2-40B4-BE49-F238E27FC236}">
                    <a16:creationId xmlns:a16="http://schemas.microsoft.com/office/drawing/2014/main" id="{13A72125-FC14-A0DB-26D6-13E79BECE8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1738"/>
                <a:ext cx="52" cy="45"/>
              </a:xfrm>
              <a:custGeom>
                <a:avLst/>
                <a:gdLst>
                  <a:gd name="T0" fmla="*/ 0 w 104"/>
                  <a:gd name="T1" fmla="*/ 10 h 92"/>
                  <a:gd name="T2" fmla="*/ 0 w 104"/>
                  <a:gd name="T3" fmla="*/ 92 h 92"/>
                  <a:gd name="T4" fmla="*/ 84 w 104"/>
                  <a:gd name="T5" fmla="*/ 77 h 92"/>
                  <a:gd name="T6" fmla="*/ 104 w 104"/>
                  <a:gd name="T7" fmla="*/ 0 h 92"/>
                  <a:gd name="T8" fmla="*/ 79 w 104"/>
                  <a:gd name="T9" fmla="*/ 3 h 92"/>
                  <a:gd name="T10" fmla="*/ 73 w 104"/>
                  <a:gd name="T11" fmla="*/ 47 h 92"/>
                  <a:gd name="T12" fmla="*/ 29 w 104"/>
                  <a:gd name="T13" fmla="*/ 50 h 92"/>
                  <a:gd name="T14" fmla="*/ 34 w 104"/>
                  <a:gd name="T15" fmla="*/ 7 h 92"/>
                  <a:gd name="T16" fmla="*/ 0 w 104"/>
                  <a:gd name="T17" fmla="*/ 1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2">
                    <a:moveTo>
                      <a:pt x="0" y="10"/>
                    </a:moveTo>
                    <a:lnTo>
                      <a:pt x="0" y="92"/>
                    </a:lnTo>
                    <a:lnTo>
                      <a:pt x="84" y="77"/>
                    </a:lnTo>
                    <a:lnTo>
                      <a:pt x="104" y="0"/>
                    </a:lnTo>
                    <a:lnTo>
                      <a:pt x="79" y="3"/>
                    </a:lnTo>
                    <a:lnTo>
                      <a:pt x="73" y="47"/>
                    </a:lnTo>
                    <a:lnTo>
                      <a:pt x="29" y="50"/>
                    </a:lnTo>
                    <a:lnTo>
                      <a:pt x="34" y="7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7" name="Freeform 321">
                <a:extLst>
                  <a:ext uri="{FF2B5EF4-FFF2-40B4-BE49-F238E27FC236}">
                    <a16:creationId xmlns:a16="http://schemas.microsoft.com/office/drawing/2014/main" id="{A0A204A6-88F5-5311-DD57-6F450AE0DE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671"/>
                <a:ext cx="209" cy="61"/>
              </a:xfrm>
              <a:custGeom>
                <a:avLst/>
                <a:gdLst>
                  <a:gd name="T0" fmla="*/ 0 w 416"/>
                  <a:gd name="T1" fmla="*/ 63 h 122"/>
                  <a:gd name="T2" fmla="*/ 0 w 416"/>
                  <a:gd name="T3" fmla="*/ 117 h 122"/>
                  <a:gd name="T4" fmla="*/ 100 w 416"/>
                  <a:gd name="T5" fmla="*/ 95 h 122"/>
                  <a:gd name="T6" fmla="*/ 100 w 416"/>
                  <a:gd name="T7" fmla="*/ 122 h 122"/>
                  <a:gd name="T8" fmla="*/ 167 w 416"/>
                  <a:gd name="T9" fmla="*/ 104 h 122"/>
                  <a:gd name="T10" fmla="*/ 172 w 416"/>
                  <a:gd name="T11" fmla="*/ 56 h 122"/>
                  <a:gd name="T12" fmla="*/ 416 w 416"/>
                  <a:gd name="T13" fmla="*/ 16 h 122"/>
                  <a:gd name="T14" fmla="*/ 415 w 416"/>
                  <a:gd name="T15" fmla="*/ 0 h 122"/>
                  <a:gd name="T16" fmla="*/ 413 w 416"/>
                  <a:gd name="T17" fmla="*/ 0 h 122"/>
                  <a:gd name="T18" fmla="*/ 410 w 416"/>
                  <a:gd name="T19" fmla="*/ 0 h 122"/>
                  <a:gd name="T20" fmla="*/ 404 w 416"/>
                  <a:gd name="T21" fmla="*/ 2 h 122"/>
                  <a:gd name="T22" fmla="*/ 397 w 416"/>
                  <a:gd name="T23" fmla="*/ 3 h 122"/>
                  <a:gd name="T24" fmla="*/ 388 w 416"/>
                  <a:gd name="T25" fmla="*/ 5 h 122"/>
                  <a:gd name="T26" fmla="*/ 376 w 416"/>
                  <a:gd name="T27" fmla="*/ 7 h 122"/>
                  <a:gd name="T28" fmla="*/ 365 w 416"/>
                  <a:gd name="T29" fmla="*/ 8 h 122"/>
                  <a:gd name="T30" fmla="*/ 350 w 416"/>
                  <a:gd name="T31" fmla="*/ 10 h 122"/>
                  <a:gd name="T32" fmla="*/ 335 w 416"/>
                  <a:gd name="T33" fmla="*/ 13 h 122"/>
                  <a:gd name="T34" fmla="*/ 319 w 416"/>
                  <a:gd name="T35" fmla="*/ 15 h 122"/>
                  <a:gd name="T36" fmla="*/ 301 w 416"/>
                  <a:gd name="T37" fmla="*/ 18 h 122"/>
                  <a:gd name="T38" fmla="*/ 284 w 416"/>
                  <a:gd name="T39" fmla="*/ 21 h 122"/>
                  <a:gd name="T40" fmla="*/ 266 w 416"/>
                  <a:gd name="T41" fmla="*/ 24 h 122"/>
                  <a:gd name="T42" fmla="*/ 245 w 416"/>
                  <a:gd name="T43" fmla="*/ 27 h 122"/>
                  <a:gd name="T44" fmla="*/ 228 w 416"/>
                  <a:gd name="T45" fmla="*/ 31 h 122"/>
                  <a:gd name="T46" fmla="*/ 207 w 416"/>
                  <a:gd name="T47" fmla="*/ 34 h 122"/>
                  <a:gd name="T48" fmla="*/ 188 w 416"/>
                  <a:gd name="T49" fmla="*/ 37 h 122"/>
                  <a:gd name="T50" fmla="*/ 169 w 416"/>
                  <a:gd name="T51" fmla="*/ 39 h 122"/>
                  <a:gd name="T52" fmla="*/ 150 w 416"/>
                  <a:gd name="T53" fmla="*/ 42 h 122"/>
                  <a:gd name="T54" fmla="*/ 132 w 416"/>
                  <a:gd name="T55" fmla="*/ 45 h 122"/>
                  <a:gd name="T56" fmla="*/ 115 w 416"/>
                  <a:gd name="T57" fmla="*/ 48 h 122"/>
                  <a:gd name="T58" fmla="*/ 97 w 416"/>
                  <a:gd name="T59" fmla="*/ 51 h 122"/>
                  <a:gd name="T60" fmla="*/ 81 w 416"/>
                  <a:gd name="T61" fmla="*/ 53 h 122"/>
                  <a:gd name="T62" fmla="*/ 66 w 416"/>
                  <a:gd name="T63" fmla="*/ 55 h 122"/>
                  <a:gd name="T64" fmla="*/ 51 w 416"/>
                  <a:gd name="T65" fmla="*/ 58 h 122"/>
                  <a:gd name="T66" fmla="*/ 40 w 416"/>
                  <a:gd name="T67" fmla="*/ 59 h 122"/>
                  <a:gd name="T68" fmla="*/ 28 w 416"/>
                  <a:gd name="T69" fmla="*/ 61 h 122"/>
                  <a:gd name="T70" fmla="*/ 17 w 416"/>
                  <a:gd name="T71" fmla="*/ 61 h 122"/>
                  <a:gd name="T72" fmla="*/ 10 w 416"/>
                  <a:gd name="T73" fmla="*/ 63 h 122"/>
                  <a:gd name="T74" fmla="*/ 6 w 416"/>
                  <a:gd name="T75" fmla="*/ 63 h 122"/>
                  <a:gd name="T76" fmla="*/ 1 w 416"/>
                  <a:gd name="T77" fmla="*/ 63 h 122"/>
                  <a:gd name="T78" fmla="*/ 0 w 416"/>
                  <a:gd name="T79" fmla="*/ 6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2">
                    <a:moveTo>
                      <a:pt x="0" y="63"/>
                    </a:moveTo>
                    <a:lnTo>
                      <a:pt x="0" y="117"/>
                    </a:lnTo>
                    <a:lnTo>
                      <a:pt x="100" y="95"/>
                    </a:lnTo>
                    <a:lnTo>
                      <a:pt x="100" y="122"/>
                    </a:lnTo>
                    <a:lnTo>
                      <a:pt x="167" y="104"/>
                    </a:lnTo>
                    <a:lnTo>
                      <a:pt x="172" y="56"/>
                    </a:lnTo>
                    <a:lnTo>
                      <a:pt x="416" y="16"/>
                    </a:lnTo>
                    <a:lnTo>
                      <a:pt x="415" y="0"/>
                    </a:lnTo>
                    <a:lnTo>
                      <a:pt x="413" y="0"/>
                    </a:lnTo>
                    <a:lnTo>
                      <a:pt x="410" y="0"/>
                    </a:lnTo>
                    <a:lnTo>
                      <a:pt x="404" y="2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7"/>
                    </a:lnTo>
                    <a:lnTo>
                      <a:pt x="365" y="8"/>
                    </a:lnTo>
                    <a:lnTo>
                      <a:pt x="350" y="10"/>
                    </a:lnTo>
                    <a:lnTo>
                      <a:pt x="335" y="13"/>
                    </a:lnTo>
                    <a:lnTo>
                      <a:pt x="319" y="15"/>
                    </a:lnTo>
                    <a:lnTo>
                      <a:pt x="301" y="18"/>
                    </a:lnTo>
                    <a:lnTo>
                      <a:pt x="284" y="21"/>
                    </a:lnTo>
                    <a:lnTo>
                      <a:pt x="266" y="24"/>
                    </a:lnTo>
                    <a:lnTo>
                      <a:pt x="245" y="27"/>
                    </a:lnTo>
                    <a:lnTo>
                      <a:pt x="228" y="31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39"/>
                    </a:lnTo>
                    <a:lnTo>
                      <a:pt x="150" y="42"/>
                    </a:lnTo>
                    <a:lnTo>
                      <a:pt x="132" y="45"/>
                    </a:lnTo>
                    <a:lnTo>
                      <a:pt x="115" y="48"/>
                    </a:lnTo>
                    <a:lnTo>
                      <a:pt x="97" y="51"/>
                    </a:lnTo>
                    <a:lnTo>
                      <a:pt x="81" y="53"/>
                    </a:lnTo>
                    <a:lnTo>
                      <a:pt x="66" y="55"/>
                    </a:lnTo>
                    <a:lnTo>
                      <a:pt x="51" y="58"/>
                    </a:lnTo>
                    <a:lnTo>
                      <a:pt x="40" y="59"/>
                    </a:lnTo>
                    <a:lnTo>
                      <a:pt x="28" y="61"/>
                    </a:lnTo>
                    <a:lnTo>
                      <a:pt x="17" y="61"/>
                    </a:lnTo>
                    <a:lnTo>
                      <a:pt x="10" y="63"/>
                    </a:lnTo>
                    <a:lnTo>
                      <a:pt x="6" y="63"/>
                    </a:lnTo>
                    <a:lnTo>
                      <a:pt x="1" y="6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8" name="Freeform 322">
                <a:extLst>
                  <a:ext uri="{FF2B5EF4-FFF2-40B4-BE49-F238E27FC236}">
                    <a16:creationId xmlns:a16="http://schemas.microsoft.com/office/drawing/2014/main" id="{27FB4377-537C-1048-1347-A39284B93E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1689"/>
                <a:ext cx="73" cy="82"/>
              </a:xfrm>
              <a:custGeom>
                <a:avLst/>
                <a:gdLst>
                  <a:gd name="T0" fmla="*/ 91 w 144"/>
                  <a:gd name="T1" fmla="*/ 0 h 166"/>
                  <a:gd name="T2" fmla="*/ 72 w 144"/>
                  <a:gd name="T3" fmla="*/ 2 h 166"/>
                  <a:gd name="T4" fmla="*/ 57 w 144"/>
                  <a:gd name="T5" fmla="*/ 2 h 166"/>
                  <a:gd name="T6" fmla="*/ 45 w 144"/>
                  <a:gd name="T7" fmla="*/ 4 h 166"/>
                  <a:gd name="T8" fmla="*/ 37 w 144"/>
                  <a:gd name="T9" fmla="*/ 5 h 166"/>
                  <a:gd name="T10" fmla="*/ 29 w 144"/>
                  <a:gd name="T11" fmla="*/ 13 h 166"/>
                  <a:gd name="T12" fmla="*/ 22 w 144"/>
                  <a:gd name="T13" fmla="*/ 21 h 166"/>
                  <a:gd name="T14" fmla="*/ 15 w 144"/>
                  <a:gd name="T15" fmla="*/ 36 h 166"/>
                  <a:gd name="T16" fmla="*/ 7 w 144"/>
                  <a:gd name="T17" fmla="*/ 55 h 166"/>
                  <a:gd name="T18" fmla="*/ 3 w 144"/>
                  <a:gd name="T19" fmla="*/ 69 h 166"/>
                  <a:gd name="T20" fmla="*/ 1 w 144"/>
                  <a:gd name="T21" fmla="*/ 84 h 166"/>
                  <a:gd name="T22" fmla="*/ 0 w 144"/>
                  <a:gd name="T23" fmla="*/ 98 h 166"/>
                  <a:gd name="T24" fmla="*/ 1 w 144"/>
                  <a:gd name="T25" fmla="*/ 113 h 166"/>
                  <a:gd name="T26" fmla="*/ 4 w 144"/>
                  <a:gd name="T27" fmla="*/ 125 h 166"/>
                  <a:gd name="T28" fmla="*/ 10 w 144"/>
                  <a:gd name="T29" fmla="*/ 137 h 166"/>
                  <a:gd name="T30" fmla="*/ 19 w 144"/>
                  <a:gd name="T31" fmla="*/ 150 h 166"/>
                  <a:gd name="T32" fmla="*/ 31 w 144"/>
                  <a:gd name="T33" fmla="*/ 159 h 166"/>
                  <a:gd name="T34" fmla="*/ 44 w 144"/>
                  <a:gd name="T35" fmla="*/ 159 h 166"/>
                  <a:gd name="T36" fmla="*/ 57 w 144"/>
                  <a:gd name="T37" fmla="*/ 161 h 166"/>
                  <a:gd name="T38" fmla="*/ 69 w 144"/>
                  <a:gd name="T39" fmla="*/ 162 h 166"/>
                  <a:gd name="T40" fmla="*/ 94 w 144"/>
                  <a:gd name="T41" fmla="*/ 166 h 166"/>
                  <a:gd name="T42" fmla="*/ 107 w 144"/>
                  <a:gd name="T43" fmla="*/ 162 h 166"/>
                  <a:gd name="T44" fmla="*/ 118 w 144"/>
                  <a:gd name="T45" fmla="*/ 158 h 166"/>
                  <a:gd name="T46" fmla="*/ 125 w 144"/>
                  <a:gd name="T47" fmla="*/ 150 h 166"/>
                  <a:gd name="T48" fmla="*/ 131 w 144"/>
                  <a:gd name="T49" fmla="*/ 140 h 166"/>
                  <a:gd name="T50" fmla="*/ 137 w 144"/>
                  <a:gd name="T51" fmla="*/ 129 h 166"/>
                  <a:gd name="T52" fmla="*/ 140 w 144"/>
                  <a:gd name="T53" fmla="*/ 114 h 166"/>
                  <a:gd name="T54" fmla="*/ 143 w 144"/>
                  <a:gd name="T55" fmla="*/ 97 h 166"/>
                  <a:gd name="T56" fmla="*/ 144 w 144"/>
                  <a:gd name="T57" fmla="*/ 77 h 166"/>
                  <a:gd name="T58" fmla="*/ 143 w 144"/>
                  <a:gd name="T59" fmla="*/ 45 h 166"/>
                  <a:gd name="T60" fmla="*/ 123 w 144"/>
                  <a:gd name="T61" fmla="*/ 7 h 166"/>
                  <a:gd name="T62" fmla="*/ 91 w 144"/>
                  <a:gd name="T6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6">
                    <a:moveTo>
                      <a:pt x="91" y="0"/>
                    </a:moveTo>
                    <a:lnTo>
                      <a:pt x="72" y="2"/>
                    </a:lnTo>
                    <a:lnTo>
                      <a:pt x="57" y="2"/>
                    </a:lnTo>
                    <a:lnTo>
                      <a:pt x="45" y="4"/>
                    </a:lnTo>
                    <a:lnTo>
                      <a:pt x="37" y="5"/>
                    </a:lnTo>
                    <a:lnTo>
                      <a:pt x="29" y="13"/>
                    </a:lnTo>
                    <a:lnTo>
                      <a:pt x="22" y="21"/>
                    </a:lnTo>
                    <a:lnTo>
                      <a:pt x="15" y="36"/>
                    </a:lnTo>
                    <a:lnTo>
                      <a:pt x="7" y="55"/>
                    </a:lnTo>
                    <a:lnTo>
                      <a:pt x="3" y="69"/>
                    </a:lnTo>
                    <a:lnTo>
                      <a:pt x="1" y="84"/>
                    </a:lnTo>
                    <a:lnTo>
                      <a:pt x="0" y="98"/>
                    </a:lnTo>
                    <a:lnTo>
                      <a:pt x="1" y="113"/>
                    </a:lnTo>
                    <a:lnTo>
                      <a:pt x="4" y="125"/>
                    </a:lnTo>
                    <a:lnTo>
                      <a:pt x="10" y="137"/>
                    </a:lnTo>
                    <a:lnTo>
                      <a:pt x="19" y="150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1"/>
                    </a:lnTo>
                    <a:lnTo>
                      <a:pt x="69" y="162"/>
                    </a:lnTo>
                    <a:lnTo>
                      <a:pt x="94" y="166"/>
                    </a:lnTo>
                    <a:lnTo>
                      <a:pt x="107" y="162"/>
                    </a:lnTo>
                    <a:lnTo>
                      <a:pt x="118" y="158"/>
                    </a:lnTo>
                    <a:lnTo>
                      <a:pt x="125" y="150"/>
                    </a:lnTo>
                    <a:lnTo>
                      <a:pt x="131" y="140"/>
                    </a:lnTo>
                    <a:lnTo>
                      <a:pt x="137" y="129"/>
                    </a:lnTo>
                    <a:lnTo>
                      <a:pt x="140" y="114"/>
                    </a:lnTo>
                    <a:lnTo>
                      <a:pt x="143" y="97"/>
                    </a:lnTo>
                    <a:lnTo>
                      <a:pt x="144" y="77"/>
                    </a:lnTo>
                    <a:lnTo>
                      <a:pt x="143" y="45"/>
                    </a:lnTo>
                    <a:lnTo>
                      <a:pt x="123" y="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9" name="Freeform 323">
                <a:extLst>
                  <a:ext uri="{FF2B5EF4-FFF2-40B4-BE49-F238E27FC236}">
                    <a16:creationId xmlns:a16="http://schemas.microsoft.com/office/drawing/2014/main" id="{0B2B67C7-F37D-ECDE-3743-C49555AFC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1718"/>
                <a:ext cx="83" cy="116"/>
              </a:xfrm>
              <a:custGeom>
                <a:avLst/>
                <a:gdLst>
                  <a:gd name="T0" fmla="*/ 85 w 165"/>
                  <a:gd name="T1" fmla="*/ 5 h 233"/>
                  <a:gd name="T2" fmla="*/ 120 w 165"/>
                  <a:gd name="T3" fmla="*/ 0 h 233"/>
                  <a:gd name="T4" fmla="*/ 154 w 165"/>
                  <a:gd name="T5" fmla="*/ 21 h 233"/>
                  <a:gd name="T6" fmla="*/ 160 w 165"/>
                  <a:gd name="T7" fmla="*/ 51 h 233"/>
                  <a:gd name="T8" fmla="*/ 163 w 165"/>
                  <a:gd name="T9" fmla="*/ 80 h 233"/>
                  <a:gd name="T10" fmla="*/ 165 w 165"/>
                  <a:gd name="T11" fmla="*/ 111 h 233"/>
                  <a:gd name="T12" fmla="*/ 163 w 165"/>
                  <a:gd name="T13" fmla="*/ 140 h 233"/>
                  <a:gd name="T14" fmla="*/ 159 w 165"/>
                  <a:gd name="T15" fmla="*/ 167 h 233"/>
                  <a:gd name="T16" fmla="*/ 150 w 165"/>
                  <a:gd name="T17" fmla="*/ 191 h 233"/>
                  <a:gd name="T18" fmla="*/ 140 w 165"/>
                  <a:gd name="T19" fmla="*/ 213 h 233"/>
                  <a:gd name="T20" fmla="*/ 125 w 165"/>
                  <a:gd name="T21" fmla="*/ 229 h 233"/>
                  <a:gd name="T22" fmla="*/ 112 w 165"/>
                  <a:gd name="T23" fmla="*/ 231 h 233"/>
                  <a:gd name="T24" fmla="*/ 100 w 165"/>
                  <a:gd name="T25" fmla="*/ 233 h 233"/>
                  <a:gd name="T26" fmla="*/ 88 w 165"/>
                  <a:gd name="T27" fmla="*/ 233 h 233"/>
                  <a:gd name="T28" fmla="*/ 78 w 165"/>
                  <a:gd name="T29" fmla="*/ 233 h 233"/>
                  <a:gd name="T30" fmla="*/ 69 w 165"/>
                  <a:gd name="T31" fmla="*/ 233 h 233"/>
                  <a:gd name="T32" fmla="*/ 62 w 165"/>
                  <a:gd name="T33" fmla="*/ 233 h 233"/>
                  <a:gd name="T34" fmla="*/ 56 w 165"/>
                  <a:gd name="T35" fmla="*/ 233 h 233"/>
                  <a:gd name="T36" fmla="*/ 51 w 165"/>
                  <a:gd name="T37" fmla="*/ 233 h 233"/>
                  <a:gd name="T38" fmla="*/ 40 w 165"/>
                  <a:gd name="T39" fmla="*/ 226 h 233"/>
                  <a:gd name="T40" fmla="*/ 31 w 165"/>
                  <a:gd name="T41" fmla="*/ 218 h 233"/>
                  <a:gd name="T42" fmla="*/ 22 w 165"/>
                  <a:gd name="T43" fmla="*/ 210 h 233"/>
                  <a:gd name="T44" fmla="*/ 16 w 165"/>
                  <a:gd name="T45" fmla="*/ 201 h 233"/>
                  <a:gd name="T46" fmla="*/ 12 w 165"/>
                  <a:gd name="T47" fmla="*/ 193 h 233"/>
                  <a:gd name="T48" fmla="*/ 9 w 165"/>
                  <a:gd name="T49" fmla="*/ 181 h 233"/>
                  <a:gd name="T50" fmla="*/ 7 w 165"/>
                  <a:gd name="T51" fmla="*/ 172 h 233"/>
                  <a:gd name="T52" fmla="*/ 7 w 165"/>
                  <a:gd name="T53" fmla="*/ 162 h 233"/>
                  <a:gd name="T54" fmla="*/ 0 w 165"/>
                  <a:gd name="T55" fmla="*/ 122 h 233"/>
                  <a:gd name="T56" fmla="*/ 40 w 165"/>
                  <a:gd name="T57" fmla="*/ 116 h 233"/>
                  <a:gd name="T58" fmla="*/ 57 w 165"/>
                  <a:gd name="T59" fmla="*/ 48 h 233"/>
                  <a:gd name="T60" fmla="*/ 57 w 165"/>
                  <a:gd name="T61" fmla="*/ 47 h 233"/>
                  <a:gd name="T62" fmla="*/ 62 w 165"/>
                  <a:gd name="T63" fmla="*/ 40 h 233"/>
                  <a:gd name="T64" fmla="*/ 66 w 165"/>
                  <a:gd name="T65" fmla="*/ 34 h 233"/>
                  <a:gd name="T66" fmla="*/ 72 w 165"/>
                  <a:gd name="T67" fmla="*/ 26 h 233"/>
                  <a:gd name="T68" fmla="*/ 78 w 165"/>
                  <a:gd name="T69" fmla="*/ 18 h 233"/>
                  <a:gd name="T70" fmla="*/ 82 w 165"/>
                  <a:gd name="T71" fmla="*/ 11 h 233"/>
                  <a:gd name="T72" fmla="*/ 85 w 165"/>
                  <a:gd name="T73" fmla="*/ 7 h 233"/>
                  <a:gd name="T74" fmla="*/ 85 w 165"/>
                  <a:gd name="T75" fmla="*/ 5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5" h="233">
                    <a:moveTo>
                      <a:pt x="85" y="5"/>
                    </a:moveTo>
                    <a:lnTo>
                      <a:pt x="120" y="0"/>
                    </a:lnTo>
                    <a:lnTo>
                      <a:pt x="154" y="21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5" y="111"/>
                    </a:lnTo>
                    <a:lnTo>
                      <a:pt x="163" y="140"/>
                    </a:lnTo>
                    <a:lnTo>
                      <a:pt x="159" y="167"/>
                    </a:lnTo>
                    <a:lnTo>
                      <a:pt x="150" y="191"/>
                    </a:lnTo>
                    <a:lnTo>
                      <a:pt x="140" y="213"/>
                    </a:lnTo>
                    <a:lnTo>
                      <a:pt x="125" y="229"/>
                    </a:lnTo>
                    <a:lnTo>
                      <a:pt x="112" y="231"/>
                    </a:lnTo>
                    <a:lnTo>
                      <a:pt x="100" y="233"/>
                    </a:lnTo>
                    <a:lnTo>
                      <a:pt x="88" y="233"/>
                    </a:lnTo>
                    <a:lnTo>
                      <a:pt x="78" y="233"/>
                    </a:lnTo>
                    <a:lnTo>
                      <a:pt x="69" y="233"/>
                    </a:lnTo>
                    <a:lnTo>
                      <a:pt x="62" y="233"/>
                    </a:lnTo>
                    <a:lnTo>
                      <a:pt x="56" y="233"/>
                    </a:lnTo>
                    <a:lnTo>
                      <a:pt x="51" y="233"/>
                    </a:lnTo>
                    <a:lnTo>
                      <a:pt x="40" y="226"/>
                    </a:lnTo>
                    <a:lnTo>
                      <a:pt x="31" y="218"/>
                    </a:lnTo>
                    <a:lnTo>
                      <a:pt x="22" y="210"/>
                    </a:lnTo>
                    <a:lnTo>
                      <a:pt x="16" y="201"/>
                    </a:lnTo>
                    <a:lnTo>
                      <a:pt x="12" y="193"/>
                    </a:lnTo>
                    <a:lnTo>
                      <a:pt x="9" y="181"/>
                    </a:lnTo>
                    <a:lnTo>
                      <a:pt x="7" y="172"/>
                    </a:lnTo>
                    <a:lnTo>
                      <a:pt x="7" y="162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7" y="48"/>
                    </a:lnTo>
                    <a:lnTo>
                      <a:pt x="57" y="47"/>
                    </a:lnTo>
                    <a:lnTo>
                      <a:pt x="62" y="40"/>
                    </a:lnTo>
                    <a:lnTo>
                      <a:pt x="66" y="34"/>
                    </a:lnTo>
                    <a:lnTo>
                      <a:pt x="72" y="26"/>
                    </a:lnTo>
                    <a:lnTo>
                      <a:pt x="78" y="18"/>
                    </a:lnTo>
                    <a:lnTo>
                      <a:pt x="82" y="11"/>
                    </a:lnTo>
                    <a:lnTo>
                      <a:pt x="85" y="7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0" name="Freeform 324">
                <a:extLst>
                  <a:ext uri="{FF2B5EF4-FFF2-40B4-BE49-F238E27FC236}">
                    <a16:creationId xmlns:a16="http://schemas.microsoft.com/office/drawing/2014/main" id="{2E814BE3-FE57-1EC1-D6A0-B582E8C62F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2" y="1698"/>
                <a:ext cx="136" cy="40"/>
              </a:xfrm>
              <a:custGeom>
                <a:avLst/>
                <a:gdLst>
                  <a:gd name="T0" fmla="*/ 0 w 274"/>
                  <a:gd name="T1" fmla="*/ 0 h 80"/>
                  <a:gd name="T2" fmla="*/ 274 w 274"/>
                  <a:gd name="T3" fmla="*/ 24 h 80"/>
                  <a:gd name="T4" fmla="*/ 272 w 274"/>
                  <a:gd name="T5" fmla="*/ 35 h 80"/>
                  <a:gd name="T6" fmla="*/ 243 w 274"/>
                  <a:gd name="T7" fmla="*/ 32 h 80"/>
                  <a:gd name="T8" fmla="*/ 243 w 274"/>
                  <a:gd name="T9" fmla="*/ 65 h 80"/>
                  <a:gd name="T10" fmla="*/ 272 w 274"/>
                  <a:gd name="T11" fmla="*/ 69 h 80"/>
                  <a:gd name="T12" fmla="*/ 274 w 274"/>
                  <a:gd name="T13" fmla="*/ 80 h 80"/>
                  <a:gd name="T14" fmla="*/ 243 w 274"/>
                  <a:gd name="T15" fmla="*/ 80 h 80"/>
                  <a:gd name="T16" fmla="*/ 191 w 274"/>
                  <a:gd name="T17" fmla="*/ 70 h 80"/>
                  <a:gd name="T18" fmla="*/ 191 w 274"/>
                  <a:gd name="T19" fmla="*/ 25 h 80"/>
                  <a:gd name="T20" fmla="*/ 72 w 274"/>
                  <a:gd name="T21" fmla="*/ 19 h 80"/>
                  <a:gd name="T22" fmla="*/ 72 w 274"/>
                  <a:gd name="T23" fmla="*/ 64 h 80"/>
                  <a:gd name="T24" fmla="*/ 0 w 274"/>
                  <a:gd name="T25" fmla="*/ 57 h 80"/>
                  <a:gd name="T26" fmla="*/ 2 w 274"/>
                  <a:gd name="T27" fmla="*/ 43 h 80"/>
                  <a:gd name="T28" fmla="*/ 16 w 274"/>
                  <a:gd name="T29" fmla="*/ 48 h 80"/>
                  <a:gd name="T30" fmla="*/ 16 w 274"/>
                  <a:gd name="T31" fmla="*/ 16 h 80"/>
                  <a:gd name="T32" fmla="*/ 0 w 274"/>
                  <a:gd name="T33" fmla="*/ 16 h 80"/>
                  <a:gd name="T34" fmla="*/ 0 w 274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80">
                    <a:moveTo>
                      <a:pt x="0" y="0"/>
                    </a:moveTo>
                    <a:lnTo>
                      <a:pt x="274" y="24"/>
                    </a:lnTo>
                    <a:lnTo>
                      <a:pt x="272" y="35"/>
                    </a:lnTo>
                    <a:lnTo>
                      <a:pt x="243" y="32"/>
                    </a:lnTo>
                    <a:lnTo>
                      <a:pt x="243" y="65"/>
                    </a:lnTo>
                    <a:lnTo>
                      <a:pt x="272" y="69"/>
                    </a:lnTo>
                    <a:lnTo>
                      <a:pt x="274" y="80"/>
                    </a:lnTo>
                    <a:lnTo>
                      <a:pt x="243" y="80"/>
                    </a:lnTo>
                    <a:lnTo>
                      <a:pt x="191" y="70"/>
                    </a:lnTo>
                    <a:lnTo>
                      <a:pt x="191" y="25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7"/>
                    </a:lnTo>
                    <a:lnTo>
                      <a:pt x="2" y="43"/>
                    </a:lnTo>
                    <a:lnTo>
                      <a:pt x="16" y="48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1" name="Freeform 325">
                <a:extLst>
                  <a:ext uri="{FF2B5EF4-FFF2-40B4-BE49-F238E27FC236}">
                    <a16:creationId xmlns:a16="http://schemas.microsoft.com/office/drawing/2014/main" id="{FFACD11A-AB8B-A20A-769F-5383C7DEB3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6" y="1693"/>
                <a:ext cx="36" cy="74"/>
              </a:xfrm>
              <a:custGeom>
                <a:avLst/>
                <a:gdLst>
                  <a:gd name="T0" fmla="*/ 38 w 70"/>
                  <a:gd name="T1" fmla="*/ 0 h 150"/>
                  <a:gd name="T2" fmla="*/ 45 w 70"/>
                  <a:gd name="T3" fmla="*/ 2 h 150"/>
                  <a:gd name="T4" fmla="*/ 51 w 70"/>
                  <a:gd name="T5" fmla="*/ 7 h 150"/>
                  <a:gd name="T6" fmla="*/ 57 w 70"/>
                  <a:gd name="T7" fmla="*/ 15 h 150"/>
                  <a:gd name="T8" fmla="*/ 61 w 70"/>
                  <a:gd name="T9" fmla="*/ 23 h 150"/>
                  <a:gd name="T10" fmla="*/ 66 w 70"/>
                  <a:gd name="T11" fmla="*/ 34 h 150"/>
                  <a:gd name="T12" fmla="*/ 69 w 70"/>
                  <a:gd name="T13" fmla="*/ 47 h 150"/>
                  <a:gd name="T14" fmla="*/ 70 w 70"/>
                  <a:gd name="T15" fmla="*/ 61 h 150"/>
                  <a:gd name="T16" fmla="*/ 70 w 70"/>
                  <a:gd name="T17" fmla="*/ 76 h 150"/>
                  <a:gd name="T18" fmla="*/ 69 w 70"/>
                  <a:gd name="T19" fmla="*/ 92 h 150"/>
                  <a:gd name="T20" fmla="*/ 66 w 70"/>
                  <a:gd name="T21" fmla="*/ 106 h 150"/>
                  <a:gd name="T22" fmla="*/ 63 w 70"/>
                  <a:gd name="T23" fmla="*/ 117 h 150"/>
                  <a:gd name="T24" fmla="*/ 58 w 70"/>
                  <a:gd name="T25" fmla="*/ 129 h 150"/>
                  <a:gd name="T26" fmla="*/ 52 w 70"/>
                  <a:gd name="T27" fmla="*/ 138 h 150"/>
                  <a:gd name="T28" fmla="*/ 47 w 70"/>
                  <a:gd name="T29" fmla="*/ 145 h 150"/>
                  <a:gd name="T30" fmla="*/ 39 w 70"/>
                  <a:gd name="T31" fmla="*/ 148 h 150"/>
                  <a:gd name="T32" fmla="*/ 32 w 70"/>
                  <a:gd name="T33" fmla="*/ 150 h 150"/>
                  <a:gd name="T34" fmla="*/ 25 w 70"/>
                  <a:gd name="T35" fmla="*/ 148 h 150"/>
                  <a:gd name="T36" fmla="*/ 19 w 70"/>
                  <a:gd name="T37" fmla="*/ 143 h 150"/>
                  <a:gd name="T38" fmla="*/ 13 w 70"/>
                  <a:gd name="T39" fmla="*/ 135 h 150"/>
                  <a:gd name="T40" fmla="*/ 8 w 70"/>
                  <a:gd name="T41" fmla="*/ 127 h 150"/>
                  <a:gd name="T42" fmla="*/ 4 w 70"/>
                  <a:gd name="T43" fmla="*/ 116 h 150"/>
                  <a:gd name="T44" fmla="*/ 1 w 70"/>
                  <a:gd name="T45" fmla="*/ 103 h 150"/>
                  <a:gd name="T46" fmla="*/ 0 w 70"/>
                  <a:gd name="T47" fmla="*/ 89 h 150"/>
                  <a:gd name="T48" fmla="*/ 0 w 70"/>
                  <a:gd name="T49" fmla="*/ 73 h 150"/>
                  <a:gd name="T50" fmla="*/ 0 w 70"/>
                  <a:gd name="T51" fmla="*/ 58 h 150"/>
                  <a:gd name="T52" fmla="*/ 2 w 70"/>
                  <a:gd name="T53" fmla="*/ 45 h 150"/>
                  <a:gd name="T54" fmla="*/ 5 w 70"/>
                  <a:gd name="T55" fmla="*/ 32 h 150"/>
                  <a:gd name="T56" fmla="*/ 11 w 70"/>
                  <a:gd name="T57" fmla="*/ 21 h 150"/>
                  <a:gd name="T58" fmla="*/ 17 w 70"/>
                  <a:gd name="T59" fmla="*/ 13 h 150"/>
                  <a:gd name="T60" fmla="*/ 23 w 70"/>
                  <a:gd name="T61" fmla="*/ 5 h 150"/>
                  <a:gd name="T62" fmla="*/ 30 w 70"/>
                  <a:gd name="T63" fmla="*/ 2 h 150"/>
                  <a:gd name="T64" fmla="*/ 38 w 70"/>
                  <a:gd name="T6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0" h="150">
                    <a:moveTo>
                      <a:pt x="38" y="0"/>
                    </a:moveTo>
                    <a:lnTo>
                      <a:pt x="45" y="2"/>
                    </a:lnTo>
                    <a:lnTo>
                      <a:pt x="51" y="7"/>
                    </a:lnTo>
                    <a:lnTo>
                      <a:pt x="57" y="15"/>
                    </a:lnTo>
                    <a:lnTo>
                      <a:pt x="61" y="23"/>
                    </a:lnTo>
                    <a:lnTo>
                      <a:pt x="66" y="34"/>
                    </a:lnTo>
                    <a:lnTo>
                      <a:pt x="69" y="47"/>
                    </a:lnTo>
                    <a:lnTo>
                      <a:pt x="70" y="61"/>
                    </a:lnTo>
                    <a:lnTo>
                      <a:pt x="70" y="76"/>
                    </a:lnTo>
                    <a:lnTo>
                      <a:pt x="69" y="92"/>
                    </a:lnTo>
                    <a:lnTo>
                      <a:pt x="66" y="106"/>
                    </a:lnTo>
                    <a:lnTo>
                      <a:pt x="63" y="117"/>
                    </a:lnTo>
                    <a:lnTo>
                      <a:pt x="58" y="129"/>
                    </a:lnTo>
                    <a:lnTo>
                      <a:pt x="52" y="138"/>
                    </a:lnTo>
                    <a:lnTo>
                      <a:pt x="47" y="145"/>
                    </a:lnTo>
                    <a:lnTo>
                      <a:pt x="39" y="148"/>
                    </a:lnTo>
                    <a:lnTo>
                      <a:pt x="32" y="150"/>
                    </a:lnTo>
                    <a:lnTo>
                      <a:pt x="25" y="148"/>
                    </a:lnTo>
                    <a:lnTo>
                      <a:pt x="19" y="143"/>
                    </a:lnTo>
                    <a:lnTo>
                      <a:pt x="13" y="135"/>
                    </a:lnTo>
                    <a:lnTo>
                      <a:pt x="8" y="127"/>
                    </a:lnTo>
                    <a:lnTo>
                      <a:pt x="4" y="116"/>
                    </a:lnTo>
                    <a:lnTo>
                      <a:pt x="1" y="103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8"/>
                    </a:lnTo>
                    <a:lnTo>
                      <a:pt x="2" y="45"/>
                    </a:lnTo>
                    <a:lnTo>
                      <a:pt x="5" y="32"/>
                    </a:lnTo>
                    <a:lnTo>
                      <a:pt x="11" y="21"/>
                    </a:lnTo>
                    <a:lnTo>
                      <a:pt x="17" y="13"/>
                    </a:lnTo>
                    <a:lnTo>
                      <a:pt x="23" y="5"/>
                    </a:lnTo>
                    <a:lnTo>
                      <a:pt x="30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2" name="Freeform 326">
                <a:extLst>
                  <a:ext uri="{FF2B5EF4-FFF2-40B4-BE49-F238E27FC236}">
                    <a16:creationId xmlns:a16="http://schemas.microsoft.com/office/drawing/2014/main" id="{EE94B131-5DA0-214A-D0A0-E3F575154E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730"/>
                <a:ext cx="47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2 h 194"/>
                  <a:gd name="T4" fmla="*/ 68 w 93"/>
                  <a:gd name="T5" fmla="*/ 8 h 194"/>
                  <a:gd name="T6" fmla="*/ 75 w 93"/>
                  <a:gd name="T7" fmla="*/ 18 h 194"/>
                  <a:gd name="T8" fmla="*/ 81 w 93"/>
                  <a:gd name="T9" fmla="*/ 31 h 194"/>
                  <a:gd name="T10" fmla="*/ 87 w 93"/>
                  <a:gd name="T11" fmla="*/ 45 h 194"/>
                  <a:gd name="T12" fmla="*/ 90 w 93"/>
                  <a:gd name="T13" fmla="*/ 61 h 194"/>
                  <a:gd name="T14" fmla="*/ 93 w 93"/>
                  <a:gd name="T15" fmla="*/ 80 h 194"/>
                  <a:gd name="T16" fmla="*/ 93 w 93"/>
                  <a:gd name="T17" fmla="*/ 100 h 194"/>
                  <a:gd name="T18" fmla="*/ 92 w 93"/>
                  <a:gd name="T19" fmla="*/ 119 h 194"/>
                  <a:gd name="T20" fmla="*/ 89 w 93"/>
                  <a:gd name="T21" fmla="*/ 136 h 194"/>
                  <a:gd name="T22" fmla="*/ 83 w 93"/>
                  <a:gd name="T23" fmla="*/ 152 h 194"/>
                  <a:gd name="T24" fmla="*/ 77 w 93"/>
                  <a:gd name="T25" fmla="*/ 167 h 194"/>
                  <a:gd name="T26" fmla="*/ 70 w 93"/>
                  <a:gd name="T27" fmla="*/ 180 h 194"/>
                  <a:gd name="T28" fmla="*/ 62 w 93"/>
                  <a:gd name="T29" fmla="*/ 188 h 194"/>
                  <a:gd name="T30" fmla="*/ 53 w 93"/>
                  <a:gd name="T31" fmla="*/ 193 h 194"/>
                  <a:gd name="T32" fmla="*/ 43 w 93"/>
                  <a:gd name="T33" fmla="*/ 194 h 194"/>
                  <a:gd name="T34" fmla="*/ 34 w 93"/>
                  <a:gd name="T35" fmla="*/ 193 h 194"/>
                  <a:gd name="T36" fmla="*/ 25 w 93"/>
                  <a:gd name="T37" fmla="*/ 186 h 194"/>
                  <a:gd name="T38" fmla="*/ 18 w 93"/>
                  <a:gd name="T39" fmla="*/ 177 h 194"/>
                  <a:gd name="T40" fmla="*/ 11 w 93"/>
                  <a:gd name="T41" fmla="*/ 164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4 h 194"/>
                  <a:gd name="T48" fmla="*/ 0 w 93"/>
                  <a:gd name="T49" fmla="*/ 95 h 194"/>
                  <a:gd name="T50" fmla="*/ 2 w 93"/>
                  <a:gd name="T51" fmla="*/ 76 h 194"/>
                  <a:gd name="T52" fmla="*/ 5 w 93"/>
                  <a:gd name="T53" fmla="*/ 58 h 194"/>
                  <a:gd name="T54" fmla="*/ 11 w 93"/>
                  <a:gd name="T55" fmla="*/ 42 h 194"/>
                  <a:gd name="T56" fmla="*/ 17 w 93"/>
                  <a:gd name="T57" fmla="*/ 27 h 194"/>
                  <a:gd name="T58" fmla="*/ 23 w 93"/>
                  <a:gd name="T59" fmla="*/ 16 h 194"/>
                  <a:gd name="T60" fmla="*/ 31 w 93"/>
                  <a:gd name="T61" fmla="*/ 7 h 194"/>
                  <a:gd name="T62" fmla="*/ 40 w 93"/>
                  <a:gd name="T63" fmla="*/ 2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2"/>
                    </a:lnTo>
                    <a:lnTo>
                      <a:pt x="68" y="8"/>
                    </a:lnTo>
                    <a:lnTo>
                      <a:pt x="75" y="18"/>
                    </a:lnTo>
                    <a:lnTo>
                      <a:pt x="81" y="31"/>
                    </a:lnTo>
                    <a:lnTo>
                      <a:pt x="87" y="45"/>
                    </a:lnTo>
                    <a:lnTo>
                      <a:pt x="90" y="61"/>
                    </a:lnTo>
                    <a:lnTo>
                      <a:pt x="93" y="80"/>
                    </a:lnTo>
                    <a:lnTo>
                      <a:pt x="93" y="100"/>
                    </a:lnTo>
                    <a:lnTo>
                      <a:pt x="92" y="119"/>
                    </a:lnTo>
                    <a:lnTo>
                      <a:pt x="89" y="136"/>
                    </a:lnTo>
                    <a:lnTo>
                      <a:pt x="83" y="152"/>
                    </a:lnTo>
                    <a:lnTo>
                      <a:pt x="77" y="167"/>
                    </a:lnTo>
                    <a:lnTo>
                      <a:pt x="70" y="180"/>
                    </a:lnTo>
                    <a:lnTo>
                      <a:pt x="62" y="188"/>
                    </a:lnTo>
                    <a:lnTo>
                      <a:pt x="53" y="193"/>
                    </a:lnTo>
                    <a:lnTo>
                      <a:pt x="43" y="194"/>
                    </a:lnTo>
                    <a:lnTo>
                      <a:pt x="34" y="193"/>
                    </a:lnTo>
                    <a:lnTo>
                      <a:pt x="25" y="186"/>
                    </a:lnTo>
                    <a:lnTo>
                      <a:pt x="18" y="177"/>
                    </a:lnTo>
                    <a:lnTo>
                      <a:pt x="11" y="164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4"/>
                    </a:lnTo>
                    <a:lnTo>
                      <a:pt x="0" y="95"/>
                    </a:lnTo>
                    <a:lnTo>
                      <a:pt x="2" y="76"/>
                    </a:lnTo>
                    <a:lnTo>
                      <a:pt x="5" y="58"/>
                    </a:lnTo>
                    <a:lnTo>
                      <a:pt x="11" y="42"/>
                    </a:lnTo>
                    <a:lnTo>
                      <a:pt x="17" y="27"/>
                    </a:lnTo>
                    <a:lnTo>
                      <a:pt x="23" y="16"/>
                    </a:lnTo>
                    <a:lnTo>
                      <a:pt x="31" y="7"/>
                    </a:lnTo>
                    <a:lnTo>
                      <a:pt x="40" y="2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3" name="Freeform 327">
                <a:extLst>
                  <a:ext uri="{FF2B5EF4-FFF2-40B4-BE49-F238E27FC236}">
                    <a16:creationId xmlns:a16="http://schemas.microsoft.com/office/drawing/2014/main" id="{DE450158-8C92-15AF-E4BF-D18AFD749A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4" y="1704"/>
                <a:ext cx="24" cy="53"/>
              </a:xfrm>
              <a:custGeom>
                <a:avLst/>
                <a:gdLst>
                  <a:gd name="T0" fmla="*/ 27 w 49"/>
                  <a:gd name="T1" fmla="*/ 0 h 106"/>
                  <a:gd name="T2" fmla="*/ 31 w 49"/>
                  <a:gd name="T3" fmla="*/ 1 h 106"/>
                  <a:gd name="T4" fmla="*/ 36 w 49"/>
                  <a:gd name="T5" fmla="*/ 5 h 106"/>
                  <a:gd name="T6" fmla="*/ 40 w 49"/>
                  <a:gd name="T7" fmla="*/ 9 h 106"/>
                  <a:gd name="T8" fmla="*/ 43 w 49"/>
                  <a:gd name="T9" fmla="*/ 16 h 106"/>
                  <a:gd name="T10" fmla="*/ 46 w 49"/>
                  <a:gd name="T11" fmla="*/ 24 h 106"/>
                  <a:gd name="T12" fmla="*/ 49 w 49"/>
                  <a:gd name="T13" fmla="*/ 34 h 106"/>
                  <a:gd name="T14" fmla="*/ 49 w 49"/>
                  <a:gd name="T15" fmla="*/ 43 h 106"/>
                  <a:gd name="T16" fmla="*/ 49 w 49"/>
                  <a:gd name="T17" fmla="*/ 53 h 106"/>
                  <a:gd name="T18" fmla="*/ 49 w 49"/>
                  <a:gd name="T19" fmla="*/ 64 h 106"/>
                  <a:gd name="T20" fmla="*/ 47 w 49"/>
                  <a:gd name="T21" fmla="*/ 74 h 106"/>
                  <a:gd name="T22" fmla="*/ 44 w 49"/>
                  <a:gd name="T23" fmla="*/ 83 h 106"/>
                  <a:gd name="T24" fmla="*/ 41 w 49"/>
                  <a:gd name="T25" fmla="*/ 90 h 106"/>
                  <a:gd name="T26" fmla="*/ 37 w 49"/>
                  <a:gd name="T27" fmla="*/ 96 h 106"/>
                  <a:gd name="T28" fmla="*/ 33 w 49"/>
                  <a:gd name="T29" fmla="*/ 101 h 106"/>
                  <a:gd name="T30" fmla="*/ 28 w 49"/>
                  <a:gd name="T31" fmla="*/ 104 h 106"/>
                  <a:gd name="T32" fmla="*/ 22 w 49"/>
                  <a:gd name="T33" fmla="*/ 106 h 106"/>
                  <a:gd name="T34" fmla="*/ 18 w 49"/>
                  <a:gd name="T35" fmla="*/ 104 h 106"/>
                  <a:gd name="T36" fmla="*/ 13 w 49"/>
                  <a:gd name="T37" fmla="*/ 101 h 106"/>
                  <a:gd name="T38" fmla="*/ 9 w 49"/>
                  <a:gd name="T39" fmla="*/ 96 h 106"/>
                  <a:gd name="T40" fmla="*/ 6 w 49"/>
                  <a:gd name="T41" fmla="*/ 90 h 106"/>
                  <a:gd name="T42" fmla="*/ 3 w 49"/>
                  <a:gd name="T43" fmla="*/ 82 h 106"/>
                  <a:gd name="T44" fmla="*/ 0 w 49"/>
                  <a:gd name="T45" fmla="*/ 72 h 106"/>
                  <a:gd name="T46" fmla="*/ 0 w 49"/>
                  <a:gd name="T47" fmla="*/ 62 h 106"/>
                  <a:gd name="T48" fmla="*/ 0 w 49"/>
                  <a:gd name="T49" fmla="*/ 51 h 106"/>
                  <a:gd name="T50" fmla="*/ 0 w 49"/>
                  <a:gd name="T51" fmla="*/ 42 h 106"/>
                  <a:gd name="T52" fmla="*/ 2 w 49"/>
                  <a:gd name="T53" fmla="*/ 30 h 106"/>
                  <a:gd name="T54" fmla="*/ 5 w 49"/>
                  <a:gd name="T55" fmla="*/ 22 h 106"/>
                  <a:gd name="T56" fmla="*/ 8 w 49"/>
                  <a:gd name="T57" fmla="*/ 14 h 106"/>
                  <a:gd name="T58" fmla="*/ 12 w 49"/>
                  <a:gd name="T59" fmla="*/ 8 h 106"/>
                  <a:gd name="T60" fmla="*/ 16 w 49"/>
                  <a:gd name="T61" fmla="*/ 5 h 106"/>
                  <a:gd name="T62" fmla="*/ 22 w 49"/>
                  <a:gd name="T63" fmla="*/ 1 h 106"/>
                  <a:gd name="T64" fmla="*/ 27 w 49"/>
                  <a:gd name="T6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6">
                    <a:moveTo>
                      <a:pt x="27" y="0"/>
                    </a:moveTo>
                    <a:lnTo>
                      <a:pt x="31" y="1"/>
                    </a:lnTo>
                    <a:lnTo>
                      <a:pt x="36" y="5"/>
                    </a:lnTo>
                    <a:lnTo>
                      <a:pt x="40" y="9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4"/>
                    </a:lnTo>
                    <a:lnTo>
                      <a:pt x="49" y="43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3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3" y="101"/>
                    </a:lnTo>
                    <a:lnTo>
                      <a:pt x="28" y="104"/>
                    </a:lnTo>
                    <a:lnTo>
                      <a:pt x="22" y="106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6"/>
                    </a:lnTo>
                    <a:lnTo>
                      <a:pt x="6" y="90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2"/>
                    </a:lnTo>
                    <a:lnTo>
                      <a:pt x="0" y="51"/>
                    </a:lnTo>
                    <a:lnTo>
                      <a:pt x="0" y="42"/>
                    </a:lnTo>
                    <a:lnTo>
                      <a:pt x="2" y="30"/>
                    </a:lnTo>
                    <a:lnTo>
                      <a:pt x="5" y="22"/>
                    </a:lnTo>
                    <a:lnTo>
                      <a:pt x="8" y="14"/>
                    </a:lnTo>
                    <a:lnTo>
                      <a:pt x="12" y="8"/>
                    </a:lnTo>
                    <a:lnTo>
                      <a:pt x="16" y="5"/>
                    </a:lnTo>
                    <a:lnTo>
                      <a:pt x="22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4" name="Freeform 328">
                <a:extLst>
                  <a:ext uri="{FF2B5EF4-FFF2-40B4-BE49-F238E27FC236}">
                    <a16:creationId xmlns:a16="http://schemas.microsoft.com/office/drawing/2014/main" id="{32718969-313E-B16D-BC9A-59323937E7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0" y="1745"/>
                <a:ext cx="32" cy="68"/>
              </a:xfrm>
              <a:custGeom>
                <a:avLst/>
                <a:gdLst>
                  <a:gd name="T0" fmla="*/ 35 w 64"/>
                  <a:gd name="T1" fmla="*/ 0 h 136"/>
                  <a:gd name="T2" fmla="*/ 41 w 64"/>
                  <a:gd name="T3" fmla="*/ 1 h 136"/>
                  <a:gd name="T4" fmla="*/ 47 w 64"/>
                  <a:gd name="T5" fmla="*/ 4 h 136"/>
                  <a:gd name="T6" fmla="*/ 53 w 64"/>
                  <a:gd name="T7" fmla="*/ 11 h 136"/>
                  <a:gd name="T8" fmla="*/ 57 w 64"/>
                  <a:gd name="T9" fmla="*/ 20 h 136"/>
                  <a:gd name="T10" fmla="*/ 60 w 64"/>
                  <a:gd name="T11" fmla="*/ 30 h 136"/>
                  <a:gd name="T12" fmla="*/ 63 w 64"/>
                  <a:gd name="T13" fmla="*/ 41 h 136"/>
                  <a:gd name="T14" fmla="*/ 64 w 64"/>
                  <a:gd name="T15" fmla="*/ 54 h 136"/>
                  <a:gd name="T16" fmla="*/ 64 w 64"/>
                  <a:gd name="T17" fmla="*/ 69 h 136"/>
                  <a:gd name="T18" fmla="*/ 63 w 64"/>
                  <a:gd name="T19" fmla="*/ 83 h 136"/>
                  <a:gd name="T20" fmla="*/ 61 w 64"/>
                  <a:gd name="T21" fmla="*/ 96 h 136"/>
                  <a:gd name="T22" fmla="*/ 57 w 64"/>
                  <a:gd name="T23" fmla="*/ 107 h 136"/>
                  <a:gd name="T24" fmla="*/ 54 w 64"/>
                  <a:gd name="T25" fmla="*/ 117 h 136"/>
                  <a:gd name="T26" fmla="*/ 48 w 64"/>
                  <a:gd name="T27" fmla="*/ 125 h 136"/>
                  <a:gd name="T28" fmla="*/ 42 w 64"/>
                  <a:gd name="T29" fmla="*/ 131 h 136"/>
                  <a:gd name="T30" fmla="*/ 36 w 64"/>
                  <a:gd name="T31" fmla="*/ 134 h 136"/>
                  <a:gd name="T32" fmla="*/ 30 w 64"/>
                  <a:gd name="T33" fmla="*/ 136 h 136"/>
                  <a:gd name="T34" fmla="*/ 23 w 64"/>
                  <a:gd name="T35" fmla="*/ 134 h 136"/>
                  <a:gd name="T36" fmla="*/ 17 w 64"/>
                  <a:gd name="T37" fmla="*/ 129 h 136"/>
                  <a:gd name="T38" fmla="*/ 11 w 64"/>
                  <a:gd name="T39" fmla="*/ 123 h 136"/>
                  <a:gd name="T40" fmla="*/ 7 w 64"/>
                  <a:gd name="T41" fmla="*/ 115 h 136"/>
                  <a:gd name="T42" fmla="*/ 3 w 64"/>
                  <a:gd name="T43" fmla="*/ 104 h 136"/>
                  <a:gd name="T44" fmla="*/ 1 w 64"/>
                  <a:gd name="T45" fmla="*/ 93 h 136"/>
                  <a:gd name="T46" fmla="*/ 0 w 64"/>
                  <a:gd name="T47" fmla="*/ 80 h 136"/>
                  <a:gd name="T48" fmla="*/ 0 w 64"/>
                  <a:gd name="T49" fmla="*/ 65 h 136"/>
                  <a:gd name="T50" fmla="*/ 0 w 64"/>
                  <a:gd name="T51" fmla="*/ 53 h 136"/>
                  <a:gd name="T52" fmla="*/ 3 w 64"/>
                  <a:gd name="T53" fmla="*/ 40 h 136"/>
                  <a:gd name="T54" fmla="*/ 5 w 64"/>
                  <a:gd name="T55" fmla="*/ 27 h 136"/>
                  <a:gd name="T56" fmla="*/ 11 w 64"/>
                  <a:gd name="T57" fmla="*/ 17 h 136"/>
                  <a:gd name="T58" fmla="*/ 16 w 64"/>
                  <a:gd name="T59" fmla="*/ 9 h 136"/>
                  <a:gd name="T60" fmla="*/ 22 w 64"/>
                  <a:gd name="T61" fmla="*/ 4 h 136"/>
                  <a:gd name="T62" fmla="*/ 28 w 64"/>
                  <a:gd name="T63" fmla="*/ 0 h 136"/>
                  <a:gd name="T64" fmla="*/ 35 w 64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4" h="136">
                    <a:moveTo>
                      <a:pt x="35" y="0"/>
                    </a:moveTo>
                    <a:lnTo>
                      <a:pt x="41" y="1"/>
                    </a:lnTo>
                    <a:lnTo>
                      <a:pt x="47" y="4"/>
                    </a:lnTo>
                    <a:lnTo>
                      <a:pt x="53" y="11"/>
                    </a:lnTo>
                    <a:lnTo>
                      <a:pt x="57" y="20"/>
                    </a:lnTo>
                    <a:lnTo>
                      <a:pt x="60" y="30"/>
                    </a:lnTo>
                    <a:lnTo>
                      <a:pt x="63" y="41"/>
                    </a:lnTo>
                    <a:lnTo>
                      <a:pt x="64" y="54"/>
                    </a:lnTo>
                    <a:lnTo>
                      <a:pt x="64" y="69"/>
                    </a:lnTo>
                    <a:lnTo>
                      <a:pt x="63" y="83"/>
                    </a:lnTo>
                    <a:lnTo>
                      <a:pt x="61" y="96"/>
                    </a:lnTo>
                    <a:lnTo>
                      <a:pt x="57" y="107"/>
                    </a:lnTo>
                    <a:lnTo>
                      <a:pt x="54" y="117"/>
                    </a:lnTo>
                    <a:lnTo>
                      <a:pt x="48" y="125"/>
                    </a:lnTo>
                    <a:lnTo>
                      <a:pt x="42" y="131"/>
                    </a:lnTo>
                    <a:lnTo>
                      <a:pt x="36" y="134"/>
                    </a:lnTo>
                    <a:lnTo>
                      <a:pt x="30" y="136"/>
                    </a:lnTo>
                    <a:lnTo>
                      <a:pt x="23" y="134"/>
                    </a:lnTo>
                    <a:lnTo>
                      <a:pt x="17" y="129"/>
                    </a:lnTo>
                    <a:lnTo>
                      <a:pt x="11" y="123"/>
                    </a:lnTo>
                    <a:lnTo>
                      <a:pt x="7" y="115"/>
                    </a:lnTo>
                    <a:lnTo>
                      <a:pt x="3" y="104"/>
                    </a:lnTo>
                    <a:lnTo>
                      <a:pt x="1" y="93"/>
                    </a:lnTo>
                    <a:lnTo>
                      <a:pt x="0" y="80"/>
                    </a:lnTo>
                    <a:lnTo>
                      <a:pt x="0" y="65"/>
                    </a:lnTo>
                    <a:lnTo>
                      <a:pt x="0" y="53"/>
                    </a:lnTo>
                    <a:lnTo>
                      <a:pt x="3" y="40"/>
                    </a:lnTo>
                    <a:lnTo>
                      <a:pt x="5" y="27"/>
                    </a:lnTo>
                    <a:lnTo>
                      <a:pt x="11" y="17"/>
                    </a:lnTo>
                    <a:lnTo>
                      <a:pt x="16" y="9"/>
                    </a:lnTo>
                    <a:lnTo>
                      <a:pt x="22" y="4"/>
                    </a:lnTo>
                    <a:lnTo>
                      <a:pt x="28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5" name="Freeform 329">
                <a:extLst>
                  <a:ext uri="{FF2B5EF4-FFF2-40B4-BE49-F238E27FC236}">
                    <a16:creationId xmlns:a16="http://schemas.microsoft.com/office/drawing/2014/main" id="{FBD3DD80-3B34-AD7E-5384-7832AD4B6A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1707"/>
                <a:ext cx="21" cy="46"/>
              </a:xfrm>
              <a:custGeom>
                <a:avLst/>
                <a:gdLst>
                  <a:gd name="T0" fmla="*/ 22 w 43"/>
                  <a:gd name="T1" fmla="*/ 0 h 92"/>
                  <a:gd name="T2" fmla="*/ 27 w 43"/>
                  <a:gd name="T3" fmla="*/ 2 h 92"/>
                  <a:gd name="T4" fmla="*/ 31 w 43"/>
                  <a:gd name="T5" fmla="*/ 5 h 92"/>
                  <a:gd name="T6" fmla="*/ 34 w 43"/>
                  <a:gd name="T7" fmla="*/ 8 h 92"/>
                  <a:gd name="T8" fmla="*/ 37 w 43"/>
                  <a:gd name="T9" fmla="*/ 15 h 92"/>
                  <a:gd name="T10" fmla="*/ 40 w 43"/>
                  <a:gd name="T11" fmla="*/ 21 h 92"/>
                  <a:gd name="T12" fmla="*/ 41 w 43"/>
                  <a:gd name="T13" fmla="*/ 29 h 92"/>
                  <a:gd name="T14" fmla="*/ 43 w 43"/>
                  <a:gd name="T15" fmla="*/ 37 h 92"/>
                  <a:gd name="T16" fmla="*/ 43 w 43"/>
                  <a:gd name="T17" fmla="*/ 47 h 92"/>
                  <a:gd name="T18" fmla="*/ 43 w 43"/>
                  <a:gd name="T19" fmla="*/ 56 h 92"/>
                  <a:gd name="T20" fmla="*/ 40 w 43"/>
                  <a:gd name="T21" fmla="*/ 64 h 92"/>
                  <a:gd name="T22" fmla="*/ 38 w 43"/>
                  <a:gd name="T23" fmla="*/ 72 h 92"/>
                  <a:gd name="T24" fmla="*/ 35 w 43"/>
                  <a:gd name="T25" fmla="*/ 79 h 92"/>
                  <a:gd name="T26" fmla="*/ 33 w 43"/>
                  <a:gd name="T27" fmla="*/ 84 h 92"/>
                  <a:gd name="T28" fmla="*/ 28 w 43"/>
                  <a:gd name="T29" fmla="*/ 88 h 92"/>
                  <a:gd name="T30" fmla="*/ 24 w 43"/>
                  <a:gd name="T31" fmla="*/ 90 h 92"/>
                  <a:gd name="T32" fmla="*/ 19 w 43"/>
                  <a:gd name="T33" fmla="*/ 92 h 92"/>
                  <a:gd name="T34" fmla="*/ 16 w 43"/>
                  <a:gd name="T35" fmla="*/ 90 h 92"/>
                  <a:gd name="T36" fmla="*/ 12 w 43"/>
                  <a:gd name="T37" fmla="*/ 87 h 92"/>
                  <a:gd name="T38" fmla="*/ 8 w 43"/>
                  <a:gd name="T39" fmla="*/ 84 h 92"/>
                  <a:gd name="T40" fmla="*/ 5 w 43"/>
                  <a:gd name="T41" fmla="*/ 77 h 92"/>
                  <a:gd name="T42" fmla="*/ 3 w 43"/>
                  <a:gd name="T43" fmla="*/ 71 h 92"/>
                  <a:gd name="T44" fmla="*/ 0 w 43"/>
                  <a:gd name="T45" fmla="*/ 63 h 92"/>
                  <a:gd name="T46" fmla="*/ 0 w 43"/>
                  <a:gd name="T47" fmla="*/ 55 h 92"/>
                  <a:gd name="T48" fmla="*/ 0 w 43"/>
                  <a:gd name="T49" fmla="*/ 45 h 92"/>
                  <a:gd name="T50" fmla="*/ 0 w 43"/>
                  <a:gd name="T51" fmla="*/ 36 h 92"/>
                  <a:gd name="T52" fmla="*/ 2 w 43"/>
                  <a:gd name="T53" fmla="*/ 28 h 92"/>
                  <a:gd name="T54" fmla="*/ 5 w 43"/>
                  <a:gd name="T55" fmla="*/ 20 h 92"/>
                  <a:gd name="T56" fmla="*/ 6 w 43"/>
                  <a:gd name="T57" fmla="*/ 13 h 92"/>
                  <a:gd name="T58" fmla="*/ 10 w 43"/>
                  <a:gd name="T59" fmla="*/ 8 h 92"/>
                  <a:gd name="T60" fmla="*/ 15 w 43"/>
                  <a:gd name="T61" fmla="*/ 3 h 92"/>
                  <a:gd name="T62" fmla="*/ 19 w 43"/>
                  <a:gd name="T63" fmla="*/ 2 h 92"/>
                  <a:gd name="T64" fmla="*/ 22 w 43"/>
                  <a:gd name="T6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2">
                    <a:moveTo>
                      <a:pt x="22" y="0"/>
                    </a:moveTo>
                    <a:lnTo>
                      <a:pt x="27" y="2"/>
                    </a:lnTo>
                    <a:lnTo>
                      <a:pt x="31" y="5"/>
                    </a:lnTo>
                    <a:lnTo>
                      <a:pt x="34" y="8"/>
                    </a:lnTo>
                    <a:lnTo>
                      <a:pt x="37" y="15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7"/>
                    </a:lnTo>
                    <a:lnTo>
                      <a:pt x="43" y="56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9"/>
                    </a:lnTo>
                    <a:lnTo>
                      <a:pt x="33" y="84"/>
                    </a:lnTo>
                    <a:lnTo>
                      <a:pt x="28" y="88"/>
                    </a:lnTo>
                    <a:lnTo>
                      <a:pt x="24" y="90"/>
                    </a:lnTo>
                    <a:lnTo>
                      <a:pt x="19" y="92"/>
                    </a:lnTo>
                    <a:lnTo>
                      <a:pt x="16" y="90"/>
                    </a:lnTo>
                    <a:lnTo>
                      <a:pt x="12" y="87"/>
                    </a:lnTo>
                    <a:lnTo>
                      <a:pt x="8" y="84"/>
                    </a:lnTo>
                    <a:lnTo>
                      <a:pt x="5" y="77"/>
                    </a:lnTo>
                    <a:lnTo>
                      <a:pt x="3" y="71"/>
                    </a:lnTo>
                    <a:lnTo>
                      <a:pt x="0" y="63"/>
                    </a:lnTo>
                    <a:lnTo>
                      <a:pt x="0" y="55"/>
                    </a:lnTo>
                    <a:lnTo>
                      <a:pt x="0" y="45"/>
                    </a:lnTo>
                    <a:lnTo>
                      <a:pt x="0" y="36"/>
                    </a:lnTo>
                    <a:lnTo>
                      <a:pt x="2" y="28"/>
                    </a:lnTo>
                    <a:lnTo>
                      <a:pt x="5" y="20"/>
                    </a:lnTo>
                    <a:lnTo>
                      <a:pt x="6" y="13"/>
                    </a:lnTo>
                    <a:lnTo>
                      <a:pt x="10" y="8"/>
                    </a:lnTo>
                    <a:lnTo>
                      <a:pt x="15" y="3"/>
                    </a:lnTo>
                    <a:lnTo>
                      <a:pt x="19" y="2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6" name="Freeform 330">
                <a:extLst>
                  <a:ext uri="{FF2B5EF4-FFF2-40B4-BE49-F238E27FC236}">
                    <a16:creationId xmlns:a16="http://schemas.microsoft.com/office/drawing/2014/main" id="{E0C98622-A51A-50E7-3596-D29E4344D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" y="1749"/>
                <a:ext cx="29" cy="58"/>
              </a:xfrm>
              <a:custGeom>
                <a:avLst/>
                <a:gdLst>
                  <a:gd name="T0" fmla="*/ 30 w 57"/>
                  <a:gd name="T1" fmla="*/ 0 h 117"/>
                  <a:gd name="T2" fmla="*/ 36 w 57"/>
                  <a:gd name="T3" fmla="*/ 0 h 117"/>
                  <a:gd name="T4" fmla="*/ 42 w 57"/>
                  <a:gd name="T5" fmla="*/ 4 h 117"/>
                  <a:gd name="T6" fmla="*/ 47 w 57"/>
                  <a:gd name="T7" fmla="*/ 9 h 117"/>
                  <a:gd name="T8" fmla="*/ 50 w 57"/>
                  <a:gd name="T9" fmla="*/ 17 h 117"/>
                  <a:gd name="T10" fmla="*/ 54 w 57"/>
                  <a:gd name="T11" fmla="*/ 25 h 117"/>
                  <a:gd name="T12" fmla="*/ 55 w 57"/>
                  <a:gd name="T13" fmla="*/ 37 h 117"/>
                  <a:gd name="T14" fmla="*/ 57 w 57"/>
                  <a:gd name="T15" fmla="*/ 48 h 117"/>
                  <a:gd name="T16" fmla="*/ 57 w 57"/>
                  <a:gd name="T17" fmla="*/ 59 h 117"/>
                  <a:gd name="T18" fmla="*/ 55 w 57"/>
                  <a:gd name="T19" fmla="*/ 72 h 117"/>
                  <a:gd name="T20" fmla="*/ 54 w 57"/>
                  <a:gd name="T21" fmla="*/ 83 h 117"/>
                  <a:gd name="T22" fmla="*/ 51 w 57"/>
                  <a:gd name="T23" fmla="*/ 93 h 117"/>
                  <a:gd name="T24" fmla="*/ 47 w 57"/>
                  <a:gd name="T25" fmla="*/ 101 h 117"/>
                  <a:gd name="T26" fmla="*/ 42 w 57"/>
                  <a:gd name="T27" fmla="*/ 107 h 117"/>
                  <a:gd name="T28" fmla="*/ 38 w 57"/>
                  <a:gd name="T29" fmla="*/ 113 h 117"/>
                  <a:gd name="T30" fmla="*/ 32 w 57"/>
                  <a:gd name="T31" fmla="*/ 117 h 117"/>
                  <a:gd name="T32" fmla="*/ 26 w 57"/>
                  <a:gd name="T33" fmla="*/ 117 h 117"/>
                  <a:gd name="T34" fmla="*/ 22 w 57"/>
                  <a:gd name="T35" fmla="*/ 117 h 117"/>
                  <a:gd name="T36" fmla="*/ 16 w 57"/>
                  <a:gd name="T37" fmla="*/ 112 h 117"/>
                  <a:gd name="T38" fmla="*/ 11 w 57"/>
                  <a:gd name="T39" fmla="*/ 107 h 117"/>
                  <a:gd name="T40" fmla="*/ 7 w 57"/>
                  <a:gd name="T41" fmla="*/ 99 h 117"/>
                  <a:gd name="T42" fmla="*/ 4 w 57"/>
                  <a:gd name="T43" fmla="*/ 91 h 117"/>
                  <a:gd name="T44" fmla="*/ 1 w 57"/>
                  <a:gd name="T45" fmla="*/ 80 h 117"/>
                  <a:gd name="T46" fmla="*/ 0 w 57"/>
                  <a:gd name="T47" fmla="*/ 69 h 117"/>
                  <a:gd name="T48" fmla="*/ 0 w 57"/>
                  <a:gd name="T49" fmla="*/ 57 h 117"/>
                  <a:gd name="T50" fmla="*/ 1 w 57"/>
                  <a:gd name="T51" fmla="*/ 45 h 117"/>
                  <a:gd name="T52" fmla="*/ 2 w 57"/>
                  <a:gd name="T53" fmla="*/ 35 h 117"/>
                  <a:gd name="T54" fmla="*/ 5 w 57"/>
                  <a:gd name="T55" fmla="*/ 25 h 117"/>
                  <a:gd name="T56" fmla="*/ 10 w 57"/>
                  <a:gd name="T57" fmla="*/ 16 h 117"/>
                  <a:gd name="T58" fmla="*/ 14 w 57"/>
                  <a:gd name="T59" fmla="*/ 9 h 117"/>
                  <a:gd name="T60" fmla="*/ 19 w 57"/>
                  <a:gd name="T61" fmla="*/ 3 h 117"/>
                  <a:gd name="T62" fmla="*/ 25 w 57"/>
                  <a:gd name="T63" fmla="*/ 0 h 117"/>
                  <a:gd name="T64" fmla="*/ 30 w 57"/>
                  <a:gd name="T65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7" h="117">
                    <a:moveTo>
                      <a:pt x="30" y="0"/>
                    </a:moveTo>
                    <a:lnTo>
                      <a:pt x="36" y="0"/>
                    </a:lnTo>
                    <a:lnTo>
                      <a:pt x="42" y="4"/>
                    </a:lnTo>
                    <a:lnTo>
                      <a:pt x="47" y="9"/>
                    </a:lnTo>
                    <a:lnTo>
                      <a:pt x="50" y="17"/>
                    </a:lnTo>
                    <a:lnTo>
                      <a:pt x="54" y="25"/>
                    </a:lnTo>
                    <a:lnTo>
                      <a:pt x="55" y="37"/>
                    </a:lnTo>
                    <a:lnTo>
                      <a:pt x="57" y="48"/>
                    </a:lnTo>
                    <a:lnTo>
                      <a:pt x="57" y="59"/>
                    </a:lnTo>
                    <a:lnTo>
                      <a:pt x="55" y="72"/>
                    </a:lnTo>
                    <a:lnTo>
                      <a:pt x="54" y="83"/>
                    </a:lnTo>
                    <a:lnTo>
                      <a:pt x="51" y="93"/>
                    </a:lnTo>
                    <a:lnTo>
                      <a:pt x="47" y="101"/>
                    </a:lnTo>
                    <a:lnTo>
                      <a:pt x="42" y="107"/>
                    </a:lnTo>
                    <a:lnTo>
                      <a:pt x="38" y="113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2" y="117"/>
                    </a:lnTo>
                    <a:lnTo>
                      <a:pt x="16" y="112"/>
                    </a:lnTo>
                    <a:lnTo>
                      <a:pt x="11" y="107"/>
                    </a:lnTo>
                    <a:lnTo>
                      <a:pt x="7" y="99"/>
                    </a:lnTo>
                    <a:lnTo>
                      <a:pt x="4" y="91"/>
                    </a:lnTo>
                    <a:lnTo>
                      <a:pt x="1" y="80"/>
                    </a:lnTo>
                    <a:lnTo>
                      <a:pt x="0" y="69"/>
                    </a:lnTo>
                    <a:lnTo>
                      <a:pt x="0" y="57"/>
                    </a:lnTo>
                    <a:lnTo>
                      <a:pt x="1" y="45"/>
                    </a:lnTo>
                    <a:lnTo>
                      <a:pt x="2" y="35"/>
                    </a:lnTo>
                    <a:lnTo>
                      <a:pt x="5" y="25"/>
                    </a:lnTo>
                    <a:lnTo>
                      <a:pt x="10" y="16"/>
                    </a:lnTo>
                    <a:lnTo>
                      <a:pt x="14" y="9"/>
                    </a:lnTo>
                    <a:lnTo>
                      <a:pt x="19" y="3"/>
                    </a:lnTo>
                    <a:lnTo>
                      <a:pt x="25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7" name="Freeform 331">
                <a:extLst>
                  <a:ext uri="{FF2B5EF4-FFF2-40B4-BE49-F238E27FC236}">
                    <a16:creationId xmlns:a16="http://schemas.microsoft.com/office/drawing/2014/main" id="{67F4662E-8F67-1B8B-4735-2A63D481E8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7" y="1710"/>
                <a:ext cx="11" cy="40"/>
              </a:xfrm>
              <a:custGeom>
                <a:avLst/>
                <a:gdLst>
                  <a:gd name="T0" fmla="*/ 13 w 22"/>
                  <a:gd name="T1" fmla="*/ 0 h 78"/>
                  <a:gd name="T2" fmla="*/ 9 w 22"/>
                  <a:gd name="T3" fmla="*/ 6 h 78"/>
                  <a:gd name="T4" fmla="*/ 6 w 22"/>
                  <a:gd name="T5" fmla="*/ 13 h 78"/>
                  <a:gd name="T6" fmla="*/ 2 w 22"/>
                  <a:gd name="T7" fmla="*/ 22 h 78"/>
                  <a:gd name="T8" fmla="*/ 0 w 22"/>
                  <a:gd name="T9" fmla="*/ 30 h 78"/>
                  <a:gd name="T10" fmla="*/ 0 w 22"/>
                  <a:gd name="T11" fmla="*/ 41 h 78"/>
                  <a:gd name="T12" fmla="*/ 2 w 22"/>
                  <a:gd name="T13" fmla="*/ 54 h 78"/>
                  <a:gd name="T14" fmla="*/ 5 w 22"/>
                  <a:gd name="T15" fmla="*/ 65 h 78"/>
                  <a:gd name="T16" fmla="*/ 10 w 22"/>
                  <a:gd name="T17" fmla="*/ 78 h 78"/>
                  <a:gd name="T18" fmla="*/ 19 w 22"/>
                  <a:gd name="T19" fmla="*/ 78 h 78"/>
                  <a:gd name="T20" fmla="*/ 13 w 22"/>
                  <a:gd name="T21" fmla="*/ 69 h 78"/>
                  <a:gd name="T22" fmla="*/ 10 w 22"/>
                  <a:gd name="T23" fmla="*/ 61 h 78"/>
                  <a:gd name="T24" fmla="*/ 7 w 22"/>
                  <a:gd name="T25" fmla="*/ 53 h 78"/>
                  <a:gd name="T26" fmla="*/ 7 w 22"/>
                  <a:gd name="T27" fmla="*/ 45 h 78"/>
                  <a:gd name="T28" fmla="*/ 7 w 22"/>
                  <a:gd name="T29" fmla="*/ 37 h 78"/>
                  <a:gd name="T30" fmla="*/ 9 w 22"/>
                  <a:gd name="T31" fmla="*/ 29 h 78"/>
                  <a:gd name="T32" fmla="*/ 12 w 22"/>
                  <a:gd name="T33" fmla="*/ 21 h 78"/>
                  <a:gd name="T34" fmla="*/ 15 w 22"/>
                  <a:gd name="T35" fmla="*/ 9 h 78"/>
                  <a:gd name="T36" fmla="*/ 22 w 22"/>
                  <a:gd name="T37" fmla="*/ 0 h 78"/>
                  <a:gd name="T38" fmla="*/ 13 w 22"/>
                  <a:gd name="T3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8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2" y="22"/>
                    </a:lnTo>
                    <a:lnTo>
                      <a:pt x="0" y="30"/>
                    </a:lnTo>
                    <a:lnTo>
                      <a:pt x="0" y="41"/>
                    </a:lnTo>
                    <a:lnTo>
                      <a:pt x="2" y="54"/>
                    </a:lnTo>
                    <a:lnTo>
                      <a:pt x="5" y="65"/>
                    </a:lnTo>
                    <a:lnTo>
                      <a:pt x="10" y="78"/>
                    </a:lnTo>
                    <a:lnTo>
                      <a:pt x="19" y="78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21"/>
                    </a:lnTo>
                    <a:lnTo>
                      <a:pt x="15" y="9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8" name="Freeform 332">
                <a:extLst>
                  <a:ext uri="{FF2B5EF4-FFF2-40B4-BE49-F238E27FC236}">
                    <a16:creationId xmlns:a16="http://schemas.microsoft.com/office/drawing/2014/main" id="{DB226A79-4959-E98F-060D-ED347B535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3" y="1752"/>
                <a:ext cx="15" cy="52"/>
              </a:xfrm>
              <a:custGeom>
                <a:avLst/>
                <a:gdLst>
                  <a:gd name="T0" fmla="*/ 19 w 29"/>
                  <a:gd name="T1" fmla="*/ 0 h 104"/>
                  <a:gd name="T2" fmla="*/ 13 w 29"/>
                  <a:gd name="T3" fmla="*/ 10 h 104"/>
                  <a:gd name="T4" fmla="*/ 7 w 29"/>
                  <a:gd name="T5" fmla="*/ 19 h 104"/>
                  <a:gd name="T6" fmla="*/ 4 w 29"/>
                  <a:gd name="T7" fmla="*/ 29 h 104"/>
                  <a:gd name="T8" fmla="*/ 1 w 29"/>
                  <a:gd name="T9" fmla="*/ 42 h 104"/>
                  <a:gd name="T10" fmla="*/ 0 w 29"/>
                  <a:gd name="T11" fmla="*/ 56 h 104"/>
                  <a:gd name="T12" fmla="*/ 3 w 29"/>
                  <a:gd name="T13" fmla="*/ 71 h 104"/>
                  <a:gd name="T14" fmla="*/ 7 w 29"/>
                  <a:gd name="T15" fmla="*/ 87 h 104"/>
                  <a:gd name="T16" fmla="*/ 15 w 29"/>
                  <a:gd name="T17" fmla="*/ 104 h 104"/>
                  <a:gd name="T18" fmla="*/ 26 w 29"/>
                  <a:gd name="T19" fmla="*/ 104 h 104"/>
                  <a:gd name="T20" fmla="*/ 19 w 29"/>
                  <a:gd name="T21" fmla="*/ 91 h 104"/>
                  <a:gd name="T22" fmla="*/ 15 w 29"/>
                  <a:gd name="T23" fmla="*/ 80 h 104"/>
                  <a:gd name="T24" fmla="*/ 12 w 29"/>
                  <a:gd name="T25" fmla="*/ 71 h 104"/>
                  <a:gd name="T26" fmla="*/ 10 w 29"/>
                  <a:gd name="T27" fmla="*/ 61 h 104"/>
                  <a:gd name="T28" fmla="*/ 12 w 29"/>
                  <a:gd name="T29" fmla="*/ 50 h 104"/>
                  <a:gd name="T30" fmla="*/ 13 w 29"/>
                  <a:gd name="T31" fmla="*/ 39 h 104"/>
                  <a:gd name="T32" fmla="*/ 18 w 29"/>
                  <a:gd name="T33" fmla="*/ 27 h 104"/>
                  <a:gd name="T34" fmla="*/ 21 w 29"/>
                  <a:gd name="T35" fmla="*/ 13 h 104"/>
                  <a:gd name="T36" fmla="*/ 29 w 29"/>
                  <a:gd name="T37" fmla="*/ 0 h 104"/>
                  <a:gd name="T38" fmla="*/ 19 w 29"/>
                  <a:gd name="T39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4">
                    <a:moveTo>
                      <a:pt x="19" y="0"/>
                    </a:moveTo>
                    <a:lnTo>
                      <a:pt x="13" y="10"/>
                    </a:lnTo>
                    <a:lnTo>
                      <a:pt x="7" y="19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6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5" y="104"/>
                    </a:lnTo>
                    <a:lnTo>
                      <a:pt x="26" y="104"/>
                    </a:lnTo>
                    <a:lnTo>
                      <a:pt x="19" y="91"/>
                    </a:lnTo>
                    <a:lnTo>
                      <a:pt x="15" y="80"/>
                    </a:lnTo>
                    <a:lnTo>
                      <a:pt x="12" y="71"/>
                    </a:lnTo>
                    <a:lnTo>
                      <a:pt x="10" y="61"/>
                    </a:lnTo>
                    <a:lnTo>
                      <a:pt x="12" y="50"/>
                    </a:lnTo>
                    <a:lnTo>
                      <a:pt x="13" y="39"/>
                    </a:lnTo>
                    <a:lnTo>
                      <a:pt x="18" y="27"/>
                    </a:lnTo>
                    <a:lnTo>
                      <a:pt x="21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9" name="Freeform 333">
                <a:extLst>
                  <a:ext uri="{FF2B5EF4-FFF2-40B4-BE49-F238E27FC236}">
                    <a16:creationId xmlns:a16="http://schemas.microsoft.com/office/drawing/2014/main" id="{55423261-C9AB-F6E8-B8BC-D40DD6B0D7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1" y="1723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2 h 32"/>
                  <a:gd name="T4" fmla="*/ 0 w 16"/>
                  <a:gd name="T5" fmla="*/ 29 h 32"/>
                  <a:gd name="T6" fmla="*/ 7 w 16"/>
                  <a:gd name="T7" fmla="*/ 32 h 32"/>
                  <a:gd name="T8" fmla="*/ 16 w 16"/>
                  <a:gd name="T9" fmla="*/ 32 h 32"/>
                  <a:gd name="T10" fmla="*/ 15 w 16"/>
                  <a:gd name="T11" fmla="*/ 4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2"/>
                    </a:lnTo>
                    <a:lnTo>
                      <a:pt x="0" y="29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5" y="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0" name="Freeform 334">
                <a:extLst>
                  <a:ext uri="{FF2B5EF4-FFF2-40B4-BE49-F238E27FC236}">
                    <a16:creationId xmlns:a16="http://schemas.microsoft.com/office/drawing/2014/main" id="{F0F71EAB-97E1-37D4-2573-0DBC290FA1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0" y="1769"/>
                <a:ext cx="10" cy="22"/>
              </a:xfrm>
              <a:custGeom>
                <a:avLst/>
                <a:gdLst>
                  <a:gd name="T0" fmla="*/ 8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8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8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1" name="Freeform 335">
                <a:extLst>
                  <a:ext uri="{FF2B5EF4-FFF2-40B4-BE49-F238E27FC236}">
                    <a16:creationId xmlns:a16="http://schemas.microsoft.com/office/drawing/2014/main" id="{C598C923-60CA-784A-CBE1-B42DE71A5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5" y="1722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0 h 33"/>
                  <a:gd name="T4" fmla="*/ 11 w 12"/>
                  <a:gd name="T5" fmla="*/ 5 h 33"/>
                  <a:gd name="T6" fmla="*/ 12 w 12"/>
                  <a:gd name="T7" fmla="*/ 9 h 33"/>
                  <a:gd name="T8" fmla="*/ 12 w 12"/>
                  <a:gd name="T9" fmla="*/ 16 h 33"/>
                  <a:gd name="T10" fmla="*/ 12 w 12"/>
                  <a:gd name="T11" fmla="*/ 22 h 33"/>
                  <a:gd name="T12" fmla="*/ 11 w 12"/>
                  <a:gd name="T13" fmla="*/ 27 h 33"/>
                  <a:gd name="T14" fmla="*/ 9 w 12"/>
                  <a:gd name="T15" fmla="*/ 32 h 33"/>
                  <a:gd name="T16" fmla="*/ 6 w 12"/>
                  <a:gd name="T17" fmla="*/ 33 h 33"/>
                  <a:gd name="T18" fmla="*/ 3 w 12"/>
                  <a:gd name="T19" fmla="*/ 32 h 33"/>
                  <a:gd name="T20" fmla="*/ 3 w 12"/>
                  <a:gd name="T21" fmla="*/ 27 h 33"/>
                  <a:gd name="T22" fmla="*/ 2 w 12"/>
                  <a:gd name="T23" fmla="*/ 22 h 33"/>
                  <a:gd name="T24" fmla="*/ 0 w 12"/>
                  <a:gd name="T25" fmla="*/ 16 h 33"/>
                  <a:gd name="T26" fmla="*/ 2 w 12"/>
                  <a:gd name="T27" fmla="*/ 9 h 33"/>
                  <a:gd name="T28" fmla="*/ 3 w 12"/>
                  <a:gd name="T29" fmla="*/ 5 h 33"/>
                  <a:gd name="T30" fmla="*/ 3 w 12"/>
                  <a:gd name="T31" fmla="*/ 0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0"/>
                    </a:lnTo>
                    <a:lnTo>
                      <a:pt x="11" y="5"/>
                    </a:lnTo>
                    <a:lnTo>
                      <a:pt x="12" y="9"/>
                    </a:lnTo>
                    <a:lnTo>
                      <a:pt x="12" y="16"/>
                    </a:lnTo>
                    <a:lnTo>
                      <a:pt x="12" y="22"/>
                    </a:lnTo>
                    <a:lnTo>
                      <a:pt x="11" y="27"/>
                    </a:lnTo>
                    <a:lnTo>
                      <a:pt x="9" y="32"/>
                    </a:lnTo>
                    <a:lnTo>
                      <a:pt x="6" y="33"/>
                    </a:lnTo>
                    <a:lnTo>
                      <a:pt x="3" y="32"/>
                    </a:lnTo>
                    <a:lnTo>
                      <a:pt x="3" y="27"/>
                    </a:lnTo>
                    <a:lnTo>
                      <a:pt x="2" y="22"/>
                    </a:lnTo>
                    <a:lnTo>
                      <a:pt x="0" y="16"/>
                    </a:lnTo>
                    <a:lnTo>
                      <a:pt x="2" y="9"/>
                    </a:lnTo>
                    <a:lnTo>
                      <a:pt x="3" y="5"/>
                    </a:lnTo>
                    <a:lnTo>
                      <a:pt x="3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2" name="Freeform 336">
                <a:extLst>
                  <a:ext uri="{FF2B5EF4-FFF2-40B4-BE49-F238E27FC236}">
                    <a16:creationId xmlns:a16="http://schemas.microsoft.com/office/drawing/2014/main" id="{8C300C9E-AC9D-1241-B35A-712E9B7BAD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5" y="1768"/>
                <a:ext cx="8" cy="22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2 h 43"/>
                  <a:gd name="T4" fmla="*/ 13 w 16"/>
                  <a:gd name="T5" fmla="*/ 7 h 43"/>
                  <a:gd name="T6" fmla="*/ 15 w 16"/>
                  <a:gd name="T7" fmla="*/ 13 h 43"/>
                  <a:gd name="T8" fmla="*/ 16 w 16"/>
                  <a:gd name="T9" fmla="*/ 21 h 43"/>
                  <a:gd name="T10" fmla="*/ 15 w 16"/>
                  <a:gd name="T11" fmla="*/ 31 h 43"/>
                  <a:gd name="T12" fmla="*/ 13 w 16"/>
                  <a:gd name="T13" fmla="*/ 37 h 43"/>
                  <a:gd name="T14" fmla="*/ 10 w 16"/>
                  <a:gd name="T15" fmla="*/ 42 h 43"/>
                  <a:gd name="T16" fmla="*/ 7 w 16"/>
                  <a:gd name="T17" fmla="*/ 43 h 43"/>
                  <a:gd name="T18" fmla="*/ 4 w 16"/>
                  <a:gd name="T19" fmla="*/ 42 h 43"/>
                  <a:gd name="T20" fmla="*/ 3 w 16"/>
                  <a:gd name="T21" fmla="*/ 37 h 43"/>
                  <a:gd name="T22" fmla="*/ 1 w 16"/>
                  <a:gd name="T23" fmla="*/ 31 h 43"/>
                  <a:gd name="T24" fmla="*/ 0 w 16"/>
                  <a:gd name="T25" fmla="*/ 21 h 43"/>
                  <a:gd name="T26" fmla="*/ 1 w 16"/>
                  <a:gd name="T27" fmla="*/ 13 h 43"/>
                  <a:gd name="T28" fmla="*/ 3 w 16"/>
                  <a:gd name="T29" fmla="*/ 7 h 43"/>
                  <a:gd name="T30" fmla="*/ 4 w 16"/>
                  <a:gd name="T31" fmla="*/ 2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2"/>
                    </a:lnTo>
                    <a:lnTo>
                      <a:pt x="13" y="7"/>
                    </a:lnTo>
                    <a:lnTo>
                      <a:pt x="15" y="13"/>
                    </a:lnTo>
                    <a:lnTo>
                      <a:pt x="16" y="21"/>
                    </a:lnTo>
                    <a:lnTo>
                      <a:pt x="15" y="31"/>
                    </a:lnTo>
                    <a:lnTo>
                      <a:pt x="13" y="37"/>
                    </a:lnTo>
                    <a:lnTo>
                      <a:pt x="10" y="42"/>
                    </a:lnTo>
                    <a:lnTo>
                      <a:pt x="7" y="43"/>
                    </a:lnTo>
                    <a:lnTo>
                      <a:pt x="4" y="42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3" y="7"/>
                    </a:lnTo>
                    <a:lnTo>
                      <a:pt x="4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3" name="Freeform 337">
                <a:extLst>
                  <a:ext uri="{FF2B5EF4-FFF2-40B4-BE49-F238E27FC236}">
                    <a16:creationId xmlns:a16="http://schemas.microsoft.com/office/drawing/2014/main" id="{0A4E0B8E-38E8-1746-3E71-12CDAF3C74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1714"/>
                <a:ext cx="9" cy="36"/>
              </a:xfrm>
              <a:custGeom>
                <a:avLst/>
                <a:gdLst>
                  <a:gd name="T0" fmla="*/ 2 w 18"/>
                  <a:gd name="T1" fmla="*/ 0 h 72"/>
                  <a:gd name="T2" fmla="*/ 8 w 18"/>
                  <a:gd name="T3" fmla="*/ 8 h 72"/>
                  <a:gd name="T4" fmla="*/ 12 w 18"/>
                  <a:gd name="T5" fmla="*/ 16 h 72"/>
                  <a:gd name="T6" fmla="*/ 13 w 18"/>
                  <a:gd name="T7" fmla="*/ 25 h 72"/>
                  <a:gd name="T8" fmla="*/ 13 w 18"/>
                  <a:gd name="T9" fmla="*/ 35 h 72"/>
                  <a:gd name="T10" fmla="*/ 12 w 18"/>
                  <a:gd name="T11" fmla="*/ 45 h 72"/>
                  <a:gd name="T12" fmla="*/ 9 w 18"/>
                  <a:gd name="T13" fmla="*/ 53 h 72"/>
                  <a:gd name="T14" fmla="*/ 5 w 18"/>
                  <a:gd name="T15" fmla="*/ 62 h 72"/>
                  <a:gd name="T16" fmla="*/ 0 w 18"/>
                  <a:gd name="T17" fmla="*/ 72 h 72"/>
                  <a:gd name="T18" fmla="*/ 6 w 18"/>
                  <a:gd name="T19" fmla="*/ 64 h 72"/>
                  <a:gd name="T20" fmla="*/ 11 w 18"/>
                  <a:gd name="T21" fmla="*/ 54 h 72"/>
                  <a:gd name="T22" fmla="*/ 15 w 18"/>
                  <a:gd name="T23" fmla="*/ 43 h 72"/>
                  <a:gd name="T24" fmla="*/ 16 w 18"/>
                  <a:gd name="T25" fmla="*/ 33 h 72"/>
                  <a:gd name="T26" fmla="*/ 18 w 18"/>
                  <a:gd name="T27" fmla="*/ 24 h 72"/>
                  <a:gd name="T28" fmla="*/ 15 w 18"/>
                  <a:gd name="T29" fmla="*/ 14 h 72"/>
                  <a:gd name="T30" fmla="*/ 11 w 18"/>
                  <a:gd name="T31" fmla="*/ 6 h 72"/>
                  <a:gd name="T32" fmla="*/ 2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2" y="0"/>
                    </a:moveTo>
                    <a:lnTo>
                      <a:pt x="8" y="8"/>
                    </a:lnTo>
                    <a:lnTo>
                      <a:pt x="12" y="16"/>
                    </a:lnTo>
                    <a:lnTo>
                      <a:pt x="13" y="25"/>
                    </a:lnTo>
                    <a:lnTo>
                      <a:pt x="13" y="35"/>
                    </a:lnTo>
                    <a:lnTo>
                      <a:pt x="12" y="45"/>
                    </a:lnTo>
                    <a:lnTo>
                      <a:pt x="9" y="53"/>
                    </a:lnTo>
                    <a:lnTo>
                      <a:pt x="5" y="62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1" y="54"/>
                    </a:lnTo>
                    <a:lnTo>
                      <a:pt x="15" y="43"/>
                    </a:lnTo>
                    <a:lnTo>
                      <a:pt x="16" y="33"/>
                    </a:lnTo>
                    <a:lnTo>
                      <a:pt x="18" y="24"/>
                    </a:lnTo>
                    <a:lnTo>
                      <a:pt x="15" y="14"/>
                    </a:lnTo>
                    <a:lnTo>
                      <a:pt x="11" y="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4" name="Freeform 338">
                <a:extLst>
                  <a:ext uri="{FF2B5EF4-FFF2-40B4-BE49-F238E27FC236}">
                    <a16:creationId xmlns:a16="http://schemas.microsoft.com/office/drawing/2014/main" id="{85292622-B3ED-D1E4-A812-25B41E0009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1758"/>
                <a:ext cx="11" cy="47"/>
              </a:xfrm>
              <a:custGeom>
                <a:avLst/>
                <a:gdLst>
                  <a:gd name="T0" fmla="*/ 2 w 22"/>
                  <a:gd name="T1" fmla="*/ 0 h 95"/>
                  <a:gd name="T2" fmla="*/ 11 w 22"/>
                  <a:gd name="T3" fmla="*/ 12 h 95"/>
                  <a:gd name="T4" fmla="*/ 15 w 22"/>
                  <a:gd name="T5" fmla="*/ 23 h 95"/>
                  <a:gd name="T6" fmla="*/ 17 w 22"/>
                  <a:gd name="T7" fmla="*/ 34 h 95"/>
                  <a:gd name="T8" fmla="*/ 17 w 22"/>
                  <a:gd name="T9" fmla="*/ 45 h 95"/>
                  <a:gd name="T10" fmla="*/ 15 w 22"/>
                  <a:gd name="T11" fmla="*/ 58 h 95"/>
                  <a:gd name="T12" fmla="*/ 11 w 22"/>
                  <a:gd name="T13" fmla="*/ 71 h 95"/>
                  <a:gd name="T14" fmla="*/ 6 w 22"/>
                  <a:gd name="T15" fmla="*/ 84 h 95"/>
                  <a:gd name="T16" fmla="*/ 0 w 22"/>
                  <a:gd name="T17" fmla="*/ 95 h 95"/>
                  <a:gd name="T18" fmla="*/ 6 w 22"/>
                  <a:gd name="T19" fmla="*/ 84 h 95"/>
                  <a:gd name="T20" fmla="*/ 12 w 22"/>
                  <a:gd name="T21" fmla="*/ 71 h 95"/>
                  <a:gd name="T22" fmla="*/ 18 w 22"/>
                  <a:gd name="T23" fmla="*/ 58 h 95"/>
                  <a:gd name="T24" fmla="*/ 21 w 22"/>
                  <a:gd name="T25" fmla="*/ 45 h 95"/>
                  <a:gd name="T26" fmla="*/ 22 w 22"/>
                  <a:gd name="T27" fmla="*/ 31 h 95"/>
                  <a:gd name="T28" fmla="*/ 20 w 22"/>
                  <a:gd name="T29" fmla="*/ 20 h 95"/>
                  <a:gd name="T30" fmla="*/ 14 w 22"/>
                  <a:gd name="T31" fmla="*/ 8 h 95"/>
                  <a:gd name="T32" fmla="*/ 2 w 22"/>
                  <a:gd name="T3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5">
                    <a:moveTo>
                      <a:pt x="2" y="0"/>
                    </a:moveTo>
                    <a:lnTo>
                      <a:pt x="11" y="12"/>
                    </a:lnTo>
                    <a:lnTo>
                      <a:pt x="15" y="23"/>
                    </a:lnTo>
                    <a:lnTo>
                      <a:pt x="17" y="34"/>
                    </a:lnTo>
                    <a:lnTo>
                      <a:pt x="17" y="45"/>
                    </a:lnTo>
                    <a:lnTo>
                      <a:pt x="15" y="58"/>
                    </a:lnTo>
                    <a:lnTo>
                      <a:pt x="11" y="71"/>
                    </a:lnTo>
                    <a:lnTo>
                      <a:pt x="6" y="84"/>
                    </a:lnTo>
                    <a:lnTo>
                      <a:pt x="0" y="95"/>
                    </a:lnTo>
                    <a:lnTo>
                      <a:pt x="6" y="84"/>
                    </a:lnTo>
                    <a:lnTo>
                      <a:pt x="12" y="71"/>
                    </a:lnTo>
                    <a:lnTo>
                      <a:pt x="18" y="58"/>
                    </a:lnTo>
                    <a:lnTo>
                      <a:pt x="21" y="45"/>
                    </a:lnTo>
                    <a:lnTo>
                      <a:pt x="22" y="31"/>
                    </a:lnTo>
                    <a:lnTo>
                      <a:pt x="20" y="20"/>
                    </a:lnTo>
                    <a:lnTo>
                      <a:pt x="14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5" name="Freeform 339">
                <a:extLst>
                  <a:ext uri="{FF2B5EF4-FFF2-40B4-BE49-F238E27FC236}">
                    <a16:creationId xmlns:a16="http://schemas.microsoft.com/office/drawing/2014/main" id="{8B0CE48D-F0A9-B7C7-9AAF-8DC68FE059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1392"/>
                <a:ext cx="13" cy="8"/>
              </a:xfrm>
              <a:custGeom>
                <a:avLst/>
                <a:gdLst>
                  <a:gd name="T0" fmla="*/ 0 w 25"/>
                  <a:gd name="T1" fmla="*/ 0 h 16"/>
                  <a:gd name="T2" fmla="*/ 6 w 25"/>
                  <a:gd name="T3" fmla="*/ 16 h 16"/>
                  <a:gd name="T4" fmla="*/ 19 w 25"/>
                  <a:gd name="T5" fmla="*/ 16 h 16"/>
                  <a:gd name="T6" fmla="*/ 25 w 25"/>
                  <a:gd name="T7" fmla="*/ 0 h 16"/>
                  <a:gd name="T8" fmla="*/ 0 w 2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6">
                    <a:moveTo>
                      <a:pt x="0" y="0"/>
                    </a:moveTo>
                    <a:lnTo>
                      <a:pt x="6" y="16"/>
                    </a:lnTo>
                    <a:lnTo>
                      <a:pt x="19" y="1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6" name="Freeform 340">
                <a:extLst>
                  <a:ext uri="{FF2B5EF4-FFF2-40B4-BE49-F238E27FC236}">
                    <a16:creationId xmlns:a16="http://schemas.microsoft.com/office/drawing/2014/main" id="{66517749-5D59-E405-1D6D-953D215CAE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2" y="1502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5 h 27"/>
                  <a:gd name="T14" fmla="*/ 9 w 18"/>
                  <a:gd name="T15" fmla="*/ 27 h 27"/>
                  <a:gd name="T16" fmla="*/ 4 w 18"/>
                  <a:gd name="T17" fmla="*/ 27 h 27"/>
                  <a:gd name="T18" fmla="*/ 3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9 h 27"/>
                  <a:gd name="T26" fmla="*/ 3 w 18"/>
                  <a:gd name="T27" fmla="*/ 5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9"/>
                    </a:lnTo>
                    <a:lnTo>
                      <a:pt x="3" y="5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7" name="Freeform 341">
                <a:extLst>
                  <a:ext uri="{FF2B5EF4-FFF2-40B4-BE49-F238E27FC236}">
                    <a16:creationId xmlns:a16="http://schemas.microsoft.com/office/drawing/2014/main" id="{6A37666E-B128-BBFE-1482-ACF640979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7" y="1500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6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1 w 18"/>
                  <a:gd name="T19" fmla="*/ 25 h 27"/>
                  <a:gd name="T20" fmla="*/ 0 w 18"/>
                  <a:gd name="T21" fmla="*/ 20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6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1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8" name="Freeform 342">
                <a:extLst>
                  <a:ext uri="{FF2B5EF4-FFF2-40B4-BE49-F238E27FC236}">
                    <a16:creationId xmlns:a16="http://schemas.microsoft.com/office/drawing/2014/main" id="{FDC03DD7-6A31-40A4-CB62-7248B6245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1500"/>
                <a:ext cx="9" cy="13"/>
              </a:xfrm>
              <a:custGeom>
                <a:avLst/>
                <a:gdLst>
                  <a:gd name="T0" fmla="*/ 14 w 18"/>
                  <a:gd name="T1" fmla="*/ 0 h 27"/>
                  <a:gd name="T2" fmla="*/ 16 w 18"/>
                  <a:gd name="T3" fmla="*/ 2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6 h 27"/>
                  <a:gd name="T14" fmla="*/ 8 w 18"/>
                  <a:gd name="T15" fmla="*/ 27 h 27"/>
                  <a:gd name="T16" fmla="*/ 5 w 18"/>
                  <a:gd name="T17" fmla="*/ 27 h 27"/>
                  <a:gd name="T18" fmla="*/ 2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5 h 27"/>
                  <a:gd name="T28" fmla="*/ 6 w 18"/>
                  <a:gd name="T29" fmla="*/ 2 h 27"/>
                  <a:gd name="T30" fmla="*/ 9 w 18"/>
                  <a:gd name="T31" fmla="*/ 0 h 27"/>
                  <a:gd name="T32" fmla="*/ 14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4" y="0"/>
                    </a:moveTo>
                    <a:lnTo>
                      <a:pt x="16" y="2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6"/>
                    </a:lnTo>
                    <a:lnTo>
                      <a:pt x="8" y="27"/>
                    </a:lnTo>
                    <a:lnTo>
                      <a:pt x="5" y="27"/>
                    </a:lnTo>
                    <a:lnTo>
                      <a:pt x="2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5"/>
                    </a:lnTo>
                    <a:lnTo>
                      <a:pt x="6" y="2"/>
                    </a:lnTo>
                    <a:lnTo>
                      <a:pt x="9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9" name="Freeform 343">
                <a:extLst>
                  <a:ext uri="{FF2B5EF4-FFF2-40B4-BE49-F238E27FC236}">
                    <a16:creationId xmlns:a16="http://schemas.microsoft.com/office/drawing/2014/main" id="{4F0BD0B6-1DBD-AFE3-178C-1F4F259757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1503"/>
                <a:ext cx="6" cy="10"/>
              </a:xfrm>
              <a:custGeom>
                <a:avLst/>
                <a:gdLst>
                  <a:gd name="T0" fmla="*/ 9 w 14"/>
                  <a:gd name="T1" fmla="*/ 0 h 21"/>
                  <a:gd name="T2" fmla="*/ 11 w 14"/>
                  <a:gd name="T3" fmla="*/ 2 h 21"/>
                  <a:gd name="T4" fmla="*/ 12 w 14"/>
                  <a:gd name="T5" fmla="*/ 5 h 21"/>
                  <a:gd name="T6" fmla="*/ 14 w 14"/>
                  <a:gd name="T7" fmla="*/ 8 h 21"/>
                  <a:gd name="T8" fmla="*/ 12 w 14"/>
                  <a:gd name="T9" fmla="*/ 13 h 21"/>
                  <a:gd name="T10" fmla="*/ 11 w 14"/>
                  <a:gd name="T11" fmla="*/ 18 h 21"/>
                  <a:gd name="T12" fmla="*/ 8 w 14"/>
                  <a:gd name="T13" fmla="*/ 21 h 21"/>
                  <a:gd name="T14" fmla="*/ 6 w 14"/>
                  <a:gd name="T15" fmla="*/ 21 h 21"/>
                  <a:gd name="T16" fmla="*/ 3 w 14"/>
                  <a:gd name="T17" fmla="*/ 21 h 21"/>
                  <a:gd name="T18" fmla="*/ 2 w 14"/>
                  <a:gd name="T19" fmla="*/ 20 h 21"/>
                  <a:gd name="T20" fmla="*/ 0 w 14"/>
                  <a:gd name="T21" fmla="*/ 18 h 21"/>
                  <a:gd name="T22" fmla="*/ 0 w 14"/>
                  <a:gd name="T23" fmla="*/ 13 h 21"/>
                  <a:gd name="T24" fmla="*/ 0 w 14"/>
                  <a:gd name="T25" fmla="*/ 8 h 21"/>
                  <a:gd name="T26" fmla="*/ 2 w 14"/>
                  <a:gd name="T27" fmla="*/ 5 h 21"/>
                  <a:gd name="T28" fmla="*/ 5 w 14"/>
                  <a:gd name="T29" fmla="*/ 2 h 21"/>
                  <a:gd name="T30" fmla="*/ 8 w 14"/>
                  <a:gd name="T31" fmla="*/ 0 h 21"/>
                  <a:gd name="T32" fmla="*/ 9 w 14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4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0" name="Freeform 344">
                <a:extLst>
                  <a:ext uri="{FF2B5EF4-FFF2-40B4-BE49-F238E27FC236}">
                    <a16:creationId xmlns:a16="http://schemas.microsoft.com/office/drawing/2014/main" id="{CC7B7B15-EB1D-D5DF-618B-0088BBEEB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501"/>
                <a:ext cx="6" cy="11"/>
              </a:xfrm>
              <a:custGeom>
                <a:avLst/>
                <a:gdLst>
                  <a:gd name="T0" fmla="*/ 9 w 12"/>
                  <a:gd name="T1" fmla="*/ 0 h 21"/>
                  <a:gd name="T2" fmla="*/ 11 w 12"/>
                  <a:gd name="T3" fmla="*/ 2 h 21"/>
                  <a:gd name="T4" fmla="*/ 12 w 12"/>
                  <a:gd name="T5" fmla="*/ 5 h 21"/>
                  <a:gd name="T6" fmla="*/ 12 w 12"/>
                  <a:gd name="T7" fmla="*/ 8 h 21"/>
                  <a:gd name="T8" fmla="*/ 12 w 12"/>
                  <a:gd name="T9" fmla="*/ 13 h 21"/>
                  <a:gd name="T10" fmla="*/ 11 w 12"/>
                  <a:gd name="T11" fmla="*/ 18 h 21"/>
                  <a:gd name="T12" fmla="*/ 8 w 12"/>
                  <a:gd name="T13" fmla="*/ 21 h 21"/>
                  <a:gd name="T14" fmla="*/ 6 w 12"/>
                  <a:gd name="T15" fmla="*/ 21 h 21"/>
                  <a:gd name="T16" fmla="*/ 3 w 12"/>
                  <a:gd name="T17" fmla="*/ 21 h 21"/>
                  <a:gd name="T18" fmla="*/ 2 w 12"/>
                  <a:gd name="T19" fmla="*/ 19 h 21"/>
                  <a:gd name="T20" fmla="*/ 0 w 12"/>
                  <a:gd name="T21" fmla="*/ 18 h 21"/>
                  <a:gd name="T22" fmla="*/ 0 w 12"/>
                  <a:gd name="T23" fmla="*/ 13 h 21"/>
                  <a:gd name="T24" fmla="*/ 0 w 12"/>
                  <a:gd name="T25" fmla="*/ 8 h 21"/>
                  <a:gd name="T26" fmla="*/ 2 w 12"/>
                  <a:gd name="T27" fmla="*/ 5 h 21"/>
                  <a:gd name="T28" fmla="*/ 3 w 12"/>
                  <a:gd name="T29" fmla="*/ 2 h 21"/>
                  <a:gd name="T30" fmla="*/ 6 w 12"/>
                  <a:gd name="T31" fmla="*/ 0 h 21"/>
                  <a:gd name="T32" fmla="*/ 9 w 12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2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1" name="Freeform 345">
                <a:extLst>
                  <a:ext uri="{FF2B5EF4-FFF2-40B4-BE49-F238E27FC236}">
                    <a16:creationId xmlns:a16="http://schemas.microsoft.com/office/drawing/2014/main" id="{6D4B9534-579E-65ED-D908-6111269E57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3" y="1500"/>
                <a:ext cx="6" cy="12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4 h 22"/>
                  <a:gd name="T6" fmla="*/ 12 w 12"/>
                  <a:gd name="T7" fmla="*/ 9 h 22"/>
                  <a:gd name="T8" fmla="*/ 12 w 12"/>
                  <a:gd name="T9" fmla="*/ 12 h 22"/>
                  <a:gd name="T10" fmla="*/ 10 w 12"/>
                  <a:gd name="T11" fmla="*/ 17 h 22"/>
                  <a:gd name="T12" fmla="*/ 7 w 12"/>
                  <a:gd name="T13" fmla="*/ 20 h 22"/>
                  <a:gd name="T14" fmla="*/ 6 w 12"/>
                  <a:gd name="T15" fmla="*/ 22 h 22"/>
                  <a:gd name="T16" fmla="*/ 3 w 12"/>
                  <a:gd name="T17" fmla="*/ 22 h 22"/>
                  <a:gd name="T18" fmla="*/ 0 w 12"/>
                  <a:gd name="T19" fmla="*/ 19 h 22"/>
                  <a:gd name="T20" fmla="*/ 0 w 12"/>
                  <a:gd name="T21" fmla="*/ 17 h 22"/>
                  <a:gd name="T22" fmla="*/ 0 w 12"/>
                  <a:gd name="T23" fmla="*/ 12 h 22"/>
                  <a:gd name="T24" fmla="*/ 0 w 12"/>
                  <a:gd name="T25" fmla="*/ 9 h 22"/>
                  <a:gd name="T26" fmla="*/ 1 w 12"/>
                  <a:gd name="T27" fmla="*/ 4 h 22"/>
                  <a:gd name="T28" fmla="*/ 3 w 12"/>
                  <a:gd name="T29" fmla="*/ 1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4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0" y="17"/>
                    </a:lnTo>
                    <a:lnTo>
                      <a:pt x="7" y="20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1" y="4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2" name="Freeform 346">
                <a:extLst>
                  <a:ext uri="{FF2B5EF4-FFF2-40B4-BE49-F238E27FC236}">
                    <a16:creationId xmlns:a16="http://schemas.microsoft.com/office/drawing/2014/main" id="{1AD6C405-7385-69D2-B9BB-74A15736E5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9" y="1430"/>
                <a:ext cx="23" cy="18"/>
              </a:xfrm>
              <a:custGeom>
                <a:avLst/>
                <a:gdLst>
                  <a:gd name="T0" fmla="*/ 1 w 47"/>
                  <a:gd name="T1" fmla="*/ 4 h 36"/>
                  <a:gd name="T2" fmla="*/ 0 w 47"/>
                  <a:gd name="T3" fmla="*/ 36 h 36"/>
                  <a:gd name="T4" fmla="*/ 19 w 47"/>
                  <a:gd name="T5" fmla="*/ 32 h 36"/>
                  <a:gd name="T6" fmla="*/ 47 w 47"/>
                  <a:gd name="T7" fmla="*/ 36 h 36"/>
                  <a:gd name="T8" fmla="*/ 47 w 47"/>
                  <a:gd name="T9" fmla="*/ 3 h 36"/>
                  <a:gd name="T10" fmla="*/ 22 w 47"/>
                  <a:gd name="T11" fmla="*/ 0 h 36"/>
                  <a:gd name="T12" fmla="*/ 1 w 47"/>
                  <a:gd name="T13" fmla="*/ 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4"/>
                    </a:moveTo>
                    <a:lnTo>
                      <a:pt x="0" y="36"/>
                    </a:lnTo>
                    <a:lnTo>
                      <a:pt x="19" y="32"/>
                    </a:lnTo>
                    <a:lnTo>
                      <a:pt x="47" y="36"/>
                    </a:lnTo>
                    <a:lnTo>
                      <a:pt x="47" y="3"/>
                    </a:lnTo>
                    <a:lnTo>
                      <a:pt x="22" y="0"/>
                    </a:lnTo>
                    <a:lnTo>
                      <a:pt x="1" y="4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3" name="Freeform 347">
                <a:extLst>
                  <a:ext uri="{FF2B5EF4-FFF2-40B4-BE49-F238E27FC236}">
                    <a16:creationId xmlns:a16="http://schemas.microsoft.com/office/drawing/2014/main" id="{884624AB-84C1-F1D4-5510-712E68D10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1" y="1456"/>
                <a:ext cx="24" cy="18"/>
              </a:xfrm>
              <a:custGeom>
                <a:avLst/>
                <a:gdLst>
                  <a:gd name="T0" fmla="*/ 1 w 47"/>
                  <a:gd name="T1" fmla="*/ 5 h 36"/>
                  <a:gd name="T2" fmla="*/ 0 w 47"/>
                  <a:gd name="T3" fmla="*/ 36 h 36"/>
                  <a:gd name="T4" fmla="*/ 19 w 47"/>
                  <a:gd name="T5" fmla="*/ 33 h 36"/>
                  <a:gd name="T6" fmla="*/ 47 w 47"/>
                  <a:gd name="T7" fmla="*/ 36 h 36"/>
                  <a:gd name="T8" fmla="*/ 47 w 47"/>
                  <a:gd name="T9" fmla="*/ 2 h 36"/>
                  <a:gd name="T10" fmla="*/ 23 w 47"/>
                  <a:gd name="T11" fmla="*/ 0 h 36"/>
                  <a:gd name="T12" fmla="*/ 1 w 47"/>
                  <a:gd name="T13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5"/>
                    </a:moveTo>
                    <a:lnTo>
                      <a:pt x="0" y="36"/>
                    </a:lnTo>
                    <a:lnTo>
                      <a:pt x="19" y="33"/>
                    </a:lnTo>
                    <a:lnTo>
                      <a:pt x="47" y="36"/>
                    </a:lnTo>
                    <a:lnTo>
                      <a:pt x="47" y="2"/>
                    </a:lnTo>
                    <a:lnTo>
                      <a:pt x="23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4" name="Freeform 348">
                <a:extLst>
                  <a:ext uri="{FF2B5EF4-FFF2-40B4-BE49-F238E27FC236}">
                    <a16:creationId xmlns:a16="http://schemas.microsoft.com/office/drawing/2014/main" id="{246560AE-34E4-4163-D2B9-DFD6B2BED8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5" y="1431"/>
                <a:ext cx="11" cy="17"/>
              </a:xfrm>
              <a:custGeom>
                <a:avLst/>
                <a:gdLst>
                  <a:gd name="T0" fmla="*/ 0 w 20"/>
                  <a:gd name="T1" fmla="*/ 3 h 33"/>
                  <a:gd name="T2" fmla="*/ 0 w 20"/>
                  <a:gd name="T3" fmla="*/ 33 h 33"/>
                  <a:gd name="T4" fmla="*/ 20 w 20"/>
                  <a:gd name="T5" fmla="*/ 30 h 33"/>
                  <a:gd name="T6" fmla="*/ 20 w 20"/>
                  <a:gd name="T7" fmla="*/ 0 h 33"/>
                  <a:gd name="T8" fmla="*/ 0 w 20"/>
                  <a:gd name="T9" fmla="*/ 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3">
                    <a:moveTo>
                      <a:pt x="0" y="3"/>
                    </a:moveTo>
                    <a:lnTo>
                      <a:pt x="0" y="33"/>
                    </a:lnTo>
                    <a:lnTo>
                      <a:pt x="20" y="30"/>
                    </a:lnTo>
                    <a:lnTo>
                      <a:pt x="20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5" name="Freeform 349">
                <a:extLst>
                  <a:ext uri="{FF2B5EF4-FFF2-40B4-BE49-F238E27FC236}">
                    <a16:creationId xmlns:a16="http://schemas.microsoft.com/office/drawing/2014/main" id="{6BEE8C56-50E8-5AA5-E772-68D25CBB2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8" y="1457"/>
                <a:ext cx="11" cy="17"/>
              </a:xfrm>
              <a:custGeom>
                <a:avLst/>
                <a:gdLst>
                  <a:gd name="T0" fmla="*/ 0 w 22"/>
                  <a:gd name="T1" fmla="*/ 5 h 34"/>
                  <a:gd name="T2" fmla="*/ 0 w 22"/>
                  <a:gd name="T3" fmla="*/ 34 h 34"/>
                  <a:gd name="T4" fmla="*/ 22 w 22"/>
                  <a:gd name="T5" fmla="*/ 32 h 34"/>
                  <a:gd name="T6" fmla="*/ 22 w 22"/>
                  <a:gd name="T7" fmla="*/ 0 h 34"/>
                  <a:gd name="T8" fmla="*/ 0 w 22"/>
                  <a:gd name="T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4">
                    <a:moveTo>
                      <a:pt x="0" y="5"/>
                    </a:moveTo>
                    <a:lnTo>
                      <a:pt x="0" y="34"/>
                    </a:lnTo>
                    <a:lnTo>
                      <a:pt x="22" y="32"/>
                    </a:lnTo>
                    <a:lnTo>
                      <a:pt x="2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6" name="Freeform 350">
                <a:extLst>
                  <a:ext uri="{FF2B5EF4-FFF2-40B4-BE49-F238E27FC236}">
                    <a16:creationId xmlns:a16="http://schemas.microsoft.com/office/drawing/2014/main" id="{B2D4B3C6-8DD1-6939-01EC-3B8722456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758"/>
                <a:ext cx="15" cy="15"/>
              </a:xfrm>
              <a:custGeom>
                <a:avLst/>
                <a:gdLst>
                  <a:gd name="T0" fmla="*/ 0 w 30"/>
                  <a:gd name="T1" fmla="*/ 0 h 29"/>
                  <a:gd name="T2" fmla="*/ 30 w 30"/>
                  <a:gd name="T3" fmla="*/ 6 h 29"/>
                  <a:gd name="T4" fmla="*/ 30 w 30"/>
                  <a:gd name="T5" fmla="*/ 29 h 29"/>
                  <a:gd name="T6" fmla="*/ 0 w 30"/>
                  <a:gd name="T7" fmla="*/ 22 h 29"/>
                  <a:gd name="T8" fmla="*/ 0 w 3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9">
                    <a:moveTo>
                      <a:pt x="0" y="0"/>
                    </a:moveTo>
                    <a:lnTo>
                      <a:pt x="30" y="6"/>
                    </a:lnTo>
                    <a:lnTo>
                      <a:pt x="30" y="29"/>
                    </a:lnTo>
                    <a:lnTo>
                      <a:pt x="0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7" name="Freeform 351">
                <a:extLst>
                  <a:ext uri="{FF2B5EF4-FFF2-40B4-BE49-F238E27FC236}">
                    <a16:creationId xmlns:a16="http://schemas.microsoft.com/office/drawing/2014/main" id="{D436CA82-4D1D-178F-50D7-4A84239BE3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3" y="1753"/>
                <a:ext cx="12" cy="10"/>
              </a:xfrm>
              <a:custGeom>
                <a:avLst/>
                <a:gdLst>
                  <a:gd name="T0" fmla="*/ 0 w 23"/>
                  <a:gd name="T1" fmla="*/ 0 h 21"/>
                  <a:gd name="T2" fmla="*/ 23 w 23"/>
                  <a:gd name="T3" fmla="*/ 1 h 21"/>
                  <a:gd name="T4" fmla="*/ 23 w 23"/>
                  <a:gd name="T5" fmla="*/ 21 h 21"/>
                  <a:gd name="T6" fmla="*/ 0 w 23"/>
                  <a:gd name="T7" fmla="*/ 19 h 21"/>
                  <a:gd name="T8" fmla="*/ 0 w 23"/>
                  <a:gd name="T9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21">
                    <a:moveTo>
                      <a:pt x="0" y="0"/>
                    </a:moveTo>
                    <a:lnTo>
                      <a:pt x="23" y="1"/>
                    </a:lnTo>
                    <a:lnTo>
                      <a:pt x="23" y="21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8" name="Freeform 352">
                <a:extLst>
                  <a:ext uri="{FF2B5EF4-FFF2-40B4-BE49-F238E27FC236}">
                    <a16:creationId xmlns:a16="http://schemas.microsoft.com/office/drawing/2014/main" id="{544C7366-B7F2-8CFF-5014-99643BFC70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6" y="1751"/>
                <a:ext cx="11" cy="9"/>
              </a:xfrm>
              <a:custGeom>
                <a:avLst/>
                <a:gdLst>
                  <a:gd name="T0" fmla="*/ 0 w 20"/>
                  <a:gd name="T1" fmla="*/ 0 h 18"/>
                  <a:gd name="T2" fmla="*/ 20 w 20"/>
                  <a:gd name="T3" fmla="*/ 2 h 18"/>
                  <a:gd name="T4" fmla="*/ 20 w 20"/>
                  <a:gd name="T5" fmla="*/ 18 h 18"/>
                  <a:gd name="T6" fmla="*/ 0 w 20"/>
                  <a:gd name="T7" fmla="*/ 16 h 18"/>
                  <a:gd name="T8" fmla="*/ 0 w 20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8">
                    <a:moveTo>
                      <a:pt x="0" y="0"/>
                    </a:moveTo>
                    <a:lnTo>
                      <a:pt x="20" y="2"/>
                    </a:lnTo>
                    <a:lnTo>
                      <a:pt x="20" y="18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9" name="Freeform 353">
                <a:extLst>
                  <a:ext uri="{FF2B5EF4-FFF2-40B4-BE49-F238E27FC236}">
                    <a16:creationId xmlns:a16="http://schemas.microsoft.com/office/drawing/2014/main" id="{5A61721F-4134-0E4F-2627-673A2A64C6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4" y="1749"/>
                <a:ext cx="10" cy="8"/>
              </a:xfrm>
              <a:custGeom>
                <a:avLst/>
                <a:gdLst>
                  <a:gd name="T0" fmla="*/ 0 w 19"/>
                  <a:gd name="T1" fmla="*/ 0 h 16"/>
                  <a:gd name="T2" fmla="*/ 19 w 19"/>
                  <a:gd name="T3" fmla="*/ 1 h 16"/>
                  <a:gd name="T4" fmla="*/ 19 w 19"/>
                  <a:gd name="T5" fmla="*/ 16 h 16"/>
                  <a:gd name="T6" fmla="*/ 0 w 19"/>
                  <a:gd name="T7" fmla="*/ 16 h 16"/>
                  <a:gd name="T8" fmla="*/ 0 w 19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6">
                    <a:moveTo>
                      <a:pt x="0" y="0"/>
                    </a:moveTo>
                    <a:lnTo>
                      <a:pt x="19" y="1"/>
                    </a:lnTo>
                    <a:lnTo>
                      <a:pt x="1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0" name="Freeform 354">
                <a:extLst>
                  <a:ext uri="{FF2B5EF4-FFF2-40B4-BE49-F238E27FC236}">
                    <a16:creationId xmlns:a16="http://schemas.microsoft.com/office/drawing/2014/main" id="{9CB56C5F-4694-055D-F4B7-B31B183325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0" y="1760"/>
                <a:ext cx="11" cy="10"/>
              </a:xfrm>
              <a:custGeom>
                <a:avLst/>
                <a:gdLst>
                  <a:gd name="T0" fmla="*/ 0 w 20"/>
                  <a:gd name="T1" fmla="*/ 0 h 19"/>
                  <a:gd name="T2" fmla="*/ 20 w 20"/>
                  <a:gd name="T3" fmla="*/ 5 h 19"/>
                  <a:gd name="T4" fmla="*/ 20 w 20"/>
                  <a:gd name="T5" fmla="*/ 19 h 19"/>
                  <a:gd name="T6" fmla="*/ 0 w 20"/>
                  <a:gd name="T7" fmla="*/ 16 h 19"/>
                  <a:gd name="T8" fmla="*/ 0 w 20"/>
                  <a:gd name="T9" fmla="*/ 13 h 19"/>
                  <a:gd name="T10" fmla="*/ 0 w 20"/>
                  <a:gd name="T11" fmla="*/ 8 h 19"/>
                  <a:gd name="T12" fmla="*/ 1 w 20"/>
                  <a:gd name="T13" fmla="*/ 3 h 19"/>
                  <a:gd name="T14" fmla="*/ 0 w 20"/>
                  <a:gd name="T1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19">
                    <a:moveTo>
                      <a:pt x="0" y="0"/>
                    </a:moveTo>
                    <a:lnTo>
                      <a:pt x="20" y="5"/>
                    </a:lnTo>
                    <a:lnTo>
                      <a:pt x="2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1" name="Freeform 355">
                <a:extLst>
                  <a:ext uri="{FF2B5EF4-FFF2-40B4-BE49-F238E27FC236}">
                    <a16:creationId xmlns:a16="http://schemas.microsoft.com/office/drawing/2014/main" id="{54442CAA-8CC3-921D-8563-A4C2A3E6A6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6" y="1718"/>
                <a:ext cx="12" cy="12"/>
              </a:xfrm>
              <a:custGeom>
                <a:avLst/>
                <a:gdLst>
                  <a:gd name="T0" fmla="*/ 0 w 25"/>
                  <a:gd name="T1" fmla="*/ 0 h 26"/>
                  <a:gd name="T2" fmla="*/ 0 w 25"/>
                  <a:gd name="T3" fmla="*/ 24 h 26"/>
                  <a:gd name="T4" fmla="*/ 23 w 25"/>
                  <a:gd name="T5" fmla="*/ 26 h 26"/>
                  <a:gd name="T6" fmla="*/ 25 w 25"/>
                  <a:gd name="T7" fmla="*/ 0 h 26"/>
                  <a:gd name="T8" fmla="*/ 0 w 25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6">
                    <a:moveTo>
                      <a:pt x="0" y="0"/>
                    </a:moveTo>
                    <a:lnTo>
                      <a:pt x="0" y="24"/>
                    </a:lnTo>
                    <a:lnTo>
                      <a:pt x="23" y="2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2" name="Freeform 356">
                <a:extLst>
                  <a:ext uri="{FF2B5EF4-FFF2-40B4-BE49-F238E27FC236}">
                    <a16:creationId xmlns:a16="http://schemas.microsoft.com/office/drawing/2014/main" id="{99033E1D-F7AE-8A62-0789-402E287B0A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7" y="1716"/>
                <a:ext cx="17" cy="18"/>
              </a:xfrm>
              <a:custGeom>
                <a:avLst/>
                <a:gdLst>
                  <a:gd name="T0" fmla="*/ 34 w 34"/>
                  <a:gd name="T1" fmla="*/ 0 h 35"/>
                  <a:gd name="T2" fmla="*/ 32 w 34"/>
                  <a:gd name="T3" fmla="*/ 30 h 35"/>
                  <a:gd name="T4" fmla="*/ 0 w 34"/>
                  <a:gd name="T5" fmla="*/ 35 h 35"/>
                  <a:gd name="T6" fmla="*/ 4 w 34"/>
                  <a:gd name="T7" fmla="*/ 0 h 35"/>
                  <a:gd name="T8" fmla="*/ 6 w 34"/>
                  <a:gd name="T9" fmla="*/ 0 h 35"/>
                  <a:gd name="T10" fmla="*/ 9 w 34"/>
                  <a:gd name="T11" fmla="*/ 0 h 35"/>
                  <a:gd name="T12" fmla="*/ 13 w 34"/>
                  <a:gd name="T13" fmla="*/ 0 h 35"/>
                  <a:gd name="T14" fmla="*/ 17 w 34"/>
                  <a:gd name="T15" fmla="*/ 0 h 35"/>
                  <a:gd name="T16" fmla="*/ 23 w 34"/>
                  <a:gd name="T17" fmla="*/ 0 h 35"/>
                  <a:gd name="T18" fmla="*/ 28 w 34"/>
                  <a:gd name="T19" fmla="*/ 0 h 35"/>
                  <a:gd name="T20" fmla="*/ 32 w 34"/>
                  <a:gd name="T21" fmla="*/ 0 h 35"/>
                  <a:gd name="T22" fmla="*/ 34 w 34"/>
                  <a:gd name="T23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5">
                    <a:moveTo>
                      <a:pt x="34" y="0"/>
                    </a:moveTo>
                    <a:lnTo>
                      <a:pt x="32" y="30"/>
                    </a:lnTo>
                    <a:lnTo>
                      <a:pt x="0" y="35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3" name="Freeform 357">
                <a:extLst>
                  <a:ext uri="{FF2B5EF4-FFF2-40B4-BE49-F238E27FC236}">
                    <a16:creationId xmlns:a16="http://schemas.microsoft.com/office/drawing/2014/main" id="{056C709C-24EC-A8A0-411A-7FB78C593D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8"/>
                <a:ext cx="12" cy="12"/>
              </a:xfrm>
              <a:custGeom>
                <a:avLst/>
                <a:gdLst>
                  <a:gd name="T0" fmla="*/ 3 w 25"/>
                  <a:gd name="T1" fmla="*/ 1 h 24"/>
                  <a:gd name="T2" fmla="*/ 25 w 25"/>
                  <a:gd name="T3" fmla="*/ 0 h 24"/>
                  <a:gd name="T4" fmla="*/ 24 w 25"/>
                  <a:gd name="T5" fmla="*/ 22 h 24"/>
                  <a:gd name="T6" fmla="*/ 0 w 25"/>
                  <a:gd name="T7" fmla="*/ 24 h 24"/>
                  <a:gd name="T8" fmla="*/ 3 w 25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4">
                    <a:moveTo>
                      <a:pt x="3" y="1"/>
                    </a:moveTo>
                    <a:lnTo>
                      <a:pt x="25" y="0"/>
                    </a:lnTo>
                    <a:lnTo>
                      <a:pt x="24" y="22"/>
                    </a:lnTo>
                    <a:lnTo>
                      <a:pt x="0" y="2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4" name="Freeform 358">
                <a:extLst>
                  <a:ext uri="{FF2B5EF4-FFF2-40B4-BE49-F238E27FC236}">
                    <a16:creationId xmlns:a16="http://schemas.microsoft.com/office/drawing/2014/main" id="{B6B725A5-B15F-FF18-D2AD-065393EF1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7" y="1679"/>
                <a:ext cx="28" cy="12"/>
              </a:xfrm>
              <a:custGeom>
                <a:avLst/>
                <a:gdLst>
                  <a:gd name="T0" fmla="*/ 0 w 56"/>
                  <a:gd name="T1" fmla="*/ 10 h 24"/>
                  <a:gd name="T2" fmla="*/ 56 w 56"/>
                  <a:gd name="T3" fmla="*/ 0 h 24"/>
                  <a:gd name="T4" fmla="*/ 56 w 56"/>
                  <a:gd name="T5" fmla="*/ 15 h 24"/>
                  <a:gd name="T6" fmla="*/ 0 w 56"/>
                  <a:gd name="T7" fmla="*/ 24 h 24"/>
                  <a:gd name="T8" fmla="*/ 0 w 56"/>
                  <a:gd name="T9" fmla="*/ 1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10"/>
                    </a:moveTo>
                    <a:lnTo>
                      <a:pt x="56" y="0"/>
                    </a:lnTo>
                    <a:lnTo>
                      <a:pt x="56" y="15"/>
                    </a:lnTo>
                    <a:lnTo>
                      <a:pt x="0" y="2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5" name="Freeform 359">
                <a:extLst>
                  <a:ext uri="{FF2B5EF4-FFF2-40B4-BE49-F238E27FC236}">
                    <a16:creationId xmlns:a16="http://schemas.microsoft.com/office/drawing/2014/main" id="{7D4A079C-7B8F-7D28-0285-A3BAFD99C5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3" y="1670"/>
                <a:ext cx="26" cy="11"/>
              </a:xfrm>
              <a:custGeom>
                <a:avLst/>
                <a:gdLst>
                  <a:gd name="T0" fmla="*/ 0 w 52"/>
                  <a:gd name="T1" fmla="*/ 9 h 22"/>
                  <a:gd name="T2" fmla="*/ 52 w 52"/>
                  <a:gd name="T3" fmla="*/ 0 h 22"/>
                  <a:gd name="T4" fmla="*/ 52 w 52"/>
                  <a:gd name="T5" fmla="*/ 12 h 22"/>
                  <a:gd name="T6" fmla="*/ 0 w 52"/>
                  <a:gd name="T7" fmla="*/ 22 h 22"/>
                  <a:gd name="T8" fmla="*/ 0 w 52"/>
                  <a:gd name="T9" fmla="*/ 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2">
                    <a:moveTo>
                      <a:pt x="0" y="9"/>
                    </a:moveTo>
                    <a:lnTo>
                      <a:pt x="52" y="0"/>
                    </a:lnTo>
                    <a:lnTo>
                      <a:pt x="52" y="12"/>
                    </a:lnTo>
                    <a:lnTo>
                      <a:pt x="0" y="2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6" name="Freeform 360">
                <a:extLst>
                  <a:ext uri="{FF2B5EF4-FFF2-40B4-BE49-F238E27FC236}">
                    <a16:creationId xmlns:a16="http://schemas.microsoft.com/office/drawing/2014/main" id="{A0CF0968-5616-3302-EB2F-B364A48A21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1" y="1662"/>
                <a:ext cx="22" cy="11"/>
              </a:xfrm>
              <a:custGeom>
                <a:avLst/>
                <a:gdLst>
                  <a:gd name="T0" fmla="*/ 0 w 46"/>
                  <a:gd name="T1" fmla="*/ 10 h 21"/>
                  <a:gd name="T2" fmla="*/ 46 w 46"/>
                  <a:gd name="T3" fmla="*/ 0 h 21"/>
                  <a:gd name="T4" fmla="*/ 46 w 46"/>
                  <a:gd name="T5" fmla="*/ 13 h 21"/>
                  <a:gd name="T6" fmla="*/ 0 w 46"/>
                  <a:gd name="T7" fmla="*/ 21 h 21"/>
                  <a:gd name="T8" fmla="*/ 0 w 46"/>
                  <a:gd name="T9" fmla="*/ 1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1">
                    <a:moveTo>
                      <a:pt x="0" y="10"/>
                    </a:moveTo>
                    <a:lnTo>
                      <a:pt x="46" y="0"/>
                    </a:lnTo>
                    <a:lnTo>
                      <a:pt x="46" y="13"/>
                    </a:lnTo>
                    <a:lnTo>
                      <a:pt x="0" y="2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7" name="Freeform 361">
                <a:extLst>
                  <a:ext uri="{FF2B5EF4-FFF2-40B4-BE49-F238E27FC236}">
                    <a16:creationId xmlns:a16="http://schemas.microsoft.com/office/drawing/2014/main" id="{9DD158A1-4EDA-0D09-EAB7-45680F925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4" y="1654"/>
                <a:ext cx="22" cy="8"/>
              </a:xfrm>
              <a:custGeom>
                <a:avLst/>
                <a:gdLst>
                  <a:gd name="T0" fmla="*/ 0 w 43"/>
                  <a:gd name="T1" fmla="*/ 7 h 16"/>
                  <a:gd name="T2" fmla="*/ 43 w 43"/>
                  <a:gd name="T3" fmla="*/ 0 h 16"/>
                  <a:gd name="T4" fmla="*/ 43 w 43"/>
                  <a:gd name="T5" fmla="*/ 10 h 16"/>
                  <a:gd name="T6" fmla="*/ 0 w 43"/>
                  <a:gd name="T7" fmla="*/ 16 h 16"/>
                  <a:gd name="T8" fmla="*/ 0 w 43"/>
                  <a:gd name="T9" fmla="*/ 7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16">
                    <a:moveTo>
                      <a:pt x="0" y="7"/>
                    </a:moveTo>
                    <a:lnTo>
                      <a:pt x="43" y="0"/>
                    </a:lnTo>
                    <a:lnTo>
                      <a:pt x="43" y="10"/>
                    </a:lnTo>
                    <a:lnTo>
                      <a:pt x="0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8" name="Freeform 362">
                <a:extLst>
                  <a:ext uri="{FF2B5EF4-FFF2-40B4-BE49-F238E27FC236}">
                    <a16:creationId xmlns:a16="http://schemas.microsoft.com/office/drawing/2014/main" id="{D8F91EE3-9FE7-0031-146F-5DC419EA7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9" y="1725"/>
                <a:ext cx="46" cy="36"/>
              </a:xfrm>
              <a:custGeom>
                <a:avLst/>
                <a:gdLst>
                  <a:gd name="T0" fmla="*/ 0 w 93"/>
                  <a:gd name="T1" fmla="*/ 19 h 72"/>
                  <a:gd name="T2" fmla="*/ 0 w 93"/>
                  <a:gd name="T3" fmla="*/ 72 h 72"/>
                  <a:gd name="T4" fmla="*/ 93 w 93"/>
                  <a:gd name="T5" fmla="*/ 51 h 72"/>
                  <a:gd name="T6" fmla="*/ 91 w 93"/>
                  <a:gd name="T7" fmla="*/ 0 h 72"/>
                  <a:gd name="T8" fmla="*/ 0 w 93"/>
                  <a:gd name="T9" fmla="*/ 1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2">
                    <a:moveTo>
                      <a:pt x="0" y="19"/>
                    </a:moveTo>
                    <a:lnTo>
                      <a:pt x="0" y="72"/>
                    </a:lnTo>
                    <a:lnTo>
                      <a:pt x="93" y="51"/>
                    </a:lnTo>
                    <a:lnTo>
                      <a:pt x="91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9" name="Freeform 363">
                <a:extLst>
                  <a:ext uri="{FF2B5EF4-FFF2-40B4-BE49-F238E27FC236}">
                    <a16:creationId xmlns:a16="http://schemas.microsoft.com/office/drawing/2014/main" id="{BE131E94-1229-5550-D400-7E40AE25C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617"/>
                <a:ext cx="17" cy="8"/>
              </a:xfrm>
              <a:custGeom>
                <a:avLst/>
                <a:gdLst>
                  <a:gd name="T0" fmla="*/ 2 w 35"/>
                  <a:gd name="T1" fmla="*/ 0 h 16"/>
                  <a:gd name="T2" fmla="*/ 35 w 35"/>
                  <a:gd name="T3" fmla="*/ 0 h 16"/>
                  <a:gd name="T4" fmla="*/ 35 w 35"/>
                  <a:gd name="T5" fmla="*/ 16 h 16"/>
                  <a:gd name="T6" fmla="*/ 0 w 35"/>
                  <a:gd name="T7" fmla="*/ 16 h 16"/>
                  <a:gd name="T8" fmla="*/ 2 w 3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6">
                    <a:moveTo>
                      <a:pt x="2" y="0"/>
                    </a:moveTo>
                    <a:lnTo>
                      <a:pt x="35" y="0"/>
                    </a:lnTo>
                    <a:lnTo>
                      <a:pt x="35" y="16"/>
                    </a:lnTo>
                    <a:lnTo>
                      <a:pt x="0" y="1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0" name="Freeform 364">
                <a:extLst>
                  <a:ext uri="{FF2B5EF4-FFF2-40B4-BE49-F238E27FC236}">
                    <a16:creationId xmlns:a16="http://schemas.microsoft.com/office/drawing/2014/main" id="{FC03105B-5713-C1BC-E008-0BB1C9BC72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8" y="1556"/>
                <a:ext cx="23" cy="7"/>
              </a:xfrm>
              <a:custGeom>
                <a:avLst/>
                <a:gdLst>
                  <a:gd name="T0" fmla="*/ 6 w 46"/>
                  <a:gd name="T1" fmla="*/ 0 h 13"/>
                  <a:gd name="T2" fmla="*/ 46 w 46"/>
                  <a:gd name="T3" fmla="*/ 0 h 13"/>
                  <a:gd name="T4" fmla="*/ 43 w 46"/>
                  <a:gd name="T5" fmla="*/ 8 h 13"/>
                  <a:gd name="T6" fmla="*/ 0 w 46"/>
                  <a:gd name="T7" fmla="*/ 13 h 13"/>
                  <a:gd name="T8" fmla="*/ 6 w 46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3">
                    <a:moveTo>
                      <a:pt x="6" y="0"/>
                    </a:moveTo>
                    <a:lnTo>
                      <a:pt x="46" y="0"/>
                    </a:lnTo>
                    <a:lnTo>
                      <a:pt x="43" y="8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1" name="Freeform 365">
                <a:extLst>
                  <a:ext uri="{FF2B5EF4-FFF2-40B4-BE49-F238E27FC236}">
                    <a16:creationId xmlns:a16="http://schemas.microsoft.com/office/drawing/2014/main" id="{6058131F-F431-15E4-FFEE-A62223583D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618"/>
                <a:ext cx="23" cy="5"/>
              </a:xfrm>
              <a:custGeom>
                <a:avLst/>
                <a:gdLst>
                  <a:gd name="T0" fmla="*/ 5 w 47"/>
                  <a:gd name="T1" fmla="*/ 0 h 10"/>
                  <a:gd name="T2" fmla="*/ 44 w 47"/>
                  <a:gd name="T3" fmla="*/ 0 h 10"/>
                  <a:gd name="T4" fmla="*/ 47 w 47"/>
                  <a:gd name="T5" fmla="*/ 10 h 10"/>
                  <a:gd name="T6" fmla="*/ 0 w 47"/>
                  <a:gd name="T7" fmla="*/ 8 h 10"/>
                  <a:gd name="T8" fmla="*/ 2 w 47"/>
                  <a:gd name="T9" fmla="*/ 7 h 10"/>
                  <a:gd name="T10" fmla="*/ 5 w 47"/>
                  <a:gd name="T11" fmla="*/ 4 h 10"/>
                  <a:gd name="T12" fmla="*/ 5 w 47"/>
                  <a:gd name="T13" fmla="*/ 2 h 10"/>
                  <a:gd name="T14" fmla="*/ 5 w 47"/>
                  <a:gd name="T1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0">
                    <a:moveTo>
                      <a:pt x="5" y="0"/>
                    </a:moveTo>
                    <a:lnTo>
                      <a:pt x="44" y="0"/>
                    </a:lnTo>
                    <a:lnTo>
                      <a:pt x="47" y="10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5" y="4"/>
                    </a:lnTo>
                    <a:lnTo>
                      <a:pt x="5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2" name="Freeform 366">
                <a:extLst>
                  <a:ext uri="{FF2B5EF4-FFF2-40B4-BE49-F238E27FC236}">
                    <a16:creationId xmlns:a16="http://schemas.microsoft.com/office/drawing/2014/main" id="{B2076A20-5083-4C02-6ABE-1DD022100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554"/>
                <a:ext cx="24" cy="68"/>
              </a:xfrm>
              <a:custGeom>
                <a:avLst/>
                <a:gdLst>
                  <a:gd name="T0" fmla="*/ 1 w 48"/>
                  <a:gd name="T1" fmla="*/ 8 h 136"/>
                  <a:gd name="T2" fmla="*/ 0 w 48"/>
                  <a:gd name="T3" fmla="*/ 132 h 136"/>
                  <a:gd name="T4" fmla="*/ 12 w 48"/>
                  <a:gd name="T5" fmla="*/ 136 h 136"/>
                  <a:gd name="T6" fmla="*/ 44 w 48"/>
                  <a:gd name="T7" fmla="*/ 136 h 136"/>
                  <a:gd name="T8" fmla="*/ 48 w 48"/>
                  <a:gd name="T9" fmla="*/ 124 h 136"/>
                  <a:gd name="T10" fmla="*/ 48 w 48"/>
                  <a:gd name="T11" fmla="*/ 16 h 136"/>
                  <a:gd name="T12" fmla="*/ 37 w 48"/>
                  <a:gd name="T13" fmla="*/ 2 h 136"/>
                  <a:gd name="T14" fmla="*/ 12 w 48"/>
                  <a:gd name="T15" fmla="*/ 0 h 136"/>
                  <a:gd name="T16" fmla="*/ 1 w 48"/>
                  <a:gd name="T17" fmla="*/ 8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36">
                    <a:moveTo>
                      <a:pt x="1" y="8"/>
                    </a:moveTo>
                    <a:lnTo>
                      <a:pt x="0" y="132"/>
                    </a:lnTo>
                    <a:lnTo>
                      <a:pt x="12" y="136"/>
                    </a:lnTo>
                    <a:lnTo>
                      <a:pt x="44" y="136"/>
                    </a:lnTo>
                    <a:lnTo>
                      <a:pt x="48" y="124"/>
                    </a:lnTo>
                    <a:lnTo>
                      <a:pt x="48" y="16"/>
                    </a:lnTo>
                    <a:lnTo>
                      <a:pt x="37" y="2"/>
                    </a:lnTo>
                    <a:lnTo>
                      <a:pt x="12" y="0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3" name="Freeform 367">
                <a:extLst>
                  <a:ext uri="{FF2B5EF4-FFF2-40B4-BE49-F238E27FC236}">
                    <a16:creationId xmlns:a16="http://schemas.microsoft.com/office/drawing/2014/main" id="{EDD9C8C7-1667-D0B6-F6D5-B5E2FB023B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1550"/>
                <a:ext cx="39" cy="64"/>
              </a:xfrm>
              <a:custGeom>
                <a:avLst/>
                <a:gdLst>
                  <a:gd name="T0" fmla="*/ 79 w 79"/>
                  <a:gd name="T1" fmla="*/ 13 h 128"/>
                  <a:gd name="T2" fmla="*/ 40 w 79"/>
                  <a:gd name="T3" fmla="*/ 10 h 128"/>
                  <a:gd name="T4" fmla="*/ 40 w 79"/>
                  <a:gd name="T5" fmla="*/ 0 h 128"/>
                  <a:gd name="T6" fmla="*/ 10 w 79"/>
                  <a:gd name="T7" fmla="*/ 0 h 128"/>
                  <a:gd name="T8" fmla="*/ 3 w 79"/>
                  <a:gd name="T9" fmla="*/ 10 h 128"/>
                  <a:gd name="T10" fmla="*/ 0 w 79"/>
                  <a:gd name="T11" fmla="*/ 119 h 128"/>
                  <a:gd name="T12" fmla="*/ 7 w 79"/>
                  <a:gd name="T13" fmla="*/ 128 h 128"/>
                  <a:gd name="T14" fmla="*/ 53 w 79"/>
                  <a:gd name="T15" fmla="*/ 128 h 128"/>
                  <a:gd name="T16" fmla="*/ 56 w 79"/>
                  <a:gd name="T17" fmla="*/ 115 h 128"/>
                  <a:gd name="T18" fmla="*/ 37 w 79"/>
                  <a:gd name="T19" fmla="*/ 119 h 128"/>
                  <a:gd name="T20" fmla="*/ 37 w 79"/>
                  <a:gd name="T21" fmla="*/ 24 h 128"/>
                  <a:gd name="T22" fmla="*/ 79 w 79"/>
                  <a:gd name="T23" fmla="*/ 24 h 128"/>
                  <a:gd name="T24" fmla="*/ 78 w 79"/>
                  <a:gd name="T25" fmla="*/ 22 h 128"/>
                  <a:gd name="T26" fmla="*/ 77 w 79"/>
                  <a:gd name="T27" fmla="*/ 19 h 128"/>
                  <a:gd name="T28" fmla="*/ 77 w 79"/>
                  <a:gd name="T29" fmla="*/ 16 h 128"/>
                  <a:gd name="T30" fmla="*/ 79 w 79"/>
                  <a:gd name="T31" fmla="*/ 13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28">
                    <a:moveTo>
                      <a:pt x="79" y="13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0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7" y="128"/>
                    </a:lnTo>
                    <a:lnTo>
                      <a:pt x="53" y="128"/>
                    </a:lnTo>
                    <a:lnTo>
                      <a:pt x="56" y="115"/>
                    </a:lnTo>
                    <a:lnTo>
                      <a:pt x="37" y="119"/>
                    </a:lnTo>
                    <a:lnTo>
                      <a:pt x="37" y="24"/>
                    </a:lnTo>
                    <a:lnTo>
                      <a:pt x="79" y="24"/>
                    </a:lnTo>
                    <a:lnTo>
                      <a:pt x="78" y="22"/>
                    </a:lnTo>
                    <a:lnTo>
                      <a:pt x="77" y="19"/>
                    </a:lnTo>
                    <a:lnTo>
                      <a:pt x="77" y="16"/>
                    </a:lnTo>
                    <a:lnTo>
                      <a:pt x="79" y="1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4" name="Freeform 368">
                <a:extLst>
                  <a:ext uri="{FF2B5EF4-FFF2-40B4-BE49-F238E27FC236}">
                    <a16:creationId xmlns:a16="http://schemas.microsoft.com/office/drawing/2014/main" id="{439AA2D4-425D-1D57-730E-461D223DEE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0" y="1651"/>
                <a:ext cx="15" cy="34"/>
              </a:xfrm>
              <a:custGeom>
                <a:avLst/>
                <a:gdLst>
                  <a:gd name="T0" fmla="*/ 16 w 31"/>
                  <a:gd name="T1" fmla="*/ 67 h 67"/>
                  <a:gd name="T2" fmla="*/ 22 w 31"/>
                  <a:gd name="T3" fmla="*/ 64 h 67"/>
                  <a:gd name="T4" fmla="*/ 27 w 31"/>
                  <a:gd name="T5" fmla="*/ 58 h 67"/>
                  <a:gd name="T6" fmla="*/ 30 w 31"/>
                  <a:gd name="T7" fmla="*/ 47 h 67"/>
                  <a:gd name="T8" fmla="*/ 31 w 31"/>
                  <a:gd name="T9" fmla="*/ 34 h 67"/>
                  <a:gd name="T10" fmla="*/ 30 w 31"/>
                  <a:gd name="T11" fmla="*/ 21 h 67"/>
                  <a:gd name="T12" fmla="*/ 27 w 31"/>
                  <a:gd name="T13" fmla="*/ 10 h 67"/>
                  <a:gd name="T14" fmla="*/ 22 w 31"/>
                  <a:gd name="T15" fmla="*/ 3 h 67"/>
                  <a:gd name="T16" fmla="*/ 16 w 31"/>
                  <a:gd name="T17" fmla="*/ 0 h 67"/>
                  <a:gd name="T18" fmla="*/ 11 w 31"/>
                  <a:gd name="T19" fmla="*/ 3 h 67"/>
                  <a:gd name="T20" fmla="*/ 5 w 31"/>
                  <a:gd name="T21" fmla="*/ 10 h 67"/>
                  <a:gd name="T22" fmla="*/ 2 w 31"/>
                  <a:gd name="T23" fmla="*/ 21 h 67"/>
                  <a:gd name="T24" fmla="*/ 0 w 31"/>
                  <a:gd name="T25" fmla="*/ 34 h 67"/>
                  <a:gd name="T26" fmla="*/ 2 w 31"/>
                  <a:gd name="T27" fmla="*/ 47 h 67"/>
                  <a:gd name="T28" fmla="*/ 5 w 31"/>
                  <a:gd name="T29" fmla="*/ 58 h 67"/>
                  <a:gd name="T30" fmla="*/ 11 w 31"/>
                  <a:gd name="T31" fmla="*/ 64 h 67"/>
                  <a:gd name="T32" fmla="*/ 16 w 31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7" y="58"/>
                    </a:lnTo>
                    <a:lnTo>
                      <a:pt x="30" y="47"/>
                    </a:lnTo>
                    <a:lnTo>
                      <a:pt x="31" y="34"/>
                    </a:lnTo>
                    <a:lnTo>
                      <a:pt x="30" y="21"/>
                    </a:lnTo>
                    <a:lnTo>
                      <a:pt x="27" y="10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1" y="3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5" y="58"/>
                    </a:lnTo>
                    <a:lnTo>
                      <a:pt x="11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5" name="Freeform 369">
                <a:extLst>
                  <a:ext uri="{FF2B5EF4-FFF2-40B4-BE49-F238E27FC236}">
                    <a16:creationId xmlns:a16="http://schemas.microsoft.com/office/drawing/2014/main" id="{573ECCD1-BF7B-C352-17ED-5D87C4ECF6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3" y="1658"/>
                <a:ext cx="15" cy="34"/>
              </a:xfrm>
              <a:custGeom>
                <a:avLst/>
                <a:gdLst>
                  <a:gd name="T0" fmla="*/ 16 w 31"/>
                  <a:gd name="T1" fmla="*/ 68 h 68"/>
                  <a:gd name="T2" fmla="*/ 22 w 31"/>
                  <a:gd name="T3" fmla="*/ 66 h 68"/>
                  <a:gd name="T4" fmla="*/ 27 w 31"/>
                  <a:gd name="T5" fmla="*/ 58 h 68"/>
                  <a:gd name="T6" fmla="*/ 29 w 31"/>
                  <a:gd name="T7" fmla="*/ 47 h 68"/>
                  <a:gd name="T8" fmla="*/ 31 w 31"/>
                  <a:gd name="T9" fmla="*/ 34 h 68"/>
                  <a:gd name="T10" fmla="*/ 29 w 31"/>
                  <a:gd name="T11" fmla="*/ 21 h 68"/>
                  <a:gd name="T12" fmla="*/ 27 w 31"/>
                  <a:gd name="T13" fmla="*/ 10 h 68"/>
                  <a:gd name="T14" fmla="*/ 22 w 31"/>
                  <a:gd name="T15" fmla="*/ 4 h 68"/>
                  <a:gd name="T16" fmla="*/ 16 w 31"/>
                  <a:gd name="T17" fmla="*/ 0 h 68"/>
                  <a:gd name="T18" fmla="*/ 10 w 31"/>
                  <a:gd name="T19" fmla="*/ 4 h 68"/>
                  <a:gd name="T20" fmla="*/ 4 w 31"/>
                  <a:gd name="T21" fmla="*/ 10 h 68"/>
                  <a:gd name="T22" fmla="*/ 2 w 31"/>
                  <a:gd name="T23" fmla="*/ 21 h 68"/>
                  <a:gd name="T24" fmla="*/ 0 w 31"/>
                  <a:gd name="T25" fmla="*/ 34 h 68"/>
                  <a:gd name="T26" fmla="*/ 2 w 31"/>
                  <a:gd name="T27" fmla="*/ 47 h 68"/>
                  <a:gd name="T28" fmla="*/ 4 w 31"/>
                  <a:gd name="T29" fmla="*/ 58 h 68"/>
                  <a:gd name="T30" fmla="*/ 10 w 31"/>
                  <a:gd name="T31" fmla="*/ 66 h 68"/>
                  <a:gd name="T32" fmla="*/ 16 w 31"/>
                  <a:gd name="T33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8">
                    <a:moveTo>
                      <a:pt x="16" y="68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29" y="47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7" y="10"/>
                    </a:lnTo>
                    <a:lnTo>
                      <a:pt x="22" y="4"/>
                    </a:lnTo>
                    <a:lnTo>
                      <a:pt x="16" y="0"/>
                    </a:lnTo>
                    <a:lnTo>
                      <a:pt x="10" y="4"/>
                    </a:lnTo>
                    <a:lnTo>
                      <a:pt x="4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4" y="58"/>
                    </a:lnTo>
                    <a:lnTo>
                      <a:pt x="10" y="66"/>
                    </a:lnTo>
                    <a:lnTo>
                      <a:pt x="16" y="6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6" name="Freeform 370">
                <a:extLst>
                  <a:ext uri="{FF2B5EF4-FFF2-40B4-BE49-F238E27FC236}">
                    <a16:creationId xmlns:a16="http://schemas.microsoft.com/office/drawing/2014/main" id="{B083BB96-CF7F-E416-FCC2-168939F4A15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05" y="2321"/>
                <a:ext cx="654" cy="616"/>
              </a:xfrm>
              <a:custGeom>
                <a:avLst/>
                <a:gdLst>
                  <a:gd name="T0" fmla="*/ 0 w 1307"/>
                  <a:gd name="T1" fmla="*/ 0 h 1232"/>
                  <a:gd name="T2" fmla="*/ 1253 w 1307"/>
                  <a:gd name="T3" fmla="*/ 0 h 1232"/>
                  <a:gd name="T4" fmla="*/ 1256 w 1307"/>
                  <a:gd name="T5" fmla="*/ 2 h 1232"/>
                  <a:gd name="T6" fmla="*/ 1259 w 1307"/>
                  <a:gd name="T7" fmla="*/ 2 h 1232"/>
                  <a:gd name="T8" fmla="*/ 1262 w 1307"/>
                  <a:gd name="T9" fmla="*/ 5 h 1232"/>
                  <a:gd name="T10" fmla="*/ 1265 w 1307"/>
                  <a:gd name="T11" fmla="*/ 7 h 1232"/>
                  <a:gd name="T12" fmla="*/ 1268 w 1307"/>
                  <a:gd name="T13" fmla="*/ 10 h 1232"/>
                  <a:gd name="T14" fmla="*/ 1269 w 1307"/>
                  <a:gd name="T15" fmla="*/ 13 h 1232"/>
                  <a:gd name="T16" fmla="*/ 1270 w 1307"/>
                  <a:gd name="T17" fmla="*/ 16 h 1232"/>
                  <a:gd name="T18" fmla="*/ 1270 w 1307"/>
                  <a:gd name="T19" fmla="*/ 21 h 1232"/>
                  <a:gd name="T20" fmla="*/ 1270 w 1307"/>
                  <a:gd name="T21" fmla="*/ 1132 h 1232"/>
                  <a:gd name="T22" fmla="*/ 1234 w 1307"/>
                  <a:gd name="T23" fmla="*/ 1132 h 1232"/>
                  <a:gd name="T24" fmla="*/ 1234 w 1307"/>
                  <a:gd name="T25" fmla="*/ 21 h 1232"/>
                  <a:gd name="T26" fmla="*/ 1253 w 1307"/>
                  <a:gd name="T27" fmla="*/ 40 h 1232"/>
                  <a:gd name="T28" fmla="*/ 0 w 1307"/>
                  <a:gd name="T29" fmla="*/ 40 h 1232"/>
                  <a:gd name="T30" fmla="*/ 0 w 1307"/>
                  <a:gd name="T31" fmla="*/ 0 h 1232"/>
                  <a:gd name="T32" fmla="*/ 1307 w 1307"/>
                  <a:gd name="T33" fmla="*/ 1111 h 1232"/>
                  <a:gd name="T34" fmla="*/ 1253 w 1307"/>
                  <a:gd name="T35" fmla="*/ 1232 h 1232"/>
                  <a:gd name="T36" fmla="*/ 1197 w 1307"/>
                  <a:gd name="T37" fmla="*/ 1111 h 1232"/>
                  <a:gd name="T38" fmla="*/ 1307 w 1307"/>
                  <a:gd name="T39" fmla="*/ 1111 h 1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07" h="1232">
                    <a:moveTo>
                      <a:pt x="0" y="0"/>
                    </a:moveTo>
                    <a:lnTo>
                      <a:pt x="1253" y="0"/>
                    </a:lnTo>
                    <a:lnTo>
                      <a:pt x="1256" y="2"/>
                    </a:lnTo>
                    <a:lnTo>
                      <a:pt x="1259" y="2"/>
                    </a:lnTo>
                    <a:lnTo>
                      <a:pt x="1262" y="5"/>
                    </a:lnTo>
                    <a:lnTo>
                      <a:pt x="1265" y="7"/>
                    </a:lnTo>
                    <a:lnTo>
                      <a:pt x="1268" y="10"/>
                    </a:lnTo>
                    <a:lnTo>
                      <a:pt x="1269" y="13"/>
                    </a:lnTo>
                    <a:lnTo>
                      <a:pt x="1270" y="16"/>
                    </a:lnTo>
                    <a:lnTo>
                      <a:pt x="1270" y="21"/>
                    </a:lnTo>
                    <a:lnTo>
                      <a:pt x="1270" y="1132"/>
                    </a:lnTo>
                    <a:lnTo>
                      <a:pt x="1234" y="1132"/>
                    </a:lnTo>
                    <a:lnTo>
                      <a:pt x="1234" y="21"/>
                    </a:lnTo>
                    <a:lnTo>
                      <a:pt x="1253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307" y="1111"/>
                    </a:moveTo>
                    <a:lnTo>
                      <a:pt x="1253" y="1232"/>
                    </a:lnTo>
                    <a:lnTo>
                      <a:pt x="1197" y="1111"/>
                    </a:lnTo>
                    <a:lnTo>
                      <a:pt x="1307" y="1111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7" name="Freeform 371">
                <a:extLst>
                  <a:ext uri="{FF2B5EF4-FFF2-40B4-BE49-F238E27FC236}">
                    <a16:creationId xmlns:a16="http://schemas.microsoft.com/office/drawing/2014/main" id="{7AE8A030-7590-1A87-0B93-6C4B1A0DF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2537"/>
                <a:ext cx="83" cy="114"/>
              </a:xfrm>
              <a:custGeom>
                <a:avLst/>
                <a:gdLst>
                  <a:gd name="T0" fmla="*/ 86 w 166"/>
                  <a:gd name="T1" fmla="*/ 4 h 227"/>
                  <a:gd name="T2" fmla="*/ 121 w 166"/>
                  <a:gd name="T3" fmla="*/ 0 h 227"/>
                  <a:gd name="T4" fmla="*/ 155 w 166"/>
                  <a:gd name="T5" fmla="*/ 20 h 227"/>
                  <a:gd name="T6" fmla="*/ 161 w 166"/>
                  <a:gd name="T7" fmla="*/ 49 h 227"/>
                  <a:gd name="T8" fmla="*/ 165 w 166"/>
                  <a:gd name="T9" fmla="*/ 80 h 227"/>
                  <a:gd name="T10" fmla="*/ 166 w 166"/>
                  <a:gd name="T11" fmla="*/ 109 h 227"/>
                  <a:gd name="T12" fmla="*/ 166 w 166"/>
                  <a:gd name="T13" fmla="*/ 136 h 227"/>
                  <a:gd name="T14" fmla="*/ 162 w 166"/>
                  <a:gd name="T15" fmla="*/ 162 h 227"/>
                  <a:gd name="T16" fmla="*/ 155 w 166"/>
                  <a:gd name="T17" fmla="*/ 186 h 227"/>
                  <a:gd name="T18" fmla="*/ 144 w 166"/>
                  <a:gd name="T19" fmla="*/ 205 h 227"/>
                  <a:gd name="T20" fmla="*/ 130 w 166"/>
                  <a:gd name="T21" fmla="*/ 221 h 227"/>
                  <a:gd name="T22" fmla="*/ 71 w 166"/>
                  <a:gd name="T23" fmla="*/ 227 h 227"/>
                  <a:gd name="T24" fmla="*/ 63 w 166"/>
                  <a:gd name="T25" fmla="*/ 227 h 227"/>
                  <a:gd name="T26" fmla="*/ 55 w 166"/>
                  <a:gd name="T27" fmla="*/ 224 h 227"/>
                  <a:gd name="T28" fmla="*/ 46 w 166"/>
                  <a:gd name="T29" fmla="*/ 218 h 227"/>
                  <a:gd name="T30" fmla="*/ 36 w 166"/>
                  <a:gd name="T31" fmla="*/ 211 h 227"/>
                  <a:gd name="T32" fmla="*/ 27 w 166"/>
                  <a:gd name="T33" fmla="*/ 203 h 227"/>
                  <a:gd name="T34" fmla="*/ 18 w 166"/>
                  <a:gd name="T35" fmla="*/ 194 h 227"/>
                  <a:gd name="T36" fmla="*/ 11 w 166"/>
                  <a:gd name="T37" fmla="*/ 182 h 227"/>
                  <a:gd name="T38" fmla="*/ 8 w 166"/>
                  <a:gd name="T39" fmla="*/ 171 h 227"/>
                  <a:gd name="T40" fmla="*/ 0 w 166"/>
                  <a:gd name="T41" fmla="*/ 121 h 227"/>
                  <a:gd name="T42" fmla="*/ 40 w 166"/>
                  <a:gd name="T43" fmla="*/ 115 h 227"/>
                  <a:gd name="T44" fmla="*/ 56 w 166"/>
                  <a:gd name="T45" fmla="*/ 46 h 227"/>
                  <a:gd name="T46" fmla="*/ 58 w 166"/>
                  <a:gd name="T47" fmla="*/ 45 h 227"/>
                  <a:gd name="T48" fmla="*/ 62 w 166"/>
                  <a:gd name="T49" fmla="*/ 40 h 227"/>
                  <a:gd name="T50" fmla="*/ 68 w 166"/>
                  <a:gd name="T51" fmla="*/ 33 h 227"/>
                  <a:gd name="T52" fmla="*/ 74 w 166"/>
                  <a:gd name="T53" fmla="*/ 24 h 227"/>
                  <a:gd name="T54" fmla="*/ 80 w 166"/>
                  <a:gd name="T55" fmla="*/ 17 h 227"/>
                  <a:gd name="T56" fmla="*/ 84 w 166"/>
                  <a:gd name="T57" fmla="*/ 9 h 227"/>
                  <a:gd name="T58" fmla="*/ 86 w 166"/>
                  <a:gd name="T59" fmla="*/ 6 h 227"/>
                  <a:gd name="T60" fmla="*/ 86 w 166"/>
                  <a:gd name="T61" fmla="*/ 4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6" h="227">
                    <a:moveTo>
                      <a:pt x="86" y="4"/>
                    </a:moveTo>
                    <a:lnTo>
                      <a:pt x="121" y="0"/>
                    </a:lnTo>
                    <a:lnTo>
                      <a:pt x="155" y="20"/>
                    </a:lnTo>
                    <a:lnTo>
                      <a:pt x="161" y="49"/>
                    </a:lnTo>
                    <a:lnTo>
                      <a:pt x="165" y="80"/>
                    </a:lnTo>
                    <a:lnTo>
                      <a:pt x="166" y="109"/>
                    </a:lnTo>
                    <a:lnTo>
                      <a:pt x="166" y="136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4" y="205"/>
                    </a:lnTo>
                    <a:lnTo>
                      <a:pt x="130" y="221"/>
                    </a:lnTo>
                    <a:lnTo>
                      <a:pt x="71" y="227"/>
                    </a:lnTo>
                    <a:lnTo>
                      <a:pt x="63" y="227"/>
                    </a:lnTo>
                    <a:lnTo>
                      <a:pt x="55" y="224"/>
                    </a:lnTo>
                    <a:lnTo>
                      <a:pt x="46" y="218"/>
                    </a:lnTo>
                    <a:lnTo>
                      <a:pt x="36" y="211"/>
                    </a:lnTo>
                    <a:lnTo>
                      <a:pt x="27" y="203"/>
                    </a:lnTo>
                    <a:lnTo>
                      <a:pt x="18" y="194"/>
                    </a:lnTo>
                    <a:lnTo>
                      <a:pt x="11" y="182"/>
                    </a:lnTo>
                    <a:lnTo>
                      <a:pt x="8" y="171"/>
                    </a:lnTo>
                    <a:lnTo>
                      <a:pt x="0" y="121"/>
                    </a:lnTo>
                    <a:lnTo>
                      <a:pt x="40" y="115"/>
                    </a:lnTo>
                    <a:lnTo>
                      <a:pt x="56" y="46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3"/>
                    </a:lnTo>
                    <a:lnTo>
                      <a:pt x="74" y="24"/>
                    </a:lnTo>
                    <a:lnTo>
                      <a:pt x="80" y="17"/>
                    </a:lnTo>
                    <a:lnTo>
                      <a:pt x="84" y="9"/>
                    </a:lnTo>
                    <a:lnTo>
                      <a:pt x="86" y="6"/>
                    </a:lnTo>
                    <a:lnTo>
                      <a:pt x="86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8" name="Freeform 372">
                <a:extLst>
                  <a:ext uri="{FF2B5EF4-FFF2-40B4-BE49-F238E27FC236}">
                    <a16:creationId xmlns:a16="http://schemas.microsoft.com/office/drawing/2014/main" id="{2754F08E-B089-6D36-3830-719308765D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221"/>
                <a:ext cx="489" cy="409"/>
              </a:xfrm>
              <a:custGeom>
                <a:avLst/>
                <a:gdLst>
                  <a:gd name="T0" fmla="*/ 0 w 978"/>
                  <a:gd name="T1" fmla="*/ 423 h 818"/>
                  <a:gd name="T2" fmla="*/ 0 w 978"/>
                  <a:gd name="T3" fmla="*/ 778 h 818"/>
                  <a:gd name="T4" fmla="*/ 78 w 978"/>
                  <a:gd name="T5" fmla="*/ 797 h 818"/>
                  <a:gd name="T6" fmla="*/ 99 w 978"/>
                  <a:gd name="T7" fmla="*/ 811 h 818"/>
                  <a:gd name="T8" fmla="*/ 178 w 978"/>
                  <a:gd name="T9" fmla="*/ 808 h 818"/>
                  <a:gd name="T10" fmla="*/ 200 w 978"/>
                  <a:gd name="T11" fmla="*/ 803 h 818"/>
                  <a:gd name="T12" fmla="*/ 255 w 978"/>
                  <a:gd name="T13" fmla="*/ 781 h 818"/>
                  <a:gd name="T14" fmla="*/ 334 w 978"/>
                  <a:gd name="T15" fmla="*/ 818 h 818"/>
                  <a:gd name="T16" fmla="*/ 421 w 978"/>
                  <a:gd name="T17" fmla="*/ 818 h 818"/>
                  <a:gd name="T18" fmla="*/ 421 w 978"/>
                  <a:gd name="T19" fmla="*/ 723 h 818"/>
                  <a:gd name="T20" fmla="*/ 449 w 978"/>
                  <a:gd name="T21" fmla="*/ 713 h 818"/>
                  <a:gd name="T22" fmla="*/ 453 w 978"/>
                  <a:gd name="T23" fmla="*/ 737 h 818"/>
                  <a:gd name="T24" fmla="*/ 514 w 978"/>
                  <a:gd name="T25" fmla="*/ 752 h 818"/>
                  <a:gd name="T26" fmla="*/ 612 w 978"/>
                  <a:gd name="T27" fmla="*/ 726 h 818"/>
                  <a:gd name="T28" fmla="*/ 615 w 978"/>
                  <a:gd name="T29" fmla="*/ 709 h 818"/>
                  <a:gd name="T30" fmla="*/ 687 w 978"/>
                  <a:gd name="T31" fmla="*/ 691 h 818"/>
                  <a:gd name="T32" fmla="*/ 721 w 978"/>
                  <a:gd name="T33" fmla="*/ 709 h 818"/>
                  <a:gd name="T34" fmla="*/ 836 w 978"/>
                  <a:gd name="T35" fmla="*/ 709 h 818"/>
                  <a:gd name="T36" fmla="*/ 899 w 978"/>
                  <a:gd name="T37" fmla="*/ 709 h 818"/>
                  <a:gd name="T38" fmla="*/ 893 w 978"/>
                  <a:gd name="T39" fmla="*/ 603 h 818"/>
                  <a:gd name="T40" fmla="*/ 936 w 978"/>
                  <a:gd name="T41" fmla="*/ 595 h 818"/>
                  <a:gd name="T42" fmla="*/ 940 w 978"/>
                  <a:gd name="T43" fmla="*/ 576 h 818"/>
                  <a:gd name="T44" fmla="*/ 978 w 978"/>
                  <a:gd name="T45" fmla="*/ 566 h 818"/>
                  <a:gd name="T46" fmla="*/ 978 w 978"/>
                  <a:gd name="T47" fmla="*/ 157 h 818"/>
                  <a:gd name="T48" fmla="*/ 969 w 978"/>
                  <a:gd name="T49" fmla="*/ 131 h 818"/>
                  <a:gd name="T50" fmla="*/ 549 w 978"/>
                  <a:gd name="T51" fmla="*/ 5 h 818"/>
                  <a:gd name="T52" fmla="*/ 496 w 978"/>
                  <a:gd name="T53" fmla="*/ 0 h 818"/>
                  <a:gd name="T54" fmla="*/ 402 w 978"/>
                  <a:gd name="T55" fmla="*/ 10 h 818"/>
                  <a:gd name="T56" fmla="*/ 372 w 978"/>
                  <a:gd name="T57" fmla="*/ 14 h 818"/>
                  <a:gd name="T58" fmla="*/ 325 w 978"/>
                  <a:gd name="T59" fmla="*/ 13 h 818"/>
                  <a:gd name="T60" fmla="*/ 103 w 978"/>
                  <a:gd name="T61" fmla="*/ 61 h 818"/>
                  <a:gd name="T62" fmla="*/ 103 w 978"/>
                  <a:gd name="T63" fmla="*/ 170 h 818"/>
                  <a:gd name="T64" fmla="*/ 118 w 978"/>
                  <a:gd name="T65" fmla="*/ 189 h 818"/>
                  <a:gd name="T66" fmla="*/ 112 w 978"/>
                  <a:gd name="T67" fmla="*/ 231 h 818"/>
                  <a:gd name="T68" fmla="*/ 24 w 978"/>
                  <a:gd name="T69" fmla="*/ 237 h 818"/>
                  <a:gd name="T70" fmla="*/ 0 w 978"/>
                  <a:gd name="T71" fmla="*/ 242 h 818"/>
                  <a:gd name="T72" fmla="*/ 0 w 978"/>
                  <a:gd name="T73" fmla="*/ 295 h 818"/>
                  <a:gd name="T74" fmla="*/ 44 w 978"/>
                  <a:gd name="T75" fmla="*/ 298 h 818"/>
                  <a:gd name="T76" fmla="*/ 16 w 978"/>
                  <a:gd name="T77" fmla="*/ 422 h 818"/>
                  <a:gd name="T78" fmla="*/ 0 w 978"/>
                  <a:gd name="T79" fmla="*/ 423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8" h="818">
                    <a:moveTo>
                      <a:pt x="0" y="423"/>
                    </a:moveTo>
                    <a:lnTo>
                      <a:pt x="0" y="778"/>
                    </a:lnTo>
                    <a:lnTo>
                      <a:pt x="78" y="797"/>
                    </a:lnTo>
                    <a:lnTo>
                      <a:pt x="99" y="811"/>
                    </a:lnTo>
                    <a:lnTo>
                      <a:pt x="178" y="808"/>
                    </a:lnTo>
                    <a:lnTo>
                      <a:pt x="200" y="803"/>
                    </a:lnTo>
                    <a:lnTo>
                      <a:pt x="255" y="781"/>
                    </a:lnTo>
                    <a:lnTo>
                      <a:pt x="334" y="818"/>
                    </a:lnTo>
                    <a:lnTo>
                      <a:pt x="421" y="818"/>
                    </a:lnTo>
                    <a:lnTo>
                      <a:pt x="421" y="723"/>
                    </a:lnTo>
                    <a:lnTo>
                      <a:pt x="449" y="713"/>
                    </a:lnTo>
                    <a:lnTo>
                      <a:pt x="453" y="737"/>
                    </a:lnTo>
                    <a:lnTo>
                      <a:pt x="514" y="752"/>
                    </a:lnTo>
                    <a:lnTo>
                      <a:pt x="612" y="726"/>
                    </a:lnTo>
                    <a:lnTo>
                      <a:pt x="615" y="709"/>
                    </a:lnTo>
                    <a:lnTo>
                      <a:pt x="687" y="691"/>
                    </a:lnTo>
                    <a:lnTo>
                      <a:pt x="721" y="709"/>
                    </a:lnTo>
                    <a:lnTo>
                      <a:pt x="836" y="709"/>
                    </a:lnTo>
                    <a:lnTo>
                      <a:pt x="899" y="709"/>
                    </a:lnTo>
                    <a:lnTo>
                      <a:pt x="893" y="603"/>
                    </a:lnTo>
                    <a:lnTo>
                      <a:pt x="936" y="595"/>
                    </a:lnTo>
                    <a:lnTo>
                      <a:pt x="940" y="576"/>
                    </a:lnTo>
                    <a:lnTo>
                      <a:pt x="978" y="566"/>
                    </a:lnTo>
                    <a:lnTo>
                      <a:pt x="978" y="157"/>
                    </a:lnTo>
                    <a:lnTo>
                      <a:pt x="969" y="131"/>
                    </a:lnTo>
                    <a:lnTo>
                      <a:pt x="549" y="5"/>
                    </a:lnTo>
                    <a:lnTo>
                      <a:pt x="496" y="0"/>
                    </a:lnTo>
                    <a:lnTo>
                      <a:pt x="402" y="10"/>
                    </a:lnTo>
                    <a:lnTo>
                      <a:pt x="372" y="14"/>
                    </a:lnTo>
                    <a:lnTo>
                      <a:pt x="325" y="13"/>
                    </a:lnTo>
                    <a:lnTo>
                      <a:pt x="103" y="61"/>
                    </a:lnTo>
                    <a:lnTo>
                      <a:pt x="103" y="170"/>
                    </a:lnTo>
                    <a:lnTo>
                      <a:pt x="118" y="189"/>
                    </a:lnTo>
                    <a:lnTo>
                      <a:pt x="112" y="231"/>
                    </a:lnTo>
                    <a:lnTo>
                      <a:pt x="24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9" name="Freeform 373">
                <a:extLst>
                  <a:ext uri="{FF2B5EF4-FFF2-40B4-BE49-F238E27FC236}">
                    <a16:creationId xmlns:a16="http://schemas.microsoft.com/office/drawing/2014/main" id="{D40CDDC0-CC86-9843-09CA-6DAD04A1C0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3" y="2342"/>
                <a:ext cx="47" cy="268"/>
              </a:xfrm>
              <a:custGeom>
                <a:avLst/>
                <a:gdLst>
                  <a:gd name="T0" fmla="*/ 94 w 94"/>
                  <a:gd name="T1" fmla="*/ 53 h 536"/>
                  <a:gd name="T2" fmla="*/ 94 w 94"/>
                  <a:gd name="T3" fmla="*/ 0 h 536"/>
                  <a:gd name="T4" fmla="*/ 81 w 94"/>
                  <a:gd name="T5" fmla="*/ 3 h 536"/>
                  <a:gd name="T6" fmla="*/ 8 w 94"/>
                  <a:gd name="T7" fmla="*/ 27 h 536"/>
                  <a:gd name="T8" fmla="*/ 0 w 94"/>
                  <a:gd name="T9" fmla="*/ 31 h 536"/>
                  <a:gd name="T10" fmla="*/ 0 w 94"/>
                  <a:gd name="T11" fmla="*/ 77 h 536"/>
                  <a:gd name="T12" fmla="*/ 2 w 94"/>
                  <a:gd name="T13" fmla="*/ 75 h 536"/>
                  <a:gd name="T14" fmla="*/ 2 w 94"/>
                  <a:gd name="T15" fmla="*/ 74 h 536"/>
                  <a:gd name="T16" fmla="*/ 6 w 94"/>
                  <a:gd name="T17" fmla="*/ 71 h 536"/>
                  <a:gd name="T18" fmla="*/ 15 w 94"/>
                  <a:gd name="T19" fmla="*/ 66 h 536"/>
                  <a:gd name="T20" fmla="*/ 24 w 94"/>
                  <a:gd name="T21" fmla="*/ 59 h 536"/>
                  <a:gd name="T22" fmla="*/ 33 w 94"/>
                  <a:gd name="T23" fmla="*/ 56 h 536"/>
                  <a:gd name="T24" fmla="*/ 40 w 94"/>
                  <a:gd name="T25" fmla="*/ 55 h 536"/>
                  <a:gd name="T26" fmla="*/ 44 w 94"/>
                  <a:gd name="T27" fmla="*/ 56 h 536"/>
                  <a:gd name="T28" fmla="*/ 46 w 94"/>
                  <a:gd name="T29" fmla="*/ 63 h 536"/>
                  <a:gd name="T30" fmla="*/ 24 w 94"/>
                  <a:gd name="T31" fmla="*/ 188 h 536"/>
                  <a:gd name="T32" fmla="*/ 0 w 94"/>
                  <a:gd name="T33" fmla="*/ 192 h 536"/>
                  <a:gd name="T34" fmla="*/ 0 w 94"/>
                  <a:gd name="T35" fmla="*/ 511 h 536"/>
                  <a:gd name="T36" fmla="*/ 94 w 94"/>
                  <a:gd name="T37" fmla="*/ 536 h 536"/>
                  <a:gd name="T38" fmla="*/ 94 w 94"/>
                  <a:gd name="T39" fmla="*/ 181 h 536"/>
                  <a:gd name="T40" fmla="*/ 50 w 94"/>
                  <a:gd name="T41" fmla="*/ 183 h 536"/>
                  <a:gd name="T42" fmla="*/ 74 w 94"/>
                  <a:gd name="T43" fmla="*/ 51 h 536"/>
                  <a:gd name="T44" fmla="*/ 94 w 94"/>
                  <a:gd name="T45" fmla="*/ 53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4" h="536">
                    <a:moveTo>
                      <a:pt x="94" y="53"/>
                    </a:moveTo>
                    <a:lnTo>
                      <a:pt x="94" y="0"/>
                    </a:lnTo>
                    <a:lnTo>
                      <a:pt x="81" y="3"/>
                    </a:lnTo>
                    <a:lnTo>
                      <a:pt x="8" y="27"/>
                    </a:lnTo>
                    <a:lnTo>
                      <a:pt x="0" y="31"/>
                    </a:lnTo>
                    <a:lnTo>
                      <a:pt x="0" y="77"/>
                    </a:lnTo>
                    <a:lnTo>
                      <a:pt x="2" y="75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6"/>
                    </a:lnTo>
                    <a:lnTo>
                      <a:pt x="24" y="59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4" y="56"/>
                    </a:lnTo>
                    <a:lnTo>
                      <a:pt x="46" y="63"/>
                    </a:lnTo>
                    <a:lnTo>
                      <a:pt x="24" y="188"/>
                    </a:lnTo>
                    <a:lnTo>
                      <a:pt x="0" y="192"/>
                    </a:lnTo>
                    <a:lnTo>
                      <a:pt x="0" y="511"/>
                    </a:lnTo>
                    <a:lnTo>
                      <a:pt x="94" y="536"/>
                    </a:lnTo>
                    <a:lnTo>
                      <a:pt x="94" y="181"/>
                    </a:lnTo>
                    <a:lnTo>
                      <a:pt x="50" y="183"/>
                    </a:lnTo>
                    <a:lnTo>
                      <a:pt x="74" y="51"/>
                    </a:lnTo>
                    <a:lnTo>
                      <a:pt x="94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0" name="Freeform 374">
                <a:extLst>
                  <a:ext uri="{FF2B5EF4-FFF2-40B4-BE49-F238E27FC236}">
                    <a16:creationId xmlns:a16="http://schemas.microsoft.com/office/drawing/2014/main" id="{56F8C78B-9364-0C85-3AED-6CCB8CD3CA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1" y="2357"/>
                <a:ext cx="52" cy="241"/>
              </a:xfrm>
              <a:custGeom>
                <a:avLst/>
                <a:gdLst>
                  <a:gd name="T0" fmla="*/ 103 w 103"/>
                  <a:gd name="T1" fmla="*/ 46 h 480"/>
                  <a:gd name="T2" fmla="*/ 103 w 103"/>
                  <a:gd name="T3" fmla="*/ 0 h 480"/>
                  <a:gd name="T4" fmla="*/ 90 w 103"/>
                  <a:gd name="T5" fmla="*/ 4 h 480"/>
                  <a:gd name="T6" fmla="*/ 58 w 103"/>
                  <a:gd name="T7" fmla="*/ 89 h 480"/>
                  <a:gd name="T8" fmla="*/ 21 w 103"/>
                  <a:gd name="T9" fmla="*/ 206 h 480"/>
                  <a:gd name="T10" fmla="*/ 11 w 103"/>
                  <a:gd name="T11" fmla="*/ 227 h 480"/>
                  <a:gd name="T12" fmla="*/ 11 w 103"/>
                  <a:gd name="T13" fmla="*/ 397 h 480"/>
                  <a:gd name="T14" fmla="*/ 2 w 103"/>
                  <a:gd name="T15" fmla="*/ 416 h 480"/>
                  <a:gd name="T16" fmla="*/ 0 w 103"/>
                  <a:gd name="T17" fmla="*/ 429 h 480"/>
                  <a:gd name="T18" fmla="*/ 24 w 103"/>
                  <a:gd name="T19" fmla="*/ 461 h 480"/>
                  <a:gd name="T20" fmla="*/ 103 w 103"/>
                  <a:gd name="T21" fmla="*/ 480 h 480"/>
                  <a:gd name="T22" fmla="*/ 103 w 103"/>
                  <a:gd name="T23" fmla="*/ 161 h 480"/>
                  <a:gd name="T24" fmla="*/ 58 w 103"/>
                  <a:gd name="T25" fmla="*/ 171 h 480"/>
                  <a:gd name="T26" fmla="*/ 90 w 103"/>
                  <a:gd name="T27" fmla="*/ 64 h 480"/>
                  <a:gd name="T28" fmla="*/ 103 w 103"/>
                  <a:gd name="T29" fmla="*/ 46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0">
                    <a:moveTo>
                      <a:pt x="103" y="46"/>
                    </a:moveTo>
                    <a:lnTo>
                      <a:pt x="103" y="0"/>
                    </a:lnTo>
                    <a:lnTo>
                      <a:pt x="90" y="4"/>
                    </a:lnTo>
                    <a:lnTo>
                      <a:pt x="58" y="89"/>
                    </a:lnTo>
                    <a:lnTo>
                      <a:pt x="21" y="206"/>
                    </a:lnTo>
                    <a:lnTo>
                      <a:pt x="11" y="227"/>
                    </a:lnTo>
                    <a:lnTo>
                      <a:pt x="11" y="397"/>
                    </a:lnTo>
                    <a:lnTo>
                      <a:pt x="2" y="416"/>
                    </a:lnTo>
                    <a:lnTo>
                      <a:pt x="0" y="429"/>
                    </a:lnTo>
                    <a:lnTo>
                      <a:pt x="24" y="461"/>
                    </a:lnTo>
                    <a:lnTo>
                      <a:pt x="103" y="480"/>
                    </a:lnTo>
                    <a:lnTo>
                      <a:pt x="103" y="161"/>
                    </a:lnTo>
                    <a:lnTo>
                      <a:pt x="58" y="171"/>
                    </a:lnTo>
                    <a:lnTo>
                      <a:pt x="90" y="64"/>
                    </a:lnTo>
                    <a:lnTo>
                      <a:pt x="103" y="46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1" name="Freeform 375">
                <a:extLst>
                  <a:ext uri="{FF2B5EF4-FFF2-40B4-BE49-F238E27FC236}">
                    <a16:creationId xmlns:a16="http://schemas.microsoft.com/office/drawing/2014/main" id="{F10EA926-780C-1EF1-3DAC-3DD2817D76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2339"/>
                <a:ext cx="144" cy="202"/>
              </a:xfrm>
              <a:custGeom>
                <a:avLst/>
                <a:gdLst>
                  <a:gd name="T0" fmla="*/ 105 w 287"/>
                  <a:gd name="T1" fmla="*/ 0 h 404"/>
                  <a:gd name="T2" fmla="*/ 93 w 287"/>
                  <a:gd name="T3" fmla="*/ 3 h 404"/>
                  <a:gd name="T4" fmla="*/ 84 w 287"/>
                  <a:gd name="T5" fmla="*/ 4 h 404"/>
                  <a:gd name="T6" fmla="*/ 78 w 287"/>
                  <a:gd name="T7" fmla="*/ 6 h 404"/>
                  <a:gd name="T8" fmla="*/ 74 w 287"/>
                  <a:gd name="T9" fmla="*/ 9 h 404"/>
                  <a:gd name="T10" fmla="*/ 72 w 287"/>
                  <a:gd name="T11" fmla="*/ 14 h 404"/>
                  <a:gd name="T12" fmla="*/ 69 w 287"/>
                  <a:gd name="T13" fmla="*/ 19 h 404"/>
                  <a:gd name="T14" fmla="*/ 67 w 287"/>
                  <a:gd name="T15" fmla="*/ 29 h 404"/>
                  <a:gd name="T16" fmla="*/ 64 w 287"/>
                  <a:gd name="T17" fmla="*/ 43 h 404"/>
                  <a:gd name="T18" fmla="*/ 58 w 287"/>
                  <a:gd name="T19" fmla="*/ 64 h 404"/>
                  <a:gd name="T20" fmla="*/ 52 w 287"/>
                  <a:gd name="T21" fmla="*/ 88 h 404"/>
                  <a:gd name="T22" fmla="*/ 46 w 287"/>
                  <a:gd name="T23" fmla="*/ 113 h 404"/>
                  <a:gd name="T24" fmla="*/ 40 w 287"/>
                  <a:gd name="T25" fmla="*/ 141 h 404"/>
                  <a:gd name="T26" fmla="*/ 34 w 287"/>
                  <a:gd name="T27" fmla="*/ 170 h 404"/>
                  <a:gd name="T28" fmla="*/ 30 w 287"/>
                  <a:gd name="T29" fmla="*/ 198 h 404"/>
                  <a:gd name="T30" fmla="*/ 25 w 287"/>
                  <a:gd name="T31" fmla="*/ 231 h 404"/>
                  <a:gd name="T32" fmla="*/ 21 w 287"/>
                  <a:gd name="T33" fmla="*/ 261 h 404"/>
                  <a:gd name="T34" fmla="*/ 5 w 287"/>
                  <a:gd name="T35" fmla="*/ 267 h 404"/>
                  <a:gd name="T36" fmla="*/ 0 w 287"/>
                  <a:gd name="T37" fmla="*/ 404 h 404"/>
                  <a:gd name="T38" fmla="*/ 50 w 287"/>
                  <a:gd name="T39" fmla="*/ 402 h 404"/>
                  <a:gd name="T40" fmla="*/ 52 w 287"/>
                  <a:gd name="T41" fmla="*/ 348 h 404"/>
                  <a:gd name="T42" fmla="*/ 53 w 287"/>
                  <a:gd name="T43" fmla="*/ 301 h 404"/>
                  <a:gd name="T44" fmla="*/ 56 w 287"/>
                  <a:gd name="T45" fmla="*/ 259 h 404"/>
                  <a:gd name="T46" fmla="*/ 59 w 287"/>
                  <a:gd name="T47" fmla="*/ 222 h 404"/>
                  <a:gd name="T48" fmla="*/ 62 w 287"/>
                  <a:gd name="T49" fmla="*/ 187 h 404"/>
                  <a:gd name="T50" fmla="*/ 67 w 287"/>
                  <a:gd name="T51" fmla="*/ 152 h 404"/>
                  <a:gd name="T52" fmla="*/ 72 w 287"/>
                  <a:gd name="T53" fmla="*/ 115 h 404"/>
                  <a:gd name="T54" fmla="*/ 78 w 287"/>
                  <a:gd name="T55" fmla="*/ 73 h 404"/>
                  <a:gd name="T56" fmla="*/ 81 w 287"/>
                  <a:gd name="T57" fmla="*/ 62 h 404"/>
                  <a:gd name="T58" fmla="*/ 83 w 287"/>
                  <a:gd name="T59" fmla="*/ 51 h 404"/>
                  <a:gd name="T60" fmla="*/ 86 w 287"/>
                  <a:gd name="T61" fmla="*/ 43 h 404"/>
                  <a:gd name="T62" fmla="*/ 90 w 287"/>
                  <a:gd name="T63" fmla="*/ 35 h 404"/>
                  <a:gd name="T64" fmla="*/ 94 w 287"/>
                  <a:gd name="T65" fmla="*/ 29 h 404"/>
                  <a:gd name="T66" fmla="*/ 102 w 287"/>
                  <a:gd name="T67" fmla="*/ 24 h 404"/>
                  <a:gd name="T68" fmla="*/ 111 w 287"/>
                  <a:gd name="T69" fmla="*/ 20 h 404"/>
                  <a:gd name="T70" fmla="*/ 121 w 287"/>
                  <a:gd name="T71" fmla="*/ 19 h 404"/>
                  <a:gd name="T72" fmla="*/ 287 w 287"/>
                  <a:gd name="T73" fmla="*/ 27 h 404"/>
                  <a:gd name="T74" fmla="*/ 287 w 287"/>
                  <a:gd name="T75" fmla="*/ 9 h 404"/>
                  <a:gd name="T76" fmla="*/ 105 w 287"/>
                  <a:gd name="T77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7" h="404">
                    <a:moveTo>
                      <a:pt x="105" y="0"/>
                    </a:moveTo>
                    <a:lnTo>
                      <a:pt x="93" y="3"/>
                    </a:lnTo>
                    <a:lnTo>
                      <a:pt x="84" y="4"/>
                    </a:lnTo>
                    <a:lnTo>
                      <a:pt x="78" y="6"/>
                    </a:lnTo>
                    <a:lnTo>
                      <a:pt x="74" y="9"/>
                    </a:lnTo>
                    <a:lnTo>
                      <a:pt x="72" y="14"/>
                    </a:lnTo>
                    <a:lnTo>
                      <a:pt x="69" y="19"/>
                    </a:lnTo>
                    <a:lnTo>
                      <a:pt x="67" y="29"/>
                    </a:lnTo>
                    <a:lnTo>
                      <a:pt x="64" y="43"/>
                    </a:lnTo>
                    <a:lnTo>
                      <a:pt x="58" y="64"/>
                    </a:lnTo>
                    <a:lnTo>
                      <a:pt x="52" y="88"/>
                    </a:lnTo>
                    <a:lnTo>
                      <a:pt x="46" y="113"/>
                    </a:lnTo>
                    <a:lnTo>
                      <a:pt x="40" y="141"/>
                    </a:lnTo>
                    <a:lnTo>
                      <a:pt x="34" y="170"/>
                    </a:lnTo>
                    <a:lnTo>
                      <a:pt x="30" y="198"/>
                    </a:lnTo>
                    <a:lnTo>
                      <a:pt x="25" y="231"/>
                    </a:lnTo>
                    <a:lnTo>
                      <a:pt x="21" y="261"/>
                    </a:lnTo>
                    <a:lnTo>
                      <a:pt x="5" y="267"/>
                    </a:lnTo>
                    <a:lnTo>
                      <a:pt x="0" y="404"/>
                    </a:lnTo>
                    <a:lnTo>
                      <a:pt x="50" y="402"/>
                    </a:lnTo>
                    <a:lnTo>
                      <a:pt x="52" y="348"/>
                    </a:lnTo>
                    <a:lnTo>
                      <a:pt x="53" y="301"/>
                    </a:lnTo>
                    <a:lnTo>
                      <a:pt x="56" y="259"/>
                    </a:lnTo>
                    <a:lnTo>
                      <a:pt x="59" y="222"/>
                    </a:lnTo>
                    <a:lnTo>
                      <a:pt x="62" y="187"/>
                    </a:lnTo>
                    <a:lnTo>
                      <a:pt x="67" y="152"/>
                    </a:lnTo>
                    <a:lnTo>
                      <a:pt x="72" y="115"/>
                    </a:lnTo>
                    <a:lnTo>
                      <a:pt x="78" y="73"/>
                    </a:lnTo>
                    <a:lnTo>
                      <a:pt x="81" y="62"/>
                    </a:lnTo>
                    <a:lnTo>
                      <a:pt x="83" y="51"/>
                    </a:lnTo>
                    <a:lnTo>
                      <a:pt x="86" y="43"/>
                    </a:lnTo>
                    <a:lnTo>
                      <a:pt x="90" y="35"/>
                    </a:lnTo>
                    <a:lnTo>
                      <a:pt x="94" y="29"/>
                    </a:lnTo>
                    <a:lnTo>
                      <a:pt x="102" y="24"/>
                    </a:lnTo>
                    <a:lnTo>
                      <a:pt x="111" y="20"/>
                    </a:lnTo>
                    <a:lnTo>
                      <a:pt x="121" y="19"/>
                    </a:lnTo>
                    <a:lnTo>
                      <a:pt x="287" y="27"/>
                    </a:lnTo>
                    <a:lnTo>
                      <a:pt x="287" y="9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2" name="Freeform 376">
                <a:extLst>
                  <a:ext uri="{FF2B5EF4-FFF2-40B4-BE49-F238E27FC236}">
                    <a16:creationId xmlns:a16="http://schemas.microsoft.com/office/drawing/2014/main" id="{82512FE0-FCA3-2DB0-B847-BB9DA0B56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8" y="2356"/>
                <a:ext cx="56" cy="178"/>
              </a:xfrm>
              <a:custGeom>
                <a:avLst/>
                <a:gdLst>
                  <a:gd name="T0" fmla="*/ 0 w 112"/>
                  <a:gd name="T1" fmla="*/ 165 h 358"/>
                  <a:gd name="T2" fmla="*/ 0 w 112"/>
                  <a:gd name="T3" fmla="*/ 358 h 358"/>
                  <a:gd name="T4" fmla="*/ 112 w 112"/>
                  <a:gd name="T5" fmla="*/ 350 h 358"/>
                  <a:gd name="T6" fmla="*/ 112 w 112"/>
                  <a:gd name="T7" fmla="*/ 286 h 358"/>
                  <a:gd name="T8" fmla="*/ 109 w 112"/>
                  <a:gd name="T9" fmla="*/ 39 h 358"/>
                  <a:gd name="T10" fmla="*/ 103 w 112"/>
                  <a:gd name="T11" fmla="*/ 5 h 358"/>
                  <a:gd name="T12" fmla="*/ 0 w 112"/>
                  <a:gd name="T13" fmla="*/ 0 h 358"/>
                  <a:gd name="T14" fmla="*/ 0 w 112"/>
                  <a:gd name="T15" fmla="*/ 20 h 358"/>
                  <a:gd name="T16" fmla="*/ 81 w 112"/>
                  <a:gd name="T17" fmla="*/ 23 h 358"/>
                  <a:gd name="T18" fmla="*/ 79 w 112"/>
                  <a:gd name="T19" fmla="*/ 159 h 358"/>
                  <a:gd name="T20" fmla="*/ 0 w 112"/>
                  <a:gd name="T21" fmla="*/ 165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8">
                    <a:moveTo>
                      <a:pt x="0" y="165"/>
                    </a:moveTo>
                    <a:lnTo>
                      <a:pt x="0" y="358"/>
                    </a:lnTo>
                    <a:lnTo>
                      <a:pt x="112" y="350"/>
                    </a:lnTo>
                    <a:lnTo>
                      <a:pt x="112" y="286"/>
                    </a:lnTo>
                    <a:lnTo>
                      <a:pt x="109" y="39"/>
                    </a:lnTo>
                    <a:lnTo>
                      <a:pt x="103" y="5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81" y="23"/>
                    </a:lnTo>
                    <a:lnTo>
                      <a:pt x="79" y="159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3" name="Freeform 377">
                <a:extLst>
                  <a:ext uri="{FF2B5EF4-FFF2-40B4-BE49-F238E27FC236}">
                    <a16:creationId xmlns:a16="http://schemas.microsoft.com/office/drawing/2014/main" id="{0DC35FBD-9EA8-6D6E-239C-52BC1B796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8" y="2354"/>
                <a:ext cx="60" cy="185"/>
              </a:xfrm>
              <a:custGeom>
                <a:avLst/>
                <a:gdLst>
                  <a:gd name="T0" fmla="*/ 121 w 121"/>
                  <a:gd name="T1" fmla="*/ 23 h 370"/>
                  <a:gd name="T2" fmla="*/ 121 w 121"/>
                  <a:gd name="T3" fmla="*/ 3 h 370"/>
                  <a:gd name="T4" fmla="*/ 53 w 121"/>
                  <a:gd name="T5" fmla="*/ 0 h 370"/>
                  <a:gd name="T6" fmla="*/ 46 w 121"/>
                  <a:gd name="T7" fmla="*/ 8 h 370"/>
                  <a:gd name="T8" fmla="*/ 40 w 121"/>
                  <a:gd name="T9" fmla="*/ 15 h 370"/>
                  <a:gd name="T10" fmla="*/ 35 w 121"/>
                  <a:gd name="T11" fmla="*/ 19 h 370"/>
                  <a:gd name="T12" fmla="*/ 33 w 121"/>
                  <a:gd name="T13" fmla="*/ 26 h 370"/>
                  <a:gd name="T14" fmla="*/ 30 w 121"/>
                  <a:gd name="T15" fmla="*/ 32 h 370"/>
                  <a:gd name="T16" fmla="*/ 28 w 121"/>
                  <a:gd name="T17" fmla="*/ 40 h 370"/>
                  <a:gd name="T18" fmla="*/ 27 w 121"/>
                  <a:gd name="T19" fmla="*/ 48 h 370"/>
                  <a:gd name="T20" fmla="*/ 24 w 121"/>
                  <a:gd name="T21" fmla="*/ 59 h 370"/>
                  <a:gd name="T22" fmla="*/ 21 w 121"/>
                  <a:gd name="T23" fmla="*/ 88 h 370"/>
                  <a:gd name="T24" fmla="*/ 16 w 121"/>
                  <a:gd name="T25" fmla="*/ 119 h 370"/>
                  <a:gd name="T26" fmla="*/ 12 w 121"/>
                  <a:gd name="T27" fmla="*/ 152 h 370"/>
                  <a:gd name="T28" fmla="*/ 8 w 121"/>
                  <a:gd name="T29" fmla="*/ 188 h 370"/>
                  <a:gd name="T30" fmla="*/ 5 w 121"/>
                  <a:gd name="T31" fmla="*/ 226 h 370"/>
                  <a:gd name="T32" fmla="*/ 2 w 121"/>
                  <a:gd name="T33" fmla="*/ 269 h 370"/>
                  <a:gd name="T34" fmla="*/ 0 w 121"/>
                  <a:gd name="T35" fmla="*/ 316 h 370"/>
                  <a:gd name="T36" fmla="*/ 0 w 121"/>
                  <a:gd name="T37" fmla="*/ 370 h 370"/>
                  <a:gd name="T38" fmla="*/ 121 w 121"/>
                  <a:gd name="T39" fmla="*/ 361 h 370"/>
                  <a:gd name="T40" fmla="*/ 121 w 121"/>
                  <a:gd name="T41" fmla="*/ 168 h 370"/>
                  <a:gd name="T42" fmla="*/ 40 w 121"/>
                  <a:gd name="T43" fmla="*/ 173 h 370"/>
                  <a:gd name="T44" fmla="*/ 46 w 121"/>
                  <a:gd name="T45" fmla="*/ 53 h 370"/>
                  <a:gd name="T46" fmla="*/ 46 w 121"/>
                  <a:gd name="T47" fmla="*/ 48 h 370"/>
                  <a:gd name="T48" fmla="*/ 47 w 121"/>
                  <a:gd name="T49" fmla="*/ 43 h 370"/>
                  <a:gd name="T50" fmla="*/ 49 w 121"/>
                  <a:gd name="T51" fmla="*/ 39 h 370"/>
                  <a:gd name="T52" fmla="*/ 52 w 121"/>
                  <a:gd name="T53" fmla="*/ 34 h 370"/>
                  <a:gd name="T54" fmla="*/ 55 w 121"/>
                  <a:gd name="T55" fmla="*/ 31 h 370"/>
                  <a:gd name="T56" fmla="*/ 58 w 121"/>
                  <a:gd name="T57" fmla="*/ 26 h 370"/>
                  <a:gd name="T58" fmla="*/ 60 w 121"/>
                  <a:gd name="T59" fmla="*/ 23 h 370"/>
                  <a:gd name="T60" fmla="*/ 63 w 121"/>
                  <a:gd name="T61" fmla="*/ 21 h 370"/>
                  <a:gd name="T62" fmla="*/ 121 w 121"/>
                  <a:gd name="T63" fmla="*/ 2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70">
                    <a:moveTo>
                      <a:pt x="121" y="23"/>
                    </a:moveTo>
                    <a:lnTo>
                      <a:pt x="121" y="3"/>
                    </a:lnTo>
                    <a:lnTo>
                      <a:pt x="53" y="0"/>
                    </a:lnTo>
                    <a:lnTo>
                      <a:pt x="46" y="8"/>
                    </a:lnTo>
                    <a:lnTo>
                      <a:pt x="40" y="15"/>
                    </a:lnTo>
                    <a:lnTo>
                      <a:pt x="35" y="19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40"/>
                    </a:lnTo>
                    <a:lnTo>
                      <a:pt x="27" y="48"/>
                    </a:lnTo>
                    <a:lnTo>
                      <a:pt x="24" y="59"/>
                    </a:lnTo>
                    <a:lnTo>
                      <a:pt x="21" y="88"/>
                    </a:lnTo>
                    <a:lnTo>
                      <a:pt x="16" y="119"/>
                    </a:lnTo>
                    <a:lnTo>
                      <a:pt x="12" y="152"/>
                    </a:lnTo>
                    <a:lnTo>
                      <a:pt x="8" y="188"/>
                    </a:lnTo>
                    <a:lnTo>
                      <a:pt x="5" y="226"/>
                    </a:lnTo>
                    <a:lnTo>
                      <a:pt x="2" y="269"/>
                    </a:lnTo>
                    <a:lnTo>
                      <a:pt x="0" y="316"/>
                    </a:lnTo>
                    <a:lnTo>
                      <a:pt x="0" y="370"/>
                    </a:lnTo>
                    <a:lnTo>
                      <a:pt x="121" y="361"/>
                    </a:lnTo>
                    <a:lnTo>
                      <a:pt x="121" y="168"/>
                    </a:lnTo>
                    <a:lnTo>
                      <a:pt x="40" y="173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3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0" y="23"/>
                    </a:lnTo>
                    <a:lnTo>
                      <a:pt x="63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4" name="Freeform 378">
                <a:extLst>
                  <a:ext uri="{FF2B5EF4-FFF2-40B4-BE49-F238E27FC236}">
                    <a16:creationId xmlns:a16="http://schemas.microsoft.com/office/drawing/2014/main" id="{D4E8F04D-6AA6-BD1C-76A5-33C3CBC7AC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228"/>
                <a:ext cx="231" cy="306"/>
              </a:xfrm>
              <a:custGeom>
                <a:avLst/>
                <a:gdLst>
                  <a:gd name="T0" fmla="*/ 14 w 463"/>
                  <a:gd name="T1" fmla="*/ 0 h 611"/>
                  <a:gd name="T2" fmla="*/ 0 w 463"/>
                  <a:gd name="T3" fmla="*/ 28 h 611"/>
                  <a:gd name="T4" fmla="*/ 0 w 463"/>
                  <a:gd name="T5" fmla="*/ 611 h 611"/>
                  <a:gd name="T6" fmla="*/ 463 w 463"/>
                  <a:gd name="T7" fmla="*/ 542 h 611"/>
                  <a:gd name="T8" fmla="*/ 463 w 463"/>
                  <a:gd name="T9" fmla="*/ 133 h 611"/>
                  <a:gd name="T10" fmla="*/ 461 w 463"/>
                  <a:gd name="T11" fmla="*/ 132 h 611"/>
                  <a:gd name="T12" fmla="*/ 457 w 463"/>
                  <a:gd name="T13" fmla="*/ 132 h 611"/>
                  <a:gd name="T14" fmla="*/ 451 w 463"/>
                  <a:gd name="T15" fmla="*/ 130 h 611"/>
                  <a:gd name="T16" fmla="*/ 444 w 463"/>
                  <a:gd name="T17" fmla="*/ 127 h 611"/>
                  <a:gd name="T18" fmla="*/ 432 w 463"/>
                  <a:gd name="T19" fmla="*/ 124 h 611"/>
                  <a:gd name="T20" fmla="*/ 420 w 463"/>
                  <a:gd name="T21" fmla="*/ 121 h 611"/>
                  <a:gd name="T22" fmla="*/ 407 w 463"/>
                  <a:gd name="T23" fmla="*/ 116 h 611"/>
                  <a:gd name="T24" fmla="*/ 391 w 463"/>
                  <a:gd name="T25" fmla="*/ 113 h 611"/>
                  <a:gd name="T26" fmla="*/ 375 w 463"/>
                  <a:gd name="T27" fmla="*/ 108 h 611"/>
                  <a:gd name="T28" fmla="*/ 357 w 463"/>
                  <a:gd name="T29" fmla="*/ 103 h 611"/>
                  <a:gd name="T30" fmla="*/ 338 w 463"/>
                  <a:gd name="T31" fmla="*/ 97 h 611"/>
                  <a:gd name="T32" fmla="*/ 319 w 463"/>
                  <a:gd name="T33" fmla="*/ 90 h 611"/>
                  <a:gd name="T34" fmla="*/ 298 w 463"/>
                  <a:gd name="T35" fmla="*/ 85 h 611"/>
                  <a:gd name="T36" fmla="*/ 278 w 463"/>
                  <a:gd name="T37" fmla="*/ 79 h 611"/>
                  <a:gd name="T38" fmla="*/ 255 w 463"/>
                  <a:gd name="T39" fmla="*/ 74 h 611"/>
                  <a:gd name="T40" fmla="*/ 235 w 463"/>
                  <a:gd name="T41" fmla="*/ 68 h 611"/>
                  <a:gd name="T42" fmla="*/ 214 w 463"/>
                  <a:gd name="T43" fmla="*/ 60 h 611"/>
                  <a:gd name="T44" fmla="*/ 192 w 463"/>
                  <a:gd name="T45" fmla="*/ 55 h 611"/>
                  <a:gd name="T46" fmla="*/ 172 w 463"/>
                  <a:gd name="T47" fmla="*/ 48 h 611"/>
                  <a:gd name="T48" fmla="*/ 153 w 463"/>
                  <a:gd name="T49" fmla="*/ 44 h 611"/>
                  <a:gd name="T50" fmla="*/ 132 w 463"/>
                  <a:gd name="T51" fmla="*/ 37 h 611"/>
                  <a:gd name="T52" fmla="*/ 114 w 463"/>
                  <a:gd name="T53" fmla="*/ 31 h 611"/>
                  <a:gd name="T54" fmla="*/ 97 w 463"/>
                  <a:gd name="T55" fmla="*/ 26 h 611"/>
                  <a:gd name="T56" fmla="*/ 80 w 463"/>
                  <a:gd name="T57" fmla="*/ 21 h 611"/>
                  <a:gd name="T58" fmla="*/ 66 w 463"/>
                  <a:gd name="T59" fmla="*/ 18 h 611"/>
                  <a:gd name="T60" fmla="*/ 53 w 463"/>
                  <a:gd name="T61" fmla="*/ 13 h 611"/>
                  <a:gd name="T62" fmla="*/ 41 w 463"/>
                  <a:gd name="T63" fmla="*/ 10 h 611"/>
                  <a:gd name="T64" fmla="*/ 30 w 463"/>
                  <a:gd name="T65" fmla="*/ 7 h 611"/>
                  <a:gd name="T66" fmla="*/ 23 w 463"/>
                  <a:gd name="T67" fmla="*/ 4 h 611"/>
                  <a:gd name="T68" fmla="*/ 17 w 463"/>
                  <a:gd name="T69" fmla="*/ 2 h 611"/>
                  <a:gd name="T70" fmla="*/ 14 w 463"/>
                  <a:gd name="T71" fmla="*/ 2 h 611"/>
                  <a:gd name="T72" fmla="*/ 14 w 463"/>
                  <a:gd name="T73" fmla="*/ 0 h 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11">
                    <a:moveTo>
                      <a:pt x="14" y="0"/>
                    </a:moveTo>
                    <a:lnTo>
                      <a:pt x="0" y="28"/>
                    </a:lnTo>
                    <a:lnTo>
                      <a:pt x="0" y="611"/>
                    </a:lnTo>
                    <a:lnTo>
                      <a:pt x="463" y="542"/>
                    </a:lnTo>
                    <a:lnTo>
                      <a:pt x="463" y="133"/>
                    </a:lnTo>
                    <a:lnTo>
                      <a:pt x="461" y="132"/>
                    </a:lnTo>
                    <a:lnTo>
                      <a:pt x="457" y="132"/>
                    </a:lnTo>
                    <a:lnTo>
                      <a:pt x="451" y="130"/>
                    </a:lnTo>
                    <a:lnTo>
                      <a:pt x="444" y="127"/>
                    </a:lnTo>
                    <a:lnTo>
                      <a:pt x="432" y="124"/>
                    </a:lnTo>
                    <a:lnTo>
                      <a:pt x="420" y="121"/>
                    </a:lnTo>
                    <a:lnTo>
                      <a:pt x="407" y="116"/>
                    </a:lnTo>
                    <a:lnTo>
                      <a:pt x="391" y="113"/>
                    </a:lnTo>
                    <a:lnTo>
                      <a:pt x="375" y="108"/>
                    </a:lnTo>
                    <a:lnTo>
                      <a:pt x="357" y="103"/>
                    </a:lnTo>
                    <a:lnTo>
                      <a:pt x="338" y="97"/>
                    </a:lnTo>
                    <a:lnTo>
                      <a:pt x="319" y="90"/>
                    </a:lnTo>
                    <a:lnTo>
                      <a:pt x="298" y="85"/>
                    </a:lnTo>
                    <a:lnTo>
                      <a:pt x="278" y="79"/>
                    </a:lnTo>
                    <a:lnTo>
                      <a:pt x="255" y="74"/>
                    </a:lnTo>
                    <a:lnTo>
                      <a:pt x="235" y="68"/>
                    </a:lnTo>
                    <a:lnTo>
                      <a:pt x="214" y="60"/>
                    </a:lnTo>
                    <a:lnTo>
                      <a:pt x="192" y="55"/>
                    </a:lnTo>
                    <a:lnTo>
                      <a:pt x="172" y="48"/>
                    </a:lnTo>
                    <a:lnTo>
                      <a:pt x="153" y="44"/>
                    </a:lnTo>
                    <a:lnTo>
                      <a:pt x="132" y="37"/>
                    </a:lnTo>
                    <a:lnTo>
                      <a:pt x="114" y="31"/>
                    </a:lnTo>
                    <a:lnTo>
                      <a:pt x="97" y="26"/>
                    </a:lnTo>
                    <a:lnTo>
                      <a:pt x="80" y="21"/>
                    </a:lnTo>
                    <a:lnTo>
                      <a:pt x="66" y="18"/>
                    </a:lnTo>
                    <a:lnTo>
                      <a:pt x="53" y="13"/>
                    </a:lnTo>
                    <a:lnTo>
                      <a:pt x="41" y="10"/>
                    </a:lnTo>
                    <a:lnTo>
                      <a:pt x="30" y="7"/>
                    </a:lnTo>
                    <a:lnTo>
                      <a:pt x="23" y="4"/>
                    </a:lnTo>
                    <a:lnTo>
                      <a:pt x="17" y="2"/>
                    </a:lnTo>
                    <a:lnTo>
                      <a:pt x="14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5" name="Freeform 379">
                <a:extLst>
                  <a:ext uri="{FF2B5EF4-FFF2-40B4-BE49-F238E27FC236}">
                    <a16:creationId xmlns:a16="http://schemas.microsoft.com/office/drawing/2014/main" id="{57232B8B-EE95-14F7-ED24-0457FC79C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220"/>
                <a:ext cx="33" cy="95"/>
              </a:xfrm>
              <a:custGeom>
                <a:avLst/>
                <a:gdLst>
                  <a:gd name="T0" fmla="*/ 66 w 66"/>
                  <a:gd name="T1" fmla="*/ 29 h 190"/>
                  <a:gd name="T2" fmla="*/ 64 w 66"/>
                  <a:gd name="T3" fmla="*/ 81 h 190"/>
                  <a:gd name="T4" fmla="*/ 44 w 66"/>
                  <a:gd name="T5" fmla="*/ 81 h 190"/>
                  <a:gd name="T6" fmla="*/ 44 w 66"/>
                  <a:gd name="T7" fmla="*/ 190 h 190"/>
                  <a:gd name="T8" fmla="*/ 28 w 66"/>
                  <a:gd name="T9" fmla="*/ 159 h 190"/>
                  <a:gd name="T10" fmla="*/ 0 w 66"/>
                  <a:gd name="T11" fmla="*/ 154 h 190"/>
                  <a:gd name="T12" fmla="*/ 2 w 66"/>
                  <a:gd name="T13" fmla="*/ 0 h 190"/>
                  <a:gd name="T14" fmla="*/ 66 w 66"/>
                  <a:gd name="T15" fmla="*/ 29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90">
                    <a:moveTo>
                      <a:pt x="66" y="29"/>
                    </a:moveTo>
                    <a:lnTo>
                      <a:pt x="64" y="81"/>
                    </a:lnTo>
                    <a:lnTo>
                      <a:pt x="44" y="81"/>
                    </a:lnTo>
                    <a:lnTo>
                      <a:pt x="44" y="190"/>
                    </a:lnTo>
                    <a:lnTo>
                      <a:pt x="28" y="159"/>
                    </a:lnTo>
                    <a:lnTo>
                      <a:pt x="0" y="154"/>
                    </a:lnTo>
                    <a:lnTo>
                      <a:pt x="2" y="0"/>
                    </a:lnTo>
                    <a:lnTo>
                      <a:pt x="66" y="2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6" name="Freeform 380">
                <a:extLst>
                  <a:ext uri="{FF2B5EF4-FFF2-40B4-BE49-F238E27FC236}">
                    <a16:creationId xmlns:a16="http://schemas.microsoft.com/office/drawing/2014/main" id="{7E433448-CA8F-20A5-E782-7349D5EF2D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" y="2219"/>
                <a:ext cx="113" cy="86"/>
              </a:xfrm>
              <a:custGeom>
                <a:avLst/>
                <a:gdLst>
                  <a:gd name="T0" fmla="*/ 0 w 225"/>
                  <a:gd name="T1" fmla="*/ 31 h 173"/>
                  <a:gd name="T2" fmla="*/ 225 w 225"/>
                  <a:gd name="T3" fmla="*/ 0 h 173"/>
                  <a:gd name="T4" fmla="*/ 224 w 225"/>
                  <a:gd name="T5" fmla="*/ 156 h 173"/>
                  <a:gd name="T6" fmla="*/ 0 w 225"/>
                  <a:gd name="T7" fmla="*/ 173 h 173"/>
                  <a:gd name="T8" fmla="*/ 0 w 225"/>
                  <a:gd name="T9" fmla="*/ 3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3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7" name="Freeform 381">
                <a:extLst>
                  <a:ext uri="{FF2B5EF4-FFF2-40B4-BE49-F238E27FC236}">
                    <a16:creationId xmlns:a16="http://schemas.microsoft.com/office/drawing/2014/main" id="{F8D645E0-7117-5494-A93D-388104912A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245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8" name="Freeform 382">
                <a:extLst>
                  <a:ext uri="{FF2B5EF4-FFF2-40B4-BE49-F238E27FC236}">
                    <a16:creationId xmlns:a16="http://schemas.microsoft.com/office/drawing/2014/main" id="{CAAA4C85-863B-5F50-CE69-1E848F416F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2254"/>
                <a:ext cx="29" cy="38"/>
              </a:xfrm>
              <a:custGeom>
                <a:avLst/>
                <a:gdLst>
                  <a:gd name="T0" fmla="*/ 1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1 w 57"/>
                  <a:gd name="T7" fmla="*/ 75 h 75"/>
                  <a:gd name="T8" fmla="*/ 0 w 57"/>
                  <a:gd name="T9" fmla="*/ 65 h 75"/>
                  <a:gd name="T10" fmla="*/ 0 w 57"/>
                  <a:gd name="T11" fmla="*/ 43 h 75"/>
                  <a:gd name="T12" fmla="*/ 0 w 57"/>
                  <a:gd name="T13" fmla="*/ 21 h 75"/>
                  <a:gd name="T14" fmla="*/ 1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1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1" y="75"/>
                    </a:lnTo>
                    <a:lnTo>
                      <a:pt x="0" y="65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9" name="Freeform 383">
                <a:extLst>
                  <a:ext uri="{FF2B5EF4-FFF2-40B4-BE49-F238E27FC236}">
                    <a16:creationId xmlns:a16="http://schemas.microsoft.com/office/drawing/2014/main" id="{99388097-ADC3-6E3A-FA12-9216AC126C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39"/>
                <a:ext cx="48" cy="12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0" name="Freeform 384">
                <a:extLst>
                  <a:ext uri="{FF2B5EF4-FFF2-40B4-BE49-F238E27FC236}">
                    <a16:creationId xmlns:a16="http://schemas.microsoft.com/office/drawing/2014/main" id="{F104C56E-D71D-AFA8-92F3-0966CE088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1" y="2247"/>
                <a:ext cx="51" cy="12"/>
              </a:xfrm>
              <a:custGeom>
                <a:avLst/>
                <a:gdLst>
                  <a:gd name="T0" fmla="*/ 2 w 102"/>
                  <a:gd name="T1" fmla="*/ 16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4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6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4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1" name="Freeform 385">
                <a:extLst>
                  <a:ext uri="{FF2B5EF4-FFF2-40B4-BE49-F238E27FC236}">
                    <a16:creationId xmlns:a16="http://schemas.microsoft.com/office/drawing/2014/main" id="{1FA71AE8-A48F-6BC0-C021-68903219E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57"/>
                <a:ext cx="49" cy="13"/>
              </a:xfrm>
              <a:custGeom>
                <a:avLst/>
                <a:gdLst>
                  <a:gd name="T0" fmla="*/ 0 w 98"/>
                  <a:gd name="T1" fmla="*/ 16 h 26"/>
                  <a:gd name="T2" fmla="*/ 98 w 98"/>
                  <a:gd name="T3" fmla="*/ 0 h 26"/>
                  <a:gd name="T4" fmla="*/ 98 w 98"/>
                  <a:gd name="T5" fmla="*/ 13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3 h 26"/>
                  <a:gd name="T12" fmla="*/ 0 w 98"/>
                  <a:gd name="T13" fmla="*/ 19 h 26"/>
                  <a:gd name="T14" fmla="*/ 0 w 98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6"/>
                    </a:moveTo>
                    <a:lnTo>
                      <a:pt x="98" y="0"/>
                    </a:lnTo>
                    <a:lnTo>
                      <a:pt x="98" y="13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2" name="Freeform 386">
                <a:extLst>
                  <a:ext uri="{FF2B5EF4-FFF2-40B4-BE49-F238E27FC236}">
                    <a16:creationId xmlns:a16="http://schemas.microsoft.com/office/drawing/2014/main" id="{6EEC1862-CEB0-3C05-94E6-9A79CD1FC8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67"/>
                <a:ext cx="47" cy="11"/>
              </a:xfrm>
              <a:custGeom>
                <a:avLst/>
                <a:gdLst>
                  <a:gd name="T0" fmla="*/ 0 w 92"/>
                  <a:gd name="T1" fmla="*/ 13 h 23"/>
                  <a:gd name="T2" fmla="*/ 92 w 92"/>
                  <a:gd name="T3" fmla="*/ 0 h 23"/>
                  <a:gd name="T4" fmla="*/ 92 w 92"/>
                  <a:gd name="T5" fmla="*/ 12 h 23"/>
                  <a:gd name="T6" fmla="*/ 1 w 92"/>
                  <a:gd name="T7" fmla="*/ 23 h 23"/>
                  <a:gd name="T8" fmla="*/ 1 w 92"/>
                  <a:gd name="T9" fmla="*/ 21 h 23"/>
                  <a:gd name="T10" fmla="*/ 0 w 92"/>
                  <a:gd name="T11" fmla="*/ 18 h 23"/>
                  <a:gd name="T12" fmla="*/ 0 w 92"/>
                  <a:gd name="T13" fmla="*/ 15 h 23"/>
                  <a:gd name="T14" fmla="*/ 0 w 92"/>
                  <a:gd name="T15" fmla="*/ 1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23">
                    <a:moveTo>
                      <a:pt x="0" y="13"/>
                    </a:moveTo>
                    <a:lnTo>
                      <a:pt x="92" y="0"/>
                    </a:lnTo>
                    <a:lnTo>
                      <a:pt x="92" y="12"/>
                    </a:lnTo>
                    <a:lnTo>
                      <a:pt x="1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3" name="Freeform 387">
                <a:extLst>
                  <a:ext uri="{FF2B5EF4-FFF2-40B4-BE49-F238E27FC236}">
                    <a16:creationId xmlns:a16="http://schemas.microsoft.com/office/drawing/2014/main" id="{67F3F714-B350-C671-E1DF-6693316B19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76"/>
                <a:ext cx="47" cy="10"/>
              </a:xfrm>
              <a:custGeom>
                <a:avLst/>
                <a:gdLst>
                  <a:gd name="T0" fmla="*/ 0 w 94"/>
                  <a:gd name="T1" fmla="*/ 9 h 19"/>
                  <a:gd name="T2" fmla="*/ 94 w 94"/>
                  <a:gd name="T3" fmla="*/ 0 h 19"/>
                  <a:gd name="T4" fmla="*/ 94 w 94"/>
                  <a:gd name="T5" fmla="*/ 11 h 19"/>
                  <a:gd name="T6" fmla="*/ 3 w 94"/>
                  <a:gd name="T7" fmla="*/ 19 h 19"/>
                  <a:gd name="T8" fmla="*/ 1 w 94"/>
                  <a:gd name="T9" fmla="*/ 17 h 19"/>
                  <a:gd name="T10" fmla="*/ 0 w 94"/>
                  <a:gd name="T11" fmla="*/ 16 h 19"/>
                  <a:gd name="T12" fmla="*/ 0 w 94"/>
                  <a:gd name="T13" fmla="*/ 12 h 19"/>
                  <a:gd name="T14" fmla="*/ 0 w 94"/>
                  <a:gd name="T15" fmla="*/ 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19">
                    <a:moveTo>
                      <a:pt x="0" y="9"/>
                    </a:moveTo>
                    <a:lnTo>
                      <a:pt x="94" y="0"/>
                    </a:lnTo>
                    <a:lnTo>
                      <a:pt x="94" y="11"/>
                    </a:lnTo>
                    <a:lnTo>
                      <a:pt x="3" y="19"/>
                    </a:lnTo>
                    <a:lnTo>
                      <a:pt x="1" y="17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4" name="Freeform 388">
                <a:extLst>
                  <a:ext uri="{FF2B5EF4-FFF2-40B4-BE49-F238E27FC236}">
                    <a16:creationId xmlns:a16="http://schemas.microsoft.com/office/drawing/2014/main" id="{5944C778-9299-6B5E-BA48-F828B712B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9" y="2231"/>
                <a:ext cx="136" cy="299"/>
              </a:xfrm>
              <a:custGeom>
                <a:avLst/>
                <a:gdLst>
                  <a:gd name="T0" fmla="*/ 162 w 271"/>
                  <a:gd name="T1" fmla="*/ 11 h 598"/>
                  <a:gd name="T2" fmla="*/ 162 w 271"/>
                  <a:gd name="T3" fmla="*/ 53 h 598"/>
                  <a:gd name="T4" fmla="*/ 188 w 271"/>
                  <a:gd name="T5" fmla="*/ 58 h 598"/>
                  <a:gd name="T6" fmla="*/ 190 w 271"/>
                  <a:gd name="T7" fmla="*/ 176 h 598"/>
                  <a:gd name="T8" fmla="*/ 1 w 271"/>
                  <a:gd name="T9" fmla="*/ 181 h 598"/>
                  <a:gd name="T10" fmla="*/ 0 w 271"/>
                  <a:gd name="T11" fmla="*/ 215 h 598"/>
                  <a:gd name="T12" fmla="*/ 124 w 271"/>
                  <a:gd name="T13" fmla="*/ 221 h 598"/>
                  <a:gd name="T14" fmla="*/ 157 w 271"/>
                  <a:gd name="T15" fmla="*/ 247 h 598"/>
                  <a:gd name="T16" fmla="*/ 175 w 271"/>
                  <a:gd name="T17" fmla="*/ 325 h 598"/>
                  <a:gd name="T18" fmla="*/ 175 w 271"/>
                  <a:gd name="T19" fmla="*/ 598 h 598"/>
                  <a:gd name="T20" fmla="*/ 271 w 271"/>
                  <a:gd name="T21" fmla="*/ 598 h 598"/>
                  <a:gd name="T22" fmla="*/ 271 w 271"/>
                  <a:gd name="T23" fmla="*/ 25 h 598"/>
                  <a:gd name="T24" fmla="*/ 243 w 271"/>
                  <a:gd name="T25" fmla="*/ 0 h 598"/>
                  <a:gd name="T26" fmla="*/ 162 w 271"/>
                  <a:gd name="T27" fmla="*/ 11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8">
                    <a:moveTo>
                      <a:pt x="162" y="11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1" y="181"/>
                    </a:lnTo>
                    <a:lnTo>
                      <a:pt x="0" y="215"/>
                    </a:lnTo>
                    <a:lnTo>
                      <a:pt x="124" y="221"/>
                    </a:lnTo>
                    <a:lnTo>
                      <a:pt x="157" y="247"/>
                    </a:lnTo>
                    <a:lnTo>
                      <a:pt x="175" y="325"/>
                    </a:lnTo>
                    <a:lnTo>
                      <a:pt x="175" y="598"/>
                    </a:lnTo>
                    <a:lnTo>
                      <a:pt x="271" y="598"/>
                    </a:lnTo>
                    <a:lnTo>
                      <a:pt x="271" y="25"/>
                    </a:lnTo>
                    <a:lnTo>
                      <a:pt x="243" y="0"/>
                    </a:lnTo>
                    <a:lnTo>
                      <a:pt x="162" y="1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5" name="Freeform 389">
                <a:extLst>
                  <a:ext uri="{FF2B5EF4-FFF2-40B4-BE49-F238E27FC236}">
                    <a16:creationId xmlns:a16="http://schemas.microsoft.com/office/drawing/2014/main" id="{54D0E420-AF91-BCBB-9851-4836934741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323"/>
                <a:ext cx="25" cy="13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5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6" name="Freeform 390">
                <a:extLst>
                  <a:ext uri="{FF2B5EF4-FFF2-40B4-BE49-F238E27FC236}">
                    <a16:creationId xmlns:a16="http://schemas.microsoft.com/office/drawing/2014/main" id="{2AD2F5A7-223B-2E95-C796-FF5C315252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323"/>
                <a:ext cx="18" cy="13"/>
              </a:xfrm>
              <a:custGeom>
                <a:avLst/>
                <a:gdLst>
                  <a:gd name="T0" fmla="*/ 1 w 35"/>
                  <a:gd name="T1" fmla="*/ 0 h 27"/>
                  <a:gd name="T2" fmla="*/ 35 w 35"/>
                  <a:gd name="T3" fmla="*/ 0 h 27"/>
                  <a:gd name="T4" fmla="*/ 35 w 35"/>
                  <a:gd name="T5" fmla="*/ 24 h 27"/>
                  <a:gd name="T6" fmla="*/ 0 w 35"/>
                  <a:gd name="T7" fmla="*/ 27 h 27"/>
                  <a:gd name="T8" fmla="*/ 1 w 35"/>
                  <a:gd name="T9" fmla="*/ 22 h 27"/>
                  <a:gd name="T10" fmla="*/ 1 w 35"/>
                  <a:gd name="T11" fmla="*/ 12 h 27"/>
                  <a:gd name="T12" fmla="*/ 3 w 35"/>
                  <a:gd name="T13" fmla="*/ 4 h 27"/>
                  <a:gd name="T14" fmla="*/ 1 w 35"/>
                  <a:gd name="T1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27">
                    <a:moveTo>
                      <a:pt x="1" y="0"/>
                    </a:moveTo>
                    <a:lnTo>
                      <a:pt x="35" y="0"/>
                    </a:lnTo>
                    <a:lnTo>
                      <a:pt x="35" y="24"/>
                    </a:lnTo>
                    <a:lnTo>
                      <a:pt x="0" y="27"/>
                    </a:lnTo>
                    <a:lnTo>
                      <a:pt x="1" y="22"/>
                    </a:lnTo>
                    <a:lnTo>
                      <a:pt x="1" y="12"/>
                    </a:lnTo>
                    <a:lnTo>
                      <a:pt x="3" y="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7" name="Freeform 391">
                <a:extLst>
                  <a:ext uri="{FF2B5EF4-FFF2-40B4-BE49-F238E27FC236}">
                    <a16:creationId xmlns:a16="http://schemas.microsoft.com/office/drawing/2014/main" id="{ED1DCD0F-42BC-FDF1-8D27-0501681CD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2466"/>
                <a:ext cx="147" cy="75"/>
              </a:xfrm>
              <a:custGeom>
                <a:avLst/>
                <a:gdLst>
                  <a:gd name="T0" fmla="*/ 0 w 292"/>
                  <a:gd name="T1" fmla="*/ 0 h 149"/>
                  <a:gd name="T2" fmla="*/ 292 w 292"/>
                  <a:gd name="T3" fmla="*/ 6 h 149"/>
                  <a:gd name="T4" fmla="*/ 286 w 292"/>
                  <a:gd name="T5" fmla="*/ 149 h 149"/>
                  <a:gd name="T6" fmla="*/ 245 w 292"/>
                  <a:gd name="T7" fmla="*/ 144 h 149"/>
                  <a:gd name="T8" fmla="*/ 0 w 292"/>
                  <a:gd name="T9" fmla="*/ 126 h 149"/>
                  <a:gd name="T10" fmla="*/ 0 w 292"/>
                  <a:gd name="T11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49">
                    <a:moveTo>
                      <a:pt x="0" y="0"/>
                    </a:moveTo>
                    <a:lnTo>
                      <a:pt x="292" y="6"/>
                    </a:lnTo>
                    <a:lnTo>
                      <a:pt x="286" y="149"/>
                    </a:lnTo>
                    <a:lnTo>
                      <a:pt x="245" y="144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8" name="Freeform 392">
                <a:extLst>
                  <a:ext uri="{FF2B5EF4-FFF2-40B4-BE49-F238E27FC236}">
                    <a16:creationId xmlns:a16="http://schemas.microsoft.com/office/drawing/2014/main" id="{0B54E11D-F931-CDAB-A3F1-E819CD6D09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4" y="2336"/>
                <a:ext cx="149" cy="143"/>
              </a:xfrm>
              <a:custGeom>
                <a:avLst/>
                <a:gdLst>
                  <a:gd name="T0" fmla="*/ 0 w 297"/>
                  <a:gd name="T1" fmla="*/ 51 h 285"/>
                  <a:gd name="T2" fmla="*/ 21 w 297"/>
                  <a:gd name="T3" fmla="*/ 29 h 285"/>
                  <a:gd name="T4" fmla="*/ 116 w 297"/>
                  <a:gd name="T5" fmla="*/ 8 h 285"/>
                  <a:gd name="T6" fmla="*/ 237 w 297"/>
                  <a:gd name="T7" fmla="*/ 0 h 285"/>
                  <a:gd name="T8" fmla="*/ 297 w 297"/>
                  <a:gd name="T9" fmla="*/ 1 h 285"/>
                  <a:gd name="T10" fmla="*/ 282 w 297"/>
                  <a:gd name="T11" fmla="*/ 17 h 285"/>
                  <a:gd name="T12" fmla="*/ 254 w 297"/>
                  <a:gd name="T13" fmla="*/ 125 h 285"/>
                  <a:gd name="T14" fmla="*/ 228 w 297"/>
                  <a:gd name="T15" fmla="*/ 272 h 285"/>
                  <a:gd name="T16" fmla="*/ 209 w 297"/>
                  <a:gd name="T17" fmla="*/ 285 h 285"/>
                  <a:gd name="T18" fmla="*/ 210 w 297"/>
                  <a:gd name="T19" fmla="*/ 272 h 285"/>
                  <a:gd name="T20" fmla="*/ 216 w 297"/>
                  <a:gd name="T21" fmla="*/ 240 h 285"/>
                  <a:gd name="T22" fmla="*/ 222 w 297"/>
                  <a:gd name="T23" fmla="*/ 210 h 285"/>
                  <a:gd name="T24" fmla="*/ 228 w 297"/>
                  <a:gd name="T25" fmla="*/ 181 h 285"/>
                  <a:gd name="T26" fmla="*/ 234 w 297"/>
                  <a:gd name="T27" fmla="*/ 154 h 285"/>
                  <a:gd name="T28" fmla="*/ 241 w 297"/>
                  <a:gd name="T29" fmla="*/ 123 h 285"/>
                  <a:gd name="T30" fmla="*/ 249 w 297"/>
                  <a:gd name="T31" fmla="*/ 93 h 285"/>
                  <a:gd name="T32" fmla="*/ 259 w 297"/>
                  <a:gd name="T33" fmla="*/ 59 h 285"/>
                  <a:gd name="T34" fmla="*/ 271 w 297"/>
                  <a:gd name="T35" fmla="*/ 22 h 285"/>
                  <a:gd name="T36" fmla="*/ 24 w 297"/>
                  <a:gd name="T37" fmla="*/ 38 h 285"/>
                  <a:gd name="T38" fmla="*/ 0 w 297"/>
                  <a:gd name="T39" fmla="*/ 51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5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1"/>
                    </a:lnTo>
                    <a:lnTo>
                      <a:pt x="282" y="17"/>
                    </a:lnTo>
                    <a:lnTo>
                      <a:pt x="254" y="125"/>
                    </a:lnTo>
                    <a:lnTo>
                      <a:pt x="228" y="272"/>
                    </a:lnTo>
                    <a:lnTo>
                      <a:pt x="209" y="285"/>
                    </a:lnTo>
                    <a:lnTo>
                      <a:pt x="210" y="272"/>
                    </a:lnTo>
                    <a:lnTo>
                      <a:pt x="216" y="240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4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8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9" name="Freeform 393">
                <a:extLst>
                  <a:ext uri="{FF2B5EF4-FFF2-40B4-BE49-F238E27FC236}">
                    <a16:creationId xmlns:a16="http://schemas.microsoft.com/office/drawing/2014/main" id="{9734685A-2826-CD8E-23EE-FD68E75013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2567"/>
                <a:ext cx="148" cy="50"/>
              </a:xfrm>
              <a:custGeom>
                <a:avLst/>
                <a:gdLst>
                  <a:gd name="T0" fmla="*/ 0 w 296"/>
                  <a:gd name="T1" fmla="*/ 0 h 99"/>
                  <a:gd name="T2" fmla="*/ 233 w 296"/>
                  <a:gd name="T3" fmla="*/ 16 h 99"/>
                  <a:gd name="T4" fmla="*/ 296 w 296"/>
                  <a:gd name="T5" fmla="*/ 25 h 99"/>
                  <a:gd name="T6" fmla="*/ 290 w 296"/>
                  <a:gd name="T7" fmla="*/ 99 h 99"/>
                  <a:gd name="T8" fmla="*/ 237 w 296"/>
                  <a:gd name="T9" fmla="*/ 93 h 99"/>
                  <a:gd name="T10" fmla="*/ 14 w 296"/>
                  <a:gd name="T11" fmla="*/ 70 h 99"/>
                  <a:gd name="T12" fmla="*/ 0 w 296"/>
                  <a:gd name="T13" fmla="*/ 59 h 99"/>
                  <a:gd name="T14" fmla="*/ 0 w 296"/>
                  <a:gd name="T15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6" h="99">
                    <a:moveTo>
                      <a:pt x="0" y="0"/>
                    </a:moveTo>
                    <a:lnTo>
                      <a:pt x="233" y="16"/>
                    </a:lnTo>
                    <a:lnTo>
                      <a:pt x="296" y="25"/>
                    </a:lnTo>
                    <a:lnTo>
                      <a:pt x="290" y="99"/>
                    </a:lnTo>
                    <a:lnTo>
                      <a:pt x="237" y="93"/>
                    </a:lnTo>
                    <a:lnTo>
                      <a:pt x="14" y="70"/>
                    </a:lnTo>
                    <a:lnTo>
                      <a:pt x="0" y="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0" name="Freeform 394">
                <a:extLst>
                  <a:ext uri="{FF2B5EF4-FFF2-40B4-BE49-F238E27FC236}">
                    <a16:creationId xmlns:a16="http://schemas.microsoft.com/office/drawing/2014/main" id="{7F46A7DD-DBA3-3887-9E62-4E9AC0531C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579"/>
                <a:ext cx="35" cy="39"/>
              </a:xfrm>
              <a:custGeom>
                <a:avLst/>
                <a:gdLst>
                  <a:gd name="T0" fmla="*/ 3 w 69"/>
                  <a:gd name="T1" fmla="*/ 1 h 77"/>
                  <a:gd name="T2" fmla="*/ 69 w 69"/>
                  <a:gd name="T3" fmla="*/ 0 h 77"/>
                  <a:gd name="T4" fmla="*/ 69 w 69"/>
                  <a:gd name="T5" fmla="*/ 73 h 77"/>
                  <a:gd name="T6" fmla="*/ 0 w 69"/>
                  <a:gd name="T7" fmla="*/ 77 h 77"/>
                  <a:gd name="T8" fmla="*/ 3 w 69"/>
                  <a:gd name="T9" fmla="*/ 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7">
                    <a:moveTo>
                      <a:pt x="3" y="1"/>
                    </a:moveTo>
                    <a:lnTo>
                      <a:pt x="69" y="0"/>
                    </a:lnTo>
                    <a:lnTo>
                      <a:pt x="69" y="73"/>
                    </a:lnTo>
                    <a:lnTo>
                      <a:pt x="0" y="77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1" name="Freeform 395">
                <a:extLst>
                  <a:ext uri="{FF2B5EF4-FFF2-40B4-BE49-F238E27FC236}">
                    <a16:creationId xmlns:a16="http://schemas.microsoft.com/office/drawing/2014/main" id="{12EE9B1B-7ECD-2468-9B4F-BE62FCC70F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2544"/>
                <a:ext cx="28" cy="28"/>
              </a:xfrm>
              <a:custGeom>
                <a:avLst/>
                <a:gdLst>
                  <a:gd name="T0" fmla="*/ 3 w 56"/>
                  <a:gd name="T1" fmla="*/ 5 h 56"/>
                  <a:gd name="T2" fmla="*/ 0 w 56"/>
                  <a:gd name="T3" fmla="*/ 56 h 56"/>
                  <a:gd name="T4" fmla="*/ 56 w 56"/>
                  <a:gd name="T5" fmla="*/ 55 h 56"/>
                  <a:gd name="T6" fmla="*/ 56 w 56"/>
                  <a:gd name="T7" fmla="*/ 0 h 56"/>
                  <a:gd name="T8" fmla="*/ 3 w 56"/>
                  <a:gd name="T9" fmla="*/ 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6">
                    <a:moveTo>
                      <a:pt x="3" y="5"/>
                    </a:moveTo>
                    <a:lnTo>
                      <a:pt x="0" y="56"/>
                    </a:lnTo>
                    <a:lnTo>
                      <a:pt x="56" y="55"/>
                    </a:lnTo>
                    <a:lnTo>
                      <a:pt x="56" y="0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2" name="Freeform 396">
                <a:extLst>
                  <a:ext uri="{FF2B5EF4-FFF2-40B4-BE49-F238E27FC236}">
                    <a16:creationId xmlns:a16="http://schemas.microsoft.com/office/drawing/2014/main" id="{8662C510-6D58-F7B3-0D4D-DA21AEF0C7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533"/>
                <a:ext cx="116" cy="40"/>
              </a:xfrm>
              <a:custGeom>
                <a:avLst/>
                <a:gdLst>
                  <a:gd name="T0" fmla="*/ 2 w 232"/>
                  <a:gd name="T1" fmla="*/ 80 h 80"/>
                  <a:gd name="T2" fmla="*/ 115 w 232"/>
                  <a:gd name="T3" fmla="*/ 64 h 80"/>
                  <a:gd name="T4" fmla="*/ 144 w 232"/>
                  <a:gd name="T5" fmla="*/ 28 h 80"/>
                  <a:gd name="T6" fmla="*/ 187 w 232"/>
                  <a:gd name="T7" fmla="*/ 24 h 80"/>
                  <a:gd name="T8" fmla="*/ 210 w 232"/>
                  <a:gd name="T9" fmla="*/ 27 h 80"/>
                  <a:gd name="T10" fmla="*/ 232 w 232"/>
                  <a:gd name="T11" fmla="*/ 53 h 80"/>
                  <a:gd name="T12" fmla="*/ 231 w 232"/>
                  <a:gd name="T13" fmla="*/ 0 h 80"/>
                  <a:gd name="T14" fmla="*/ 0 w 232"/>
                  <a:gd name="T15" fmla="*/ 19 h 80"/>
                  <a:gd name="T16" fmla="*/ 2 w 232"/>
                  <a:gd name="T17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2" h="80">
                    <a:moveTo>
                      <a:pt x="2" y="80"/>
                    </a:moveTo>
                    <a:lnTo>
                      <a:pt x="115" y="64"/>
                    </a:lnTo>
                    <a:lnTo>
                      <a:pt x="144" y="28"/>
                    </a:lnTo>
                    <a:lnTo>
                      <a:pt x="187" y="24"/>
                    </a:lnTo>
                    <a:lnTo>
                      <a:pt x="210" y="27"/>
                    </a:lnTo>
                    <a:lnTo>
                      <a:pt x="232" y="53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8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3" name="Freeform 397">
                <a:extLst>
                  <a:ext uri="{FF2B5EF4-FFF2-40B4-BE49-F238E27FC236}">
                    <a16:creationId xmlns:a16="http://schemas.microsoft.com/office/drawing/2014/main" id="{132628E4-FDD1-8189-B4FE-B9B57DAE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2570"/>
                <a:ext cx="52" cy="47"/>
              </a:xfrm>
              <a:custGeom>
                <a:avLst/>
                <a:gdLst>
                  <a:gd name="T0" fmla="*/ 0 w 104"/>
                  <a:gd name="T1" fmla="*/ 10 h 93"/>
                  <a:gd name="T2" fmla="*/ 0 w 104"/>
                  <a:gd name="T3" fmla="*/ 93 h 93"/>
                  <a:gd name="T4" fmla="*/ 83 w 104"/>
                  <a:gd name="T5" fmla="*/ 79 h 93"/>
                  <a:gd name="T6" fmla="*/ 104 w 104"/>
                  <a:gd name="T7" fmla="*/ 0 h 93"/>
                  <a:gd name="T8" fmla="*/ 79 w 104"/>
                  <a:gd name="T9" fmla="*/ 5 h 93"/>
                  <a:gd name="T10" fmla="*/ 73 w 104"/>
                  <a:gd name="T11" fmla="*/ 48 h 93"/>
                  <a:gd name="T12" fmla="*/ 29 w 104"/>
                  <a:gd name="T13" fmla="*/ 51 h 93"/>
                  <a:gd name="T14" fmla="*/ 33 w 104"/>
                  <a:gd name="T15" fmla="*/ 6 h 93"/>
                  <a:gd name="T16" fmla="*/ 0 w 104"/>
                  <a:gd name="T17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3">
                    <a:moveTo>
                      <a:pt x="0" y="10"/>
                    </a:moveTo>
                    <a:lnTo>
                      <a:pt x="0" y="93"/>
                    </a:lnTo>
                    <a:lnTo>
                      <a:pt x="83" y="79"/>
                    </a:lnTo>
                    <a:lnTo>
                      <a:pt x="104" y="0"/>
                    </a:lnTo>
                    <a:lnTo>
                      <a:pt x="79" y="5"/>
                    </a:lnTo>
                    <a:lnTo>
                      <a:pt x="73" y="48"/>
                    </a:lnTo>
                    <a:lnTo>
                      <a:pt x="29" y="51"/>
                    </a:lnTo>
                    <a:lnTo>
                      <a:pt x="33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4" name="Freeform 398">
                <a:extLst>
                  <a:ext uri="{FF2B5EF4-FFF2-40B4-BE49-F238E27FC236}">
                    <a16:creationId xmlns:a16="http://schemas.microsoft.com/office/drawing/2014/main" id="{B5E4DD36-9FAE-BCD6-B12E-78D6BB4FF5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504"/>
                <a:ext cx="208" cy="62"/>
              </a:xfrm>
              <a:custGeom>
                <a:avLst/>
                <a:gdLst>
                  <a:gd name="T0" fmla="*/ 0 w 416"/>
                  <a:gd name="T1" fmla="*/ 64 h 123"/>
                  <a:gd name="T2" fmla="*/ 0 w 416"/>
                  <a:gd name="T3" fmla="*/ 119 h 123"/>
                  <a:gd name="T4" fmla="*/ 100 w 416"/>
                  <a:gd name="T5" fmla="*/ 96 h 123"/>
                  <a:gd name="T6" fmla="*/ 100 w 416"/>
                  <a:gd name="T7" fmla="*/ 123 h 123"/>
                  <a:gd name="T8" fmla="*/ 167 w 416"/>
                  <a:gd name="T9" fmla="*/ 106 h 123"/>
                  <a:gd name="T10" fmla="*/ 172 w 416"/>
                  <a:gd name="T11" fmla="*/ 58 h 123"/>
                  <a:gd name="T12" fmla="*/ 416 w 416"/>
                  <a:gd name="T13" fmla="*/ 16 h 123"/>
                  <a:gd name="T14" fmla="*/ 414 w 416"/>
                  <a:gd name="T15" fmla="*/ 0 h 123"/>
                  <a:gd name="T16" fmla="*/ 413 w 416"/>
                  <a:gd name="T17" fmla="*/ 0 h 123"/>
                  <a:gd name="T18" fmla="*/ 410 w 416"/>
                  <a:gd name="T19" fmla="*/ 2 h 123"/>
                  <a:gd name="T20" fmla="*/ 404 w 416"/>
                  <a:gd name="T21" fmla="*/ 3 h 123"/>
                  <a:gd name="T22" fmla="*/ 397 w 416"/>
                  <a:gd name="T23" fmla="*/ 3 h 123"/>
                  <a:gd name="T24" fmla="*/ 388 w 416"/>
                  <a:gd name="T25" fmla="*/ 5 h 123"/>
                  <a:gd name="T26" fmla="*/ 376 w 416"/>
                  <a:gd name="T27" fmla="*/ 6 h 123"/>
                  <a:gd name="T28" fmla="*/ 364 w 416"/>
                  <a:gd name="T29" fmla="*/ 10 h 123"/>
                  <a:gd name="T30" fmla="*/ 350 w 416"/>
                  <a:gd name="T31" fmla="*/ 11 h 123"/>
                  <a:gd name="T32" fmla="*/ 335 w 416"/>
                  <a:gd name="T33" fmla="*/ 13 h 123"/>
                  <a:gd name="T34" fmla="*/ 319 w 416"/>
                  <a:gd name="T35" fmla="*/ 16 h 123"/>
                  <a:gd name="T36" fmla="*/ 301 w 416"/>
                  <a:gd name="T37" fmla="*/ 19 h 123"/>
                  <a:gd name="T38" fmla="*/ 283 w 416"/>
                  <a:gd name="T39" fmla="*/ 22 h 123"/>
                  <a:gd name="T40" fmla="*/ 266 w 416"/>
                  <a:gd name="T41" fmla="*/ 26 h 123"/>
                  <a:gd name="T42" fmla="*/ 245 w 416"/>
                  <a:gd name="T43" fmla="*/ 27 h 123"/>
                  <a:gd name="T44" fmla="*/ 228 w 416"/>
                  <a:gd name="T45" fmla="*/ 30 h 123"/>
                  <a:gd name="T46" fmla="*/ 207 w 416"/>
                  <a:gd name="T47" fmla="*/ 34 h 123"/>
                  <a:gd name="T48" fmla="*/ 188 w 416"/>
                  <a:gd name="T49" fmla="*/ 37 h 123"/>
                  <a:gd name="T50" fmla="*/ 169 w 416"/>
                  <a:gd name="T51" fmla="*/ 40 h 123"/>
                  <a:gd name="T52" fmla="*/ 150 w 416"/>
                  <a:gd name="T53" fmla="*/ 43 h 123"/>
                  <a:gd name="T54" fmla="*/ 132 w 416"/>
                  <a:gd name="T55" fmla="*/ 46 h 123"/>
                  <a:gd name="T56" fmla="*/ 114 w 416"/>
                  <a:gd name="T57" fmla="*/ 50 h 123"/>
                  <a:gd name="T58" fmla="*/ 97 w 416"/>
                  <a:gd name="T59" fmla="*/ 51 h 123"/>
                  <a:gd name="T60" fmla="*/ 80 w 416"/>
                  <a:gd name="T61" fmla="*/ 54 h 123"/>
                  <a:gd name="T62" fmla="*/ 66 w 416"/>
                  <a:gd name="T63" fmla="*/ 56 h 123"/>
                  <a:gd name="T64" fmla="*/ 51 w 416"/>
                  <a:gd name="T65" fmla="*/ 58 h 123"/>
                  <a:gd name="T66" fmla="*/ 39 w 416"/>
                  <a:gd name="T67" fmla="*/ 59 h 123"/>
                  <a:gd name="T68" fmla="*/ 28 w 416"/>
                  <a:gd name="T69" fmla="*/ 61 h 123"/>
                  <a:gd name="T70" fmla="*/ 17 w 416"/>
                  <a:gd name="T71" fmla="*/ 62 h 123"/>
                  <a:gd name="T72" fmla="*/ 10 w 416"/>
                  <a:gd name="T73" fmla="*/ 62 h 123"/>
                  <a:gd name="T74" fmla="*/ 5 w 416"/>
                  <a:gd name="T75" fmla="*/ 64 h 123"/>
                  <a:gd name="T76" fmla="*/ 1 w 416"/>
                  <a:gd name="T77" fmla="*/ 64 h 123"/>
                  <a:gd name="T78" fmla="*/ 0 w 416"/>
                  <a:gd name="T79" fmla="*/ 64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3">
                    <a:moveTo>
                      <a:pt x="0" y="64"/>
                    </a:moveTo>
                    <a:lnTo>
                      <a:pt x="0" y="119"/>
                    </a:lnTo>
                    <a:lnTo>
                      <a:pt x="100" y="96"/>
                    </a:lnTo>
                    <a:lnTo>
                      <a:pt x="100" y="123"/>
                    </a:lnTo>
                    <a:lnTo>
                      <a:pt x="167" y="106"/>
                    </a:lnTo>
                    <a:lnTo>
                      <a:pt x="172" y="58"/>
                    </a:lnTo>
                    <a:lnTo>
                      <a:pt x="416" y="16"/>
                    </a:lnTo>
                    <a:lnTo>
                      <a:pt x="414" y="0"/>
                    </a:lnTo>
                    <a:lnTo>
                      <a:pt x="413" y="0"/>
                    </a:lnTo>
                    <a:lnTo>
                      <a:pt x="410" y="2"/>
                    </a:lnTo>
                    <a:lnTo>
                      <a:pt x="404" y="3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6"/>
                    </a:lnTo>
                    <a:lnTo>
                      <a:pt x="364" y="10"/>
                    </a:lnTo>
                    <a:lnTo>
                      <a:pt x="350" y="11"/>
                    </a:lnTo>
                    <a:lnTo>
                      <a:pt x="335" y="13"/>
                    </a:lnTo>
                    <a:lnTo>
                      <a:pt x="319" y="16"/>
                    </a:lnTo>
                    <a:lnTo>
                      <a:pt x="301" y="19"/>
                    </a:lnTo>
                    <a:lnTo>
                      <a:pt x="283" y="22"/>
                    </a:lnTo>
                    <a:lnTo>
                      <a:pt x="266" y="26"/>
                    </a:lnTo>
                    <a:lnTo>
                      <a:pt x="245" y="27"/>
                    </a:lnTo>
                    <a:lnTo>
                      <a:pt x="228" y="30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40"/>
                    </a:lnTo>
                    <a:lnTo>
                      <a:pt x="150" y="43"/>
                    </a:lnTo>
                    <a:lnTo>
                      <a:pt x="132" y="46"/>
                    </a:lnTo>
                    <a:lnTo>
                      <a:pt x="114" y="50"/>
                    </a:lnTo>
                    <a:lnTo>
                      <a:pt x="97" y="51"/>
                    </a:lnTo>
                    <a:lnTo>
                      <a:pt x="80" y="54"/>
                    </a:lnTo>
                    <a:lnTo>
                      <a:pt x="66" y="56"/>
                    </a:lnTo>
                    <a:lnTo>
                      <a:pt x="51" y="58"/>
                    </a:lnTo>
                    <a:lnTo>
                      <a:pt x="39" y="59"/>
                    </a:lnTo>
                    <a:lnTo>
                      <a:pt x="28" y="61"/>
                    </a:lnTo>
                    <a:lnTo>
                      <a:pt x="17" y="62"/>
                    </a:lnTo>
                    <a:lnTo>
                      <a:pt x="10" y="62"/>
                    </a:lnTo>
                    <a:lnTo>
                      <a:pt x="5" y="64"/>
                    </a:lnTo>
                    <a:lnTo>
                      <a:pt x="1" y="64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5" name="Freeform 399">
                <a:extLst>
                  <a:ext uri="{FF2B5EF4-FFF2-40B4-BE49-F238E27FC236}">
                    <a16:creationId xmlns:a16="http://schemas.microsoft.com/office/drawing/2014/main" id="{A3B61430-5653-5F5B-BE4E-011AC8E673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1" y="2522"/>
                <a:ext cx="72" cy="83"/>
              </a:xfrm>
              <a:custGeom>
                <a:avLst/>
                <a:gdLst>
                  <a:gd name="T0" fmla="*/ 91 w 144"/>
                  <a:gd name="T1" fmla="*/ 0 h 165"/>
                  <a:gd name="T2" fmla="*/ 72 w 144"/>
                  <a:gd name="T3" fmla="*/ 0 h 165"/>
                  <a:gd name="T4" fmla="*/ 57 w 144"/>
                  <a:gd name="T5" fmla="*/ 0 h 165"/>
                  <a:gd name="T6" fmla="*/ 45 w 144"/>
                  <a:gd name="T7" fmla="*/ 3 h 165"/>
                  <a:gd name="T8" fmla="*/ 36 w 144"/>
                  <a:gd name="T9" fmla="*/ 5 h 165"/>
                  <a:gd name="T10" fmla="*/ 29 w 144"/>
                  <a:gd name="T11" fmla="*/ 11 h 165"/>
                  <a:gd name="T12" fmla="*/ 22 w 144"/>
                  <a:gd name="T13" fmla="*/ 21 h 165"/>
                  <a:gd name="T14" fmla="*/ 14 w 144"/>
                  <a:gd name="T15" fmla="*/ 33 h 165"/>
                  <a:gd name="T16" fmla="*/ 7 w 144"/>
                  <a:gd name="T17" fmla="*/ 53 h 165"/>
                  <a:gd name="T18" fmla="*/ 3 w 144"/>
                  <a:gd name="T19" fmla="*/ 69 h 165"/>
                  <a:gd name="T20" fmla="*/ 1 w 144"/>
                  <a:gd name="T21" fmla="*/ 83 h 165"/>
                  <a:gd name="T22" fmla="*/ 0 w 144"/>
                  <a:gd name="T23" fmla="*/ 98 h 165"/>
                  <a:gd name="T24" fmla="*/ 1 w 144"/>
                  <a:gd name="T25" fmla="*/ 112 h 165"/>
                  <a:gd name="T26" fmla="*/ 4 w 144"/>
                  <a:gd name="T27" fmla="*/ 125 h 165"/>
                  <a:gd name="T28" fmla="*/ 10 w 144"/>
                  <a:gd name="T29" fmla="*/ 136 h 165"/>
                  <a:gd name="T30" fmla="*/ 19 w 144"/>
                  <a:gd name="T31" fmla="*/ 147 h 165"/>
                  <a:gd name="T32" fmla="*/ 31 w 144"/>
                  <a:gd name="T33" fmla="*/ 159 h 165"/>
                  <a:gd name="T34" fmla="*/ 44 w 144"/>
                  <a:gd name="T35" fmla="*/ 159 h 165"/>
                  <a:gd name="T36" fmla="*/ 57 w 144"/>
                  <a:gd name="T37" fmla="*/ 160 h 165"/>
                  <a:gd name="T38" fmla="*/ 69 w 144"/>
                  <a:gd name="T39" fmla="*/ 162 h 165"/>
                  <a:gd name="T40" fmla="*/ 94 w 144"/>
                  <a:gd name="T41" fmla="*/ 165 h 165"/>
                  <a:gd name="T42" fmla="*/ 107 w 144"/>
                  <a:gd name="T43" fmla="*/ 162 h 165"/>
                  <a:gd name="T44" fmla="*/ 117 w 144"/>
                  <a:gd name="T45" fmla="*/ 157 h 165"/>
                  <a:gd name="T46" fmla="*/ 125 w 144"/>
                  <a:gd name="T47" fmla="*/ 149 h 165"/>
                  <a:gd name="T48" fmla="*/ 131 w 144"/>
                  <a:gd name="T49" fmla="*/ 139 h 165"/>
                  <a:gd name="T50" fmla="*/ 136 w 144"/>
                  <a:gd name="T51" fmla="*/ 128 h 165"/>
                  <a:gd name="T52" fmla="*/ 139 w 144"/>
                  <a:gd name="T53" fmla="*/ 112 h 165"/>
                  <a:gd name="T54" fmla="*/ 142 w 144"/>
                  <a:gd name="T55" fmla="*/ 96 h 165"/>
                  <a:gd name="T56" fmla="*/ 144 w 144"/>
                  <a:gd name="T57" fmla="*/ 75 h 165"/>
                  <a:gd name="T58" fmla="*/ 142 w 144"/>
                  <a:gd name="T59" fmla="*/ 43 h 165"/>
                  <a:gd name="T60" fmla="*/ 123 w 144"/>
                  <a:gd name="T61" fmla="*/ 6 h 165"/>
                  <a:gd name="T62" fmla="*/ 91 w 144"/>
                  <a:gd name="T63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5">
                    <a:moveTo>
                      <a:pt x="91" y="0"/>
                    </a:moveTo>
                    <a:lnTo>
                      <a:pt x="72" y="0"/>
                    </a:lnTo>
                    <a:lnTo>
                      <a:pt x="57" y="0"/>
                    </a:lnTo>
                    <a:lnTo>
                      <a:pt x="45" y="3"/>
                    </a:lnTo>
                    <a:lnTo>
                      <a:pt x="36" y="5"/>
                    </a:lnTo>
                    <a:lnTo>
                      <a:pt x="29" y="11"/>
                    </a:lnTo>
                    <a:lnTo>
                      <a:pt x="22" y="21"/>
                    </a:lnTo>
                    <a:lnTo>
                      <a:pt x="14" y="33"/>
                    </a:lnTo>
                    <a:lnTo>
                      <a:pt x="7" y="53"/>
                    </a:lnTo>
                    <a:lnTo>
                      <a:pt x="3" y="69"/>
                    </a:lnTo>
                    <a:lnTo>
                      <a:pt x="1" y="83"/>
                    </a:lnTo>
                    <a:lnTo>
                      <a:pt x="0" y="98"/>
                    </a:lnTo>
                    <a:lnTo>
                      <a:pt x="1" y="112"/>
                    </a:lnTo>
                    <a:lnTo>
                      <a:pt x="4" y="125"/>
                    </a:lnTo>
                    <a:lnTo>
                      <a:pt x="10" y="136"/>
                    </a:lnTo>
                    <a:lnTo>
                      <a:pt x="19" y="147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0"/>
                    </a:lnTo>
                    <a:lnTo>
                      <a:pt x="69" y="162"/>
                    </a:lnTo>
                    <a:lnTo>
                      <a:pt x="94" y="165"/>
                    </a:lnTo>
                    <a:lnTo>
                      <a:pt x="107" y="162"/>
                    </a:lnTo>
                    <a:lnTo>
                      <a:pt x="117" y="157"/>
                    </a:lnTo>
                    <a:lnTo>
                      <a:pt x="125" y="149"/>
                    </a:lnTo>
                    <a:lnTo>
                      <a:pt x="131" y="139"/>
                    </a:lnTo>
                    <a:lnTo>
                      <a:pt x="136" y="128"/>
                    </a:lnTo>
                    <a:lnTo>
                      <a:pt x="139" y="112"/>
                    </a:lnTo>
                    <a:lnTo>
                      <a:pt x="142" y="96"/>
                    </a:lnTo>
                    <a:lnTo>
                      <a:pt x="144" y="75"/>
                    </a:lnTo>
                    <a:lnTo>
                      <a:pt x="142" y="43"/>
                    </a:lnTo>
                    <a:lnTo>
                      <a:pt x="123" y="6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6" name="Freeform 400">
                <a:extLst>
                  <a:ext uri="{FF2B5EF4-FFF2-40B4-BE49-F238E27FC236}">
                    <a16:creationId xmlns:a16="http://schemas.microsoft.com/office/drawing/2014/main" id="{50E1AF72-84E9-C42B-22FF-D7423C19A0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2551"/>
                <a:ext cx="82" cy="116"/>
              </a:xfrm>
              <a:custGeom>
                <a:avLst/>
                <a:gdLst>
                  <a:gd name="T0" fmla="*/ 85 w 164"/>
                  <a:gd name="T1" fmla="*/ 4 h 232"/>
                  <a:gd name="T2" fmla="*/ 120 w 164"/>
                  <a:gd name="T3" fmla="*/ 0 h 232"/>
                  <a:gd name="T4" fmla="*/ 154 w 164"/>
                  <a:gd name="T5" fmla="*/ 20 h 232"/>
                  <a:gd name="T6" fmla="*/ 160 w 164"/>
                  <a:gd name="T7" fmla="*/ 51 h 232"/>
                  <a:gd name="T8" fmla="*/ 163 w 164"/>
                  <a:gd name="T9" fmla="*/ 80 h 232"/>
                  <a:gd name="T10" fmla="*/ 164 w 164"/>
                  <a:gd name="T11" fmla="*/ 110 h 232"/>
                  <a:gd name="T12" fmla="*/ 163 w 164"/>
                  <a:gd name="T13" fmla="*/ 139 h 232"/>
                  <a:gd name="T14" fmla="*/ 158 w 164"/>
                  <a:gd name="T15" fmla="*/ 166 h 232"/>
                  <a:gd name="T16" fmla="*/ 150 w 164"/>
                  <a:gd name="T17" fmla="*/ 190 h 232"/>
                  <a:gd name="T18" fmla="*/ 139 w 164"/>
                  <a:gd name="T19" fmla="*/ 213 h 232"/>
                  <a:gd name="T20" fmla="*/ 125 w 164"/>
                  <a:gd name="T21" fmla="*/ 229 h 232"/>
                  <a:gd name="T22" fmla="*/ 111 w 164"/>
                  <a:gd name="T23" fmla="*/ 230 h 232"/>
                  <a:gd name="T24" fmla="*/ 100 w 164"/>
                  <a:gd name="T25" fmla="*/ 232 h 232"/>
                  <a:gd name="T26" fmla="*/ 88 w 164"/>
                  <a:gd name="T27" fmla="*/ 232 h 232"/>
                  <a:gd name="T28" fmla="*/ 78 w 164"/>
                  <a:gd name="T29" fmla="*/ 232 h 232"/>
                  <a:gd name="T30" fmla="*/ 69 w 164"/>
                  <a:gd name="T31" fmla="*/ 232 h 232"/>
                  <a:gd name="T32" fmla="*/ 61 w 164"/>
                  <a:gd name="T33" fmla="*/ 232 h 232"/>
                  <a:gd name="T34" fmla="*/ 55 w 164"/>
                  <a:gd name="T35" fmla="*/ 232 h 232"/>
                  <a:gd name="T36" fmla="*/ 51 w 164"/>
                  <a:gd name="T37" fmla="*/ 232 h 232"/>
                  <a:gd name="T38" fmla="*/ 39 w 164"/>
                  <a:gd name="T39" fmla="*/ 226 h 232"/>
                  <a:gd name="T40" fmla="*/ 30 w 164"/>
                  <a:gd name="T41" fmla="*/ 218 h 232"/>
                  <a:gd name="T42" fmla="*/ 22 w 164"/>
                  <a:gd name="T43" fmla="*/ 210 h 232"/>
                  <a:gd name="T44" fmla="*/ 16 w 164"/>
                  <a:gd name="T45" fmla="*/ 200 h 232"/>
                  <a:gd name="T46" fmla="*/ 11 w 164"/>
                  <a:gd name="T47" fmla="*/ 192 h 232"/>
                  <a:gd name="T48" fmla="*/ 8 w 164"/>
                  <a:gd name="T49" fmla="*/ 181 h 232"/>
                  <a:gd name="T50" fmla="*/ 7 w 164"/>
                  <a:gd name="T51" fmla="*/ 171 h 232"/>
                  <a:gd name="T52" fmla="*/ 7 w 164"/>
                  <a:gd name="T53" fmla="*/ 161 h 232"/>
                  <a:gd name="T54" fmla="*/ 0 w 164"/>
                  <a:gd name="T55" fmla="*/ 121 h 232"/>
                  <a:gd name="T56" fmla="*/ 39 w 164"/>
                  <a:gd name="T57" fmla="*/ 115 h 232"/>
                  <a:gd name="T58" fmla="*/ 57 w 164"/>
                  <a:gd name="T59" fmla="*/ 48 h 232"/>
                  <a:gd name="T60" fmla="*/ 57 w 164"/>
                  <a:gd name="T61" fmla="*/ 44 h 232"/>
                  <a:gd name="T62" fmla="*/ 61 w 164"/>
                  <a:gd name="T63" fmla="*/ 40 h 232"/>
                  <a:gd name="T64" fmla="*/ 66 w 164"/>
                  <a:gd name="T65" fmla="*/ 33 h 232"/>
                  <a:gd name="T66" fmla="*/ 72 w 164"/>
                  <a:gd name="T67" fmla="*/ 24 h 232"/>
                  <a:gd name="T68" fmla="*/ 78 w 164"/>
                  <a:gd name="T69" fmla="*/ 17 h 232"/>
                  <a:gd name="T70" fmla="*/ 82 w 164"/>
                  <a:gd name="T71" fmla="*/ 11 h 232"/>
                  <a:gd name="T72" fmla="*/ 85 w 164"/>
                  <a:gd name="T73" fmla="*/ 6 h 232"/>
                  <a:gd name="T74" fmla="*/ 85 w 164"/>
                  <a:gd name="T75" fmla="*/ 4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4" h="232">
                    <a:moveTo>
                      <a:pt x="85" y="4"/>
                    </a:moveTo>
                    <a:lnTo>
                      <a:pt x="120" y="0"/>
                    </a:lnTo>
                    <a:lnTo>
                      <a:pt x="154" y="20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4" y="110"/>
                    </a:lnTo>
                    <a:lnTo>
                      <a:pt x="163" y="139"/>
                    </a:lnTo>
                    <a:lnTo>
                      <a:pt x="158" y="166"/>
                    </a:lnTo>
                    <a:lnTo>
                      <a:pt x="150" y="190"/>
                    </a:lnTo>
                    <a:lnTo>
                      <a:pt x="139" y="213"/>
                    </a:lnTo>
                    <a:lnTo>
                      <a:pt x="125" y="229"/>
                    </a:lnTo>
                    <a:lnTo>
                      <a:pt x="111" y="230"/>
                    </a:lnTo>
                    <a:lnTo>
                      <a:pt x="100" y="232"/>
                    </a:lnTo>
                    <a:lnTo>
                      <a:pt x="88" y="232"/>
                    </a:lnTo>
                    <a:lnTo>
                      <a:pt x="78" y="232"/>
                    </a:lnTo>
                    <a:lnTo>
                      <a:pt x="69" y="232"/>
                    </a:lnTo>
                    <a:lnTo>
                      <a:pt x="61" y="232"/>
                    </a:lnTo>
                    <a:lnTo>
                      <a:pt x="55" y="232"/>
                    </a:lnTo>
                    <a:lnTo>
                      <a:pt x="51" y="232"/>
                    </a:lnTo>
                    <a:lnTo>
                      <a:pt x="39" y="226"/>
                    </a:lnTo>
                    <a:lnTo>
                      <a:pt x="30" y="218"/>
                    </a:lnTo>
                    <a:lnTo>
                      <a:pt x="22" y="210"/>
                    </a:lnTo>
                    <a:lnTo>
                      <a:pt x="16" y="200"/>
                    </a:lnTo>
                    <a:lnTo>
                      <a:pt x="11" y="192"/>
                    </a:lnTo>
                    <a:lnTo>
                      <a:pt x="8" y="181"/>
                    </a:lnTo>
                    <a:lnTo>
                      <a:pt x="7" y="171"/>
                    </a:lnTo>
                    <a:lnTo>
                      <a:pt x="7" y="161"/>
                    </a:lnTo>
                    <a:lnTo>
                      <a:pt x="0" y="121"/>
                    </a:lnTo>
                    <a:lnTo>
                      <a:pt x="39" y="115"/>
                    </a:lnTo>
                    <a:lnTo>
                      <a:pt x="57" y="48"/>
                    </a:lnTo>
                    <a:lnTo>
                      <a:pt x="57" y="44"/>
                    </a:lnTo>
                    <a:lnTo>
                      <a:pt x="61" y="40"/>
                    </a:lnTo>
                    <a:lnTo>
                      <a:pt x="66" y="33"/>
                    </a:lnTo>
                    <a:lnTo>
                      <a:pt x="72" y="24"/>
                    </a:lnTo>
                    <a:lnTo>
                      <a:pt x="78" y="17"/>
                    </a:lnTo>
                    <a:lnTo>
                      <a:pt x="82" y="11"/>
                    </a:lnTo>
                    <a:lnTo>
                      <a:pt x="85" y="6"/>
                    </a:lnTo>
                    <a:lnTo>
                      <a:pt x="85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7" name="Freeform 401">
                <a:extLst>
                  <a:ext uri="{FF2B5EF4-FFF2-40B4-BE49-F238E27FC236}">
                    <a16:creationId xmlns:a16="http://schemas.microsoft.com/office/drawing/2014/main" id="{FA63E1FA-9000-28C5-33AD-3A5BEBFDA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532"/>
                <a:ext cx="137" cy="40"/>
              </a:xfrm>
              <a:custGeom>
                <a:avLst/>
                <a:gdLst>
                  <a:gd name="T0" fmla="*/ 0 w 273"/>
                  <a:gd name="T1" fmla="*/ 0 h 80"/>
                  <a:gd name="T2" fmla="*/ 273 w 273"/>
                  <a:gd name="T3" fmla="*/ 24 h 80"/>
                  <a:gd name="T4" fmla="*/ 272 w 273"/>
                  <a:gd name="T5" fmla="*/ 34 h 80"/>
                  <a:gd name="T6" fmla="*/ 243 w 273"/>
                  <a:gd name="T7" fmla="*/ 30 h 80"/>
                  <a:gd name="T8" fmla="*/ 243 w 273"/>
                  <a:gd name="T9" fmla="*/ 66 h 80"/>
                  <a:gd name="T10" fmla="*/ 272 w 273"/>
                  <a:gd name="T11" fmla="*/ 69 h 80"/>
                  <a:gd name="T12" fmla="*/ 273 w 273"/>
                  <a:gd name="T13" fmla="*/ 80 h 80"/>
                  <a:gd name="T14" fmla="*/ 243 w 273"/>
                  <a:gd name="T15" fmla="*/ 80 h 80"/>
                  <a:gd name="T16" fmla="*/ 191 w 273"/>
                  <a:gd name="T17" fmla="*/ 71 h 80"/>
                  <a:gd name="T18" fmla="*/ 191 w 273"/>
                  <a:gd name="T19" fmla="*/ 26 h 80"/>
                  <a:gd name="T20" fmla="*/ 72 w 273"/>
                  <a:gd name="T21" fmla="*/ 19 h 80"/>
                  <a:gd name="T22" fmla="*/ 72 w 273"/>
                  <a:gd name="T23" fmla="*/ 64 h 80"/>
                  <a:gd name="T24" fmla="*/ 0 w 273"/>
                  <a:gd name="T25" fmla="*/ 58 h 80"/>
                  <a:gd name="T26" fmla="*/ 1 w 273"/>
                  <a:gd name="T27" fmla="*/ 43 h 80"/>
                  <a:gd name="T28" fmla="*/ 16 w 273"/>
                  <a:gd name="T29" fmla="*/ 47 h 80"/>
                  <a:gd name="T30" fmla="*/ 16 w 273"/>
                  <a:gd name="T31" fmla="*/ 16 h 80"/>
                  <a:gd name="T32" fmla="*/ 0 w 273"/>
                  <a:gd name="T33" fmla="*/ 16 h 80"/>
                  <a:gd name="T34" fmla="*/ 0 w 273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3" h="80">
                    <a:moveTo>
                      <a:pt x="0" y="0"/>
                    </a:moveTo>
                    <a:lnTo>
                      <a:pt x="273" y="24"/>
                    </a:lnTo>
                    <a:lnTo>
                      <a:pt x="272" y="34"/>
                    </a:lnTo>
                    <a:lnTo>
                      <a:pt x="243" y="30"/>
                    </a:lnTo>
                    <a:lnTo>
                      <a:pt x="243" y="66"/>
                    </a:lnTo>
                    <a:lnTo>
                      <a:pt x="272" y="69"/>
                    </a:lnTo>
                    <a:lnTo>
                      <a:pt x="273" y="80"/>
                    </a:lnTo>
                    <a:lnTo>
                      <a:pt x="243" y="80"/>
                    </a:lnTo>
                    <a:lnTo>
                      <a:pt x="191" y="71"/>
                    </a:lnTo>
                    <a:lnTo>
                      <a:pt x="191" y="26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8"/>
                    </a:lnTo>
                    <a:lnTo>
                      <a:pt x="1" y="43"/>
                    </a:lnTo>
                    <a:lnTo>
                      <a:pt x="16" y="47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8" name="Freeform 402">
                <a:extLst>
                  <a:ext uri="{FF2B5EF4-FFF2-40B4-BE49-F238E27FC236}">
                    <a16:creationId xmlns:a16="http://schemas.microsoft.com/office/drawing/2014/main" id="{D249278B-C356-0A9C-D8BF-E3110771B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5" y="2526"/>
                <a:ext cx="35" cy="75"/>
              </a:xfrm>
              <a:custGeom>
                <a:avLst/>
                <a:gdLst>
                  <a:gd name="T0" fmla="*/ 39 w 71"/>
                  <a:gd name="T1" fmla="*/ 0 h 149"/>
                  <a:gd name="T2" fmla="*/ 46 w 71"/>
                  <a:gd name="T3" fmla="*/ 1 h 149"/>
                  <a:gd name="T4" fmla="*/ 52 w 71"/>
                  <a:gd name="T5" fmla="*/ 6 h 149"/>
                  <a:gd name="T6" fmla="*/ 58 w 71"/>
                  <a:gd name="T7" fmla="*/ 13 h 149"/>
                  <a:gd name="T8" fmla="*/ 62 w 71"/>
                  <a:gd name="T9" fmla="*/ 22 h 149"/>
                  <a:gd name="T10" fmla="*/ 66 w 71"/>
                  <a:gd name="T11" fmla="*/ 33 h 149"/>
                  <a:gd name="T12" fmla="*/ 69 w 71"/>
                  <a:gd name="T13" fmla="*/ 46 h 149"/>
                  <a:gd name="T14" fmla="*/ 71 w 71"/>
                  <a:gd name="T15" fmla="*/ 61 h 149"/>
                  <a:gd name="T16" fmla="*/ 71 w 71"/>
                  <a:gd name="T17" fmla="*/ 75 h 149"/>
                  <a:gd name="T18" fmla="*/ 69 w 71"/>
                  <a:gd name="T19" fmla="*/ 91 h 149"/>
                  <a:gd name="T20" fmla="*/ 66 w 71"/>
                  <a:gd name="T21" fmla="*/ 104 h 149"/>
                  <a:gd name="T22" fmla="*/ 64 w 71"/>
                  <a:gd name="T23" fmla="*/ 117 h 149"/>
                  <a:gd name="T24" fmla="*/ 59 w 71"/>
                  <a:gd name="T25" fmla="*/ 128 h 149"/>
                  <a:gd name="T26" fmla="*/ 53 w 71"/>
                  <a:gd name="T27" fmla="*/ 136 h 149"/>
                  <a:gd name="T28" fmla="*/ 47 w 71"/>
                  <a:gd name="T29" fmla="*/ 142 h 149"/>
                  <a:gd name="T30" fmla="*/ 40 w 71"/>
                  <a:gd name="T31" fmla="*/ 147 h 149"/>
                  <a:gd name="T32" fmla="*/ 33 w 71"/>
                  <a:gd name="T33" fmla="*/ 149 h 149"/>
                  <a:gd name="T34" fmla="*/ 25 w 71"/>
                  <a:gd name="T35" fmla="*/ 147 h 149"/>
                  <a:gd name="T36" fmla="*/ 19 w 71"/>
                  <a:gd name="T37" fmla="*/ 142 h 149"/>
                  <a:gd name="T38" fmla="*/ 14 w 71"/>
                  <a:gd name="T39" fmla="*/ 134 h 149"/>
                  <a:gd name="T40" fmla="*/ 9 w 71"/>
                  <a:gd name="T41" fmla="*/ 126 h 149"/>
                  <a:gd name="T42" fmla="*/ 5 w 71"/>
                  <a:gd name="T43" fmla="*/ 114 h 149"/>
                  <a:gd name="T44" fmla="*/ 2 w 71"/>
                  <a:gd name="T45" fmla="*/ 101 h 149"/>
                  <a:gd name="T46" fmla="*/ 0 w 71"/>
                  <a:gd name="T47" fmla="*/ 86 h 149"/>
                  <a:gd name="T48" fmla="*/ 0 w 71"/>
                  <a:gd name="T49" fmla="*/ 72 h 149"/>
                  <a:gd name="T50" fmla="*/ 0 w 71"/>
                  <a:gd name="T51" fmla="*/ 58 h 149"/>
                  <a:gd name="T52" fmla="*/ 3 w 71"/>
                  <a:gd name="T53" fmla="*/ 45 h 149"/>
                  <a:gd name="T54" fmla="*/ 6 w 71"/>
                  <a:gd name="T55" fmla="*/ 30 h 149"/>
                  <a:gd name="T56" fmla="*/ 12 w 71"/>
                  <a:gd name="T57" fmla="*/ 21 h 149"/>
                  <a:gd name="T58" fmla="*/ 18 w 71"/>
                  <a:gd name="T59" fmla="*/ 11 h 149"/>
                  <a:gd name="T60" fmla="*/ 24 w 71"/>
                  <a:gd name="T61" fmla="*/ 5 h 149"/>
                  <a:gd name="T62" fmla="*/ 31 w 71"/>
                  <a:gd name="T63" fmla="*/ 1 h 149"/>
                  <a:gd name="T64" fmla="*/ 39 w 71"/>
                  <a:gd name="T65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1" h="149">
                    <a:moveTo>
                      <a:pt x="39" y="0"/>
                    </a:moveTo>
                    <a:lnTo>
                      <a:pt x="46" y="1"/>
                    </a:lnTo>
                    <a:lnTo>
                      <a:pt x="52" y="6"/>
                    </a:lnTo>
                    <a:lnTo>
                      <a:pt x="58" y="13"/>
                    </a:lnTo>
                    <a:lnTo>
                      <a:pt x="62" y="22"/>
                    </a:lnTo>
                    <a:lnTo>
                      <a:pt x="66" y="33"/>
                    </a:lnTo>
                    <a:lnTo>
                      <a:pt x="69" y="46"/>
                    </a:lnTo>
                    <a:lnTo>
                      <a:pt x="71" y="61"/>
                    </a:lnTo>
                    <a:lnTo>
                      <a:pt x="71" y="75"/>
                    </a:lnTo>
                    <a:lnTo>
                      <a:pt x="69" y="91"/>
                    </a:lnTo>
                    <a:lnTo>
                      <a:pt x="66" y="104"/>
                    </a:lnTo>
                    <a:lnTo>
                      <a:pt x="64" y="117"/>
                    </a:lnTo>
                    <a:lnTo>
                      <a:pt x="59" y="128"/>
                    </a:lnTo>
                    <a:lnTo>
                      <a:pt x="53" y="136"/>
                    </a:lnTo>
                    <a:lnTo>
                      <a:pt x="47" y="142"/>
                    </a:lnTo>
                    <a:lnTo>
                      <a:pt x="40" y="147"/>
                    </a:lnTo>
                    <a:lnTo>
                      <a:pt x="33" y="149"/>
                    </a:lnTo>
                    <a:lnTo>
                      <a:pt x="25" y="147"/>
                    </a:lnTo>
                    <a:lnTo>
                      <a:pt x="19" y="142"/>
                    </a:lnTo>
                    <a:lnTo>
                      <a:pt x="14" y="134"/>
                    </a:lnTo>
                    <a:lnTo>
                      <a:pt x="9" y="126"/>
                    </a:lnTo>
                    <a:lnTo>
                      <a:pt x="5" y="114"/>
                    </a:lnTo>
                    <a:lnTo>
                      <a:pt x="2" y="101"/>
                    </a:lnTo>
                    <a:lnTo>
                      <a:pt x="0" y="86"/>
                    </a:lnTo>
                    <a:lnTo>
                      <a:pt x="0" y="72"/>
                    </a:lnTo>
                    <a:lnTo>
                      <a:pt x="0" y="58"/>
                    </a:lnTo>
                    <a:lnTo>
                      <a:pt x="3" y="45"/>
                    </a:lnTo>
                    <a:lnTo>
                      <a:pt x="6" y="30"/>
                    </a:lnTo>
                    <a:lnTo>
                      <a:pt x="12" y="21"/>
                    </a:lnTo>
                    <a:lnTo>
                      <a:pt x="18" y="11"/>
                    </a:lnTo>
                    <a:lnTo>
                      <a:pt x="24" y="5"/>
                    </a:lnTo>
                    <a:lnTo>
                      <a:pt x="31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9" name="Freeform 403">
                <a:extLst>
                  <a:ext uri="{FF2B5EF4-FFF2-40B4-BE49-F238E27FC236}">
                    <a16:creationId xmlns:a16="http://schemas.microsoft.com/office/drawing/2014/main" id="{62A571EF-B551-24CB-D0FB-B26E77561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2563"/>
                <a:ext cx="46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1 h 194"/>
                  <a:gd name="T4" fmla="*/ 68 w 93"/>
                  <a:gd name="T5" fmla="*/ 8 h 194"/>
                  <a:gd name="T6" fmla="*/ 75 w 93"/>
                  <a:gd name="T7" fmla="*/ 17 h 194"/>
                  <a:gd name="T8" fmla="*/ 81 w 93"/>
                  <a:gd name="T9" fmla="*/ 30 h 194"/>
                  <a:gd name="T10" fmla="*/ 87 w 93"/>
                  <a:gd name="T11" fmla="*/ 43 h 194"/>
                  <a:gd name="T12" fmla="*/ 90 w 93"/>
                  <a:gd name="T13" fmla="*/ 60 h 194"/>
                  <a:gd name="T14" fmla="*/ 93 w 93"/>
                  <a:gd name="T15" fmla="*/ 80 h 194"/>
                  <a:gd name="T16" fmla="*/ 93 w 93"/>
                  <a:gd name="T17" fmla="*/ 99 h 194"/>
                  <a:gd name="T18" fmla="*/ 91 w 93"/>
                  <a:gd name="T19" fmla="*/ 118 h 194"/>
                  <a:gd name="T20" fmla="*/ 88 w 93"/>
                  <a:gd name="T21" fmla="*/ 136 h 194"/>
                  <a:gd name="T22" fmla="*/ 83 w 93"/>
                  <a:gd name="T23" fmla="*/ 152 h 194"/>
                  <a:gd name="T24" fmla="*/ 77 w 93"/>
                  <a:gd name="T25" fmla="*/ 166 h 194"/>
                  <a:gd name="T26" fmla="*/ 69 w 93"/>
                  <a:gd name="T27" fmla="*/ 178 h 194"/>
                  <a:gd name="T28" fmla="*/ 62 w 93"/>
                  <a:gd name="T29" fmla="*/ 187 h 194"/>
                  <a:gd name="T30" fmla="*/ 53 w 93"/>
                  <a:gd name="T31" fmla="*/ 192 h 194"/>
                  <a:gd name="T32" fmla="*/ 43 w 93"/>
                  <a:gd name="T33" fmla="*/ 194 h 194"/>
                  <a:gd name="T34" fmla="*/ 34 w 93"/>
                  <a:gd name="T35" fmla="*/ 192 h 194"/>
                  <a:gd name="T36" fmla="*/ 25 w 93"/>
                  <a:gd name="T37" fmla="*/ 186 h 194"/>
                  <a:gd name="T38" fmla="*/ 18 w 93"/>
                  <a:gd name="T39" fmla="*/ 176 h 194"/>
                  <a:gd name="T40" fmla="*/ 11 w 93"/>
                  <a:gd name="T41" fmla="*/ 163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3 h 194"/>
                  <a:gd name="T48" fmla="*/ 0 w 93"/>
                  <a:gd name="T49" fmla="*/ 94 h 194"/>
                  <a:gd name="T50" fmla="*/ 2 w 93"/>
                  <a:gd name="T51" fmla="*/ 75 h 194"/>
                  <a:gd name="T52" fmla="*/ 5 w 93"/>
                  <a:gd name="T53" fmla="*/ 57 h 194"/>
                  <a:gd name="T54" fmla="*/ 11 w 93"/>
                  <a:gd name="T55" fmla="*/ 40 h 194"/>
                  <a:gd name="T56" fmla="*/ 16 w 93"/>
                  <a:gd name="T57" fmla="*/ 27 h 194"/>
                  <a:gd name="T58" fmla="*/ 22 w 93"/>
                  <a:gd name="T59" fmla="*/ 16 h 194"/>
                  <a:gd name="T60" fmla="*/ 31 w 93"/>
                  <a:gd name="T61" fmla="*/ 6 h 194"/>
                  <a:gd name="T62" fmla="*/ 40 w 93"/>
                  <a:gd name="T63" fmla="*/ 1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1"/>
                    </a:lnTo>
                    <a:lnTo>
                      <a:pt x="68" y="8"/>
                    </a:lnTo>
                    <a:lnTo>
                      <a:pt x="75" y="17"/>
                    </a:lnTo>
                    <a:lnTo>
                      <a:pt x="81" y="30"/>
                    </a:lnTo>
                    <a:lnTo>
                      <a:pt x="87" y="43"/>
                    </a:lnTo>
                    <a:lnTo>
                      <a:pt x="90" y="60"/>
                    </a:lnTo>
                    <a:lnTo>
                      <a:pt x="93" y="80"/>
                    </a:lnTo>
                    <a:lnTo>
                      <a:pt x="93" y="99"/>
                    </a:lnTo>
                    <a:lnTo>
                      <a:pt x="91" y="118"/>
                    </a:lnTo>
                    <a:lnTo>
                      <a:pt x="88" y="136"/>
                    </a:lnTo>
                    <a:lnTo>
                      <a:pt x="83" y="152"/>
                    </a:lnTo>
                    <a:lnTo>
                      <a:pt x="77" y="166"/>
                    </a:lnTo>
                    <a:lnTo>
                      <a:pt x="69" y="178"/>
                    </a:lnTo>
                    <a:lnTo>
                      <a:pt x="62" y="187"/>
                    </a:lnTo>
                    <a:lnTo>
                      <a:pt x="53" y="192"/>
                    </a:lnTo>
                    <a:lnTo>
                      <a:pt x="43" y="194"/>
                    </a:lnTo>
                    <a:lnTo>
                      <a:pt x="34" y="192"/>
                    </a:lnTo>
                    <a:lnTo>
                      <a:pt x="25" y="186"/>
                    </a:lnTo>
                    <a:lnTo>
                      <a:pt x="18" y="176"/>
                    </a:lnTo>
                    <a:lnTo>
                      <a:pt x="11" y="163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3"/>
                    </a:lnTo>
                    <a:lnTo>
                      <a:pt x="0" y="94"/>
                    </a:lnTo>
                    <a:lnTo>
                      <a:pt x="2" y="75"/>
                    </a:lnTo>
                    <a:lnTo>
                      <a:pt x="5" y="57"/>
                    </a:lnTo>
                    <a:lnTo>
                      <a:pt x="11" y="40"/>
                    </a:lnTo>
                    <a:lnTo>
                      <a:pt x="16" y="27"/>
                    </a:lnTo>
                    <a:lnTo>
                      <a:pt x="22" y="16"/>
                    </a:lnTo>
                    <a:lnTo>
                      <a:pt x="31" y="6"/>
                    </a:lnTo>
                    <a:lnTo>
                      <a:pt x="40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0" name="Freeform 404">
                <a:extLst>
                  <a:ext uri="{FF2B5EF4-FFF2-40B4-BE49-F238E27FC236}">
                    <a16:creationId xmlns:a16="http://schemas.microsoft.com/office/drawing/2014/main" id="{93194D53-6354-0FBE-1CAB-4A56934F62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2" y="2538"/>
                <a:ext cx="24" cy="52"/>
              </a:xfrm>
              <a:custGeom>
                <a:avLst/>
                <a:gdLst>
                  <a:gd name="T0" fmla="*/ 26 w 49"/>
                  <a:gd name="T1" fmla="*/ 0 h 104"/>
                  <a:gd name="T2" fmla="*/ 31 w 49"/>
                  <a:gd name="T3" fmla="*/ 2 h 104"/>
                  <a:gd name="T4" fmla="*/ 35 w 49"/>
                  <a:gd name="T5" fmla="*/ 5 h 104"/>
                  <a:gd name="T6" fmla="*/ 40 w 49"/>
                  <a:gd name="T7" fmla="*/ 10 h 104"/>
                  <a:gd name="T8" fmla="*/ 43 w 49"/>
                  <a:gd name="T9" fmla="*/ 16 h 104"/>
                  <a:gd name="T10" fmla="*/ 46 w 49"/>
                  <a:gd name="T11" fmla="*/ 24 h 104"/>
                  <a:gd name="T12" fmla="*/ 49 w 49"/>
                  <a:gd name="T13" fmla="*/ 32 h 104"/>
                  <a:gd name="T14" fmla="*/ 49 w 49"/>
                  <a:gd name="T15" fmla="*/ 44 h 104"/>
                  <a:gd name="T16" fmla="*/ 49 w 49"/>
                  <a:gd name="T17" fmla="*/ 53 h 104"/>
                  <a:gd name="T18" fmla="*/ 49 w 49"/>
                  <a:gd name="T19" fmla="*/ 64 h 104"/>
                  <a:gd name="T20" fmla="*/ 47 w 49"/>
                  <a:gd name="T21" fmla="*/ 74 h 104"/>
                  <a:gd name="T22" fmla="*/ 44 w 49"/>
                  <a:gd name="T23" fmla="*/ 82 h 104"/>
                  <a:gd name="T24" fmla="*/ 41 w 49"/>
                  <a:gd name="T25" fmla="*/ 90 h 104"/>
                  <a:gd name="T26" fmla="*/ 37 w 49"/>
                  <a:gd name="T27" fmla="*/ 96 h 104"/>
                  <a:gd name="T28" fmla="*/ 32 w 49"/>
                  <a:gd name="T29" fmla="*/ 101 h 104"/>
                  <a:gd name="T30" fmla="*/ 28 w 49"/>
                  <a:gd name="T31" fmla="*/ 104 h 104"/>
                  <a:gd name="T32" fmla="*/ 22 w 49"/>
                  <a:gd name="T33" fmla="*/ 104 h 104"/>
                  <a:gd name="T34" fmla="*/ 18 w 49"/>
                  <a:gd name="T35" fmla="*/ 104 h 104"/>
                  <a:gd name="T36" fmla="*/ 13 w 49"/>
                  <a:gd name="T37" fmla="*/ 101 h 104"/>
                  <a:gd name="T38" fmla="*/ 9 w 49"/>
                  <a:gd name="T39" fmla="*/ 95 h 104"/>
                  <a:gd name="T40" fmla="*/ 6 w 49"/>
                  <a:gd name="T41" fmla="*/ 88 h 104"/>
                  <a:gd name="T42" fmla="*/ 3 w 49"/>
                  <a:gd name="T43" fmla="*/ 82 h 104"/>
                  <a:gd name="T44" fmla="*/ 0 w 49"/>
                  <a:gd name="T45" fmla="*/ 72 h 104"/>
                  <a:gd name="T46" fmla="*/ 0 w 49"/>
                  <a:gd name="T47" fmla="*/ 61 h 104"/>
                  <a:gd name="T48" fmla="*/ 0 w 49"/>
                  <a:gd name="T49" fmla="*/ 52 h 104"/>
                  <a:gd name="T50" fmla="*/ 0 w 49"/>
                  <a:gd name="T51" fmla="*/ 42 h 104"/>
                  <a:gd name="T52" fmla="*/ 1 w 49"/>
                  <a:gd name="T53" fmla="*/ 31 h 104"/>
                  <a:gd name="T54" fmla="*/ 4 w 49"/>
                  <a:gd name="T55" fmla="*/ 23 h 104"/>
                  <a:gd name="T56" fmla="*/ 7 w 49"/>
                  <a:gd name="T57" fmla="*/ 15 h 104"/>
                  <a:gd name="T58" fmla="*/ 12 w 49"/>
                  <a:gd name="T59" fmla="*/ 8 h 104"/>
                  <a:gd name="T60" fmla="*/ 16 w 49"/>
                  <a:gd name="T61" fmla="*/ 3 h 104"/>
                  <a:gd name="T62" fmla="*/ 22 w 49"/>
                  <a:gd name="T63" fmla="*/ 0 h 104"/>
                  <a:gd name="T64" fmla="*/ 26 w 49"/>
                  <a:gd name="T65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4">
                    <a:moveTo>
                      <a:pt x="26" y="0"/>
                    </a:moveTo>
                    <a:lnTo>
                      <a:pt x="31" y="2"/>
                    </a:lnTo>
                    <a:lnTo>
                      <a:pt x="35" y="5"/>
                    </a:lnTo>
                    <a:lnTo>
                      <a:pt x="40" y="10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2"/>
                    </a:lnTo>
                    <a:lnTo>
                      <a:pt x="49" y="44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2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2" y="101"/>
                    </a:lnTo>
                    <a:lnTo>
                      <a:pt x="28" y="104"/>
                    </a:lnTo>
                    <a:lnTo>
                      <a:pt x="22" y="104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5"/>
                    </a:lnTo>
                    <a:lnTo>
                      <a:pt x="6" y="88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1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1" y="31"/>
                    </a:lnTo>
                    <a:lnTo>
                      <a:pt x="4" y="23"/>
                    </a:lnTo>
                    <a:lnTo>
                      <a:pt x="7" y="15"/>
                    </a:lnTo>
                    <a:lnTo>
                      <a:pt x="12" y="8"/>
                    </a:lnTo>
                    <a:lnTo>
                      <a:pt x="16" y="3"/>
                    </a:lnTo>
                    <a:lnTo>
                      <a:pt x="22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1" name="Freeform 405">
                <a:extLst>
                  <a:ext uri="{FF2B5EF4-FFF2-40B4-BE49-F238E27FC236}">
                    <a16:creationId xmlns:a16="http://schemas.microsoft.com/office/drawing/2014/main" id="{EAB88321-089B-D1C3-C3D2-7F90FCB42D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8" y="2579"/>
                <a:ext cx="33" cy="68"/>
              </a:xfrm>
              <a:custGeom>
                <a:avLst/>
                <a:gdLst>
                  <a:gd name="T0" fmla="*/ 36 w 65"/>
                  <a:gd name="T1" fmla="*/ 0 h 136"/>
                  <a:gd name="T2" fmla="*/ 42 w 65"/>
                  <a:gd name="T3" fmla="*/ 2 h 136"/>
                  <a:gd name="T4" fmla="*/ 47 w 65"/>
                  <a:gd name="T5" fmla="*/ 5 h 136"/>
                  <a:gd name="T6" fmla="*/ 53 w 65"/>
                  <a:gd name="T7" fmla="*/ 11 h 136"/>
                  <a:gd name="T8" fmla="*/ 58 w 65"/>
                  <a:gd name="T9" fmla="*/ 19 h 136"/>
                  <a:gd name="T10" fmla="*/ 61 w 65"/>
                  <a:gd name="T11" fmla="*/ 30 h 136"/>
                  <a:gd name="T12" fmla="*/ 64 w 65"/>
                  <a:gd name="T13" fmla="*/ 42 h 136"/>
                  <a:gd name="T14" fmla="*/ 65 w 65"/>
                  <a:gd name="T15" fmla="*/ 55 h 136"/>
                  <a:gd name="T16" fmla="*/ 65 w 65"/>
                  <a:gd name="T17" fmla="*/ 69 h 136"/>
                  <a:gd name="T18" fmla="*/ 64 w 65"/>
                  <a:gd name="T19" fmla="*/ 82 h 136"/>
                  <a:gd name="T20" fmla="*/ 62 w 65"/>
                  <a:gd name="T21" fmla="*/ 95 h 136"/>
                  <a:gd name="T22" fmla="*/ 58 w 65"/>
                  <a:gd name="T23" fmla="*/ 107 h 136"/>
                  <a:gd name="T24" fmla="*/ 55 w 65"/>
                  <a:gd name="T25" fmla="*/ 117 h 136"/>
                  <a:gd name="T26" fmla="*/ 49 w 65"/>
                  <a:gd name="T27" fmla="*/ 125 h 136"/>
                  <a:gd name="T28" fmla="*/ 43 w 65"/>
                  <a:gd name="T29" fmla="*/ 131 h 136"/>
                  <a:gd name="T30" fmla="*/ 37 w 65"/>
                  <a:gd name="T31" fmla="*/ 135 h 136"/>
                  <a:gd name="T32" fmla="*/ 31 w 65"/>
                  <a:gd name="T33" fmla="*/ 136 h 136"/>
                  <a:gd name="T34" fmla="*/ 24 w 65"/>
                  <a:gd name="T35" fmla="*/ 135 h 136"/>
                  <a:gd name="T36" fmla="*/ 18 w 65"/>
                  <a:gd name="T37" fmla="*/ 130 h 136"/>
                  <a:gd name="T38" fmla="*/ 12 w 65"/>
                  <a:gd name="T39" fmla="*/ 123 h 136"/>
                  <a:gd name="T40" fmla="*/ 8 w 65"/>
                  <a:gd name="T41" fmla="*/ 115 h 136"/>
                  <a:gd name="T42" fmla="*/ 3 w 65"/>
                  <a:gd name="T43" fmla="*/ 104 h 136"/>
                  <a:gd name="T44" fmla="*/ 2 w 65"/>
                  <a:gd name="T45" fmla="*/ 93 h 136"/>
                  <a:gd name="T46" fmla="*/ 0 w 65"/>
                  <a:gd name="T47" fmla="*/ 80 h 136"/>
                  <a:gd name="T48" fmla="*/ 0 w 65"/>
                  <a:gd name="T49" fmla="*/ 66 h 136"/>
                  <a:gd name="T50" fmla="*/ 0 w 65"/>
                  <a:gd name="T51" fmla="*/ 53 h 136"/>
                  <a:gd name="T52" fmla="*/ 3 w 65"/>
                  <a:gd name="T53" fmla="*/ 38 h 136"/>
                  <a:gd name="T54" fmla="*/ 6 w 65"/>
                  <a:gd name="T55" fmla="*/ 27 h 136"/>
                  <a:gd name="T56" fmla="*/ 12 w 65"/>
                  <a:gd name="T57" fmla="*/ 18 h 136"/>
                  <a:gd name="T58" fmla="*/ 17 w 65"/>
                  <a:gd name="T59" fmla="*/ 10 h 136"/>
                  <a:gd name="T60" fmla="*/ 22 w 65"/>
                  <a:gd name="T61" fmla="*/ 3 h 136"/>
                  <a:gd name="T62" fmla="*/ 28 w 65"/>
                  <a:gd name="T63" fmla="*/ 0 h 136"/>
                  <a:gd name="T64" fmla="*/ 36 w 65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136">
                    <a:moveTo>
                      <a:pt x="36" y="0"/>
                    </a:moveTo>
                    <a:lnTo>
                      <a:pt x="42" y="2"/>
                    </a:lnTo>
                    <a:lnTo>
                      <a:pt x="47" y="5"/>
                    </a:lnTo>
                    <a:lnTo>
                      <a:pt x="53" y="11"/>
                    </a:lnTo>
                    <a:lnTo>
                      <a:pt x="58" y="19"/>
                    </a:lnTo>
                    <a:lnTo>
                      <a:pt x="61" y="30"/>
                    </a:lnTo>
                    <a:lnTo>
                      <a:pt x="64" y="42"/>
                    </a:lnTo>
                    <a:lnTo>
                      <a:pt x="65" y="55"/>
                    </a:lnTo>
                    <a:lnTo>
                      <a:pt x="65" y="69"/>
                    </a:lnTo>
                    <a:lnTo>
                      <a:pt x="64" y="82"/>
                    </a:lnTo>
                    <a:lnTo>
                      <a:pt x="62" y="95"/>
                    </a:lnTo>
                    <a:lnTo>
                      <a:pt x="58" y="107"/>
                    </a:lnTo>
                    <a:lnTo>
                      <a:pt x="55" y="117"/>
                    </a:lnTo>
                    <a:lnTo>
                      <a:pt x="49" y="125"/>
                    </a:lnTo>
                    <a:lnTo>
                      <a:pt x="43" y="131"/>
                    </a:lnTo>
                    <a:lnTo>
                      <a:pt x="37" y="135"/>
                    </a:lnTo>
                    <a:lnTo>
                      <a:pt x="31" y="136"/>
                    </a:lnTo>
                    <a:lnTo>
                      <a:pt x="24" y="135"/>
                    </a:lnTo>
                    <a:lnTo>
                      <a:pt x="18" y="130"/>
                    </a:lnTo>
                    <a:lnTo>
                      <a:pt x="12" y="123"/>
                    </a:lnTo>
                    <a:lnTo>
                      <a:pt x="8" y="115"/>
                    </a:lnTo>
                    <a:lnTo>
                      <a:pt x="3" y="104"/>
                    </a:lnTo>
                    <a:lnTo>
                      <a:pt x="2" y="93"/>
                    </a:lnTo>
                    <a:lnTo>
                      <a:pt x="0" y="80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3" y="38"/>
                    </a:lnTo>
                    <a:lnTo>
                      <a:pt x="6" y="27"/>
                    </a:lnTo>
                    <a:lnTo>
                      <a:pt x="12" y="18"/>
                    </a:lnTo>
                    <a:lnTo>
                      <a:pt x="17" y="10"/>
                    </a:lnTo>
                    <a:lnTo>
                      <a:pt x="22" y="3"/>
                    </a:lnTo>
                    <a:lnTo>
                      <a:pt x="28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2" name="Freeform 406">
                <a:extLst>
                  <a:ext uri="{FF2B5EF4-FFF2-40B4-BE49-F238E27FC236}">
                    <a16:creationId xmlns:a16="http://schemas.microsoft.com/office/drawing/2014/main" id="{F360FECE-854E-58FE-E1B8-C39FF3877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" y="2541"/>
                <a:ext cx="22" cy="46"/>
              </a:xfrm>
              <a:custGeom>
                <a:avLst/>
                <a:gdLst>
                  <a:gd name="T0" fmla="*/ 22 w 43"/>
                  <a:gd name="T1" fmla="*/ 0 h 91"/>
                  <a:gd name="T2" fmla="*/ 26 w 43"/>
                  <a:gd name="T3" fmla="*/ 1 h 91"/>
                  <a:gd name="T4" fmla="*/ 31 w 43"/>
                  <a:gd name="T5" fmla="*/ 3 h 91"/>
                  <a:gd name="T6" fmla="*/ 34 w 43"/>
                  <a:gd name="T7" fmla="*/ 8 h 91"/>
                  <a:gd name="T8" fmla="*/ 37 w 43"/>
                  <a:gd name="T9" fmla="*/ 14 h 91"/>
                  <a:gd name="T10" fmla="*/ 40 w 43"/>
                  <a:gd name="T11" fmla="*/ 21 h 91"/>
                  <a:gd name="T12" fmla="*/ 41 w 43"/>
                  <a:gd name="T13" fmla="*/ 29 h 91"/>
                  <a:gd name="T14" fmla="*/ 43 w 43"/>
                  <a:gd name="T15" fmla="*/ 37 h 91"/>
                  <a:gd name="T16" fmla="*/ 43 w 43"/>
                  <a:gd name="T17" fmla="*/ 46 h 91"/>
                  <a:gd name="T18" fmla="*/ 43 w 43"/>
                  <a:gd name="T19" fmla="*/ 54 h 91"/>
                  <a:gd name="T20" fmla="*/ 40 w 43"/>
                  <a:gd name="T21" fmla="*/ 64 h 91"/>
                  <a:gd name="T22" fmla="*/ 38 w 43"/>
                  <a:gd name="T23" fmla="*/ 72 h 91"/>
                  <a:gd name="T24" fmla="*/ 35 w 43"/>
                  <a:gd name="T25" fmla="*/ 78 h 91"/>
                  <a:gd name="T26" fmla="*/ 32 w 43"/>
                  <a:gd name="T27" fmla="*/ 83 h 91"/>
                  <a:gd name="T28" fmla="*/ 28 w 43"/>
                  <a:gd name="T29" fmla="*/ 88 h 91"/>
                  <a:gd name="T30" fmla="*/ 23 w 43"/>
                  <a:gd name="T31" fmla="*/ 89 h 91"/>
                  <a:gd name="T32" fmla="*/ 19 w 43"/>
                  <a:gd name="T33" fmla="*/ 91 h 91"/>
                  <a:gd name="T34" fmla="*/ 16 w 43"/>
                  <a:gd name="T35" fmla="*/ 89 h 91"/>
                  <a:gd name="T36" fmla="*/ 12 w 43"/>
                  <a:gd name="T37" fmla="*/ 86 h 91"/>
                  <a:gd name="T38" fmla="*/ 7 w 43"/>
                  <a:gd name="T39" fmla="*/ 83 h 91"/>
                  <a:gd name="T40" fmla="*/ 4 w 43"/>
                  <a:gd name="T41" fmla="*/ 77 h 91"/>
                  <a:gd name="T42" fmla="*/ 3 w 43"/>
                  <a:gd name="T43" fmla="*/ 70 h 91"/>
                  <a:gd name="T44" fmla="*/ 0 w 43"/>
                  <a:gd name="T45" fmla="*/ 62 h 91"/>
                  <a:gd name="T46" fmla="*/ 0 w 43"/>
                  <a:gd name="T47" fmla="*/ 53 h 91"/>
                  <a:gd name="T48" fmla="*/ 0 w 43"/>
                  <a:gd name="T49" fmla="*/ 45 h 91"/>
                  <a:gd name="T50" fmla="*/ 0 w 43"/>
                  <a:gd name="T51" fmla="*/ 35 h 91"/>
                  <a:gd name="T52" fmla="*/ 1 w 43"/>
                  <a:gd name="T53" fmla="*/ 27 h 91"/>
                  <a:gd name="T54" fmla="*/ 4 w 43"/>
                  <a:gd name="T55" fmla="*/ 19 h 91"/>
                  <a:gd name="T56" fmla="*/ 6 w 43"/>
                  <a:gd name="T57" fmla="*/ 12 h 91"/>
                  <a:gd name="T58" fmla="*/ 10 w 43"/>
                  <a:gd name="T59" fmla="*/ 6 h 91"/>
                  <a:gd name="T60" fmla="*/ 15 w 43"/>
                  <a:gd name="T61" fmla="*/ 3 h 91"/>
                  <a:gd name="T62" fmla="*/ 19 w 43"/>
                  <a:gd name="T63" fmla="*/ 0 h 91"/>
                  <a:gd name="T64" fmla="*/ 22 w 43"/>
                  <a:gd name="T65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1">
                    <a:moveTo>
                      <a:pt x="22" y="0"/>
                    </a:moveTo>
                    <a:lnTo>
                      <a:pt x="26" y="1"/>
                    </a:lnTo>
                    <a:lnTo>
                      <a:pt x="31" y="3"/>
                    </a:lnTo>
                    <a:lnTo>
                      <a:pt x="34" y="8"/>
                    </a:lnTo>
                    <a:lnTo>
                      <a:pt x="37" y="14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6"/>
                    </a:lnTo>
                    <a:lnTo>
                      <a:pt x="43" y="54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8"/>
                    </a:lnTo>
                    <a:lnTo>
                      <a:pt x="32" y="83"/>
                    </a:lnTo>
                    <a:lnTo>
                      <a:pt x="28" y="88"/>
                    </a:lnTo>
                    <a:lnTo>
                      <a:pt x="23" y="89"/>
                    </a:lnTo>
                    <a:lnTo>
                      <a:pt x="19" y="91"/>
                    </a:lnTo>
                    <a:lnTo>
                      <a:pt x="16" y="89"/>
                    </a:lnTo>
                    <a:lnTo>
                      <a:pt x="12" y="86"/>
                    </a:lnTo>
                    <a:lnTo>
                      <a:pt x="7" y="83"/>
                    </a:lnTo>
                    <a:lnTo>
                      <a:pt x="4" y="77"/>
                    </a:lnTo>
                    <a:lnTo>
                      <a:pt x="3" y="70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0" y="45"/>
                    </a:lnTo>
                    <a:lnTo>
                      <a:pt x="0" y="35"/>
                    </a:lnTo>
                    <a:lnTo>
                      <a:pt x="1" y="27"/>
                    </a:lnTo>
                    <a:lnTo>
                      <a:pt x="4" y="19"/>
                    </a:lnTo>
                    <a:lnTo>
                      <a:pt x="6" y="12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19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3" name="Freeform 407">
                <a:extLst>
                  <a:ext uri="{FF2B5EF4-FFF2-40B4-BE49-F238E27FC236}">
                    <a16:creationId xmlns:a16="http://schemas.microsoft.com/office/drawing/2014/main" id="{30056DFE-3DF6-9F90-6A52-9306558482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2582"/>
                <a:ext cx="28" cy="59"/>
              </a:xfrm>
              <a:custGeom>
                <a:avLst/>
                <a:gdLst>
                  <a:gd name="T0" fmla="*/ 31 w 58"/>
                  <a:gd name="T1" fmla="*/ 0 h 119"/>
                  <a:gd name="T2" fmla="*/ 37 w 58"/>
                  <a:gd name="T3" fmla="*/ 2 h 119"/>
                  <a:gd name="T4" fmla="*/ 43 w 58"/>
                  <a:gd name="T5" fmla="*/ 7 h 119"/>
                  <a:gd name="T6" fmla="*/ 47 w 58"/>
                  <a:gd name="T7" fmla="*/ 12 h 119"/>
                  <a:gd name="T8" fmla="*/ 50 w 58"/>
                  <a:gd name="T9" fmla="*/ 20 h 119"/>
                  <a:gd name="T10" fmla="*/ 55 w 58"/>
                  <a:gd name="T11" fmla="*/ 28 h 119"/>
                  <a:gd name="T12" fmla="*/ 56 w 58"/>
                  <a:gd name="T13" fmla="*/ 39 h 119"/>
                  <a:gd name="T14" fmla="*/ 58 w 58"/>
                  <a:gd name="T15" fmla="*/ 50 h 119"/>
                  <a:gd name="T16" fmla="*/ 58 w 58"/>
                  <a:gd name="T17" fmla="*/ 61 h 119"/>
                  <a:gd name="T18" fmla="*/ 56 w 58"/>
                  <a:gd name="T19" fmla="*/ 74 h 119"/>
                  <a:gd name="T20" fmla="*/ 55 w 58"/>
                  <a:gd name="T21" fmla="*/ 85 h 119"/>
                  <a:gd name="T22" fmla="*/ 52 w 58"/>
                  <a:gd name="T23" fmla="*/ 95 h 119"/>
                  <a:gd name="T24" fmla="*/ 47 w 58"/>
                  <a:gd name="T25" fmla="*/ 103 h 119"/>
                  <a:gd name="T26" fmla="*/ 43 w 58"/>
                  <a:gd name="T27" fmla="*/ 109 h 119"/>
                  <a:gd name="T28" fmla="*/ 39 w 58"/>
                  <a:gd name="T29" fmla="*/ 116 h 119"/>
                  <a:gd name="T30" fmla="*/ 33 w 58"/>
                  <a:gd name="T31" fmla="*/ 119 h 119"/>
                  <a:gd name="T32" fmla="*/ 27 w 58"/>
                  <a:gd name="T33" fmla="*/ 119 h 119"/>
                  <a:gd name="T34" fmla="*/ 22 w 58"/>
                  <a:gd name="T35" fmla="*/ 119 h 119"/>
                  <a:gd name="T36" fmla="*/ 16 w 58"/>
                  <a:gd name="T37" fmla="*/ 114 h 119"/>
                  <a:gd name="T38" fmla="*/ 12 w 58"/>
                  <a:gd name="T39" fmla="*/ 109 h 119"/>
                  <a:gd name="T40" fmla="*/ 8 w 58"/>
                  <a:gd name="T41" fmla="*/ 101 h 119"/>
                  <a:gd name="T42" fmla="*/ 5 w 58"/>
                  <a:gd name="T43" fmla="*/ 93 h 119"/>
                  <a:gd name="T44" fmla="*/ 2 w 58"/>
                  <a:gd name="T45" fmla="*/ 82 h 119"/>
                  <a:gd name="T46" fmla="*/ 0 w 58"/>
                  <a:gd name="T47" fmla="*/ 71 h 119"/>
                  <a:gd name="T48" fmla="*/ 0 w 58"/>
                  <a:gd name="T49" fmla="*/ 60 h 119"/>
                  <a:gd name="T50" fmla="*/ 2 w 58"/>
                  <a:gd name="T51" fmla="*/ 47 h 119"/>
                  <a:gd name="T52" fmla="*/ 3 w 58"/>
                  <a:gd name="T53" fmla="*/ 37 h 119"/>
                  <a:gd name="T54" fmla="*/ 6 w 58"/>
                  <a:gd name="T55" fmla="*/ 26 h 119"/>
                  <a:gd name="T56" fmla="*/ 11 w 58"/>
                  <a:gd name="T57" fmla="*/ 18 h 119"/>
                  <a:gd name="T58" fmla="*/ 15 w 58"/>
                  <a:gd name="T59" fmla="*/ 10 h 119"/>
                  <a:gd name="T60" fmla="*/ 19 w 58"/>
                  <a:gd name="T61" fmla="*/ 5 h 119"/>
                  <a:gd name="T62" fmla="*/ 25 w 58"/>
                  <a:gd name="T63" fmla="*/ 2 h 119"/>
                  <a:gd name="T64" fmla="*/ 31 w 58"/>
                  <a:gd name="T65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8" h="119">
                    <a:moveTo>
                      <a:pt x="31" y="0"/>
                    </a:moveTo>
                    <a:lnTo>
                      <a:pt x="37" y="2"/>
                    </a:lnTo>
                    <a:lnTo>
                      <a:pt x="43" y="7"/>
                    </a:lnTo>
                    <a:lnTo>
                      <a:pt x="47" y="12"/>
                    </a:lnTo>
                    <a:lnTo>
                      <a:pt x="50" y="20"/>
                    </a:lnTo>
                    <a:lnTo>
                      <a:pt x="55" y="28"/>
                    </a:lnTo>
                    <a:lnTo>
                      <a:pt x="56" y="39"/>
                    </a:lnTo>
                    <a:lnTo>
                      <a:pt x="58" y="50"/>
                    </a:lnTo>
                    <a:lnTo>
                      <a:pt x="58" y="61"/>
                    </a:lnTo>
                    <a:lnTo>
                      <a:pt x="56" y="74"/>
                    </a:lnTo>
                    <a:lnTo>
                      <a:pt x="55" y="85"/>
                    </a:lnTo>
                    <a:lnTo>
                      <a:pt x="52" y="95"/>
                    </a:lnTo>
                    <a:lnTo>
                      <a:pt x="47" y="103"/>
                    </a:lnTo>
                    <a:lnTo>
                      <a:pt x="43" y="109"/>
                    </a:lnTo>
                    <a:lnTo>
                      <a:pt x="39" y="116"/>
                    </a:lnTo>
                    <a:lnTo>
                      <a:pt x="33" y="119"/>
                    </a:lnTo>
                    <a:lnTo>
                      <a:pt x="27" y="119"/>
                    </a:lnTo>
                    <a:lnTo>
                      <a:pt x="22" y="119"/>
                    </a:lnTo>
                    <a:lnTo>
                      <a:pt x="16" y="114"/>
                    </a:lnTo>
                    <a:lnTo>
                      <a:pt x="12" y="109"/>
                    </a:lnTo>
                    <a:lnTo>
                      <a:pt x="8" y="101"/>
                    </a:lnTo>
                    <a:lnTo>
                      <a:pt x="5" y="93"/>
                    </a:lnTo>
                    <a:lnTo>
                      <a:pt x="2" y="82"/>
                    </a:lnTo>
                    <a:lnTo>
                      <a:pt x="0" y="71"/>
                    </a:lnTo>
                    <a:lnTo>
                      <a:pt x="0" y="60"/>
                    </a:lnTo>
                    <a:lnTo>
                      <a:pt x="2" y="47"/>
                    </a:lnTo>
                    <a:lnTo>
                      <a:pt x="3" y="37"/>
                    </a:lnTo>
                    <a:lnTo>
                      <a:pt x="6" y="26"/>
                    </a:lnTo>
                    <a:lnTo>
                      <a:pt x="11" y="18"/>
                    </a:lnTo>
                    <a:lnTo>
                      <a:pt x="15" y="10"/>
                    </a:lnTo>
                    <a:lnTo>
                      <a:pt x="19" y="5"/>
                    </a:lnTo>
                    <a:lnTo>
                      <a:pt x="25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4" name="Freeform 408">
                <a:extLst>
                  <a:ext uri="{FF2B5EF4-FFF2-40B4-BE49-F238E27FC236}">
                    <a16:creationId xmlns:a16="http://schemas.microsoft.com/office/drawing/2014/main" id="{9F2A91C0-E380-4594-9E4B-D9F2A245E8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544"/>
                <a:ext cx="11" cy="39"/>
              </a:xfrm>
              <a:custGeom>
                <a:avLst/>
                <a:gdLst>
                  <a:gd name="T0" fmla="*/ 13 w 22"/>
                  <a:gd name="T1" fmla="*/ 0 h 79"/>
                  <a:gd name="T2" fmla="*/ 9 w 22"/>
                  <a:gd name="T3" fmla="*/ 6 h 79"/>
                  <a:gd name="T4" fmla="*/ 6 w 22"/>
                  <a:gd name="T5" fmla="*/ 13 h 79"/>
                  <a:gd name="T6" fmla="*/ 1 w 22"/>
                  <a:gd name="T7" fmla="*/ 23 h 79"/>
                  <a:gd name="T8" fmla="*/ 0 w 22"/>
                  <a:gd name="T9" fmla="*/ 31 h 79"/>
                  <a:gd name="T10" fmla="*/ 0 w 22"/>
                  <a:gd name="T11" fmla="*/ 42 h 79"/>
                  <a:gd name="T12" fmla="*/ 1 w 22"/>
                  <a:gd name="T13" fmla="*/ 53 h 79"/>
                  <a:gd name="T14" fmla="*/ 4 w 22"/>
                  <a:gd name="T15" fmla="*/ 66 h 79"/>
                  <a:gd name="T16" fmla="*/ 10 w 22"/>
                  <a:gd name="T17" fmla="*/ 79 h 79"/>
                  <a:gd name="T18" fmla="*/ 19 w 22"/>
                  <a:gd name="T19" fmla="*/ 79 h 79"/>
                  <a:gd name="T20" fmla="*/ 13 w 22"/>
                  <a:gd name="T21" fmla="*/ 69 h 79"/>
                  <a:gd name="T22" fmla="*/ 10 w 22"/>
                  <a:gd name="T23" fmla="*/ 61 h 79"/>
                  <a:gd name="T24" fmla="*/ 7 w 22"/>
                  <a:gd name="T25" fmla="*/ 53 h 79"/>
                  <a:gd name="T26" fmla="*/ 7 w 22"/>
                  <a:gd name="T27" fmla="*/ 45 h 79"/>
                  <a:gd name="T28" fmla="*/ 7 w 22"/>
                  <a:gd name="T29" fmla="*/ 37 h 79"/>
                  <a:gd name="T30" fmla="*/ 9 w 22"/>
                  <a:gd name="T31" fmla="*/ 29 h 79"/>
                  <a:gd name="T32" fmla="*/ 12 w 22"/>
                  <a:gd name="T33" fmla="*/ 19 h 79"/>
                  <a:gd name="T34" fmla="*/ 15 w 22"/>
                  <a:gd name="T35" fmla="*/ 10 h 79"/>
                  <a:gd name="T36" fmla="*/ 22 w 22"/>
                  <a:gd name="T37" fmla="*/ 0 h 79"/>
                  <a:gd name="T38" fmla="*/ 13 w 22"/>
                  <a:gd name="T3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9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1" y="23"/>
                    </a:lnTo>
                    <a:lnTo>
                      <a:pt x="0" y="31"/>
                    </a:lnTo>
                    <a:lnTo>
                      <a:pt x="0" y="42"/>
                    </a:lnTo>
                    <a:lnTo>
                      <a:pt x="1" y="53"/>
                    </a:lnTo>
                    <a:lnTo>
                      <a:pt x="4" y="66"/>
                    </a:lnTo>
                    <a:lnTo>
                      <a:pt x="10" y="79"/>
                    </a:lnTo>
                    <a:lnTo>
                      <a:pt x="19" y="79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19"/>
                    </a:lnTo>
                    <a:lnTo>
                      <a:pt x="15" y="10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5" name="Freeform 409">
                <a:extLst>
                  <a:ext uri="{FF2B5EF4-FFF2-40B4-BE49-F238E27FC236}">
                    <a16:creationId xmlns:a16="http://schemas.microsoft.com/office/drawing/2014/main" id="{E06D2781-5F8E-577C-21D2-F8134553E4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2" y="2586"/>
                <a:ext cx="15" cy="52"/>
              </a:xfrm>
              <a:custGeom>
                <a:avLst/>
                <a:gdLst>
                  <a:gd name="T0" fmla="*/ 19 w 29"/>
                  <a:gd name="T1" fmla="*/ 0 h 105"/>
                  <a:gd name="T2" fmla="*/ 13 w 29"/>
                  <a:gd name="T3" fmla="*/ 8 h 105"/>
                  <a:gd name="T4" fmla="*/ 7 w 29"/>
                  <a:gd name="T5" fmla="*/ 18 h 105"/>
                  <a:gd name="T6" fmla="*/ 4 w 29"/>
                  <a:gd name="T7" fmla="*/ 29 h 105"/>
                  <a:gd name="T8" fmla="*/ 1 w 29"/>
                  <a:gd name="T9" fmla="*/ 42 h 105"/>
                  <a:gd name="T10" fmla="*/ 0 w 29"/>
                  <a:gd name="T11" fmla="*/ 57 h 105"/>
                  <a:gd name="T12" fmla="*/ 3 w 29"/>
                  <a:gd name="T13" fmla="*/ 71 h 105"/>
                  <a:gd name="T14" fmla="*/ 7 w 29"/>
                  <a:gd name="T15" fmla="*/ 87 h 105"/>
                  <a:gd name="T16" fmla="*/ 14 w 29"/>
                  <a:gd name="T17" fmla="*/ 105 h 105"/>
                  <a:gd name="T18" fmla="*/ 26 w 29"/>
                  <a:gd name="T19" fmla="*/ 105 h 105"/>
                  <a:gd name="T20" fmla="*/ 19 w 29"/>
                  <a:gd name="T21" fmla="*/ 92 h 105"/>
                  <a:gd name="T22" fmla="*/ 14 w 29"/>
                  <a:gd name="T23" fmla="*/ 81 h 105"/>
                  <a:gd name="T24" fmla="*/ 11 w 29"/>
                  <a:gd name="T25" fmla="*/ 71 h 105"/>
                  <a:gd name="T26" fmla="*/ 10 w 29"/>
                  <a:gd name="T27" fmla="*/ 61 h 105"/>
                  <a:gd name="T28" fmla="*/ 11 w 29"/>
                  <a:gd name="T29" fmla="*/ 50 h 105"/>
                  <a:gd name="T30" fmla="*/ 13 w 29"/>
                  <a:gd name="T31" fmla="*/ 39 h 105"/>
                  <a:gd name="T32" fmla="*/ 17 w 29"/>
                  <a:gd name="T33" fmla="*/ 28 h 105"/>
                  <a:gd name="T34" fmla="*/ 20 w 29"/>
                  <a:gd name="T35" fmla="*/ 13 h 105"/>
                  <a:gd name="T36" fmla="*/ 29 w 29"/>
                  <a:gd name="T37" fmla="*/ 0 h 105"/>
                  <a:gd name="T38" fmla="*/ 19 w 29"/>
                  <a:gd name="T3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5">
                    <a:moveTo>
                      <a:pt x="19" y="0"/>
                    </a:moveTo>
                    <a:lnTo>
                      <a:pt x="13" y="8"/>
                    </a:lnTo>
                    <a:lnTo>
                      <a:pt x="7" y="18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7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4" y="105"/>
                    </a:lnTo>
                    <a:lnTo>
                      <a:pt x="26" y="105"/>
                    </a:lnTo>
                    <a:lnTo>
                      <a:pt x="19" y="92"/>
                    </a:lnTo>
                    <a:lnTo>
                      <a:pt x="14" y="81"/>
                    </a:lnTo>
                    <a:lnTo>
                      <a:pt x="11" y="71"/>
                    </a:lnTo>
                    <a:lnTo>
                      <a:pt x="10" y="61"/>
                    </a:lnTo>
                    <a:lnTo>
                      <a:pt x="11" y="50"/>
                    </a:lnTo>
                    <a:lnTo>
                      <a:pt x="13" y="39"/>
                    </a:lnTo>
                    <a:lnTo>
                      <a:pt x="17" y="28"/>
                    </a:lnTo>
                    <a:lnTo>
                      <a:pt x="20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6" name="Freeform 410">
                <a:extLst>
                  <a:ext uri="{FF2B5EF4-FFF2-40B4-BE49-F238E27FC236}">
                    <a16:creationId xmlns:a16="http://schemas.microsoft.com/office/drawing/2014/main" id="{B4A7C332-A015-C708-ACDF-7944E3ABB4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2557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1 h 32"/>
                  <a:gd name="T4" fmla="*/ 0 w 16"/>
                  <a:gd name="T5" fmla="*/ 27 h 32"/>
                  <a:gd name="T6" fmla="*/ 7 w 16"/>
                  <a:gd name="T7" fmla="*/ 32 h 32"/>
                  <a:gd name="T8" fmla="*/ 16 w 16"/>
                  <a:gd name="T9" fmla="*/ 32 h 32"/>
                  <a:gd name="T10" fmla="*/ 14 w 16"/>
                  <a:gd name="T11" fmla="*/ 3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1"/>
                    </a:lnTo>
                    <a:lnTo>
                      <a:pt x="0" y="27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4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7" name="Freeform 411">
                <a:extLst>
                  <a:ext uri="{FF2B5EF4-FFF2-40B4-BE49-F238E27FC236}">
                    <a16:creationId xmlns:a16="http://schemas.microsoft.com/office/drawing/2014/main" id="{004D6A58-982F-CA45-475F-62CB94BC15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2603"/>
                <a:ext cx="11" cy="21"/>
              </a:xfrm>
              <a:custGeom>
                <a:avLst/>
                <a:gdLst>
                  <a:gd name="T0" fmla="*/ 7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7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7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8" name="Freeform 412">
                <a:extLst>
                  <a:ext uri="{FF2B5EF4-FFF2-40B4-BE49-F238E27FC236}">
                    <a16:creationId xmlns:a16="http://schemas.microsoft.com/office/drawing/2014/main" id="{7A19CBC5-D32F-F05C-231C-47E547EAA0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3" y="2555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1 h 33"/>
                  <a:gd name="T4" fmla="*/ 10 w 12"/>
                  <a:gd name="T5" fmla="*/ 6 h 33"/>
                  <a:gd name="T6" fmla="*/ 12 w 12"/>
                  <a:gd name="T7" fmla="*/ 11 h 33"/>
                  <a:gd name="T8" fmla="*/ 12 w 12"/>
                  <a:gd name="T9" fmla="*/ 17 h 33"/>
                  <a:gd name="T10" fmla="*/ 12 w 12"/>
                  <a:gd name="T11" fmla="*/ 24 h 33"/>
                  <a:gd name="T12" fmla="*/ 10 w 12"/>
                  <a:gd name="T13" fmla="*/ 28 h 33"/>
                  <a:gd name="T14" fmla="*/ 9 w 12"/>
                  <a:gd name="T15" fmla="*/ 33 h 33"/>
                  <a:gd name="T16" fmla="*/ 6 w 12"/>
                  <a:gd name="T17" fmla="*/ 33 h 33"/>
                  <a:gd name="T18" fmla="*/ 3 w 12"/>
                  <a:gd name="T19" fmla="*/ 33 h 33"/>
                  <a:gd name="T20" fmla="*/ 3 w 12"/>
                  <a:gd name="T21" fmla="*/ 28 h 33"/>
                  <a:gd name="T22" fmla="*/ 2 w 12"/>
                  <a:gd name="T23" fmla="*/ 24 h 33"/>
                  <a:gd name="T24" fmla="*/ 0 w 12"/>
                  <a:gd name="T25" fmla="*/ 17 h 33"/>
                  <a:gd name="T26" fmla="*/ 2 w 12"/>
                  <a:gd name="T27" fmla="*/ 11 h 33"/>
                  <a:gd name="T28" fmla="*/ 3 w 12"/>
                  <a:gd name="T29" fmla="*/ 6 h 33"/>
                  <a:gd name="T30" fmla="*/ 3 w 12"/>
                  <a:gd name="T31" fmla="*/ 1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1"/>
                    </a:lnTo>
                    <a:lnTo>
                      <a:pt x="10" y="6"/>
                    </a:lnTo>
                    <a:lnTo>
                      <a:pt x="12" y="11"/>
                    </a:lnTo>
                    <a:lnTo>
                      <a:pt x="12" y="17"/>
                    </a:lnTo>
                    <a:lnTo>
                      <a:pt x="12" y="24"/>
                    </a:lnTo>
                    <a:lnTo>
                      <a:pt x="10" y="28"/>
                    </a:lnTo>
                    <a:lnTo>
                      <a:pt x="9" y="33"/>
                    </a:lnTo>
                    <a:lnTo>
                      <a:pt x="6" y="33"/>
                    </a:lnTo>
                    <a:lnTo>
                      <a:pt x="3" y="33"/>
                    </a:lnTo>
                    <a:lnTo>
                      <a:pt x="3" y="28"/>
                    </a:lnTo>
                    <a:lnTo>
                      <a:pt x="2" y="24"/>
                    </a:lnTo>
                    <a:lnTo>
                      <a:pt x="0" y="17"/>
                    </a:lnTo>
                    <a:lnTo>
                      <a:pt x="2" y="11"/>
                    </a:lnTo>
                    <a:lnTo>
                      <a:pt x="3" y="6"/>
                    </a:lnTo>
                    <a:lnTo>
                      <a:pt x="3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9" name="Freeform 413">
                <a:extLst>
                  <a:ext uri="{FF2B5EF4-FFF2-40B4-BE49-F238E27FC236}">
                    <a16:creationId xmlns:a16="http://schemas.microsoft.com/office/drawing/2014/main" id="{A08C5FF5-5A83-A0E1-2AAF-5C5406A48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3" y="2602"/>
                <a:ext cx="8" cy="21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1 h 43"/>
                  <a:gd name="T4" fmla="*/ 13 w 16"/>
                  <a:gd name="T5" fmla="*/ 6 h 43"/>
                  <a:gd name="T6" fmla="*/ 14 w 16"/>
                  <a:gd name="T7" fmla="*/ 12 h 43"/>
                  <a:gd name="T8" fmla="*/ 16 w 16"/>
                  <a:gd name="T9" fmla="*/ 20 h 43"/>
                  <a:gd name="T10" fmla="*/ 14 w 16"/>
                  <a:gd name="T11" fmla="*/ 28 h 43"/>
                  <a:gd name="T12" fmla="*/ 13 w 16"/>
                  <a:gd name="T13" fmla="*/ 36 h 43"/>
                  <a:gd name="T14" fmla="*/ 10 w 16"/>
                  <a:gd name="T15" fmla="*/ 41 h 43"/>
                  <a:gd name="T16" fmla="*/ 7 w 16"/>
                  <a:gd name="T17" fmla="*/ 43 h 43"/>
                  <a:gd name="T18" fmla="*/ 4 w 16"/>
                  <a:gd name="T19" fmla="*/ 41 h 43"/>
                  <a:gd name="T20" fmla="*/ 3 w 16"/>
                  <a:gd name="T21" fmla="*/ 36 h 43"/>
                  <a:gd name="T22" fmla="*/ 1 w 16"/>
                  <a:gd name="T23" fmla="*/ 28 h 43"/>
                  <a:gd name="T24" fmla="*/ 0 w 16"/>
                  <a:gd name="T25" fmla="*/ 20 h 43"/>
                  <a:gd name="T26" fmla="*/ 1 w 16"/>
                  <a:gd name="T27" fmla="*/ 12 h 43"/>
                  <a:gd name="T28" fmla="*/ 3 w 16"/>
                  <a:gd name="T29" fmla="*/ 6 h 43"/>
                  <a:gd name="T30" fmla="*/ 4 w 16"/>
                  <a:gd name="T31" fmla="*/ 1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1"/>
                    </a:lnTo>
                    <a:lnTo>
                      <a:pt x="13" y="6"/>
                    </a:lnTo>
                    <a:lnTo>
                      <a:pt x="14" y="12"/>
                    </a:lnTo>
                    <a:lnTo>
                      <a:pt x="16" y="20"/>
                    </a:lnTo>
                    <a:lnTo>
                      <a:pt x="14" y="28"/>
                    </a:lnTo>
                    <a:lnTo>
                      <a:pt x="13" y="36"/>
                    </a:lnTo>
                    <a:lnTo>
                      <a:pt x="10" y="41"/>
                    </a:lnTo>
                    <a:lnTo>
                      <a:pt x="7" y="43"/>
                    </a:lnTo>
                    <a:lnTo>
                      <a:pt x="4" y="41"/>
                    </a:lnTo>
                    <a:lnTo>
                      <a:pt x="3" y="36"/>
                    </a:lnTo>
                    <a:lnTo>
                      <a:pt x="1" y="28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3" y="6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0" name="Freeform 414">
                <a:extLst>
                  <a:ext uri="{FF2B5EF4-FFF2-40B4-BE49-F238E27FC236}">
                    <a16:creationId xmlns:a16="http://schemas.microsoft.com/office/drawing/2014/main" id="{601CD621-9C00-CBE2-DB10-3FF264C19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548"/>
                <a:ext cx="9" cy="36"/>
              </a:xfrm>
              <a:custGeom>
                <a:avLst/>
                <a:gdLst>
                  <a:gd name="T0" fmla="*/ 1 w 18"/>
                  <a:gd name="T1" fmla="*/ 0 h 72"/>
                  <a:gd name="T2" fmla="*/ 7 w 18"/>
                  <a:gd name="T3" fmla="*/ 8 h 72"/>
                  <a:gd name="T4" fmla="*/ 12 w 18"/>
                  <a:gd name="T5" fmla="*/ 16 h 72"/>
                  <a:gd name="T6" fmla="*/ 13 w 18"/>
                  <a:gd name="T7" fmla="*/ 26 h 72"/>
                  <a:gd name="T8" fmla="*/ 13 w 18"/>
                  <a:gd name="T9" fmla="*/ 34 h 72"/>
                  <a:gd name="T10" fmla="*/ 12 w 18"/>
                  <a:gd name="T11" fmla="*/ 43 h 72"/>
                  <a:gd name="T12" fmla="*/ 9 w 18"/>
                  <a:gd name="T13" fmla="*/ 53 h 72"/>
                  <a:gd name="T14" fmla="*/ 4 w 18"/>
                  <a:gd name="T15" fmla="*/ 63 h 72"/>
                  <a:gd name="T16" fmla="*/ 0 w 18"/>
                  <a:gd name="T17" fmla="*/ 72 h 72"/>
                  <a:gd name="T18" fmla="*/ 6 w 18"/>
                  <a:gd name="T19" fmla="*/ 64 h 72"/>
                  <a:gd name="T20" fmla="*/ 10 w 18"/>
                  <a:gd name="T21" fmla="*/ 55 h 72"/>
                  <a:gd name="T22" fmla="*/ 15 w 18"/>
                  <a:gd name="T23" fmla="*/ 43 h 72"/>
                  <a:gd name="T24" fmla="*/ 16 w 18"/>
                  <a:gd name="T25" fmla="*/ 34 h 72"/>
                  <a:gd name="T26" fmla="*/ 18 w 18"/>
                  <a:gd name="T27" fmla="*/ 24 h 72"/>
                  <a:gd name="T28" fmla="*/ 15 w 18"/>
                  <a:gd name="T29" fmla="*/ 15 h 72"/>
                  <a:gd name="T30" fmla="*/ 10 w 18"/>
                  <a:gd name="T31" fmla="*/ 7 h 72"/>
                  <a:gd name="T32" fmla="*/ 1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1" y="0"/>
                    </a:moveTo>
                    <a:lnTo>
                      <a:pt x="7" y="8"/>
                    </a:lnTo>
                    <a:lnTo>
                      <a:pt x="12" y="16"/>
                    </a:lnTo>
                    <a:lnTo>
                      <a:pt x="13" y="26"/>
                    </a:lnTo>
                    <a:lnTo>
                      <a:pt x="13" y="34"/>
                    </a:lnTo>
                    <a:lnTo>
                      <a:pt x="12" y="43"/>
                    </a:lnTo>
                    <a:lnTo>
                      <a:pt x="9" y="53"/>
                    </a:lnTo>
                    <a:lnTo>
                      <a:pt x="4" y="63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0" y="55"/>
                    </a:lnTo>
                    <a:lnTo>
                      <a:pt x="15" y="43"/>
                    </a:lnTo>
                    <a:lnTo>
                      <a:pt x="16" y="34"/>
                    </a:lnTo>
                    <a:lnTo>
                      <a:pt x="18" y="24"/>
                    </a:lnTo>
                    <a:lnTo>
                      <a:pt x="15" y="15"/>
                    </a:lnTo>
                    <a:lnTo>
                      <a:pt x="10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1" name="Freeform 415">
                <a:extLst>
                  <a:ext uri="{FF2B5EF4-FFF2-40B4-BE49-F238E27FC236}">
                    <a16:creationId xmlns:a16="http://schemas.microsoft.com/office/drawing/2014/main" id="{DF5DF8C5-9247-E38E-FE7A-2C17BE03A2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5" y="2591"/>
                <a:ext cx="11" cy="48"/>
              </a:xfrm>
              <a:custGeom>
                <a:avLst/>
                <a:gdLst>
                  <a:gd name="T0" fmla="*/ 2 w 22"/>
                  <a:gd name="T1" fmla="*/ 0 h 94"/>
                  <a:gd name="T2" fmla="*/ 10 w 22"/>
                  <a:gd name="T3" fmla="*/ 9 h 94"/>
                  <a:gd name="T4" fmla="*/ 15 w 22"/>
                  <a:gd name="T5" fmla="*/ 22 h 94"/>
                  <a:gd name="T6" fmla="*/ 16 w 22"/>
                  <a:gd name="T7" fmla="*/ 33 h 94"/>
                  <a:gd name="T8" fmla="*/ 16 w 22"/>
                  <a:gd name="T9" fmla="*/ 45 h 94"/>
                  <a:gd name="T10" fmla="*/ 15 w 22"/>
                  <a:gd name="T11" fmla="*/ 57 h 94"/>
                  <a:gd name="T12" fmla="*/ 10 w 22"/>
                  <a:gd name="T13" fmla="*/ 69 h 94"/>
                  <a:gd name="T14" fmla="*/ 6 w 22"/>
                  <a:gd name="T15" fmla="*/ 83 h 94"/>
                  <a:gd name="T16" fmla="*/ 0 w 22"/>
                  <a:gd name="T17" fmla="*/ 94 h 94"/>
                  <a:gd name="T18" fmla="*/ 6 w 22"/>
                  <a:gd name="T19" fmla="*/ 83 h 94"/>
                  <a:gd name="T20" fmla="*/ 12 w 22"/>
                  <a:gd name="T21" fmla="*/ 70 h 94"/>
                  <a:gd name="T22" fmla="*/ 18 w 22"/>
                  <a:gd name="T23" fmla="*/ 57 h 94"/>
                  <a:gd name="T24" fmla="*/ 21 w 22"/>
                  <a:gd name="T25" fmla="*/ 43 h 94"/>
                  <a:gd name="T26" fmla="*/ 22 w 22"/>
                  <a:gd name="T27" fmla="*/ 30 h 94"/>
                  <a:gd name="T28" fmla="*/ 19 w 22"/>
                  <a:gd name="T29" fmla="*/ 19 h 94"/>
                  <a:gd name="T30" fmla="*/ 13 w 22"/>
                  <a:gd name="T31" fmla="*/ 8 h 94"/>
                  <a:gd name="T32" fmla="*/ 2 w 22"/>
                  <a:gd name="T33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4">
                    <a:moveTo>
                      <a:pt x="2" y="0"/>
                    </a:moveTo>
                    <a:lnTo>
                      <a:pt x="10" y="9"/>
                    </a:lnTo>
                    <a:lnTo>
                      <a:pt x="15" y="22"/>
                    </a:lnTo>
                    <a:lnTo>
                      <a:pt x="16" y="33"/>
                    </a:lnTo>
                    <a:lnTo>
                      <a:pt x="16" y="45"/>
                    </a:lnTo>
                    <a:lnTo>
                      <a:pt x="15" y="57"/>
                    </a:lnTo>
                    <a:lnTo>
                      <a:pt x="10" y="69"/>
                    </a:lnTo>
                    <a:lnTo>
                      <a:pt x="6" y="83"/>
                    </a:lnTo>
                    <a:lnTo>
                      <a:pt x="0" y="94"/>
                    </a:lnTo>
                    <a:lnTo>
                      <a:pt x="6" y="83"/>
                    </a:lnTo>
                    <a:lnTo>
                      <a:pt x="12" y="70"/>
                    </a:lnTo>
                    <a:lnTo>
                      <a:pt x="18" y="57"/>
                    </a:lnTo>
                    <a:lnTo>
                      <a:pt x="21" y="43"/>
                    </a:lnTo>
                    <a:lnTo>
                      <a:pt x="22" y="30"/>
                    </a:lnTo>
                    <a:lnTo>
                      <a:pt x="19" y="19"/>
                    </a:lnTo>
                    <a:lnTo>
                      <a:pt x="13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2" name="Freeform 416">
                <a:extLst>
                  <a:ext uri="{FF2B5EF4-FFF2-40B4-BE49-F238E27FC236}">
                    <a16:creationId xmlns:a16="http://schemas.microsoft.com/office/drawing/2014/main" id="{476493DE-7A90-BBD8-5F97-DC5B524E7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225"/>
                <a:ext cx="12" cy="9"/>
              </a:xfrm>
              <a:custGeom>
                <a:avLst/>
                <a:gdLst>
                  <a:gd name="T0" fmla="*/ 0 w 25"/>
                  <a:gd name="T1" fmla="*/ 0 h 18"/>
                  <a:gd name="T2" fmla="*/ 5 w 25"/>
                  <a:gd name="T3" fmla="*/ 18 h 18"/>
                  <a:gd name="T4" fmla="*/ 19 w 25"/>
                  <a:gd name="T5" fmla="*/ 18 h 18"/>
                  <a:gd name="T6" fmla="*/ 25 w 25"/>
                  <a:gd name="T7" fmla="*/ 0 h 18"/>
                  <a:gd name="T8" fmla="*/ 0 w 25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8">
                    <a:moveTo>
                      <a:pt x="0" y="0"/>
                    </a:moveTo>
                    <a:lnTo>
                      <a:pt x="5" y="18"/>
                    </a:lnTo>
                    <a:lnTo>
                      <a:pt x="19" y="18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3" name="Freeform 417">
                <a:extLst>
                  <a:ext uri="{FF2B5EF4-FFF2-40B4-BE49-F238E27FC236}">
                    <a16:creationId xmlns:a16="http://schemas.microsoft.com/office/drawing/2014/main" id="{EF056A68-3B3F-8053-0495-110FF56C0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335"/>
                <a:ext cx="9" cy="13"/>
              </a:xfrm>
              <a:custGeom>
                <a:avLst/>
                <a:gdLst>
                  <a:gd name="T0" fmla="*/ 13 w 17"/>
                  <a:gd name="T1" fmla="*/ 0 h 27"/>
                  <a:gd name="T2" fmla="*/ 16 w 17"/>
                  <a:gd name="T3" fmla="*/ 1 h 27"/>
                  <a:gd name="T4" fmla="*/ 17 w 17"/>
                  <a:gd name="T5" fmla="*/ 6 h 27"/>
                  <a:gd name="T6" fmla="*/ 17 w 17"/>
                  <a:gd name="T7" fmla="*/ 11 h 27"/>
                  <a:gd name="T8" fmla="*/ 17 w 17"/>
                  <a:gd name="T9" fmla="*/ 16 h 27"/>
                  <a:gd name="T10" fmla="*/ 14 w 17"/>
                  <a:gd name="T11" fmla="*/ 22 h 27"/>
                  <a:gd name="T12" fmla="*/ 12 w 17"/>
                  <a:gd name="T13" fmla="*/ 25 h 27"/>
                  <a:gd name="T14" fmla="*/ 9 w 17"/>
                  <a:gd name="T15" fmla="*/ 27 h 27"/>
                  <a:gd name="T16" fmla="*/ 4 w 17"/>
                  <a:gd name="T17" fmla="*/ 27 h 27"/>
                  <a:gd name="T18" fmla="*/ 3 w 17"/>
                  <a:gd name="T19" fmla="*/ 25 h 27"/>
                  <a:gd name="T20" fmla="*/ 0 w 17"/>
                  <a:gd name="T21" fmla="*/ 20 h 27"/>
                  <a:gd name="T22" fmla="*/ 0 w 17"/>
                  <a:gd name="T23" fmla="*/ 16 h 27"/>
                  <a:gd name="T24" fmla="*/ 0 w 17"/>
                  <a:gd name="T25" fmla="*/ 11 h 27"/>
                  <a:gd name="T26" fmla="*/ 3 w 17"/>
                  <a:gd name="T27" fmla="*/ 4 h 27"/>
                  <a:gd name="T28" fmla="*/ 6 w 17"/>
                  <a:gd name="T29" fmla="*/ 1 h 27"/>
                  <a:gd name="T30" fmla="*/ 9 w 17"/>
                  <a:gd name="T31" fmla="*/ 0 h 27"/>
                  <a:gd name="T32" fmla="*/ 13 w 17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7">
                    <a:moveTo>
                      <a:pt x="13" y="0"/>
                    </a:moveTo>
                    <a:lnTo>
                      <a:pt x="16" y="1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7" y="16"/>
                    </a:lnTo>
                    <a:lnTo>
                      <a:pt x="14" y="22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4" name="Freeform 418">
                <a:extLst>
                  <a:ext uri="{FF2B5EF4-FFF2-40B4-BE49-F238E27FC236}">
                    <a16:creationId xmlns:a16="http://schemas.microsoft.com/office/drawing/2014/main" id="{583FCDAB-3248-F9BB-5A99-E15F70E737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6" y="2333"/>
                <a:ext cx="9" cy="14"/>
              </a:xfrm>
              <a:custGeom>
                <a:avLst/>
                <a:gdLst>
                  <a:gd name="T0" fmla="*/ 13 w 17"/>
                  <a:gd name="T1" fmla="*/ 0 h 28"/>
                  <a:gd name="T2" fmla="*/ 16 w 17"/>
                  <a:gd name="T3" fmla="*/ 2 h 28"/>
                  <a:gd name="T4" fmla="*/ 17 w 17"/>
                  <a:gd name="T5" fmla="*/ 7 h 28"/>
                  <a:gd name="T6" fmla="*/ 17 w 17"/>
                  <a:gd name="T7" fmla="*/ 12 h 28"/>
                  <a:gd name="T8" fmla="*/ 16 w 17"/>
                  <a:gd name="T9" fmla="*/ 18 h 28"/>
                  <a:gd name="T10" fmla="*/ 14 w 17"/>
                  <a:gd name="T11" fmla="*/ 23 h 28"/>
                  <a:gd name="T12" fmla="*/ 11 w 17"/>
                  <a:gd name="T13" fmla="*/ 26 h 28"/>
                  <a:gd name="T14" fmla="*/ 7 w 17"/>
                  <a:gd name="T15" fmla="*/ 28 h 28"/>
                  <a:gd name="T16" fmla="*/ 4 w 17"/>
                  <a:gd name="T17" fmla="*/ 28 h 28"/>
                  <a:gd name="T18" fmla="*/ 1 w 17"/>
                  <a:gd name="T19" fmla="*/ 26 h 28"/>
                  <a:gd name="T20" fmla="*/ 0 w 17"/>
                  <a:gd name="T21" fmla="*/ 21 h 28"/>
                  <a:gd name="T22" fmla="*/ 0 w 17"/>
                  <a:gd name="T23" fmla="*/ 16 h 28"/>
                  <a:gd name="T24" fmla="*/ 0 w 17"/>
                  <a:gd name="T25" fmla="*/ 12 h 28"/>
                  <a:gd name="T26" fmla="*/ 3 w 17"/>
                  <a:gd name="T27" fmla="*/ 7 h 28"/>
                  <a:gd name="T28" fmla="*/ 6 w 17"/>
                  <a:gd name="T29" fmla="*/ 2 h 28"/>
                  <a:gd name="T30" fmla="*/ 8 w 17"/>
                  <a:gd name="T31" fmla="*/ 0 h 28"/>
                  <a:gd name="T32" fmla="*/ 13 w 17"/>
                  <a:gd name="T33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8">
                    <a:moveTo>
                      <a:pt x="13" y="0"/>
                    </a:moveTo>
                    <a:lnTo>
                      <a:pt x="16" y="2"/>
                    </a:lnTo>
                    <a:lnTo>
                      <a:pt x="17" y="7"/>
                    </a:lnTo>
                    <a:lnTo>
                      <a:pt x="17" y="12"/>
                    </a:lnTo>
                    <a:lnTo>
                      <a:pt x="16" y="18"/>
                    </a:lnTo>
                    <a:lnTo>
                      <a:pt x="14" y="23"/>
                    </a:lnTo>
                    <a:lnTo>
                      <a:pt x="11" y="26"/>
                    </a:lnTo>
                    <a:lnTo>
                      <a:pt x="7" y="28"/>
                    </a:lnTo>
                    <a:lnTo>
                      <a:pt x="4" y="28"/>
                    </a:lnTo>
                    <a:lnTo>
                      <a:pt x="1" y="26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3" y="7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5" name="Freeform 419">
                <a:extLst>
                  <a:ext uri="{FF2B5EF4-FFF2-40B4-BE49-F238E27FC236}">
                    <a16:creationId xmlns:a16="http://schemas.microsoft.com/office/drawing/2014/main" id="{697FA9C7-DE8A-40EE-317D-F161972D19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2"/>
                <a:ext cx="8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3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2 w 18"/>
                  <a:gd name="T19" fmla="*/ 25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3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3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2" y="25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3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6" name="Freeform 420">
                <a:extLst>
                  <a:ext uri="{FF2B5EF4-FFF2-40B4-BE49-F238E27FC236}">
                    <a16:creationId xmlns:a16="http://schemas.microsoft.com/office/drawing/2014/main" id="{2AE49789-01C6-B28E-E2E6-0FBDEEBDBC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1" y="2336"/>
                <a:ext cx="7" cy="11"/>
              </a:xfrm>
              <a:custGeom>
                <a:avLst/>
                <a:gdLst>
                  <a:gd name="T0" fmla="*/ 9 w 13"/>
                  <a:gd name="T1" fmla="*/ 0 h 23"/>
                  <a:gd name="T2" fmla="*/ 11 w 13"/>
                  <a:gd name="T3" fmla="*/ 3 h 23"/>
                  <a:gd name="T4" fmla="*/ 12 w 13"/>
                  <a:gd name="T5" fmla="*/ 5 h 23"/>
                  <a:gd name="T6" fmla="*/ 13 w 13"/>
                  <a:gd name="T7" fmla="*/ 10 h 23"/>
                  <a:gd name="T8" fmla="*/ 12 w 13"/>
                  <a:gd name="T9" fmla="*/ 13 h 23"/>
                  <a:gd name="T10" fmla="*/ 11 w 13"/>
                  <a:gd name="T11" fmla="*/ 18 h 23"/>
                  <a:gd name="T12" fmla="*/ 8 w 13"/>
                  <a:gd name="T13" fmla="*/ 21 h 23"/>
                  <a:gd name="T14" fmla="*/ 6 w 13"/>
                  <a:gd name="T15" fmla="*/ 23 h 23"/>
                  <a:gd name="T16" fmla="*/ 3 w 13"/>
                  <a:gd name="T17" fmla="*/ 23 h 23"/>
                  <a:gd name="T18" fmla="*/ 2 w 13"/>
                  <a:gd name="T19" fmla="*/ 21 h 23"/>
                  <a:gd name="T20" fmla="*/ 0 w 13"/>
                  <a:gd name="T21" fmla="*/ 18 h 23"/>
                  <a:gd name="T22" fmla="*/ 0 w 13"/>
                  <a:gd name="T23" fmla="*/ 13 h 23"/>
                  <a:gd name="T24" fmla="*/ 0 w 13"/>
                  <a:gd name="T25" fmla="*/ 10 h 23"/>
                  <a:gd name="T26" fmla="*/ 2 w 13"/>
                  <a:gd name="T27" fmla="*/ 5 h 23"/>
                  <a:gd name="T28" fmla="*/ 5 w 13"/>
                  <a:gd name="T29" fmla="*/ 2 h 23"/>
                  <a:gd name="T30" fmla="*/ 8 w 13"/>
                  <a:gd name="T31" fmla="*/ 0 h 23"/>
                  <a:gd name="T32" fmla="*/ 9 w 13"/>
                  <a:gd name="T33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" h="23">
                    <a:moveTo>
                      <a:pt x="9" y="0"/>
                    </a:moveTo>
                    <a:lnTo>
                      <a:pt x="11" y="3"/>
                    </a:lnTo>
                    <a:lnTo>
                      <a:pt x="12" y="5"/>
                    </a:lnTo>
                    <a:lnTo>
                      <a:pt x="13" y="10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3"/>
                    </a:lnTo>
                    <a:lnTo>
                      <a:pt x="3" y="23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7" name="Freeform 421">
                <a:extLst>
                  <a:ext uri="{FF2B5EF4-FFF2-40B4-BE49-F238E27FC236}">
                    <a16:creationId xmlns:a16="http://schemas.microsoft.com/office/drawing/2014/main" id="{392FB01C-00C6-45B5-2309-5E6F9949F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2334"/>
                <a:ext cx="5" cy="11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5 h 22"/>
                  <a:gd name="T6" fmla="*/ 12 w 12"/>
                  <a:gd name="T7" fmla="*/ 10 h 22"/>
                  <a:gd name="T8" fmla="*/ 12 w 12"/>
                  <a:gd name="T9" fmla="*/ 13 h 22"/>
                  <a:gd name="T10" fmla="*/ 10 w 12"/>
                  <a:gd name="T11" fmla="*/ 18 h 22"/>
                  <a:gd name="T12" fmla="*/ 7 w 12"/>
                  <a:gd name="T13" fmla="*/ 21 h 22"/>
                  <a:gd name="T14" fmla="*/ 6 w 12"/>
                  <a:gd name="T15" fmla="*/ 22 h 22"/>
                  <a:gd name="T16" fmla="*/ 3 w 12"/>
                  <a:gd name="T17" fmla="*/ 22 h 22"/>
                  <a:gd name="T18" fmla="*/ 2 w 12"/>
                  <a:gd name="T19" fmla="*/ 19 h 22"/>
                  <a:gd name="T20" fmla="*/ 0 w 12"/>
                  <a:gd name="T21" fmla="*/ 18 h 22"/>
                  <a:gd name="T22" fmla="*/ 0 w 12"/>
                  <a:gd name="T23" fmla="*/ 13 h 22"/>
                  <a:gd name="T24" fmla="*/ 0 w 12"/>
                  <a:gd name="T25" fmla="*/ 10 h 22"/>
                  <a:gd name="T26" fmla="*/ 2 w 12"/>
                  <a:gd name="T27" fmla="*/ 5 h 22"/>
                  <a:gd name="T28" fmla="*/ 3 w 12"/>
                  <a:gd name="T29" fmla="*/ 2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5"/>
                    </a:lnTo>
                    <a:lnTo>
                      <a:pt x="12" y="10"/>
                    </a:lnTo>
                    <a:lnTo>
                      <a:pt x="12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8" name="Freeform 422">
                <a:extLst>
                  <a:ext uri="{FF2B5EF4-FFF2-40B4-BE49-F238E27FC236}">
                    <a16:creationId xmlns:a16="http://schemas.microsoft.com/office/drawing/2014/main" id="{91999325-B818-C50C-FACA-FCB387492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4"/>
                <a:ext cx="6" cy="10"/>
              </a:xfrm>
              <a:custGeom>
                <a:avLst/>
                <a:gdLst>
                  <a:gd name="T0" fmla="*/ 8 w 11"/>
                  <a:gd name="T1" fmla="*/ 0 h 21"/>
                  <a:gd name="T2" fmla="*/ 10 w 11"/>
                  <a:gd name="T3" fmla="*/ 2 h 21"/>
                  <a:gd name="T4" fmla="*/ 11 w 11"/>
                  <a:gd name="T5" fmla="*/ 3 h 21"/>
                  <a:gd name="T6" fmla="*/ 11 w 11"/>
                  <a:gd name="T7" fmla="*/ 8 h 21"/>
                  <a:gd name="T8" fmla="*/ 11 w 11"/>
                  <a:gd name="T9" fmla="*/ 13 h 21"/>
                  <a:gd name="T10" fmla="*/ 10 w 11"/>
                  <a:gd name="T11" fmla="*/ 16 h 21"/>
                  <a:gd name="T12" fmla="*/ 7 w 11"/>
                  <a:gd name="T13" fmla="*/ 19 h 21"/>
                  <a:gd name="T14" fmla="*/ 5 w 11"/>
                  <a:gd name="T15" fmla="*/ 21 h 21"/>
                  <a:gd name="T16" fmla="*/ 2 w 11"/>
                  <a:gd name="T17" fmla="*/ 21 h 21"/>
                  <a:gd name="T18" fmla="*/ 0 w 11"/>
                  <a:gd name="T19" fmla="*/ 19 h 21"/>
                  <a:gd name="T20" fmla="*/ 0 w 11"/>
                  <a:gd name="T21" fmla="*/ 16 h 21"/>
                  <a:gd name="T22" fmla="*/ 0 w 11"/>
                  <a:gd name="T23" fmla="*/ 13 h 21"/>
                  <a:gd name="T24" fmla="*/ 0 w 11"/>
                  <a:gd name="T25" fmla="*/ 8 h 21"/>
                  <a:gd name="T26" fmla="*/ 1 w 11"/>
                  <a:gd name="T27" fmla="*/ 3 h 21"/>
                  <a:gd name="T28" fmla="*/ 2 w 11"/>
                  <a:gd name="T29" fmla="*/ 0 h 21"/>
                  <a:gd name="T30" fmla="*/ 5 w 11"/>
                  <a:gd name="T31" fmla="*/ 0 h 21"/>
                  <a:gd name="T32" fmla="*/ 8 w 1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2"/>
                    </a:lnTo>
                    <a:lnTo>
                      <a:pt x="11" y="3"/>
                    </a:lnTo>
                    <a:lnTo>
                      <a:pt x="11" y="8"/>
                    </a:lnTo>
                    <a:lnTo>
                      <a:pt x="11" y="13"/>
                    </a:lnTo>
                    <a:lnTo>
                      <a:pt x="10" y="16"/>
                    </a:lnTo>
                    <a:lnTo>
                      <a:pt x="7" y="19"/>
                    </a:lnTo>
                    <a:lnTo>
                      <a:pt x="5" y="21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552360" name="Freeform 424">
              <a:extLst>
                <a:ext uri="{FF2B5EF4-FFF2-40B4-BE49-F238E27FC236}">
                  <a16:creationId xmlns:a16="http://schemas.microsoft.com/office/drawing/2014/main" id="{FDC8F01E-7E0D-BB99-DBD2-6F93B52632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263"/>
              <a:ext cx="24" cy="18"/>
            </a:xfrm>
            <a:custGeom>
              <a:avLst/>
              <a:gdLst>
                <a:gd name="T0" fmla="*/ 2 w 47"/>
                <a:gd name="T1" fmla="*/ 5 h 37"/>
                <a:gd name="T2" fmla="*/ 0 w 47"/>
                <a:gd name="T3" fmla="*/ 37 h 37"/>
                <a:gd name="T4" fmla="*/ 19 w 47"/>
                <a:gd name="T5" fmla="*/ 32 h 37"/>
                <a:gd name="T6" fmla="*/ 47 w 47"/>
                <a:gd name="T7" fmla="*/ 37 h 37"/>
                <a:gd name="T8" fmla="*/ 47 w 47"/>
                <a:gd name="T9" fmla="*/ 4 h 37"/>
                <a:gd name="T10" fmla="*/ 22 w 47"/>
                <a:gd name="T11" fmla="*/ 0 h 37"/>
                <a:gd name="T12" fmla="*/ 2 w 47"/>
                <a:gd name="T13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2" y="5"/>
                  </a:moveTo>
                  <a:lnTo>
                    <a:pt x="0" y="37"/>
                  </a:lnTo>
                  <a:lnTo>
                    <a:pt x="19" y="32"/>
                  </a:lnTo>
                  <a:lnTo>
                    <a:pt x="47" y="37"/>
                  </a:lnTo>
                  <a:lnTo>
                    <a:pt x="47" y="4"/>
                  </a:lnTo>
                  <a:lnTo>
                    <a:pt x="22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1" name="Freeform 425">
              <a:extLst>
                <a:ext uri="{FF2B5EF4-FFF2-40B4-BE49-F238E27FC236}">
                  <a16:creationId xmlns:a16="http://schemas.microsoft.com/office/drawing/2014/main" id="{941DF0FF-0347-4DB4-4A6F-9FCF54476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9" y="2289"/>
              <a:ext cx="24" cy="19"/>
            </a:xfrm>
            <a:custGeom>
              <a:avLst/>
              <a:gdLst>
                <a:gd name="T0" fmla="*/ 1 w 47"/>
                <a:gd name="T1" fmla="*/ 5 h 37"/>
                <a:gd name="T2" fmla="*/ 0 w 47"/>
                <a:gd name="T3" fmla="*/ 37 h 37"/>
                <a:gd name="T4" fmla="*/ 19 w 47"/>
                <a:gd name="T5" fmla="*/ 32 h 37"/>
                <a:gd name="T6" fmla="*/ 47 w 47"/>
                <a:gd name="T7" fmla="*/ 37 h 37"/>
                <a:gd name="T8" fmla="*/ 47 w 47"/>
                <a:gd name="T9" fmla="*/ 2 h 37"/>
                <a:gd name="T10" fmla="*/ 23 w 47"/>
                <a:gd name="T11" fmla="*/ 0 h 37"/>
                <a:gd name="T12" fmla="*/ 1 w 47"/>
                <a:gd name="T13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1" y="5"/>
                  </a:moveTo>
                  <a:lnTo>
                    <a:pt x="0" y="37"/>
                  </a:lnTo>
                  <a:lnTo>
                    <a:pt x="19" y="32"/>
                  </a:lnTo>
                  <a:lnTo>
                    <a:pt x="47" y="37"/>
                  </a:lnTo>
                  <a:lnTo>
                    <a:pt x="47" y="2"/>
                  </a:lnTo>
                  <a:lnTo>
                    <a:pt x="23" y="0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2" name="Freeform 426">
              <a:extLst>
                <a:ext uri="{FF2B5EF4-FFF2-40B4-BE49-F238E27FC236}">
                  <a16:creationId xmlns:a16="http://schemas.microsoft.com/office/drawing/2014/main" id="{70438C14-B3CE-391C-FF00-5DC128172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264"/>
              <a:ext cx="10" cy="17"/>
            </a:xfrm>
            <a:custGeom>
              <a:avLst/>
              <a:gdLst>
                <a:gd name="T0" fmla="*/ 0 w 20"/>
                <a:gd name="T1" fmla="*/ 4 h 33"/>
                <a:gd name="T2" fmla="*/ 0 w 20"/>
                <a:gd name="T3" fmla="*/ 33 h 33"/>
                <a:gd name="T4" fmla="*/ 20 w 20"/>
                <a:gd name="T5" fmla="*/ 30 h 33"/>
                <a:gd name="T6" fmla="*/ 20 w 20"/>
                <a:gd name="T7" fmla="*/ 0 h 33"/>
                <a:gd name="T8" fmla="*/ 0 w 20"/>
                <a:gd name="T9" fmla="*/ 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33">
                  <a:moveTo>
                    <a:pt x="0" y="4"/>
                  </a:moveTo>
                  <a:lnTo>
                    <a:pt x="0" y="33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3" name="Freeform 427">
              <a:extLst>
                <a:ext uri="{FF2B5EF4-FFF2-40B4-BE49-F238E27FC236}">
                  <a16:creationId xmlns:a16="http://schemas.microsoft.com/office/drawing/2014/main" id="{C5433B11-62FC-1A4D-92B3-43B905E78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6" y="2290"/>
              <a:ext cx="11" cy="18"/>
            </a:xfrm>
            <a:custGeom>
              <a:avLst/>
              <a:gdLst>
                <a:gd name="T0" fmla="*/ 0 w 22"/>
                <a:gd name="T1" fmla="*/ 5 h 35"/>
                <a:gd name="T2" fmla="*/ 0 w 22"/>
                <a:gd name="T3" fmla="*/ 35 h 35"/>
                <a:gd name="T4" fmla="*/ 22 w 22"/>
                <a:gd name="T5" fmla="*/ 32 h 35"/>
                <a:gd name="T6" fmla="*/ 22 w 22"/>
                <a:gd name="T7" fmla="*/ 0 h 35"/>
                <a:gd name="T8" fmla="*/ 0 w 22"/>
                <a:gd name="T9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35">
                  <a:moveTo>
                    <a:pt x="0" y="5"/>
                  </a:moveTo>
                  <a:lnTo>
                    <a:pt x="0" y="35"/>
                  </a:lnTo>
                  <a:lnTo>
                    <a:pt x="22" y="32"/>
                  </a:lnTo>
                  <a:lnTo>
                    <a:pt x="22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4" name="Freeform 428">
              <a:extLst>
                <a:ext uri="{FF2B5EF4-FFF2-40B4-BE49-F238E27FC236}">
                  <a16:creationId xmlns:a16="http://schemas.microsoft.com/office/drawing/2014/main" id="{DB95A9BB-01A4-BA8D-7055-941193EDD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7" y="2592"/>
              <a:ext cx="14" cy="15"/>
            </a:xfrm>
            <a:custGeom>
              <a:avLst/>
              <a:gdLst>
                <a:gd name="T0" fmla="*/ 0 w 30"/>
                <a:gd name="T1" fmla="*/ 0 h 29"/>
                <a:gd name="T2" fmla="*/ 30 w 30"/>
                <a:gd name="T3" fmla="*/ 7 h 29"/>
                <a:gd name="T4" fmla="*/ 30 w 30"/>
                <a:gd name="T5" fmla="*/ 29 h 29"/>
                <a:gd name="T6" fmla="*/ 0 w 30"/>
                <a:gd name="T7" fmla="*/ 23 h 29"/>
                <a:gd name="T8" fmla="*/ 0 w 30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9">
                  <a:moveTo>
                    <a:pt x="0" y="0"/>
                  </a:moveTo>
                  <a:lnTo>
                    <a:pt x="30" y="7"/>
                  </a:lnTo>
                  <a:lnTo>
                    <a:pt x="30" y="29"/>
                  </a:lnTo>
                  <a:lnTo>
                    <a:pt x="0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5" name="Freeform 429">
              <a:extLst>
                <a:ext uri="{FF2B5EF4-FFF2-40B4-BE49-F238E27FC236}">
                  <a16:creationId xmlns:a16="http://schemas.microsoft.com/office/drawing/2014/main" id="{1429A9C1-A999-D866-5D30-25CA3CAA79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1" y="2587"/>
              <a:ext cx="12" cy="9"/>
            </a:xfrm>
            <a:custGeom>
              <a:avLst/>
              <a:gdLst>
                <a:gd name="T0" fmla="*/ 0 w 23"/>
                <a:gd name="T1" fmla="*/ 0 h 19"/>
                <a:gd name="T2" fmla="*/ 23 w 23"/>
                <a:gd name="T3" fmla="*/ 2 h 19"/>
                <a:gd name="T4" fmla="*/ 23 w 23"/>
                <a:gd name="T5" fmla="*/ 19 h 19"/>
                <a:gd name="T6" fmla="*/ 0 w 23"/>
                <a:gd name="T7" fmla="*/ 19 h 19"/>
                <a:gd name="T8" fmla="*/ 0 w 23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9">
                  <a:moveTo>
                    <a:pt x="0" y="0"/>
                  </a:moveTo>
                  <a:lnTo>
                    <a:pt x="23" y="2"/>
                  </a:lnTo>
                  <a:lnTo>
                    <a:pt x="23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6" name="Freeform 430">
              <a:extLst>
                <a:ext uri="{FF2B5EF4-FFF2-40B4-BE49-F238E27FC236}">
                  <a16:creationId xmlns:a16="http://schemas.microsoft.com/office/drawing/2014/main" id="{0C10EFF5-B1BA-AC22-87A8-CD1FD41D4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2585"/>
              <a:ext cx="10" cy="8"/>
            </a:xfrm>
            <a:custGeom>
              <a:avLst/>
              <a:gdLst>
                <a:gd name="T0" fmla="*/ 0 w 20"/>
                <a:gd name="T1" fmla="*/ 0 h 16"/>
                <a:gd name="T2" fmla="*/ 20 w 20"/>
                <a:gd name="T3" fmla="*/ 1 h 16"/>
                <a:gd name="T4" fmla="*/ 20 w 20"/>
                <a:gd name="T5" fmla="*/ 16 h 16"/>
                <a:gd name="T6" fmla="*/ 0 w 20"/>
                <a:gd name="T7" fmla="*/ 16 h 16"/>
                <a:gd name="T8" fmla="*/ 0 w 20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0" y="0"/>
                  </a:moveTo>
                  <a:lnTo>
                    <a:pt x="20" y="1"/>
                  </a:lnTo>
                  <a:lnTo>
                    <a:pt x="20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7" name="Freeform 431">
              <a:extLst>
                <a:ext uri="{FF2B5EF4-FFF2-40B4-BE49-F238E27FC236}">
                  <a16:creationId xmlns:a16="http://schemas.microsoft.com/office/drawing/2014/main" id="{C90FF898-4169-733D-3A46-01C418EFC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" y="2583"/>
              <a:ext cx="9" cy="8"/>
            </a:xfrm>
            <a:custGeom>
              <a:avLst/>
              <a:gdLst>
                <a:gd name="T0" fmla="*/ 0 w 20"/>
                <a:gd name="T1" fmla="*/ 0 h 16"/>
                <a:gd name="T2" fmla="*/ 20 w 20"/>
                <a:gd name="T3" fmla="*/ 2 h 16"/>
                <a:gd name="T4" fmla="*/ 20 w 20"/>
                <a:gd name="T5" fmla="*/ 16 h 16"/>
                <a:gd name="T6" fmla="*/ 0 w 20"/>
                <a:gd name="T7" fmla="*/ 14 h 16"/>
                <a:gd name="T8" fmla="*/ 0 w 20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0" y="0"/>
                  </a:moveTo>
                  <a:lnTo>
                    <a:pt x="20" y="2"/>
                  </a:lnTo>
                  <a:lnTo>
                    <a:pt x="20" y="16"/>
                  </a:lnTo>
                  <a:lnTo>
                    <a:pt x="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8" name="Freeform 432">
              <a:extLst>
                <a:ext uri="{FF2B5EF4-FFF2-40B4-BE49-F238E27FC236}">
                  <a16:creationId xmlns:a16="http://schemas.microsoft.com/office/drawing/2014/main" id="{8B43227F-AA6A-5461-73B8-C43A6D5C9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2594"/>
              <a:ext cx="10" cy="9"/>
            </a:xfrm>
            <a:custGeom>
              <a:avLst/>
              <a:gdLst>
                <a:gd name="T0" fmla="*/ 0 w 20"/>
                <a:gd name="T1" fmla="*/ 0 h 20"/>
                <a:gd name="T2" fmla="*/ 20 w 20"/>
                <a:gd name="T3" fmla="*/ 5 h 20"/>
                <a:gd name="T4" fmla="*/ 20 w 20"/>
                <a:gd name="T5" fmla="*/ 20 h 20"/>
                <a:gd name="T6" fmla="*/ 0 w 20"/>
                <a:gd name="T7" fmla="*/ 17 h 20"/>
                <a:gd name="T8" fmla="*/ 0 w 20"/>
                <a:gd name="T9" fmla="*/ 13 h 20"/>
                <a:gd name="T10" fmla="*/ 0 w 20"/>
                <a:gd name="T11" fmla="*/ 8 h 20"/>
                <a:gd name="T12" fmla="*/ 1 w 20"/>
                <a:gd name="T13" fmla="*/ 4 h 20"/>
                <a:gd name="T14" fmla="*/ 0 w 20"/>
                <a:gd name="T1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20" y="5"/>
                  </a:lnTo>
                  <a:lnTo>
                    <a:pt x="20" y="20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8"/>
                  </a:lnTo>
                  <a:lnTo>
                    <a:pt x="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9" name="Freeform 433">
              <a:extLst>
                <a:ext uri="{FF2B5EF4-FFF2-40B4-BE49-F238E27FC236}">
                  <a16:creationId xmlns:a16="http://schemas.microsoft.com/office/drawing/2014/main" id="{84BC7A87-FF4A-227C-4955-98C741C3E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" y="2550"/>
              <a:ext cx="13" cy="14"/>
            </a:xfrm>
            <a:custGeom>
              <a:avLst/>
              <a:gdLst>
                <a:gd name="T0" fmla="*/ 0 w 25"/>
                <a:gd name="T1" fmla="*/ 0 h 27"/>
                <a:gd name="T2" fmla="*/ 0 w 25"/>
                <a:gd name="T3" fmla="*/ 26 h 27"/>
                <a:gd name="T4" fmla="*/ 24 w 25"/>
                <a:gd name="T5" fmla="*/ 27 h 27"/>
                <a:gd name="T6" fmla="*/ 25 w 25"/>
                <a:gd name="T7" fmla="*/ 2 h 27"/>
                <a:gd name="T8" fmla="*/ 0 w 25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7">
                  <a:moveTo>
                    <a:pt x="0" y="0"/>
                  </a:moveTo>
                  <a:lnTo>
                    <a:pt x="0" y="26"/>
                  </a:lnTo>
                  <a:lnTo>
                    <a:pt x="24" y="27"/>
                  </a:lnTo>
                  <a:lnTo>
                    <a:pt x="2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0" name="Freeform 434">
              <a:extLst>
                <a:ext uri="{FF2B5EF4-FFF2-40B4-BE49-F238E27FC236}">
                  <a16:creationId xmlns:a16="http://schemas.microsoft.com/office/drawing/2014/main" id="{A72C0C64-7CCD-6D74-0F18-2F7E0146C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549"/>
              <a:ext cx="17" cy="18"/>
            </a:xfrm>
            <a:custGeom>
              <a:avLst/>
              <a:gdLst>
                <a:gd name="T0" fmla="*/ 34 w 34"/>
                <a:gd name="T1" fmla="*/ 0 h 37"/>
                <a:gd name="T2" fmla="*/ 33 w 34"/>
                <a:gd name="T3" fmla="*/ 32 h 37"/>
                <a:gd name="T4" fmla="*/ 0 w 34"/>
                <a:gd name="T5" fmla="*/ 37 h 37"/>
                <a:gd name="T6" fmla="*/ 5 w 34"/>
                <a:gd name="T7" fmla="*/ 1 h 37"/>
                <a:gd name="T8" fmla="*/ 6 w 34"/>
                <a:gd name="T9" fmla="*/ 1 h 37"/>
                <a:gd name="T10" fmla="*/ 9 w 34"/>
                <a:gd name="T11" fmla="*/ 1 h 37"/>
                <a:gd name="T12" fmla="*/ 14 w 34"/>
                <a:gd name="T13" fmla="*/ 1 h 37"/>
                <a:gd name="T14" fmla="*/ 18 w 34"/>
                <a:gd name="T15" fmla="*/ 0 h 37"/>
                <a:gd name="T16" fmla="*/ 24 w 34"/>
                <a:gd name="T17" fmla="*/ 0 h 37"/>
                <a:gd name="T18" fmla="*/ 28 w 34"/>
                <a:gd name="T19" fmla="*/ 0 h 37"/>
                <a:gd name="T20" fmla="*/ 33 w 34"/>
                <a:gd name="T21" fmla="*/ 0 h 37"/>
                <a:gd name="T22" fmla="*/ 34 w 34"/>
                <a:gd name="T2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" h="37">
                  <a:moveTo>
                    <a:pt x="34" y="0"/>
                  </a:moveTo>
                  <a:lnTo>
                    <a:pt x="33" y="32"/>
                  </a:lnTo>
                  <a:lnTo>
                    <a:pt x="0" y="37"/>
                  </a:lnTo>
                  <a:lnTo>
                    <a:pt x="5" y="1"/>
                  </a:lnTo>
                  <a:lnTo>
                    <a:pt x="6" y="1"/>
                  </a:lnTo>
                  <a:lnTo>
                    <a:pt x="9" y="1"/>
                  </a:lnTo>
                  <a:lnTo>
                    <a:pt x="14" y="1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1" name="Freeform 435">
              <a:extLst>
                <a:ext uri="{FF2B5EF4-FFF2-40B4-BE49-F238E27FC236}">
                  <a16:creationId xmlns:a16="http://schemas.microsoft.com/office/drawing/2014/main" id="{AD147DDB-E14B-BAF8-4984-F0E602FD0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2552"/>
              <a:ext cx="12" cy="11"/>
            </a:xfrm>
            <a:custGeom>
              <a:avLst/>
              <a:gdLst>
                <a:gd name="T0" fmla="*/ 3 w 25"/>
                <a:gd name="T1" fmla="*/ 2 h 23"/>
                <a:gd name="T2" fmla="*/ 25 w 25"/>
                <a:gd name="T3" fmla="*/ 0 h 23"/>
                <a:gd name="T4" fmla="*/ 23 w 25"/>
                <a:gd name="T5" fmla="*/ 23 h 23"/>
                <a:gd name="T6" fmla="*/ 0 w 25"/>
                <a:gd name="T7" fmla="*/ 23 h 23"/>
                <a:gd name="T8" fmla="*/ 3 w 25"/>
                <a:gd name="T9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3">
                  <a:moveTo>
                    <a:pt x="3" y="2"/>
                  </a:moveTo>
                  <a:lnTo>
                    <a:pt x="25" y="0"/>
                  </a:lnTo>
                  <a:lnTo>
                    <a:pt x="23" y="23"/>
                  </a:lnTo>
                  <a:lnTo>
                    <a:pt x="0" y="2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FD3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2" name="Freeform 436">
              <a:extLst>
                <a:ext uri="{FF2B5EF4-FFF2-40B4-BE49-F238E27FC236}">
                  <a16:creationId xmlns:a16="http://schemas.microsoft.com/office/drawing/2014/main" id="{1139BF8B-DD1B-172B-2D59-B2529D547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5" y="2513"/>
              <a:ext cx="28" cy="12"/>
            </a:xfrm>
            <a:custGeom>
              <a:avLst/>
              <a:gdLst>
                <a:gd name="T0" fmla="*/ 0 w 56"/>
                <a:gd name="T1" fmla="*/ 9 h 24"/>
                <a:gd name="T2" fmla="*/ 56 w 56"/>
                <a:gd name="T3" fmla="*/ 0 h 24"/>
                <a:gd name="T4" fmla="*/ 56 w 56"/>
                <a:gd name="T5" fmla="*/ 12 h 24"/>
                <a:gd name="T6" fmla="*/ 0 w 56"/>
                <a:gd name="T7" fmla="*/ 24 h 24"/>
                <a:gd name="T8" fmla="*/ 0 w 56"/>
                <a:gd name="T9" fmla="*/ 9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4">
                  <a:moveTo>
                    <a:pt x="0" y="9"/>
                  </a:moveTo>
                  <a:lnTo>
                    <a:pt x="56" y="0"/>
                  </a:lnTo>
                  <a:lnTo>
                    <a:pt x="56" y="12"/>
                  </a:lnTo>
                  <a:lnTo>
                    <a:pt x="0" y="2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3" name="Freeform 437">
              <a:extLst>
                <a:ext uri="{FF2B5EF4-FFF2-40B4-BE49-F238E27FC236}">
                  <a16:creationId xmlns:a16="http://schemas.microsoft.com/office/drawing/2014/main" id="{ABAB5ABA-67F9-A667-F846-02AF88F40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2" y="2504"/>
              <a:ext cx="25" cy="10"/>
            </a:xfrm>
            <a:custGeom>
              <a:avLst/>
              <a:gdLst>
                <a:gd name="T0" fmla="*/ 0 w 52"/>
                <a:gd name="T1" fmla="*/ 8 h 21"/>
                <a:gd name="T2" fmla="*/ 52 w 52"/>
                <a:gd name="T3" fmla="*/ 0 h 21"/>
                <a:gd name="T4" fmla="*/ 52 w 52"/>
                <a:gd name="T5" fmla="*/ 13 h 21"/>
                <a:gd name="T6" fmla="*/ 0 w 52"/>
                <a:gd name="T7" fmla="*/ 21 h 21"/>
                <a:gd name="T8" fmla="*/ 0 w 52"/>
                <a:gd name="T9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1">
                  <a:moveTo>
                    <a:pt x="0" y="8"/>
                  </a:moveTo>
                  <a:lnTo>
                    <a:pt x="52" y="0"/>
                  </a:lnTo>
                  <a:lnTo>
                    <a:pt x="52" y="13"/>
                  </a:lnTo>
                  <a:lnTo>
                    <a:pt x="0" y="2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4" name="Freeform 438">
              <a:extLst>
                <a:ext uri="{FF2B5EF4-FFF2-40B4-BE49-F238E27FC236}">
                  <a16:creationId xmlns:a16="http://schemas.microsoft.com/office/drawing/2014/main" id="{B19A5BC3-C496-9907-9A46-A7C499306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2496"/>
              <a:ext cx="23" cy="10"/>
            </a:xfrm>
            <a:custGeom>
              <a:avLst/>
              <a:gdLst>
                <a:gd name="T0" fmla="*/ 0 w 45"/>
                <a:gd name="T1" fmla="*/ 8 h 19"/>
                <a:gd name="T2" fmla="*/ 45 w 45"/>
                <a:gd name="T3" fmla="*/ 0 h 19"/>
                <a:gd name="T4" fmla="*/ 45 w 45"/>
                <a:gd name="T5" fmla="*/ 11 h 19"/>
                <a:gd name="T6" fmla="*/ 0 w 45"/>
                <a:gd name="T7" fmla="*/ 19 h 19"/>
                <a:gd name="T8" fmla="*/ 0 w 45"/>
                <a:gd name="T9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19">
                  <a:moveTo>
                    <a:pt x="0" y="8"/>
                  </a:moveTo>
                  <a:lnTo>
                    <a:pt x="45" y="0"/>
                  </a:lnTo>
                  <a:lnTo>
                    <a:pt x="45" y="11"/>
                  </a:lnTo>
                  <a:lnTo>
                    <a:pt x="0" y="19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5" name="Freeform 439">
              <a:extLst>
                <a:ext uri="{FF2B5EF4-FFF2-40B4-BE49-F238E27FC236}">
                  <a16:creationId xmlns:a16="http://schemas.microsoft.com/office/drawing/2014/main" id="{97FD0B0F-F024-BBA2-C048-5C82A2394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3" y="2487"/>
              <a:ext cx="21" cy="9"/>
            </a:xfrm>
            <a:custGeom>
              <a:avLst/>
              <a:gdLst>
                <a:gd name="T0" fmla="*/ 0 w 43"/>
                <a:gd name="T1" fmla="*/ 8 h 18"/>
                <a:gd name="T2" fmla="*/ 43 w 43"/>
                <a:gd name="T3" fmla="*/ 0 h 18"/>
                <a:gd name="T4" fmla="*/ 43 w 43"/>
                <a:gd name="T5" fmla="*/ 11 h 18"/>
                <a:gd name="T6" fmla="*/ 0 w 43"/>
                <a:gd name="T7" fmla="*/ 18 h 18"/>
                <a:gd name="T8" fmla="*/ 0 w 43"/>
                <a:gd name="T9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8">
                  <a:moveTo>
                    <a:pt x="0" y="8"/>
                  </a:moveTo>
                  <a:lnTo>
                    <a:pt x="43" y="0"/>
                  </a:lnTo>
                  <a:lnTo>
                    <a:pt x="43" y="11"/>
                  </a:lnTo>
                  <a:lnTo>
                    <a:pt x="0" y="1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6" name="Freeform 440">
              <a:extLst>
                <a:ext uri="{FF2B5EF4-FFF2-40B4-BE49-F238E27FC236}">
                  <a16:creationId xmlns:a16="http://schemas.microsoft.com/office/drawing/2014/main" id="{3ADD02B3-5311-7C8A-AF3C-48744E931B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7" y="2558"/>
              <a:ext cx="46" cy="37"/>
            </a:xfrm>
            <a:custGeom>
              <a:avLst/>
              <a:gdLst>
                <a:gd name="T0" fmla="*/ 0 w 93"/>
                <a:gd name="T1" fmla="*/ 19 h 72"/>
                <a:gd name="T2" fmla="*/ 0 w 93"/>
                <a:gd name="T3" fmla="*/ 72 h 72"/>
                <a:gd name="T4" fmla="*/ 93 w 93"/>
                <a:gd name="T5" fmla="*/ 50 h 72"/>
                <a:gd name="T6" fmla="*/ 91 w 93"/>
                <a:gd name="T7" fmla="*/ 0 h 72"/>
                <a:gd name="T8" fmla="*/ 0 w 93"/>
                <a:gd name="T9" fmla="*/ 1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72">
                  <a:moveTo>
                    <a:pt x="0" y="19"/>
                  </a:moveTo>
                  <a:lnTo>
                    <a:pt x="0" y="72"/>
                  </a:lnTo>
                  <a:lnTo>
                    <a:pt x="93" y="50"/>
                  </a:lnTo>
                  <a:lnTo>
                    <a:pt x="91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7" name="Freeform 441">
              <a:extLst>
                <a:ext uri="{FF2B5EF4-FFF2-40B4-BE49-F238E27FC236}">
                  <a16:creationId xmlns:a16="http://schemas.microsoft.com/office/drawing/2014/main" id="{69C4EB0D-E8DB-224A-561B-8EB854EBD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2" y="2450"/>
              <a:ext cx="18" cy="8"/>
            </a:xfrm>
            <a:custGeom>
              <a:avLst/>
              <a:gdLst>
                <a:gd name="T0" fmla="*/ 3 w 36"/>
                <a:gd name="T1" fmla="*/ 0 h 17"/>
                <a:gd name="T2" fmla="*/ 36 w 36"/>
                <a:gd name="T3" fmla="*/ 0 h 17"/>
                <a:gd name="T4" fmla="*/ 36 w 36"/>
                <a:gd name="T5" fmla="*/ 17 h 17"/>
                <a:gd name="T6" fmla="*/ 0 w 36"/>
                <a:gd name="T7" fmla="*/ 17 h 17"/>
                <a:gd name="T8" fmla="*/ 3 w 3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7">
                  <a:moveTo>
                    <a:pt x="3" y="0"/>
                  </a:moveTo>
                  <a:lnTo>
                    <a:pt x="36" y="0"/>
                  </a:lnTo>
                  <a:lnTo>
                    <a:pt x="36" y="17"/>
                  </a:lnTo>
                  <a:lnTo>
                    <a:pt x="0" y="1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8" name="Freeform 442">
              <a:extLst>
                <a:ext uri="{FF2B5EF4-FFF2-40B4-BE49-F238E27FC236}">
                  <a16:creationId xmlns:a16="http://schemas.microsoft.com/office/drawing/2014/main" id="{F6997FAE-7FB3-4D36-EBEB-6BFC79553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6" y="2390"/>
              <a:ext cx="23" cy="7"/>
            </a:xfrm>
            <a:custGeom>
              <a:avLst/>
              <a:gdLst>
                <a:gd name="T0" fmla="*/ 6 w 45"/>
                <a:gd name="T1" fmla="*/ 0 h 13"/>
                <a:gd name="T2" fmla="*/ 45 w 45"/>
                <a:gd name="T3" fmla="*/ 0 h 13"/>
                <a:gd name="T4" fmla="*/ 42 w 45"/>
                <a:gd name="T5" fmla="*/ 7 h 13"/>
                <a:gd name="T6" fmla="*/ 0 w 45"/>
                <a:gd name="T7" fmla="*/ 13 h 13"/>
                <a:gd name="T8" fmla="*/ 6 w 45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13">
                  <a:moveTo>
                    <a:pt x="6" y="0"/>
                  </a:moveTo>
                  <a:lnTo>
                    <a:pt x="45" y="0"/>
                  </a:lnTo>
                  <a:lnTo>
                    <a:pt x="42" y="7"/>
                  </a:lnTo>
                  <a:lnTo>
                    <a:pt x="0" y="1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9" name="Freeform 443">
              <a:extLst>
                <a:ext uri="{FF2B5EF4-FFF2-40B4-BE49-F238E27FC236}">
                  <a16:creationId xmlns:a16="http://schemas.microsoft.com/office/drawing/2014/main" id="{4F33B0C3-B05B-444A-0883-D79A5214F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9" y="2451"/>
              <a:ext cx="24" cy="6"/>
            </a:xfrm>
            <a:custGeom>
              <a:avLst/>
              <a:gdLst>
                <a:gd name="T0" fmla="*/ 5 w 47"/>
                <a:gd name="T1" fmla="*/ 0 h 11"/>
                <a:gd name="T2" fmla="*/ 44 w 47"/>
                <a:gd name="T3" fmla="*/ 0 h 11"/>
                <a:gd name="T4" fmla="*/ 47 w 47"/>
                <a:gd name="T5" fmla="*/ 11 h 11"/>
                <a:gd name="T6" fmla="*/ 0 w 47"/>
                <a:gd name="T7" fmla="*/ 8 h 11"/>
                <a:gd name="T8" fmla="*/ 2 w 47"/>
                <a:gd name="T9" fmla="*/ 7 h 11"/>
                <a:gd name="T10" fmla="*/ 5 w 47"/>
                <a:gd name="T11" fmla="*/ 5 h 11"/>
                <a:gd name="T12" fmla="*/ 5 w 47"/>
                <a:gd name="T13" fmla="*/ 2 h 11"/>
                <a:gd name="T14" fmla="*/ 5 w 47"/>
                <a:gd name="T1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11">
                  <a:moveTo>
                    <a:pt x="5" y="0"/>
                  </a:moveTo>
                  <a:lnTo>
                    <a:pt x="44" y="0"/>
                  </a:lnTo>
                  <a:lnTo>
                    <a:pt x="47" y="11"/>
                  </a:lnTo>
                  <a:lnTo>
                    <a:pt x="0" y="8"/>
                  </a:lnTo>
                  <a:lnTo>
                    <a:pt x="2" y="7"/>
                  </a:lnTo>
                  <a:lnTo>
                    <a:pt x="5" y="5"/>
                  </a:lnTo>
                  <a:lnTo>
                    <a:pt x="5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0" name="Freeform 444">
              <a:extLst>
                <a:ext uri="{FF2B5EF4-FFF2-40B4-BE49-F238E27FC236}">
                  <a16:creationId xmlns:a16="http://schemas.microsoft.com/office/drawing/2014/main" id="{191188BA-5953-AA20-8BA4-B9BFDC7A37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3" y="2387"/>
              <a:ext cx="25" cy="68"/>
            </a:xfrm>
            <a:custGeom>
              <a:avLst/>
              <a:gdLst>
                <a:gd name="T0" fmla="*/ 1 w 48"/>
                <a:gd name="T1" fmla="*/ 9 h 136"/>
                <a:gd name="T2" fmla="*/ 0 w 48"/>
                <a:gd name="T3" fmla="*/ 131 h 136"/>
                <a:gd name="T4" fmla="*/ 11 w 48"/>
                <a:gd name="T5" fmla="*/ 136 h 136"/>
                <a:gd name="T6" fmla="*/ 44 w 48"/>
                <a:gd name="T7" fmla="*/ 136 h 136"/>
                <a:gd name="T8" fmla="*/ 48 w 48"/>
                <a:gd name="T9" fmla="*/ 123 h 136"/>
                <a:gd name="T10" fmla="*/ 48 w 48"/>
                <a:gd name="T11" fmla="*/ 16 h 136"/>
                <a:gd name="T12" fmla="*/ 36 w 48"/>
                <a:gd name="T13" fmla="*/ 3 h 136"/>
                <a:gd name="T14" fmla="*/ 11 w 48"/>
                <a:gd name="T15" fmla="*/ 0 h 136"/>
                <a:gd name="T16" fmla="*/ 1 w 48"/>
                <a:gd name="T17" fmla="*/ 9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" h="136">
                  <a:moveTo>
                    <a:pt x="1" y="9"/>
                  </a:moveTo>
                  <a:lnTo>
                    <a:pt x="0" y="131"/>
                  </a:lnTo>
                  <a:lnTo>
                    <a:pt x="11" y="136"/>
                  </a:lnTo>
                  <a:lnTo>
                    <a:pt x="44" y="136"/>
                  </a:lnTo>
                  <a:lnTo>
                    <a:pt x="48" y="123"/>
                  </a:lnTo>
                  <a:lnTo>
                    <a:pt x="48" y="16"/>
                  </a:lnTo>
                  <a:lnTo>
                    <a:pt x="36" y="3"/>
                  </a:lnTo>
                  <a:lnTo>
                    <a:pt x="11" y="0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1" name="Freeform 445">
              <a:extLst>
                <a:ext uri="{FF2B5EF4-FFF2-40B4-BE49-F238E27FC236}">
                  <a16:creationId xmlns:a16="http://schemas.microsoft.com/office/drawing/2014/main" id="{A55D8950-CFD8-416C-73D0-2EDF2C2B9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" y="2384"/>
              <a:ext cx="40" cy="64"/>
            </a:xfrm>
            <a:custGeom>
              <a:avLst/>
              <a:gdLst>
                <a:gd name="T0" fmla="*/ 79 w 79"/>
                <a:gd name="T1" fmla="*/ 12 h 129"/>
                <a:gd name="T2" fmla="*/ 40 w 79"/>
                <a:gd name="T3" fmla="*/ 10 h 129"/>
                <a:gd name="T4" fmla="*/ 40 w 79"/>
                <a:gd name="T5" fmla="*/ 0 h 129"/>
                <a:gd name="T6" fmla="*/ 10 w 79"/>
                <a:gd name="T7" fmla="*/ 0 h 129"/>
                <a:gd name="T8" fmla="*/ 3 w 79"/>
                <a:gd name="T9" fmla="*/ 10 h 129"/>
                <a:gd name="T10" fmla="*/ 0 w 79"/>
                <a:gd name="T11" fmla="*/ 119 h 129"/>
                <a:gd name="T12" fmla="*/ 7 w 79"/>
                <a:gd name="T13" fmla="*/ 129 h 129"/>
                <a:gd name="T14" fmla="*/ 53 w 79"/>
                <a:gd name="T15" fmla="*/ 129 h 129"/>
                <a:gd name="T16" fmla="*/ 56 w 79"/>
                <a:gd name="T17" fmla="*/ 116 h 129"/>
                <a:gd name="T18" fmla="*/ 37 w 79"/>
                <a:gd name="T19" fmla="*/ 117 h 129"/>
                <a:gd name="T20" fmla="*/ 37 w 79"/>
                <a:gd name="T21" fmla="*/ 23 h 129"/>
                <a:gd name="T22" fmla="*/ 79 w 79"/>
                <a:gd name="T23" fmla="*/ 23 h 129"/>
                <a:gd name="T24" fmla="*/ 78 w 79"/>
                <a:gd name="T25" fmla="*/ 23 h 129"/>
                <a:gd name="T26" fmla="*/ 76 w 79"/>
                <a:gd name="T27" fmla="*/ 20 h 129"/>
                <a:gd name="T28" fmla="*/ 76 w 79"/>
                <a:gd name="T29" fmla="*/ 15 h 129"/>
                <a:gd name="T30" fmla="*/ 79 w 79"/>
                <a:gd name="T31" fmla="*/ 1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9" h="129">
                  <a:moveTo>
                    <a:pt x="79" y="12"/>
                  </a:moveTo>
                  <a:lnTo>
                    <a:pt x="40" y="10"/>
                  </a:lnTo>
                  <a:lnTo>
                    <a:pt x="40" y="0"/>
                  </a:lnTo>
                  <a:lnTo>
                    <a:pt x="10" y="0"/>
                  </a:lnTo>
                  <a:lnTo>
                    <a:pt x="3" y="10"/>
                  </a:lnTo>
                  <a:lnTo>
                    <a:pt x="0" y="119"/>
                  </a:lnTo>
                  <a:lnTo>
                    <a:pt x="7" y="129"/>
                  </a:lnTo>
                  <a:lnTo>
                    <a:pt x="53" y="129"/>
                  </a:lnTo>
                  <a:lnTo>
                    <a:pt x="56" y="116"/>
                  </a:lnTo>
                  <a:lnTo>
                    <a:pt x="37" y="117"/>
                  </a:lnTo>
                  <a:lnTo>
                    <a:pt x="37" y="23"/>
                  </a:lnTo>
                  <a:lnTo>
                    <a:pt x="79" y="23"/>
                  </a:lnTo>
                  <a:lnTo>
                    <a:pt x="78" y="23"/>
                  </a:lnTo>
                  <a:lnTo>
                    <a:pt x="76" y="20"/>
                  </a:lnTo>
                  <a:lnTo>
                    <a:pt x="76" y="15"/>
                  </a:lnTo>
                  <a:lnTo>
                    <a:pt x="79" y="12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2" name="Freeform 446">
              <a:extLst>
                <a:ext uri="{FF2B5EF4-FFF2-40B4-BE49-F238E27FC236}">
                  <a16:creationId xmlns:a16="http://schemas.microsoft.com/office/drawing/2014/main" id="{53BAB187-6167-63B4-9A6E-C66DCBC8C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2484"/>
              <a:ext cx="15" cy="34"/>
            </a:xfrm>
            <a:custGeom>
              <a:avLst/>
              <a:gdLst>
                <a:gd name="T0" fmla="*/ 16 w 31"/>
                <a:gd name="T1" fmla="*/ 69 h 69"/>
                <a:gd name="T2" fmla="*/ 22 w 31"/>
                <a:gd name="T3" fmla="*/ 66 h 69"/>
                <a:gd name="T4" fmla="*/ 27 w 31"/>
                <a:gd name="T5" fmla="*/ 58 h 69"/>
                <a:gd name="T6" fmla="*/ 29 w 31"/>
                <a:gd name="T7" fmla="*/ 48 h 69"/>
                <a:gd name="T8" fmla="*/ 31 w 31"/>
                <a:gd name="T9" fmla="*/ 34 h 69"/>
                <a:gd name="T10" fmla="*/ 29 w 31"/>
                <a:gd name="T11" fmla="*/ 21 h 69"/>
                <a:gd name="T12" fmla="*/ 27 w 31"/>
                <a:gd name="T13" fmla="*/ 11 h 69"/>
                <a:gd name="T14" fmla="*/ 22 w 31"/>
                <a:gd name="T15" fmla="*/ 3 h 69"/>
                <a:gd name="T16" fmla="*/ 16 w 31"/>
                <a:gd name="T17" fmla="*/ 0 h 69"/>
                <a:gd name="T18" fmla="*/ 10 w 31"/>
                <a:gd name="T19" fmla="*/ 3 h 69"/>
                <a:gd name="T20" fmla="*/ 4 w 31"/>
                <a:gd name="T21" fmla="*/ 11 h 69"/>
                <a:gd name="T22" fmla="*/ 2 w 31"/>
                <a:gd name="T23" fmla="*/ 21 h 69"/>
                <a:gd name="T24" fmla="*/ 0 w 31"/>
                <a:gd name="T25" fmla="*/ 34 h 69"/>
                <a:gd name="T26" fmla="*/ 2 w 31"/>
                <a:gd name="T27" fmla="*/ 48 h 69"/>
                <a:gd name="T28" fmla="*/ 4 w 31"/>
                <a:gd name="T29" fmla="*/ 58 h 69"/>
                <a:gd name="T30" fmla="*/ 10 w 31"/>
                <a:gd name="T31" fmla="*/ 66 h 69"/>
                <a:gd name="T32" fmla="*/ 16 w 31"/>
                <a:gd name="T3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69">
                  <a:moveTo>
                    <a:pt x="16" y="69"/>
                  </a:moveTo>
                  <a:lnTo>
                    <a:pt x="22" y="66"/>
                  </a:lnTo>
                  <a:lnTo>
                    <a:pt x="27" y="58"/>
                  </a:lnTo>
                  <a:lnTo>
                    <a:pt x="29" y="48"/>
                  </a:lnTo>
                  <a:lnTo>
                    <a:pt x="31" y="34"/>
                  </a:lnTo>
                  <a:lnTo>
                    <a:pt x="29" y="21"/>
                  </a:lnTo>
                  <a:lnTo>
                    <a:pt x="27" y="11"/>
                  </a:lnTo>
                  <a:lnTo>
                    <a:pt x="22" y="3"/>
                  </a:lnTo>
                  <a:lnTo>
                    <a:pt x="16" y="0"/>
                  </a:lnTo>
                  <a:lnTo>
                    <a:pt x="10" y="3"/>
                  </a:lnTo>
                  <a:lnTo>
                    <a:pt x="4" y="11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8"/>
                  </a:lnTo>
                  <a:lnTo>
                    <a:pt x="4" y="58"/>
                  </a:lnTo>
                  <a:lnTo>
                    <a:pt x="10" y="66"/>
                  </a:lnTo>
                  <a:lnTo>
                    <a:pt x="16" y="69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3" name="Freeform 447">
              <a:extLst>
                <a:ext uri="{FF2B5EF4-FFF2-40B4-BE49-F238E27FC236}">
                  <a16:creationId xmlns:a16="http://schemas.microsoft.com/office/drawing/2014/main" id="{25D79F57-B4EA-6B3F-26FA-0EA5D67B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492"/>
              <a:ext cx="16" cy="34"/>
            </a:xfrm>
            <a:custGeom>
              <a:avLst/>
              <a:gdLst>
                <a:gd name="T0" fmla="*/ 16 w 31"/>
                <a:gd name="T1" fmla="*/ 67 h 67"/>
                <a:gd name="T2" fmla="*/ 22 w 31"/>
                <a:gd name="T3" fmla="*/ 64 h 67"/>
                <a:gd name="T4" fmla="*/ 26 w 31"/>
                <a:gd name="T5" fmla="*/ 58 h 67"/>
                <a:gd name="T6" fmla="*/ 29 w 31"/>
                <a:gd name="T7" fmla="*/ 46 h 67"/>
                <a:gd name="T8" fmla="*/ 31 w 31"/>
                <a:gd name="T9" fmla="*/ 34 h 67"/>
                <a:gd name="T10" fmla="*/ 29 w 31"/>
                <a:gd name="T11" fmla="*/ 21 h 67"/>
                <a:gd name="T12" fmla="*/ 26 w 31"/>
                <a:gd name="T13" fmla="*/ 9 h 67"/>
                <a:gd name="T14" fmla="*/ 22 w 31"/>
                <a:gd name="T15" fmla="*/ 1 h 67"/>
                <a:gd name="T16" fmla="*/ 16 w 31"/>
                <a:gd name="T17" fmla="*/ 0 h 67"/>
                <a:gd name="T18" fmla="*/ 10 w 31"/>
                <a:gd name="T19" fmla="*/ 1 h 67"/>
                <a:gd name="T20" fmla="*/ 4 w 31"/>
                <a:gd name="T21" fmla="*/ 9 h 67"/>
                <a:gd name="T22" fmla="*/ 1 w 31"/>
                <a:gd name="T23" fmla="*/ 21 h 67"/>
                <a:gd name="T24" fmla="*/ 0 w 31"/>
                <a:gd name="T25" fmla="*/ 34 h 67"/>
                <a:gd name="T26" fmla="*/ 1 w 31"/>
                <a:gd name="T27" fmla="*/ 46 h 67"/>
                <a:gd name="T28" fmla="*/ 4 w 31"/>
                <a:gd name="T29" fmla="*/ 58 h 67"/>
                <a:gd name="T30" fmla="*/ 10 w 31"/>
                <a:gd name="T31" fmla="*/ 64 h 67"/>
                <a:gd name="T32" fmla="*/ 16 w 31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67">
                  <a:moveTo>
                    <a:pt x="16" y="67"/>
                  </a:moveTo>
                  <a:lnTo>
                    <a:pt x="22" y="64"/>
                  </a:lnTo>
                  <a:lnTo>
                    <a:pt x="26" y="58"/>
                  </a:lnTo>
                  <a:lnTo>
                    <a:pt x="29" y="46"/>
                  </a:lnTo>
                  <a:lnTo>
                    <a:pt x="31" y="34"/>
                  </a:lnTo>
                  <a:lnTo>
                    <a:pt x="29" y="21"/>
                  </a:lnTo>
                  <a:lnTo>
                    <a:pt x="26" y="9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9"/>
                  </a:lnTo>
                  <a:lnTo>
                    <a:pt x="1" y="21"/>
                  </a:lnTo>
                  <a:lnTo>
                    <a:pt x="0" y="34"/>
                  </a:lnTo>
                  <a:lnTo>
                    <a:pt x="1" y="46"/>
                  </a:lnTo>
                  <a:lnTo>
                    <a:pt x="4" y="58"/>
                  </a:lnTo>
                  <a:lnTo>
                    <a:pt x="10" y="64"/>
                  </a:lnTo>
                  <a:lnTo>
                    <a:pt x="16" y="67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4" name="Freeform 448">
              <a:extLst>
                <a:ext uri="{FF2B5EF4-FFF2-40B4-BE49-F238E27FC236}">
                  <a16:creationId xmlns:a16="http://schemas.microsoft.com/office/drawing/2014/main" id="{3B04862D-3805-D7A3-B831-E8568F46CA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44" y="3155"/>
              <a:ext cx="687" cy="654"/>
            </a:xfrm>
            <a:custGeom>
              <a:avLst/>
              <a:gdLst>
                <a:gd name="T0" fmla="*/ 0 w 1375"/>
                <a:gd name="T1" fmla="*/ 0 h 1308"/>
                <a:gd name="T2" fmla="*/ 1320 w 1375"/>
                <a:gd name="T3" fmla="*/ 0 h 1308"/>
                <a:gd name="T4" fmla="*/ 1323 w 1375"/>
                <a:gd name="T5" fmla="*/ 0 h 1308"/>
                <a:gd name="T6" fmla="*/ 1326 w 1375"/>
                <a:gd name="T7" fmla="*/ 1 h 1308"/>
                <a:gd name="T8" fmla="*/ 1329 w 1375"/>
                <a:gd name="T9" fmla="*/ 3 h 1308"/>
                <a:gd name="T10" fmla="*/ 1332 w 1375"/>
                <a:gd name="T11" fmla="*/ 6 h 1308"/>
                <a:gd name="T12" fmla="*/ 1335 w 1375"/>
                <a:gd name="T13" fmla="*/ 9 h 1308"/>
                <a:gd name="T14" fmla="*/ 1337 w 1375"/>
                <a:gd name="T15" fmla="*/ 13 h 1308"/>
                <a:gd name="T16" fmla="*/ 1338 w 1375"/>
                <a:gd name="T17" fmla="*/ 16 h 1308"/>
                <a:gd name="T18" fmla="*/ 1338 w 1375"/>
                <a:gd name="T19" fmla="*/ 21 h 1308"/>
                <a:gd name="T20" fmla="*/ 1338 w 1375"/>
                <a:gd name="T21" fmla="*/ 1207 h 1308"/>
                <a:gd name="T22" fmla="*/ 1301 w 1375"/>
                <a:gd name="T23" fmla="*/ 1207 h 1308"/>
                <a:gd name="T24" fmla="*/ 1301 w 1375"/>
                <a:gd name="T25" fmla="*/ 21 h 1308"/>
                <a:gd name="T26" fmla="*/ 1320 w 1375"/>
                <a:gd name="T27" fmla="*/ 40 h 1308"/>
                <a:gd name="T28" fmla="*/ 0 w 1375"/>
                <a:gd name="T29" fmla="*/ 40 h 1308"/>
                <a:gd name="T30" fmla="*/ 0 w 1375"/>
                <a:gd name="T31" fmla="*/ 0 h 1308"/>
                <a:gd name="T32" fmla="*/ 1375 w 1375"/>
                <a:gd name="T33" fmla="*/ 1188 h 1308"/>
                <a:gd name="T34" fmla="*/ 1320 w 1375"/>
                <a:gd name="T35" fmla="*/ 1308 h 1308"/>
                <a:gd name="T36" fmla="*/ 1264 w 1375"/>
                <a:gd name="T37" fmla="*/ 1188 h 1308"/>
                <a:gd name="T38" fmla="*/ 1375 w 1375"/>
                <a:gd name="T39" fmla="*/ 1188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75" h="1308">
                  <a:moveTo>
                    <a:pt x="0" y="0"/>
                  </a:moveTo>
                  <a:lnTo>
                    <a:pt x="1320" y="0"/>
                  </a:lnTo>
                  <a:lnTo>
                    <a:pt x="1323" y="0"/>
                  </a:lnTo>
                  <a:lnTo>
                    <a:pt x="1326" y="1"/>
                  </a:lnTo>
                  <a:lnTo>
                    <a:pt x="1329" y="3"/>
                  </a:lnTo>
                  <a:lnTo>
                    <a:pt x="1332" y="6"/>
                  </a:lnTo>
                  <a:lnTo>
                    <a:pt x="1335" y="9"/>
                  </a:lnTo>
                  <a:lnTo>
                    <a:pt x="1337" y="13"/>
                  </a:lnTo>
                  <a:lnTo>
                    <a:pt x="1338" y="16"/>
                  </a:lnTo>
                  <a:lnTo>
                    <a:pt x="1338" y="21"/>
                  </a:lnTo>
                  <a:lnTo>
                    <a:pt x="1338" y="1207"/>
                  </a:lnTo>
                  <a:lnTo>
                    <a:pt x="1301" y="1207"/>
                  </a:lnTo>
                  <a:lnTo>
                    <a:pt x="1301" y="21"/>
                  </a:lnTo>
                  <a:lnTo>
                    <a:pt x="1320" y="40"/>
                  </a:lnTo>
                  <a:lnTo>
                    <a:pt x="0" y="40"/>
                  </a:lnTo>
                  <a:lnTo>
                    <a:pt x="0" y="0"/>
                  </a:lnTo>
                  <a:close/>
                  <a:moveTo>
                    <a:pt x="1375" y="1188"/>
                  </a:moveTo>
                  <a:lnTo>
                    <a:pt x="1320" y="1308"/>
                  </a:lnTo>
                  <a:lnTo>
                    <a:pt x="1264" y="1188"/>
                  </a:lnTo>
                  <a:lnTo>
                    <a:pt x="1375" y="1188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5" name="Freeform 449">
              <a:extLst>
                <a:ext uri="{FF2B5EF4-FFF2-40B4-BE49-F238E27FC236}">
                  <a16:creationId xmlns:a16="http://schemas.microsoft.com/office/drawing/2014/main" id="{877FB6D3-6088-E48C-E560-E2C4927F0C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" y="1915"/>
              <a:ext cx="451" cy="379"/>
            </a:xfrm>
            <a:custGeom>
              <a:avLst/>
              <a:gdLst>
                <a:gd name="T0" fmla="*/ 15 w 903"/>
                <a:gd name="T1" fmla="*/ 713 h 758"/>
                <a:gd name="T2" fmla="*/ 59 w 903"/>
                <a:gd name="T3" fmla="*/ 726 h 758"/>
                <a:gd name="T4" fmla="*/ 118 w 903"/>
                <a:gd name="T5" fmla="*/ 740 h 758"/>
                <a:gd name="T6" fmla="*/ 142 w 903"/>
                <a:gd name="T7" fmla="*/ 745 h 758"/>
                <a:gd name="T8" fmla="*/ 190 w 903"/>
                <a:gd name="T9" fmla="*/ 753 h 758"/>
                <a:gd name="T10" fmla="*/ 212 w 903"/>
                <a:gd name="T11" fmla="*/ 758 h 758"/>
                <a:gd name="T12" fmla="*/ 227 w 903"/>
                <a:gd name="T13" fmla="*/ 758 h 758"/>
                <a:gd name="T14" fmla="*/ 253 w 903"/>
                <a:gd name="T15" fmla="*/ 758 h 758"/>
                <a:gd name="T16" fmla="*/ 275 w 903"/>
                <a:gd name="T17" fmla="*/ 756 h 758"/>
                <a:gd name="T18" fmla="*/ 293 w 903"/>
                <a:gd name="T19" fmla="*/ 755 h 758"/>
                <a:gd name="T20" fmla="*/ 308 w 903"/>
                <a:gd name="T21" fmla="*/ 753 h 758"/>
                <a:gd name="T22" fmla="*/ 320 w 903"/>
                <a:gd name="T23" fmla="*/ 751 h 758"/>
                <a:gd name="T24" fmla="*/ 328 w 903"/>
                <a:gd name="T25" fmla="*/ 750 h 758"/>
                <a:gd name="T26" fmla="*/ 342 w 903"/>
                <a:gd name="T27" fmla="*/ 748 h 758"/>
                <a:gd name="T28" fmla="*/ 378 w 903"/>
                <a:gd name="T29" fmla="*/ 740 h 758"/>
                <a:gd name="T30" fmla="*/ 412 w 903"/>
                <a:gd name="T31" fmla="*/ 731 h 758"/>
                <a:gd name="T32" fmla="*/ 443 w 903"/>
                <a:gd name="T33" fmla="*/ 718 h 758"/>
                <a:gd name="T34" fmla="*/ 467 w 903"/>
                <a:gd name="T35" fmla="*/ 708 h 758"/>
                <a:gd name="T36" fmla="*/ 490 w 903"/>
                <a:gd name="T37" fmla="*/ 699 h 758"/>
                <a:gd name="T38" fmla="*/ 523 w 903"/>
                <a:gd name="T39" fmla="*/ 687 h 758"/>
                <a:gd name="T40" fmla="*/ 556 w 903"/>
                <a:gd name="T41" fmla="*/ 673 h 758"/>
                <a:gd name="T42" fmla="*/ 592 w 903"/>
                <a:gd name="T43" fmla="*/ 660 h 758"/>
                <a:gd name="T44" fmla="*/ 620 w 903"/>
                <a:gd name="T45" fmla="*/ 652 h 758"/>
                <a:gd name="T46" fmla="*/ 649 w 903"/>
                <a:gd name="T47" fmla="*/ 642 h 758"/>
                <a:gd name="T48" fmla="*/ 670 w 903"/>
                <a:gd name="T49" fmla="*/ 636 h 758"/>
                <a:gd name="T50" fmla="*/ 692 w 903"/>
                <a:gd name="T51" fmla="*/ 630 h 758"/>
                <a:gd name="T52" fmla="*/ 714 w 903"/>
                <a:gd name="T53" fmla="*/ 626 h 758"/>
                <a:gd name="T54" fmla="*/ 748 w 903"/>
                <a:gd name="T55" fmla="*/ 618 h 758"/>
                <a:gd name="T56" fmla="*/ 773 w 903"/>
                <a:gd name="T57" fmla="*/ 614 h 758"/>
                <a:gd name="T58" fmla="*/ 812 w 903"/>
                <a:gd name="T59" fmla="*/ 610 h 758"/>
                <a:gd name="T60" fmla="*/ 873 w 903"/>
                <a:gd name="T61" fmla="*/ 609 h 758"/>
                <a:gd name="T62" fmla="*/ 903 w 903"/>
                <a:gd name="T63" fmla="*/ 0 h 758"/>
                <a:gd name="T64" fmla="*/ 0 w 903"/>
                <a:gd name="T65" fmla="*/ 708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8">
                  <a:moveTo>
                    <a:pt x="0" y="708"/>
                  </a:moveTo>
                  <a:lnTo>
                    <a:pt x="15" y="713"/>
                  </a:lnTo>
                  <a:lnTo>
                    <a:pt x="30" y="718"/>
                  </a:lnTo>
                  <a:lnTo>
                    <a:pt x="59" y="726"/>
                  </a:lnTo>
                  <a:lnTo>
                    <a:pt x="89" y="732"/>
                  </a:lnTo>
                  <a:lnTo>
                    <a:pt x="118" y="740"/>
                  </a:lnTo>
                  <a:lnTo>
                    <a:pt x="130" y="742"/>
                  </a:lnTo>
                  <a:lnTo>
                    <a:pt x="142" y="745"/>
                  </a:lnTo>
                  <a:lnTo>
                    <a:pt x="167" y="748"/>
                  </a:lnTo>
                  <a:lnTo>
                    <a:pt x="190" y="753"/>
                  </a:lnTo>
                  <a:lnTo>
                    <a:pt x="200" y="755"/>
                  </a:lnTo>
                  <a:lnTo>
                    <a:pt x="212" y="758"/>
                  </a:lnTo>
                  <a:lnTo>
                    <a:pt x="220" y="758"/>
                  </a:lnTo>
                  <a:lnTo>
                    <a:pt x="227" y="758"/>
                  </a:lnTo>
                  <a:lnTo>
                    <a:pt x="242" y="758"/>
                  </a:lnTo>
                  <a:lnTo>
                    <a:pt x="253" y="758"/>
                  </a:lnTo>
                  <a:lnTo>
                    <a:pt x="265" y="756"/>
                  </a:lnTo>
                  <a:lnTo>
                    <a:pt x="275" y="756"/>
                  </a:lnTo>
                  <a:lnTo>
                    <a:pt x="284" y="755"/>
                  </a:lnTo>
                  <a:lnTo>
                    <a:pt x="293" y="755"/>
                  </a:lnTo>
                  <a:lnTo>
                    <a:pt x="300" y="753"/>
                  </a:lnTo>
                  <a:lnTo>
                    <a:pt x="308" y="753"/>
                  </a:lnTo>
                  <a:lnTo>
                    <a:pt x="314" y="751"/>
                  </a:lnTo>
                  <a:lnTo>
                    <a:pt x="320" y="751"/>
                  </a:lnTo>
                  <a:lnTo>
                    <a:pt x="324" y="750"/>
                  </a:lnTo>
                  <a:lnTo>
                    <a:pt x="328" y="750"/>
                  </a:lnTo>
                  <a:lnTo>
                    <a:pt x="333" y="748"/>
                  </a:lnTo>
                  <a:lnTo>
                    <a:pt x="342" y="748"/>
                  </a:lnTo>
                  <a:lnTo>
                    <a:pt x="359" y="743"/>
                  </a:lnTo>
                  <a:lnTo>
                    <a:pt x="378" y="740"/>
                  </a:lnTo>
                  <a:lnTo>
                    <a:pt x="396" y="734"/>
                  </a:lnTo>
                  <a:lnTo>
                    <a:pt x="412" y="731"/>
                  </a:lnTo>
                  <a:lnTo>
                    <a:pt x="428" y="724"/>
                  </a:lnTo>
                  <a:lnTo>
                    <a:pt x="443" y="718"/>
                  </a:lnTo>
                  <a:lnTo>
                    <a:pt x="458" y="711"/>
                  </a:lnTo>
                  <a:lnTo>
                    <a:pt x="467" y="708"/>
                  </a:lnTo>
                  <a:lnTo>
                    <a:pt x="474" y="703"/>
                  </a:lnTo>
                  <a:lnTo>
                    <a:pt x="490" y="699"/>
                  </a:lnTo>
                  <a:lnTo>
                    <a:pt x="506" y="694"/>
                  </a:lnTo>
                  <a:lnTo>
                    <a:pt x="523" y="687"/>
                  </a:lnTo>
                  <a:lnTo>
                    <a:pt x="539" y="679"/>
                  </a:lnTo>
                  <a:lnTo>
                    <a:pt x="556" y="673"/>
                  </a:lnTo>
                  <a:lnTo>
                    <a:pt x="574" y="666"/>
                  </a:lnTo>
                  <a:lnTo>
                    <a:pt x="592" y="660"/>
                  </a:lnTo>
                  <a:lnTo>
                    <a:pt x="609" y="654"/>
                  </a:lnTo>
                  <a:lnTo>
                    <a:pt x="620" y="652"/>
                  </a:lnTo>
                  <a:lnTo>
                    <a:pt x="628" y="649"/>
                  </a:lnTo>
                  <a:lnTo>
                    <a:pt x="649" y="642"/>
                  </a:lnTo>
                  <a:lnTo>
                    <a:pt x="659" y="639"/>
                  </a:lnTo>
                  <a:lnTo>
                    <a:pt x="670" y="636"/>
                  </a:lnTo>
                  <a:lnTo>
                    <a:pt x="680" y="633"/>
                  </a:lnTo>
                  <a:lnTo>
                    <a:pt x="692" y="630"/>
                  </a:lnTo>
                  <a:lnTo>
                    <a:pt x="703" y="628"/>
                  </a:lnTo>
                  <a:lnTo>
                    <a:pt x="714" y="626"/>
                  </a:lnTo>
                  <a:lnTo>
                    <a:pt x="737" y="622"/>
                  </a:lnTo>
                  <a:lnTo>
                    <a:pt x="748" y="618"/>
                  </a:lnTo>
                  <a:lnTo>
                    <a:pt x="759" y="615"/>
                  </a:lnTo>
                  <a:lnTo>
                    <a:pt x="773" y="614"/>
                  </a:lnTo>
                  <a:lnTo>
                    <a:pt x="784" y="612"/>
                  </a:lnTo>
                  <a:lnTo>
                    <a:pt x="812" y="610"/>
                  </a:lnTo>
                  <a:lnTo>
                    <a:pt x="842" y="610"/>
                  </a:lnTo>
                  <a:lnTo>
                    <a:pt x="873" y="609"/>
                  </a:lnTo>
                  <a:lnTo>
                    <a:pt x="903" y="607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8"/>
                  </a:lnTo>
                  <a:close/>
                </a:path>
              </a:pathLst>
            </a:custGeom>
            <a:solidFill>
              <a:srgbClr val="BB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6" name="Freeform 450">
              <a:extLst>
                <a:ext uri="{FF2B5EF4-FFF2-40B4-BE49-F238E27FC236}">
                  <a16:creationId xmlns:a16="http://schemas.microsoft.com/office/drawing/2014/main" id="{34E69D85-0EEF-63B7-E6DD-2F764587AC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" y="1915"/>
              <a:ext cx="451" cy="379"/>
            </a:xfrm>
            <a:custGeom>
              <a:avLst/>
              <a:gdLst>
                <a:gd name="T0" fmla="*/ 15 w 903"/>
                <a:gd name="T1" fmla="*/ 713 h 758"/>
                <a:gd name="T2" fmla="*/ 59 w 903"/>
                <a:gd name="T3" fmla="*/ 726 h 758"/>
                <a:gd name="T4" fmla="*/ 118 w 903"/>
                <a:gd name="T5" fmla="*/ 740 h 758"/>
                <a:gd name="T6" fmla="*/ 142 w 903"/>
                <a:gd name="T7" fmla="*/ 745 h 758"/>
                <a:gd name="T8" fmla="*/ 190 w 903"/>
                <a:gd name="T9" fmla="*/ 753 h 758"/>
                <a:gd name="T10" fmla="*/ 212 w 903"/>
                <a:gd name="T11" fmla="*/ 758 h 758"/>
                <a:gd name="T12" fmla="*/ 227 w 903"/>
                <a:gd name="T13" fmla="*/ 758 h 758"/>
                <a:gd name="T14" fmla="*/ 253 w 903"/>
                <a:gd name="T15" fmla="*/ 758 h 758"/>
                <a:gd name="T16" fmla="*/ 275 w 903"/>
                <a:gd name="T17" fmla="*/ 756 h 758"/>
                <a:gd name="T18" fmla="*/ 293 w 903"/>
                <a:gd name="T19" fmla="*/ 755 h 758"/>
                <a:gd name="T20" fmla="*/ 308 w 903"/>
                <a:gd name="T21" fmla="*/ 753 h 758"/>
                <a:gd name="T22" fmla="*/ 320 w 903"/>
                <a:gd name="T23" fmla="*/ 751 h 758"/>
                <a:gd name="T24" fmla="*/ 328 w 903"/>
                <a:gd name="T25" fmla="*/ 750 h 758"/>
                <a:gd name="T26" fmla="*/ 342 w 903"/>
                <a:gd name="T27" fmla="*/ 748 h 758"/>
                <a:gd name="T28" fmla="*/ 378 w 903"/>
                <a:gd name="T29" fmla="*/ 740 h 758"/>
                <a:gd name="T30" fmla="*/ 412 w 903"/>
                <a:gd name="T31" fmla="*/ 731 h 758"/>
                <a:gd name="T32" fmla="*/ 443 w 903"/>
                <a:gd name="T33" fmla="*/ 718 h 758"/>
                <a:gd name="T34" fmla="*/ 467 w 903"/>
                <a:gd name="T35" fmla="*/ 708 h 758"/>
                <a:gd name="T36" fmla="*/ 490 w 903"/>
                <a:gd name="T37" fmla="*/ 699 h 758"/>
                <a:gd name="T38" fmla="*/ 523 w 903"/>
                <a:gd name="T39" fmla="*/ 687 h 758"/>
                <a:gd name="T40" fmla="*/ 556 w 903"/>
                <a:gd name="T41" fmla="*/ 673 h 758"/>
                <a:gd name="T42" fmla="*/ 592 w 903"/>
                <a:gd name="T43" fmla="*/ 660 h 758"/>
                <a:gd name="T44" fmla="*/ 620 w 903"/>
                <a:gd name="T45" fmla="*/ 652 h 758"/>
                <a:gd name="T46" fmla="*/ 649 w 903"/>
                <a:gd name="T47" fmla="*/ 642 h 758"/>
                <a:gd name="T48" fmla="*/ 670 w 903"/>
                <a:gd name="T49" fmla="*/ 636 h 758"/>
                <a:gd name="T50" fmla="*/ 692 w 903"/>
                <a:gd name="T51" fmla="*/ 630 h 758"/>
                <a:gd name="T52" fmla="*/ 714 w 903"/>
                <a:gd name="T53" fmla="*/ 626 h 758"/>
                <a:gd name="T54" fmla="*/ 748 w 903"/>
                <a:gd name="T55" fmla="*/ 618 h 758"/>
                <a:gd name="T56" fmla="*/ 773 w 903"/>
                <a:gd name="T57" fmla="*/ 614 h 758"/>
                <a:gd name="T58" fmla="*/ 812 w 903"/>
                <a:gd name="T59" fmla="*/ 610 h 758"/>
                <a:gd name="T60" fmla="*/ 873 w 903"/>
                <a:gd name="T61" fmla="*/ 609 h 758"/>
                <a:gd name="T62" fmla="*/ 903 w 903"/>
                <a:gd name="T63" fmla="*/ 0 h 758"/>
                <a:gd name="T64" fmla="*/ 0 w 903"/>
                <a:gd name="T65" fmla="*/ 708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8">
                  <a:moveTo>
                    <a:pt x="0" y="708"/>
                  </a:moveTo>
                  <a:lnTo>
                    <a:pt x="15" y="713"/>
                  </a:lnTo>
                  <a:lnTo>
                    <a:pt x="30" y="718"/>
                  </a:lnTo>
                  <a:lnTo>
                    <a:pt x="59" y="726"/>
                  </a:lnTo>
                  <a:lnTo>
                    <a:pt x="89" y="732"/>
                  </a:lnTo>
                  <a:lnTo>
                    <a:pt x="118" y="740"/>
                  </a:lnTo>
                  <a:lnTo>
                    <a:pt x="130" y="742"/>
                  </a:lnTo>
                  <a:lnTo>
                    <a:pt x="142" y="745"/>
                  </a:lnTo>
                  <a:lnTo>
                    <a:pt x="167" y="748"/>
                  </a:lnTo>
                  <a:lnTo>
                    <a:pt x="190" y="753"/>
                  </a:lnTo>
                  <a:lnTo>
                    <a:pt x="200" y="755"/>
                  </a:lnTo>
                  <a:lnTo>
                    <a:pt x="212" y="758"/>
                  </a:lnTo>
                  <a:lnTo>
                    <a:pt x="220" y="758"/>
                  </a:lnTo>
                  <a:lnTo>
                    <a:pt x="227" y="758"/>
                  </a:lnTo>
                  <a:lnTo>
                    <a:pt x="242" y="758"/>
                  </a:lnTo>
                  <a:lnTo>
                    <a:pt x="253" y="758"/>
                  </a:lnTo>
                  <a:lnTo>
                    <a:pt x="265" y="756"/>
                  </a:lnTo>
                  <a:lnTo>
                    <a:pt x="275" y="756"/>
                  </a:lnTo>
                  <a:lnTo>
                    <a:pt x="284" y="755"/>
                  </a:lnTo>
                  <a:lnTo>
                    <a:pt x="293" y="755"/>
                  </a:lnTo>
                  <a:lnTo>
                    <a:pt x="300" y="753"/>
                  </a:lnTo>
                  <a:lnTo>
                    <a:pt x="308" y="753"/>
                  </a:lnTo>
                  <a:lnTo>
                    <a:pt x="314" y="751"/>
                  </a:lnTo>
                  <a:lnTo>
                    <a:pt x="320" y="751"/>
                  </a:lnTo>
                  <a:lnTo>
                    <a:pt x="324" y="750"/>
                  </a:lnTo>
                  <a:lnTo>
                    <a:pt x="328" y="750"/>
                  </a:lnTo>
                  <a:lnTo>
                    <a:pt x="333" y="748"/>
                  </a:lnTo>
                  <a:lnTo>
                    <a:pt x="342" y="748"/>
                  </a:lnTo>
                  <a:lnTo>
                    <a:pt x="359" y="743"/>
                  </a:lnTo>
                  <a:lnTo>
                    <a:pt x="378" y="740"/>
                  </a:lnTo>
                  <a:lnTo>
                    <a:pt x="396" y="734"/>
                  </a:lnTo>
                  <a:lnTo>
                    <a:pt x="412" y="731"/>
                  </a:lnTo>
                  <a:lnTo>
                    <a:pt x="428" y="724"/>
                  </a:lnTo>
                  <a:lnTo>
                    <a:pt x="443" y="718"/>
                  </a:lnTo>
                  <a:lnTo>
                    <a:pt x="458" y="711"/>
                  </a:lnTo>
                  <a:lnTo>
                    <a:pt x="467" y="708"/>
                  </a:lnTo>
                  <a:lnTo>
                    <a:pt x="474" y="703"/>
                  </a:lnTo>
                  <a:lnTo>
                    <a:pt x="490" y="699"/>
                  </a:lnTo>
                  <a:lnTo>
                    <a:pt x="506" y="694"/>
                  </a:lnTo>
                  <a:lnTo>
                    <a:pt x="523" y="687"/>
                  </a:lnTo>
                  <a:lnTo>
                    <a:pt x="539" y="679"/>
                  </a:lnTo>
                  <a:lnTo>
                    <a:pt x="556" y="673"/>
                  </a:lnTo>
                  <a:lnTo>
                    <a:pt x="574" y="666"/>
                  </a:lnTo>
                  <a:lnTo>
                    <a:pt x="592" y="660"/>
                  </a:lnTo>
                  <a:lnTo>
                    <a:pt x="609" y="654"/>
                  </a:lnTo>
                  <a:lnTo>
                    <a:pt x="620" y="652"/>
                  </a:lnTo>
                  <a:lnTo>
                    <a:pt x="628" y="649"/>
                  </a:lnTo>
                  <a:lnTo>
                    <a:pt x="649" y="642"/>
                  </a:lnTo>
                  <a:lnTo>
                    <a:pt x="659" y="639"/>
                  </a:lnTo>
                  <a:lnTo>
                    <a:pt x="670" y="636"/>
                  </a:lnTo>
                  <a:lnTo>
                    <a:pt x="680" y="633"/>
                  </a:lnTo>
                  <a:lnTo>
                    <a:pt x="692" y="630"/>
                  </a:lnTo>
                  <a:lnTo>
                    <a:pt x="703" y="628"/>
                  </a:lnTo>
                  <a:lnTo>
                    <a:pt x="714" y="626"/>
                  </a:lnTo>
                  <a:lnTo>
                    <a:pt x="737" y="622"/>
                  </a:lnTo>
                  <a:lnTo>
                    <a:pt x="748" y="618"/>
                  </a:lnTo>
                  <a:lnTo>
                    <a:pt x="759" y="615"/>
                  </a:lnTo>
                  <a:lnTo>
                    <a:pt x="773" y="614"/>
                  </a:lnTo>
                  <a:lnTo>
                    <a:pt x="784" y="612"/>
                  </a:lnTo>
                  <a:lnTo>
                    <a:pt x="812" y="610"/>
                  </a:lnTo>
                  <a:lnTo>
                    <a:pt x="842" y="610"/>
                  </a:lnTo>
                  <a:lnTo>
                    <a:pt x="873" y="609"/>
                  </a:lnTo>
                  <a:lnTo>
                    <a:pt x="903" y="607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7" name="Rectangle 451">
              <a:extLst>
                <a:ext uri="{FF2B5EF4-FFF2-40B4-BE49-F238E27FC236}">
                  <a16:creationId xmlns:a16="http://schemas.microsoft.com/office/drawing/2014/main" id="{662EEB3F-2CC1-3A00-2650-207241277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990"/>
              <a:ext cx="4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TW" altLang="en-US" sz="2300" b="1">
                  <a:solidFill>
                    <a:srgbClr val="000000"/>
                  </a:solidFill>
                  <a:latin typeface="新細明體" panose="02020500000000000000" pitchFamily="18" charset="-120"/>
                </a:rPr>
                <a:t>訂單</a:t>
              </a:r>
              <a:endParaRPr lang="zh-TW" altLang="en-US"/>
            </a:p>
          </p:txBody>
        </p:sp>
        <p:sp>
          <p:nvSpPr>
            <p:cNvPr id="552388" name="Freeform 452">
              <a:extLst>
                <a:ext uri="{FF2B5EF4-FFF2-40B4-BE49-F238E27FC236}">
                  <a16:creationId xmlns:a16="http://schemas.microsoft.com/office/drawing/2014/main" id="{8642067F-84D3-2713-1B40-0A9F7AA43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3" y="2710"/>
              <a:ext cx="451" cy="379"/>
            </a:xfrm>
            <a:custGeom>
              <a:avLst/>
              <a:gdLst>
                <a:gd name="T0" fmla="*/ 14 w 901"/>
                <a:gd name="T1" fmla="*/ 713 h 758"/>
                <a:gd name="T2" fmla="*/ 58 w 901"/>
                <a:gd name="T3" fmla="*/ 725 h 758"/>
                <a:gd name="T4" fmla="*/ 116 w 901"/>
                <a:gd name="T5" fmla="*/ 739 h 758"/>
                <a:gd name="T6" fmla="*/ 141 w 901"/>
                <a:gd name="T7" fmla="*/ 745 h 758"/>
                <a:gd name="T8" fmla="*/ 188 w 901"/>
                <a:gd name="T9" fmla="*/ 752 h 758"/>
                <a:gd name="T10" fmla="*/ 211 w 901"/>
                <a:gd name="T11" fmla="*/ 758 h 758"/>
                <a:gd name="T12" fmla="*/ 226 w 901"/>
                <a:gd name="T13" fmla="*/ 758 h 758"/>
                <a:gd name="T14" fmla="*/ 253 w 901"/>
                <a:gd name="T15" fmla="*/ 757 h 758"/>
                <a:gd name="T16" fmla="*/ 275 w 901"/>
                <a:gd name="T17" fmla="*/ 755 h 758"/>
                <a:gd name="T18" fmla="*/ 292 w 901"/>
                <a:gd name="T19" fmla="*/ 755 h 758"/>
                <a:gd name="T20" fmla="*/ 306 w 901"/>
                <a:gd name="T21" fmla="*/ 752 h 758"/>
                <a:gd name="T22" fmla="*/ 317 w 901"/>
                <a:gd name="T23" fmla="*/ 750 h 758"/>
                <a:gd name="T24" fmla="*/ 328 w 901"/>
                <a:gd name="T25" fmla="*/ 749 h 758"/>
                <a:gd name="T26" fmla="*/ 341 w 901"/>
                <a:gd name="T27" fmla="*/ 747 h 758"/>
                <a:gd name="T28" fmla="*/ 376 w 901"/>
                <a:gd name="T29" fmla="*/ 739 h 758"/>
                <a:gd name="T30" fmla="*/ 411 w 901"/>
                <a:gd name="T31" fmla="*/ 729 h 758"/>
                <a:gd name="T32" fmla="*/ 441 w 901"/>
                <a:gd name="T33" fmla="*/ 718 h 758"/>
                <a:gd name="T34" fmla="*/ 464 w 901"/>
                <a:gd name="T35" fmla="*/ 709 h 758"/>
                <a:gd name="T36" fmla="*/ 488 w 901"/>
                <a:gd name="T37" fmla="*/ 699 h 758"/>
                <a:gd name="T38" fmla="*/ 520 w 901"/>
                <a:gd name="T39" fmla="*/ 686 h 758"/>
                <a:gd name="T40" fmla="*/ 556 w 901"/>
                <a:gd name="T41" fmla="*/ 673 h 758"/>
                <a:gd name="T42" fmla="*/ 589 w 901"/>
                <a:gd name="T43" fmla="*/ 660 h 758"/>
                <a:gd name="T44" fmla="*/ 617 w 901"/>
                <a:gd name="T45" fmla="*/ 651 h 758"/>
                <a:gd name="T46" fmla="*/ 647 w 901"/>
                <a:gd name="T47" fmla="*/ 641 h 758"/>
                <a:gd name="T48" fmla="*/ 667 w 901"/>
                <a:gd name="T49" fmla="*/ 635 h 758"/>
                <a:gd name="T50" fmla="*/ 691 w 901"/>
                <a:gd name="T51" fmla="*/ 630 h 758"/>
                <a:gd name="T52" fmla="*/ 713 w 901"/>
                <a:gd name="T53" fmla="*/ 625 h 758"/>
                <a:gd name="T54" fmla="*/ 747 w 901"/>
                <a:gd name="T55" fmla="*/ 619 h 758"/>
                <a:gd name="T56" fmla="*/ 770 w 901"/>
                <a:gd name="T57" fmla="*/ 614 h 758"/>
                <a:gd name="T58" fmla="*/ 811 w 901"/>
                <a:gd name="T59" fmla="*/ 611 h 758"/>
                <a:gd name="T60" fmla="*/ 870 w 901"/>
                <a:gd name="T61" fmla="*/ 608 h 758"/>
                <a:gd name="T62" fmla="*/ 901 w 901"/>
                <a:gd name="T63" fmla="*/ 0 h 758"/>
                <a:gd name="T64" fmla="*/ 0 w 901"/>
                <a:gd name="T65" fmla="*/ 70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1" h="758">
                  <a:moveTo>
                    <a:pt x="0" y="707"/>
                  </a:moveTo>
                  <a:lnTo>
                    <a:pt x="14" y="713"/>
                  </a:lnTo>
                  <a:lnTo>
                    <a:pt x="29" y="717"/>
                  </a:lnTo>
                  <a:lnTo>
                    <a:pt x="58" y="725"/>
                  </a:lnTo>
                  <a:lnTo>
                    <a:pt x="88" y="733"/>
                  </a:lnTo>
                  <a:lnTo>
                    <a:pt x="116" y="739"/>
                  </a:lnTo>
                  <a:lnTo>
                    <a:pt x="129" y="742"/>
                  </a:lnTo>
                  <a:lnTo>
                    <a:pt x="141" y="745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8"/>
                  </a:lnTo>
                  <a:lnTo>
                    <a:pt x="219" y="758"/>
                  </a:lnTo>
                  <a:lnTo>
                    <a:pt x="226" y="758"/>
                  </a:lnTo>
                  <a:lnTo>
                    <a:pt x="239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3" y="755"/>
                  </a:lnTo>
                  <a:lnTo>
                    <a:pt x="292" y="755"/>
                  </a:lnTo>
                  <a:lnTo>
                    <a:pt x="300" y="753"/>
                  </a:lnTo>
                  <a:lnTo>
                    <a:pt x="306" y="752"/>
                  </a:lnTo>
                  <a:lnTo>
                    <a:pt x="311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8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5"/>
                  </a:lnTo>
                  <a:lnTo>
                    <a:pt x="441" y="718"/>
                  </a:lnTo>
                  <a:lnTo>
                    <a:pt x="457" y="712"/>
                  </a:lnTo>
                  <a:lnTo>
                    <a:pt x="464" y="709"/>
                  </a:lnTo>
                  <a:lnTo>
                    <a:pt x="473" y="704"/>
                  </a:lnTo>
                  <a:lnTo>
                    <a:pt x="488" y="699"/>
                  </a:lnTo>
                  <a:lnTo>
                    <a:pt x="504" y="693"/>
                  </a:lnTo>
                  <a:lnTo>
                    <a:pt x="520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2" y="667"/>
                  </a:lnTo>
                  <a:lnTo>
                    <a:pt x="589" y="660"/>
                  </a:lnTo>
                  <a:lnTo>
                    <a:pt x="608" y="654"/>
                  </a:lnTo>
                  <a:lnTo>
                    <a:pt x="617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7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8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9"/>
                  </a:lnTo>
                  <a:lnTo>
                    <a:pt x="758" y="616"/>
                  </a:lnTo>
                  <a:lnTo>
                    <a:pt x="770" y="614"/>
                  </a:lnTo>
                  <a:lnTo>
                    <a:pt x="783" y="612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1" y="608"/>
                  </a:lnTo>
                  <a:lnTo>
                    <a:pt x="901" y="0"/>
                  </a:lnTo>
                  <a:lnTo>
                    <a:pt x="0" y="0"/>
                  </a:lnTo>
                  <a:lnTo>
                    <a:pt x="0" y="707"/>
                  </a:lnTo>
                  <a:close/>
                </a:path>
              </a:pathLst>
            </a:custGeom>
            <a:solidFill>
              <a:srgbClr val="BB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9" name="Freeform 453">
              <a:extLst>
                <a:ext uri="{FF2B5EF4-FFF2-40B4-BE49-F238E27FC236}">
                  <a16:creationId xmlns:a16="http://schemas.microsoft.com/office/drawing/2014/main" id="{F47BEC3A-1124-C88E-77FC-F2B90E75A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3" y="2710"/>
              <a:ext cx="451" cy="379"/>
            </a:xfrm>
            <a:custGeom>
              <a:avLst/>
              <a:gdLst>
                <a:gd name="T0" fmla="*/ 14 w 901"/>
                <a:gd name="T1" fmla="*/ 713 h 758"/>
                <a:gd name="T2" fmla="*/ 58 w 901"/>
                <a:gd name="T3" fmla="*/ 725 h 758"/>
                <a:gd name="T4" fmla="*/ 116 w 901"/>
                <a:gd name="T5" fmla="*/ 739 h 758"/>
                <a:gd name="T6" fmla="*/ 141 w 901"/>
                <a:gd name="T7" fmla="*/ 745 h 758"/>
                <a:gd name="T8" fmla="*/ 188 w 901"/>
                <a:gd name="T9" fmla="*/ 752 h 758"/>
                <a:gd name="T10" fmla="*/ 211 w 901"/>
                <a:gd name="T11" fmla="*/ 758 h 758"/>
                <a:gd name="T12" fmla="*/ 226 w 901"/>
                <a:gd name="T13" fmla="*/ 758 h 758"/>
                <a:gd name="T14" fmla="*/ 253 w 901"/>
                <a:gd name="T15" fmla="*/ 757 h 758"/>
                <a:gd name="T16" fmla="*/ 275 w 901"/>
                <a:gd name="T17" fmla="*/ 755 h 758"/>
                <a:gd name="T18" fmla="*/ 292 w 901"/>
                <a:gd name="T19" fmla="*/ 755 h 758"/>
                <a:gd name="T20" fmla="*/ 306 w 901"/>
                <a:gd name="T21" fmla="*/ 752 h 758"/>
                <a:gd name="T22" fmla="*/ 317 w 901"/>
                <a:gd name="T23" fmla="*/ 750 h 758"/>
                <a:gd name="T24" fmla="*/ 328 w 901"/>
                <a:gd name="T25" fmla="*/ 749 h 758"/>
                <a:gd name="T26" fmla="*/ 341 w 901"/>
                <a:gd name="T27" fmla="*/ 747 h 758"/>
                <a:gd name="T28" fmla="*/ 376 w 901"/>
                <a:gd name="T29" fmla="*/ 739 h 758"/>
                <a:gd name="T30" fmla="*/ 411 w 901"/>
                <a:gd name="T31" fmla="*/ 729 h 758"/>
                <a:gd name="T32" fmla="*/ 441 w 901"/>
                <a:gd name="T33" fmla="*/ 718 h 758"/>
                <a:gd name="T34" fmla="*/ 464 w 901"/>
                <a:gd name="T35" fmla="*/ 709 h 758"/>
                <a:gd name="T36" fmla="*/ 488 w 901"/>
                <a:gd name="T37" fmla="*/ 699 h 758"/>
                <a:gd name="T38" fmla="*/ 520 w 901"/>
                <a:gd name="T39" fmla="*/ 686 h 758"/>
                <a:gd name="T40" fmla="*/ 556 w 901"/>
                <a:gd name="T41" fmla="*/ 673 h 758"/>
                <a:gd name="T42" fmla="*/ 589 w 901"/>
                <a:gd name="T43" fmla="*/ 660 h 758"/>
                <a:gd name="T44" fmla="*/ 617 w 901"/>
                <a:gd name="T45" fmla="*/ 651 h 758"/>
                <a:gd name="T46" fmla="*/ 647 w 901"/>
                <a:gd name="T47" fmla="*/ 641 h 758"/>
                <a:gd name="T48" fmla="*/ 667 w 901"/>
                <a:gd name="T49" fmla="*/ 635 h 758"/>
                <a:gd name="T50" fmla="*/ 691 w 901"/>
                <a:gd name="T51" fmla="*/ 630 h 758"/>
                <a:gd name="T52" fmla="*/ 713 w 901"/>
                <a:gd name="T53" fmla="*/ 625 h 758"/>
                <a:gd name="T54" fmla="*/ 747 w 901"/>
                <a:gd name="T55" fmla="*/ 619 h 758"/>
                <a:gd name="T56" fmla="*/ 770 w 901"/>
                <a:gd name="T57" fmla="*/ 614 h 758"/>
                <a:gd name="T58" fmla="*/ 811 w 901"/>
                <a:gd name="T59" fmla="*/ 611 h 758"/>
                <a:gd name="T60" fmla="*/ 870 w 901"/>
                <a:gd name="T61" fmla="*/ 608 h 758"/>
                <a:gd name="T62" fmla="*/ 901 w 901"/>
                <a:gd name="T63" fmla="*/ 0 h 758"/>
                <a:gd name="T64" fmla="*/ 0 w 901"/>
                <a:gd name="T65" fmla="*/ 70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1" h="758">
                  <a:moveTo>
                    <a:pt x="0" y="707"/>
                  </a:moveTo>
                  <a:lnTo>
                    <a:pt x="14" y="713"/>
                  </a:lnTo>
                  <a:lnTo>
                    <a:pt x="29" y="717"/>
                  </a:lnTo>
                  <a:lnTo>
                    <a:pt x="58" y="725"/>
                  </a:lnTo>
                  <a:lnTo>
                    <a:pt x="88" y="733"/>
                  </a:lnTo>
                  <a:lnTo>
                    <a:pt x="116" y="739"/>
                  </a:lnTo>
                  <a:lnTo>
                    <a:pt x="129" y="742"/>
                  </a:lnTo>
                  <a:lnTo>
                    <a:pt x="141" y="745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8"/>
                  </a:lnTo>
                  <a:lnTo>
                    <a:pt x="219" y="758"/>
                  </a:lnTo>
                  <a:lnTo>
                    <a:pt x="226" y="758"/>
                  </a:lnTo>
                  <a:lnTo>
                    <a:pt x="239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3" y="755"/>
                  </a:lnTo>
                  <a:lnTo>
                    <a:pt x="292" y="755"/>
                  </a:lnTo>
                  <a:lnTo>
                    <a:pt x="300" y="753"/>
                  </a:lnTo>
                  <a:lnTo>
                    <a:pt x="306" y="752"/>
                  </a:lnTo>
                  <a:lnTo>
                    <a:pt x="311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8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5"/>
                  </a:lnTo>
                  <a:lnTo>
                    <a:pt x="441" y="718"/>
                  </a:lnTo>
                  <a:lnTo>
                    <a:pt x="457" y="712"/>
                  </a:lnTo>
                  <a:lnTo>
                    <a:pt x="464" y="709"/>
                  </a:lnTo>
                  <a:lnTo>
                    <a:pt x="473" y="704"/>
                  </a:lnTo>
                  <a:lnTo>
                    <a:pt x="488" y="699"/>
                  </a:lnTo>
                  <a:lnTo>
                    <a:pt x="504" y="693"/>
                  </a:lnTo>
                  <a:lnTo>
                    <a:pt x="520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2" y="667"/>
                  </a:lnTo>
                  <a:lnTo>
                    <a:pt x="589" y="660"/>
                  </a:lnTo>
                  <a:lnTo>
                    <a:pt x="608" y="654"/>
                  </a:lnTo>
                  <a:lnTo>
                    <a:pt x="617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7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8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9"/>
                  </a:lnTo>
                  <a:lnTo>
                    <a:pt x="758" y="616"/>
                  </a:lnTo>
                  <a:lnTo>
                    <a:pt x="770" y="614"/>
                  </a:lnTo>
                  <a:lnTo>
                    <a:pt x="783" y="612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1" y="608"/>
                  </a:lnTo>
                  <a:lnTo>
                    <a:pt x="901" y="0"/>
                  </a:lnTo>
                  <a:lnTo>
                    <a:pt x="0" y="0"/>
                  </a:lnTo>
                  <a:lnTo>
                    <a:pt x="0" y="70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0" name="Rectangle 454">
              <a:extLst>
                <a:ext uri="{FF2B5EF4-FFF2-40B4-BE49-F238E27FC236}">
                  <a16:creationId xmlns:a16="http://schemas.microsoft.com/office/drawing/2014/main" id="{DECD34FF-302E-6CC6-2C3F-7EA2AF75D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7" y="2785"/>
              <a:ext cx="4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TW" altLang="en-US" sz="2300" b="1">
                  <a:solidFill>
                    <a:srgbClr val="000000"/>
                  </a:solidFill>
                  <a:latin typeface="新細明體" panose="02020500000000000000" pitchFamily="18" charset="-120"/>
                </a:rPr>
                <a:t>訂單</a:t>
              </a:r>
              <a:endParaRPr lang="zh-TW" altLang="en-US"/>
            </a:p>
          </p:txBody>
        </p:sp>
        <p:sp>
          <p:nvSpPr>
            <p:cNvPr id="552391" name="Freeform 455">
              <a:extLst>
                <a:ext uri="{FF2B5EF4-FFF2-40B4-BE49-F238E27FC236}">
                  <a16:creationId xmlns:a16="http://schemas.microsoft.com/office/drawing/2014/main" id="{974E81E2-A723-2792-1029-036CD035F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" y="3506"/>
              <a:ext cx="452" cy="378"/>
            </a:xfrm>
            <a:custGeom>
              <a:avLst/>
              <a:gdLst>
                <a:gd name="T0" fmla="*/ 14 w 903"/>
                <a:gd name="T1" fmla="*/ 712 h 757"/>
                <a:gd name="T2" fmla="*/ 59 w 903"/>
                <a:gd name="T3" fmla="*/ 725 h 757"/>
                <a:gd name="T4" fmla="*/ 117 w 903"/>
                <a:gd name="T5" fmla="*/ 739 h 757"/>
                <a:gd name="T6" fmla="*/ 141 w 903"/>
                <a:gd name="T7" fmla="*/ 744 h 757"/>
                <a:gd name="T8" fmla="*/ 188 w 903"/>
                <a:gd name="T9" fmla="*/ 752 h 757"/>
                <a:gd name="T10" fmla="*/ 211 w 903"/>
                <a:gd name="T11" fmla="*/ 757 h 757"/>
                <a:gd name="T12" fmla="*/ 226 w 903"/>
                <a:gd name="T13" fmla="*/ 757 h 757"/>
                <a:gd name="T14" fmla="*/ 253 w 903"/>
                <a:gd name="T15" fmla="*/ 757 h 757"/>
                <a:gd name="T16" fmla="*/ 275 w 903"/>
                <a:gd name="T17" fmla="*/ 755 h 757"/>
                <a:gd name="T18" fmla="*/ 292 w 903"/>
                <a:gd name="T19" fmla="*/ 754 h 757"/>
                <a:gd name="T20" fmla="*/ 306 w 903"/>
                <a:gd name="T21" fmla="*/ 752 h 757"/>
                <a:gd name="T22" fmla="*/ 317 w 903"/>
                <a:gd name="T23" fmla="*/ 750 h 757"/>
                <a:gd name="T24" fmla="*/ 328 w 903"/>
                <a:gd name="T25" fmla="*/ 749 h 757"/>
                <a:gd name="T26" fmla="*/ 341 w 903"/>
                <a:gd name="T27" fmla="*/ 747 h 757"/>
                <a:gd name="T28" fmla="*/ 376 w 903"/>
                <a:gd name="T29" fmla="*/ 739 h 757"/>
                <a:gd name="T30" fmla="*/ 411 w 903"/>
                <a:gd name="T31" fmla="*/ 729 h 757"/>
                <a:gd name="T32" fmla="*/ 442 w 903"/>
                <a:gd name="T33" fmla="*/ 718 h 757"/>
                <a:gd name="T34" fmla="*/ 464 w 903"/>
                <a:gd name="T35" fmla="*/ 707 h 757"/>
                <a:gd name="T36" fmla="*/ 489 w 903"/>
                <a:gd name="T37" fmla="*/ 699 h 757"/>
                <a:gd name="T38" fmla="*/ 522 w 903"/>
                <a:gd name="T39" fmla="*/ 686 h 757"/>
                <a:gd name="T40" fmla="*/ 556 w 903"/>
                <a:gd name="T41" fmla="*/ 673 h 757"/>
                <a:gd name="T42" fmla="*/ 591 w 903"/>
                <a:gd name="T43" fmla="*/ 659 h 757"/>
                <a:gd name="T44" fmla="*/ 619 w 903"/>
                <a:gd name="T45" fmla="*/ 651 h 757"/>
                <a:gd name="T46" fmla="*/ 647 w 903"/>
                <a:gd name="T47" fmla="*/ 641 h 757"/>
                <a:gd name="T48" fmla="*/ 669 w 903"/>
                <a:gd name="T49" fmla="*/ 635 h 757"/>
                <a:gd name="T50" fmla="*/ 691 w 903"/>
                <a:gd name="T51" fmla="*/ 630 h 757"/>
                <a:gd name="T52" fmla="*/ 713 w 903"/>
                <a:gd name="T53" fmla="*/ 625 h 757"/>
                <a:gd name="T54" fmla="*/ 747 w 903"/>
                <a:gd name="T55" fmla="*/ 617 h 757"/>
                <a:gd name="T56" fmla="*/ 770 w 903"/>
                <a:gd name="T57" fmla="*/ 612 h 757"/>
                <a:gd name="T58" fmla="*/ 811 w 903"/>
                <a:gd name="T59" fmla="*/ 611 h 757"/>
                <a:gd name="T60" fmla="*/ 870 w 903"/>
                <a:gd name="T61" fmla="*/ 608 h 757"/>
                <a:gd name="T62" fmla="*/ 903 w 903"/>
                <a:gd name="T63" fmla="*/ 0 h 757"/>
                <a:gd name="T64" fmla="*/ 0 w 903"/>
                <a:gd name="T65" fmla="*/ 707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7">
                  <a:moveTo>
                    <a:pt x="0" y="707"/>
                  </a:moveTo>
                  <a:lnTo>
                    <a:pt x="14" y="712"/>
                  </a:lnTo>
                  <a:lnTo>
                    <a:pt x="29" y="717"/>
                  </a:lnTo>
                  <a:lnTo>
                    <a:pt x="59" y="725"/>
                  </a:lnTo>
                  <a:lnTo>
                    <a:pt x="88" y="733"/>
                  </a:lnTo>
                  <a:lnTo>
                    <a:pt x="117" y="739"/>
                  </a:lnTo>
                  <a:lnTo>
                    <a:pt x="129" y="742"/>
                  </a:lnTo>
                  <a:lnTo>
                    <a:pt x="141" y="744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7"/>
                  </a:lnTo>
                  <a:lnTo>
                    <a:pt x="219" y="757"/>
                  </a:lnTo>
                  <a:lnTo>
                    <a:pt x="226" y="757"/>
                  </a:lnTo>
                  <a:lnTo>
                    <a:pt x="241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4" y="755"/>
                  </a:lnTo>
                  <a:lnTo>
                    <a:pt x="292" y="754"/>
                  </a:lnTo>
                  <a:lnTo>
                    <a:pt x="300" y="754"/>
                  </a:lnTo>
                  <a:lnTo>
                    <a:pt x="306" y="752"/>
                  </a:lnTo>
                  <a:lnTo>
                    <a:pt x="313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9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3"/>
                  </a:lnTo>
                  <a:lnTo>
                    <a:pt x="442" y="718"/>
                  </a:lnTo>
                  <a:lnTo>
                    <a:pt x="457" y="712"/>
                  </a:lnTo>
                  <a:lnTo>
                    <a:pt x="464" y="707"/>
                  </a:lnTo>
                  <a:lnTo>
                    <a:pt x="473" y="704"/>
                  </a:lnTo>
                  <a:lnTo>
                    <a:pt x="489" y="699"/>
                  </a:lnTo>
                  <a:lnTo>
                    <a:pt x="504" y="693"/>
                  </a:lnTo>
                  <a:lnTo>
                    <a:pt x="522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3" y="667"/>
                  </a:lnTo>
                  <a:lnTo>
                    <a:pt x="591" y="659"/>
                  </a:lnTo>
                  <a:lnTo>
                    <a:pt x="609" y="654"/>
                  </a:lnTo>
                  <a:lnTo>
                    <a:pt x="619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9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7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7"/>
                  </a:lnTo>
                  <a:lnTo>
                    <a:pt x="759" y="616"/>
                  </a:lnTo>
                  <a:lnTo>
                    <a:pt x="770" y="612"/>
                  </a:lnTo>
                  <a:lnTo>
                    <a:pt x="784" y="611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3" y="608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7"/>
                  </a:lnTo>
                  <a:close/>
                </a:path>
              </a:pathLst>
            </a:cu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2" name="Freeform 456">
              <a:extLst>
                <a:ext uri="{FF2B5EF4-FFF2-40B4-BE49-F238E27FC236}">
                  <a16:creationId xmlns:a16="http://schemas.microsoft.com/office/drawing/2014/main" id="{CB30F291-9338-989C-BC0A-5BF19B6804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" y="3506"/>
              <a:ext cx="452" cy="378"/>
            </a:xfrm>
            <a:custGeom>
              <a:avLst/>
              <a:gdLst>
                <a:gd name="T0" fmla="*/ 14 w 903"/>
                <a:gd name="T1" fmla="*/ 712 h 757"/>
                <a:gd name="T2" fmla="*/ 59 w 903"/>
                <a:gd name="T3" fmla="*/ 725 h 757"/>
                <a:gd name="T4" fmla="*/ 117 w 903"/>
                <a:gd name="T5" fmla="*/ 739 h 757"/>
                <a:gd name="T6" fmla="*/ 141 w 903"/>
                <a:gd name="T7" fmla="*/ 744 h 757"/>
                <a:gd name="T8" fmla="*/ 188 w 903"/>
                <a:gd name="T9" fmla="*/ 752 h 757"/>
                <a:gd name="T10" fmla="*/ 211 w 903"/>
                <a:gd name="T11" fmla="*/ 757 h 757"/>
                <a:gd name="T12" fmla="*/ 226 w 903"/>
                <a:gd name="T13" fmla="*/ 757 h 757"/>
                <a:gd name="T14" fmla="*/ 253 w 903"/>
                <a:gd name="T15" fmla="*/ 757 h 757"/>
                <a:gd name="T16" fmla="*/ 275 w 903"/>
                <a:gd name="T17" fmla="*/ 755 h 757"/>
                <a:gd name="T18" fmla="*/ 292 w 903"/>
                <a:gd name="T19" fmla="*/ 754 h 757"/>
                <a:gd name="T20" fmla="*/ 306 w 903"/>
                <a:gd name="T21" fmla="*/ 752 h 757"/>
                <a:gd name="T22" fmla="*/ 317 w 903"/>
                <a:gd name="T23" fmla="*/ 750 h 757"/>
                <a:gd name="T24" fmla="*/ 328 w 903"/>
                <a:gd name="T25" fmla="*/ 749 h 757"/>
                <a:gd name="T26" fmla="*/ 341 w 903"/>
                <a:gd name="T27" fmla="*/ 747 h 757"/>
                <a:gd name="T28" fmla="*/ 376 w 903"/>
                <a:gd name="T29" fmla="*/ 739 h 757"/>
                <a:gd name="T30" fmla="*/ 411 w 903"/>
                <a:gd name="T31" fmla="*/ 729 h 757"/>
                <a:gd name="T32" fmla="*/ 442 w 903"/>
                <a:gd name="T33" fmla="*/ 718 h 757"/>
                <a:gd name="T34" fmla="*/ 464 w 903"/>
                <a:gd name="T35" fmla="*/ 707 h 757"/>
                <a:gd name="T36" fmla="*/ 489 w 903"/>
                <a:gd name="T37" fmla="*/ 699 h 757"/>
                <a:gd name="T38" fmla="*/ 522 w 903"/>
                <a:gd name="T39" fmla="*/ 686 h 757"/>
                <a:gd name="T40" fmla="*/ 556 w 903"/>
                <a:gd name="T41" fmla="*/ 673 h 757"/>
                <a:gd name="T42" fmla="*/ 591 w 903"/>
                <a:gd name="T43" fmla="*/ 659 h 757"/>
                <a:gd name="T44" fmla="*/ 619 w 903"/>
                <a:gd name="T45" fmla="*/ 651 h 757"/>
                <a:gd name="T46" fmla="*/ 647 w 903"/>
                <a:gd name="T47" fmla="*/ 641 h 757"/>
                <a:gd name="T48" fmla="*/ 669 w 903"/>
                <a:gd name="T49" fmla="*/ 635 h 757"/>
                <a:gd name="T50" fmla="*/ 691 w 903"/>
                <a:gd name="T51" fmla="*/ 630 h 757"/>
                <a:gd name="T52" fmla="*/ 713 w 903"/>
                <a:gd name="T53" fmla="*/ 625 h 757"/>
                <a:gd name="T54" fmla="*/ 747 w 903"/>
                <a:gd name="T55" fmla="*/ 617 h 757"/>
                <a:gd name="T56" fmla="*/ 770 w 903"/>
                <a:gd name="T57" fmla="*/ 612 h 757"/>
                <a:gd name="T58" fmla="*/ 811 w 903"/>
                <a:gd name="T59" fmla="*/ 611 h 757"/>
                <a:gd name="T60" fmla="*/ 870 w 903"/>
                <a:gd name="T61" fmla="*/ 608 h 757"/>
                <a:gd name="T62" fmla="*/ 903 w 903"/>
                <a:gd name="T63" fmla="*/ 0 h 757"/>
                <a:gd name="T64" fmla="*/ 0 w 903"/>
                <a:gd name="T65" fmla="*/ 707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7">
                  <a:moveTo>
                    <a:pt x="0" y="707"/>
                  </a:moveTo>
                  <a:lnTo>
                    <a:pt x="14" y="712"/>
                  </a:lnTo>
                  <a:lnTo>
                    <a:pt x="29" y="717"/>
                  </a:lnTo>
                  <a:lnTo>
                    <a:pt x="59" y="725"/>
                  </a:lnTo>
                  <a:lnTo>
                    <a:pt x="88" y="733"/>
                  </a:lnTo>
                  <a:lnTo>
                    <a:pt x="117" y="739"/>
                  </a:lnTo>
                  <a:lnTo>
                    <a:pt x="129" y="742"/>
                  </a:lnTo>
                  <a:lnTo>
                    <a:pt x="141" y="744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7"/>
                  </a:lnTo>
                  <a:lnTo>
                    <a:pt x="219" y="757"/>
                  </a:lnTo>
                  <a:lnTo>
                    <a:pt x="226" y="757"/>
                  </a:lnTo>
                  <a:lnTo>
                    <a:pt x="241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4" y="755"/>
                  </a:lnTo>
                  <a:lnTo>
                    <a:pt x="292" y="754"/>
                  </a:lnTo>
                  <a:lnTo>
                    <a:pt x="300" y="754"/>
                  </a:lnTo>
                  <a:lnTo>
                    <a:pt x="306" y="752"/>
                  </a:lnTo>
                  <a:lnTo>
                    <a:pt x="313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9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3"/>
                  </a:lnTo>
                  <a:lnTo>
                    <a:pt x="442" y="718"/>
                  </a:lnTo>
                  <a:lnTo>
                    <a:pt x="457" y="712"/>
                  </a:lnTo>
                  <a:lnTo>
                    <a:pt x="464" y="707"/>
                  </a:lnTo>
                  <a:lnTo>
                    <a:pt x="473" y="704"/>
                  </a:lnTo>
                  <a:lnTo>
                    <a:pt x="489" y="699"/>
                  </a:lnTo>
                  <a:lnTo>
                    <a:pt x="504" y="693"/>
                  </a:lnTo>
                  <a:lnTo>
                    <a:pt x="522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3" y="667"/>
                  </a:lnTo>
                  <a:lnTo>
                    <a:pt x="591" y="659"/>
                  </a:lnTo>
                  <a:lnTo>
                    <a:pt x="609" y="654"/>
                  </a:lnTo>
                  <a:lnTo>
                    <a:pt x="619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9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7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7"/>
                  </a:lnTo>
                  <a:lnTo>
                    <a:pt x="759" y="616"/>
                  </a:lnTo>
                  <a:lnTo>
                    <a:pt x="770" y="612"/>
                  </a:lnTo>
                  <a:lnTo>
                    <a:pt x="784" y="611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3" y="608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3" name="Rectangle 457">
              <a:extLst>
                <a:ext uri="{FF2B5EF4-FFF2-40B4-BE49-F238E27FC236}">
                  <a16:creationId xmlns:a16="http://schemas.microsoft.com/office/drawing/2014/main" id="{B3BC71A6-7619-8AC4-35A8-344D833A9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3" y="3580"/>
              <a:ext cx="4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TW" altLang="en-US" sz="2300" b="1">
                  <a:solidFill>
                    <a:srgbClr val="000000"/>
                  </a:solidFill>
                  <a:latin typeface="新細明體" panose="02020500000000000000" pitchFamily="18" charset="-120"/>
                </a:rPr>
                <a:t>訂單</a:t>
              </a:r>
              <a:endParaRPr lang="zh-TW" altLang="en-US"/>
            </a:p>
          </p:txBody>
        </p:sp>
        <p:sp>
          <p:nvSpPr>
            <p:cNvPr id="552394" name="Freeform 458">
              <a:extLst>
                <a:ext uri="{FF2B5EF4-FFF2-40B4-BE49-F238E27FC236}">
                  <a16:creationId xmlns:a16="http://schemas.microsoft.com/office/drawing/2014/main" id="{4290DE11-5719-A03B-D652-975F3AFC8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4" y="3294"/>
              <a:ext cx="83" cy="114"/>
            </a:xfrm>
            <a:custGeom>
              <a:avLst/>
              <a:gdLst>
                <a:gd name="T0" fmla="*/ 85 w 166"/>
                <a:gd name="T1" fmla="*/ 5 h 229"/>
                <a:gd name="T2" fmla="*/ 120 w 166"/>
                <a:gd name="T3" fmla="*/ 0 h 229"/>
                <a:gd name="T4" fmla="*/ 154 w 166"/>
                <a:gd name="T5" fmla="*/ 23 h 229"/>
                <a:gd name="T6" fmla="*/ 160 w 166"/>
                <a:gd name="T7" fmla="*/ 51 h 229"/>
                <a:gd name="T8" fmla="*/ 164 w 166"/>
                <a:gd name="T9" fmla="*/ 80 h 229"/>
                <a:gd name="T10" fmla="*/ 166 w 166"/>
                <a:gd name="T11" fmla="*/ 109 h 229"/>
                <a:gd name="T12" fmla="*/ 166 w 166"/>
                <a:gd name="T13" fmla="*/ 136 h 229"/>
                <a:gd name="T14" fmla="*/ 162 w 166"/>
                <a:gd name="T15" fmla="*/ 162 h 229"/>
                <a:gd name="T16" fmla="*/ 154 w 166"/>
                <a:gd name="T17" fmla="*/ 186 h 229"/>
                <a:gd name="T18" fmla="*/ 144 w 166"/>
                <a:gd name="T19" fmla="*/ 205 h 229"/>
                <a:gd name="T20" fmla="*/ 129 w 166"/>
                <a:gd name="T21" fmla="*/ 221 h 229"/>
                <a:gd name="T22" fmla="*/ 70 w 166"/>
                <a:gd name="T23" fmla="*/ 229 h 229"/>
                <a:gd name="T24" fmla="*/ 63 w 166"/>
                <a:gd name="T25" fmla="*/ 228 h 229"/>
                <a:gd name="T26" fmla="*/ 54 w 166"/>
                <a:gd name="T27" fmla="*/ 225 h 229"/>
                <a:gd name="T28" fmla="*/ 45 w 166"/>
                <a:gd name="T29" fmla="*/ 218 h 229"/>
                <a:gd name="T30" fmla="*/ 35 w 166"/>
                <a:gd name="T31" fmla="*/ 212 h 229"/>
                <a:gd name="T32" fmla="*/ 26 w 166"/>
                <a:gd name="T33" fmla="*/ 204 h 229"/>
                <a:gd name="T34" fmla="*/ 17 w 166"/>
                <a:gd name="T35" fmla="*/ 194 h 229"/>
                <a:gd name="T36" fmla="*/ 10 w 166"/>
                <a:gd name="T37" fmla="*/ 183 h 229"/>
                <a:gd name="T38" fmla="*/ 7 w 166"/>
                <a:gd name="T39" fmla="*/ 173 h 229"/>
                <a:gd name="T40" fmla="*/ 0 w 166"/>
                <a:gd name="T41" fmla="*/ 122 h 229"/>
                <a:gd name="T42" fmla="*/ 39 w 166"/>
                <a:gd name="T43" fmla="*/ 116 h 229"/>
                <a:gd name="T44" fmla="*/ 56 w 166"/>
                <a:gd name="T45" fmla="*/ 48 h 229"/>
                <a:gd name="T46" fmla="*/ 57 w 166"/>
                <a:gd name="T47" fmla="*/ 45 h 229"/>
                <a:gd name="T48" fmla="*/ 62 w 166"/>
                <a:gd name="T49" fmla="*/ 40 h 229"/>
                <a:gd name="T50" fmla="*/ 67 w 166"/>
                <a:gd name="T51" fmla="*/ 34 h 229"/>
                <a:gd name="T52" fmla="*/ 73 w 166"/>
                <a:gd name="T53" fmla="*/ 26 h 229"/>
                <a:gd name="T54" fmla="*/ 79 w 166"/>
                <a:gd name="T55" fmla="*/ 18 h 229"/>
                <a:gd name="T56" fmla="*/ 84 w 166"/>
                <a:gd name="T57" fmla="*/ 11 h 229"/>
                <a:gd name="T58" fmla="*/ 85 w 166"/>
                <a:gd name="T59" fmla="*/ 7 h 229"/>
                <a:gd name="T60" fmla="*/ 85 w 166"/>
                <a:gd name="T61" fmla="*/ 5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6" h="229">
                  <a:moveTo>
                    <a:pt x="85" y="5"/>
                  </a:moveTo>
                  <a:lnTo>
                    <a:pt x="120" y="0"/>
                  </a:lnTo>
                  <a:lnTo>
                    <a:pt x="154" y="23"/>
                  </a:lnTo>
                  <a:lnTo>
                    <a:pt x="160" y="51"/>
                  </a:lnTo>
                  <a:lnTo>
                    <a:pt x="164" y="80"/>
                  </a:lnTo>
                  <a:lnTo>
                    <a:pt x="166" y="109"/>
                  </a:lnTo>
                  <a:lnTo>
                    <a:pt x="166" y="136"/>
                  </a:lnTo>
                  <a:lnTo>
                    <a:pt x="162" y="162"/>
                  </a:lnTo>
                  <a:lnTo>
                    <a:pt x="154" y="186"/>
                  </a:lnTo>
                  <a:lnTo>
                    <a:pt x="144" y="205"/>
                  </a:lnTo>
                  <a:lnTo>
                    <a:pt x="129" y="221"/>
                  </a:lnTo>
                  <a:lnTo>
                    <a:pt x="70" y="229"/>
                  </a:lnTo>
                  <a:lnTo>
                    <a:pt x="63" y="228"/>
                  </a:lnTo>
                  <a:lnTo>
                    <a:pt x="54" y="225"/>
                  </a:lnTo>
                  <a:lnTo>
                    <a:pt x="45" y="218"/>
                  </a:lnTo>
                  <a:lnTo>
                    <a:pt x="35" y="212"/>
                  </a:lnTo>
                  <a:lnTo>
                    <a:pt x="26" y="204"/>
                  </a:lnTo>
                  <a:lnTo>
                    <a:pt x="17" y="194"/>
                  </a:lnTo>
                  <a:lnTo>
                    <a:pt x="10" y="183"/>
                  </a:lnTo>
                  <a:lnTo>
                    <a:pt x="7" y="173"/>
                  </a:lnTo>
                  <a:lnTo>
                    <a:pt x="0" y="122"/>
                  </a:lnTo>
                  <a:lnTo>
                    <a:pt x="39" y="116"/>
                  </a:lnTo>
                  <a:lnTo>
                    <a:pt x="56" y="48"/>
                  </a:lnTo>
                  <a:lnTo>
                    <a:pt x="57" y="45"/>
                  </a:lnTo>
                  <a:lnTo>
                    <a:pt x="62" y="40"/>
                  </a:lnTo>
                  <a:lnTo>
                    <a:pt x="67" y="34"/>
                  </a:lnTo>
                  <a:lnTo>
                    <a:pt x="73" y="26"/>
                  </a:lnTo>
                  <a:lnTo>
                    <a:pt x="79" y="18"/>
                  </a:lnTo>
                  <a:lnTo>
                    <a:pt x="84" y="11"/>
                  </a:lnTo>
                  <a:lnTo>
                    <a:pt x="85" y="7"/>
                  </a:lnTo>
                  <a:lnTo>
                    <a:pt x="85" y="5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5" name="Freeform 459">
              <a:extLst>
                <a:ext uri="{FF2B5EF4-FFF2-40B4-BE49-F238E27FC236}">
                  <a16:creationId xmlns:a16="http://schemas.microsoft.com/office/drawing/2014/main" id="{206FB153-D127-A240-46CA-556D751682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2" y="2979"/>
              <a:ext cx="489" cy="408"/>
            </a:xfrm>
            <a:custGeom>
              <a:avLst/>
              <a:gdLst>
                <a:gd name="T0" fmla="*/ 0 w 978"/>
                <a:gd name="T1" fmla="*/ 422 h 816"/>
                <a:gd name="T2" fmla="*/ 0 w 978"/>
                <a:gd name="T3" fmla="*/ 776 h 816"/>
                <a:gd name="T4" fmla="*/ 78 w 978"/>
                <a:gd name="T5" fmla="*/ 795 h 816"/>
                <a:gd name="T6" fmla="*/ 98 w 978"/>
                <a:gd name="T7" fmla="*/ 810 h 816"/>
                <a:gd name="T8" fmla="*/ 178 w 978"/>
                <a:gd name="T9" fmla="*/ 806 h 816"/>
                <a:gd name="T10" fmla="*/ 200 w 978"/>
                <a:gd name="T11" fmla="*/ 802 h 816"/>
                <a:gd name="T12" fmla="*/ 254 w 978"/>
                <a:gd name="T13" fmla="*/ 781 h 816"/>
                <a:gd name="T14" fmla="*/ 334 w 978"/>
                <a:gd name="T15" fmla="*/ 816 h 816"/>
                <a:gd name="T16" fmla="*/ 420 w 978"/>
                <a:gd name="T17" fmla="*/ 816 h 816"/>
                <a:gd name="T18" fmla="*/ 420 w 978"/>
                <a:gd name="T19" fmla="*/ 722 h 816"/>
                <a:gd name="T20" fmla="*/ 448 w 978"/>
                <a:gd name="T21" fmla="*/ 712 h 816"/>
                <a:gd name="T22" fmla="*/ 453 w 978"/>
                <a:gd name="T23" fmla="*/ 736 h 816"/>
                <a:gd name="T24" fmla="*/ 513 w 978"/>
                <a:gd name="T25" fmla="*/ 750 h 816"/>
                <a:gd name="T26" fmla="*/ 612 w 978"/>
                <a:gd name="T27" fmla="*/ 725 h 816"/>
                <a:gd name="T28" fmla="*/ 615 w 978"/>
                <a:gd name="T29" fmla="*/ 707 h 816"/>
                <a:gd name="T30" fmla="*/ 687 w 978"/>
                <a:gd name="T31" fmla="*/ 691 h 816"/>
                <a:gd name="T32" fmla="*/ 720 w 978"/>
                <a:gd name="T33" fmla="*/ 707 h 816"/>
                <a:gd name="T34" fmla="*/ 835 w 978"/>
                <a:gd name="T35" fmla="*/ 707 h 816"/>
                <a:gd name="T36" fmla="*/ 898 w 978"/>
                <a:gd name="T37" fmla="*/ 707 h 816"/>
                <a:gd name="T38" fmla="*/ 892 w 978"/>
                <a:gd name="T39" fmla="*/ 601 h 816"/>
                <a:gd name="T40" fmla="*/ 935 w 978"/>
                <a:gd name="T41" fmla="*/ 593 h 816"/>
                <a:gd name="T42" fmla="*/ 940 w 978"/>
                <a:gd name="T43" fmla="*/ 576 h 816"/>
                <a:gd name="T44" fmla="*/ 978 w 978"/>
                <a:gd name="T45" fmla="*/ 564 h 816"/>
                <a:gd name="T46" fmla="*/ 978 w 978"/>
                <a:gd name="T47" fmla="*/ 157 h 816"/>
                <a:gd name="T48" fmla="*/ 969 w 978"/>
                <a:gd name="T49" fmla="*/ 132 h 816"/>
                <a:gd name="T50" fmla="*/ 548 w 978"/>
                <a:gd name="T51" fmla="*/ 5 h 816"/>
                <a:gd name="T52" fmla="*/ 495 w 978"/>
                <a:gd name="T53" fmla="*/ 0 h 816"/>
                <a:gd name="T54" fmla="*/ 401 w 978"/>
                <a:gd name="T55" fmla="*/ 10 h 816"/>
                <a:gd name="T56" fmla="*/ 372 w 978"/>
                <a:gd name="T57" fmla="*/ 14 h 816"/>
                <a:gd name="T58" fmla="*/ 325 w 978"/>
                <a:gd name="T59" fmla="*/ 13 h 816"/>
                <a:gd name="T60" fmla="*/ 103 w 978"/>
                <a:gd name="T61" fmla="*/ 61 h 816"/>
                <a:gd name="T62" fmla="*/ 103 w 978"/>
                <a:gd name="T63" fmla="*/ 170 h 816"/>
                <a:gd name="T64" fmla="*/ 117 w 978"/>
                <a:gd name="T65" fmla="*/ 189 h 816"/>
                <a:gd name="T66" fmla="*/ 112 w 978"/>
                <a:gd name="T67" fmla="*/ 231 h 816"/>
                <a:gd name="T68" fmla="*/ 23 w 978"/>
                <a:gd name="T69" fmla="*/ 237 h 816"/>
                <a:gd name="T70" fmla="*/ 0 w 978"/>
                <a:gd name="T71" fmla="*/ 242 h 816"/>
                <a:gd name="T72" fmla="*/ 0 w 978"/>
                <a:gd name="T73" fmla="*/ 295 h 816"/>
                <a:gd name="T74" fmla="*/ 44 w 978"/>
                <a:gd name="T75" fmla="*/ 298 h 816"/>
                <a:gd name="T76" fmla="*/ 16 w 978"/>
                <a:gd name="T77" fmla="*/ 422 h 816"/>
                <a:gd name="T78" fmla="*/ 0 w 978"/>
                <a:gd name="T79" fmla="*/ 422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78" h="816">
                  <a:moveTo>
                    <a:pt x="0" y="422"/>
                  </a:moveTo>
                  <a:lnTo>
                    <a:pt x="0" y="776"/>
                  </a:lnTo>
                  <a:lnTo>
                    <a:pt x="78" y="795"/>
                  </a:lnTo>
                  <a:lnTo>
                    <a:pt x="98" y="810"/>
                  </a:lnTo>
                  <a:lnTo>
                    <a:pt x="178" y="806"/>
                  </a:lnTo>
                  <a:lnTo>
                    <a:pt x="200" y="802"/>
                  </a:lnTo>
                  <a:lnTo>
                    <a:pt x="254" y="781"/>
                  </a:lnTo>
                  <a:lnTo>
                    <a:pt x="334" y="816"/>
                  </a:lnTo>
                  <a:lnTo>
                    <a:pt x="420" y="816"/>
                  </a:lnTo>
                  <a:lnTo>
                    <a:pt x="420" y="722"/>
                  </a:lnTo>
                  <a:lnTo>
                    <a:pt x="448" y="712"/>
                  </a:lnTo>
                  <a:lnTo>
                    <a:pt x="453" y="736"/>
                  </a:lnTo>
                  <a:lnTo>
                    <a:pt x="513" y="750"/>
                  </a:lnTo>
                  <a:lnTo>
                    <a:pt x="612" y="725"/>
                  </a:lnTo>
                  <a:lnTo>
                    <a:pt x="615" y="707"/>
                  </a:lnTo>
                  <a:lnTo>
                    <a:pt x="687" y="691"/>
                  </a:lnTo>
                  <a:lnTo>
                    <a:pt x="720" y="707"/>
                  </a:lnTo>
                  <a:lnTo>
                    <a:pt x="835" y="707"/>
                  </a:lnTo>
                  <a:lnTo>
                    <a:pt x="898" y="707"/>
                  </a:lnTo>
                  <a:lnTo>
                    <a:pt x="892" y="601"/>
                  </a:lnTo>
                  <a:lnTo>
                    <a:pt x="935" y="593"/>
                  </a:lnTo>
                  <a:lnTo>
                    <a:pt x="940" y="576"/>
                  </a:lnTo>
                  <a:lnTo>
                    <a:pt x="978" y="564"/>
                  </a:lnTo>
                  <a:lnTo>
                    <a:pt x="978" y="157"/>
                  </a:lnTo>
                  <a:lnTo>
                    <a:pt x="969" y="132"/>
                  </a:lnTo>
                  <a:lnTo>
                    <a:pt x="548" y="5"/>
                  </a:lnTo>
                  <a:lnTo>
                    <a:pt x="495" y="0"/>
                  </a:lnTo>
                  <a:lnTo>
                    <a:pt x="401" y="10"/>
                  </a:lnTo>
                  <a:lnTo>
                    <a:pt x="372" y="14"/>
                  </a:lnTo>
                  <a:lnTo>
                    <a:pt x="325" y="13"/>
                  </a:lnTo>
                  <a:lnTo>
                    <a:pt x="103" y="61"/>
                  </a:lnTo>
                  <a:lnTo>
                    <a:pt x="103" y="170"/>
                  </a:lnTo>
                  <a:lnTo>
                    <a:pt x="117" y="189"/>
                  </a:lnTo>
                  <a:lnTo>
                    <a:pt x="112" y="231"/>
                  </a:lnTo>
                  <a:lnTo>
                    <a:pt x="23" y="237"/>
                  </a:lnTo>
                  <a:lnTo>
                    <a:pt x="0" y="242"/>
                  </a:lnTo>
                  <a:lnTo>
                    <a:pt x="0" y="295"/>
                  </a:lnTo>
                  <a:lnTo>
                    <a:pt x="44" y="298"/>
                  </a:lnTo>
                  <a:lnTo>
                    <a:pt x="16" y="422"/>
                  </a:lnTo>
                  <a:lnTo>
                    <a:pt x="0" y="422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6" name="Freeform 460">
              <a:extLst>
                <a:ext uri="{FF2B5EF4-FFF2-40B4-BE49-F238E27FC236}">
                  <a16:creationId xmlns:a16="http://schemas.microsoft.com/office/drawing/2014/main" id="{8DF7ADAC-51E5-FD09-45A4-B792276B2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5" y="3100"/>
              <a:ext cx="47" cy="267"/>
            </a:xfrm>
            <a:custGeom>
              <a:avLst/>
              <a:gdLst>
                <a:gd name="T0" fmla="*/ 94 w 94"/>
                <a:gd name="T1" fmla="*/ 53 h 534"/>
                <a:gd name="T2" fmla="*/ 94 w 94"/>
                <a:gd name="T3" fmla="*/ 0 h 534"/>
                <a:gd name="T4" fmla="*/ 81 w 94"/>
                <a:gd name="T5" fmla="*/ 3 h 534"/>
                <a:gd name="T6" fmla="*/ 7 w 94"/>
                <a:gd name="T7" fmla="*/ 26 h 534"/>
                <a:gd name="T8" fmla="*/ 0 w 94"/>
                <a:gd name="T9" fmla="*/ 29 h 534"/>
                <a:gd name="T10" fmla="*/ 0 w 94"/>
                <a:gd name="T11" fmla="*/ 77 h 534"/>
                <a:gd name="T12" fmla="*/ 1 w 94"/>
                <a:gd name="T13" fmla="*/ 75 h 534"/>
                <a:gd name="T14" fmla="*/ 1 w 94"/>
                <a:gd name="T15" fmla="*/ 74 h 534"/>
                <a:gd name="T16" fmla="*/ 6 w 94"/>
                <a:gd name="T17" fmla="*/ 71 h 534"/>
                <a:gd name="T18" fmla="*/ 14 w 94"/>
                <a:gd name="T19" fmla="*/ 64 h 534"/>
                <a:gd name="T20" fmla="*/ 23 w 94"/>
                <a:gd name="T21" fmla="*/ 59 h 534"/>
                <a:gd name="T22" fmla="*/ 32 w 94"/>
                <a:gd name="T23" fmla="*/ 56 h 534"/>
                <a:gd name="T24" fmla="*/ 39 w 94"/>
                <a:gd name="T25" fmla="*/ 55 h 534"/>
                <a:gd name="T26" fmla="*/ 44 w 94"/>
                <a:gd name="T27" fmla="*/ 56 h 534"/>
                <a:gd name="T28" fmla="*/ 45 w 94"/>
                <a:gd name="T29" fmla="*/ 63 h 534"/>
                <a:gd name="T30" fmla="*/ 23 w 94"/>
                <a:gd name="T31" fmla="*/ 186 h 534"/>
                <a:gd name="T32" fmla="*/ 0 w 94"/>
                <a:gd name="T33" fmla="*/ 191 h 534"/>
                <a:gd name="T34" fmla="*/ 0 w 94"/>
                <a:gd name="T35" fmla="*/ 510 h 534"/>
                <a:gd name="T36" fmla="*/ 94 w 94"/>
                <a:gd name="T37" fmla="*/ 534 h 534"/>
                <a:gd name="T38" fmla="*/ 94 w 94"/>
                <a:gd name="T39" fmla="*/ 180 h 534"/>
                <a:gd name="T40" fmla="*/ 50 w 94"/>
                <a:gd name="T41" fmla="*/ 181 h 534"/>
                <a:gd name="T42" fmla="*/ 73 w 94"/>
                <a:gd name="T43" fmla="*/ 51 h 534"/>
                <a:gd name="T44" fmla="*/ 94 w 94"/>
                <a:gd name="T45" fmla="*/ 53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4" h="534">
                  <a:moveTo>
                    <a:pt x="94" y="53"/>
                  </a:moveTo>
                  <a:lnTo>
                    <a:pt x="94" y="0"/>
                  </a:lnTo>
                  <a:lnTo>
                    <a:pt x="81" y="3"/>
                  </a:lnTo>
                  <a:lnTo>
                    <a:pt x="7" y="26"/>
                  </a:lnTo>
                  <a:lnTo>
                    <a:pt x="0" y="29"/>
                  </a:lnTo>
                  <a:lnTo>
                    <a:pt x="0" y="77"/>
                  </a:lnTo>
                  <a:lnTo>
                    <a:pt x="1" y="75"/>
                  </a:lnTo>
                  <a:lnTo>
                    <a:pt x="1" y="74"/>
                  </a:lnTo>
                  <a:lnTo>
                    <a:pt x="6" y="71"/>
                  </a:lnTo>
                  <a:lnTo>
                    <a:pt x="14" y="64"/>
                  </a:lnTo>
                  <a:lnTo>
                    <a:pt x="23" y="59"/>
                  </a:lnTo>
                  <a:lnTo>
                    <a:pt x="32" y="56"/>
                  </a:lnTo>
                  <a:lnTo>
                    <a:pt x="39" y="55"/>
                  </a:lnTo>
                  <a:lnTo>
                    <a:pt x="44" y="56"/>
                  </a:lnTo>
                  <a:lnTo>
                    <a:pt x="45" y="63"/>
                  </a:lnTo>
                  <a:lnTo>
                    <a:pt x="23" y="186"/>
                  </a:lnTo>
                  <a:lnTo>
                    <a:pt x="0" y="191"/>
                  </a:lnTo>
                  <a:lnTo>
                    <a:pt x="0" y="510"/>
                  </a:lnTo>
                  <a:lnTo>
                    <a:pt x="94" y="534"/>
                  </a:lnTo>
                  <a:lnTo>
                    <a:pt x="94" y="180"/>
                  </a:lnTo>
                  <a:lnTo>
                    <a:pt x="50" y="181"/>
                  </a:lnTo>
                  <a:lnTo>
                    <a:pt x="73" y="51"/>
                  </a:lnTo>
                  <a:lnTo>
                    <a:pt x="94" y="53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7" name="Freeform 461">
              <a:extLst>
                <a:ext uri="{FF2B5EF4-FFF2-40B4-BE49-F238E27FC236}">
                  <a16:creationId xmlns:a16="http://schemas.microsoft.com/office/drawing/2014/main" id="{61A58CD2-6B09-0E96-1CEF-49D765262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4" y="3114"/>
              <a:ext cx="51" cy="240"/>
            </a:xfrm>
            <a:custGeom>
              <a:avLst/>
              <a:gdLst>
                <a:gd name="T0" fmla="*/ 103 w 103"/>
                <a:gd name="T1" fmla="*/ 48 h 481"/>
                <a:gd name="T2" fmla="*/ 103 w 103"/>
                <a:gd name="T3" fmla="*/ 0 h 481"/>
                <a:gd name="T4" fmla="*/ 89 w 103"/>
                <a:gd name="T5" fmla="*/ 6 h 481"/>
                <a:gd name="T6" fmla="*/ 57 w 103"/>
                <a:gd name="T7" fmla="*/ 90 h 481"/>
                <a:gd name="T8" fmla="*/ 20 w 103"/>
                <a:gd name="T9" fmla="*/ 208 h 481"/>
                <a:gd name="T10" fmla="*/ 10 w 103"/>
                <a:gd name="T11" fmla="*/ 228 h 481"/>
                <a:gd name="T12" fmla="*/ 10 w 103"/>
                <a:gd name="T13" fmla="*/ 398 h 481"/>
                <a:gd name="T14" fmla="*/ 1 w 103"/>
                <a:gd name="T15" fmla="*/ 417 h 481"/>
                <a:gd name="T16" fmla="*/ 0 w 103"/>
                <a:gd name="T17" fmla="*/ 431 h 481"/>
                <a:gd name="T18" fmla="*/ 23 w 103"/>
                <a:gd name="T19" fmla="*/ 462 h 481"/>
                <a:gd name="T20" fmla="*/ 103 w 103"/>
                <a:gd name="T21" fmla="*/ 481 h 481"/>
                <a:gd name="T22" fmla="*/ 103 w 103"/>
                <a:gd name="T23" fmla="*/ 162 h 481"/>
                <a:gd name="T24" fmla="*/ 57 w 103"/>
                <a:gd name="T25" fmla="*/ 173 h 481"/>
                <a:gd name="T26" fmla="*/ 89 w 103"/>
                <a:gd name="T27" fmla="*/ 66 h 481"/>
                <a:gd name="T28" fmla="*/ 103 w 103"/>
                <a:gd name="T29" fmla="*/ 48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3" h="481">
                  <a:moveTo>
                    <a:pt x="103" y="48"/>
                  </a:moveTo>
                  <a:lnTo>
                    <a:pt x="103" y="0"/>
                  </a:lnTo>
                  <a:lnTo>
                    <a:pt x="89" y="6"/>
                  </a:lnTo>
                  <a:lnTo>
                    <a:pt x="57" y="90"/>
                  </a:lnTo>
                  <a:lnTo>
                    <a:pt x="20" y="208"/>
                  </a:lnTo>
                  <a:lnTo>
                    <a:pt x="10" y="228"/>
                  </a:lnTo>
                  <a:lnTo>
                    <a:pt x="10" y="398"/>
                  </a:lnTo>
                  <a:lnTo>
                    <a:pt x="1" y="417"/>
                  </a:lnTo>
                  <a:lnTo>
                    <a:pt x="0" y="431"/>
                  </a:lnTo>
                  <a:lnTo>
                    <a:pt x="23" y="462"/>
                  </a:lnTo>
                  <a:lnTo>
                    <a:pt x="103" y="481"/>
                  </a:lnTo>
                  <a:lnTo>
                    <a:pt x="103" y="162"/>
                  </a:lnTo>
                  <a:lnTo>
                    <a:pt x="57" y="173"/>
                  </a:lnTo>
                  <a:lnTo>
                    <a:pt x="89" y="66"/>
                  </a:lnTo>
                  <a:lnTo>
                    <a:pt x="103" y="48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8" name="Freeform 462">
              <a:extLst>
                <a:ext uri="{FF2B5EF4-FFF2-40B4-BE49-F238E27FC236}">
                  <a16:creationId xmlns:a16="http://schemas.microsoft.com/office/drawing/2014/main" id="{0F6B2677-ABB0-0871-AF99-656E5D6B3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" y="3096"/>
              <a:ext cx="143" cy="202"/>
            </a:xfrm>
            <a:custGeom>
              <a:avLst/>
              <a:gdLst>
                <a:gd name="T0" fmla="*/ 104 w 287"/>
                <a:gd name="T1" fmla="*/ 0 h 402"/>
                <a:gd name="T2" fmla="*/ 93 w 287"/>
                <a:gd name="T3" fmla="*/ 3 h 402"/>
                <a:gd name="T4" fmla="*/ 84 w 287"/>
                <a:gd name="T5" fmla="*/ 5 h 402"/>
                <a:gd name="T6" fmla="*/ 78 w 287"/>
                <a:gd name="T7" fmla="*/ 6 h 402"/>
                <a:gd name="T8" fmla="*/ 73 w 287"/>
                <a:gd name="T9" fmla="*/ 9 h 402"/>
                <a:gd name="T10" fmla="*/ 72 w 287"/>
                <a:gd name="T11" fmla="*/ 13 h 402"/>
                <a:gd name="T12" fmla="*/ 69 w 287"/>
                <a:gd name="T13" fmla="*/ 19 h 402"/>
                <a:gd name="T14" fmla="*/ 66 w 287"/>
                <a:gd name="T15" fmla="*/ 29 h 402"/>
                <a:gd name="T16" fmla="*/ 63 w 287"/>
                <a:gd name="T17" fmla="*/ 43 h 402"/>
                <a:gd name="T18" fmla="*/ 57 w 287"/>
                <a:gd name="T19" fmla="*/ 64 h 402"/>
                <a:gd name="T20" fmla="*/ 51 w 287"/>
                <a:gd name="T21" fmla="*/ 86 h 402"/>
                <a:gd name="T22" fmla="*/ 45 w 287"/>
                <a:gd name="T23" fmla="*/ 112 h 402"/>
                <a:gd name="T24" fmla="*/ 40 w 287"/>
                <a:gd name="T25" fmla="*/ 139 h 402"/>
                <a:gd name="T26" fmla="*/ 34 w 287"/>
                <a:gd name="T27" fmla="*/ 168 h 402"/>
                <a:gd name="T28" fmla="*/ 29 w 287"/>
                <a:gd name="T29" fmla="*/ 199 h 402"/>
                <a:gd name="T30" fmla="*/ 25 w 287"/>
                <a:gd name="T31" fmla="*/ 229 h 402"/>
                <a:gd name="T32" fmla="*/ 20 w 287"/>
                <a:gd name="T33" fmla="*/ 259 h 402"/>
                <a:gd name="T34" fmla="*/ 4 w 287"/>
                <a:gd name="T35" fmla="*/ 266 h 402"/>
                <a:gd name="T36" fmla="*/ 0 w 287"/>
                <a:gd name="T37" fmla="*/ 402 h 402"/>
                <a:gd name="T38" fmla="*/ 50 w 287"/>
                <a:gd name="T39" fmla="*/ 401 h 402"/>
                <a:gd name="T40" fmla="*/ 51 w 287"/>
                <a:gd name="T41" fmla="*/ 348 h 402"/>
                <a:gd name="T42" fmla="*/ 53 w 287"/>
                <a:gd name="T43" fmla="*/ 301 h 402"/>
                <a:gd name="T44" fmla="*/ 56 w 287"/>
                <a:gd name="T45" fmla="*/ 259 h 402"/>
                <a:gd name="T46" fmla="*/ 59 w 287"/>
                <a:gd name="T47" fmla="*/ 221 h 402"/>
                <a:gd name="T48" fmla="*/ 62 w 287"/>
                <a:gd name="T49" fmla="*/ 186 h 402"/>
                <a:gd name="T50" fmla="*/ 66 w 287"/>
                <a:gd name="T51" fmla="*/ 150 h 402"/>
                <a:gd name="T52" fmla="*/ 72 w 287"/>
                <a:gd name="T53" fmla="*/ 114 h 402"/>
                <a:gd name="T54" fmla="*/ 78 w 287"/>
                <a:gd name="T55" fmla="*/ 73 h 402"/>
                <a:gd name="T56" fmla="*/ 81 w 287"/>
                <a:gd name="T57" fmla="*/ 62 h 402"/>
                <a:gd name="T58" fmla="*/ 82 w 287"/>
                <a:gd name="T59" fmla="*/ 51 h 402"/>
                <a:gd name="T60" fmla="*/ 85 w 287"/>
                <a:gd name="T61" fmla="*/ 41 h 402"/>
                <a:gd name="T62" fmla="*/ 90 w 287"/>
                <a:gd name="T63" fmla="*/ 33 h 402"/>
                <a:gd name="T64" fmla="*/ 94 w 287"/>
                <a:gd name="T65" fmla="*/ 27 h 402"/>
                <a:gd name="T66" fmla="*/ 101 w 287"/>
                <a:gd name="T67" fmla="*/ 24 h 402"/>
                <a:gd name="T68" fmla="*/ 110 w 287"/>
                <a:gd name="T69" fmla="*/ 19 h 402"/>
                <a:gd name="T70" fmla="*/ 120 w 287"/>
                <a:gd name="T71" fmla="*/ 17 h 402"/>
                <a:gd name="T72" fmla="*/ 287 w 287"/>
                <a:gd name="T73" fmla="*/ 27 h 402"/>
                <a:gd name="T74" fmla="*/ 287 w 287"/>
                <a:gd name="T75" fmla="*/ 9 h 402"/>
                <a:gd name="T76" fmla="*/ 104 w 287"/>
                <a:gd name="T7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87" h="402">
                  <a:moveTo>
                    <a:pt x="104" y="0"/>
                  </a:moveTo>
                  <a:lnTo>
                    <a:pt x="93" y="3"/>
                  </a:lnTo>
                  <a:lnTo>
                    <a:pt x="84" y="5"/>
                  </a:lnTo>
                  <a:lnTo>
                    <a:pt x="78" y="6"/>
                  </a:lnTo>
                  <a:lnTo>
                    <a:pt x="73" y="9"/>
                  </a:lnTo>
                  <a:lnTo>
                    <a:pt x="72" y="13"/>
                  </a:lnTo>
                  <a:lnTo>
                    <a:pt x="69" y="19"/>
                  </a:lnTo>
                  <a:lnTo>
                    <a:pt x="66" y="29"/>
                  </a:lnTo>
                  <a:lnTo>
                    <a:pt x="63" y="43"/>
                  </a:lnTo>
                  <a:lnTo>
                    <a:pt x="57" y="64"/>
                  </a:lnTo>
                  <a:lnTo>
                    <a:pt x="51" y="86"/>
                  </a:lnTo>
                  <a:lnTo>
                    <a:pt x="45" y="112"/>
                  </a:lnTo>
                  <a:lnTo>
                    <a:pt x="40" y="139"/>
                  </a:lnTo>
                  <a:lnTo>
                    <a:pt x="34" y="168"/>
                  </a:lnTo>
                  <a:lnTo>
                    <a:pt x="29" y="199"/>
                  </a:lnTo>
                  <a:lnTo>
                    <a:pt x="25" y="229"/>
                  </a:lnTo>
                  <a:lnTo>
                    <a:pt x="20" y="259"/>
                  </a:lnTo>
                  <a:lnTo>
                    <a:pt x="4" y="266"/>
                  </a:lnTo>
                  <a:lnTo>
                    <a:pt x="0" y="402"/>
                  </a:lnTo>
                  <a:lnTo>
                    <a:pt x="50" y="401"/>
                  </a:lnTo>
                  <a:lnTo>
                    <a:pt x="51" y="348"/>
                  </a:lnTo>
                  <a:lnTo>
                    <a:pt x="53" y="301"/>
                  </a:lnTo>
                  <a:lnTo>
                    <a:pt x="56" y="259"/>
                  </a:lnTo>
                  <a:lnTo>
                    <a:pt x="59" y="221"/>
                  </a:lnTo>
                  <a:lnTo>
                    <a:pt x="62" y="186"/>
                  </a:lnTo>
                  <a:lnTo>
                    <a:pt x="66" y="150"/>
                  </a:lnTo>
                  <a:lnTo>
                    <a:pt x="72" y="114"/>
                  </a:lnTo>
                  <a:lnTo>
                    <a:pt x="78" y="73"/>
                  </a:lnTo>
                  <a:lnTo>
                    <a:pt x="81" y="62"/>
                  </a:lnTo>
                  <a:lnTo>
                    <a:pt x="82" y="51"/>
                  </a:lnTo>
                  <a:lnTo>
                    <a:pt x="85" y="41"/>
                  </a:lnTo>
                  <a:lnTo>
                    <a:pt x="90" y="33"/>
                  </a:lnTo>
                  <a:lnTo>
                    <a:pt x="94" y="27"/>
                  </a:lnTo>
                  <a:lnTo>
                    <a:pt x="101" y="24"/>
                  </a:lnTo>
                  <a:lnTo>
                    <a:pt x="110" y="19"/>
                  </a:lnTo>
                  <a:lnTo>
                    <a:pt x="120" y="17"/>
                  </a:lnTo>
                  <a:lnTo>
                    <a:pt x="287" y="27"/>
                  </a:lnTo>
                  <a:lnTo>
                    <a:pt x="287" y="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9" name="Freeform 463">
              <a:extLst>
                <a:ext uri="{FF2B5EF4-FFF2-40B4-BE49-F238E27FC236}">
                  <a16:creationId xmlns:a16="http://schemas.microsoft.com/office/drawing/2014/main" id="{DC28F221-635F-6875-C940-4D01FD8560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3113"/>
              <a:ext cx="56" cy="178"/>
            </a:xfrm>
            <a:custGeom>
              <a:avLst/>
              <a:gdLst>
                <a:gd name="T0" fmla="*/ 0 w 112"/>
                <a:gd name="T1" fmla="*/ 164 h 356"/>
                <a:gd name="T2" fmla="*/ 0 w 112"/>
                <a:gd name="T3" fmla="*/ 356 h 356"/>
                <a:gd name="T4" fmla="*/ 112 w 112"/>
                <a:gd name="T5" fmla="*/ 348 h 356"/>
                <a:gd name="T6" fmla="*/ 112 w 112"/>
                <a:gd name="T7" fmla="*/ 286 h 356"/>
                <a:gd name="T8" fmla="*/ 109 w 112"/>
                <a:gd name="T9" fmla="*/ 39 h 356"/>
                <a:gd name="T10" fmla="*/ 103 w 112"/>
                <a:gd name="T11" fmla="*/ 5 h 356"/>
                <a:gd name="T12" fmla="*/ 0 w 112"/>
                <a:gd name="T13" fmla="*/ 0 h 356"/>
                <a:gd name="T14" fmla="*/ 0 w 112"/>
                <a:gd name="T15" fmla="*/ 20 h 356"/>
                <a:gd name="T16" fmla="*/ 81 w 112"/>
                <a:gd name="T17" fmla="*/ 23 h 356"/>
                <a:gd name="T18" fmla="*/ 80 w 112"/>
                <a:gd name="T19" fmla="*/ 158 h 356"/>
                <a:gd name="T20" fmla="*/ 0 w 112"/>
                <a:gd name="T21" fmla="*/ 164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2" h="356">
                  <a:moveTo>
                    <a:pt x="0" y="164"/>
                  </a:moveTo>
                  <a:lnTo>
                    <a:pt x="0" y="356"/>
                  </a:lnTo>
                  <a:lnTo>
                    <a:pt x="112" y="348"/>
                  </a:lnTo>
                  <a:lnTo>
                    <a:pt x="112" y="286"/>
                  </a:lnTo>
                  <a:lnTo>
                    <a:pt x="109" y="39"/>
                  </a:lnTo>
                  <a:lnTo>
                    <a:pt x="103" y="5"/>
                  </a:lnTo>
                  <a:lnTo>
                    <a:pt x="0" y="0"/>
                  </a:lnTo>
                  <a:lnTo>
                    <a:pt x="0" y="20"/>
                  </a:lnTo>
                  <a:lnTo>
                    <a:pt x="81" y="23"/>
                  </a:lnTo>
                  <a:lnTo>
                    <a:pt x="80" y="158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0" name="Freeform 464">
              <a:extLst>
                <a:ext uri="{FF2B5EF4-FFF2-40B4-BE49-F238E27FC236}">
                  <a16:creationId xmlns:a16="http://schemas.microsoft.com/office/drawing/2014/main" id="{56E0000F-6C08-C623-498A-7B8A5846F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0" y="3112"/>
              <a:ext cx="61" cy="184"/>
            </a:xfrm>
            <a:custGeom>
              <a:avLst/>
              <a:gdLst>
                <a:gd name="T0" fmla="*/ 120 w 120"/>
                <a:gd name="T1" fmla="*/ 23 h 369"/>
                <a:gd name="T2" fmla="*/ 120 w 120"/>
                <a:gd name="T3" fmla="*/ 3 h 369"/>
                <a:gd name="T4" fmla="*/ 53 w 120"/>
                <a:gd name="T5" fmla="*/ 0 h 369"/>
                <a:gd name="T6" fmla="*/ 45 w 120"/>
                <a:gd name="T7" fmla="*/ 7 h 369"/>
                <a:gd name="T8" fmla="*/ 39 w 120"/>
                <a:gd name="T9" fmla="*/ 13 h 369"/>
                <a:gd name="T10" fmla="*/ 35 w 120"/>
                <a:gd name="T11" fmla="*/ 19 h 369"/>
                <a:gd name="T12" fmla="*/ 32 w 120"/>
                <a:gd name="T13" fmla="*/ 26 h 369"/>
                <a:gd name="T14" fmla="*/ 29 w 120"/>
                <a:gd name="T15" fmla="*/ 32 h 369"/>
                <a:gd name="T16" fmla="*/ 28 w 120"/>
                <a:gd name="T17" fmla="*/ 39 h 369"/>
                <a:gd name="T18" fmla="*/ 26 w 120"/>
                <a:gd name="T19" fmla="*/ 48 h 369"/>
                <a:gd name="T20" fmla="*/ 23 w 120"/>
                <a:gd name="T21" fmla="*/ 60 h 369"/>
                <a:gd name="T22" fmla="*/ 20 w 120"/>
                <a:gd name="T23" fmla="*/ 88 h 369"/>
                <a:gd name="T24" fmla="*/ 16 w 120"/>
                <a:gd name="T25" fmla="*/ 119 h 369"/>
                <a:gd name="T26" fmla="*/ 11 w 120"/>
                <a:gd name="T27" fmla="*/ 151 h 369"/>
                <a:gd name="T28" fmla="*/ 7 w 120"/>
                <a:gd name="T29" fmla="*/ 186 h 369"/>
                <a:gd name="T30" fmla="*/ 4 w 120"/>
                <a:gd name="T31" fmla="*/ 226 h 369"/>
                <a:gd name="T32" fmla="*/ 1 w 120"/>
                <a:gd name="T33" fmla="*/ 268 h 369"/>
                <a:gd name="T34" fmla="*/ 0 w 120"/>
                <a:gd name="T35" fmla="*/ 316 h 369"/>
                <a:gd name="T36" fmla="*/ 0 w 120"/>
                <a:gd name="T37" fmla="*/ 369 h 369"/>
                <a:gd name="T38" fmla="*/ 120 w 120"/>
                <a:gd name="T39" fmla="*/ 359 h 369"/>
                <a:gd name="T40" fmla="*/ 120 w 120"/>
                <a:gd name="T41" fmla="*/ 167 h 369"/>
                <a:gd name="T42" fmla="*/ 39 w 120"/>
                <a:gd name="T43" fmla="*/ 172 h 369"/>
                <a:gd name="T44" fmla="*/ 45 w 120"/>
                <a:gd name="T45" fmla="*/ 53 h 369"/>
                <a:gd name="T46" fmla="*/ 45 w 120"/>
                <a:gd name="T47" fmla="*/ 48 h 369"/>
                <a:gd name="T48" fmla="*/ 47 w 120"/>
                <a:gd name="T49" fmla="*/ 43 h 369"/>
                <a:gd name="T50" fmla="*/ 48 w 120"/>
                <a:gd name="T51" fmla="*/ 39 h 369"/>
                <a:gd name="T52" fmla="*/ 51 w 120"/>
                <a:gd name="T53" fmla="*/ 34 h 369"/>
                <a:gd name="T54" fmla="*/ 54 w 120"/>
                <a:gd name="T55" fmla="*/ 31 h 369"/>
                <a:gd name="T56" fmla="*/ 57 w 120"/>
                <a:gd name="T57" fmla="*/ 26 h 369"/>
                <a:gd name="T58" fmla="*/ 60 w 120"/>
                <a:gd name="T59" fmla="*/ 23 h 369"/>
                <a:gd name="T60" fmla="*/ 63 w 120"/>
                <a:gd name="T61" fmla="*/ 21 h 369"/>
                <a:gd name="T62" fmla="*/ 120 w 120"/>
                <a:gd name="T63" fmla="*/ 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0" h="369">
                  <a:moveTo>
                    <a:pt x="120" y="23"/>
                  </a:moveTo>
                  <a:lnTo>
                    <a:pt x="120" y="3"/>
                  </a:lnTo>
                  <a:lnTo>
                    <a:pt x="53" y="0"/>
                  </a:lnTo>
                  <a:lnTo>
                    <a:pt x="45" y="7"/>
                  </a:lnTo>
                  <a:lnTo>
                    <a:pt x="39" y="13"/>
                  </a:lnTo>
                  <a:lnTo>
                    <a:pt x="35" y="19"/>
                  </a:lnTo>
                  <a:lnTo>
                    <a:pt x="32" y="26"/>
                  </a:lnTo>
                  <a:lnTo>
                    <a:pt x="29" y="32"/>
                  </a:lnTo>
                  <a:lnTo>
                    <a:pt x="28" y="39"/>
                  </a:lnTo>
                  <a:lnTo>
                    <a:pt x="26" y="48"/>
                  </a:lnTo>
                  <a:lnTo>
                    <a:pt x="23" y="60"/>
                  </a:lnTo>
                  <a:lnTo>
                    <a:pt x="20" y="88"/>
                  </a:lnTo>
                  <a:lnTo>
                    <a:pt x="16" y="119"/>
                  </a:lnTo>
                  <a:lnTo>
                    <a:pt x="11" y="151"/>
                  </a:lnTo>
                  <a:lnTo>
                    <a:pt x="7" y="186"/>
                  </a:lnTo>
                  <a:lnTo>
                    <a:pt x="4" y="226"/>
                  </a:lnTo>
                  <a:lnTo>
                    <a:pt x="1" y="268"/>
                  </a:lnTo>
                  <a:lnTo>
                    <a:pt x="0" y="316"/>
                  </a:lnTo>
                  <a:lnTo>
                    <a:pt x="0" y="369"/>
                  </a:lnTo>
                  <a:lnTo>
                    <a:pt x="120" y="359"/>
                  </a:lnTo>
                  <a:lnTo>
                    <a:pt x="120" y="167"/>
                  </a:lnTo>
                  <a:lnTo>
                    <a:pt x="39" y="172"/>
                  </a:lnTo>
                  <a:lnTo>
                    <a:pt x="45" y="53"/>
                  </a:lnTo>
                  <a:lnTo>
                    <a:pt x="45" y="48"/>
                  </a:lnTo>
                  <a:lnTo>
                    <a:pt x="47" y="43"/>
                  </a:lnTo>
                  <a:lnTo>
                    <a:pt x="48" y="39"/>
                  </a:lnTo>
                  <a:lnTo>
                    <a:pt x="51" y="34"/>
                  </a:lnTo>
                  <a:lnTo>
                    <a:pt x="54" y="31"/>
                  </a:lnTo>
                  <a:lnTo>
                    <a:pt x="57" y="26"/>
                  </a:lnTo>
                  <a:lnTo>
                    <a:pt x="60" y="23"/>
                  </a:lnTo>
                  <a:lnTo>
                    <a:pt x="63" y="21"/>
                  </a:lnTo>
                  <a:lnTo>
                    <a:pt x="120" y="23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1" name="Freeform 465">
              <a:extLst>
                <a:ext uri="{FF2B5EF4-FFF2-40B4-BE49-F238E27FC236}">
                  <a16:creationId xmlns:a16="http://schemas.microsoft.com/office/drawing/2014/main" id="{84D474D8-6F1C-FB3B-B9A1-C0C767E1D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8" y="2986"/>
              <a:ext cx="231" cy="304"/>
            </a:xfrm>
            <a:custGeom>
              <a:avLst/>
              <a:gdLst>
                <a:gd name="T0" fmla="*/ 15 w 463"/>
                <a:gd name="T1" fmla="*/ 0 h 610"/>
                <a:gd name="T2" fmla="*/ 0 w 463"/>
                <a:gd name="T3" fmla="*/ 28 h 610"/>
                <a:gd name="T4" fmla="*/ 0 w 463"/>
                <a:gd name="T5" fmla="*/ 610 h 610"/>
                <a:gd name="T6" fmla="*/ 463 w 463"/>
                <a:gd name="T7" fmla="*/ 541 h 610"/>
                <a:gd name="T8" fmla="*/ 463 w 463"/>
                <a:gd name="T9" fmla="*/ 132 h 610"/>
                <a:gd name="T10" fmla="*/ 462 w 463"/>
                <a:gd name="T11" fmla="*/ 132 h 610"/>
                <a:gd name="T12" fmla="*/ 457 w 463"/>
                <a:gd name="T13" fmla="*/ 132 h 610"/>
                <a:gd name="T14" fmla="*/ 452 w 463"/>
                <a:gd name="T15" fmla="*/ 129 h 610"/>
                <a:gd name="T16" fmla="*/ 444 w 463"/>
                <a:gd name="T17" fmla="*/ 127 h 610"/>
                <a:gd name="T18" fmla="*/ 432 w 463"/>
                <a:gd name="T19" fmla="*/ 124 h 610"/>
                <a:gd name="T20" fmla="*/ 421 w 463"/>
                <a:gd name="T21" fmla="*/ 121 h 610"/>
                <a:gd name="T22" fmla="*/ 407 w 463"/>
                <a:gd name="T23" fmla="*/ 116 h 610"/>
                <a:gd name="T24" fmla="*/ 391 w 463"/>
                <a:gd name="T25" fmla="*/ 113 h 610"/>
                <a:gd name="T26" fmla="*/ 375 w 463"/>
                <a:gd name="T27" fmla="*/ 108 h 610"/>
                <a:gd name="T28" fmla="*/ 357 w 463"/>
                <a:gd name="T29" fmla="*/ 101 h 610"/>
                <a:gd name="T30" fmla="*/ 338 w 463"/>
                <a:gd name="T31" fmla="*/ 97 h 610"/>
                <a:gd name="T32" fmla="*/ 319 w 463"/>
                <a:gd name="T33" fmla="*/ 90 h 610"/>
                <a:gd name="T34" fmla="*/ 299 w 463"/>
                <a:gd name="T35" fmla="*/ 85 h 610"/>
                <a:gd name="T36" fmla="*/ 278 w 463"/>
                <a:gd name="T37" fmla="*/ 79 h 610"/>
                <a:gd name="T38" fmla="*/ 256 w 463"/>
                <a:gd name="T39" fmla="*/ 73 h 610"/>
                <a:gd name="T40" fmla="*/ 235 w 463"/>
                <a:gd name="T41" fmla="*/ 66 h 610"/>
                <a:gd name="T42" fmla="*/ 215 w 463"/>
                <a:gd name="T43" fmla="*/ 60 h 610"/>
                <a:gd name="T44" fmla="*/ 193 w 463"/>
                <a:gd name="T45" fmla="*/ 55 h 610"/>
                <a:gd name="T46" fmla="*/ 172 w 463"/>
                <a:gd name="T47" fmla="*/ 49 h 610"/>
                <a:gd name="T48" fmla="*/ 153 w 463"/>
                <a:gd name="T49" fmla="*/ 44 h 610"/>
                <a:gd name="T50" fmla="*/ 132 w 463"/>
                <a:gd name="T51" fmla="*/ 37 h 610"/>
                <a:gd name="T52" fmla="*/ 115 w 463"/>
                <a:gd name="T53" fmla="*/ 31 h 610"/>
                <a:gd name="T54" fmla="*/ 97 w 463"/>
                <a:gd name="T55" fmla="*/ 26 h 610"/>
                <a:gd name="T56" fmla="*/ 81 w 463"/>
                <a:gd name="T57" fmla="*/ 21 h 610"/>
                <a:gd name="T58" fmla="*/ 66 w 463"/>
                <a:gd name="T59" fmla="*/ 17 h 610"/>
                <a:gd name="T60" fmla="*/ 53 w 463"/>
                <a:gd name="T61" fmla="*/ 13 h 610"/>
                <a:gd name="T62" fmla="*/ 41 w 463"/>
                <a:gd name="T63" fmla="*/ 10 h 610"/>
                <a:gd name="T64" fmla="*/ 31 w 463"/>
                <a:gd name="T65" fmla="*/ 7 h 610"/>
                <a:gd name="T66" fmla="*/ 24 w 463"/>
                <a:gd name="T67" fmla="*/ 4 h 610"/>
                <a:gd name="T68" fmla="*/ 18 w 463"/>
                <a:gd name="T69" fmla="*/ 2 h 610"/>
                <a:gd name="T70" fmla="*/ 15 w 463"/>
                <a:gd name="T71" fmla="*/ 2 h 610"/>
                <a:gd name="T72" fmla="*/ 15 w 463"/>
                <a:gd name="T73" fmla="*/ 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63" h="610">
                  <a:moveTo>
                    <a:pt x="15" y="0"/>
                  </a:moveTo>
                  <a:lnTo>
                    <a:pt x="0" y="28"/>
                  </a:lnTo>
                  <a:lnTo>
                    <a:pt x="0" y="610"/>
                  </a:lnTo>
                  <a:lnTo>
                    <a:pt x="463" y="541"/>
                  </a:lnTo>
                  <a:lnTo>
                    <a:pt x="463" y="132"/>
                  </a:lnTo>
                  <a:lnTo>
                    <a:pt x="462" y="132"/>
                  </a:lnTo>
                  <a:lnTo>
                    <a:pt x="457" y="132"/>
                  </a:lnTo>
                  <a:lnTo>
                    <a:pt x="452" y="129"/>
                  </a:lnTo>
                  <a:lnTo>
                    <a:pt x="444" y="127"/>
                  </a:lnTo>
                  <a:lnTo>
                    <a:pt x="432" y="124"/>
                  </a:lnTo>
                  <a:lnTo>
                    <a:pt x="421" y="121"/>
                  </a:lnTo>
                  <a:lnTo>
                    <a:pt x="407" y="116"/>
                  </a:lnTo>
                  <a:lnTo>
                    <a:pt x="391" y="113"/>
                  </a:lnTo>
                  <a:lnTo>
                    <a:pt x="375" y="108"/>
                  </a:lnTo>
                  <a:lnTo>
                    <a:pt x="357" y="101"/>
                  </a:lnTo>
                  <a:lnTo>
                    <a:pt x="338" y="97"/>
                  </a:lnTo>
                  <a:lnTo>
                    <a:pt x="319" y="90"/>
                  </a:lnTo>
                  <a:lnTo>
                    <a:pt x="299" y="85"/>
                  </a:lnTo>
                  <a:lnTo>
                    <a:pt x="278" y="79"/>
                  </a:lnTo>
                  <a:lnTo>
                    <a:pt x="256" y="73"/>
                  </a:lnTo>
                  <a:lnTo>
                    <a:pt x="235" y="66"/>
                  </a:lnTo>
                  <a:lnTo>
                    <a:pt x="215" y="60"/>
                  </a:lnTo>
                  <a:lnTo>
                    <a:pt x="193" y="55"/>
                  </a:lnTo>
                  <a:lnTo>
                    <a:pt x="172" y="49"/>
                  </a:lnTo>
                  <a:lnTo>
                    <a:pt x="153" y="44"/>
                  </a:lnTo>
                  <a:lnTo>
                    <a:pt x="132" y="37"/>
                  </a:lnTo>
                  <a:lnTo>
                    <a:pt x="115" y="31"/>
                  </a:lnTo>
                  <a:lnTo>
                    <a:pt x="97" y="26"/>
                  </a:lnTo>
                  <a:lnTo>
                    <a:pt x="81" y="21"/>
                  </a:lnTo>
                  <a:lnTo>
                    <a:pt x="66" y="17"/>
                  </a:lnTo>
                  <a:lnTo>
                    <a:pt x="53" y="13"/>
                  </a:lnTo>
                  <a:lnTo>
                    <a:pt x="41" y="10"/>
                  </a:lnTo>
                  <a:lnTo>
                    <a:pt x="31" y="7"/>
                  </a:lnTo>
                  <a:lnTo>
                    <a:pt x="24" y="4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2" name="Freeform 466">
              <a:extLst>
                <a:ext uri="{FF2B5EF4-FFF2-40B4-BE49-F238E27FC236}">
                  <a16:creationId xmlns:a16="http://schemas.microsoft.com/office/drawing/2014/main" id="{5F0520A4-3CEE-550E-3402-D58976704D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5" y="2978"/>
              <a:ext cx="33" cy="94"/>
            </a:xfrm>
            <a:custGeom>
              <a:avLst/>
              <a:gdLst>
                <a:gd name="T0" fmla="*/ 66 w 66"/>
                <a:gd name="T1" fmla="*/ 29 h 190"/>
                <a:gd name="T2" fmla="*/ 63 w 66"/>
                <a:gd name="T3" fmla="*/ 81 h 190"/>
                <a:gd name="T4" fmla="*/ 44 w 66"/>
                <a:gd name="T5" fmla="*/ 81 h 190"/>
                <a:gd name="T6" fmla="*/ 44 w 66"/>
                <a:gd name="T7" fmla="*/ 190 h 190"/>
                <a:gd name="T8" fmla="*/ 28 w 66"/>
                <a:gd name="T9" fmla="*/ 158 h 190"/>
                <a:gd name="T10" fmla="*/ 0 w 66"/>
                <a:gd name="T11" fmla="*/ 154 h 190"/>
                <a:gd name="T12" fmla="*/ 1 w 66"/>
                <a:gd name="T13" fmla="*/ 0 h 190"/>
                <a:gd name="T14" fmla="*/ 66 w 66"/>
                <a:gd name="T15" fmla="*/ 2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6" h="190">
                  <a:moveTo>
                    <a:pt x="66" y="29"/>
                  </a:moveTo>
                  <a:lnTo>
                    <a:pt x="63" y="81"/>
                  </a:lnTo>
                  <a:lnTo>
                    <a:pt x="44" y="81"/>
                  </a:lnTo>
                  <a:lnTo>
                    <a:pt x="44" y="190"/>
                  </a:lnTo>
                  <a:lnTo>
                    <a:pt x="28" y="158"/>
                  </a:lnTo>
                  <a:lnTo>
                    <a:pt x="0" y="154"/>
                  </a:lnTo>
                  <a:lnTo>
                    <a:pt x="1" y="0"/>
                  </a:lnTo>
                  <a:lnTo>
                    <a:pt x="66" y="29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3" name="Freeform 467">
              <a:extLst>
                <a:ext uri="{FF2B5EF4-FFF2-40B4-BE49-F238E27FC236}">
                  <a16:creationId xmlns:a16="http://schemas.microsoft.com/office/drawing/2014/main" id="{557EB24B-361A-7BB5-DBEC-668C867F8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4" y="2976"/>
              <a:ext cx="112" cy="87"/>
            </a:xfrm>
            <a:custGeom>
              <a:avLst/>
              <a:gdLst>
                <a:gd name="T0" fmla="*/ 0 w 225"/>
                <a:gd name="T1" fmla="*/ 31 h 173"/>
                <a:gd name="T2" fmla="*/ 225 w 225"/>
                <a:gd name="T3" fmla="*/ 0 h 173"/>
                <a:gd name="T4" fmla="*/ 223 w 225"/>
                <a:gd name="T5" fmla="*/ 156 h 173"/>
                <a:gd name="T6" fmla="*/ 0 w 225"/>
                <a:gd name="T7" fmla="*/ 173 h 173"/>
                <a:gd name="T8" fmla="*/ 0 w 225"/>
                <a:gd name="T9" fmla="*/ 3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173">
                  <a:moveTo>
                    <a:pt x="0" y="31"/>
                  </a:moveTo>
                  <a:lnTo>
                    <a:pt x="225" y="0"/>
                  </a:lnTo>
                  <a:lnTo>
                    <a:pt x="223" y="156"/>
                  </a:lnTo>
                  <a:lnTo>
                    <a:pt x="0" y="17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A8A5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4" name="Freeform 468">
              <a:extLst>
                <a:ext uri="{FF2B5EF4-FFF2-40B4-BE49-F238E27FC236}">
                  <a16:creationId xmlns:a16="http://schemas.microsoft.com/office/drawing/2014/main" id="{FAF2AFEB-989B-A9A5-AA12-50FE33E6D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0" y="3003"/>
              <a:ext cx="32" cy="46"/>
            </a:xfrm>
            <a:custGeom>
              <a:avLst/>
              <a:gdLst>
                <a:gd name="T0" fmla="*/ 0 w 64"/>
                <a:gd name="T1" fmla="*/ 10 h 93"/>
                <a:gd name="T2" fmla="*/ 64 w 64"/>
                <a:gd name="T3" fmla="*/ 0 h 93"/>
                <a:gd name="T4" fmla="*/ 63 w 64"/>
                <a:gd name="T5" fmla="*/ 85 h 93"/>
                <a:gd name="T6" fmla="*/ 0 w 64"/>
                <a:gd name="T7" fmla="*/ 93 h 93"/>
                <a:gd name="T8" fmla="*/ 0 w 64"/>
                <a:gd name="T9" fmla="*/ 1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93">
                  <a:moveTo>
                    <a:pt x="0" y="10"/>
                  </a:moveTo>
                  <a:lnTo>
                    <a:pt x="64" y="0"/>
                  </a:lnTo>
                  <a:lnTo>
                    <a:pt x="63" y="85"/>
                  </a:lnTo>
                  <a:lnTo>
                    <a:pt x="0" y="9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514F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5" name="Freeform 469">
              <a:extLst>
                <a:ext uri="{FF2B5EF4-FFF2-40B4-BE49-F238E27FC236}">
                  <a16:creationId xmlns:a16="http://schemas.microsoft.com/office/drawing/2014/main" id="{C79E93B7-3A86-0AF2-90E9-D62FF5A20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3011"/>
              <a:ext cx="28" cy="38"/>
            </a:xfrm>
            <a:custGeom>
              <a:avLst/>
              <a:gdLst>
                <a:gd name="T0" fmla="*/ 2 w 58"/>
                <a:gd name="T1" fmla="*/ 8 h 75"/>
                <a:gd name="T2" fmla="*/ 58 w 58"/>
                <a:gd name="T3" fmla="*/ 0 h 75"/>
                <a:gd name="T4" fmla="*/ 58 w 58"/>
                <a:gd name="T5" fmla="*/ 67 h 75"/>
                <a:gd name="T6" fmla="*/ 2 w 58"/>
                <a:gd name="T7" fmla="*/ 75 h 75"/>
                <a:gd name="T8" fmla="*/ 0 w 58"/>
                <a:gd name="T9" fmla="*/ 66 h 75"/>
                <a:gd name="T10" fmla="*/ 0 w 58"/>
                <a:gd name="T11" fmla="*/ 43 h 75"/>
                <a:gd name="T12" fmla="*/ 0 w 58"/>
                <a:gd name="T13" fmla="*/ 21 h 75"/>
                <a:gd name="T14" fmla="*/ 2 w 58"/>
                <a:gd name="T15" fmla="*/ 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75">
                  <a:moveTo>
                    <a:pt x="2" y="8"/>
                  </a:moveTo>
                  <a:lnTo>
                    <a:pt x="58" y="0"/>
                  </a:lnTo>
                  <a:lnTo>
                    <a:pt x="58" y="67"/>
                  </a:lnTo>
                  <a:lnTo>
                    <a:pt x="2" y="75"/>
                  </a:lnTo>
                  <a:lnTo>
                    <a:pt x="0" y="66"/>
                  </a:lnTo>
                  <a:lnTo>
                    <a:pt x="0" y="43"/>
                  </a:lnTo>
                  <a:lnTo>
                    <a:pt x="0" y="21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6" name="Freeform 470">
              <a:extLst>
                <a:ext uri="{FF2B5EF4-FFF2-40B4-BE49-F238E27FC236}">
                  <a16:creationId xmlns:a16="http://schemas.microsoft.com/office/drawing/2014/main" id="{AB7A6ADF-1548-8FA3-001C-D13402AD0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5" y="2996"/>
              <a:ext cx="48" cy="13"/>
            </a:xfrm>
            <a:custGeom>
              <a:avLst/>
              <a:gdLst>
                <a:gd name="T0" fmla="*/ 2 w 97"/>
                <a:gd name="T1" fmla="*/ 16 h 26"/>
                <a:gd name="T2" fmla="*/ 97 w 97"/>
                <a:gd name="T3" fmla="*/ 0 h 26"/>
                <a:gd name="T4" fmla="*/ 97 w 97"/>
                <a:gd name="T5" fmla="*/ 13 h 26"/>
                <a:gd name="T6" fmla="*/ 3 w 97"/>
                <a:gd name="T7" fmla="*/ 26 h 26"/>
                <a:gd name="T8" fmla="*/ 3 w 97"/>
                <a:gd name="T9" fmla="*/ 24 h 26"/>
                <a:gd name="T10" fmla="*/ 2 w 97"/>
                <a:gd name="T11" fmla="*/ 21 h 26"/>
                <a:gd name="T12" fmla="*/ 0 w 97"/>
                <a:gd name="T13" fmla="*/ 18 h 26"/>
                <a:gd name="T14" fmla="*/ 2 w 97"/>
                <a:gd name="T15" fmla="*/ 1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26">
                  <a:moveTo>
                    <a:pt x="2" y="16"/>
                  </a:moveTo>
                  <a:lnTo>
                    <a:pt x="97" y="0"/>
                  </a:lnTo>
                  <a:lnTo>
                    <a:pt x="97" y="13"/>
                  </a:lnTo>
                  <a:lnTo>
                    <a:pt x="3" y="26"/>
                  </a:lnTo>
                  <a:lnTo>
                    <a:pt x="3" y="24"/>
                  </a:lnTo>
                  <a:lnTo>
                    <a:pt x="2" y="21"/>
                  </a:lnTo>
                  <a:lnTo>
                    <a:pt x="0" y="18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7" name="Freeform 471">
              <a:extLst>
                <a:ext uri="{FF2B5EF4-FFF2-40B4-BE49-F238E27FC236}">
                  <a16:creationId xmlns:a16="http://schemas.microsoft.com/office/drawing/2014/main" id="{D0D8497D-EC45-9F95-33FB-96FEF52BD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4" y="3004"/>
              <a:ext cx="51" cy="13"/>
            </a:xfrm>
            <a:custGeom>
              <a:avLst/>
              <a:gdLst>
                <a:gd name="T0" fmla="*/ 1 w 101"/>
                <a:gd name="T1" fmla="*/ 16 h 26"/>
                <a:gd name="T2" fmla="*/ 101 w 101"/>
                <a:gd name="T3" fmla="*/ 0 h 26"/>
                <a:gd name="T4" fmla="*/ 101 w 101"/>
                <a:gd name="T5" fmla="*/ 13 h 26"/>
                <a:gd name="T6" fmla="*/ 3 w 101"/>
                <a:gd name="T7" fmla="*/ 26 h 26"/>
                <a:gd name="T8" fmla="*/ 1 w 101"/>
                <a:gd name="T9" fmla="*/ 24 h 26"/>
                <a:gd name="T10" fmla="*/ 1 w 101"/>
                <a:gd name="T11" fmla="*/ 21 h 26"/>
                <a:gd name="T12" fmla="*/ 0 w 101"/>
                <a:gd name="T13" fmla="*/ 18 h 26"/>
                <a:gd name="T14" fmla="*/ 1 w 101"/>
                <a:gd name="T15" fmla="*/ 1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" h="26">
                  <a:moveTo>
                    <a:pt x="1" y="16"/>
                  </a:moveTo>
                  <a:lnTo>
                    <a:pt x="101" y="0"/>
                  </a:lnTo>
                  <a:lnTo>
                    <a:pt x="101" y="13"/>
                  </a:lnTo>
                  <a:lnTo>
                    <a:pt x="3" y="26"/>
                  </a:lnTo>
                  <a:lnTo>
                    <a:pt x="1" y="24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1" y="16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8" name="Freeform 472">
              <a:extLst>
                <a:ext uri="{FF2B5EF4-FFF2-40B4-BE49-F238E27FC236}">
                  <a16:creationId xmlns:a16="http://schemas.microsoft.com/office/drawing/2014/main" id="{7D68A925-AD0B-6D62-86D0-6BB32C443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5" y="3015"/>
              <a:ext cx="49" cy="12"/>
            </a:xfrm>
            <a:custGeom>
              <a:avLst/>
              <a:gdLst>
                <a:gd name="T0" fmla="*/ 0 w 99"/>
                <a:gd name="T1" fmla="*/ 15 h 26"/>
                <a:gd name="T2" fmla="*/ 99 w 99"/>
                <a:gd name="T3" fmla="*/ 0 h 26"/>
                <a:gd name="T4" fmla="*/ 99 w 99"/>
                <a:gd name="T5" fmla="*/ 11 h 26"/>
                <a:gd name="T6" fmla="*/ 2 w 99"/>
                <a:gd name="T7" fmla="*/ 26 h 26"/>
                <a:gd name="T8" fmla="*/ 2 w 99"/>
                <a:gd name="T9" fmla="*/ 24 h 26"/>
                <a:gd name="T10" fmla="*/ 0 w 99"/>
                <a:gd name="T11" fmla="*/ 21 h 26"/>
                <a:gd name="T12" fmla="*/ 0 w 99"/>
                <a:gd name="T13" fmla="*/ 18 h 26"/>
                <a:gd name="T14" fmla="*/ 0 w 99"/>
                <a:gd name="T15" fmla="*/ 1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6">
                  <a:moveTo>
                    <a:pt x="0" y="15"/>
                  </a:moveTo>
                  <a:lnTo>
                    <a:pt x="99" y="0"/>
                  </a:lnTo>
                  <a:lnTo>
                    <a:pt x="99" y="11"/>
                  </a:lnTo>
                  <a:lnTo>
                    <a:pt x="2" y="26"/>
                  </a:lnTo>
                  <a:lnTo>
                    <a:pt x="2" y="24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9" name="Freeform 473">
              <a:extLst>
                <a:ext uri="{FF2B5EF4-FFF2-40B4-BE49-F238E27FC236}">
                  <a16:creationId xmlns:a16="http://schemas.microsoft.com/office/drawing/2014/main" id="{F62C88AD-2257-FB07-1991-ECDC331EAE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6" y="3023"/>
              <a:ext cx="46" cy="12"/>
            </a:xfrm>
            <a:custGeom>
              <a:avLst/>
              <a:gdLst>
                <a:gd name="T0" fmla="*/ 0 w 93"/>
                <a:gd name="T1" fmla="*/ 13 h 22"/>
                <a:gd name="T2" fmla="*/ 93 w 93"/>
                <a:gd name="T3" fmla="*/ 0 h 22"/>
                <a:gd name="T4" fmla="*/ 93 w 93"/>
                <a:gd name="T5" fmla="*/ 13 h 22"/>
                <a:gd name="T6" fmla="*/ 2 w 93"/>
                <a:gd name="T7" fmla="*/ 22 h 22"/>
                <a:gd name="T8" fmla="*/ 2 w 93"/>
                <a:gd name="T9" fmla="*/ 22 h 22"/>
                <a:gd name="T10" fmla="*/ 0 w 93"/>
                <a:gd name="T11" fmla="*/ 19 h 22"/>
                <a:gd name="T12" fmla="*/ 0 w 93"/>
                <a:gd name="T13" fmla="*/ 16 h 22"/>
                <a:gd name="T14" fmla="*/ 0 w 93"/>
                <a:gd name="T15" fmla="*/ 1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22">
                  <a:moveTo>
                    <a:pt x="0" y="13"/>
                  </a:moveTo>
                  <a:lnTo>
                    <a:pt x="93" y="0"/>
                  </a:lnTo>
                  <a:lnTo>
                    <a:pt x="93" y="13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0" name="Freeform 474">
              <a:extLst>
                <a:ext uri="{FF2B5EF4-FFF2-40B4-BE49-F238E27FC236}">
                  <a16:creationId xmlns:a16="http://schemas.microsoft.com/office/drawing/2014/main" id="{51040ED1-A5A7-D40C-FF9B-357A5775D6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6" y="3033"/>
              <a:ext cx="47" cy="10"/>
            </a:xfrm>
            <a:custGeom>
              <a:avLst/>
              <a:gdLst>
                <a:gd name="T0" fmla="*/ 0 w 94"/>
                <a:gd name="T1" fmla="*/ 11 h 21"/>
                <a:gd name="T2" fmla="*/ 94 w 94"/>
                <a:gd name="T3" fmla="*/ 0 h 21"/>
                <a:gd name="T4" fmla="*/ 94 w 94"/>
                <a:gd name="T5" fmla="*/ 13 h 21"/>
                <a:gd name="T6" fmla="*/ 3 w 94"/>
                <a:gd name="T7" fmla="*/ 21 h 21"/>
                <a:gd name="T8" fmla="*/ 2 w 94"/>
                <a:gd name="T9" fmla="*/ 19 h 21"/>
                <a:gd name="T10" fmla="*/ 0 w 94"/>
                <a:gd name="T11" fmla="*/ 18 h 21"/>
                <a:gd name="T12" fmla="*/ 0 w 94"/>
                <a:gd name="T13" fmla="*/ 14 h 21"/>
                <a:gd name="T14" fmla="*/ 0 w 94"/>
                <a:gd name="T15" fmla="*/ 1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21">
                  <a:moveTo>
                    <a:pt x="0" y="11"/>
                  </a:moveTo>
                  <a:lnTo>
                    <a:pt x="94" y="0"/>
                  </a:lnTo>
                  <a:lnTo>
                    <a:pt x="94" y="13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1" name="Freeform 475">
              <a:extLst>
                <a:ext uri="{FF2B5EF4-FFF2-40B4-BE49-F238E27FC236}">
                  <a16:creationId xmlns:a16="http://schemas.microsoft.com/office/drawing/2014/main" id="{61DCF6D2-B487-8F27-4B74-877BB14C6E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2989"/>
              <a:ext cx="136" cy="298"/>
            </a:xfrm>
            <a:custGeom>
              <a:avLst/>
              <a:gdLst>
                <a:gd name="T0" fmla="*/ 161 w 270"/>
                <a:gd name="T1" fmla="*/ 10 h 596"/>
                <a:gd name="T2" fmla="*/ 161 w 270"/>
                <a:gd name="T3" fmla="*/ 53 h 596"/>
                <a:gd name="T4" fmla="*/ 188 w 270"/>
                <a:gd name="T5" fmla="*/ 58 h 596"/>
                <a:gd name="T6" fmla="*/ 189 w 270"/>
                <a:gd name="T7" fmla="*/ 176 h 596"/>
                <a:gd name="T8" fmla="*/ 1 w 270"/>
                <a:gd name="T9" fmla="*/ 181 h 596"/>
                <a:gd name="T10" fmla="*/ 0 w 270"/>
                <a:gd name="T11" fmla="*/ 215 h 596"/>
                <a:gd name="T12" fmla="*/ 123 w 270"/>
                <a:gd name="T13" fmla="*/ 220 h 596"/>
                <a:gd name="T14" fmla="*/ 157 w 270"/>
                <a:gd name="T15" fmla="*/ 245 h 596"/>
                <a:gd name="T16" fmla="*/ 175 w 270"/>
                <a:gd name="T17" fmla="*/ 324 h 596"/>
                <a:gd name="T18" fmla="*/ 175 w 270"/>
                <a:gd name="T19" fmla="*/ 596 h 596"/>
                <a:gd name="T20" fmla="*/ 270 w 270"/>
                <a:gd name="T21" fmla="*/ 596 h 596"/>
                <a:gd name="T22" fmla="*/ 270 w 270"/>
                <a:gd name="T23" fmla="*/ 26 h 596"/>
                <a:gd name="T24" fmla="*/ 242 w 270"/>
                <a:gd name="T25" fmla="*/ 0 h 596"/>
                <a:gd name="T26" fmla="*/ 161 w 270"/>
                <a:gd name="T27" fmla="*/ 10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0" h="596">
                  <a:moveTo>
                    <a:pt x="161" y="10"/>
                  </a:moveTo>
                  <a:lnTo>
                    <a:pt x="161" y="53"/>
                  </a:lnTo>
                  <a:lnTo>
                    <a:pt x="188" y="58"/>
                  </a:lnTo>
                  <a:lnTo>
                    <a:pt x="189" y="176"/>
                  </a:lnTo>
                  <a:lnTo>
                    <a:pt x="1" y="181"/>
                  </a:lnTo>
                  <a:lnTo>
                    <a:pt x="0" y="215"/>
                  </a:lnTo>
                  <a:lnTo>
                    <a:pt x="123" y="220"/>
                  </a:lnTo>
                  <a:lnTo>
                    <a:pt x="157" y="245"/>
                  </a:lnTo>
                  <a:lnTo>
                    <a:pt x="175" y="324"/>
                  </a:lnTo>
                  <a:lnTo>
                    <a:pt x="175" y="596"/>
                  </a:lnTo>
                  <a:lnTo>
                    <a:pt x="270" y="596"/>
                  </a:lnTo>
                  <a:lnTo>
                    <a:pt x="270" y="26"/>
                  </a:lnTo>
                  <a:lnTo>
                    <a:pt x="242" y="0"/>
                  </a:lnTo>
                  <a:lnTo>
                    <a:pt x="161" y="1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2" name="Freeform 476">
              <a:extLst>
                <a:ext uri="{FF2B5EF4-FFF2-40B4-BE49-F238E27FC236}">
                  <a16:creationId xmlns:a16="http://schemas.microsoft.com/office/drawing/2014/main" id="{A99592DE-2AAA-2A99-983C-04C7387A2C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3080"/>
              <a:ext cx="25" cy="14"/>
            </a:xfrm>
            <a:custGeom>
              <a:avLst/>
              <a:gdLst>
                <a:gd name="T0" fmla="*/ 0 w 50"/>
                <a:gd name="T1" fmla="*/ 0 h 27"/>
                <a:gd name="T2" fmla="*/ 50 w 50"/>
                <a:gd name="T3" fmla="*/ 0 h 27"/>
                <a:gd name="T4" fmla="*/ 50 w 50"/>
                <a:gd name="T5" fmla="*/ 24 h 27"/>
                <a:gd name="T6" fmla="*/ 0 w 50"/>
                <a:gd name="T7" fmla="*/ 27 h 27"/>
                <a:gd name="T8" fmla="*/ 0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0" y="0"/>
                  </a:moveTo>
                  <a:lnTo>
                    <a:pt x="50" y="0"/>
                  </a:lnTo>
                  <a:lnTo>
                    <a:pt x="50" y="24"/>
                  </a:lnTo>
                  <a:lnTo>
                    <a:pt x="0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3" name="Freeform 477">
              <a:extLst>
                <a:ext uri="{FF2B5EF4-FFF2-40B4-BE49-F238E27FC236}">
                  <a16:creationId xmlns:a16="http://schemas.microsoft.com/office/drawing/2014/main" id="{48BC9A5C-3E14-DF07-09A0-0A8302FB1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0" y="3080"/>
              <a:ext cx="17" cy="14"/>
            </a:xfrm>
            <a:custGeom>
              <a:avLst/>
              <a:gdLst>
                <a:gd name="T0" fmla="*/ 1 w 35"/>
                <a:gd name="T1" fmla="*/ 2 h 29"/>
                <a:gd name="T2" fmla="*/ 35 w 35"/>
                <a:gd name="T3" fmla="*/ 0 h 29"/>
                <a:gd name="T4" fmla="*/ 35 w 35"/>
                <a:gd name="T5" fmla="*/ 26 h 29"/>
                <a:gd name="T6" fmla="*/ 0 w 35"/>
                <a:gd name="T7" fmla="*/ 29 h 29"/>
                <a:gd name="T8" fmla="*/ 1 w 35"/>
                <a:gd name="T9" fmla="*/ 24 h 29"/>
                <a:gd name="T10" fmla="*/ 1 w 35"/>
                <a:gd name="T11" fmla="*/ 14 h 29"/>
                <a:gd name="T12" fmla="*/ 2 w 35"/>
                <a:gd name="T13" fmla="*/ 6 h 29"/>
                <a:gd name="T14" fmla="*/ 1 w 35"/>
                <a:gd name="T15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29">
                  <a:moveTo>
                    <a:pt x="1" y="2"/>
                  </a:moveTo>
                  <a:lnTo>
                    <a:pt x="35" y="0"/>
                  </a:lnTo>
                  <a:lnTo>
                    <a:pt x="35" y="26"/>
                  </a:lnTo>
                  <a:lnTo>
                    <a:pt x="0" y="29"/>
                  </a:lnTo>
                  <a:lnTo>
                    <a:pt x="1" y="24"/>
                  </a:lnTo>
                  <a:lnTo>
                    <a:pt x="1" y="14"/>
                  </a:lnTo>
                  <a:lnTo>
                    <a:pt x="2" y="6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4" name="Freeform 478">
              <a:extLst>
                <a:ext uri="{FF2B5EF4-FFF2-40B4-BE49-F238E27FC236}">
                  <a16:creationId xmlns:a16="http://schemas.microsoft.com/office/drawing/2014/main" id="{34E27148-C0F9-278E-B9D1-4761C7307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9" y="3223"/>
              <a:ext cx="146" cy="75"/>
            </a:xfrm>
            <a:custGeom>
              <a:avLst/>
              <a:gdLst>
                <a:gd name="T0" fmla="*/ 0 w 293"/>
                <a:gd name="T1" fmla="*/ 0 h 151"/>
                <a:gd name="T2" fmla="*/ 293 w 293"/>
                <a:gd name="T3" fmla="*/ 8 h 151"/>
                <a:gd name="T4" fmla="*/ 287 w 293"/>
                <a:gd name="T5" fmla="*/ 151 h 151"/>
                <a:gd name="T6" fmla="*/ 246 w 293"/>
                <a:gd name="T7" fmla="*/ 144 h 151"/>
                <a:gd name="T8" fmla="*/ 0 w 293"/>
                <a:gd name="T9" fmla="*/ 127 h 151"/>
                <a:gd name="T10" fmla="*/ 0 w 293"/>
                <a:gd name="T1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3" h="151">
                  <a:moveTo>
                    <a:pt x="0" y="0"/>
                  </a:moveTo>
                  <a:lnTo>
                    <a:pt x="293" y="8"/>
                  </a:lnTo>
                  <a:lnTo>
                    <a:pt x="287" y="151"/>
                  </a:lnTo>
                  <a:lnTo>
                    <a:pt x="246" y="144"/>
                  </a:lnTo>
                  <a:lnTo>
                    <a:pt x="0" y="1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5" name="Freeform 479">
              <a:extLst>
                <a:ext uri="{FF2B5EF4-FFF2-40B4-BE49-F238E27FC236}">
                  <a16:creationId xmlns:a16="http://schemas.microsoft.com/office/drawing/2014/main" id="{9B7BAE40-D81E-91AA-9B74-1B7CB3D5E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7" y="3094"/>
              <a:ext cx="149" cy="142"/>
            </a:xfrm>
            <a:custGeom>
              <a:avLst/>
              <a:gdLst>
                <a:gd name="T0" fmla="*/ 0 w 297"/>
                <a:gd name="T1" fmla="*/ 51 h 284"/>
                <a:gd name="T2" fmla="*/ 20 w 297"/>
                <a:gd name="T3" fmla="*/ 29 h 284"/>
                <a:gd name="T4" fmla="*/ 116 w 297"/>
                <a:gd name="T5" fmla="*/ 8 h 284"/>
                <a:gd name="T6" fmla="*/ 236 w 297"/>
                <a:gd name="T7" fmla="*/ 0 h 284"/>
                <a:gd name="T8" fmla="*/ 297 w 297"/>
                <a:gd name="T9" fmla="*/ 2 h 284"/>
                <a:gd name="T10" fmla="*/ 282 w 297"/>
                <a:gd name="T11" fmla="*/ 18 h 284"/>
                <a:gd name="T12" fmla="*/ 254 w 297"/>
                <a:gd name="T13" fmla="*/ 123 h 284"/>
                <a:gd name="T14" fmla="*/ 227 w 297"/>
                <a:gd name="T15" fmla="*/ 271 h 284"/>
                <a:gd name="T16" fmla="*/ 208 w 297"/>
                <a:gd name="T17" fmla="*/ 284 h 284"/>
                <a:gd name="T18" fmla="*/ 210 w 297"/>
                <a:gd name="T19" fmla="*/ 271 h 284"/>
                <a:gd name="T20" fmla="*/ 216 w 297"/>
                <a:gd name="T21" fmla="*/ 239 h 284"/>
                <a:gd name="T22" fmla="*/ 222 w 297"/>
                <a:gd name="T23" fmla="*/ 210 h 284"/>
                <a:gd name="T24" fmla="*/ 227 w 297"/>
                <a:gd name="T25" fmla="*/ 181 h 284"/>
                <a:gd name="T26" fmla="*/ 233 w 297"/>
                <a:gd name="T27" fmla="*/ 152 h 284"/>
                <a:gd name="T28" fmla="*/ 241 w 297"/>
                <a:gd name="T29" fmla="*/ 123 h 284"/>
                <a:gd name="T30" fmla="*/ 248 w 297"/>
                <a:gd name="T31" fmla="*/ 93 h 284"/>
                <a:gd name="T32" fmla="*/ 258 w 297"/>
                <a:gd name="T33" fmla="*/ 59 h 284"/>
                <a:gd name="T34" fmla="*/ 270 w 297"/>
                <a:gd name="T35" fmla="*/ 22 h 284"/>
                <a:gd name="T36" fmla="*/ 23 w 297"/>
                <a:gd name="T37" fmla="*/ 38 h 284"/>
                <a:gd name="T38" fmla="*/ 0 w 297"/>
                <a:gd name="T39" fmla="*/ 51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97" h="284">
                  <a:moveTo>
                    <a:pt x="0" y="51"/>
                  </a:moveTo>
                  <a:lnTo>
                    <a:pt x="20" y="29"/>
                  </a:lnTo>
                  <a:lnTo>
                    <a:pt x="116" y="8"/>
                  </a:lnTo>
                  <a:lnTo>
                    <a:pt x="236" y="0"/>
                  </a:lnTo>
                  <a:lnTo>
                    <a:pt x="297" y="2"/>
                  </a:lnTo>
                  <a:lnTo>
                    <a:pt x="282" y="18"/>
                  </a:lnTo>
                  <a:lnTo>
                    <a:pt x="254" y="123"/>
                  </a:lnTo>
                  <a:lnTo>
                    <a:pt x="227" y="271"/>
                  </a:lnTo>
                  <a:lnTo>
                    <a:pt x="208" y="284"/>
                  </a:lnTo>
                  <a:lnTo>
                    <a:pt x="210" y="271"/>
                  </a:lnTo>
                  <a:lnTo>
                    <a:pt x="216" y="239"/>
                  </a:lnTo>
                  <a:lnTo>
                    <a:pt x="222" y="210"/>
                  </a:lnTo>
                  <a:lnTo>
                    <a:pt x="227" y="181"/>
                  </a:lnTo>
                  <a:lnTo>
                    <a:pt x="233" y="152"/>
                  </a:lnTo>
                  <a:lnTo>
                    <a:pt x="241" y="123"/>
                  </a:lnTo>
                  <a:lnTo>
                    <a:pt x="248" y="93"/>
                  </a:lnTo>
                  <a:lnTo>
                    <a:pt x="258" y="59"/>
                  </a:lnTo>
                  <a:lnTo>
                    <a:pt x="270" y="22"/>
                  </a:lnTo>
                  <a:lnTo>
                    <a:pt x="23" y="38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6" name="Freeform 480">
              <a:extLst>
                <a:ext uri="{FF2B5EF4-FFF2-40B4-BE49-F238E27FC236}">
                  <a16:creationId xmlns:a16="http://schemas.microsoft.com/office/drawing/2014/main" id="{7369555D-6D3E-F639-A5E0-1D30372AC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1" y="3325"/>
              <a:ext cx="148" cy="49"/>
            </a:xfrm>
            <a:custGeom>
              <a:avLst/>
              <a:gdLst>
                <a:gd name="T0" fmla="*/ 0 w 295"/>
                <a:gd name="T1" fmla="*/ 0 h 97"/>
                <a:gd name="T2" fmla="*/ 232 w 295"/>
                <a:gd name="T3" fmla="*/ 14 h 97"/>
                <a:gd name="T4" fmla="*/ 295 w 295"/>
                <a:gd name="T5" fmla="*/ 24 h 97"/>
                <a:gd name="T6" fmla="*/ 290 w 295"/>
                <a:gd name="T7" fmla="*/ 97 h 97"/>
                <a:gd name="T8" fmla="*/ 237 w 295"/>
                <a:gd name="T9" fmla="*/ 91 h 97"/>
                <a:gd name="T10" fmla="*/ 13 w 295"/>
                <a:gd name="T11" fmla="*/ 69 h 97"/>
                <a:gd name="T12" fmla="*/ 0 w 295"/>
                <a:gd name="T13" fmla="*/ 57 h 97"/>
                <a:gd name="T14" fmla="*/ 0 w 295"/>
                <a:gd name="T15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5" h="97">
                  <a:moveTo>
                    <a:pt x="0" y="0"/>
                  </a:moveTo>
                  <a:lnTo>
                    <a:pt x="232" y="14"/>
                  </a:lnTo>
                  <a:lnTo>
                    <a:pt x="295" y="24"/>
                  </a:lnTo>
                  <a:lnTo>
                    <a:pt x="290" y="97"/>
                  </a:lnTo>
                  <a:lnTo>
                    <a:pt x="237" y="91"/>
                  </a:lnTo>
                  <a:lnTo>
                    <a:pt x="13" y="69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7" name="Freeform 481">
              <a:extLst>
                <a:ext uri="{FF2B5EF4-FFF2-40B4-BE49-F238E27FC236}">
                  <a16:creationId xmlns:a16="http://schemas.microsoft.com/office/drawing/2014/main" id="{B5CD6356-9FD1-C191-C024-678655F98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5" y="3336"/>
              <a:ext cx="35" cy="39"/>
            </a:xfrm>
            <a:custGeom>
              <a:avLst/>
              <a:gdLst>
                <a:gd name="T0" fmla="*/ 3 w 69"/>
                <a:gd name="T1" fmla="*/ 2 h 79"/>
                <a:gd name="T2" fmla="*/ 69 w 69"/>
                <a:gd name="T3" fmla="*/ 0 h 79"/>
                <a:gd name="T4" fmla="*/ 69 w 69"/>
                <a:gd name="T5" fmla="*/ 75 h 79"/>
                <a:gd name="T6" fmla="*/ 0 w 69"/>
                <a:gd name="T7" fmla="*/ 79 h 79"/>
                <a:gd name="T8" fmla="*/ 3 w 69"/>
                <a:gd name="T9" fmla="*/ 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9">
                  <a:moveTo>
                    <a:pt x="3" y="2"/>
                  </a:moveTo>
                  <a:lnTo>
                    <a:pt x="69" y="0"/>
                  </a:lnTo>
                  <a:lnTo>
                    <a:pt x="69" y="75"/>
                  </a:lnTo>
                  <a:lnTo>
                    <a:pt x="0" y="79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2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8" name="Freeform 482">
              <a:extLst>
                <a:ext uri="{FF2B5EF4-FFF2-40B4-BE49-F238E27FC236}">
                  <a16:creationId xmlns:a16="http://schemas.microsoft.com/office/drawing/2014/main" id="{9A7872B2-6F0D-4A7E-70A9-403864B86F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3301"/>
              <a:ext cx="28" cy="29"/>
            </a:xfrm>
            <a:custGeom>
              <a:avLst/>
              <a:gdLst>
                <a:gd name="T0" fmla="*/ 3 w 56"/>
                <a:gd name="T1" fmla="*/ 4 h 57"/>
                <a:gd name="T2" fmla="*/ 0 w 56"/>
                <a:gd name="T3" fmla="*/ 57 h 57"/>
                <a:gd name="T4" fmla="*/ 56 w 56"/>
                <a:gd name="T5" fmla="*/ 54 h 57"/>
                <a:gd name="T6" fmla="*/ 56 w 56"/>
                <a:gd name="T7" fmla="*/ 0 h 57"/>
                <a:gd name="T8" fmla="*/ 3 w 56"/>
                <a:gd name="T9" fmla="*/ 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7">
                  <a:moveTo>
                    <a:pt x="3" y="4"/>
                  </a:moveTo>
                  <a:lnTo>
                    <a:pt x="0" y="57"/>
                  </a:lnTo>
                  <a:lnTo>
                    <a:pt x="56" y="54"/>
                  </a:lnTo>
                  <a:lnTo>
                    <a:pt x="56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9" name="Freeform 483">
              <a:extLst>
                <a:ext uri="{FF2B5EF4-FFF2-40B4-BE49-F238E27FC236}">
                  <a16:creationId xmlns:a16="http://schemas.microsoft.com/office/drawing/2014/main" id="{38FC8C59-58B4-CCAB-C386-B3EA2AE4A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3290"/>
              <a:ext cx="116" cy="40"/>
            </a:xfrm>
            <a:custGeom>
              <a:avLst/>
              <a:gdLst>
                <a:gd name="T0" fmla="*/ 1 w 232"/>
                <a:gd name="T1" fmla="*/ 78 h 78"/>
                <a:gd name="T2" fmla="*/ 114 w 232"/>
                <a:gd name="T3" fmla="*/ 64 h 78"/>
                <a:gd name="T4" fmla="*/ 144 w 232"/>
                <a:gd name="T5" fmla="*/ 29 h 78"/>
                <a:gd name="T6" fmla="*/ 186 w 232"/>
                <a:gd name="T7" fmla="*/ 22 h 78"/>
                <a:gd name="T8" fmla="*/ 210 w 232"/>
                <a:gd name="T9" fmla="*/ 25 h 78"/>
                <a:gd name="T10" fmla="*/ 232 w 232"/>
                <a:gd name="T11" fmla="*/ 51 h 78"/>
                <a:gd name="T12" fmla="*/ 231 w 232"/>
                <a:gd name="T13" fmla="*/ 0 h 78"/>
                <a:gd name="T14" fmla="*/ 0 w 232"/>
                <a:gd name="T15" fmla="*/ 19 h 78"/>
                <a:gd name="T16" fmla="*/ 1 w 232"/>
                <a:gd name="T1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2" h="78">
                  <a:moveTo>
                    <a:pt x="1" y="78"/>
                  </a:moveTo>
                  <a:lnTo>
                    <a:pt x="114" y="64"/>
                  </a:lnTo>
                  <a:lnTo>
                    <a:pt x="144" y="29"/>
                  </a:lnTo>
                  <a:lnTo>
                    <a:pt x="186" y="22"/>
                  </a:lnTo>
                  <a:lnTo>
                    <a:pt x="210" y="25"/>
                  </a:lnTo>
                  <a:lnTo>
                    <a:pt x="232" y="51"/>
                  </a:lnTo>
                  <a:lnTo>
                    <a:pt x="231" y="0"/>
                  </a:lnTo>
                  <a:lnTo>
                    <a:pt x="0" y="19"/>
                  </a:lnTo>
                  <a:lnTo>
                    <a:pt x="1" y="78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0" name="Freeform 484">
              <a:extLst>
                <a:ext uri="{FF2B5EF4-FFF2-40B4-BE49-F238E27FC236}">
                  <a16:creationId xmlns:a16="http://schemas.microsoft.com/office/drawing/2014/main" id="{58D279B5-CFB1-8CB2-B52E-5A653BABD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4" y="3328"/>
              <a:ext cx="52" cy="46"/>
            </a:xfrm>
            <a:custGeom>
              <a:avLst/>
              <a:gdLst>
                <a:gd name="T0" fmla="*/ 0 w 104"/>
                <a:gd name="T1" fmla="*/ 10 h 91"/>
                <a:gd name="T2" fmla="*/ 0 w 104"/>
                <a:gd name="T3" fmla="*/ 91 h 91"/>
                <a:gd name="T4" fmla="*/ 84 w 104"/>
                <a:gd name="T5" fmla="*/ 77 h 91"/>
                <a:gd name="T6" fmla="*/ 104 w 104"/>
                <a:gd name="T7" fmla="*/ 0 h 91"/>
                <a:gd name="T8" fmla="*/ 79 w 104"/>
                <a:gd name="T9" fmla="*/ 3 h 91"/>
                <a:gd name="T10" fmla="*/ 74 w 104"/>
                <a:gd name="T11" fmla="*/ 47 h 91"/>
                <a:gd name="T12" fmla="*/ 29 w 104"/>
                <a:gd name="T13" fmla="*/ 50 h 91"/>
                <a:gd name="T14" fmla="*/ 34 w 104"/>
                <a:gd name="T15" fmla="*/ 6 h 91"/>
                <a:gd name="T16" fmla="*/ 0 w 104"/>
                <a:gd name="T17" fmla="*/ 1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" h="91">
                  <a:moveTo>
                    <a:pt x="0" y="10"/>
                  </a:moveTo>
                  <a:lnTo>
                    <a:pt x="0" y="91"/>
                  </a:lnTo>
                  <a:lnTo>
                    <a:pt x="84" y="77"/>
                  </a:lnTo>
                  <a:lnTo>
                    <a:pt x="104" y="0"/>
                  </a:lnTo>
                  <a:lnTo>
                    <a:pt x="79" y="3"/>
                  </a:lnTo>
                  <a:lnTo>
                    <a:pt x="74" y="47"/>
                  </a:lnTo>
                  <a:lnTo>
                    <a:pt x="29" y="50"/>
                  </a:lnTo>
                  <a:lnTo>
                    <a:pt x="34" y="6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1" name="Freeform 485">
              <a:extLst>
                <a:ext uri="{FF2B5EF4-FFF2-40B4-BE49-F238E27FC236}">
                  <a16:creationId xmlns:a16="http://schemas.microsoft.com/office/drawing/2014/main" id="{AE2F8DF5-165C-178D-C373-26253C6FF9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8" y="3261"/>
              <a:ext cx="208" cy="61"/>
            </a:xfrm>
            <a:custGeom>
              <a:avLst/>
              <a:gdLst>
                <a:gd name="T0" fmla="*/ 0 w 416"/>
                <a:gd name="T1" fmla="*/ 63 h 122"/>
                <a:gd name="T2" fmla="*/ 0 w 416"/>
                <a:gd name="T3" fmla="*/ 117 h 122"/>
                <a:gd name="T4" fmla="*/ 100 w 416"/>
                <a:gd name="T5" fmla="*/ 95 h 122"/>
                <a:gd name="T6" fmla="*/ 100 w 416"/>
                <a:gd name="T7" fmla="*/ 122 h 122"/>
                <a:gd name="T8" fmla="*/ 168 w 416"/>
                <a:gd name="T9" fmla="*/ 104 h 122"/>
                <a:gd name="T10" fmla="*/ 172 w 416"/>
                <a:gd name="T11" fmla="*/ 56 h 122"/>
                <a:gd name="T12" fmla="*/ 416 w 416"/>
                <a:gd name="T13" fmla="*/ 16 h 122"/>
                <a:gd name="T14" fmla="*/ 415 w 416"/>
                <a:gd name="T15" fmla="*/ 0 h 122"/>
                <a:gd name="T16" fmla="*/ 413 w 416"/>
                <a:gd name="T17" fmla="*/ 0 h 122"/>
                <a:gd name="T18" fmla="*/ 410 w 416"/>
                <a:gd name="T19" fmla="*/ 0 h 122"/>
                <a:gd name="T20" fmla="*/ 405 w 416"/>
                <a:gd name="T21" fmla="*/ 2 h 122"/>
                <a:gd name="T22" fmla="*/ 397 w 416"/>
                <a:gd name="T23" fmla="*/ 3 h 122"/>
                <a:gd name="T24" fmla="*/ 388 w 416"/>
                <a:gd name="T25" fmla="*/ 5 h 122"/>
                <a:gd name="T26" fmla="*/ 377 w 416"/>
                <a:gd name="T27" fmla="*/ 6 h 122"/>
                <a:gd name="T28" fmla="*/ 365 w 416"/>
                <a:gd name="T29" fmla="*/ 8 h 122"/>
                <a:gd name="T30" fmla="*/ 350 w 416"/>
                <a:gd name="T31" fmla="*/ 10 h 122"/>
                <a:gd name="T32" fmla="*/ 335 w 416"/>
                <a:gd name="T33" fmla="*/ 13 h 122"/>
                <a:gd name="T34" fmla="*/ 319 w 416"/>
                <a:gd name="T35" fmla="*/ 14 h 122"/>
                <a:gd name="T36" fmla="*/ 302 w 416"/>
                <a:gd name="T37" fmla="*/ 18 h 122"/>
                <a:gd name="T38" fmla="*/ 284 w 416"/>
                <a:gd name="T39" fmla="*/ 21 h 122"/>
                <a:gd name="T40" fmla="*/ 266 w 416"/>
                <a:gd name="T41" fmla="*/ 24 h 122"/>
                <a:gd name="T42" fmla="*/ 246 w 416"/>
                <a:gd name="T43" fmla="*/ 27 h 122"/>
                <a:gd name="T44" fmla="*/ 228 w 416"/>
                <a:gd name="T45" fmla="*/ 30 h 122"/>
                <a:gd name="T46" fmla="*/ 207 w 416"/>
                <a:gd name="T47" fmla="*/ 34 h 122"/>
                <a:gd name="T48" fmla="*/ 188 w 416"/>
                <a:gd name="T49" fmla="*/ 37 h 122"/>
                <a:gd name="T50" fmla="*/ 169 w 416"/>
                <a:gd name="T51" fmla="*/ 38 h 122"/>
                <a:gd name="T52" fmla="*/ 150 w 416"/>
                <a:gd name="T53" fmla="*/ 42 h 122"/>
                <a:gd name="T54" fmla="*/ 132 w 416"/>
                <a:gd name="T55" fmla="*/ 45 h 122"/>
                <a:gd name="T56" fmla="*/ 115 w 416"/>
                <a:gd name="T57" fmla="*/ 48 h 122"/>
                <a:gd name="T58" fmla="*/ 97 w 416"/>
                <a:gd name="T59" fmla="*/ 51 h 122"/>
                <a:gd name="T60" fmla="*/ 81 w 416"/>
                <a:gd name="T61" fmla="*/ 53 h 122"/>
                <a:gd name="T62" fmla="*/ 66 w 416"/>
                <a:gd name="T63" fmla="*/ 55 h 122"/>
                <a:gd name="T64" fmla="*/ 52 w 416"/>
                <a:gd name="T65" fmla="*/ 58 h 122"/>
                <a:gd name="T66" fmla="*/ 40 w 416"/>
                <a:gd name="T67" fmla="*/ 59 h 122"/>
                <a:gd name="T68" fmla="*/ 28 w 416"/>
                <a:gd name="T69" fmla="*/ 61 h 122"/>
                <a:gd name="T70" fmla="*/ 18 w 416"/>
                <a:gd name="T71" fmla="*/ 61 h 122"/>
                <a:gd name="T72" fmla="*/ 10 w 416"/>
                <a:gd name="T73" fmla="*/ 63 h 122"/>
                <a:gd name="T74" fmla="*/ 6 w 416"/>
                <a:gd name="T75" fmla="*/ 63 h 122"/>
                <a:gd name="T76" fmla="*/ 2 w 416"/>
                <a:gd name="T77" fmla="*/ 63 h 122"/>
                <a:gd name="T78" fmla="*/ 0 w 416"/>
                <a:gd name="T79" fmla="*/ 6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16" h="122">
                  <a:moveTo>
                    <a:pt x="0" y="63"/>
                  </a:moveTo>
                  <a:lnTo>
                    <a:pt x="0" y="117"/>
                  </a:lnTo>
                  <a:lnTo>
                    <a:pt x="100" y="95"/>
                  </a:lnTo>
                  <a:lnTo>
                    <a:pt x="100" y="122"/>
                  </a:lnTo>
                  <a:lnTo>
                    <a:pt x="168" y="104"/>
                  </a:lnTo>
                  <a:lnTo>
                    <a:pt x="172" y="56"/>
                  </a:lnTo>
                  <a:lnTo>
                    <a:pt x="416" y="16"/>
                  </a:lnTo>
                  <a:lnTo>
                    <a:pt x="415" y="0"/>
                  </a:lnTo>
                  <a:lnTo>
                    <a:pt x="413" y="0"/>
                  </a:lnTo>
                  <a:lnTo>
                    <a:pt x="410" y="0"/>
                  </a:lnTo>
                  <a:lnTo>
                    <a:pt x="405" y="2"/>
                  </a:lnTo>
                  <a:lnTo>
                    <a:pt x="397" y="3"/>
                  </a:lnTo>
                  <a:lnTo>
                    <a:pt x="388" y="5"/>
                  </a:lnTo>
                  <a:lnTo>
                    <a:pt x="377" y="6"/>
                  </a:lnTo>
                  <a:lnTo>
                    <a:pt x="365" y="8"/>
                  </a:lnTo>
                  <a:lnTo>
                    <a:pt x="350" y="10"/>
                  </a:lnTo>
                  <a:lnTo>
                    <a:pt x="335" y="13"/>
                  </a:lnTo>
                  <a:lnTo>
                    <a:pt x="319" y="14"/>
                  </a:lnTo>
                  <a:lnTo>
                    <a:pt x="302" y="18"/>
                  </a:lnTo>
                  <a:lnTo>
                    <a:pt x="284" y="21"/>
                  </a:lnTo>
                  <a:lnTo>
                    <a:pt x="266" y="24"/>
                  </a:lnTo>
                  <a:lnTo>
                    <a:pt x="246" y="27"/>
                  </a:lnTo>
                  <a:lnTo>
                    <a:pt x="228" y="30"/>
                  </a:lnTo>
                  <a:lnTo>
                    <a:pt x="207" y="34"/>
                  </a:lnTo>
                  <a:lnTo>
                    <a:pt x="188" y="37"/>
                  </a:lnTo>
                  <a:lnTo>
                    <a:pt x="169" y="38"/>
                  </a:lnTo>
                  <a:lnTo>
                    <a:pt x="150" y="42"/>
                  </a:lnTo>
                  <a:lnTo>
                    <a:pt x="132" y="45"/>
                  </a:lnTo>
                  <a:lnTo>
                    <a:pt x="115" y="48"/>
                  </a:lnTo>
                  <a:lnTo>
                    <a:pt x="97" y="51"/>
                  </a:lnTo>
                  <a:lnTo>
                    <a:pt x="81" y="53"/>
                  </a:lnTo>
                  <a:lnTo>
                    <a:pt x="66" y="55"/>
                  </a:lnTo>
                  <a:lnTo>
                    <a:pt x="52" y="58"/>
                  </a:lnTo>
                  <a:lnTo>
                    <a:pt x="40" y="59"/>
                  </a:lnTo>
                  <a:lnTo>
                    <a:pt x="28" y="61"/>
                  </a:lnTo>
                  <a:lnTo>
                    <a:pt x="18" y="61"/>
                  </a:lnTo>
                  <a:lnTo>
                    <a:pt x="10" y="63"/>
                  </a:lnTo>
                  <a:lnTo>
                    <a:pt x="6" y="63"/>
                  </a:lnTo>
                  <a:lnTo>
                    <a:pt x="2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2" name="Freeform 486">
              <a:extLst>
                <a:ext uri="{FF2B5EF4-FFF2-40B4-BE49-F238E27FC236}">
                  <a16:creationId xmlns:a16="http://schemas.microsoft.com/office/drawing/2014/main" id="{FF92A0B7-1322-AD6B-A633-8693A5561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4" y="3279"/>
              <a:ext cx="72" cy="83"/>
            </a:xfrm>
            <a:custGeom>
              <a:avLst/>
              <a:gdLst>
                <a:gd name="T0" fmla="*/ 91 w 144"/>
                <a:gd name="T1" fmla="*/ 0 h 165"/>
                <a:gd name="T2" fmla="*/ 72 w 144"/>
                <a:gd name="T3" fmla="*/ 2 h 165"/>
                <a:gd name="T4" fmla="*/ 58 w 144"/>
                <a:gd name="T5" fmla="*/ 2 h 165"/>
                <a:gd name="T6" fmla="*/ 46 w 144"/>
                <a:gd name="T7" fmla="*/ 3 h 165"/>
                <a:gd name="T8" fmla="*/ 37 w 144"/>
                <a:gd name="T9" fmla="*/ 5 h 165"/>
                <a:gd name="T10" fmla="*/ 30 w 144"/>
                <a:gd name="T11" fmla="*/ 13 h 165"/>
                <a:gd name="T12" fmla="*/ 22 w 144"/>
                <a:gd name="T13" fmla="*/ 21 h 165"/>
                <a:gd name="T14" fmla="*/ 15 w 144"/>
                <a:gd name="T15" fmla="*/ 36 h 165"/>
                <a:gd name="T16" fmla="*/ 8 w 144"/>
                <a:gd name="T17" fmla="*/ 55 h 165"/>
                <a:gd name="T18" fmla="*/ 3 w 144"/>
                <a:gd name="T19" fmla="*/ 69 h 165"/>
                <a:gd name="T20" fmla="*/ 2 w 144"/>
                <a:gd name="T21" fmla="*/ 84 h 165"/>
                <a:gd name="T22" fmla="*/ 0 w 144"/>
                <a:gd name="T23" fmla="*/ 98 h 165"/>
                <a:gd name="T24" fmla="*/ 2 w 144"/>
                <a:gd name="T25" fmla="*/ 112 h 165"/>
                <a:gd name="T26" fmla="*/ 5 w 144"/>
                <a:gd name="T27" fmla="*/ 125 h 165"/>
                <a:gd name="T28" fmla="*/ 10 w 144"/>
                <a:gd name="T29" fmla="*/ 137 h 165"/>
                <a:gd name="T30" fmla="*/ 19 w 144"/>
                <a:gd name="T31" fmla="*/ 149 h 165"/>
                <a:gd name="T32" fmla="*/ 31 w 144"/>
                <a:gd name="T33" fmla="*/ 159 h 165"/>
                <a:gd name="T34" fmla="*/ 44 w 144"/>
                <a:gd name="T35" fmla="*/ 159 h 165"/>
                <a:gd name="T36" fmla="*/ 58 w 144"/>
                <a:gd name="T37" fmla="*/ 161 h 165"/>
                <a:gd name="T38" fmla="*/ 69 w 144"/>
                <a:gd name="T39" fmla="*/ 162 h 165"/>
                <a:gd name="T40" fmla="*/ 94 w 144"/>
                <a:gd name="T41" fmla="*/ 165 h 165"/>
                <a:gd name="T42" fmla="*/ 108 w 144"/>
                <a:gd name="T43" fmla="*/ 162 h 165"/>
                <a:gd name="T44" fmla="*/ 118 w 144"/>
                <a:gd name="T45" fmla="*/ 157 h 165"/>
                <a:gd name="T46" fmla="*/ 125 w 144"/>
                <a:gd name="T47" fmla="*/ 149 h 165"/>
                <a:gd name="T48" fmla="*/ 131 w 144"/>
                <a:gd name="T49" fmla="*/ 140 h 165"/>
                <a:gd name="T50" fmla="*/ 137 w 144"/>
                <a:gd name="T51" fmla="*/ 129 h 165"/>
                <a:gd name="T52" fmla="*/ 140 w 144"/>
                <a:gd name="T53" fmla="*/ 114 h 165"/>
                <a:gd name="T54" fmla="*/ 143 w 144"/>
                <a:gd name="T55" fmla="*/ 96 h 165"/>
                <a:gd name="T56" fmla="*/ 144 w 144"/>
                <a:gd name="T57" fmla="*/ 77 h 165"/>
                <a:gd name="T58" fmla="*/ 143 w 144"/>
                <a:gd name="T59" fmla="*/ 45 h 165"/>
                <a:gd name="T60" fmla="*/ 124 w 144"/>
                <a:gd name="T61" fmla="*/ 7 h 165"/>
                <a:gd name="T62" fmla="*/ 91 w 144"/>
                <a:gd name="T63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4" h="165">
                  <a:moveTo>
                    <a:pt x="91" y="0"/>
                  </a:moveTo>
                  <a:lnTo>
                    <a:pt x="72" y="2"/>
                  </a:lnTo>
                  <a:lnTo>
                    <a:pt x="58" y="2"/>
                  </a:lnTo>
                  <a:lnTo>
                    <a:pt x="46" y="3"/>
                  </a:lnTo>
                  <a:lnTo>
                    <a:pt x="37" y="5"/>
                  </a:lnTo>
                  <a:lnTo>
                    <a:pt x="30" y="13"/>
                  </a:lnTo>
                  <a:lnTo>
                    <a:pt x="22" y="21"/>
                  </a:lnTo>
                  <a:lnTo>
                    <a:pt x="15" y="36"/>
                  </a:lnTo>
                  <a:lnTo>
                    <a:pt x="8" y="55"/>
                  </a:lnTo>
                  <a:lnTo>
                    <a:pt x="3" y="69"/>
                  </a:lnTo>
                  <a:lnTo>
                    <a:pt x="2" y="84"/>
                  </a:lnTo>
                  <a:lnTo>
                    <a:pt x="0" y="98"/>
                  </a:lnTo>
                  <a:lnTo>
                    <a:pt x="2" y="112"/>
                  </a:lnTo>
                  <a:lnTo>
                    <a:pt x="5" y="125"/>
                  </a:lnTo>
                  <a:lnTo>
                    <a:pt x="10" y="137"/>
                  </a:lnTo>
                  <a:lnTo>
                    <a:pt x="19" y="149"/>
                  </a:lnTo>
                  <a:lnTo>
                    <a:pt x="31" y="159"/>
                  </a:lnTo>
                  <a:lnTo>
                    <a:pt x="44" y="159"/>
                  </a:lnTo>
                  <a:lnTo>
                    <a:pt x="58" y="161"/>
                  </a:lnTo>
                  <a:lnTo>
                    <a:pt x="69" y="162"/>
                  </a:lnTo>
                  <a:lnTo>
                    <a:pt x="94" y="165"/>
                  </a:lnTo>
                  <a:lnTo>
                    <a:pt x="108" y="162"/>
                  </a:lnTo>
                  <a:lnTo>
                    <a:pt x="118" y="157"/>
                  </a:lnTo>
                  <a:lnTo>
                    <a:pt x="125" y="149"/>
                  </a:lnTo>
                  <a:lnTo>
                    <a:pt x="131" y="140"/>
                  </a:lnTo>
                  <a:lnTo>
                    <a:pt x="137" y="129"/>
                  </a:lnTo>
                  <a:lnTo>
                    <a:pt x="140" y="114"/>
                  </a:lnTo>
                  <a:lnTo>
                    <a:pt x="143" y="96"/>
                  </a:lnTo>
                  <a:lnTo>
                    <a:pt x="144" y="77"/>
                  </a:lnTo>
                  <a:lnTo>
                    <a:pt x="143" y="45"/>
                  </a:lnTo>
                  <a:lnTo>
                    <a:pt x="124" y="7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3" name="Freeform 487">
              <a:extLst>
                <a:ext uri="{FF2B5EF4-FFF2-40B4-BE49-F238E27FC236}">
                  <a16:creationId xmlns:a16="http://schemas.microsoft.com/office/drawing/2014/main" id="{C4CE2C40-6407-D636-58C0-49AD6804DF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308"/>
              <a:ext cx="82" cy="116"/>
            </a:xfrm>
            <a:custGeom>
              <a:avLst/>
              <a:gdLst>
                <a:gd name="T0" fmla="*/ 85 w 165"/>
                <a:gd name="T1" fmla="*/ 5 h 232"/>
                <a:gd name="T2" fmla="*/ 121 w 165"/>
                <a:gd name="T3" fmla="*/ 0 h 232"/>
                <a:gd name="T4" fmla="*/ 155 w 165"/>
                <a:gd name="T5" fmla="*/ 21 h 232"/>
                <a:gd name="T6" fmla="*/ 160 w 165"/>
                <a:gd name="T7" fmla="*/ 51 h 232"/>
                <a:gd name="T8" fmla="*/ 163 w 165"/>
                <a:gd name="T9" fmla="*/ 80 h 232"/>
                <a:gd name="T10" fmla="*/ 165 w 165"/>
                <a:gd name="T11" fmla="*/ 111 h 232"/>
                <a:gd name="T12" fmla="*/ 163 w 165"/>
                <a:gd name="T13" fmla="*/ 139 h 232"/>
                <a:gd name="T14" fmla="*/ 159 w 165"/>
                <a:gd name="T15" fmla="*/ 167 h 232"/>
                <a:gd name="T16" fmla="*/ 150 w 165"/>
                <a:gd name="T17" fmla="*/ 191 h 232"/>
                <a:gd name="T18" fmla="*/ 140 w 165"/>
                <a:gd name="T19" fmla="*/ 213 h 232"/>
                <a:gd name="T20" fmla="*/ 125 w 165"/>
                <a:gd name="T21" fmla="*/ 229 h 232"/>
                <a:gd name="T22" fmla="*/ 112 w 165"/>
                <a:gd name="T23" fmla="*/ 231 h 232"/>
                <a:gd name="T24" fmla="*/ 100 w 165"/>
                <a:gd name="T25" fmla="*/ 232 h 232"/>
                <a:gd name="T26" fmla="*/ 88 w 165"/>
                <a:gd name="T27" fmla="*/ 232 h 232"/>
                <a:gd name="T28" fmla="*/ 78 w 165"/>
                <a:gd name="T29" fmla="*/ 232 h 232"/>
                <a:gd name="T30" fmla="*/ 69 w 165"/>
                <a:gd name="T31" fmla="*/ 232 h 232"/>
                <a:gd name="T32" fmla="*/ 62 w 165"/>
                <a:gd name="T33" fmla="*/ 232 h 232"/>
                <a:gd name="T34" fmla="*/ 56 w 165"/>
                <a:gd name="T35" fmla="*/ 232 h 232"/>
                <a:gd name="T36" fmla="*/ 52 w 165"/>
                <a:gd name="T37" fmla="*/ 232 h 232"/>
                <a:gd name="T38" fmla="*/ 40 w 165"/>
                <a:gd name="T39" fmla="*/ 226 h 232"/>
                <a:gd name="T40" fmla="*/ 31 w 165"/>
                <a:gd name="T41" fmla="*/ 218 h 232"/>
                <a:gd name="T42" fmla="*/ 22 w 165"/>
                <a:gd name="T43" fmla="*/ 210 h 232"/>
                <a:gd name="T44" fmla="*/ 16 w 165"/>
                <a:gd name="T45" fmla="*/ 200 h 232"/>
                <a:gd name="T46" fmla="*/ 12 w 165"/>
                <a:gd name="T47" fmla="*/ 192 h 232"/>
                <a:gd name="T48" fmla="*/ 9 w 165"/>
                <a:gd name="T49" fmla="*/ 181 h 232"/>
                <a:gd name="T50" fmla="*/ 7 w 165"/>
                <a:gd name="T51" fmla="*/ 172 h 232"/>
                <a:gd name="T52" fmla="*/ 7 w 165"/>
                <a:gd name="T53" fmla="*/ 162 h 232"/>
                <a:gd name="T54" fmla="*/ 0 w 165"/>
                <a:gd name="T55" fmla="*/ 122 h 232"/>
                <a:gd name="T56" fmla="*/ 40 w 165"/>
                <a:gd name="T57" fmla="*/ 115 h 232"/>
                <a:gd name="T58" fmla="*/ 57 w 165"/>
                <a:gd name="T59" fmla="*/ 48 h 232"/>
                <a:gd name="T60" fmla="*/ 57 w 165"/>
                <a:gd name="T61" fmla="*/ 46 h 232"/>
                <a:gd name="T62" fmla="*/ 62 w 165"/>
                <a:gd name="T63" fmla="*/ 40 h 232"/>
                <a:gd name="T64" fmla="*/ 66 w 165"/>
                <a:gd name="T65" fmla="*/ 34 h 232"/>
                <a:gd name="T66" fmla="*/ 72 w 165"/>
                <a:gd name="T67" fmla="*/ 26 h 232"/>
                <a:gd name="T68" fmla="*/ 78 w 165"/>
                <a:gd name="T69" fmla="*/ 18 h 232"/>
                <a:gd name="T70" fmla="*/ 82 w 165"/>
                <a:gd name="T71" fmla="*/ 11 h 232"/>
                <a:gd name="T72" fmla="*/ 85 w 165"/>
                <a:gd name="T73" fmla="*/ 6 h 232"/>
                <a:gd name="T74" fmla="*/ 85 w 165"/>
                <a:gd name="T75" fmla="*/ 5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5" h="232">
                  <a:moveTo>
                    <a:pt x="85" y="5"/>
                  </a:moveTo>
                  <a:lnTo>
                    <a:pt x="121" y="0"/>
                  </a:lnTo>
                  <a:lnTo>
                    <a:pt x="155" y="21"/>
                  </a:lnTo>
                  <a:lnTo>
                    <a:pt x="160" y="51"/>
                  </a:lnTo>
                  <a:lnTo>
                    <a:pt x="163" y="80"/>
                  </a:lnTo>
                  <a:lnTo>
                    <a:pt x="165" y="111"/>
                  </a:lnTo>
                  <a:lnTo>
                    <a:pt x="163" y="139"/>
                  </a:lnTo>
                  <a:lnTo>
                    <a:pt x="159" y="167"/>
                  </a:lnTo>
                  <a:lnTo>
                    <a:pt x="150" y="191"/>
                  </a:lnTo>
                  <a:lnTo>
                    <a:pt x="140" y="213"/>
                  </a:lnTo>
                  <a:lnTo>
                    <a:pt x="125" y="229"/>
                  </a:lnTo>
                  <a:lnTo>
                    <a:pt x="112" y="231"/>
                  </a:lnTo>
                  <a:lnTo>
                    <a:pt x="100" y="232"/>
                  </a:lnTo>
                  <a:lnTo>
                    <a:pt x="88" y="232"/>
                  </a:lnTo>
                  <a:lnTo>
                    <a:pt x="78" y="232"/>
                  </a:lnTo>
                  <a:lnTo>
                    <a:pt x="69" y="232"/>
                  </a:lnTo>
                  <a:lnTo>
                    <a:pt x="62" y="232"/>
                  </a:lnTo>
                  <a:lnTo>
                    <a:pt x="56" y="232"/>
                  </a:lnTo>
                  <a:lnTo>
                    <a:pt x="52" y="232"/>
                  </a:lnTo>
                  <a:lnTo>
                    <a:pt x="40" y="226"/>
                  </a:lnTo>
                  <a:lnTo>
                    <a:pt x="31" y="218"/>
                  </a:lnTo>
                  <a:lnTo>
                    <a:pt x="22" y="210"/>
                  </a:lnTo>
                  <a:lnTo>
                    <a:pt x="16" y="200"/>
                  </a:lnTo>
                  <a:lnTo>
                    <a:pt x="12" y="192"/>
                  </a:lnTo>
                  <a:lnTo>
                    <a:pt x="9" y="181"/>
                  </a:lnTo>
                  <a:lnTo>
                    <a:pt x="7" y="172"/>
                  </a:lnTo>
                  <a:lnTo>
                    <a:pt x="7" y="162"/>
                  </a:lnTo>
                  <a:lnTo>
                    <a:pt x="0" y="122"/>
                  </a:lnTo>
                  <a:lnTo>
                    <a:pt x="40" y="115"/>
                  </a:lnTo>
                  <a:lnTo>
                    <a:pt x="57" y="48"/>
                  </a:lnTo>
                  <a:lnTo>
                    <a:pt x="57" y="46"/>
                  </a:lnTo>
                  <a:lnTo>
                    <a:pt x="62" y="40"/>
                  </a:lnTo>
                  <a:lnTo>
                    <a:pt x="66" y="34"/>
                  </a:lnTo>
                  <a:lnTo>
                    <a:pt x="72" y="26"/>
                  </a:lnTo>
                  <a:lnTo>
                    <a:pt x="78" y="18"/>
                  </a:lnTo>
                  <a:lnTo>
                    <a:pt x="82" y="11"/>
                  </a:lnTo>
                  <a:lnTo>
                    <a:pt x="85" y="6"/>
                  </a:lnTo>
                  <a:lnTo>
                    <a:pt x="85" y="5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4" name="Freeform 488">
              <a:extLst>
                <a:ext uri="{FF2B5EF4-FFF2-40B4-BE49-F238E27FC236}">
                  <a16:creationId xmlns:a16="http://schemas.microsoft.com/office/drawing/2014/main" id="{09D4DC31-787A-2E3E-7755-3E8BC7209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3" y="3289"/>
              <a:ext cx="136" cy="40"/>
            </a:xfrm>
            <a:custGeom>
              <a:avLst/>
              <a:gdLst>
                <a:gd name="T0" fmla="*/ 0 w 274"/>
                <a:gd name="T1" fmla="*/ 0 h 80"/>
                <a:gd name="T2" fmla="*/ 274 w 274"/>
                <a:gd name="T3" fmla="*/ 24 h 80"/>
                <a:gd name="T4" fmla="*/ 272 w 274"/>
                <a:gd name="T5" fmla="*/ 35 h 80"/>
                <a:gd name="T6" fmla="*/ 243 w 274"/>
                <a:gd name="T7" fmla="*/ 32 h 80"/>
                <a:gd name="T8" fmla="*/ 243 w 274"/>
                <a:gd name="T9" fmla="*/ 65 h 80"/>
                <a:gd name="T10" fmla="*/ 272 w 274"/>
                <a:gd name="T11" fmla="*/ 68 h 80"/>
                <a:gd name="T12" fmla="*/ 274 w 274"/>
                <a:gd name="T13" fmla="*/ 80 h 80"/>
                <a:gd name="T14" fmla="*/ 243 w 274"/>
                <a:gd name="T15" fmla="*/ 80 h 80"/>
                <a:gd name="T16" fmla="*/ 192 w 274"/>
                <a:gd name="T17" fmla="*/ 70 h 80"/>
                <a:gd name="T18" fmla="*/ 192 w 274"/>
                <a:gd name="T19" fmla="*/ 25 h 80"/>
                <a:gd name="T20" fmla="*/ 72 w 274"/>
                <a:gd name="T21" fmla="*/ 19 h 80"/>
                <a:gd name="T22" fmla="*/ 72 w 274"/>
                <a:gd name="T23" fmla="*/ 64 h 80"/>
                <a:gd name="T24" fmla="*/ 0 w 274"/>
                <a:gd name="T25" fmla="*/ 57 h 80"/>
                <a:gd name="T26" fmla="*/ 2 w 274"/>
                <a:gd name="T27" fmla="*/ 43 h 80"/>
                <a:gd name="T28" fmla="*/ 17 w 274"/>
                <a:gd name="T29" fmla="*/ 48 h 80"/>
                <a:gd name="T30" fmla="*/ 17 w 274"/>
                <a:gd name="T31" fmla="*/ 16 h 80"/>
                <a:gd name="T32" fmla="*/ 0 w 274"/>
                <a:gd name="T33" fmla="*/ 16 h 80"/>
                <a:gd name="T34" fmla="*/ 0 w 274"/>
                <a:gd name="T3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" h="80">
                  <a:moveTo>
                    <a:pt x="0" y="0"/>
                  </a:moveTo>
                  <a:lnTo>
                    <a:pt x="274" y="24"/>
                  </a:lnTo>
                  <a:lnTo>
                    <a:pt x="272" y="35"/>
                  </a:lnTo>
                  <a:lnTo>
                    <a:pt x="243" y="32"/>
                  </a:lnTo>
                  <a:lnTo>
                    <a:pt x="243" y="65"/>
                  </a:lnTo>
                  <a:lnTo>
                    <a:pt x="272" y="68"/>
                  </a:lnTo>
                  <a:lnTo>
                    <a:pt x="274" y="80"/>
                  </a:lnTo>
                  <a:lnTo>
                    <a:pt x="243" y="80"/>
                  </a:lnTo>
                  <a:lnTo>
                    <a:pt x="192" y="70"/>
                  </a:lnTo>
                  <a:lnTo>
                    <a:pt x="192" y="25"/>
                  </a:lnTo>
                  <a:lnTo>
                    <a:pt x="72" y="19"/>
                  </a:lnTo>
                  <a:lnTo>
                    <a:pt x="72" y="64"/>
                  </a:lnTo>
                  <a:lnTo>
                    <a:pt x="0" y="57"/>
                  </a:lnTo>
                  <a:lnTo>
                    <a:pt x="2" y="43"/>
                  </a:lnTo>
                  <a:lnTo>
                    <a:pt x="17" y="48"/>
                  </a:lnTo>
                  <a:lnTo>
                    <a:pt x="17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5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5" name="Freeform 489">
              <a:extLst>
                <a:ext uri="{FF2B5EF4-FFF2-40B4-BE49-F238E27FC236}">
                  <a16:creationId xmlns:a16="http://schemas.microsoft.com/office/drawing/2014/main" id="{8C4F9E3A-ABD3-B163-019D-994A26F4C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7" y="3283"/>
              <a:ext cx="36" cy="75"/>
            </a:xfrm>
            <a:custGeom>
              <a:avLst/>
              <a:gdLst>
                <a:gd name="T0" fmla="*/ 38 w 70"/>
                <a:gd name="T1" fmla="*/ 0 h 149"/>
                <a:gd name="T2" fmla="*/ 45 w 70"/>
                <a:gd name="T3" fmla="*/ 2 h 149"/>
                <a:gd name="T4" fmla="*/ 51 w 70"/>
                <a:gd name="T5" fmla="*/ 7 h 149"/>
                <a:gd name="T6" fmla="*/ 57 w 70"/>
                <a:gd name="T7" fmla="*/ 15 h 149"/>
                <a:gd name="T8" fmla="*/ 62 w 70"/>
                <a:gd name="T9" fmla="*/ 23 h 149"/>
                <a:gd name="T10" fmla="*/ 66 w 70"/>
                <a:gd name="T11" fmla="*/ 34 h 149"/>
                <a:gd name="T12" fmla="*/ 69 w 70"/>
                <a:gd name="T13" fmla="*/ 47 h 149"/>
                <a:gd name="T14" fmla="*/ 70 w 70"/>
                <a:gd name="T15" fmla="*/ 61 h 149"/>
                <a:gd name="T16" fmla="*/ 70 w 70"/>
                <a:gd name="T17" fmla="*/ 76 h 149"/>
                <a:gd name="T18" fmla="*/ 69 w 70"/>
                <a:gd name="T19" fmla="*/ 92 h 149"/>
                <a:gd name="T20" fmla="*/ 66 w 70"/>
                <a:gd name="T21" fmla="*/ 106 h 149"/>
                <a:gd name="T22" fmla="*/ 63 w 70"/>
                <a:gd name="T23" fmla="*/ 117 h 149"/>
                <a:gd name="T24" fmla="*/ 59 w 70"/>
                <a:gd name="T25" fmla="*/ 129 h 149"/>
                <a:gd name="T26" fmla="*/ 53 w 70"/>
                <a:gd name="T27" fmla="*/ 138 h 149"/>
                <a:gd name="T28" fmla="*/ 47 w 70"/>
                <a:gd name="T29" fmla="*/ 145 h 149"/>
                <a:gd name="T30" fmla="*/ 40 w 70"/>
                <a:gd name="T31" fmla="*/ 148 h 149"/>
                <a:gd name="T32" fmla="*/ 32 w 70"/>
                <a:gd name="T33" fmla="*/ 149 h 149"/>
                <a:gd name="T34" fmla="*/ 25 w 70"/>
                <a:gd name="T35" fmla="*/ 148 h 149"/>
                <a:gd name="T36" fmla="*/ 19 w 70"/>
                <a:gd name="T37" fmla="*/ 143 h 149"/>
                <a:gd name="T38" fmla="*/ 13 w 70"/>
                <a:gd name="T39" fmla="*/ 135 h 149"/>
                <a:gd name="T40" fmla="*/ 9 w 70"/>
                <a:gd name="T41" fmla="*/ 127 h 149"/>
                <a:gd name="T42" fmla="*/ 4 w 70"/>
                <a:gd name="T43" fmla="*/ 116 h 149"/>
                <a:gd name="T44" fmla="*/ 1 w 70"/>
                <a:gd name="T45" fmla="*/ 103 h 149"/>
                <a:gd name="T46" fmla="*/ 0 w 70"/>
                <a:gd name="T47" fmla="*/ 88 h 149"/>
                <a:gd name="T48" fmla="*/ 0 w 70"/>
                <a:gd name="T49" fmla="*/ 72 h 149"/>
                <a:gd name="T50" fmla="*/ 0 w 70"/>
                <a:gd name="T51" fmla="*/ 58 h 149"/>
                <a:gd name="T52" fmla="*/ 3 w 70"/>
                <a:gd name="T53" fmla="*/ 45 h 149"/>
                <a:gd name="T54" fmla="*/ 6 w 70"/>
                <a:gd name="T55" fmla="*/ 32 h 149"/>
                <a:gd name="T56" fmla="*/ 12 w 70"/>
                <a:gd name="T57" fmla="*/ 21 h 149"/>
                <a:gd name="T58" fmla="*/ 17 w 70"/>
                <a:gd name="T59" fmla="*/ 13 h 149"/>
                <a:gd name="T60" fmla="*/ 23 w 70"/>
                <a:gd name="T61" fmla="*/ 5 h 149"/>
                <a:gd name="T62" fmla="*/ 31 w 70"/>
                <a:gd name="T63" fmla="*/ 2 h 149"/>
                <a:gd name="T64" fmla="*/ 38 w 70"/>
                <a:gd name="T6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0" h="149">
                  <a:moveTo>
                    <a:pt x="38" y="0"/>
                  </a:moveTo>
                  <a:lnTo>
                    <a:pt x="45" y="2"/>
                  </a:lnTo>
                  <a:lnTo>
                    <a:pt x="51" y="7"/>
                  </a:lnTo>
                  <a:lnTo>
                    <a:pt x="57" y="15"/>
                  </a:lnTo>
                  <a:lnTo>
                    <a:pt x="62" y="23"/>
                  </a:lnTo>
                  <a:lnTo>
                    <a:pt x="66" y="34"/>
                  </a:lnTo>
                  <a:lnTo>
                    <a:pt x="69" y="47"/>
                  </a:lnTo>
                  <a:lnTo>
                    <a:pt x="70" y="61"/>
                  </a:lnTo>
                  <a:lnTo>
                    <a:pt x="70" y="76"/>
                  </a:lnTo>
                  <a:lnTo>
                    <a:pt x="69" y="92"/>
                  </a:lnTo>
                  <a:lnTo>
                    <a:pt x="66" y="106"/>
                  </a:lnTo>
                  <a:lnTo>
                    <a:pt x="63" y="117"/>
                  </a:lnTo>
                  <a:lnTo>
                    <a:pt x="59" y="129"/>
                  </a:lnTo>
                  <a:lnTo>
                    <a:pt x="53" y="138"/>
                  </a:lnTo>
                  <a:lnTo>
                    <a:pt x="47" y="145"/>
                  </a:lnTo>
                  <a:lnTo>
                    <a:pt x="40" y="148"/>
                  </a:lnTo>
                  <a:lnTo>
                    <a:pt x="32" y="149"/>
                  </a:lnTo>
                  <a:lnTo>
                    <a:pt x="25" y="148"/>
                  </a:lnTo>
                  <a:lnTo>
                    <a:pt x="19" y="143"/>
                  </a:lnTo>
                  <a:lnTo>
                    <a:pt x="13" y="135"/>
                  </a:lnTo>
                  <a:lnTo>
                    <a:pt x="9" y="127"/>
                  </a:lnTo>
                  <a:lnTo>
                    <a:pt x="4" y="116"/>
                  </a:lnTo>
                  <a:lnTo>
                    <a:pt x="1" y="103"/>
                  </a:lnTo>
                  <a:lnTo>
                    <a:pt x="0" y="88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3" y="45"/>
                  </a:lnTo>
                  <a:lnTo>
                    <a:pt x="6" y="32"/>
                  </a:lnTo>
                  <a:lnTo>
                    <a:pt x="12" y="21"/>
                  </a:lnTo>
                  <a:lnTo>
                    <a:pt x="17" y="13"/>
                  </a:lnTo>
                  <a:lnTo>
                    <a:pt x="23" y="5"/>
                  </a:lnTo>
                  <a:lnTo>
                    <a:pt x="31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6" name="Freeform 490">
              <a:extLst>
                <a:ext uri="{FF2B5EF4-FFF2-40B4-BE49-F238E27FC236}">
                  <a16:creationId xmlns:a16="http://schemas.microsoft.com/office/drawing/2014/main" id="{88A2E244-5D4A-CFD7-162E-FE79DAC522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3320"/>
              <a:ext cx="47" cy="97"/>
            </a:xfrm>
            <a:custGeom>
              <a:avLst/>
              <a:gdLst>
                <a:gd name="T0" fmla="*/ 50 w 92"/>
                <a:gd name="T1" fmla="*/ 0 h 194"/>
                <a:gd name="T2" fmla="*/ 59 w 92"/>
                <a:gd name="T3" fmla="*/ 2 h 194"/>
                <a:gd name="T4" fmla="*/ 67 w 92"/>
                <a:gd name="T5" fmla="*/ 8 h 194"/>
                <a:gd name="T6" fmla="*/ 75 w 92"/>
                <a:gd name="T7" fmla="*/ 18 h 194"/>
                <a:gd name="T8" fmla="*/ 81 w 92"/>
                <a:gd name="T9" fmla="*/ 30 h 194"/>
                <a:gd name="T10" fmla="*/ 87 w 92"/>
                <a:gd name="T11" fmla="*/ 45 h 194"/>
                <a:gd name="T12" fmla="*/ 89 w 92"/>
                <a:gd name="T13" fmla="*/ 61 h 194"/>
                <a:gd name="T14" fmla="*/ 92 w 92"/>
                <a:gd name="T15" fmla="*/ 80 h 194"/>
                <a:gd name="T16" fmla="*/ 92 w 92"/>
                <a:gd name="T17" fmla="*/ 99 h 194"/>
                <a:gd name="T18" fmla="*/ 91 w 92"/>
                <a:gd name="T19" fmla="*/ 119 h 194"/>
                <a:gd name="T20" fmla="*/ 88 w 92"/>
                <a:gd name="T21" fmla="*/ 136 h 194"/>
                <a:gd name="T22" fmla="*/ 82 w 92"/>
                <a:gd name="T23" fmla="*/ 152 h 194"/>
                <a:gd name="T24" fmla="*/ 76 w 92"/>
                <a:gd name="T25" fmla="*/ 167 h 194"/>
                <a:gd name="T26" fmla="*/ 69 w 92"/>
                <a:gd name="T27" fmla="*/ 180 h 194"/>
                <a:gd name="T28" fmla="*/ 62 w 92"/>
                <a:gd name="T29" fmla="*/ 188 h 194"/>
                <a:gd name="T30" fmla="*/ 53 w 92"/>
                <a:gd name="T31" fmla="*/ 192 h 194"/>
                <a:gd name="T32" fmla="*/ 42 w 92"/>
                <a:gd name="T33" fmla="*/ 194 h 194"/>
                <a:gd name="T34" fmla="*/ 34 w 92"/>
                <a:gd name="T35" fmla="*/ 192 h 194"/>
                <a:gd name="T36" fmla="*/ 25 w 92"/>
                <a:gd name="T37" fmla="*/ 186 h 194"/>
                <a:gd name="T38" fmla="*/ 17 w 92"/>
                <a:gd name="T39" fmla="*/ 176 h 194"/>
                <a:gd name="T40" fmla="*/ 10 w 92"/>
                <a:gd name="T41" fmla="*/ 164 h 194"/>
                <a:gd name="T42" fmla="*/ 6 w 92"/>
                <a:gd name="T43" fmla="*/ 149 h 194"/>
                <a:gd name="T44" fmla="*/ 1 w 92"/>
                <a:gd name="T45" fmla="*/ 133 h 194"/>
                <a:gd name="T46" fmla="*/ 0 w 92"/>
                <a:gd name="T47" fmla="*/ 114 h 194"/>
                <a:gd name="T48" fmla="*/ 0 w 92"/>
                <a:gd name="T49" fmla="*/ 95 h 194"/>
                <a:gd name="T50" fmla="*/ 1 w 92"/>
                <a:gd name="T51" fmla="*/ 75 h 194"/>
                <a:gd name="T52" fmla="*/ 4 w 92"/>
                <a:gd name="T53" fmla="*/ 58 h 194"/>
                <a:gd name="T54" fmla="*/ 10 w 92"/>
                <a:gd name="T55" fmla="*/ 42 h 194"/>
                <a:gd name="T56" fmla="*/ 16 w 92"/>
                <a:gd name="T57" fmla="*/ 27 h 194"/>
                <a:gd name="T58" fmla="*/ 22 w 92"/>
                <a:gd name="T59" fmla="*/ 16 h 194"/>
                <a:gd name="T60" fmla="*/ 31 w 92"/>
                <a:gd name="T61" fmla="*/ 6 h 194"/>
                <a:gd name="T62" fmla="*/ 39 w 92"/>
                <a:gd name="T63" fmla="*/ 2 h 194"/>
                <a:gd name="T64" fmla="*/ 50 w 92"/>
                <a:gd name="T6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2" h="194">
                  <a:moveTo>
                    <a:pt x="50" y="0"/>
                  </a:moveTo>
                  <a:lnTo>
                    <a:pt x="59" y="2"/>
                  </a:lnTo>
                  <a:lnTo>
                    <a:pt x="67" y="8"/>
                  </a:lnTo>
                  <a:lnTo>
                    <a:pt x="75" y="18"/>
                  </a:lnTo>
                  <a:lnTo>
                    <a:pt x="81" y="30"/>
                  </a:lnTo>
                  <a:lnTo>
                    <a:pt x="87" y="45"/>
                  </a:lnTo>
                  <a:lnTo>
                    <a:pt x="89" y="61"/>
                  </a:lnTo>
                  <a:lnTo>
                    <a:pt x="92" y="80"/>
                  </a:lnTo>
                  <a:lnTo>
                    <a:pt x="92" y="99"/>
                  </a:lnTo>
                  <a:lnTo>
                    <a:pt x="91" y="119"/>
                  </a:lnTo>
                  <a:lnTo>
                    <a:pt x="88" y="136"/>
                  </a:lnTo>
                  <a:lnTo>
                    <a:pt x="82" y="152"/>
                  </a:lnTo>
                  <a:lnTo>
                    <a:pt x="76" y="167"/>
                  </a:lnTo>
                  <a:lnTo>
                    <a:pt x="69" y="180"/>
                  </a:lnTo>
                  <a:lnTo>
                    <a:pt x="62" y="188"/>
                  </a:lnTo>
                  <a:lnTo>
                    <a:pt x="53" y="192"/>
                  </a:lnTo>
                  <a:lnTo>
                    <a:pt x="42" y="194"/>
                  </a:lnTo>
                  <a:lnTo>
                    <a:pt x="34" y="192"/>
                  </a:lnTo>
                  <a:lnTo>
                    <a:pt x="25" y="186"/>
                  </a:lnTo>
                  <a:lnTo>
                    <a:pt x="17" y="176"/>
                  </a:lnTo>
                  <a:lnTo>
                    <a:pt x="10" y="164"/>
                  </a:lnTo>
                  <a:lnTo>
                    <a:pt x="6" y="149"/>
                  </a:lnTo>
                  <a:lnTo>
                    <a:pt x="1" y="133"/>
                  </a:lnTo>
                  <a:lnTo>
                    <a:pt x="0" y="114"/>
                  </a:lnTo>
                  <a:lnTo>
                    <a:pt x="0" y="95"/>
                  </a:lnTo>
                  <a:lnTo>
                    <a:pt x="1" y="75"/>
                  </a:lnTo>
                  <a:lnTo>
                    <a:pt x="4" y="58"/>
                  </a:lnTo>
                  <a:lnTo>
                    <a:pt x="10" y="42"/>
                  </a:lnTo>
                  <a:lnTo>
                    <a:pt x="16" y="27"/>
                  </a:lnTo>
                  <a:lnTo>
                    <a:pt x="22" y="16"/>
                  </a:lnTo>
                  <a:lnTo>
                    <a:pt x="31" y="6"/>
                  </a:lnTo>
                  <a:lnTo>
                    <a:pt x="39" y="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7" name="Freeform 491">
              <a:extLst>
                <a:ext uri="{FF2B5EF4-FFF2-40B4-BE49-F238E27FC236}">
                  <a16:creationId xmlns:a16="http://schemas.microsoft.com/office/drawing/2014/main" id="{B90DC999-33CB-8F38-4E03-085FC0649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5" y="3294"/>
              <a:ext cx="24" cy="53"/>
            </a:xfrm>
            <a:custGeom>
              <a:avLst/>
              <a:gdLst>
                <a:gd name="T0" fmla="*/ 26 w 48"/>
                <a:gd name="T1" fmla="*/ 0 h 106"/>
                <a:gd name="T2" fmla="*/ 30 w 48"/>
                <a:gd name="T3" fmla="*/ 1 h 106"/>
                <a:gd name="T4" fmla="*/ 35 w 48"/>
                <a:gd name="T5" fmla="*/ 5 h 106"/>
                <a:gd name="T6" fmla="*/ 39 w 48"/>
                <a:gd name="T7" fmla="*/ 9 h 106"/>
                <a:gd name="T8" fmla="*/ 42 w 48"/>
                <a:gd name="T9" fmla="*/ 16 h 106"/>
                <a:gd name="T10" fmla="*/ 45 w 48"/>
                <a:gd name="T11" fmla="*/ 24 h 106"/>
                <a:gd name="T12" fmla="*/ 48 w 48"/>
                <a:gd name="T13" fmla="*/ 33 h 106"/>
                <a:gd name="T14" fmla="*/ 48 w 48"/>
                <a:gd name="T15" fmla="*/ 43 h 106"/>
                <a:gd name="T16" fmla="*/ 48 w 48"/>
                <a:gd name="T17" fmla="*/ 53 h 106"/>
                <a:gd name="T18" fmla="*/ 48 w 48"/>
                <a:gd name="T19" fmla="*/ 64 h 106"/>
                <a:gd name="T20" fmla="*/ 47 w 48"/>
                <a:gd name="T21" fmla="*/ 73 h 106"/>
                <a:gd name="T22" fmla="*/ 44 w 48"/>
                <a:gd name="T23" fmla="*/ 83 h 106"/>
                <a:gd name="T24" fmla="*/ 41 w 48"/>
                <a:gd name="T25" fmla="*/ 90 h 106"/>
                <a:gd name="T26" fmla="*/ 36 w 48"/>
                <a:gd name="T27" fmla="*/ 96 h 106"/>
                <a:gd name="T28" fmla="*/ 32 w 48"/>
                <a:gd name="T29" fmla="*/ 101 h 106"/>
                <a:gd name="T30" fmla="*/ 27 w 48"/>
                <a:gd name="T31" fmla="*/ 104 h 106"/>
                <a:gd name="T32" fmla="*/ 22 w 48"/>
                <a:gd name="T33" fmla="*/ 106 h 106"/>
                <a:gd name="T34" fmla="*/ 17 w 48"/>
                <a:gd name="T35" fmla="*/ 104 h 106"/>
                <a:gd name="T36" fmla="*/ 13 w 48"/>
                <a:gd name="T37" fmla="*/ 101 h 106"/>
                <a:gd name="T38" fmla="*/ 8 w 48"/>
                <a:gd name="T39" fmla="*/ 96 h 106"/>
                <a:gd name="T40" fmla="*/ 5 w 48"/>
                <a:gd name="T41" fmla="*/ 90 h 106"/>
                <a:gd name="T42" fmla="*/ 2 w 48"/>
                <a:gd name="T43" fmla="*/ 81 h 106"/>
                <a:gd name="T44" fmla="*/ 0 w 48"/>
                <a:gd name="T45" fmla="*/ 72 h 106"/>
                <a:gd name="T46" fmla="*/ 0 w 48"/>
                <a:gd name="T47" fmla="*/ 62 h 106"/>
                <a:gd name="T48" fmla="*/ 0 w 48"/>
                <a:gd name="T49" fmla="*/ 51 h 106"/>
                <a:gd name="T50" fmla="*/ 0 w 48"/>
                <a:gd name="T51" fmla="*/ 41 h 106"/>
                <a:gd name="T52" fmla="*/ 1 w 48"/>
                <a:gd name="T53" fmla="*/ 30 h 106"/>
                <a:gd name="T54" fmla="*/ 4 w 48"/>
                <a:gd name="T55" fmla="*/ 22 h 106"/>
                <a:gd name="T56" fmla="*/ 7 w 48"/>
                <a:gd name="T57" fmla="*/ 14 h 106"/>
                <a:gd name="T58" fmla="*/ 11 w 48"/>
                <a:gd name="T59" fmla="*/ 8 h 106"/>
                <a:gd name="T60" fmla="*/ 16 w 48"/>
                <a:gd name="T61" fmla="*/ 5 h 106"/>
                <a:gd name="T62" fmla="*/ 22 w 48"/>
                <a:gd name="T63" fmla="*/ 1 h 106"/>
                <a:gd name="T64" fmla="*/ 26 w 48"/>
                <a:gd name="T65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8" h="106">
                  <a:moveTo>
                    <a:pt x="26" y="0"/>
                  </a:moveTo>
                  <a:lnTo>
                    <a:pt x="30" y="1"/>
                  </a:lnTo>
                  <a:lnTo>
                    <a:pt x="35" y="5"/>
                  </a:lnTo>
                  <a:lnTo>
                    <a:pt x="39" y="9"/>
                  </a:lnTo>
                  <a:lnTo>
                    <a:pt x="42" y="16"/>
                  </a:lnTo>
                  <a:lnTo>
                    <a:pt x="45" y="24"/>
                  </a:lnTo>
                  <a:lnTo>
                    <a:pt x="48" y="33"/>
                  </a:lnTo>
                  <a:lnTo>
                    <a:pt x="48" y="43"/>
                  </a:lnTo>
                  <a:lnTo>
                    <a:pt x="48" y="53"/>
                  </a:lnTo>
                  <a:lnTo>
                    <a:pt x="48" y="64"/>
                  </a:lnTo>
                  <a:lnTo>
                    <a:pt x="47" y="73"/>
                  </a:lnTo>
                  <a:lnTo>
                    <a:pt x="44" y="83"/>
                  </a:lnTo>
                  <a:lnTo>
                    <a:pt x="41" y="90"/>
                  </a:lnTo>
                  <a:lnTo>
                    <a:pt x="36" y="96"/>
                  </a:lnTo>
                  <a:lnTo>
                    <a:pt x="32" y="101"/>
                  </a:lnTo>
                  <a:lnTo>
                    <a:pt x="27" y="104"/>
                  </a:lnTo>
                  <a:lnTo>
                    <a:pt x="22" y="106"/>
                  </a:lnTo>
                  <a:lnTo>
                    <a:pt x="17" y="104"/>
                  </a:lnTo>
                  <a:lnTo>
                    <a:pt x="13" y="101"/>
                  </a:lnTo>
                  <a:lnTo>
                    <a:pt x="8" y="96"/>
                  </a:lnTo>
                  <a:lnTo>
                    <a:pt x="5" y="90"/>
                  </a:lnTo>
                  <a:lnTo>
                    <a:pt x="2" y="81"/>
                  </a:lnTo>
                  <a:lnTo>
                    <a:pt x="0" y="72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0" y="41"/>
                  </a:lnTo>
                  <a:lnTo>
                    <a:pt x="1" y="30"/>
                  </a:lnTo>
                  <a:lnTo>
                    <a:pt x="4" y="22"/>
                  </a:lnTo>
                  <a:lnTo>
                    <a:pt x="7" y="14"/>
                  </a:lnTo>
                  <a:lnTo>
                    <a:pt x="11" y="8"/>
                  </a:lnTo>
                  <a:lnTo>
                    <a:pt x="16" y="5"/>
                  </a:lnTo>
                  <a:lnTo>
                    <a:pt x="22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8" name="Freeform 492">
              <a:extLst>
                <a:ext uri="{FF2B5EF4-FFF2-40B4-BE49-F238E27FC236}">
                  <a16:creationId xmlns:a16="http://schemas.microsoft.com/office/drawing/2014/main" id="{66B3A2DA-E62B-9BBC-9201-2318128CB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1" y="3335"/>
              <a:ext cx="32" cy="68"/>
            </a:xfrm>
            <a:custGeom>
              <a:avLst/>
              <a:gdLst>
                <a:gd name="T0" fmla="*/ 35 w 65"/>
                <a:gd name="T1" fmla="*/ 0 h 137"/>
                <a:gd name="T2" fmla="*/ 41 w 65"/>
                <a:gd name="T3" fmla="*/ 2 h 137"/>
                <a:gd name="T4" fmla="*/ 47 w 65"/>
                <a:gd name="T5" fmla="*/ 5 h 137"/>
                <a:gd name="T6" fmla="*/ 53 w 65"/>
                <a:gd name="T7" fmla="*/ 12 h 137"/>
                <a:gd name="T8" fmla="*/ 57 w 65"/>
                <a:gd name="T9" fmla="*/ 21 h 137"/>
                <a:gd name="T10" fmla="*/ 60 w 65"/>
                <a:gd name="T11" fmla="*/ 31 h 137"/>
                <a:gd name="T12" fmla="*/ 63 w 65"/>
                <a:gd name="T13" fmla="*/ 42 h 137"/>
                <a:gd name="T14" fmla="*/ 65 w 65"/>
                <a:gd name="T15" fmla="*/ 55 h 137"/>
                <a:gd name="T16" fmla="*/ 65 w 65"/>
                <a:gd name="T17" fmla="*/ 69 h 137"/>
                <a:gd name="T18" fmla="*/ 63 w 65"/>
                <a:gd name="T19" fmla="*/ 84 h 137"/>
                <a:gd name="T20" fmla="*/ 62 w 65"/>
                <a:gd name="T21" fmla="*/ 97 h 137"/>
                <a:gd name="T22" fmla="*/ 57 w 65"/>
                <a:gd name="T23" fmla="*/ 108 h 137"/>
                <a:gd name="T24" fmla="*/ 54 w 65"/>
                <a:gd name="T25" fmla="*/ 118 h 137"/>
                <a:gd name="T26" fmla="*/ 48 w 65"/>
                <a:gd name="T27" fmla="*/ 126 h 137"/>
                <a:gd name="T28" fmla="*/ 43 w 65"/>
                <a:gd name="T29" fmla="*/ 132 h 137"/>
                <a:gd name="T30" fmla="*/ 37 w 65"/>
                <a:gd name="T31" fmla="*/ 135 h 137"/>
                <a:gd name="T32" fmla="*/ 31 w 65"/>
                <a:gd name="T33" fmla="*/ 137 h 137"/>
                <a:gd name="T34" fmla="*/ 23 w 65"/>
                <a:gd name="T35" fmla="*/ 135 h 137"/>
                <a:gd name="T36" fmla="*/ 18 w 65"/>
                <a:gd name="T37" fmla="*/ 130 h 137"/>
                <a:gd name="T38" fmla="*/ 12 w 65"/>
                <a:gd name="T39" fmla="*/ 124 h 137"/>
                <a:gd name="T40" fmla="*/ 7 w 65"/>
                <a:gd name="T41" fmla="*/ 116 h 137"/>
                <a:gd name="T42" fmla="*/ 3 w 65"/>
                <a:gd name="T43" fmla="*/ 105 h 137"/>
                <a:gd name="T44" fmla="*/ 1 w 65"/>
                <a:gd name="T45" fmla="*/ 93 h 137"/>
                <a:gd name="T46" fmla="*/ 0 w 65"/>
                <a:gd name="T47" fmla="*/ 81 h 137"/>
                <a:gd name="T48" fmla="*/ 0 w 65"/>
                <a:gd name="T49" fmla="*/ 66 h 137"/>
                <a:gd name="T50" fmla="*/ 0 w 65"/>
                <a:gd name="T51" fmla="*/ 53 h 137"/>
                <a:gd name="T52" fmla="*/ 3 w 65"/>
                <a:gd name="T53" fmla="*/ 41 h 137"/>
                <a:gd name="T54" fmla="*/ 6 w 65"/>
                <a:gd name="T55" fmla="*/ 28 h 137"/>
                <a:gd name="T56" fmla="*/ 12 w 65"/>
                <a:gd name="T57" fmla="*/ 18 h 137"/>
                <a:gd name="T58" fmla="*/ 16 w 65"/>
                <a:gd name="T59" fmla="*/ 10 h 137"/>
                <a:gd name="T60" fmla="*/ 22 w 65"/>
                <a:gd name="T61" fmla="*/ 5 h 137"/>
                <a:gd name="T62" fmla="*/ 28 w 65"/>
                <a:gd name="T63" fmla="*/ 0 h 137"/>
                <a:gd name="T64" fmla="*/ 35 w 65"/>
                <a:gd name="T6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5" h="137">
                  <a:moveTo>
                    <a:pt x="35" y="0"/>
                  </a:moveTo>
                  <a:lnTo>
                    <a:pt x="41" y="2"/>
                  </a:lnTo>
                  <a:lnTo>
                    <a:pt x="47" y="5"/>
                  </a:lnTo>
                  <a:lnTo>
                    <a:pt x="53" y="12"/>
                  </a:lnTo>
                  <a:lnTo>
                    <a:pt x="57" y="21"/>
                  </a:lnTo>
                  <a:lnTo>
                    <a:pt x="60" y="31"/>
                  </a:lnTo>
                  <a:lnTo>
                    <a:pt x="63" y="42"/>
                  </a:lnTo>
                  <a:lnTo>
                    <a:pt x="65" y="55"/>
                  </a:lnTo>
                  <a:lnTo>
                    <a:pt x="65" y="69"/>
                  </a:lnTo>
                  <a:lnTo>
                    <a:pt x="63" y="84"/>
                  </a:lnTo>
                  <a:lnTo>
                    <a:pt x="62" y="97"/>
                  </a:lnTo>
                  <a:lnTo>
                    <a:pt x="57" y="108"/>
                  </a:lnTo>
                  <a:lnTo>
                    <a:pt x="54" y="118"/>
                  </a:lnTo>
                  <a:lnTo>
                    <a:pt x="48" y="126"/>
                  </a:lnTo>
                  <a:lnTo>
                    <a:pt x="43" y="132"/>
                  </a:lnTo>
                  <a:lnTo>
                    <a:pt x="37" y="135"/>
                  </a:lnTo>
                  <a:lnTo>
                    <a:pt x="31" y="137"/>
                  </a:lnTo>
                  <a:lnTo>
                    <a:pt x="23" y="135"/>
                  </a:lnTo>
                  <a:lnTo>
                    <a:pt x="18" y="130"/>
                  </a:lnTo>
                  <a:lnTo>
                    <a:pt x="12" y="124"/>
                  </a:lnTo>
                  <a:lnTo>
                    <a:pt x="7" y="116"/>
                  </a:lnTo>
                  <a:lnTo>
                    <a:pt x="3" y="105"/>
                  </a:lnTo>
                  <a:lnTo>
                    <a:pt x="1" y="93"/>
                  </a:lnTo>
                  <a:lnTo>
                    <a:pt x="0" y="81"/>
                  </a:lnTo>
                  <a:lnTo>
                    <a:pt x="0" y="66"/>
                  </a:lnTo>
                  <a:lnTo>
                    <a:pt x="0" y="53"/>
                  </a:lnTo>
                  <a:lnTo>
                    <a:pt x="3" y="41"/>
                  </a:lnTo>
                  <a:lnTo>
                    <a:pt x="6" y="28"/>
                  </a:lnTo>
                  <a:lnTo>
                    <a:pt x="12" y="18"/>
                  </a:lnTo>
                  <a:lnTo>
                    <a:pt x="16" y="10"/>
                  </a:lnTo>
                  <a:lnTo>
                    <a:pt x="22" y="5"/>
                  </a:lnTo>
                  <a:lnTo>
                    <a:pt x="28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9" name="Freeform 493">
              <a:extLst>
                <a:ext uri="{FF2B5EF4-FFF2-40B4-BE49-F238E27FC236}">
                  <a16:creationId xmlns:a16="http://schemas.microsoft.com/office/drawing/2014/main" id="{7A7B8AE0-81D3-6365-A2EF-FE0D32172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6" y="3298"/>
              <a:ext cx="22" cy="45"/>
            </a:xfrm>
            <a:custGeom>
              <a:avLst/>
              <a:gdLst>
                <a:gd name="T0" fmla="*/ 23 w 43"/>
                <a:gd name="T1" fmla="*/ 0 h 92"/>
                <a:gd name="T2" fmla="*/ 27 w 43"/>
                <a:gd name="T3" fmla="*/ 2 h 92"/>
                <a:gd name="T4" fmla="*/ 31 w 43"/>
                <a:gd name="T5" fmla="*/ 5 h 92"/>
                <a:gd name="T6" fmla="*/ 34 w 43"/>
                <a:gd name="T7" fmla="*/ 8 h 92"/>
                <a:gd name="T8" fmla="*/ 37 w 43"/>
                <a:gd name="T9" fmla="*/ 15 h 92"/>
                <a:gd name="T10" fmla="*/ 40 w 43"/>
                <a:gd name="T11" fmla="*/ 21 h 92"/>
                <a:gd name="T12" fmla="*/ 42 w 43"/>
                <a:gd name="T13" fmla="*/ 29 h 92"/>
                <a:gd name="T14" fmla="*/ 43 w 43"/>
                <a:gd name="T15" fmla="*/ 37 h 92"/>
                <a:gd name="T16" fmla="*/ 43 w 43"/>
                <a:gd name="T17" fmla="*/ 47 h 92"/>
                <a:gd name="T18" fmla="*/ 43 w 43"/>
                <a:gd name="T19" fmla="*/ 56 h 92"/>
                <a:gd name="T20" fmla="*/ 40 w 43"/>
                <a:gd name="T21" fmla="*/ 64 h 92"/>
                <a:gd name="T22" fmla="*/ 39 w 43"/>
                <a:gd name="T23" fmla="*/ 72 h 92"/>
                <a:gd name="T24" fmla="*/ 36 w 43"/>
                <a:gd name="T25" fmla="*/ 79 h 92"/>
                <a:gd name="T26" fmla="*/ 33 w 43"/>
                <a:gd name="T27" fmla="*/ 84 h 92"/>
                <a:gd name="T28" fmla="*/ 28 w 43"/>
                <a:gd name="T29" fmla="*/ 88 h 92"/>
                <a:gd name="T30" fmla="*/ 24 w 43"/>
                <a:gd name="T31" fmla="*/ 90 h 92"/>
                <a:gd name="T32" fmla="*/ 20 w 43"/>
                <a:gd name="T33" fmla="*/ 92 h 92"/>
                <a:gd name="T34" fmla="*/ 17 w 43"/>
                <a:gd name="T35" fmla="*/ 90 h 92"/>
                <a:gd name="T36" fmla="*/ 12 w 43"/>
                <a:gd name="T37" fmla="*/ 87 h 92"/>
                <a:gd name="T38" fmla="*/ 8 w 43"/>
                <a:gd name="T39" fmla="*/ 84 h 92"/>
                <a:gd name="T40" fmla="*/ 5 w 43"/>
                <a:gd name="T41" fmla="*/ 77 h 92"/>
                <a:gd name="T42" fmla="*/ 3 w 43"/>
                <a:gd name="T43" fmla="*/ 71 h 92"/>
                <a:gd name="T44" fmla="*/ 0 w 43"/>
                <a:gd name="T45" fmla="*/ 63 h 92"/>
                <a:gd name="T46" fmla="*/ 0 w 43"/>
                <a:gd name="T47" fmla="*/ 55 h 92"/>
                <a:gd name="T48" fmla="*/ 0 w 43"/>
                <a:gd name="T49" fmla="*/ 45 h 92"/>
                <a:gd name="T50" fmla="*/ 0 w 43"/>
                <a:gd name="T51" fmla="*/ 35 h 92"/>
                <a:gd name="T52" fmla="*/ 2 w 43"/>
                <a:gd name="T53" fmla="*/ 27 h 92"/>
                <a:gd name="T54" fmla="*/ 5 w 43"/>
                <a:gd name="T55" fmla="*/ 19 h 92"/>
                <a:gd name="T56" fmla="*/ 6 w 43"/>
                <a:gd name="T57" fmla="*/ 13 h 92"/>
                <a:gd name="T58" fmla="*/ 11 w 43"/>
                <a:gd name="T59" fmla="*/ 8 h 92"/>
                <a:gd name="T60" fmla="*/ 15 w 43"/>
                <a:gd name="T61" fmla="*/ 3 h 92"/>
                <a:gd name="T62" fmla="*/ 20 w 43"/>
                <a:gd name="T63" fmla="*/ 2 h 92"/>
                <a:gd name="T64" fmla="*/ 23 w 43"/>
                <a:gd name="T6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3" h="92">
                  <a:moveTo>
                    <a:pt x="23" y="0"/>
                  </a:moveTo>
                  <a:lnTo>
                    <a:pt x="27" y="2"/>
                  </a:lnTo>
                  <a:lnTo>
                    <a:pt x="31" y="5"/>
                  </a:lnTo>
                  <a:lnTo>
                    <a:pt x="34" y="8"/>
                  </a:lnTo>
                  <a:lnTo>
                    <a:pt x="37" y="15"/>
                  </a:lnTo>
                  <a:lnTo>
                    <a:pt x="40" y="21"/>
                  </a:lnTo>
                  <a:lnTo>
                    <a:pt x="42" y="29"/>
                  </a:lnTo>
                  <a:lnTo>
                    <a:pt x="43" y="37"/>
                  </a:lnTo>
                  <a:lnTo>
                    <a:pt x="43" y="47"/>
                  </a:lnTo>
                  <a:lnTo>
                    <a:pt x="43" y="56"/>
                  </a:lnTo>
                  <a:lnTo>
                    <a:pt x="40" y="64"/>
                  </a:lnTo>
                  <a:lnTo>
                    <a:pt x="39" y="72"/>
                  </a:lnTo>
                  <a:lnTo>
                    <a:pt x="36" y="79"/>
                  </a:lnTo>
                  <a:lnTo>
                    <a:pt x="33" y="84"/>
                  </a:lnTo>
                  <a:lnTo>
                    <a:pt x="28" y="88"/>
                  </a:lnTo>
                  <a:lnTo>
                    <a:pt x="24" y="90"/>
                  </a:lnTo>
                  <a:lnTo>
                    <a:pt x="20" y="92"/>
                  </a:lnTo>
                  <a:lnTo>
                    <a:pt x="17" y="90"/>
                  </a:lnTo>
                  <a:lnTo>
                    <a:pt x="12" y="87"/>
                  </a:lnTo>
                  <a:lnTo>
                    <a:pt x="8" y="84"/>
                  </a:lnTo>
                  <a:lnTo>
                    <a:pt x="5" y="77"/>
                  </a:lnTo>
                  <a:lnTo>
                    <a:pt x="3" y="71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0" y="45"/>
                  </a:lnTo>
                  <a:lnTo>
                    <a:pt x="0" y="35"/>
                  </a:lnTo>
                  <a:lnTo>
                    <a:pt x="2" y="27"/>
                  </a:lnTo>
                  <a:lnTo>
                    <a:pt x="5" y="19"/>
                  </a:lnTo>
                  <a:lnTo>
                    <a:pt x="6" y="13"/>
                  </a:lnTo>
                  <a:lnTo>
                    <a:pt x="11" y="8"/>
                  </a:lnTo>
                  <a:lnTo>
                    <a:pt x="15" y="3"/>
                  </a:lnTo>
                  <a:lnTo>
                    <a:pt x="20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0" name="Freeform 494">
              <a:extLst>
                <a:ext uri="{FF2B5EF4-FFF2-40B4-BE49-F238E27FC236}">
                  <a16:creationId xmlns:a16="http://schemas.microsoft.com/office/drawing/2014/main" id="{62DF31C9-CC6D-A804-FFC9-3221DB5E3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2" y="3339"/>
              <a:ext cx="29" cy="59"/>
            </a:xfrm>
            <a:custGeom>
              <a:avLst/>
              <a:gdLst>
                <a:gd name="T0" fmla="*/ 31 w 57"/>
                <a:gd name="T1" fmla="*/ 0 h 117"/>
                <a:gd name="T2" fmla="*/ 37 w 57"/>
                <a:gd name="T3" fmla="*/ 0 h 117"/>
                <a:gd name="T4" fmla="*/ 42 w 57"/>
                <a:gd name="T5" fmla="*/ 4 h 117"/>
                <a:gd name="T6" fmla="*/ 47 w 57"/>
                <a:gd name="T7" fmla="*/ 9 h 117"/>
                <a:gd name="T8" fmla="*/ 50 w 57"/>
                <a:gd name="T9" fmla="*/ 17 h 117"/>
                <a:gd name="T10" fmla="*/ 54 w 57"/>
                <a:gd name="T11" fmla="*/ 25 h 117"/>
                <a:gd name="T12" fmla="*/ 56 w 57"/>
                <a:gd name="T13" fmla="*/ 36 h 117"/>
                <a:gd name="T14" fmla="*/ 57 w 57"/>
                <a:gd name="T15" fmla="*/ 48 h 117"/>
                <a:gd name="T16" fmla="*/ 57 w 57"/>
                <a:gd name="T17" fmla="*/ 59 h 117"/>
                <a:gd name="T18" fmla="*/ 56 w 57"/>
                <a:gd name="T19" fmla="*/ 72 h 117"/>
                <a:gd name="T20" fmla="*/ 54 w 57"/>
                <a:gd name="T21" fmla="*/ 83 h 117"/>
                <a:gd name="T22" fmla="*/ 51 w 57"/>
                <a:gd name="T23" fmla="*/ 93 h 117"/>
                <a:gd name="T24" fmla="*/ 47 w 57"/>
                <a:gd name="T25" fmla="*/ 101 h 117"/>
                <a:gd name="T26" fmla="*/ 42 w 57"/>
                <a:gd name="T27" fmla="*/ 107 h 117"/>
                <a:gd name="T28" fmla="*/ 38 w 57"/>
                <a:gd name="T29" fmla="*/ 113 h 117"/>
                <a:gd name="T30" fmla="*/ 32 w 57"/>
                <a:gd name="T31" fmla="*/ 117 h 117"/>
                <a:gd name="T32" fmla="*/ 26 w 57"/>
                <a:gd name="T33" fmla="*/ 117 h 117"/>
                <a:gd name="T34" fmla="*/ 22 w 57"/>
                <a:gd name="T35" fmla="*/ 117 h 117"/>
                <a:gd name="T36" fmla="*/ 16 w 57"/>
                <a:gd name="T37" fmla="*/ 112 h 117"/>
                <a:gd name="T38" fmla="*/ 12 w 57"/>
                <a:gd name="T39" fmla="*/ 107 h 117"/>
                <a:gd name="T40" fmla="*/ 7 w 57"/>
                <a:gd name="T41" fmla="*/ 99 h 117"/>
                <a:gd name="T42" fmla="*/ 4 w 57"/>
                <a:gd name="T43" fmla="*/ 91 h 117"/>
                <a:gd name="T44" fmla="*/ 1 w 57"/>
                <a:gd name="T45" fmla="*/ 80 h 117"/>
                <a:gd name="T46" fmla="*/ 0 w 57"/>
                <a:gd name="T47" fmla="*/ 68 h 117"/>
                <a:gd name="T48" fmla="*/ 0 w 57"/>
                <a:gd name="T49" fmla="*/ 57 h 117"/>
                <a:gd name="T50" fmla="*/ 1 w 57"/>
                <a:gd name="T51" fmla="*/ 44 h 117"/>
                <a:gd name="T52" fmla="*/ 3 w 57"/>
                <a:gd name="T53" fmla="*/ 35 h 117"/>
                <a:gd name="T54" fmla="*/ 6 w 57"/>
                <a:gd name="T55" fmla="*/ 25 h 117"/>
                <a:gd name="T56" fmla="*/ 10 w 57"/>
                <a:gd name="T57" fmla="*/ 16 h 117"/>
                <a:gd name="T58" fmla="*/ 15 w 57"/>
                <a:gd name="T59" fmla="*/ 9 h 117"/>
                <a:gd name="T60" fmla="*/ 19 w 57"/>
                <a:gd name="T61" fmla="*/ 3 h 117"/>
                <a:gd name="T62" fmla="*/ 25 w 57"/>
                <a:gd name="T63" fmla="*/ 0 h 117"/>
                <a:gd name="T64" fmla="*/ 31 w 57"/>
                <a:gd name="T65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7" h="117">
                  <a:moveTo>
                    <a:pt x="31" y="0"/>
                  </a:moveTo>
                  <a:lnTo>
                    <a:pt x="37" y="0"/>
                  </a:lnTo>
                  <a:lnTo>
                    <a:pt x="42" y="4"/>
                  </a:lnTo>
                  <a:lnTo>
                    <a:pt x="47" y="9"/>
                  </a:lnTo>
                  <a:lnTo>
                    <a:pt x="50" y="17"/>
                  </a:lnTo>
                  <a:lnTo>
                    <a:pt x="54" y="25"/>
                  </a:lnTo>
                  <a:lnTo>
                    <a:pt x="56" y="36"/>
                  </a:lnTo>
                  <a:lnTo>
                    <a:pt x="57" y="48"/>
                  </a:lnTo>
                  <a:lnTo>
                    <a:pt x="57" y="59"/>
                  </a:lnTo>
                  <a:lnTo>
                    <a:pt x="56" y="72"/>
                  </a:lnTo>
                  <a:lnTo>
                    <a:pt x="54" y="83"/>
                  </a:lnTo>
                  <a:lnTo>
                    <a:pt x="51" y="93"/>
                  </a:lnTo>
                  <a:lnTo>
                    <a:pt x="47" y="101"/>
                  </a:lnTo>
                  <a:lnTo>
                    <a:pt x="42" y="107"/>
                  </a:lnTo>
                  <a:lnTo>
                    <a:pt x="38" y="113"/>
                  </a:lnTo>
                  <a:lnTo>
                    <a:pt x="32" y="117"/>
                  </a:lnTo>
                  <a:lnTo>
                    <a:pt x="26" y="117"/>
                  </a:lnTo>
                  <a:lnTo>
                    <a:pt x="22" y="117"/>
                  </a:lnTo>
                  <a:lnTo>
                    <a:pt x="16" y="112"/>
                  </a:lnTo>
                  <a:lnTo>
                    <a:pt x="12" y="107"/>
                  </a:lnTo>
                  <a:lnTo>
                    <a:pt x="7" y="99"/>
                  </a:lnTo>
                  <a:lnTo>
                    <a:pt x="4" y="91"/>
                  </a:lnTo>
                  <a:lnTo>
                    <a:pt x="1" y="80"/>
                  </a:lnTo>
                  <a:lnTo>
                    <a:pt x="0" y="68"/>
                  </a:lnTo>
                  <a:lnTo>
                    <a:pt x="0" y="57"/>
                  </a:lnTo>
                  <a:lnTo>
                    <a:pt x="1" y="44"/>
                  </a:lnTo>
                  <a:lnTo>
                    <a:pt x="3" y="35"/>
                  </a:lnTo>
                  <a:lnTo>
                    <a:pt x="6" y="25"/>
                  </a:lnTo>
                  <a:lnTo>
                    <a:pt x="10" y="16"/>
                  </a:lnTo>
                  <a:lnTo>
                    <a:pt x="15" y="9"/>
                  </a:lnTo>
                  <a:lnTo>
                    <a:pt x="19" y="3"/>
                  </a:lnTo>
                  <a:lnTo>
                    <a:pt x="25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1" name="Freeform 495">
              <a:extLst>
                <a:ext uri="{FF2B5EF4-FFF2-40B4-BE49-F238E27FC236}">
                  <a16:creationId xmlns:a16="http://schemas.microsoft.com/office/drawing/2014/main" id="{4B738AD7-6D2A-D05E-864E-CA95397951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8" y="3301"/>
              <a:ext cx="11" cy="39"/>
            </a:xfrm>
            <a:custGeom>
              <a:avLst/>
              <a:gdLst>
                <a:gd name="T0" fmla="*/ 14 w 22"/>
                <a:gd name="T1" fmla="*/ 0 h 78"/>
                <a:gd name="T2" fmla="*/ 9 w 22"/>
                <a:gd name="T3" fmla="*/ 6 h 78"/>
                <a:gd name="T4" fmla="*/ 6 w 22"/>
                <a:gd name="T5" fmla="*/ 12 h 78"/>
                <a:gd name="T6" fmla="*/ 2 w 22"/>
                <a:gd name="T7" fmla="*/ 22 h 78"/>
                <a:gd name="T8" fmla="*/ 0 w 22"/>
                <a:gd name="T9" fmla="*/ 30 h 78"/>
                <a:gd name="T10" fmla="*/ 0 w 22"/>
                <a:gd name="T11" fmla="*/ 41 h 78"/>
                <a:gd name="T12" fmla="*/ 2 w 22"/>
                <a:gd name="T13" fmla="*/ 54 h 78"/>
                <a:gd name="T14" fmla="*/ 5 w 22"/>
                <a:gd name="T15" fmla="*/ 65 h 78"/>
                <a:gd name="T16" fmla="*/ 11 w 22"/>
                <a:gd name="T17" fmla="*/ 78 h 78"/>
                <a:gd name="T18" fmla="*/ 20 w 22"/>
                <a:gd name="T19" fmla="*/ 78 h 78"/>
                <a:gd name="T20" fmla="*/ 14 w 22"/>
                <a:gd name="T21" fmla="*/ 68 h 78"/>
                <a:gd name="T22" fmla="*/ 11 w 22"/>
                <a:gd name="T23" fmla="*/ 60 h 78"/>
                <a:gd name="T24" fmla="*/ 8 w 22"/>
                <a:gd name="T25" fmla="*/ 52 h 78"/>
                <a:gd name="T26" fmla="*/ 8 w 22"/>
                <a:gd name="T27" fmla="*/ 44 h 78"/>
                <a:gd name="T28" fmla="*/ 8 w 22"/>
                <a:gd name="T29" fmla="*/ 36 h 78"/>
                <a:gd name="T30" fmla="*/ 9 w 22"/>
                <a:gd name="T31" fmla="*/ 28 h 78"/>
                <a:gd name="T32" fmla="*/ 12 w 22"/>
                <a:gd name="T33" fmla="*/ 20 h 78"/>
                <a:gd name="T34" fmla="*/ 15 w 22"/>
                <a:gd name="T35" fmla="*/ 9 h 78"/>
                <a:gd name="T36" fmla="*/ 22 w 22"/>
                <a:gd name="T37" fmla="*/ 0 h 78"/>
                <a:gd name="T38" fmla="*/ 14 w 22"/>
                <a:gd name="T3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2" h="78">
                  <a:moveTo>
                    <a:pt x="14" y="0"/>
                  </a:moveTo>
                  <a:lnTo>
                    <a:pt x="9" y="6"/>
                  </a:lnTo>
                  <a:lnTo>
                    <a:pt x="6" y="12"/>
                  </a:lnTo>
                  <a:lnTo>
                    <a:pt x="2" y="22"/>
                  </a:lnTo>
                  <a:lnTo>
                    <a:pt x="0" y="30"/>
                  </a:lnTo>
                  <a:lnTo>
                    <a:pt x="0" y="41"/>
                  </a:lnTo>
                  <a:lnTo>
                    <a:pt x="2" y="54"/>
                  </a:lnTo>
                  <a:lnTo>
                    <a:pt x="5" y="65"/>
                  </a:lnTo>
                  <a:lnTo>
                    <a:pt x="11" y="78"/>
                  </a:lnTo>
                  <a:lnTo>
                    <a:pt x="20" y="78"/>
                  </a:lnTo>
                  <a:lnTo>
                    <a:pt x="14" y="68"/>
                  </a:lnTo>
                  <a:lnTo>
                    <a:pt x="11" y="60"/>
                  </a:lnTo>
                  <a:lnTo>
                    <a:pt x="8" y="52"/>
                  </a:lnTo>
                  <a:lnTo>
                    <a:pt x="8" y="44"/>
                  </a:lnTo>
                  <a:lnTo>
                    <a:pt x="8" y="36"/>
                  </a:lnTo>
                  <a:lnTo>
                    <a:pt x="9" y="28"/>
                  </a:lnTo>
                  <a:lnTo>
                    <a:pt x="12" y="20"/>
                  </a:lnTo>
                  <a:lnTo>
                    <a:pt x="15" y="9"/>
                  </a:lnTo>
                  <a:lnTo>
                    <a:pt x="22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2" name="Freeform 496">
              <a:extLst>
                <a:ext uri="{FF2B5EF4-FFF2-40B4-BE49-F238E27FC236}">
                  <a16:creationId xmlns:a16="http://schemas.microsoft.com/office/drawing/2014/main" id="{F1640FB0-AFF3-BA8B-1362-8EA8AA99D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5" y="3342"/>
              <a:ext cx="14" cy="53"/>
            </a:xfrm>
            <a:custGeom>
              <a:avLst/>
              <a:gdLst>
                <a:gd name="T0" fmla="*/ 19 w 30"/>
                <a:gd name="T1" fmla="*/ 0 h 104"/>
                <a:gd name="T2" fmla="*/ 13 w 30"/>
                <a:gd name="T3" fmla="*/ 10 h 104"/>
                <a:gd name="T4" fmla="*/ 8 w 30"/>
                <a:gd name="T5" fmla="*/ 19 h 104"/>
                <a:gd name="T6" fmla="*/ 5 w 30"/>
                <a:gd name="T7" fmla="*/ 29 h 104"/>
                <a:gd name="T8" fmla="*/ 2 w 30"/>
                <a:gd name="T9" fmla="*/ 42 h 104"/>
                <a:gd name="T10" fmla="*/ 0 w 30"/>
                <a:gd name="T11" fmla="*/ 56 h 104"/>
                <a:gd name="T12" fmla="*/ 3 w 30"/>
                <a:gd name="T13" fmla="*/ 70 h 104"/>
                <a:gd name="T14" fmla="*/ 8 w 30"/>
                <a:gd name="T15" fmla="*/ 87 h 104"/>
                <a:gd name="T16" fmla="*/ 15 w 30"/>
                <a:gd name="T17" fmla="*/ 104 h 104"/>
                <a:gd name="T18" fmla="*/ 27 w 30"/>
                <a:gd name="T19" fmla="*/ 104 h 104"/>
                <a:gd name="T20" fmla="*/ 19 w 30"/>
                <a:gd name="T21" fmla="*/ 91 h 104"/>
                <a:gd name="T22" fmla="*/ 15 w 30"/>
                <a:gd name="T23" fmla="*/ 80 h 104"/>
                <a:gd name="T24" fmla="*/ 12 w 30"/>
                <a:gd name="T25" fmla="*/ 70 h 104"/>
                <a:gd name="T26" fmla="*/ 11 w 30"/>
                <a:gd name="T27" fmla="*/ 61 h 104"/>
                <a:gd name="T28" fmla="*/ 12 w 30"/>
                <a:gd name="T29" fmla="*/ 50 h 104"/>
                <a:gd name="T30" fmla="*/ 13 w 30"/>
                <a:gd name="T31" fmla="*/ 38 h 104"/>
                <a:gd name="T32" fmla="*/ 18 w 30"/>
                <a:gd name="T33" fmla="*/ 27 h 104"/>
                <a:gd name="T34" fmla="*/ 21 w 30"/>
                <a:gd name="T35" fmla="*/ 13 h 104"/>
                <a:gd name="T36" fmla="*/ 30 w 30"/>
                <a:gd name="T37" fmla="*/ 0 h 104"/>
                <a:gd name="T38" fmla="*/ 19 w 30"/>
                <a:gd name="T3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0" h="104">
                  <a:moveTo>
                    <a:pt x="19" y="0"/>
                  </a:moveTo>
                  <a:lnTo>
                    <a:pt x="13" y="10"/>
                  </a:lnTo>
                  <a:lnTo>
                    <a:pt x="8" y="19"/>
                  </a:lnTo>
                  <a:lnTo>
                    <a:pt x="5" y="29"/>
                  </a:lnTo>
                  <a:lnTo>
                    <a:pt x="2" y="42"/>
                  </a:lnTo>
                  <a:lnTo>
                    <a:pt x="0" y="56"/>
                  </a:lnTo>
                  <a:lnTo>
                    <a:pt x="3" y="70"/>
                  </a:lnTo>
                  <a:lnTo>
                    <a:pt x="8" y="87"/>
                  </a:lnTo>
                  <a:lnTo>
                    <a:pt x="15" y="104"/>
                  </a:lnTo>
                  <a:lnTo>
                    <a:pt x="27" y="104"/>
                  </a:lnTo>
                  <a:lnTo>
                    <a:pt x="19" y="91"/>
                  </a:lnTo>
                  <a:lnTo>
                    <a:pt x="15" y="80"/>
                  </a:lnTo>
                  <a:lnTo>
                    <a:pt x="12" y="70"/>
                  </a:lnTo>
                  <a:lnTo>
                    <a:pt x="11" y="61"/>
                  </a:lnTo>
                  <a:lnTo>
                    <a:pt x="12" y="50"/>
                  </a:lnTo>
                  <a:lnTo>
                    <a:pt x="13" y="38"/>
                  </a:lnTo>
                  <a:lnTo>
                    <a:pt x="18" y="27"/>
                  </a:lnTo>
                  <a:lnTo>
                    <a:pt x="21" y="13"/>
                  </a:lnTo>
                  <a:lnTo>
                    <a:pt x="3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3" name="Freeform 497">
              <a:extLst>
                <a:ext uri="{FF2B5EF4-FFF2-40B4-BE49-F238E27FC236}">
                  <a16:creationId xmlns:a16="http://schemas.microsoft.com/office/drawing/2014/main" id="{BAC3452F-B9E8-F614-8B58-716C4E230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2" y="3314"/>
              <a:ext cx="8" cy="16"/>
            </a:xfrm>
            <a:custGeom>
              <a:avLst/>
              <a:gdLst>
                <a:gd name="T0" fmla="*/ 6 w 16"/>
                <a:gd name="T1" fmla="*/ 0 h 32"/>
                <a:gd name="T2" fmla="*/ 0 w 16"/>
                <a:gd name="T3" fmla="*/ 11 h 32"/>
                <a:gd name="T4" fmla="*/ 0 w 16"/>
                <a:gd name="T5" fmla="*/ 29 h 32"/>
                <a:gd name="T6" fmla="*/ 8 w 16"/>
                <a:gd name="T7" fmla="*/ 32 h 32"/>
                <a:gd name="T8" fmla="*/ 16 w 16"/>
                <a:gd name="T9" fmla="*/ 32 h 32"/>
                <a:gd name="T10" fmla="*/ 15 w 16"/>
                <a:gd name="T11" fmla="*/ 3 h 32"/>
                <a:gd name="T12" fmla="*/ 6 w 16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32">
                  <a:moveTo>
                    <a:pt x="6" y="0"/>
                  </a:moveTo>
                  <a:lnTo>
                    <a:pt x="0" y="11"/>
                  </a:lnTo>
                  <a:lnTo>
                    <a:pt x="0" y="29"/>
                  </a:lnTo>
                  <a:lnTo>
                    <a:pt x="8" y="32"/>
                  </a:lnTo>
                  <a:lnTo>
                    <a:pt x="16" y="32"/>
                  </a:lnTo>
                  <a:lnTo>
                    <a:pt x="15" y="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4" name="Freeform 498">
              <a:extLst>
                <a:ext uri="{FF2B5EF4-FFF2-40B4-BE49-F238E27FC236}">
                  <a16:creationId xmlns:a16="http://schemas.microsoft.com/office/drawing/2014/main" id="{F626E769-119C-79ED-7760-0A8BF1422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1" y="3359"/>
              <a:ext cx="11" cy="22"/>
            </a:xfrm>
            <a:custGeom>
              <a:avLst/>
              <a:gdLst>
                <a:gd name="T0" fmla="*/ 8 w 21"/>
                <a:gd name="T1" fmla="*/ 0 h 43"/>
                <a:gd name="T2" fmla="*/ 0 w 21"/>
                <a:gd name="T3" fmla="*/ 16 h 43"/>
                <a:gd name="T4" fmla="*/ 0 w 21"/>
                <a:gd name="T5" fmla="*/ 36 h 43"/>
                <a:gd name="T6" fmla="*/ 9 w 21"/>
                <a:gd name="T7" fmla="*/ 43 h 43"/>
                <a:gd name="T8" fmla="*/ 21 w 21"/>
                <a:gd name="T9" fmla="*/ 43 h 43"/>
                <a:gd name="T10" fmla="*/ 20 w 21"/>
                <a:gd name="T11" fmla="*/ 4 h 43"/>
                <a:gd name="T12" fmla="*/ 8 w 21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43">
                  <a:moveTo>
                    <a:pt x="8" y="0"/>
                  </a:moveTo>
                  <a:lnTo>
                    <a:pt x="0" y="16"/>
                  </a:lnTo>
                  <a:lnTo>
                    <a:pt x="0" y="36"/>
                  </a:lnTo>
                  <a:lnTo>
                    <a:pt x="9" y="43"/>
                  </a:lnTo>
                  <a:lnTo>
                    <a:pt x="21" y="43"/>
                  </a:lnTo>
                  <a:lnTo>
                    <a:pt x="20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5" name="Freeform 499">
              <a:extLst>
                <a:ext uri="{FF2B5EF4-FFF2-40B4-BE49-F238E27FC236}">
                  <a16:creationId xmlns:a16="http://schemas.microsoft.com/office/drawing/2014/main" id="{2A1529EF-B2E2-5111-A776-D70ABB82C1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313"/>
              <a:ext cx="6" cy="17"/>
            </a:xfrm>
            <a:custGeom>
              <a:avLst/>
              <a:gdLst>
                <a:gd name="T0" fmla="*/ 5 w 11"/>
                <a:gd name="T1" fmla="*/ 0 h 33"/>
                <a:gd name="T2" fmla="*/ 8 w 11"/>
                <a:gd name="T3" fmla="*/ 0 h 33"/>
                <a:gd name="T4" fmla="*/ 10 w 11"/>
                <a:gd name="T5" fmla="*/ 4 h 33"/>
                <a:gd name="T6" fmla="*/ 11 w 11"/>
                <a:gd name="T7" fmla="*/ 9 h 33"/>
                <a:gd name="T8" fmla="*/ 11 w 11"/>
                <a:gd name="T9" fmla="*/ 16 h 33"/>
                <a:gd name="T10" fmla="*/ 11 w 11"/>
                <a:gd name="T11" fmla="*/ 22 h 33"/>
                <a:gd name="T12" fmla="*/ 10 w 11"/>
                <a:gd name="T13" fmla="*/ 27 h 33"/>
                <a:gd name="T14" fmla="*/ 8 w 11"/>
                <a:gd name="T15" fmla="*/ 32 h 33"/>
                <a:gd name="T16" fmla="*/ 5 w 11"/>
                <a:gd name="T17" fmla="*/ 33 h 33"/>
                <a:gd name="T18" fmla="*/ 3 w 11"/>
                <a:gd name="T19" fmla="*/ 32 h 33"/>
                <a:gd name="T20" fmla="*/ 3 w 11"/>
                <a:gd name="T21" fmla="*/ 27 h 33"/>
                <a:gd name="T22" fmla="*/ 1 w 11"/>
                <a:gd name="T23" fmla="*/ 22 h 33"/>
                <a:gd name="T24" fmla="*/ 0 w 11"/>
                <a:gd name="T25" fmla="*/ 16 h 33"/>
                <a:gd name="T26" fmla="*/ 1 w 11"/>
                <a:gd name="T27" fmla="*/ 9 h 33"/>
                <a:gd name="T28" fmla="*/ 3 w 11"/>
                <a:gd name="T29" fmla="*/ 4 h 33"/>
                <a:gd name="T30" fmla="*/ 3 w 11"/>
                <a:gd name="T31" fmla="*/ 0 h 33"/>
                <a:gd name="T32" fmla="*/ 5 w 11"/>
                <a:gd name="T33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33">
                  <a:moveTo>
                    <a:pt x="5" y="0"/>
                  </a:moveTo>
                  <a:lnTo>
                    <a:pt x="8" y="0"/>
                  </a:lnTo>
                  <a:lnTo>
                    <a:pt x="10" y="4"/>
                  </a:lnTo>
                  <a:lnTo>
                    <a:pt x="11" y="9"/>
                  </a:lnTo>
                  <a:lnTo>
                    <a:pt x="11" y="16"/>
                  </a:lnTo>
                  <a:lnTo>
                    <a:pt x="11" y="22"/>
                  </a:lnTo>
                  <a:lnTo>
                    <a:pt x="10" y="27"/>
                  </a:lnTo>
                  <a:lnTo>
                    <a:pt x="8" y="32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9"/>
                  </a:lnTo>
                  <a:lnTo>
                    <a:pt x="3" y="4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6" name="Freeform 500">
              <a:extLst>
                <a:ext uri="{FF2B5EF4-FFF2-40B4-BE49-F238E27FC236}">
                  <a16:creationId xmlns:a16="http://schemas.microsoft.com/office/drawing/2014/main" id="{1360343F-FE5E-5BFB-9934-12439AEF7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6" y="3358"/>
              <a:ext cx="8" cy="22"/>
            </a:xfrm>
            <a:custGeom>
              <a:avLst/>
              <a:gdLst>
                <a:gd name="T0" fmla="*/ 8 w 16"/>
                <a:gd name="T1" fmla="*/ 0 h 43"/>
                <a:gd name="T2" fmla="*/ 11 w 16"/>
                <a:gd name="T3" fmla="*/ 2 h 43"/>
                <a:gd name="T4" fmla="*/ 14 w 16"/>
                <a:gd name="T5" fmla="*/ 6 h 43"/>
                <a:gd name="T6" fmla="*/ 15 w 16"/>
                <a:gd name="T7" fmla="*/ 13 h 43"/>
                <a:gd name="T8" fmla="*/ 16 w 16"/>
                <a:gd name="T9" fmla="*/ 21 h 43"/>
                <a:gd name="T10" fmla="*/ 15 w 16"/>
                <a:gd name="T11" fmla="*/ 30 h 43"/>
                <a:gd name="T12" fmla="*/ 14 w 16"/>
                <a:gd name="T13" fmla="*/ 37 h 43"/>
                <a:gd name="T14" fmla="*/ 11 w 16"/>
                <a:gd name="T15" fmla="*/ 42 h 43"/>
                <a:gd name="T16" fmla="*/ 8 w 16"/>
                <a:gd name="T17" fmla="*/ 43 h 43"/>
                <a:gd name="T18" fmla="*/ 5 w 16"/>
                <a:gd name="T19" fmla="*/ 42 h 43"/>
                <a:gd name="T20" fmla="*/ 3 w 16"/>
                <a:gd name="T21" fmla="*/ 37 h 43"/>
                <a:gd name="T22" fmla="*/ 2 w 16"/>
                <a:gd name="T23" fmla="*/ 30 h 43"/>
                <a:gd name="T24" fmla="*/ 0 w 16"/>
                <a:gd name="T25" fmla="*/ 21 h 43"/>
                <a:gd name="T26" fmla="*/ 2 w 16"/>
                <a:gd name="T27" fmla="*/ 13 h 43"/>
                <a:gd name="T28" fmla="*/ 3 w 16"/>
                <a:gd name="T29" fmla="*/ 6 h 43"/>
                <a:gd name="T30" fmla="*/ 5 w 16"/>
                <a:gd name="T31" fmla="*/ 2 h 43"/>
                <a:gd name="T32" fmla="*/ 8 w 16"/>
                <a:gd name="T3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" h="43">
                  <a:moveTo>
                    <a:pt x="8" y="0"/>
                  </a:moveTo>
                  <a:lnTo>
                    <a:pt x="11" y="2"/>
                  </a:lnTo>
                  <a:lnTo>
                    <a:pt x="14" y="6"/>
                  </a:lnTo>
                  <a:lnTo>
                    <a:pt x="15" y="13"/>
                  </a:lnTo>
                  <a:lnTo>
                    <a:pt x="16" y="21"/>
                  </a:lnTo>
                  <a:lnTo>
                    <a:pt x="15" y="30"/>
                  </a:lnTo>
                  <a:lnTo>
                    <a:pt x="14" y="37"/>
                  </a:lnTo>
                  <a:lnTo>
                    <a:pt x="11" y="42"/>
                  </a:lnTo>
                  <a:lnTo>
                    <a:pt x="8" y="43"/>
                  </a:lnTo>
                  <a:lnTo>
                    <a:pt x="5" y="42"/>
                  </a:lnTo>
                  <a:lnTo>
                    <a:pt x="3" y="37"/>
                  </a:lnTo>
                  <a:lnTo>
                    <a:pt x="2" y="30"/>
                  </a:lnTo>
                  <a:lnTo>
                    <a:pt x="0" y="21"/>
                  </a:lnTo>
                  <a:lnTo>
                    <a:pt x="2" y="13"/>
                  </a:lnTo>
                  <a:lnTo>
                    <a:pt x="3" y="6"/>
                  </a:lnTo>
                  <a:lnTo>
                    <a:pt x="5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7" name="Freeform 501">
              <a:extLst>
                <a:ext uri="{FF2B5EF4-FFF2-40B4-BE49-F238E27FC236}">
                  <a16:creationId xmlns:a16="http://schemas.microsoft.com/office/drawing/2014/main" id="{E6E30141-DD38-510A-BAAD-8E5EE95B7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7" y="3305"/>
              <a:ext cx="9" cy="36"/>
            </a:xfrm>
            <a:custGeom>
              <a:avLst/>
              <a:gdLst>
                <a:gd name="T0" fmla="*/ 1 w 17"/>
                <a:gd name="T1" fmla="*/ 0 h 72"/>
                <a:gd name="T2" fmla="*/ 7 w 17"/>
                <a:gd name="T3" fmla="*/ 8 h 72"/>
                <a:gd name="T4" fmla="*/ 11 w 17"/>
                <a:gd name="T5" fmla="*/ 16 h 72"/>
                <a:gd name="T6" fmla="*/ 13 w 17"/>
                <a:gd name="T7" fmla="*/ 25 h 72"/>
                <a:gd name="T8" fmla="*/ 13 w 17"/>
                <a:gd name="T9" fmla="*/ 35 h 72"/>
                <a:gd name="T10" fmla="*/ 11 w 17"/>
                <a:gd name="T11" fmla="*/ 44 h 72"/>
                <a:gd name="T12" fmla="*/ 8 w 17"/>
                <a:gd name="T13" fmla="*/ 52 h 72"/>
                <a:gd name="T14" fmla="*/ 4 w 17"/>
                <a:gd name="T15" fmla="*/ 62 h 72"/>
                <a:gd name="T16" fmla="*/ 0 w 17"/>
                <a:gd name="T17" fmla="*/ 72 h 72"/>
                <a:gd name="T18" fmla="*/ 5 w 17"/>
                <a:gd name="T19" fmla="*/ 64 h 72"/>
                <a:gd name="T20" fmla="*/ 10 w 17"/>
                <a:gd name="T21" fmla="*/ 54 h 72"/>
                <a:gd name="T22" fmla="*/ 14 w 17"/>
                <a:gd name="T23" fmla="*/ 43 h 72"/>
                <a:gd name="T24" fmla="*/ 16 w 17"/>
                <a:gd name="T25" fmla="*/ 33 h 72"/>
                <a:gd name="T26" fmla="*/ 17 w 17"/>
                <a:gd name="T27" fmla="*/ 24 h 72"/>
                <a:gd name="T28" fmla="*/ 14 w 17"/>
                <a:gd name="T29" fmla="*/ 14 h 72"/>
                <a:gd name="T30" fmla="*/ 10 w 17"/>
                <a:gd name="T31" fmla="*/ 6 h 72"/>
                <a:gd name="T32" fmla="*/ 1 w 17"/>
                <a:gd name="T3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72">
                  <a:moveTo>
                    <a:pt x="1" y="0"/>
                  </a:moveTo>
                  <a:lnTo>
                    <a:pt x="7" y="8"/>
                  </a:lnTo>
                  <a:lnTo>
                    <a:pt x="11" y="16"/>
                  </a:lnTo>
                  <a:lnTo>
                    <a:pt x="13" y="25"/>
                  </a:lnTo>
                  <a:lnTo>
                    <a:pt x="13" y="35"/>
                  </a:lnTo>
                  <a:lnTo>
                    <a:pt x="11" y="44"/>
                  </a:lnTo>
                  <a:lnTo>
                    <a:pt x="8" y="52"/>
                  </a:lnTo>
                  <a:lnTo>
                    <a:pt x="4" y="62"/>
                  </a:lnTo>
                  <a:lnTo>
                    <a:pt x="0" y="72"/>
                  </a:lnTo>
                  <a:lnTo>
                    <a:pt x="5" y="64"/>
                  </a:lnTo>
                  <a:lnTo>
                    <a:pt x="10" y="54"/>
                  </a:lnTo>
                  <a:lnTo>
                    <a:pt x="14" y="43"/>
                  </a:lnTo>
                  <a:lnTo>
                    <a:pt x="16" y="33"/>
                  </a:lnTo>
                  <a:lnTo>
                    <a:pt x="17" y="24"/>
                  </a:lnTo>
                  <a:lnTo>
                    <a:pt x="14" y="14"/>
                  </a:lnTo>
                  <a:lnTo>
                    <a:pt x="10" y="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8" name="Freeform 502">
              <a:extLst>
                <a:ext uri="{FF2B5EF4-FFF2-40B4-BE49-F238E27FC236}">
                  <a16:creationId xmlns:a16="http://schemas.microsoft.com/office/drawing/2014/main" id="{00B6450F-521A-7578-CE05-A757B7D248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8" y="3348"/>
              <a:ext cx="11" cy="47"/>
            </a:xfrm>
            <a:custGeom>
              <a:avLst/>
              <a:gdLst>
                <a:gd name="T0" fmla="*/ 1 w 22"/>
                <a:gd name="T1" fmla="*/ 0 h 95"/>
                <a:gd name="T2" fmla="*/ 10 w 22"/>
                <a:gd name="T3" fmla="*/ 11 h 95"/>
                <a:gd name="T4" fmla="*/ 14 w 22"/>
                <a:gd name="T5" fmla="*/ 23 h 95"/>
                <a:gd name="T6" fmla="*/ 16 w 22"/>
                <a:gd name="T7" fmla="*/ 34 h 95"/>
                <a:gd name="T8" fmla="*/ 16 w 22"/>
                <a:gd name="T9" fmla="*/ 45 h 95"/>
                <a:gd name="T10" fmla="*/ 14 w 22"/>
                <a:gd name="T11" fmla="*/ 58 h 95"/>
                <a:gd name="T12" fmla="*/ 10 w 22"/>
                <a:gd name="T13" fmla="*/ 71 h 95"/>
                <a:gd name="T14" fmla="*/ 6 w 22"/>
                <a:gd name="T15" fmla="*/ 84 h 95"/>
                <a:gd name="T16" fmla="*/ 0 w 22"/>
                <a:gd name="T17" fmla="*/ 95 h 95"/>
                <a:gd name="T18" fmla="*/ 6 w 22"/>
                <a:gd name="T19" fmla="*/ 84 h 95"/>
                <a:gd name="T20" fmla="*/ 11 w 22"/>
                <a:gd name="T21" fmla="*/ 71 h 95"/>
                <a:gd name="T22" fmla="*/ 17 w 22"/>
                <a:gd name="T23" fmla="*/ 58 h 95"/>
                <a:gd name="T24" fmla="*/ 20 w 22"/>
                <a:gd name="T25" fmla="*/ 45 h 95"/>
                <a:gd name="T26" fmla="*/ 22 w 22"/>
                <a:gd name="T27" fmla="*/ 31 h 95"/>
                <a:gd name="T28" fmla="*/ 19 w 22"/>
                <a:gd name="T29" fmla="*/ 19 h 95"/>
                <a:gd name="T30" fmla="*/ 13 w 22"/>
                <a:gd name="T31" fmla="*/ 8 h 95"/>
                <a:gd name="T32" fmla="*/ 1 w 22"/>
                <a:gd name="T3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" h="95">
                  <a:moveTo>
                    <a:pt x="1" y="0"/>
                  </a:moveTo>
                  <a:lnTo>
                    <a:pt x="10" y="11"/>
                  </a:lnTo>
                  <a:lnTo>
                    <a:pt x="14" y="23"/>
                  </a:lnTo>
                  <a:lnTo>
                    <a:pt x="16" y="34"/>
                  </a:lnTo>
                  <a:lnTo>
                    <a:pt x="16" y="45"/>
                  </a:lnTo>
                  <a:lnTo>
                    <a:pt x="14" y="58"/>
                  </a:lnTo>
                  <a:lnTo>
                    <a:pt x="10" y="71"/>
                  </a:lnTo>
                  <a:lnTo>
                    <a:pt x="6" y="84"/>
                  </a:lnTo>
                  <a:lnTo>
                    <a:pt x="0" y="95"/>
                  </a:lnTo>
                  <a:lnTo>
                    <a:pt x="6" y="84"/>
                  </a:lnTo>
                  <a:lnTo>
                    <a:pt x="11" y="71"/>
                  </a:lnTo>
                  <a:lnTo>
                    <a:pt x="17" y="58"/>
                  </a:lnTo>
                  <a:lnTo>
                    <a:pt x="20" y="45"/>
                  </a:lnTo>
                  <a:lnTo>
                    <a:pt x="22" y="31"/>
                  </a:lnTo>
                  <a:lnTo>
                    <a:pt x="19" y="19"/>
                  </a:lnTo>
                  <a:lnTo>
                    <a:pt x="13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9" name="Freeform 503">
              <a:extLst>
                <a:ext uri="{FF2B5EF4-FFF2-40B4-BE49-F238E27FC236}">
                  <a16:creationId xmlns:a16="http://schemas.microsoft.com/office/drawing/2014/main" id="{E5A89918-27AC-7990-B336-14BF4C632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7" y="2983"/>
              <a:ext cx="12" cy="8"/>
            </a:xfrm>
            <a:custGeom>
              <a:avLst/>
              <a:gdLst>
                <a:gd name="T0" fmla="*/ 0 w 25"/>
                <a:gd name="T1" fmla="*/ 0 h 16"/>
                <a:gd name="T2" fmla="*/ 6 w 25"/>
                <a:gd name="T3" fmla="*/ 16 h 16"/>
                <a:gd name="T4" fmla="*/ 19 w 25"/>
                <a:gd name="T5" fmla="*/ 16 h 16"/>
                <a:gd name="T6" fmla="*/ 25 w 25"/>
                <a:gd name="T7" fmla="*/ 0 h 16"/>
                <a:gd name="T8" fmla="*/ 0 w 2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6">
                  <a:moveTo>
                    <a:pt x="0" y="0"/>
                  </a:moveTo>
                  <a:lnTo>
                    <a:pt x="6" y="16"/>
                  </a:lnTo>
                  <a:lnTo>
                    <a:pt x="19" y="16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0" name="Freeform 504">
              <a:extLst>
                <a:ext uri="{FF2B5EF4-FFF2-40B4-BE49-F238E27FC236}">
                  <a16:creationId xmlns:a16="http://schemas.microsoft.com/office/drawing/2014/main" id="{7E4A220C-1509-281A-22A5-39D7C4475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3" y="3092"/>
              <a:ext cx="9" cy="14"/>
            </a:xfrm>
            <a:custGeom>
              <a:avLst/>
              <a:gdLst>
                <a:gd name="T0" fmla="*/ 14 w 18"/>
                <a:gd name="T1" fmla="*/ 0 h 27"/>
                <a:gd name="T2" fmla="*/ 16 w 18"/>
                <a:gd name="T3" fmla="*/ 1 h 27"/>
                <a:gd name="T4" fmla="*/ 18 w 18"/>
                <a:gd name="T5" fmla="*/ 6 h 27"/>
                <a:gd name="T6" fmla="*/ 18 w 18"/>
                <a:gd name="T7" fmla="*/ 11 h 27"/>
                <a:gd name="T8" fmla="*/ 18 w 18"/>
                <a:gd name="T9" fmla="*/ 16 h 27"/>
                <a:gd name="T10" fmla="*/ 15 w 18"/>
                <a:gd name="T11" fmla="*/ 21 h 27"/>
                <a:gd name="T12" fmla="*/ 12 w 18"/>
                <a:gd name="T13" fmla="*/ 25 h 27"/>
                <a:gd name="T14" fmla="*/ 9 w 18"/>
                <a:gd name="T15" fmla="*/ 27 h 27"/>
                <a:gd name="T16" fmla="*/ 5 w 18"/>
                <a:gd name="T17" fmla="*/ 27 h 27"/>
                <a:gd name="T18" fmla="*/ 3 w 18"/>
                <a:gd name="T19" fmla="*/ 24 h 27"/>
                <a:gd name="T20" fmla="*/ 0 w 18"/>
                <a:gd name="T21" fmla="*/ 21 h 27"/>
                <a:gd name="T22" fmla="*/ 0 w 18"/>
                <a:gd name="T23" fmla="*/ 16 h 27"/>
                <a:gd name="T24" fmla="*/ 0 w 18"/>
                <a:gd name="T25" fmla="*/ 9 h 27"/>
                <a:gd name="T26" fmla="*/ 3 w 18"/>
                <a:gd name="T27" fmla="*/ 5 h 27"/>
                <a:gd name="T28" fmla="*/ 6 w 18"/>
                <a:gd name="T29" fmla="*/ 1 h 27"/>
                <a:gd name="T30" fmla="*/ 9 w 18"/>
                <a:gd name="T31" fmla="*/ 0 h 27"/>
                <a:gd name="T32" fmla="*/ 14 w 18"/>
                <a:gd name="T3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27">
                  <a:moveTo>
                    <a:pt x="14" y="0"/>
                  </a:moveTo>
                  <a:lnTo>
                    <a:pt x="16" y="1"/>
                  </a:lnTo>
                  <a:lnTo>
                    <a:pt x="18" y="6"/>
                  </a:lnTo>
                  <a:lnTo>
                    <a:pt x="18" y="11"/>
                  </a:lnTo>
                  <a:lnTo>
                    <a:pt x="18" y="16"/>
                  </a:lnTo>
                  <a:lnTo>
                    <a:pt x="15" y="21"/>
                  </a:lnTo>
                  <a:lnTo>
                    <a:pt x="12" y="25"/>
                  </a:lnTo>
                  <a:lnTo>
                    <a:pt x="9" y="27"/>
                  </a:lnTo>
                  <a:lnTo>
                    <a:pt x="5" y="27"/>
                  </a:lnTo>
                  <a:lnTo>
                    <a:pt x="3" y="24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5"/>
                  </a:lnTo>
                  <a:lnTo>
                    <a:pt x="6" y="1"/>
                  </a:lnTo>
                  <a:lnTo>
                    <a:pt x="9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1" name="Freeform 505">
              <a:extLst>
                <a:ext uri="{FF2B5EF4-FFF2-40B4-BE49-F238E27FC236}">
                  <a16:creationId xmlns:a16="http://schemas.microsoft.com/office/drawing/2014/main" id="{D6C813D9-FF2C-D5E4-7BD7-A3B51B82D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3091"/>
              <a:ext cx="8" cy="13"/>
            </a:xfrm>
            <a:custGeom>
              <a:avLst/>
              <a:gdLst>
                <a:gd name="T0" fmla="*/ 13 w 18"/>
                <a:gd name="T1" fmla="*/ 0 h 27"/>
                <a:gd name="T2" fmla="*/ 16 w 18"/>
                <a:gd name="T3" fmla="*/ 1 h 27"/>
                <a:gd name="T4" fmla="*/ 18 w 18"/>
                <a:gd name="T5" fmla="*/ 6 h 27"/>
                <a:gd name="T6" fmla="*/ 18 w 18"/>
                <a:gd name="T7" fmla="*/ 11 h 27"/>
                <a:gd name="T8" fmla="*/ 16 w 18"/>
                <a:gd name="T9" fmla="*/ 16 h 27"/>
                <a:gd name="T10" fmla="*/ 15 w 18"/>
                <a:gd name="T11" fmla="*/ 22 h 27"/>
                <a:gd name="T12" fmla="*/ 12 w 18"/>
                <a:gd name="T13" fmla="*/ 25 h 27"/>
                <a:gd name="T14" fmla="*/ 8 w 18"/>
                <a:gd name="T15" fmla="*/ 27 h 27"/>
                <a:gd name="T16" fmla="*/ 5 w 18"/>
                <a:gd name="T17" fmla="*/ 27 h 27"/>
                <a:gd name="T18" fmla="*/ 2 w 18"/>
                <a:gd name="T19" fmla="*/ 25 h 27"/>
                <a:gd name="T20" fmla="*/ 0 w 18"/>
                <a:gd name="T21" fmla="*/ 20 h 27"/>
                <a:gd name="T22" fmla="*/ 0 w 18"/>
                <a:gd name="T23" fmla="*/ 16 h 27"/>
                <a:gd name="T24" fmla="*/ 0 w 18"/>
                <a:gd name="T25" fmla="*/ 11 h 27"/>
                <a:gd name="T26" fmla="*/ 3 w 18"/>
                <a:gd name="T27" fmla="*/ 6 h 27"/>
                <a:gd name="T28" fmla="*/ 6 w 18"/>
                <a:gd name="T29" fmla="*/ 1 h 27"/>
                <a:gd name="T30" fmla="*/ 9 w 18"/>
                <a:gd name="T31" fmla="*/ 0 h 27"/>
                <a:gd name="T32" fmla="*/ 13 w 18"/>
                <a:gd name="T3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27">
                  <a:moveTo>
                    <a:pt x="13" y="0"/>
                  </a:moveTo>
                  <a:lnTo>
                    <a:pt x="16" y="1"/>
                  </a:lnTo>
                  <a:lnTo>
                    <a:pt x="18" y="6"/>
                  </a:lnTo>
                  <a:lnTo>
                    <a:pt x="18" y="11"/>
                  </a:lnTo>
                  <a:lnTo>
                    <a:pt x="16" y="16"/>
                  </a:lnTo>
                  <a:lnTo>
                    <a:pt x="15" y="22"/>
                  </a:lnTo>
                  <a:lnTo>
                    <a:pt x="12" y="25"/>
                  </a:lnTo>
                  <a:lnTo>
                    <a:pt x="8" y="27"/>
                  </a:lnTo>
                  <a:lnTo>
                    <a:pt x="5" y="27"/>
                  </a:lnTo>
                  <a:lnTo>
                    <a:pt x="2" y="25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3" y="6"/>
                  </a:lnTo>
                  <a:lnTo>
                    <a:pt x="6" y="1"/>
                  </a:lnTo>
                  <a:lnTo>
                    <a:pt x="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2" name="Freeform 506">
              <a:extLst>
                <a:ext uri="{FF2B5EF4-FFF2-40B4-BE49-F238E27FC236}">
                  <a16:creationId xmlns:a16="http://schemas.microsoft.com/office/drawing/2014/main" id="{717C5747-710A-5B92-4496-C58C41869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3" y="3090"/>
              <a:ext cx="9" cy="14"/>
            </a:xfrm>
            <a:custGeom>
              <a:avLst/>
              <a:gdLst>
                <a:gd name="T0" fmla="*/ 13 w 17"/>
                <a:gd name="T1" fmla="*/ 0 h 27"/>
                <a:gd name="T2" fmla="*/ 16 w 17"/>
                <a:gd name="T3" fmla="*/ 2 h 27"/>
                <a:gd name="T4" fmla="*/ 17 w 17"/>
                <a:gd name="T5" fmla="*/ 6 h 27"/>
                <a:gd name="T6" fmla="*/ 17 w 17"/>
                <a:gd name="T7" fmla="*/ 11 h 27"/>
                <a:gd name="T8" fmla="*/ 17 w 17"/>
                <a:gd name="T9" fmla="*/ 16 h 27"/>
                <a:gd name="T10" fmla="*/ 14 w 17"/>
                <a:gd name="T11" fmla="*/ 21 h 27"/>
                <a:gd name="T12" fmla="*/ 11 w 17"/>
                <a:gd name="T13" fmla="*/ 26 h 27"/>
                <a:gd name="T14" fmla="*/ 7 w 17"/>
                <a:gd name="T15" fmla="*/ 27 h 27"/>
                <a:gd name="T16" fmla="*/ 4 w 17"/>
                <a:gd name="T17" fmla="*/ 27 h 27"/>
                <a:gd name="T18" fmla="*/ 1 w 17"/>
                <a:gd name="T19" fmla="*/ 24 h 27"/>
                <a:gd name="T20" fmla="*/ 0 w 17"/>
                <a:gd name="T21" fmla="*/ 21 h 27"/>
                <a:gd name="T22" fmla="*/ 0 w 17"/>
                <a:gd name="T23" fmla="*/ 16 h 27"/>
                <a:gd name="T24" fmla="*/ 0 w 17"/>
                <a:gd name="T25" fmla="*/ 11 h 27"/>
                <a:gd name="T26" fmla="*/ 3 w 17"/>
                <a:gd name="T27" fmla="*/ 5 h 27"/>
                <a:gd name="T28" fmla="*/ 5 w 17"/>
                <a:gd name="T29" fmla="*/ 2 h 27"/>
                <a:gd name="T30" fmla="*/ 8 w 17"/>
                <a:gd name="T31" fmla="*/ 0 h 27"/>
                <a:gd name="T32" fmla="*/ 13 w 17"/>
                <a:gd name="T3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27">
                  <a:moveTo>
                    <a:pt x="13" y="0"/>
                  </a:moveTo>
                  <a:lnTo>
                    <a:pt x="16" y="2"/>
                  </a:lnTo>
                  <a:lnTo>
                    <a:pt x="17" y="6"/>
                  </a:lnTo>
                  <a:lnTo>
                    <a:pt x="17" y="11"/>
                  </a:lnTo>
                  <a:lnTo>
                    <a:pt x="17" y="16"/>
                  </a:lnTo>
                  <a:lnTo>
                    <a:pt x="14" y="21"/>
                  </a:lnTo>
                  <a:lnTo>
                    <a:pt x="11" y="26"/>
                  </a:lnTo>
                  <a:lnTo>
                    <a:pt x="7" y="27"/>
                  </a:lnTo>
                  <a:lnTo>
                    <a:pt x="4" y="27"/>
                  </a:lnTo>
                  <a:lnTo>
                    <a:pt x="1" y="24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3" y="5"/>
                  </a:lnTo>
                  <a:lnTo>
                    <a:pt x="5" y="2"/>
                  </a:lnTo>
                  <a:lnTo>
                    <a:pt x="8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3" name="Freeform 507">
              <a:extLst>
                <a:ext uri="{FF2B5EF4-FFF2-40B4-BE49-F238E27FC236}">
                  <a16:creationId xmlns:a16="http://schemas.microsoft.com/office/drawing/2014/main" id="{2A892746-0623-0DB8-9799-E2ECB297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4" y="3093"/>
              <a:ext cx="7" cy="11"/>
            </a:xfrm>
            <a:custGeom>
              <a:avLst/>
              <a:gdLst>
                <a:gd name="T0" fmla="*/ 9 w 13"/>
                <a:gd name="T1" fmla="*/ 0 h 21"/>
                <a:gd name="T2" fmla="*/ 10 w 13"/>
                <a:gd name="T3" fmla="*/ 2 h 21"/>
                <a:gd name="T4" fmla="*/ 12 w 13"/>
                <a:gd name="T5" fmla="*/ 5 h 21"/>
                <a:gd name="T6" fmla="*/ 13 w 13"/>
                <a:gd name="T7" fmla="*/ 8 h 21"/>
                <a:gd name="T8" fmla="*/ 12 w 13"/>
                <a:gd name="T9" fmla="*/ 13 h 21"/>
                <a:gd name="T10" fmla="*/ 10 w 13"/>
                <a:gd name="T11" fmla="*/ 18 h 21"/>
                <a:gd name="T12" fmla="*/ 7 w 13"/>
                <a:gd name="T13" fmla="*/ 21 h 21"/>
                <a:gd name="T14" fmla="*/ 6 w 13"/>
                <a:gd name="T15" fmla="*/ 21 h 21"/>
                <a:gd name="T16" fmla="*/ 3 w 13"/>
                <a:gd name="T17" fmla="*/ 21 h 21"/>
                <a:gd name="T18" fmla="*/ 1 w 13"/>
                <a:gd name="T19" fmla="*/ 20 h 21"/>
                <a:gd name="T20" fmla="*/ 0 w 13"/>
                <a:gd name="T21" fmla="*/ 18 h 21"/>
                <a:gd name="T22" fmla="*/ 0 w 13"/>
                <a:gd name="T23" fmla="*/ 13 h 21"/>
                <a:gd name="T24" fmla="*/ 0 w 13"/>
                <a:gd name="T25" fmla="*/ 8 h 21"/>
                <a:gd name="T26" fmla="*/ 1 w 13"/>
                <a:gd name="T27" fmla="*/ 5 h 21"/>
                <a:gd name="T28" fmla="*/ 4 w 13"/>
                <a:gd name="T29" fmla="*/ 2 h 21"/>
                <a:gd name="T30" fmla="*/ 7 w 13"/>
                <a:gd name="T31" fmla="*/ 0 h 21"/>
                <a:gd name="T32" fmla="*/ 9 w 13"/>
                <a:gd name="T3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" h="21">
                  <a:moveTo>
                    <a:pt x="9" y="0"/>
                  </a:moveTo>
                  <a:lnTo>
                    <a:pt x="10" y="2"/>
                  </a:lnTo>
                  <a:lnTo>
                    <a:pt x="12" y="5"/>
                  </a:lnTo>
                  <a:lnTo>
                    <a:pt x="13" y="8"/>
                  </a:lnTo>
                  <a:lnTo>
                    <a:pt x="12" y="13"/>
                  </a:lnTo>
                  <a:lnTo>
                    <a:pt x="10" y="18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3" y="21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3"/>
                  </a:lnTo>
                  <a:lnTo>
                    <a:pt x="0" y="8"/>
                  </a:lnTo>
                  <a:lnTo>
                    <a:pt x="1" y="5"/>
                  </a:lnTo>
                  <a:lnTo>
                    <a:pt x="4" y="2"/>
                  </a:lnTo>
                  <a:lnTo>
                    <a:pt x="7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4" name="Freeform 508">
              <a:extLst>
                <a:ext uri="{FF2B5EF4-FFF2-40B4-BE49-F238E27FC236}">
                  <a16:creationId xmlns:a16="http://schemas.microsoft.com/office/drawing/2014/main" id="{CF5319D4-6F07-C08F-E6EF-559FABBEA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3092"/>
              <a:ext cx="6" cy="10"/>
            </a:xfrm>
            <a:custGeom>
              <a:avLst/>
              <a:gdLst>
                <a:gd name="T0" fmla="*/ 8 w 11"/>
                <a:gd name="T1" fmla="*/ 0 h 21"/>
                <a:gd name="T2" fmla="*/ 10 w 11"/>
                <a:gd name="T3" fmla="*/ 2 h 21"/>
                <a:gd name="T4" fmla="*/ 11 w 11"/>
                <a:gd name="T5" fmla="*/ 5 h 21"/>
                <a:gd name="T6" fmla="*/ 11 w 11"/>
                <a:gd name="T7" fmla="*/ 8 h 21"/>
                <a:gd name="T8" fmla="*/ 11 w 11"/>
                <a:gd name="T9" fmla="*/ 13 h 21"/>
                <a:gd name="T10" fmla="*/ 10 w 11"/>
                <a:gd name="T11" fmla="*/ 18 h 21"/>
                <a:gd name="T12" fmla="*/ 7 w 11"/>
                <a:gd name="T13" fmla="*/ 21 h 21"/>
                <a:gd name="T14" fmla="*/ 6 w 11"/>
                <a:gd name="T15" fmla="*/ 21 h 21"/>
                <a:gd name="T16" fmla="*/ 3 w 11"/>
                <a:gd name="T17" fmla="*/ 21 h 21"/>
                <a:gd name="T18" fmla="*/ 1 w 11"/>
                <a:gd name="T19" fmla="*/ 19 h 21"/>
                <a:gd name="T20" fmla="*/ 0 w 11"/>
                <a:gd name="T21" fmla="*/ 18 h 21"/>
                <a:gd name="T22" fmla="*/ 0 w 11"/>
                <a:gd name="T23" fmla="*/ 13 h 21"/>
                <a:gd name="T24" fmla="*/ 0 w 11"/>
                <a:gd name="T25" fmla="*/ 8 h 21"/>
                <a:gd name="T26" fmla="*/ 1 w 11"/>
                <a:gd name="T27" fmla="*/ 5 h 21"/>
                <a:gd name="T28" fmla="*/ 3 w 11"/>
                <a:gd name="T29" fmla="*/ 2 h 21"/>
                <a:gd name="T30" fmla="*/ 6 w 11"/>
                <a:gd name="T31" fmla="*/ 0 h 21"/>
                <a:gd name="T32" fmla="*/ 8 w 11"/>
                <a:gd name="T3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21">
                  <a:moveTo>
                    <a:pt x="8" y="0"/>
                  </a:moveTo>
                  <a:lnTo>
                    <a:pt x="10" y="2"/>
                  </a:lnTo>
                  <a:lnTo>
                    <a:pt x="11" y="5"/>
                  </a:lnTo>
                  <a:lnTo>
                    <a:pt x="11" y="8"/>
                  </a:lnTo>
                  <a:lnTo>
                    <a:pt x="11" y="13"/>
                  </a:lnTo>
                  <a:lnTo>
                    <a:pt x="10" y="18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3" y="21"/>
                  </a:lnTo>
                  <a:lnTo>
                    <a:pt x="1" y="19"/>
                  </a:lnTo>
                  <a:lnTo>
                    <a:pt x="0" y="18"/>
                  </a:lnTo>
                  <a:lnTo>
                    <a:pt x="0" y="13"/>
                  </a:lnTo>
                  <a:lnTo>
                    <a:pt x="0" y="8"/>
                  </a:lnTo>
                  <a:lnTo>
                    <a:pt x="1" y="5"/>
                  </a:lnTo>
                  <a:lnTo>
                    <a:pt x="3" y="2"/>
                  </a:lnTo>
                  <a:lnTo>
                    <a:pt x="6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5" name="Freeform 509">
              <a:extLst>
                <a:ext uri="{FF2B5EF4-FFF2-40B4-BE49-F238E27FC236}">
                  <a16:creationId xmlns:a16="http://schemas.microsoft.com/office/drawing/2014/main" id="{3002122D-BEB8-4480-882A-C56D01660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" y="3091"/>
              <a:ext cx="6" cy="11"/>
            </a:xfrm>
            <a:custGeom>
              <a:avLst/>
              <a:gdLst>
                <a:gd name="T0" fmla="*/ 9 w 12"/>
                <a:gd name="T1" fmla="*/ 0 h 22"/>
                <a:gd name="T2" fmla="*/ 10 w 12"/>
                <a:gd name="T3" fmla="*/ 3 h 22"/>
                <a:gd name="T4" fmla="*/ 12 w 12"/>
                <a:gd name="T5" fmla="*/ 4 h 22"/>
                <a:gd name="T6" fmla="*/ 12 w 12"/>
                <a:gd name="T7" fmla="*/ 9 h 22"/>
                <a:gd name="T8" fmla="*/ 12 w 12"/>
                <a:gd name="T9" fmla="*/ 12 h 22"/>
                <a:gd name="T10" fmla="*/ 10 w 12"/>
                <a:gd name="T11" fmla="*/ 17 h 22"/>
                <a:gd name="T12" fmla="*/ 7 w 12"/>
                <a:gd name="T13" fmla="*/ 20 h 22"/>
                <a:gd name="T14" fmla="*/ 6 w 12"/>
                <a:gd name="T15" fmla="*/ 22 h 22"/>
                <a:gd name="T16" fmla="*/ 3 w 12"/>
                <a:gd name="T17" fmla="*/ 22 h 22"/>
                <a:gd name="T18" fmla="*/ 0 w 12"/>
                <a:gd name="T19" fmla="*/ 19 h 22"/>
                <a:gd name="T20" fmla="*/ 0 w 12"/>
                <a:gd name="T21" fmla="*/ 17 h 22"/>
                <a:gd name="T22" fmla="*/ 0 w 12"/>
                <a:gd name="T23" fmla="*/ 12 h 22"/>
                <a:gd name="T24" fmla="*/ 0 w 12"/>
                <a:gd name="T25" fmla="*/ 9 h 22"/>
                <a:gd name="T26" fmla="*/ 2 w 12"/>
                <a:gd name="T27" fmla="*/ 4 h 22"/>
                <a:gd name="T28" fmla="*/ 3 w 12"/>
                <a:gd name="T29" fmla="*/ 1 h 22"/>
                <a:gd name="T30" fmla="*/ 6 w 12"/>
                <a:gd name="T31" fmla="*/ 0 h 22"/>
                <a:gd name="T32" fmla="*/ 9 w 12"/>
                <a:gd name="T3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22">
                  <a:moveTo>
                    <a:pt x="9" y="0"/>
                  </a:moveTo>
                  <a:lnTo>
                    <a:pt x="10" y="3"/>
                  </a:lnTo>
                  <a:lnTo>
                    <a:pt x="12" y="4"/>
                  </a:lnTo>
                  <a:lnTo>
                    <a:pt x="12" y="9"/>
                  </a:lnTo>
                  <a:lnTo>
                    <a:pt x="12" y="12"/>
                  </a:lnTo>
                  <a:lnTo>
                    <a:pt x="10" y="17"/>
                  </a:lnTo>
                  <a:lnTo>
                    <a:pt x="7" y="20"/>
                  </a:lnTo>
                  <a:lnTo>
                    <a:pt x="6" y="22"/>
                  </a:lnTo>
                  <a:lnTo>
                    <a:pt x="3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0" y="9"/>
                  </a:lnTo>
                  <a:lnTo>
                    <a:pt x="2" y="4"/>
                  </a:lnTo>
                  <a:lnTo>
                    <a:pt x="3" y="1"/>
                  </a:lnTo>
                  <a:lnTo>
                    <a:pt x="6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6" name="Freeform 510">
              <a:extLst>
                <a:ext uri="{FF2B5EF4-FFF2-40B4-BE49-F238E27FC236}">
                  <a16:creationId xmlns:a16="http://schemas.microsoft.com/office/drawing/2014/main" id="{BE1D80F4-3B21-EB0E-F16D-A1039A64F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0" y="3020"/>
              <a:ext cx="23" cy="19"/>
            </a:xfrm>
            <a:custGeom>
              <a:avLst/>
              <a:gdLst>
                <a:gd name="T0" fmla="*/ 1 w 47"/>
                <a:gd name="T1" fmla="*/ 5 h 37"/>
                <a:gd name="T2" fmla="*/ 0 w 47"/>
                <a:gd name="T3" fmla="*/ 37 h 37"/>
                <a:gd name="T4" fmla="*/ 19 w 47"/>
                <a:gd name="T5" fmla="*/ 32 h 37"/>
                <a:gd name="T6" fmla="*/ 47 w 47"/>
                <a:gd name="T7" fmla="*/ 37 h 37"/>
                <a:gd name="T8" fmla="*/ 47 w 47"/>
                <a:gd name="T9" fmla="*/ 4 h 37"/>
                <a:gd name="T10" fmla="*/ 22 w 47"/>
                <a:gd name="T11" fmla="*/ 0 h 37"/>
                <a:gd name="T12" fmla="*/ 1 w 47"/>
                <a:gd name="T13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1" y="5"/>
                  </a:moveTo>
                  <a:lnTo>
                    <a:pt x="0" y="37"/>
                  </a:lnTo>
                  <a:lnTo>
                    <a:pt x="19" y="32"/>
                  </a:lnTo>
                  <a:lnTo>
                    <a:pt x="47" y="37"/>
                  </a:lnTo>
                  <a:lnTo>
                    <a:pt x="47" y="4"/>
                  </a:lnTo>
                  <a:lnTo>
                    <a:pt x="22" y="0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7" name="Freeform 511">
              <a:extLst>
                <a:ext uri="{FF2B5EF4-FFF2-40B4-BE49-F238E27FC236}">
                  <a16:creationId xmlns:a16="http://schemas.microsoft.com/office/drawing/2014/main" id="{D8297794-95AB-C376-E02B-A038776B97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2" y="3047"/>
              <a:ext cx="24" cy="17"/>
            </a:xfrm>
            <a:custGeom>
              <a:avLst/>
              <a:gdLst>
                <a:gd name="T0" fmla="*/ 2 w 47"/>
                <a:gd name="T1" fmla="*/ 5 h 36"/>
                <a:gd name="T2" fmla="*/ 0 w 47"/>
                <a:gd name="T3" fmla="*/ 36 h 36"/>
                <a:gd name="T4" fmla="*/ 19 w 47"/>
                <a:gd name="T5" fmla="*/ 32 h 36"/>
                <a:gd name="T6" fmla="*/ 47 w 47"/>
                <a:gd name="T7" fmla="*/ 36 h 36"/>
                <a:gd name="T8" fmla="*/ 47 w 47"/>
                <a:gd name="T9" fmla="*/ 2 h 36"/>
                <a:gd name="T10" fmla="*/ 24 w 47"/>
                <a:gd name="T11" fmla="*/ 0 h 36"/>
                <a:gd name="T12" fmla="*/ 2 w 47"/>
                <a:gd name="T13" fmla="*/ 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6">
                  <a:moveTo>
                    <a:pt x="2" y="5"/>
                  </a:moveTo>
                  <a:lnTo>
                    <a:pt x="0" y="36"/>
                  </a:lnTo>
                  <a:lnTo>
                    <a:pt x="19" y="32"/>
                  </a:lnTo>
                  <a:lnTo>
                    <a:pt x="47" y="36"/>
                  </a:lnTo>
                  <a:lnTo>
                    <a:pt x="47" y="2"/>
                  </a:lnTo>
                  <a:lnTo>
                    <a:pt x="24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8" name="Freeform 512">
              <a:extLst>
                <a:ext uri="{FF2B5EF4-FFF2-40B4-BE49-F238E27FC236}">
                  <a16:creationId xmlns:a16="http://schemas.microsoft.com/office/drawing/2014/main" id="{99F8DD21-F977-A285-BB89-A141539E6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022"/>
              <a:ext cx="10" cy="17"/>
            </a:xfrm>
            <a:custGeom>
              <a:avLst/>
              <a:gdLst>
                <a:gd name="T0" fmla="*/ 0 w 21"/>
                <a:gd name="T1" fmla="*/ 3 h 33"/>
                <a:gd name="T2" fmla="*/ 0 w 21"/>
                <a:gd name="T3" fmla="*/ 33 h 33"/>
                <a:gd name="T4" fmla="*/ 21 w 21"/>
                <a:gd name="T5" fmla="*/ 30 h 33"/>
                <a:gd name="T6" fmla="*/ 21 w 21"/>
                <a:gd name="T7" fmla="*/ 0 h 33"/>
                <a:gd name="T8" fmla="*/ 0 w 21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33">
                  <a:moveTo>
                    <a:pt x="0" y="3"/>
                  </a:moveTo>
                  <a:lnTo>
                    <a:pt x="0" y="33"/>
                  </a:lnTo>
                  <a:lnTo>
                    <a:pt x="21" y="30"/>
                  </a:lnTo>
                  <a:lnTo>
                    <a:pt x="21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9" name="Freeform 513">
              <a:extLst>
                <a:ext uri="{FF2B5EF4-FFF2-40B4-BE49-F238E27FC236}">
                  <a16:creationId xmlns:a16="http://schemas.microsoft.com/office/drawing/2014/main" id="{CF87F549-5C98-CC39-ADFF-7EDB7A8D2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9" y="3047"/>
              <a:ext cx="11" cy="17"/>
            </a:xfrm>
            <a:custGeom>
              <a:avLst/>
              <a:gdLst>
                <a:gd name="T0" fmla="*/ 0 w 23"/>
                <a:gd name="T1" fmla="*/ 5 h 34"/>
                <a:gd name="T2" fmla="*/ 0 w 23"/>
                <a:gd name="T3" fmla="*/ 34 h 34"/>
                <a:gd name="T4" fmla="*/ 23 w 23"/>
                <a:gd name="T5" fmla="*/ 32 h 34"/>
                <a:gd name="T6" fmla="*/ 23 w 23"/>
                <a:gd name="T7" fmla="*/ 0 h 34"/>
                <a:gd name="T8" fmla="*/ 0 w 23"/>
                <a:gd name="T9" fmla="*/ 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34">
                  <a:moveTo>
                    <a:pt x="0" y="5"/>
                  </a:moveTo>
                  <a:lnTo>
                    <a:pt x="0" y="34"/>
                  </a:lnTo>
                  <a:lnTo>
                    <a:pt x="23" y="32"/>
                  </a:lnTo>
                  <a:lnTo>
                    <a:pt x="23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0" name="Freeform 514">
              <a:extLst>
                <a:ext uri="{FF2B5EF4-FFF2-40B4-BE49-F238E27FC236}">
                  <a16:creationId xmlns:a16="http://schemas.microsoft.com/office/drawing/2014/main" id="{62DAE3C8-2ADA-C47F-747F-8DFAFDB9C0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3349"/>
              <a:ext cx="15" cy="14"/>
            </a:xfrm>
            <a:custGeom>
              <a:avLst/>
              <a:gdLst>
                <a:gd name="T0" fmla="*/ 0 w 29"/>
                <a:gd name="T1" fmla="*/ 0 h 29"/>
                <a:gd name="T2" fmla="*/ 29 w 29"/>
                <a:gd name="T3" fmla="*/ 6 h 29"/>
                <a:gd name="T4" fmla="*/ 29 w 29"/>
                <a:gd name="T5" fmla="*/ 29 h 29"/>
                <a:gd name="T6" fmla="*/ 0 w 29"/>
                <a:gd name="T7" fmla="*/ 22 h 29"/>
                <a:gd name="T8" fmla="*/ 0 w 29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9">
                  <a:moveTo>
                    <a:pt x="0" y="0"/>
                  </a:moveTo>
                  <a:lnTo>
                    <a:pt x="29" y="6"/>
                  </a:lnTo>
                  <a:lnTo>
                    <a:pt x="29" y="29"/>
                  </a:lnTo>
                  <a:lnTo>
                    <a:pt x="0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1" name="Freeform 515">
              <a:extLst>
                <a:ext uri="{FF2B5EF4-FFF2-40B4-BE49-F238E27FC236}">
                  <a16:creationId xmlns:a16="http://schemas.microsoft.com/office/drawing/2014/main" id="{D70DDF15-9374-CA27-7903-B8BC9A2951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4" y="3343"/>
              <a:ext cx="12" cy="11"/>
            </a:xfrm>
            <a:custGeom>
              <a:avLst/>
              <a:gdLst>
                <a:gd name="T0" fmla="*/ 0 w 24"/>
                <a:gd name="T1" fmla="*/ 0 h 20"/>
                <a:gd name="T2" fmla="*/ 24 w 24"/>
                <a:gd name="T3" fmla="*/ 1 h 20"/>
                <a:gd name="T4" fmla="*/ 24 w 24"/>
                <a:gd name="T5" fmla="*/ 20 h 20"/>
                <a:gd name="T6" fmla="*/ 0 w 24"/>
                <a:gd name="T7" fmla="*/ 19 h 20"/>
                <a:gd name="T8" fmla="*/ 0 w 24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0">
                  <a:moveTo>
                    <a:pt x="0" y="0"/>
                  </a:moveTo>
                  <a:lnTo>
                    <a:pt x="24" y="1"/>
                  </a:lnTo>
                  <a:lnTo>
                    <a:pt x="24" y="20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2" name="Freeform 516">
              <a:extLst>
                <a:ext uri="{FF2B5EF4-FFF2-40B4-BE49-F238E27FC236}">
                  <a16:creationId xmlns:a16="http://schemas.microsoft.com/office/drawing/2014/main" id="{33D8D621-C329-8B7C-AEE0-30CEC1366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8" y="3342"/>
              <a:ext cx="10" cy="8"/>
            </a:xfrm>
            <a:custGeom>
              <a:avLst/>
              <a:gdLst>
                <a:gd name="T0" fmla="*/ 0 w 21"/>
                <a:gd name="T1" fmla="*/ 0 h 18"/>
                <a:gd name="T2" fmla="*/ 21 w 21"/>
                <a:gd name="T3" fmla="*/ 2 h 18"/>
                <a:gd name="T4" fmla="*/ 21 w 21"/>
                <a:gd name="T5" fmla="*/ 18 h 18"/>
                <a:gd name="T6" fmla="*/ 0 w 21"/>
                <a:gd name="T7" fmla="*/ 16 h 18"/>
                <a:gd name="T8" fmla="*/ 0 w 21"/>
                <a:gd name="T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8">
                  <a:moveTo>
                    <a:pt x="0" y="0"/>
                  </a:moveTo>
                  <a:lnTo>
                    <a:pt x="21" y="2"/>
                  </a:lnTo>
                  <a:lnTo>
                    <a:pt x="21" y="18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3" name="Freeform 517">
              <a:extLst>
                <a:ext uri="{FF2B5EF4-FFF2-40B4-BE49-F238E27FC236}">
                  <a16:creationId xmlns:a16="http://schemas.microsoft.com/office/drawing/2014/main" id="{1DA61442-A452-2847-9F09-FA9DE020F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6" y="3339"/>
              <a:ext cx="9" cy="8"/>
            </a:xfrm>
            <a:custGeom>
              <a:avLst/>
              <a:gdLst>
                <a:gd name="T0" fmla="*/ 0 w 19"/>
                <a:gd name="T1" fmla="*/ 0 h 16"/>
                <a:gd name="T2" fmla="*/ 19 w 19"/>
                <a:gd name="T3" fmla="*/ 1 h 16"/>
                <a:gd name="T4" fmla="*/ 19 w 19"/>
                <a:gd name="T5" fmla="*/ 16 h 16"/>
                <a:gd name="T6" fmla="*/ 0 w 19"/>
                <a:gd name="T7" fmla="*/ 16 h 16"/>
                <a:gd name="T8" fmla="*/ 0 w 19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6">
                  <a:moveTo>
                    <a:pt x="0" y="0"/>
                  </a:moveTo>
                  <a:lnTo>
                    <a:pt x="19" y="1"/>
                  </a:lnTo>
                  <a:lnTo>
                    <a:pt x="19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4" name="Freeform 518">
              <a:extLst>
                <a:ext uri="{FF2B5EF4-FFF2-40B4-BE49-F238E27FC236}">
                  <a16:creationId xmlns:a16="http://schemas.microsoft.com/office/drawing/2014/main" id="{B1337A87-5143-B77F-50D8-1F16C81A8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2" y="3350"/>
              <a:ext cx="10" cy="10"/>
            </a:xfrm>
            <a:custGeom>
              <a:avLst/>
              <a:gdLst>
                <a:gd name="T0" fmla="*/ 0 w 21"/>
                <a:gd name="T1" fmla="*/ 0 h 19"/>
                <a:gd name="T2" fmla="*/ 21 w 21"/>
                <a:gd name="T3" fmla="*/ 5 h 19"/>
                <a:gd name="T4" fmla="*/ 21 w 21"/>
                <a:gd name="T5" fmla="*/ 19 h 19"/>
                <a:gd name="T6" fmla="*/ 0 w 21"/>
                <a:gd name="T7" fmla="*/ 16 h 19"/>
                <a:gd name="T8" fmla="*/ 0 w 21"/>
                <a:gd name="T9" fmla="*/ 13 h 19"/>
                <a:gd name="T10" fmla="*/ 0 w 21"/>
                <a:gd name="T11" fmla="*/ 8 h 19"/>
                <a:gd name="T12" fmla="*/ 2 w 21"/>
                <a:gd name="T13" fmla="*/ 3 h 19"/>
                <a:gd name="T14" fmla="*/ 0 w 21"/>
                <a:gd name="T1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9">
                  <a:moveTo>
                    <a:pt x="0" y="0"/>
                  </a:moveTo>
                  <a:lnTo>
                    <a:pt x="21" y="5"/>
                  </a:lnTo>
                  <a:lnTo>
                    <a:pt x="21" y="19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2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5" name="Freeform 519">
              <a:extLst>
                <a:ext uri="{FF2B5EF4-FFF2-40B4-BE49-F238E27FC236}">
                  <a16:creationId xmlns:a16="http://schemas.microsoft.com/office/drawing/2014/main" id="{6C0F8B00-B47A-DD8B-F6A8-AB18C92DA3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3308"/>
              <a:ext cx="12" cy="13"/>
            </a:xfrm>
            <a:custGeom>
              <a:avLst/>
              <a:gdLst>
                <a:gd name="T0" fmla="*/ 0 w 25"/>
                <a:gd name="T1" fmla="*/ 0 h 26"/>
                <a:gd name="T2" fmla="*/ 0 w 25"/>
                <a:gd name="T3" fmla="*/ 24 h 26"/>
                <a:gd name="T4" fmla="*/ 23 w 25"/>
                <a:gd name="T5" fmla="*/ 26 h 26"/>
                <a:gd name="T6" fmla="*/ 25 w 25"/>
                <a:gd name="T7" fmla="*/ 0 h 26"/>
                <a:gd name="T8" fmla="*/ 0 w 25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6">
                  <a:moveTo>
                    <a:pt x="0" y="0"/>
                  </a:moveTo>
                  <a:lnTo>
                    <a:pt x="0" y="24"/>
                  </a:lnTo>
                  <a:lnTo>
                    <a:pt x="23" y="26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6" name="Freeform 520">
              <a:extLst>
                <a:ext uri="{FF2B5EF4-FFF2-40B4-BE49-F238E27FC236}">
                  <a16:creationId xmlns:a16="http://schemas.microsoft.com/office/drawing/2014/main" id="{19143A10-8BB1-EA58-63F6-22BAE9C77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8" y="3306"/>
              <a:ext cx="17" cy="18"/>
            </a:xfrm>
            <a:custGeom>
              <a:avLst/>
              <a:gdLst>
                <a:gd name="T0" fmla="*/ 34 w 34"/>
                <a:gd name="T1" fmla="*/ 0 h 35"/>
                <a:gd name="T2" fmla="*/ 32 w 34"/>
                <a:gd name="T3" fmla="*/ 30 h 35"/>
                <a:gd name="T4" fmla="*/ 0 w 34"/>
                <a:gd name="T5" fmla="*/ 35 h 35"/>
                <a:gd name="T6" fmla="*/ 4 w 34"/>
                <a:gd name="T7" fmla="*/ 0 h 35"/>
                <a:gd name="T8" fmla="*/ 6 w 34"/>
                <a:gd name="T9" fmla="*/ 0 h 35"/>
                <a:gd name="T10" fmla="*/ 9 w 34"/>
                <a:gd name="T11" fmla="*/ 0 h 35"/>
                <a:gd name="T12" fmla="*/ 13 w 34"/>
                <a:gd name="T13" fmla="*/ 0 h 35"/>
                <a:gd name="T14" fmla="*/ 18 w 34"/>
                <a:gd name="T15" fmla="*/ 0 h 35"/>
                <a:gd name="T16" fmla="*/ 24 w 34"/>
                <a:gd name="T17" fmla="*/ 0 h 35"/>
                <a:gd name="T18" fmla="*/ 28 w 34"/>
                <a:gd name="T19" fmla="*/ 0 h 35"/>
                <a:gd name="T20" fmla="*/ 32 w 34"/>
                <a:gd name="T21" fmla="*/ 0 h 35"/>
                <a:gd name="T22" fmla="*/ 34 w 34"/>
                <a:gd name="T2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" h="35">
                  <a:moveTo>
                    <a:pt x="34" y="0"/>
                  </a:moveTo>
                  <a:lnTo>
                    <a:pt x="32" y="30"/>
                  </a:lnTo>
                  <a:lnTo>
                    <a:pt x="0" y="35"/>
                  </a:lnTo>
                  <a:lnTo>
                    <a:pt x="4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2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7" name="Freeform 521">
              <a:extLst>
                <a:ext uri="{FF2B5EF4-FFF2-40B4-BE49-F238E27FC236}">
                  <a16:creationId xmlns:a16="http://schemas.microsoft.com/office/drawing/2014/main" id="{BBDCCD83-BBD6-7450-5543-53B7FD2B15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3309"/>
              <a:ext cx="12" cy="12"/>
            </a:xfrm>
            <a:custGeom>
              <a:avLst/>
              <a:gdLst>
                <a:gd name="T0" fmla="*/ 3 w 25"/>
                <a:gd name="T1" fmla="*/ 1 h 24"/>
                <a:gd name="T2" fmla="*/ 25 w 25"/>
                <a:gd name="T3" fmla="*/ 0 h 24"/>
                <a:gd name="T4" fmla="*/ 24 w 25"/>
                <a:gd name="T5" fmla="*/ 22 h 24"/>
                <a:gd name="T6" fmla="*/ 0 w 25"/>
                <a:gd name="T7" fmla="*/ 24 h 24"/>
                <a:gd name="T8" fmla="*/ 3 w 25"/>
                <a:gd name="T9" fmla="*/ 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4">
                  <a:moveTo>
                    <a:pt x="3" y="1"/>
                  </a:moveTo>
                  <a:lnTo>
                    <a:pt x="25" y="0"/>
                  </a:lnTo>
                  <a:lnTo>
                    <a:pt x="24" y="22"/>
                  </a:lnTo>
                  <a:lnTo>
                    <a:pt x="0" y="24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D3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8" name="Freeform 522">
              <a:extLst>
                <a:ext uri="{FF2B5EF4-FFF2-40B4-BE49-F238E27FC236}">
                  <a16:creationId xmlns:a16="http://schemas.microsoft.com/office/drawing/2014/main" id="{73ADA639-486D-C4CD-4647-25B3A392E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8" y="3270"/>
              <a:ext cx="28" cy="12"/>
            </a:xfrm>
            <a:custGeom>
              <a:avLst/>
              <a:gdLst>
                <a:gd name="T0" fmla="*/ 0 w 56"/>
                <a:gd name="T1" fmla="*/ 10 h 24"/>
                <a:gd name="T2" fmla="*/ 56 w 56"/>
                <a:gd name="T3" fmla="*/ 0 h 24"/>
                <a:gd name="T4" fmla="*/ 56 w 56"/>
                <a:gd name="T5" fmla="*/ 14 h 24"/>
                <a:gd name="T6" fmla="*/ 0 w 56"/>
                <a:gd name="T7" fmla="*/ 24 h 24"/>
                <a:gd name="T8" fmla="*/ 0 w 56"/>
                <a:gd name="T9" fmla="*/ 1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4">
                  <a:moveTo>
                    <a:pt x="0" y="10"/>
                  </a:moveTo>
                  <a:lnTo>
                    <a:pt x="56" y="0"/>
                  </a:lnTo>
                  <a:lnTo>
                    <a:pt x="56" y="14"/>
                  </a:lnTo>
                  <a:lnTo>
                    <a:pt x="0" y="2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9" name="Freeform 523">
              <a:extLst>
                <a:ext uri="{FF2B5EF4-FFF2-40B4-BE49-F238E27FC236}">
                  <a16:creationId xmlns:a16="http://schemas.microsoft.com/office/drawing/2014/main" id="{C1559BEE-76CF-1874-DC0B-54E7ED8276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4" y="3261"/>
              <a:ext cx="26" cy="11"/>
            </a:xfrm>
            <a:custGeom>
              <a:avLst/>
              <a:gdLst>
                <a:gd name="T0" fmla="*/ 0 w 51"/>
                <a:gd name="T1" fmla="*/ 10 h 23"/>
                <a:gd name="T2" fmla="*/ 51 w 51"/>
                <a:gd name="T3" fmla="*/ 0 h 23"/>
                <a:gd name="T4" fmla="*/ 51 w 51"/>
                <a:gd name="T5" fmla="*/ 13 h 23"/>
                <a:gd name="T6" fmla="*/ 0 w 51"/>
                <a:gd name="T7" fmla="*/ 23 h 23"/>
                <a:gd name="T8" fmla="*/ 0 w 51"/>
                <a:gd name="T9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23">
                  <a:moveTo>
                    <a:pt x="0" y="10"/>
                  </a:moveTo>
                  <a:lnTo>
                    <a:pt x="51" y="0"/>
                  </a:lnTo>
                  <a:lnTo>
                    <a:pt x="51" y="13"/>
                  </a:lnTo>
                  <a:lnTo>
                    <a:pt x="0" y="2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0" name="Freeform 524">
              <a:extLst>
                <a:ext uri="{FF2B5EF4-FFF2-40B4-BE49-F238E27FC236}">
                  <a16:creationId xmlns:a16="http://schemas.microsoft.com/office/drawing/2014/main" id="{9306FEED-ABBA-21CD-0F6D-0D3531B28E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2" y="3253"/>
              <a:ext cx="22" cy="10"/>
            </a:xfrm>
            <a:custGeom>
              <a:avLst/>
              <a:gdLst>
                <a:gd name="T0" fmla="*/ 0 w 46"/>
                <a:gd name="T1" fmla="*/ 10 h 21"/>
                <a:gd name="T2" fmla="*/ 46 w 46"/>
                <a:gd name="T3" fmla="*/ 0 h 21"/>
                <a:gd name="T4" fmla="*/ 46 w 46"/>
                <a:gd name="T5" fmla="*/ 13 h 21"/>
                <a:gd name="T6" fmla="*/ 0 w 46"/>
                <a:gd name="T7" fmla="*/ 21 h 21"/>
                <a:gd name="T8" fmla="*/ 0 w 46"/>
                <a:gd name="T9" fmla="*/ 1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21">
                  <a:moveTo>
                    <a:pt x="0" y="10"/>
                  </a:moveTo>
                  <a:lnTo>
                    <a:pt x="46" y="0"/>
                  </a:lnTo>
                  <a:lnTo>
                    <a:pt x="46" y="13"/>
                  </a:lnTo>
                  <a:lnTo>
                    <a:pt x="0" y="21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1" name="Freeform 525">
              <a:extLst>
                <a:ext uri="{FF2B5EF4-FFF2-40B4-BE49-F238E27FC236}">
                  <a16:creationId xmlns:a16="http://schemas.microsoft.com/office/drawing/2014/main" id="{0C387261-F29B-2B2E-A11E-FDB112E55A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5" y="3245"/>
              <a:ext cx="22" cy="8"/>
            </a:xfrm>
            <a:custGeom>
              <a:avLst/>
              <a:gdLst>
                <a:gd name="T0" fmla="*/ 0 w 42"/>
                <a:gd name="T1" fmla="*/ 7 h 16"/>
                <a:gd name="T2" fmla="*/ 42 w 42"/>
                <a:gd name="T3" fmla="*/ 0 h 16"/>
                <a:gd name="T4" fmla="*/ 42 w 42"/>
                <a:gd name="T5" fmla="*/ 10 h 16"/>
                <a:gd name="T6" fmla="*/ 0 w 42"/>
                <a:gd name="T7" fmla="*/ 16 h 16"/>
                <a:gd name="T8" fmla="*/ 0 w 42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6">
                  <a:moveTo>
                    <a:pt x="0" y="7"/>
                  </a:moveTo>
                  <a:lnTo>
                    <a:pt x="42" y="0"/>
                  </a:lnTo>
                  <a:lnTo>
                    <a:pt x="42" y="10"/>
                  </a:lnTo>
                  <a:lnTo>
                    <a:pt x="0" y="16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2" name="Freeform 526">
              <a:extLst>
                <a:ext uri="{FF2B5EF4-FFF2-40B4-BE49-F238E27FC236}">
                  <a16:creationId xmlns:a16="http://schemas.microsoft.com/office/drawing/2014/main" id="{CF18C931-030D-D892-B26B-5D5D8E08D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0" y="3315"/>
              <a:ext cx="46" cy="36"/>
            </a:xfrm>
            <a:custGeom>
              <a:avLst/>
              <a:gdLst>
                <a:gd name="T0" fmla="*/ 0 w 92"/>
                <a:gd name="T1" fmla="*/ 20 h 73"/>
                <a:gd name="T2" fmla="*/ 0 w 92"/>
                <a:gd name="T3" fmla="*/ 73 h 73"/>
                <a:gd name="T4" fmla="*/ 92 w 92"/>
                <a:gd name="T5" fmla="*/ 52 h 73"/>
                <a:gd name="T6" fmla="*/ 91 w 92"/>
                <a:gd name="T7" fmla="*/ 0 h 73"/>
                <a:gd name="T8" fmla="*/ 0 w 92"/>
                <a:gd name="T9" fmla="*/ 2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73">
                  <a:moveTo>
                    <a:pt x="0" y="20"/>
                  </a:moveTo>
                  <a:lnTo>
                    <a:pt x="0" y="73"/>
                  </a:lnTo>
                  <a:lnTo>
                    <a:pt x="92" y="52"/>
                  </a:lnTo>
                  <a:lnTo>
                    <a:pt x="91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3" name="Freeform 527">
              <a:extLst>
                <a:ext uri="{FF2B5EF4-FFF2-40B4-BE49-F238E27FC236}">
                  <a16:creationId xmlns:a16="http://schemas.microsoft.com/office/drawing/2014/main" id="{8F734F32-391F-A1D9-C6D5-DDAC75101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5" y="3207"/>
              <a:ext cx="18" cy="8"/>
            </a:xfrm>
            <a:custGeom>
              <a:avLst/>
              <a:gdLst>
                <a:gd name="T0" fmla="*/ 3 w 35"/>
                <a:gd name="T1" fmla="*/ 0 h 16"/>
                <a:gd name="T2" fmla="*/ 35 w 35"/>
                <a:gd name="T3" fmla="*/ 0 h 16"/>
                <a:gd name="T4" fmla="*/ 35 w 35"/>
                <a:gd name="T5" fmla="*/ 16 h 16"/>
                <a:gd name="T6" fmla="*/ 0 w 35"/>
                <a:gd name="T7" fmla="*/ 16 h 16"/>
                <a:gd name="T8" fmla="*/ 3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3" y="0"/>
                  </a:moveTo>
                  <a:lnTo>
                    <a:pt x="35" y="0"/>
                  </a:lnTo>
                  <a:lnTo>
                    <a:pt x="35" y="16"/>
                  </a:lnTo>
                  <a:lnTo>
                    <a:pt x="0" y="1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4" name="Freeform 528">
              <a:extLst>
                <a:ext uri="{FF2B5EF4-FFF2-40B4-BE49-F238E27FC236}">
                  <a16:creationId xmlns:a16="http://schemas.microsoft.com/office/drawing/2014/main" id="{16E53D30-056B-0BC2-C088-6914D2A5E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9" y="3147"/>
              <a:ext cx="23" cy="6"/>
            </a:xfrm>
            <a:custGeom>
              <a:avLst/>
              <a:gdLst>
                <a:gd name="T0" fmla="*/ 6 w 46"/>
                <a:gd name="T1" fmla="*/ 0 h 13"/>
                <a:gd name="T2" fmla="*/ 46 w 46"/>
                <a:gd name="T3" fmla="*/ 0 h 13"/>
                <a:gd name="T4" fmla="*/ 43 w 46"/>
                <a:gd name="T5" fmla="*/ 8 h 13"/>
                <a:gd name="T6" fmla="*/ 0 w 46"/>
                <a:gd name="T7" fmla="*/ 13 h 13"/>
                <a:gd name="T8" fmla="*/ 6 w 4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3">
                  <a:moveTo>
                    <a:pt x="6" y="0"/>
                  </a:moveTo>
                  <a:lnTo>
                    <a:pt x="46" y="0"/>
                  </a:lnTo>
                  <a:lnTo>
                    <a:pt x="43" y="8"/>
                  </a:lnTo>
                  <a:lnTo>
                    <a:pt x="0" y="1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5" name="Freeform 529">
              <a:extLst>
                <a:ext uri="{FF2B5EF4-FFF2-40B4-BE49-F238E27FC236}">
                  <a16:creationId xmlns:a16="http://schemas.microsoft.com/office/drawing/2014/main" id="{9CA6DE2D-D1A3-892F-5C5A-E95E770D1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3209"/>
              <a:ext cx="23" cy="4"/>
            </a:xfrm>
            <a:custGeom>
              <a:avLst/>
              <a:gdLst>
                <a:gd name="T0" fmla="*/ 4 w 47"/>
                <a:gd name="T1" fmla="*/ 0 h 10"/>
                <a:gd name="T2" fmla="*/ 44 w 47"/>
                <a:gd name="T3" fmla="*/ 0 h 10"/>
                <a:gd name="T4" fmla="*/ 47 w 47"/>
                <a:gd name="T5" fmla="*/ 10 h 10"/>
                <a:gd name="T6" fmla="*/ 0 w 47"/>
                <a:gd name="T7" fmla="*/ 8 h 10"/>
                <a:gd name="T8" fmla="*/ 1 w 47"/>
                <a:gd name="T9" fmla="*/ 7 h 10"/>
                <a:gd name="T10" fmla="*/ 4 w 47"/>
                <a:gd name="T11" fmla="*/ 3 h 10"/>
                <a:gd name="T12" fmla="*/ 4 w 47"/>
                <a:gd name="T13" fmla="*/ 2 h 10"/>
                <a:gd name="T14" fmla="*/ 4 w 47"/>
                <a:gd name="T1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10">
                  <a:moveTo>
                    <a:pt x="4" y="0"/>
                  </a:moveTo>
                  <a:lnTo>
                    <a:pt x="44" y="0"/>
                  </a:lnTo>
                  <a:lnTo>
                    <a:pt x="47" y="10"/>
                  </a:lnTo>
                  <a:lnTo>
                    <a:pt x="0" y="8"/>
                  </a:lnTo>
                  <a:lnTo>
                    <a:pt x="1" y="7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6" name="Freeform 530">
              <a:extLst>
                <a:ext uri="{FF2B5EF4-FFF2-40B4-BE49-F238E27FC236}">
                  <a16:creationId xmlns:a16="http://schemas.microsoft.com/office/drawing/2014/main" id="{5D638289-11BC-B01C-46FA-E789DF140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6" y="3144"/>
              <a:ext cx="24" cy="69"/>
            </a:xfrm>
            <a:custGeom>
              <a:avLst/>
              <a:gdLst>
                <a:gd name="T0" fmla="*/ 2 w 49"/>
                <a:gd name="T1" fmla="*/ 8 h 136"/>
                <a:gd name="T2" fmla="*/ 0 w 49"/>
                <a:gd name="T3" fmla="*/ 131 h 136"/>
                <a:gd name="T4" fmla="*/ 12 w 49"/>
                <a:gd name="T5" fmla="*/ 136 h 136"/>
                <a:gd name="T6" fmla="*/ 44 w 49"/>
                <a:gd name="T7" fmla="*/ 136 h 136"/>
                <a:gd name="T8" fmla="*/ 49 w 49"/>
                <a:gd name="T9" fmla="*/ 123 h 136"/>
                <a:gd name="T10" fmla="*/ 49 w 49"/>
                <a:gd name="T11" fmla="*/ 16 h 136"/>
                <a:gd name="T12" fmla="*/ 37 w 49"/>
                <a:gd name="T13" fmla="*/ 2 h 136"/>
                <a:gd name="T14" fmla="*/ 12 w 49"/>
                <a:gd name="T15" fmla="*/ 0 h 136"/>
                <a:gd name="T16" fmla="*/ 2 w 49"/>
                <a:gd name="T17" fmla="*/ 8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136">
                  <a:moveTo>
                    <a:pt x="2" y="8"/>
                  </a:moveTo>
                  <a:lnTo>
                    <a:pt x="0" y="131"/>
                  </a:lnTo>
                  <a:lnTo>
                    <a:pt x="12" y="136"/>
                  </a:lnTo>
                  <a:lnTo>
                    <a:pt x="44" y="136"/>
                  </a:lnTo>
                  <a:lnTo>
                    <a:pt x="49" y="123"/>
                  </a:lnTo>
                  <a:lnTo>
                    <a:pt x="49" y="16"/>
                  </a:lnTo>
                  <a:lnTo>
                    <a:pt x="37" y="2"/>
                  </a:lnTo>
                  <a:lnTo>
                    <a:pt x="12" y="0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7" name="Freeform 531">
              <a:extLst>
                <a:ext uri="{FF2B5EF4-FFF2-40B4-BE49-F238E27FC236}">
                  <a16:creationId xmlns:a16="http://schemas.microsoft.com/office/drawing/2014/main" id="{2639CAE2-B57D-9DFA-7C63-A1180DAD2F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2" y="3140"/>
              <a:ext cx="39" cy="65"/>
            </a:xfrm>
            <a:custGeom>
              <a:avLst/>
              <a:gdLst>
                <a:gd name="T0" fmla="*/ 80 w 80"/>
                <a:gd name="T1" fmla="*/ 13 h 128"/>
                <a:gd name="T2" fmla="*/ 40 w 80"/>
                <a:gd name="T3" fmla="*/ 10 h 128"/>
                <a:gd name="T4" fmla="*/ 40 w 80"/>
                <a:gd name="T5" fmla="*/ 0 h 128"/>
                <a:gd name="T6" fmla="*/ 11 w 80"/>
                <a:gd name="T7" fmla="*/ 0 h 128"/>
                <a:gd name="T8" fmla="*/ 3 w 80"/>
                <a:gd name="T9" fmla="*/ 10 h 128"/>
                <a:gd name="T10" fmla="*/ 0 w 80"/>
                <a:gd name="T11" fmla="*/ 119 h 128"/>
                <a:gd name="T12" fmla="*/ 8 w 80"/>
                <a:gd name="T13" fmla="*/ 128 h 128"/>
                <a:gd name="T14" fmla="*/ 53 w 80"/>
                <a:gd name="T15" fmla="*/ 128 h 128"/>
                <a:gd name="T16" fmla="*/ 56 w 80"/>
                <a:gd name="T17" fmla="*/ 115 h 128"/>
                <a:gd name="T18" fmla="*/ 37 w 80"/>
                <a:gd name="T19" fmla="*/ 119 h 128"/>
                <a:gd name="T20" fmla="*/ 37 w 80"/>
                <a:gd name="T21" fmla="*/ 24 h 128"/>
                <a:gd name="T22" fmla="*/ 80 w 80"/>
                <a:gd name="T23" fmla="*/ 24 h 128"/>
                <a:gd name="T24" fmla="*/ 78 w 80"/>
                <a:gd name="T25" fmla="*/ 22 h 128"/>
                <a:gd name="T26" fmla="*/ 77 w 80"/>
                <a:gd name="T27" fmla="*/ 19 h 128"/>
                <a:gd name="T28" fmla="*/ 77 w 80"/>
                <a:gd name="T29" fmla="*/ 16 h 128"/>
                <a:gd name="T30" fmla="*/ 80 w 80"/>
                <a:gd name="T31" fmla="*/ 13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0" h="128">
                  <a:moveTo>
                    <a:pt x="80" y="13"/>
                  </a:moveTo>
                  <a:lnTo>
                    <a:pt x="40" y="10"/>
                  </a:lnTo>
                  <a:lnTo>
                    <a:pt x="40" y="0"/>
                  </a:lnTo>
                  <a:lnTo>
                    <a:pt x="11" y="0"/>
                  </a:lnTo>
                  <a:lnTo>
                    <a:pt x="3" y="10"/>
                  </a:lnTo>
                  <a:lnTo>
                    <a:pt x="0" y="119"/>
                  </a:lnTo>
                  <a:lnTo>
                    <a:pt x="8" y="128"/>
                  </a:lnTo>
                  <a:lnTo>
                    <a:pt x="53" y="128"/>
                  </a:lnTo>
                  <a:lnTo>
                    <a:pt x="56" y="115"/>
                  </a:lnTo>
                  <a:lnTo>
                    <a:pt x="37" y="119"/>
                  </a:lnTo>
                  <a:lnTo>
                    <a:pt x="37" y="24"/>
                  </a:lnTo>
                  <a:lnTo>
                    <a:pt x="80" y="24"/>
                  </a:lnTo>
                  <a:lnTo>
                    <a:pt x="78" y="22"/>
                  </a:lnTo>
                  <a:lnTo>
                    <a:pt x="77" y="19"/>
                  </a:lnTo>
                  <a:lnTo>
                    <a:pt x="77" y="16"/>
                  </a:lnTo>
                  <a:lnTo>
                    <a:pt x="80" y="13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8" name="Freeform 532">
              <a:extLst>
                <a:ext uri="{FF2B5EF4-FFF2-40B4-BE49-F238E27FC236}">
                  <a16:creationId xmlns:a16="http://schemas.microsoft.com/office/drawing/2014/main" id="{6404881F-2784-047C-1BA8-3A09FA77B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" y="3241"/>
              <a:ext cx="15" cy="34"/>
            </a:xfrm>
            <a:custGeom>
              <a:avLst/>
              <a:gdLst>
                <a:gd name="T0" fmla="*/ 16 w 30"/>
                <a:gd name="T1" fmla="*/ 67 h 67"/>
                <a:gd name="T2" fmla="*/ 22 w 30"/>
                <a:gd name="T3" fmla="*/ 64 h 67"/>
                <a:gd name="T4" fmla="*/ 26 w 30"/>
                <a:gd name="T5" fmla="*/ 58 h 67"/>
                <a:gd name="T6" fmla="*/ 29 w 30"/>
                <a:gd name="T7" fmla="*/ 46 h 67"/>
                <a:gd name="T8" fmla="*/ 30 w 30"/>
                <a:gd name="T9" fmla="*/ 34 h 67"/>
                <a:gd name="T10" fmla="*/ 29 w 30"/>
                <a:gd name="T11" fmla="*/ 21 h 67"/>
                <a:gd name="T12" fmla="*/ 26 w 30"/>
                <a:gd name="T13" fmla="*/ 10 h 67"/>
                <a:gd name="T14" fmla="*/ 22 w 30"/>
                <a:gd name="T15" fmla="*/ 3 h 67"/>
                <a:gd name="T16" fmla="*/ 16 w 30"/>
                <a:gd name="T17" fmla="*/ 0 h 67"/>
                <a:gd name="T18" fmla="*/ 10 w 30"/>
                <a:gd name="T19" fmla="*/ 3 h 67"/>
                <a:gd name="T20" fmla="*/ 4 w 30"/>
                <a:gd name="T21" fmla="*/ 10 h 67"/>
                <a:gd name="T22" fmla="*/ 1 w 30"/>
                <a:gd name="T23" fmla="*/ 21 h 67"/>
                <a:gd name="T24" fmla="*/ 0 w 30"/>
                <a:gd name="T25" fmla="*/ 34 h 67"/>
                <a:gd name="T26" fmla="*/ 1 w 30"/>
                <a:gd name="T27" fmla="*/ 46 h 67"/>
                <a:gd name="T28" fmla="*/ 4 w 30"/>
                <a:gd name="T29" fmla="*/ 58 h 67"/>
                <a:gd name="T30" fmla="*/ 10 w 30"/>
                <a:gd name="T31" fmla="*/ 64 h 67"/>
                <a:gd name="T32" fmla="*/ 16 w 30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" h="67">
                  <a:moveTo>
                    <a:pt x="16" y="67"/>
                  </a:moveTo>
                  <a:lnTo>
                    <a:pt x="22" y="64"/>
                  </a:lnTo>
                  <a:lnTo>
                    <a:pt x="26" y="58"/>
                  </a:lnTo>
                  <a:lnTo>
                    <a:pt x="29" y="46"/>
                  </a:lnTo>
                  <a:lnTo>
                    <a:pt x="30" y="34"/>
                  </a:lnTo>
                  <a:lnTo>
                    <a:pt x="29" y="21"/>
                  </a:lnTo>
                  <a:lnTo>
                    <a:pt x="26" y="10"/>
                  </a:lnTo>
                  <a:lnTo>
                    <a:pt x="22" y="3"/>
                  </a:lnTo>
                  <a:lnTo>
                    <a:pt x="16" y="0"/>
                  </a:lnTo>
                  <a:lnTo>
                    <a:pt x="10" y="3"/>
                  </a:lnTo>
                  <a:lnTo>
                    <a:pt x="4" y="10"/>
                  </a:lnTo>
                  <a:lnTo>
                    <a:pt x="1" y="21"/>
                  </a:lnTo>
                  <a:lnTo>
                    <a:pt x="0" y="34"/>
                  </a:lnTo>
                  <a:lnTo>
                    <a:pt x="1" y="46"/>
                  </a:lnTo>
                  <a:lnTo>
                    <a:pt x="4" y="58"/>
                  </a:lnTo>
                  <a:lnTo>
                    <a:pt x="10" y="64"/>
                  </a:lnTo>
                  <a:lnTo>
                    <a:pt x="16" y="67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9" name="Freeform 533">
              <a:extLst>
                <a:ext uri="{FF2B5EF4-FFF2-40B4-BE49-F238E27FC236}">
                  <a16:creationId xmlns:a16="http://schemas.microsoft.com/office/drawing/2014/main" id="{A9DC4FBB-CD68-9CED-C688-C032659EE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4" y="3249"/>
              <a:ext cx="16" cy="33"/>
            </a:xfrm>
            <a:custGeom>
              <a:avLst/>
              <a:gdLst>
                <a:gd name="T0" fmla="*/ 17 w 31"/>
                <a:gd name="T1" fmla="*/ 68 h 68"/>
                <a:gd name="T2" fmla="*/ 22 w 31"/>
                <a:gd name="T3" fmla="*/ 66 h 68"/>
                <a:gd name="T4" fmla="*/ 27 w 31"/>
                <a:gd name="T5" fmla="*/ 58 h 68"/>
                <a:gd name="T6" fmla="*/ 30 w 31"/>
                <a:gd name="T7" fmla="*/ 47 h 68"/>
                <a:gd name="T8" fmla="*/ 31 w 31"/>
                <a:gd name="T9" fmla="*/ 34 h 68"/>
                <a:gd name="T10" fmla="*/ 30 w 31"/>
                <a:gd name="T11" fmla="*/ 21 h 68"/>
                <a:gd name="T12" fmla="*/ 27 w 31"/>
                <a:gd name="T13" fmla="*/ 10 h 68"/>
                <a:gd name="T14" fmla="*/ 22 w 31"/>
                <a:gd name="T15" fmla="*/ 4 h 68"/>
                <a:gd name="T16" fmla="*/ 17 w 31"/>
                <a:gd name="T17" fmla="*/ 0 h 68"/>
                <a:gd name="T18" fmla="*/ 11 w 31"/>
                <a:gd name="T19" fmla="*/ 4 h 68"/>
                <a:gd name="T20" fmla="*/ 5 w 31"/>
                <a:gd name="T21" fmla="*/ 10 h 68"/>
                <a:gd name="T22" fmla="*/ 2 w 31"/>
                <a:gd name="T23" fmla="*/ 21 h 68"/>
                <a:gd name="T24" fmla="*/ 0 w 31"/>
                <a:gd name="T25" fmla="*/ 34 h 68"/>
                <a:gd name="T26" fmla="*/ 2 w 31"/>
                <a:gd name="T27" fmla="*/ 47 h 68"/>
                <a:gd name="T28" fmla="*/ 5 w 31"/>
                <a:gd name="T29" fmla="*/ 58 h 68"/>
                <a:gd name="T30" fmla="*/ 11 w 31"/>
                <a:gd name="T31" fmla="*/ 66 h 68"/>
                <a:gd name="T32" fmla="*/ 17 w 31"/>
                <a:gd name="T33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68">
                  <a:moveTo>
                    <a:pt x="17" y="68"/>
                  </a:moveTo>
                  <a:lnTo>
                    <a:pt x="22" y="66"/>
                  </a:lnTo>
                  <a:lnTo>
                    <a:pt x="27" y="58"/>
                  </a:lnTo>
                  <a:lnTo>
                    <a:pt x="30" y="47"/>
                  </a:lnTo>
                  <a:lnTo>
                    <a:pt x="31" y="34"/>
                  </a:lnTo>
                  <a:lnTo>
                    <a:pt x="30" y="21"/>
                  </a:lnTo>
                  <a:lnTo>
                    <a:pt x="27" y="10"/>
                  </a:lnTo>
                  <a:lnTo>
                    <a:pt x="22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5" y="58"/>
                  </a:lnTo>
                  <a:lnTo>
                    <a:pt x="11" y="66"/>
                  </a:lnTo>
                  <a:lnTo>
                    <a:pt x="17" y="68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551938" name="Rectangle 2">
            <a:extLst>
              <a:ext uri="{FF2B5EF4-FFF2-40B4-BE49-F238E27FC236}">
                <a16:creationId xmlns:a16="http://schemas.microsoft.com/office/drawing/2014/main" id="{5938888F-7920-5246-E05E-AEA4BA19CD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供應商通路</a:t>
            </a:r>
          </a:p>
        </p:txBody>
      </p:sp>
      <p:sp>
        <p:nvSpPr>
          <p:cNvPr id="551941" name="AutoShape 5">
            <a:extLst>
              <a:ext uri="{FF2B5EF4-FFF2-40B4-BE49-F238E27FC236}">
                <a16:creationId xmlns:a16="http://schemas.microsoft.com/office/drawing/2014/main" id="{E105E82C-C437-C6E1-9D2F-7B45B7767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306863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>
                <a:latin typeface="Arial Narrow" panose="020B0606020202030204" pitchFamily="34" charset="0"/>
              </a:rPr>
              <a:t>訂單</a:t>
            </a:r>
          </a:p>
        </p:txBody>
      </p:sp>
      <p:sp>
        <p:nvSpPr>
          <p:cNvPr id="551942" name="AutoShape 6">
            <a:extLst>
              <a:ext uri="{FF2B5EF4-FFF2-40B4-BE49-F238E27FC236}">
                <a16:creationId xmlns:a16="http://schemas.microsoft.com/office/drawing/2014/main" id="{E7F5FA65-91D4-FA65-5A95-EB64FBFF5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4292600"/>
            <a:ext cx="720725" cy="576263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/>
              <a:t>訂單</a:t>
            </a:r>
          </a:p>
        </p:txBody>
      </p:sp>
      <p:sp>
        <p:nvSpPr>
          <p:cNvPr id="551943" name="AutoShape 7">
            <a:extLst>
              <a:ext uri="{FF2B5EF4-FFF2-40B4-BE49-F238E27FC236}">
                <a16:creationId xmlns:a16="http://schemas.microsoft.com/office/drawing/2014/main" id="{EB48219D-7C11-5C9D-CAB7-3378675A0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558958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/>
              <a:t>訂單</a:t>
            </a:r>
          </a:p>
        </p:txBody>
      </p:sp>
      <p:sp>
        <p:nvSpPr>
          <p:cNvPr id="551944" name="Text Box 8">
            <a:extLst>
              <a:ext uri="{FF2B5EF4-FFF2-40B4-BE49-F238E27FC236}">
                <a16:creationId xmlns:a16="http://schemas.microsoft.com/office/drawing/2014/main" id="{EEEA62B2-3B3D-D5FD-CAB1-B297B8956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054600"/>
            <a:ext cx="1098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rgbClr val="333399"/>
                </a:solidFill>
                <a:latin typeface="Arial Narrow" panose="020B0606020202030204" pitchFamily="34" charset="0"/>
              </a:rPr>
              <a:t>訂單處</a:t>
            </a:r>
          </a:p>
          <a:p>
            <a:r>
              <a:rPr lang="zh-TW" altLang="en-US">
                <a:solidFill>
                  <a:srgbClr val="333399"/>
                </a:solidFill>
                <a:latin typeface="Arial Narrow" panose="020B0606020202030204" pitchFamily="34" charset="0"/>
              </a:rPr>
              <a:t>理時間</a:t>
            </a:r>
          </a:p>
        </p:txBody>
      </p:sp>
      <p:sp>
        <p:nvSpPr>
          <p:cNvPr id="551945" name="Line 9">
            <a:extLst>
              <a:ext uri="{FF2B5EF4-FFF2-40B4-BE49-F238E27FC236}">
                <a16:creationId xmlns:a16="http://schemas.microsoft.com/office/drawing/2014/main" id="{01D38347-06FD-D523-1DF1-ECC0CA8E5F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63713" y="3716338"/>
            <a:ext cx="504825" cy="12969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6" name="Line 10">
            <a:extLst>
              <a:ext uri="{FF2B5EF4-FFF2-40B4-BE49-F238E27FC236}">
                <a16:creationId xmlns:a16="http://schemas.microsoft.com/office/drawing/2014/main" id="{16A2CF97-A272-E2F2-E3A0-D0DA65962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8538" y="5805488"/>
            <a:ext cx="2232025" cy="1444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7" name="Line 11">
            <a:extLst>
              <a:ext uri="{FF2B5EF4-FFF2-40B4-BE49-F238E27FC236}">
                <a16:creationId xmlns:a16="http://schemas.microsoft.com/office/drawing/2014/main" id="{A9A82196-98AB-3617-7EF8-A7D5327C59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4797425"/>
            <a:ext cx="1008063" cy="50323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9" name="Line 13">
            <a:extLst>
              <a:ext uri="{FF2B5EF4-FFF2-40B4-BE49-F238E27FC236}">
                <a16:creationId xmlns:a16="http://schemas.microsoft.com/office/drawing/2014/main" id="{2CB937F3-E726-6F17-60E0-8F23CD75BB7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492375"/>
            <a:ext cx="2305050" cy="730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0" name="Line 14">
            <a:extLst>
              <a:ext uri="{FF2B5EF4-FFF2-40B4-BE49-F238E27FC236}">
                <a16:creationId xmlns:a16="http://schemas.microsoft.com/office/drawing/2014/main" id="{4D0B7C84-2C10-280B-A891-7F232E28EC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2925763"/>
            <a:ext cx="1009650" cy="7191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1" name="Line 15">
            <a:extLst>
              <a:ext uri="{FF2B5EF4-FFF2-40B4-BE49-F238E27FC236}">
                <a16:creationId xmlns:a16="http://schemas.microsoft.com/office/drawing/2014/main" id="{3CE44236-2B36-C2D1-66F7-79124B489B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4388" y="2997200"/>
            <a:ext cx="433387" cy="16557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2" name="Line 16">
            <a:extLst>
              <a:ext uri="{FF2B5EF4-FFF2-40B4-BE49-F238E27FC236}">
                <a16:creationId xmlns:a16="http://schemas.microsoft.com/office/drawing/2014/main" id="{F43F6362-D5DF-41EE-2077-474DAFB5B6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2420938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3" name="Text Box 17">
            <a:extLst>
              <a:ext uri="{FF2B5EF4-FFF2-40B4-BE49-F238E27FC236}">
                <a16:creationId xmlns:a16="http://schemas.microsoft.com/office/drawing/2014/main" id="{7E014FAC-8413-84D8-C54B-87C88961E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99072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rgbClr val="333399"/>
                </a:solidFill>
              </a:rPr>
              <a:t>生產線</a:t>
            </a:r>
          </a:p>
        </p:txBody>
      </p:sp>
      <p:sp>
        <p:nvSpPr>
          <p:cNvPr id="551954" name="Text Box 18">
            <a:extLst>
              <a:ext uri="{FF2B5EF4-FFF2-40B4-BE49-F238E27FC236}">
                <a16:creationId xmlns:a16="http://schemas.microsoft.com/office/drawing/2014/main" id="{99D1D57B-FA9C-1C7F-1466-FBED03694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0" y="5949950"/>
            <a:ext cx="109855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/>
              <a:t>運送至</a:t>
            </a:r>
          </a:p>
          <a:p>
            <a:r>
              <a:rPr lang="zh-TW" altLang="en-US"/>
              <a:t>客戶</a:t>
            </a:r>
          </a:p>
        </p:txBody>
      </p:sp>
      <p:sp>
        <p:nvSpPr>
          <p:cNvPr id="551955" name="Line 19">
            <a:extLst>
              <a:ext uri="{FF2B5EF4-FFF2-40B4-BE49-F238E27FC236}">
                <a16:creationId xmlns:a16="http://schemas.microsoft.com/office/drawing/2014/main" id="{3208F6B5-C585-E85C-D437-4AD54693CE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638175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8" name="Text Box 12">
            <a:extLst>
              <a:ext uri="{FF2B5EF4-FFF2-40B4-BE49-F238E27FC236}">
                <a16:creationId xmlns:a16="http://schemas.microsoft.com/office/drawing/2014/main" id="{EFB1DB8B-D087-CFA7-4C61-DBBF98858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21399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rgbClr val="333399"/>
                </a:solidFill>
                <a:latin typeface="Arial Narrow" panose="020B0606020202030204" pitchFamily="34" charset="0"/>
              </a:rPr>
              <a:t>運送時間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9105AE03-6379-4520-E1E0-558EDD47E0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5ECB0B9C-BF72-F6C1-361A-3664619BC2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D4317A-869B-421D-8FDB-DAFA05FD1A55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553986" name="Rectangle 2">
            <a:extLst>
              <a:ext uri="{FF2B5EF4-FFF2-40B4-BE49-F238E27FC236}">
                <a16:creationId xmlns:a16="http://schemas.microsoft.com/office/drawing/2014/main" id="{7F5AB8F7-5B2B-CDB1-CB36-9175F5BC12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零售商</a:t>
            </a:r>
          </a:p>
        </p:txBody>
      </p:sp>
      <p:sp>
        <p:nvSpPr>
          <p:cNvPr id="553987" name="Rectangle 3">
            <a:extLst>
              <a:ext uri="{FF2B5EF4-FFF2-40B4-BE49-F238E27FC236}">
                <a16:creationId xmlns:a16="http://schemas.microsoft.com/office/drawing/2014/main" id="{8521180C-D8E1-63CE-C708-8FD824387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向大盤商訂購啤酒</a:t>
            </a:r>
          </a:p>
          <a:p>
            <a:r>
              <a:rPr lang="zh-TW" altLang="en-US"/>
              <a:t>管理存貨水準</a:t>
            </a:r>
          </a:p>
          <a:p>
            <a:r>
              <a:rPr lang="zh-TW" altLang="en-US"/>
              <a:t>銷售與運送啤酒以滿足最終顧客的訂單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750965FD-8721-6654-C13A-E5F191CFCA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8AAC912C-6A5F-02E5-93BB-775D86264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97D05-DEC6-4FA8-BFDD-E28361F7E0F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559106" name="Rectangle 2">
            <a:extLst>
              <a:ext uri="{FF2B5EF4-FFF2-40B4-BE49-F238E27FC236}">
                <a16:creationId xmlns:a16="http://schemas.microsoft.com/office/drawing/2014/main" id="{C410B962-3584-5501-6066-C8DE5C636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大盤商</a:t>
            </a:r>
          </a:p>
        </p:txBody>
      </p:sp>
      <p:sp>
        <p:nvSpPr>
          <p:cNvPr id="559107" name="Rectangle 3">
            <a:extLst>
              <a:ext uri="{FF2B5EF4-FFF2-40B4-BE49-F238E27FC236}">
                <a16:creationId xmlns:a16="http://schemas.microsoft.com/office/drawing/2014/main" id="{43D148E0-0B95-85D5-A1BB-00D16F3B84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/>
              <a:t>向配銷商訂購啤酒</a:t>
            </a:r>
          </a:p>
          <a:p>
            <a:r>
              <a:rPr lang="zh-TW" altLang="en-US"/>
              <a:t>管理存貨水準</a:t>
            </a:r>
          </a:p>
          <a:p>
            <a:r>
              <a:rPr lang="zh-TW" altLang="en-US"/>
              <a:t>銷售與運送啤酒以滿足零售商的訂單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62F47342-9257-5DE8-4AD1-278039626F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510E369A-0253-63B6-C1B8-301B798C8E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BE8273-9C01-4979-9A2B-6FF9AF6E2B46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561154" name="Rectangle 2">
            <a:extLst>
              <a:ext uri="{FF2B5EF4-FFF2-40B4-BE49-F238E27FC236}">
                <a16:creationId xmlns:a16="http://schemas.microsoft.com/office/drawing/2014/main" id="{FB6F0A36-C01B-6B58-4F89-E27918F40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配銷商</a:t>
            </a:r>
          </a:p>
        </p:txBody>
      </p:sp>
      <p:sp>
        <p:nvSpPr>
          <p:cNvPr id="561155" name="Rectangle 3">
            <a:extLst>
              <a:ext uri="{FF2B5EF4-FFF2-40B4-BE49-F238E27FC236}">
                <a16:creationId xmlns:a16="http://schemas.microsoft.com/office/drawing/2014/main" id="{8A073A3D-597F-FB86-5E03-9305D206D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/>
              <a:t>向工廠訂購啤酒</a:t>
            </a:r>
          </a:p>
          <a:p>
            <a:r>
              <a:rPr lang="zh-TW" altLang="en-US"/>
              <a:t>管理存貨水準</a:t>
            </a:r>
          </a:p>
          <a:p>
            <a:r>
              <a:rPr lang="zh-TW" altLang="en-US"/>
              <a:t>銷售與運送啤酒以滿足大盤商的訂單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99183A3E-5204-BF49-BEFB-CD39694106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9EDEA32A-5D36-36C7-671B-4DA615DEAE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30A6F6-DD4D-4D52-8A35-F40BA1261F95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562178" name="Rectangle 2">
            <a:extLst>
              <a:ext uri="{FF2B5EF4-FFF2-40B4-BE49-F238E27FC236}">
                <a16:creationId xmlns:a16="http://schemas.microsoft.com/office/drawing/2014/main" id="{D152090A-E351-AD9F-94C9-E025F1449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工廠</a:t>
            </a:r>
          </a:p>
        </p:txBody>
      </p:sp>
      <p:sp>
        <p:nvSpPr>
          <p:cNvPr id="562179" name="Rectangle 3">
            <a:extLst>
              <a:ext uri="{FF2B5EF4-FFF2-40B4-BE49-F238E27FC236}">
                <a16:creationId xmlns:a16="http://schemas.microsoft.com/office/drawing/2014/main" id="{D0E3E23D-843C-06DA-110B-93E6F2DA2E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決定工廠的啤酒生產排程</a:t>
            </a:r>
          </a:p>
          <a:p>
            <a:r>
              <a:rPr lang="zh-TW" altLang="en-US"/>
              <a:t>管理成品的存貨水準</a:t>
            </a:r>
          </a:p>
          <a:p>
            <a:r>
              <a:rPr lang="zh-TW" altLang="en-US"/>
              <a:t>銷售與運送啤酒以滿足配銷商的訂單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id="{985DD2F3-86E5-1621-C3D3-B2F32124B2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6BA27DB5-5190-646D-EAE3-A6511A643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B55155-616E-40BB-8B25-9B7ED384FC49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60130" name="Rectangle 2">
            <a:extLst>
              <a:ext uri="{FF2B5EF4-FFF2-40B4-BE49-F238E27FC236}">
                <a16:creationId xmlns:a16="http://schemas.microsoft.com/office/drawing/2014/main" id="{963E4615-DE13-483F-10CA-951899BDE5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前置時間</a:t>
            </a:r>
          </a:p>
        </p:txBody>
      </p:sp>
      <p:sp>
        <p:nvSpPr>
          <p:cNvPr id="560131" name="Rectangle 3">
            <a:extLst>
              <a:ext uri="{FF2B5EF4-FFF2-40B4-BE49-F238E27FC236}">
                <a16:creationId xmlns:a16="http://schemas.microsoft.com/office/drawing/2014/main" id="{E73374A3-3A83-D681-B127-2FA976678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訂單處理時間</a:t>
            </a:r>
          </a:p>
          <a:p>
            <a:r>
              <a:rPr lang="zh-TW" altLang="en-US"/>
              <a:t>運送時間</a:t>
            </a:r>
          </a:p>
          <a:p>
            <a:endParaRPr lang="zh-TW" altLang="en-US"/>
          </a:p>
          <a:p>
            <a:r>
              <a:rPr lang="zh-TW" altLang="en-US"/>
              <a:t>單位週期時間：一週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4997</TotalTime>
  <Words>1039</Words>
  <Application>Microsoft Office PowerPoint</Application>
  <PresentationFormat>如螢幕大小 (4:3)</PresentationFormat>
  <Paragraphs>272</Paragraphs>
  <Slides>24</Slides>
  <Notes>21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1" baseType="lpstr">
      <vt:lpstr>新細明體</vt:lpstr>
      <vt:lpstr>Arial</vt:lpstr>
      <vt:lpstr>Arial Narrow</vt:lpstr>
      <vt:lpstr>Times New Roman</vt:lpstr>
      <vt:lpstr>Webdings</vt:lpstr>
      <vt:lpstr>Wingdings</vt:lpstr>
      <vt:lpstr>ckf2</vt:lpstr>
      <vt:lpstr>啤酒遊戲－ 　　供應鍊模擬</vt:lpstr>
      <vt:lpstr>啤酒遊戲 （啤酒配送遊戲）</vt:lpstr>
      <vt:lpstr>模擬設定</vt:lpstr>
      <vt:lpstr>供應商通路</vt:lpstr>
      <vt:lpstr>零售商</vt:lpstr>
      <vt:lpstr>大盤商</vt:lpstr>
      <vt:lpstr>配銷商</vt:lpstr>
      <vt:lpstr>工廠</vt:lpstr>
      <vt:lpstr>前置時間</vt:lpstr>
      <vt:lpstr>成本結構</vt:lpstr>
      <vt:lpstr>你每星期該做些什麼？</vt:lpstr>
      <vt:lpstr>目標</vt:lpstr>
      <vt:lpstr>情境</vt:lpstr>
      <vt:lpstr>Round #1</vt:lpstr>
      <vt:lpstr>Round #2</vt:lpstr>
      <vt:lpstr>Round #3</vt:lpstr>
      <vt:lpstr>Round #4</vt:lpstr>
      <vt:lpstr>Round #5</vt:lpstr>
      <vt:lpstr>Rolling forecast</vt:lpstr>
      <vt:lpstr>Rolling forecast 2</vt:lpstr>
      <vt:lpstr>Round #6</vt:lpstr>
      <vt:lpstr>作業</vt:lpstr>
      <vt:lpstr>影響因素</vt:lpstr>
      <vt:lpstr>改善方式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Beer Game</dc:title>
  <dc:creator>CK Farn</dc:creator>
  <cp:lastModifiedBy>范錚強</cp:lastModifiedBy>
  <cp:revision>97</cp:revision>
  <dcterms:created xsi:type="dcterms:W3CDTF">1999-04-05T16:45:56Z</dcterms:created>
  <dcterms:modified xsi:type="dcterms:W3CDTF">2024-05-16T14:05:15Z</dcterms:modified>
</cp:coreProperties>
</file>