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930" r:id="rId3"/>
    <p:sldId id="931" r:id="rId4"/>
    <p:sldId id="840" r:id="rId5"/>
    <p:sldId id="762" r:id="rId6"/>
    <p:sldId id="929" r:id="rId7"/>
    <p:sldId id="908" r:id="rId8"/>
    <p:sldId id="883" r:id="rId9"/>
    <p:sldId id="932" r:id="rId1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howGuides="1">
      <p:cViewPr varScale="1">
        <p:scale>
          <a:sx n="102" d="100"/>
          <a:sy n="102" d="100"/>
        </p:scale>
        <p:origin x="188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0D300DE-8148-45FD-958E-5D07CD1014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944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F3CCA4-33E5-47F9-934E-901C561FD0F3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2883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252D72-0ED0-43A8-A7C9-E496F1C57529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559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1970D-2D2A-4A35-9582-D4C59ED01972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1779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E7D6B3-9C3E-4BD4-B74C-DA961EABE179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2647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1E229C-B356-4220-8466-D4FE14A065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6053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95D71-150B-4E2D-97FB-2878B60199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09781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9A798-CC02-44A0-80F5-29855E7821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54351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01CBE-8E98-4E3B-AAA9-315BA8A659E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97613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79A4F-AFDA-455A-8BFF-990565418B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31817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11D48-80EF-4003-902C-796EFE1919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40548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AC82C-0D14-47B4-8EF4-8959EE2B36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269216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1F845-D713-4070-8393-4B42842BA7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147018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729C4-B3ED-4970-AE8C-01116BCFE1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35847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128BC-82CF-4B0D-8C0A-BBCECAA526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24139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9E654-C936-4AEC-93EB-95DEB72106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134672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9FF33-7AB3-4337-8EE4-7F09CD2448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49161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F71D29BC-7A4C-4DDB-B1CB-B9C9C63CF5C4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125538"/>
            <a:ext cx="7239000" cy="1143000"/>
          </a:xfrm>
        </p:spPr>
        <p:txBody>
          <a:bodyPr anchor="ctr"/>
          <a:lstStyle/>
          <a:p>
            <a:pPr eaLnBrk="1" hangingPunct="1">
              <a:lnSpc>
                <a:spcPct val="130000"/>
              </a:lnSpc>
            </a:pPr>
            <a:r>
              <a:rPr lang="zh-TW" altLang="en-US" sz="4400" dirty="0">
                <a:latin typeface="Times New Roman" panose="02020603050405020304" pitchFamily="18" charset="0"/>
              </a:rPr>
              <a:t>企業電子化策略</a:t>
            </a:r>
            <a:r>
              <a:rPr lang="en-US" altLang="zh-TW" sz="4400" dirty="0">
                <a:latin typeface="Times New Roman" panose="02020603050405020304" pitchFamily="18" charset="0"/>
              </a:rPr>
              <a:t>─ </a:t>
            </a:r>
            <a:br>
              <a:rPr lang="en-US" altLang="zh-TW" sz="4400" dirty="0">
                <a:latin typeface="Times New Roman" panose="02020603050405020304" pitchFamily="18" charset="0"/>
              </a:rPr>
            </a:br>
            <a:r>
              <a:rPr lang="zh-TW" altLang="en-US" sz="4400" dirty="0">
                <a:latin typeface="Times New Roman" panose="02020603050405020304" pitchFamily="18" charset="0"/>
              </a:rPr>
              <a:t>課程概述</a:t>
            </a:r>
            <a:endParaRPr lang="zh-TW" altLang="en-US" sz="4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中央大學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defRPr/>
            </a:pPr>
            <a:r>
              <a:rPr lang="en-US" altLang="zh-TW" dirty="0"/>
              <a:t>2024.02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65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1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46BBA2-AFF9-4D0B-ADCC-FD6A752CCDCC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上課預備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688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教學網頁：</a:t>
            </a:r>
            <a:r>
              <a:rPr lang="en-US" altLang="zh-TW" sz="2400" dirty="0"/>
              <a:t>http://</a:t>
            </a:r>
            <a:r>
              <a:rPr lang="en-US" altLang="zh-TW" sz="2400" dirty="0" err="1"/>
              <a:t>www.mgt.ncu.edu.tw</a:t>
            </a:r>
            <a:r>
              <a:rPr lang="en-US" altLang="zh-TW" sz="2400" dirty="0"/>
              <a:t>/~</a:t>
            </a:r>
            <a:r>
              <a:rPr lang="en-US" altLang="zh-TW" sz="2400" dirty="0" err="1"/>
              <a:t>ckfarn</a:t>
            </a:r>
            <a:r>
              <a:rPr lang="en-US" altLang="zh-TW" sz="2400" dirty="0"/>
              <a:t>/</a:t>
            </a:r>
            <a:r>
              <a:rPr lang="en-US" altLang="zh-TW" sz="2400" dirty="0" err="1"/>
              <a:t>24S_e_Strategy.html</a:t>
            </a: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教科書：無</a:t>
            </a:r>
            <a:endParaRPr lang="en-US" altLang="zh-TW" sz="2800" dirty="0"/>
          </a:p>
          <a:p>
            <a:pPr lvl="1" eaLnBrk="1" hangingPunct="1">
              <a:spcAft>
                <a:spcPts val="600"/>
              </a:spcAft>
            </a:pPr>
            <a:r>
              <a:rPr lang="zh-TW" altLang="en-US" sz="2400" dirty="0"/>
              <a:t>使用教師準備的投影片資料</a:t>
            </a:r>
            <a:endParaRPr lang="en-US" altLang="zh-TW" sz="2400" dirty="0"/>
          </a:p>
          <a:p>
            <a:pPr marL="663575" lvl="1" indent="0" eaLnBrk="1" hangingPunct="1">
              <a:spcAft>
                <a:spcPts val="600"/>
              </a:spcAft>
              <a:buNone/>
            </a:pP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學生背景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討論上課時間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endParaRPr lang="zh-TW" altLang="en-US" sz="2800" dirty="0"/>
          </a:p>
        </p:txBody>
      </p:sp>
      <p:sp>
        <p:nvSpPr>
          <p:cNvPr id="3072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0C6EDF-2F07-4CA7-A005-81A1EBF9869F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16654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學期評分</a:t>
            </a: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dirty="0"/>
              <a:t>作業一（個人）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文字編排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作業二、四～六（個人）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/>
              <a:t>一頁個案閱讀報告（</a:t>
            </a:r>
            <a:r>
              <a:rPr lang="en-US" altLang="zh-TW" sz="2400" dirty="0"/>
              <a:t>12</a:t>
            </a:r>
            <a:r>
              <a:rPr lang="zh-TW" altLang="en-US" sz="2400" dirty="0"/>
              <a:t>點字、單行）</a:t>
            </a:r>
            <a:endParaRPr lang="en-US" altLang="zh-TW" sz="2400" dirty="0"/>
          </a:p>
          <a:p>
            <a:pPr eaLnBrk="1" hangingPunct="1"/>
            <a:r>
              <a:rPr lang="zh-TW" altLang="en-US" sz="2800" dirty="0"/>
              <a:t>作業三（團體）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企業策略 </a:t>
            </a:r>
            <a:r>
              <a:rPr lang="en-US" altLang="zh-TW" sz="2400" dirty="0">
                <a:ea typeface="標楷體" panose="03000509000000000000" pitchFamily="65" charset="-120"/>
              </a:rPr>
              <a:t>SWOT </a:t>
            </a:r>
            <a:r>
              <a:rPr lang="zh-TW" altLang="en-US" sz="2400" dirty="0">
                <a:ea typeface="標楷體" panose="03000509000000000000" pitchFamily="65" charset="-120"/>
              </a:rPr>
              <a:t>規劃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學期報告（個人）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個人生涯規劃</a:t>
            </a:r>
          </a:p>
        </p:txBody>
      </p:sp>
      <p:sp>
        <p:nvSpPr>
          <p:cNvPr id="717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6DBD0D4-CFA7-4070-9BAE-894A596DA05E}" type="slidenum">
              <a:rPr lang="en-US" altLang="zh-TW" sz="1400" smtClean="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0871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BCF79A-A5AF-4510-AD23-17018EC403AD}" type="slidenum">
              <a:rPr lang="en-US" altLang="zh-TW" sz="1400" smtClean="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dirty="0"/>
              <a:t>資訊科技應用引發的管理問題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844824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IT</a:t>
            </a:r>
            <a:r>
              <a:rPr lang="zh-TW" altLang="en-US" sz="2800" dirty="0"/>
              <a:t> 已經導致企業經營的基本革命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很多過去不能達成的事都可以做到了</a:t>
            </a:r>
            <a:endParaRPr lang="en-US" altLang="zh-TW" sz="24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產生顧客價值</a:t>
            </a:r>
            <a:endParaRPr lang="en-US" altLang="zh-TW" sz="2400" dirty="0"/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環境和顧客需求改變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促成</a:t>
            </a:r>
            <a:r>
              <a:rPr lang="zh-TW" altLang="en-US" sz="2400" b="1" dirty="0">
                <a:solidFill>
                  <a:srgbClr val="FF0000"/>
                </a:solidFill>
              </a:rPr>
              <a:t>新的企業策略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科技改變下的營業條件改變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提升內部效率、降低成本、增加營收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企業經營典範改變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主流 </a:t>
            </a:r>
            <a:r>
              <a:rPr lang="en-US" altLang="zh-TW" sz="2400" dirty="0"/>
              <a:t>best practice </a:t>
            </a:r>
            <a:r>
              <a:rPr lang="zh-TW" altLang="en-US" sz="2400" dirty="0"/>
              <a:t>還在不斷改變</a:t>
            </a:r>
            <a:endParaRPr lang="en-US" altLang="zh-TW" sz="2400" dirty="0"/>
          </a:p>
          <a:p>
            <a:pPr lvl="1" eaLnBrk="1" hangingPunct="1">
              <a:lnSpc>
                <a:spcPct val="90000"/>
              </a:lnSpc>
            </a:pPr>
            <a:endParaRPr lang="zh-TW" altLang="en-US" sz="2800" dirty="0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FB1000-62FB-432E-A01A-0937B8195629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AutoShape 11"/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資訊科技的企業應用演進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696913" y="3595688"/>
            <a:ext cx="9810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資料</a:t>
            </a:r>
          </a:p>
          <a:p>
            <a:pPr algn="ctr" eaLnBrk="1" hangingPunct="1"/>
            <a:r>
              <a:rPr lang="zh-TW" altLang="en-US" sz="1800"/>
              <a:t>處理</a:t>
            </a:r>
          </a:p>
          <a:p>
            <a:pPr algn="ctr" eaLnBrk="1" hangingPunct="1"/>
            <a:r>
              <a:rPr lang="en-US" altLang="zh-TW" sz="1800"/>
              <a:t>DP/EDP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0" y="24574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電腦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57375" y="3595688"/>
            <a:ext cx="8794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管理資</a:t>
            </a:r>
          </a:p>
          <a:p>
            <a:pPr algn="ctr" eaLnBrk="1" hangingPunct="1"/>
            <a:r>
              <a:rPr lang="zh-TW" altLang="en-US" sz="1800"/>
              <a:t>訊系統</a:t>
            </a:r>
          </a:p>
          <a:p>
            <a:pPr algn="ctr" eaLnBrk="1" hangingPunct="1"/>
            <a:r>
              <a:rPr lang="en-US" altLang="zh-TW" sz="1800"/>
              <a:t>MIS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71463" y="1700213"/>
            <a:ext cx="1403350" cy="4572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科技創新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39725" y="5718175"/>
            <a:ext cx="1403350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觀念創新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679450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資料分析</a:t>
            </a:r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1" name="Text Box 14"/>
          <p:cNvSpPr txBox="1">
            <a:spLocks noChangeArrowheads="1"/>
          </p:cNvSpPr>
          <p:nvPr/>
        </p:nvSpPr>
        <p:spPr bwMode="auto">
          <a:xfrm>
            <a:off x="2870200" y="3595688"/>
            <a:ext cx="1019175" cy="925512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決策支</a:t>
            </a:r>
          </a:p>
          <a:p>
            <a:pPr algn="ctr" eaLnBrk="1" hangingPunct="1"/>
            <a:r>
              <a:rPr lang="zh-TW" altLang="en-US" sz="1800"/>
              <a:t>援系統</a:t>
            </a:r>
          </a:p>
          <a:p>
            <a:pPr algn="ctr" eaLnBrk="1" hangingPunct="1"/>
            <a:r>
              <a:rPr lang="en-US" altLang="zh-TW" sz="1800"/>
              <a:t>DSS/EIS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2039938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決策模型</a:t>
            </a:r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4" name="Text Box 17"/>
          <p:cNvSpPr txBox="1">
            <a:spLocks noChangeArrowheads="1"/>
          </p:cNvSpPr>
          <p:nvPr/>
        </p:nvSpPr>
        <p:spPr bwMode="auto">
          <a:xfrm>
            <a:off x="4040188" y="3595688"/>
            <a:ext cx="765175" cy="9255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線上</a:t>
            </a:r>
          </a:p>
          <a:p>
            <a:pPr algn="ctr" eaLnBrk="1" hangingPunct="1"/>
            <a:r>
              <a:rPr lang="zh-TW" altLang="en-US" sz="1800"/>
              <a:t>交易</a:t>
            </a:r>
          </a:p>
          <a:p>
            <a:pPr algn="ctr" eaLnBrk="1" hangingPunct="1"/>
            <a:r>
              <a:rPr lang="en-US" altLang="zh-TW" sz="1800"/>
              <a:t>OLTP</a:t>
            </a:r>
          </a:p>
        </p:txBody>
      </p:sp>
      <p:sp>
        <p:nvSpPr>
          <p:cNvPr id="22545" name="Text Box 18"/>
          <p:cNvSpPr txBox="1">
            <a:spLocks noChangeArrowheads="1"/>
          </p:cNvSpPr>
          <p:nvPr/>
        </p:nvSpPr>
        <p:spPr bwMode="auto">
          <a:xfrm>
            <a:off x="2176463" y="25336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資料庫</a:t>
            </a:r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7" name="Text Box 20"/>
          <p:cNvSpPr txBox="1">
            <a:spLocks noChangeArrowheads="1"/>
          </p:cNvSpPr>
          <p:nvPr/>
        </p:nvSpPr>
        <p:spPr bwMode="auto">
          <a:xfrm>
            <a:off x="3468688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通訊</a:t>
            </a:r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9" name="Text Box 22"/>
          <p:cNvSpPr txBox="1">
            <a:spLocks noChangeArrowheads="1"/>
          </p:cNvSpPr>
          <p:nvPr/>
        </p:nvSpPr>
        <p:spPr bwMode="auto">
          <a:xfrm>
            <a:off x="4933950" y="3595688"/>
            <a:ext cx="879475" cy="92551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企業資</a:t>
            </a:r>
          </a:p>
          <a:p>
            <a:pPr algn="ctr" eaLnBrk="1" hangingPunct="1"/>
            <a:r>
              <a:rPr lang="zh-TW" altLang="en-US" sz="1800"/>
              <a:t>源規劃</a:t>
            </a:r>
          </a:p>
          <a:p>
            <a:pPr algn="ctr" eaLnBrk="1" hangingPunct="1"/>
            <a:r>
              <a:rPr lang="en-US" altLang="zh-TW" sz="1800"/>
              <a:t>ERP</a:t>
            </a:r>
          </a:p>
        </p:txBody>
      </p:sp>
      <p:sp>
        <p:nvSpPr>
          <p:cNvPr id="22550" name="Text Box 23"/>
          <p:cNvSpPr txBox="1">
            <a:spLocks noChangeArrowheads="1"/>
          </p:cNvSpPr>
          <p:nvPr/>
        </p:nvSpPr>
        <p:spPr bwMode="auto">
          <a:xfrm>
            <a:off x="3740150" y="5035550"/>
            <a:ext cx="14033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生管、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管會模型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企業再造</a:t>
            </a:r>
          </a:p>
        </p:txBody>
      </p:sp>
      <p:sp>
        <p:nvSpPr>
          <p:cNvPr id="22551" name="Line 24"/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2" name="Text Box 25"/>
          <p:cNvSpPr txBox="1">
            <a:spLocks noChangeArrowheads="1"/>
          </p:cNvSpPr>
          <p:nvPr/>
        </p:nvSpPr>
        <p:spPr bwMode="auto">
          <a:xfrm>
            <a:off x="5938838" y="3595688"/>
            <a:ext cx="879475" cy="925512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電子化</a:t>
            </a:r>
          </a:p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企業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EB</a:t>
            </a:r>
          </a:p>
        </p:txBody>
      </p:sp>
      <p:sp>
        <p:nvSpPr>
          <p:cNvPr id="22553" name="Text Box 26"/>
          <p:cNvSpPr txBox="1">
            <a:spLocks noChangeArrowheads="1"/>
          </p:cNvSpPr>
          <p:nvPr/>
        </p:nvSpPr>
        <p:spPr bwMode="auto">
          <a:xfrm>
            <a:off x="5364163" y="5157788"/>
            <a:ext cx="793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再造</a:t>
            </a:r>
          </a:p>
        </p:txBody>
      </p:sp>
      <p:sp>
        <p:nvSpPr>
          <p:cNvPr id="22554" name="Line 27"/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5" name="Text Box 28"/>
          <p:cNvSpPr txBox="1">
            <a:spLocks noChangeArrowheads="1"/>
          </p:cNvSpPr>
          <p:nvPr/>
        </p:nvSpPr>
        <p:spPr bwMode="auto">
          <a:xfrm>
            <a:off x="5346700" y="2533650"/>
            <a:ext cx="1108075" cy="6508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電子商務</a:t>
            </a:r>
          </a:p>
          <a:p>
            <a:pPr algn="ctr" eaLnBrk="1" hangingPunct="1"/>
            <a:r>
              <a:rPr lang="en-US" altLang="zh-TW" sz="1800"/>
              <a:t>B2C EC</a:t>
            </a:r>
          </a:p>
        </p:txBody>
      </p:sp>
      <p:sp>
        <p:nvSpPr>
          <p:cNvPr id="22556" name="Text Box 29"/>
          <p:cNvSpPr txBox="1">
            <a:spLocks noChangeArrowheads="1"/>
          </p:cNvSpPr>
          <p:nvPr/>
        </p:nvSpPr>
        <p:spPr bwMode="auto">
          <a:xfrm>
            <a:off x="4421188" y="17002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網際網路</a:t>
            </a:r>
          </a:p>
        </p:txBody>
      </p:sp>
      <p:sp>
        <p:nvSpPr>
          <p:cNvPr id="22557" name="Line 30"/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9" name="Text Box 32"/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22560" name="Text Box 33"/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22561" name="Text Box 34"/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22562" name="Text Box 35"/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22563" name="Text Box 36"/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22564" name="Text Box 37"/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22565" name="Text Box 38"/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4419600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整合</a:t>
            </a:r>
          </a:p>
        </p:txBody>
      </p:sp>
      <p:sp>
        <p:nvSpPr>
          <p:cNvPr id="22567" name="Line 40"/>
          <p:cNvSpPr>
            <a:spLocks noChangeShapeType="1"/>
          </p:cNvSpPr>
          <p:nvPr/>
        </p:nvSpPr>
        <p:spPr bwMode="auto">
          <a:xfrm>
            <a:off x="48291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68" name="Text Box 42"/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XXX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4.0</a:t>
            </a:r>
          </a:p>
        </p:txBody>
      </p:sp>
      <p:sp>
        <p:nvSpPr>
          <p:cNvPr id="22569" name="Text Box 43"/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雲端運算</a:t>
            </a:r>
          </a:p>
          <a:p>
            <a:pPr eaLnBrk="1" hangingPunct="1"/>
            <a:r>
              <a:rPr lang="zh-TW" altLang="en-US" sz="2000">
                <a:solidFill>
                  <a:srgbClr val="333399"/>
                </a:solidFill>
                <a:ea typeface="標楷體" panose="03000509000000000000" pitchFamily="65" charset="-120"/>
              </a:rPr>
              <a:t>行動商務</a:t>
            </a:r>
            <a:endParaRPr lang="en-US" altLang="zh-TW" sz="200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>
                <a:solidFill>
                  <a:srgbClr val="333399"/>
                </a:solidFill>
                <a:ea typeface="標楷體" panose="03000509000000000000" pitchFamily="65" charset="-120"/>
              </a:rPr>
              <a:t>5G, IoT, AI, BigData</a:t>
            </a:r>
            <a:endParaRPr lang="zh-TW" altLang="en-US" sz="200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22570" name="Line 44"/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71" name="Text Box 45"/>
          <p:cNvSpPr txBox="1">
            <a:spLocks noChangeArrowheads="1"/>
          </p:cNvSpPr>
          <p:nvPr/>
        </p:nvSpPr>
        <p:spPr bwMode="auto">
          <a:xfrm>
            <a:off x="6372225" y="5229225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經營模式</a:t>
            </a:r>
          </a:p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創新</a:t>
            </a:r>
          </a:p>
        </p:txBody>
      </p:sp>
      <p:sp>
        <p:nvSpPr>
          <p:cNvPr id="22572" name="Line 46"/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Information Management</a:t>
            </a:r>
            <a:br>
              <a:rPr lang="en-US" altLang="zh-TW"/>
            </a:br>
            <a:r>
              <a:rPr lang="en-US" altLang="zh-TW"/>
              <a:t>Body of Knowledge</a:t>
            </a:r>
            <a:endParaRPr lang="zh-TW" altLang="en-US"/>
          </a:p>
        </p:txBody>
      </p:sp>
      <p:sp>
        <p:nvSpPr>
          <p:cNvPr id="39938" name="頁尾版面配置區 3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39" name="投影片編號版面配置區 4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8C563E0-27A9-4794-BF15-5040029476FE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39940" name="Picture 2" descr="The IMB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781300"/>
            <a:ext cx="82264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5"/>
          <p:cNvSpPr txBox="1">
            <a:spLocks noChangeArrowheads="1"/>
          </p:cNvSpPr>
          <p:nvPr/>
        </p:nvSpPr>
        <p:spPr bwMode="auto">
          <a:xfrm>
            <a:off x="6948488" y="6030913"/>
            <a:ext cx="1382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/>
              <a:t>Source: Imbok.info</a:t>
            </a:r>
            <a:endParaRPr lang="zh-TW" altLang="en-US" sz="120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B08848C-D068-4783-B766-5FF796B7C449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MIS </a:t>
            </a:r>
            <a:r>
              <a:rPr lang="zh-TW" altLang="en-US"/>
              <a:t>和企業策略</a:t>
            </a:r>
          </a:p>
        </p:txBody>
      </p:sp>
      <p:sp>
        <p:nvSpPr>
          <p:cNvPr id="897028" name="Text Box 4"/>
          <p:cNvSpPr txBox="1">
            <a:spLocks noChangeArrowheads="1"/>
          </p:cNvSpPr>
          <p:nvPr/>
        </p:nvSpPr>
        <p:spPr bwMode="auto">
          <a:xfrm>
            <a:off x="411163" y="1978025"/>
            <a:ext cx="10652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過去</a:t>
            </a:r>
          </a:p>
        </p:txBody>
      </p:sp>
      <p:sp>
        <p:nvSpPr>
          <p:cNvPr id="897029" name="Text Box 5"/>
          <p:cNvSpPr txBox="1">
            <a:spLocks noChangeArrowheads="1"/>
          </p:cNvSpPr>
          <p:nvPr/>
        </p:nvSpPr>
        <p:spPr bwMode="auto">
          <a:xfrm>
            <a:off x="7524750" y="4076700"/>
            <a:ext cx="1065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現在</a:t>
            </a:r>
          </a:p>
        </p:txBody>
      </p:sp>
      <p:sp>
        <p:nvSpPr>
          <p:cNvPr id="897030" name="Oval 6"/>
          <p:cNvSpPr>
            <a:spLocks noChangeArrowheads="1"/>
          </p:cNvSpPr>
          <p:nvPr/>
        </p:nvSpPr>
        <p:spPr bwMode="auto">
          <a:xfrm>
            <a:off x="1116013" y="2636838"/>
            <a:ext cx="1295400" cy="129698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1" name="Oval 7"/>
          <p:cNvSpPr>
            <a:spLocks noChangeArrowheads="1"/>
          </p:cNvSpPr>
          <p:nvPr/>
        </p:nvSpPr>
        <p:spPr bwMode="auto">
          <a:xfrm>
            <a:off x="3492500" y="2708275"/>
            <a:ext cx="1150938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2" name="AutoShape 8"/>
          <p:cNvSpPr>
            <a:spLocks noChangeArrowheads="1"/>
          </p:cNvSpPr>
          <p:nvPr/>
        </p:nvSpPr>
        <p:spPr bwMode="auto">
          <a:xfrm>
            <a:off x="2484438" y="2924175"/>
            <a:ext cx="935037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3" name="Oval 9"/>
          <p:cNvSpPr>
            <a:spLocks noChangeArrowheads="1"/>
          </p:cNvSpPr>
          <p:nvPr/>
        </p:nvSpPr>
        <p:spPr bwMode="auto">
          <a:xfrm>
            <a:off x="4787900" y="4797425"/>
            <a:ext cx="1295400" cy="1296988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</a:p>
          <a:p>
            <a:pPr algn="ctr" eaLnBrk="1" hangingPunct="1"/>
            <a:r>
              <a:rPr lang="zh-TW" altLang="en-US"/>
              <a:t>策略</a:t>
            </a:r>
          </a:p>
        </p:txBody>
      </p:sp>
      <p:sp>
        <p:nvSpPr>
          <p:cNvPr id="897034" name="Oval 10"/>
          <p:cNvSpPr>
            <a:spLocks noChangeArrowheads="1"/>
          </p:cNvSpPr>
          <p:nvPr/>
        </p:nvSpPr>
        <p:spPr bwMode="auto">
          <a:xfrm>
            <a:off x="7164388" y="4868863"/>
            <a:ext cx="1150937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5" name="AutoShape 11"/>
          <p:cNvSpPr>
            <a:spLocks noChangeArrowheads="1"/>
          </p:cNvSpPr>
          <p:nvPr/>
        </p:nvSpPr>
        <p:spPr bwMode="auto">
          <a:xfrm>
            <a:off x="6156325" y="55165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6" name="AutoShape 12"/>
          <p:cNvSpPr>
            <a:spLocks noChangeArrowheads="1"/>
          </p:cNvSpPr>
          <p:nvPr/>
        </p:nvSpPr>
        <p:spPr bwMode="auto">
          <a:xfrm flipH="1">
            <a:off x="6156325" y="46529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機會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9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9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9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9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9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9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9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9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8" grpId="0"/>
      <p:bldP spid="897029" grpId="0"/>
      <p:bldP spid="897030" grpId="0" animBg="1"/>
      <p:bldP spid="897031" grpId="0" animBg="1"/>
      <p:bldP spid="897032" grpId="0" animBg="1"/>
      <p:bldP spid="897033" grpId="0" animBg="1"/>
      <p:bldP spid="897034" grpId="0" animBg="1"/>
      <p:bldP spid="897035" grpId="0" animBg="1"/>
      <p:bldP spid="8970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C927FB3-7448-4BB8-B282-8B7F4F12EAFF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為何會有這樣的趨勢？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科技帶來突破時空侷限的機會</a:t>
            </a:r>
          </a:p>
          <a:p>
            <a:pPr eaLnBrk="1" hangingPunct="1"/>
            <a:r>
              <a:rPr lang="zh-TW" altLang="en-US"/>
              <a:t>過去，許多在</a:t>
            </a:r>
            <a:r>
              <a:rPr lang="zh-TW" altLang="en-US">
                <a:solidFill>
                  <a:srgbClr val="CC3300"/>
                </a:solidFill>
              </a:rPr>
              <a:t>「合理成本下」</a:t>
            </a:r>
            <a:r>
              <a:rPr lang="zh-TW" altLang="en-US"/>
              <a:t>無法達成的事，能夠實現</a:t>
            </a:r>
          </a:p>
          <a:p>
            <a:pPr lvl="1" eaLnBrk="1" hangingPunct="1"/>
            <a:r>
              <a:rPr lang="zh-TW" altLang="en-US"/>
              <a:t>創新帶來競爭優勢</a:t>
            </a:r>
          </a:p>
          <a:p>
            <a:pPr eaLnBrk="1" hangingPunct="1"/>
            <a:r>
              <a:rPr lang="zh-TW" altLang="en-US"/>
              <a:t>形成產業轉型壓力</a:t>
            </a:r>
          </a:p>
          <a:p>
            <a:pPr lvl="1" eaLnBrk="1" hangingPunct="1"/>
            <a:r>
              <a:rPr lang="zh-TW" altLang="en-US"/>
              <a:t>競爭者的壓力</a:t>
            </a:r>
          </a:p>
          <a:p>
            <a:pPr lvl="1" eaLnBrk="1" hangingPunct="1"/>
            <a:r>
              <a:rPr lang="zh-TW" altLang="en-US"/>
              <a:t>顧客的壓力</a:t>
            </a:r>
          </a:p>
          <a:p>
            <a:pPr lvl="1" eaLnBrk="1" hangingPunct="1">
              <a:buFont typeface="Webdings" panose="05030102010509060703" pitchFamily="18" charset="2"/>
              <a:buNone/>
            </a:pP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9FD521-1298-41F5-BE6B-B1E44FB0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有關這門課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BDCCAB-1305-44B0-B6E4-DE20A6B59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討論策略規劃</a:t>
            </a:r>
            <a:endParaRPr lang="en-US" altLang="zh-TW" dirty="0"/>
          </a:p>
          <a:p>
            <a:pPr lvl="1"/>
            <a:r>
              <a:rPr lang="en-US" dirty="0"/>
              <a:t>IT</a:t>
            </a:r>
            <a:r>
              <a:rPr lang="zh-TW" altLang="en-US" dirty="0"/>
              <a:t> 條件改變</a:t>
            </a:r>
            <a:endParaRPr lang="en-US" altLang="zh-TW" dirty="0"/>
          </a:p>
          <a:p>
            <a:pPr lvl="1"/>
            <a:r>
              <a:rPr lang="zh-TW" altLang="en-US" dirty="0"/>
              <a:t>企業經營環境改變</a:t>
            </a:r>
            <a:endParaRPr lang="en-US" altLang="zh-TW" dirty="0"/>
          </a:p>
          <a:p>
            <a:pPr lvl="1"/>
            <a:r>
              <a:rPr lang="zh-TW" altLang="en-US" dirty="0"/>
              <a:t>全球化</a:t>
            </a:r>
            <a:endParaRPr lang="en-US" altLang="zh-TW" dirty="0"/>
          </a:p>
          <a:p>
            <a:pPr lvl="1"/>
            <a:r>
              <a:rPr lang="zh-TW" altLang="en-US" dirty="0"/>
              <a:t>韌性供應鍊</a:t>
            </a:r>
            <a:endParaRPr lang="en-US" altLang="zh-TW" dirty="0"/>
          </a:p>
          <a:p>
            <a:pPr lvl="2"/>
            <a:r>
              <a:rPr lang="zh-TW" altLang="en-US" dirty="0"/>
              <a:t>去中國化</a:t>
            </a:r>
            <a:endParaRPr lang="en-US" altLang="zh-TW" dirty="0"/>
          </a:p>
          <a:p>
            <a:pPr lvl="1"/>
            <a:r>
              <a:rPr lang="zh-TW" altLang="en-US" dirty="0"/>
              <a:t>戰爭和戰爭風險</a:t>
            </a:r>
            <a:endParaRPr lang="en-US" altLang="zh-TW" dirty="0"/>
          </a:p>
          <a:p>
            <a:r>
              <a:rPr lang="zh-TW" altLang="en-US"/>
              <a:t>經營模式</a:t>
            </a:r>
            <a:endParaRPr lang="en-US" altLang="zh-TW" dirty="0"/>
          </a:p>
          <a:p>
            <a:pPr lvl="1"/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9ECA822-62D6-4C1C-B4B6-62B13B6FF1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DDFEE08-C224-45E3-969F-168ACAD31F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579A4F-AFDA-455A-8BFF-990565418BC2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693049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2808</TotalTime>
  <Words>414</Words>
  <Application>Microsoft Office PowerPoint</Application>
  <PresentationFormat>如螢幕大小 (4:3)</PresentationFormat>
  <Paragraphs>136</Paragraphs>
  <Slides>9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標楷體</vt:lpstr>
      <vt:lpstr>Arial</vt:lpstr>
      <vt:lpstr>Times New Roman</vt:lpstr>
      <vt:lpstr>Webdings</vt:lpstr>
      <vt:lpstr>Wingdings</vt:lpstr>
      <vt:lpstr>預設簡報設計</vt:lpstr>
      <vt:lpstr>企業電子化策略─  課程概述</vt:lpstr>
      <vt:lpstr>上課預備</vt:lpstr>
      <vt:lpstr>學期評分</vt:lpstr>
      <vt:lpstr>資訊科技應用引發的管理問題</vt:lpstr>
      <vt:lpstr>資訊科技的企業應用演進</vt:lpstr>
      <vt:lpstr>Information Management Body of Knowledge</vt:lpstr>
      <vt:lpstr>MIS 和企業策略</vt:lpstr>
      <vt:lpstr>為何會有這樣的趨勢？</vt:lpstr>
      <vt:lpstr>有關這門課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范錚強</cp:lastModifiedBy>
  <cp:revision>183</cp:revision>
  <dcterms:created xsi:type="dcterms:W3CDTF">1999-04-05T16:45:56Z</dcterms:created>
  <dcterms:modified xsi:type="dcterms:W3CDTF">2024-02-19T07:45:37Z</dcterms:modified>
</cp:coreProperties>
</file>