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4" r:id="rId2"/>
    <p:sldId id="932" r:id="rId3"/>
    <p:sldId id="933" r:id="rId4"/>
    <p:sldId id="934" r:id="rId5"/>
    <p:sldId id="935" r:id="rId6"/>
    <p:sldId id="936" r:id="rId7"/>
    <p:sldId id="937" r:id="rId8"/>
    <p:sldId id="938" r:id="rId9"/>
    <p:sldId id="858" r:id="rId10"/>
    <p:sldId id="799" r:id="rId11"/>
    <p:sldId id="801" r:id="rId12"/>
    <p:sldId id="802" r:id="rId13"/>
    <p:sldId id="803" r:id="rId14"/>
    <p:sldId id="804" r:id="rId15"/>
    <p:sldId id="805" r:id="rId16"/>
    <p:sldId id="806" r:id="rId17"/>
    <p:sldId id="807" r:id="rId18"/>
    <p:sldId id="940" r:id="rId19"/>
    <p:sldId id="941" r:id="rId20"/>
    <p:sldId id="942" r:id="rId21"/>
    <p:sldId id="943" r:id="rId22"/>
    <p:sldId id="944" r:id="rId23"/>
    <p:sldId id="945" r:id="rId24"/>
    <p:sldId id="946" r:id="rId25"/>
    <p:sldId id="947" r:id="rId26"/>
    <p:sldId id="949" r:id="rId27"/>
    <p:sldId id="950" r:id="rId28"/>
    <p:sldId id="952" r:id="rId29"/>
    <p:sldId id="953" r:id="rId30"/>
    <p:sldId id="954" r:id="rId31"/>
    <p:sldId id="955" r:id="rId32"/>
    <p:sldId id="956" r:id="rId33"/>
    <p:sldId id="957" r:id="rId34"/>
    <p:sldId id="958" r:id="rId35"/>
    <p:sldId id="959" r:id="rId36"/>
    <p:sldId id="969" r:id="rId37"/>
    <p:sldId id="970" r:id="rId38"/>
    <p:sldId id="960" r:id="rId39"/>
    <p:sldId id="961" r:id="rId40"/>
    <p:sldId id="962" r:id="rId41"/>
    <p:sldId id="963" r:id="rId42"/>
    <p:sldId id="964" r:id="rId43"/>
    <p:sldId id="965" r:id="rId44"/>
    <p:sldId id="966" r:id="rId45"/>
    <p:sldId id="967" r:id="rId46"/>
    <p:sldId id="968" r:id="rId4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 showGuides="1">
      <p:cViewPr varScale="1">
        <p:scale>
          <a:sx n="102" d="100"/>
          <a:sy n="102" d="100"/>
        </p:scale>
        <p:origin x="18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0D300DE-8148-45FD-958E-5D07CD1014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0944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F3CCA4-33E5-47F9-934E-901C561FD0F3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288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DC1A34-D95E-43EA-B42B-26664A4F0A92}" type="slidenum">
              <a:rPr lang="zh-TW" altLang="zh-TW" sz="1200"/>
              <a:pPr/>
              <a:t>37</a:t>
            </a:fld>
            <a:endParaRPr lang="zh-TW" altLang="zh-TW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2430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338867E-FAE6-43D6-8CB4-5D59A524B547}" type="slidenum">
              <a:rPr lang="en-US" altLang="zh-TW" sz="1200" smtClean="0"/>
              <a:pPr/>
              <a:t>4</a:t>
            </a:fld>
            <a:endParaRPr lang="en-US" altLang="zh-TW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>
              <a:latin typeface="Times New Roman" charset="0"/>
              <a:ea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ABB940A-8FC3-4B13-87F4-85A858B3DE47}" type="slidenum">
              <a:rPr lang="en-US" altLang="zh-TW" sz="1200" smtClean="0"/>
              <a:pPr/>
              <a:t>6</a:t>
            </a:fld>
            <a:endParaRPr lang="en-US" altLang="zh-TW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>
              <a:latin typeface="Times New Roman" charset="0"/>
              <a:ea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4F958C4-9AB5-4D11-B606-58138DFE9468}" type="slidenum">
              <a:rPr lang="en-US" altLang="zh-TW" sz="1200" smtClean="0"/>
              <a:pPr/>
              <a:t>8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535865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F4CB204-C536-41D1-B209-6AC29D137BB1}" type="slidenum">
              <a:rPr lang="en-US" altLang="zh-TW" sz="1200" smtClean="0"/>
              <a:pPr/>
              <a:t>32</a:t>
            </a:fld>
            <a:endParaRPr lang="en-US" altLang="zh-TW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>
              <a:latin typeface="Times New Roman" charset="0"/>
              <a:ea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3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537E973-6B0B-4D6D-B64A-BF7A935662F4}" type="slidenum">
              <a:rPr lang="en-US" altLang="zh-TW" sz="1200" smtClean="0"/>
              <a:pPr/>
              <a:t>33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5941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A118ED7-642D-4CED-AE2B-4493C18DBB67}" type="slidenum">
              <a:rPr lang="en-US" altLang="zh-TW" sz="1200" smtClean="0"/>
              <a:pPr/>
              <a:t>34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203826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00DE-8148-45FD-958E-5D07CD101492}" type="slidenum">
              <a:rPr lang="en-US" altLang="zh-TW" smtClean="0"/>
              <a:pPr/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5893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00DE-8148-45FD-958E-5D07CD101492}" type="slidenum">
              <a:rPr lang="en-US" altLang="zh-TW" smtClean="0"/>
              <a:pPr/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381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E229C-B356-4220-8466-D4FE14A0656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260536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95D71-150B-4E2D-97FB-2878B601998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809781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9A798-CC02-44A0-80F5-29855E7821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954351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01CBE-8E98-4E3B-AAA9-315BA8A659E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97613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79A4F-AFDA-455A-8BFF-990565418B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318176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11D48-80EF-4003-902C-796EFE19193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405484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AC82C-0D14-47B4-8EF4-8959EE2B36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269216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1F845-D713-4070-8393-4B42842BA7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14701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729C4-B3ED-4970-AE8C-01116BCFE1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358477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128BC-82CF-4B0D-8C0A-BBCECAA5265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624139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9E654-C936-4AEC-93EB-95DEB721068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13467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9FF33-7AB3-4337-8EE4-7F09CD24485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49161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fld id="{F71D29BC-7A4C-4DDB-B1CB-B9C9C63CF5C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1" name="AutoShape 10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13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kumimoji="1"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5"/>
        </a:buBlip>
        <a:defRPr kumimoji="1" sz="2800" kern="12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6"/>
        </a:buBlip>
        <a:defRPr kumimoji="1" sz="2400" kern="1200">
          <a:solidFill>
            <a:srgbClr val="3366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0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0" y="0"/>
            <a:ext cx="9144000" cy="29718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>
              <a:solidFill>
                <a:schemeClr val="bg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1125538"/>
            <a:ext cx="7239000" cy="1143000"/>
          </a:xfrm>
        </p:spPr>
        <p:txBody>
          <a:bodyPr anchor="ctr"/>
          <a:lstStyle/>
          <a:p>
            <a:pPr eaLnBrk="1" hangingPunct="1">
              <a:lnSpc>
                <a:spcPct val="130000"/>
              </a:lnSpc>
            </a:pPr>
            <a:r>
              <a:rPr lang="zh-TW" altLang="en-US" sz="4400" dirty="0">
                <a:latin typeface="Times New Roman" panose="02020603050405020304" pitchFamily="18" charset="0"/>
              </a:rPr>
              <a:t>策略規劃</a:t>
            </a:r>
            <a:endParaRPr lang="zh-TW" altLang="en-US" sz="4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938" y="4076700"/>
            <a:ext cx="8208962" cy="1944688"/>
          </a:xfrm>
        </p:spPr>
        <p:txBody>
          <a:bodyPr/>
          <a:lstStyle/>
          <a:p>
            <a:pPr marL="190500" lvl="1" eaLnBrk="1" hangingPunct="1">
              <a:defRPr/>
            </a:pPr>
            <a:r>
              <a:rPr lang="en-US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原</a:t>
            </a: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資訊管理系</a:t>
            </a:r>
            <a:endParaRPr lang="en-US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lvl="1" eaLnBrk="1" hangingPunct="1">
              <a:defRPr/>
            </a:pP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范錚強</a:t>
            </a:r>
            <a:endParaRPr lang="en-US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lvl="1" eaLnBrk="1" hangingPunct="1">
              <a:defRPr/>
            </a:pPr>
            <a:endParaRPr lang="zh-TW" altLang="en-US" dirty="0"/>
          </a:p>
          <a:p>
            <a:pPr lvl="1" indent="206375" eaLnBrk="1" hangingPunct="1">
              <a:lnSpc>
                <a:spcPct val="80000"/>
              </a:lnSpc>
              <a:defRPr/>
            </a:pPr>
            <a:r>
              <a:rPr lang="en-US" altLang="zh-TW" dirty="0"/>
              <a:t>2023.02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標題 1">
            <a:extLst>
              <a:ext uri="{FF2B5EF4-FFF2-40B4-BE49-F238E27FC236}">
                <a16:creationId xmlns:a16="http://schemas.microsoft.com/office/drawing/2014/main" id="{1F618790-F847-3E34-4C19-149D02FF9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20</a:t>
            </a:r>
            <a:r>
              <a:rPr lang="en-US" altLang="zh-TW" dirty="0"/>
              <a:t>21</a:t>
            </a:r>
            <a:r>
              <a:rPr lang="zh-TW" altLang="zh-TW" dirty="0"/>
              <a:t>年全球 Top10 零售商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F49BA1A-7427-0ADE-2A19-1C4816C32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1666124"/>
            <a:ext cx="8568952" cy="4701827"/>
          </a:xfrm>
          <a:prstGeom prst="rect">
            <a:avLst/>
          </a:prstGeom>
        </p:spPr>
      </p:pic>
      <p:sp>
        <p:nvSpPr>
          <p:cNvPr id="21508" name="頁尾版面配置區 3">
            <a:extLst>
              <a:ext uri="{FF2B5EF4-FFF2-40B4-BE49-F238E27FC236}">
                <a16:creationId xmlns:a16="http://schemas.microsoft.com/office/drawing/2014/main" id="{51CF6A5B-3AD0-39E7-9721-536989F3ED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1509" name="投影片編號版面配置區 4">
            <a:extLst>
              <a:ext uri="{FF2B5EF4-FFF2-40B4-BE49-F238E27FC236}">
                <a16:creationId xmlns:a16="http://schemas.microsoft.com/office/drawing/2014/main" id="{6BFB0AB2-72C2-D39E-E34A-F82210E49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76BBA9C4-5AA9-459D-A9EF-8902EC2AFA0C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10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1510" name="文字方塊 10">
            <a:extLst>
              <a:ext uri="{FF2B5EF4-FFF2-40B4-BE49-F238E27FC236}">
                <a16:creationId xmlns:a16="http://schemas.microsoft.com/office/drawing/2014/main" id="{85FFCE09-C511-D61E-BE58-ACCF18462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888" y="6432550"/>
            <a:ext cx="53340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 dirty="0"/>
              <a:t>資料來源： Deloittte (2</a:t>
            </a:r>
            <a:r>
              <a:rPr lang="en-US" altLang="zh-TW" sz="1200" dirty="0"/>
              <a:t>022</a:t>
            </a:r>
            <a:r>
              <a:rPr lang="zh-TW" altLang="zh-TW" sz="1200" dirty="0"/>
              <a:t>), “Global Powers of Retailing 20</a:t>
            </a:r>
            <a:r>
              <a:rPr lang="en-US" altLang="zh-TW" sz="1200" dirty="0"/>
              <a:t>23</a:t>
            </a:r>
            <a:r>
              <a:rPr lang="zh-TW" altLang="zh-TW" sz="1200" dirty="0"/>
              <a:t>”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1CD07E76-A8DC-2778-50B9-62D045DA776E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1562100"/>
            <a:ext cx="4876800" cy="1697038"/>
            <a:chOff x="3582102" y="1560609"/>
            <a:chExt cx="4876098" cy="1699600"/>
          </a:xfrm>
        </p:grpSpPr>
        <p:sp>
          <p:nvSpPr>
            <p:cNvPr id="21516" name="文字方塊 10">
              <a:extLst>
                <a:ext uri="{FF2B5EF4-FFF2-40B4-BE49-F238E27FC236}">
                  <a16:creationId xmlns:a16="http://schemas.microsoft.com/office/drawing/2014/main" id="{DE0E587B-9A06-DBC2-FF89-53CCE00D8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8819" y="1560609"/>
              <a:ext cx="3239381" cy="368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 dirty="0">
                  <a:solidFill>
                    <a:srgbClr val="CC0000"/>
                  </a:solidFill>
                </a:rPr>
                <a:t>台灣</a:t>
              </a:r>
              <a:r>
                <a:rPr lang="en-US" altLang="zh-TW" sz="1800" dirty="0">
                  <a:solidFill>
                    <a:srgbClr val="CC0000"/>
                  </a:solidFill>
                </a:rPr>
                <a:t>2022</a:t>
              </a:r>
              <a:r>
                <a:rPr lang="zh-TW" altLang="en-US" sz="1800" dirty="0">
                  <a:solidFill>
                    <a:srgbClr val="CC0000"/>
                  </a:solidFill>
                </a:rPr>
                <a:t> </a:t>
              </a:r>
              <a:r>
                <a:rPr lang="en-US" altLang="zh-TW" sz="1800" dirty="0">
                  <a:solidFill>
                    <a:srgbClr val="CC0000"/>
                  </a:solidFill>
                </a:rPr>
                <a:t>GPD</a:t>
              </a:r>
              <a:r>
                <a:rPr lang="zh-TW" altLang="en-US" sz="1800" dirty="0">
                  <a:solidFill>
                    <a:srgbClr val="CC0000"/>
                  </a:solidFill>
                </a:rPr>
                <a:t> </a:t>
              </a:r>
              <a:r>
                <a:rPr lang="en-US" altLang="zh-TW" sz="1800" dirty="0">
                  <a:solidFill>
                    <a:srgbClr val="CC0000"/>
                  </a:solidFill>
                </a:rPr>
                <a:t>$8287</a:t>
              </a:r>
              <a:r>
                <a:rPr lang="zh-TW" altLang="en-US" sz="1800" dirty="0">
                  <a:solidFill>
                    <a:srgbClr val="CC0000"/>
                  </a:solidFill>
                </a:rPr>
                <a:t>億美元</a:t>
              </a:r>
            </a:p>
          </p:txBody>
        </p:sp>
        <p:cxnSp>
          <p:nvCxnSpPr>
            <p:cNvPr id="6" name="直線單箭頭接點 5">
              <a:extLst>
                <a:ext uri="{FF2B5EF4-FFF2-40B4-BE49-F238E27FC236}">
                  <a16:creationId xmlns:a16="http://schemas.microsoft.com/office/drawing/2014/main" id="{4AE317EC-66AF-E477-CD10-DC7DF1ED7B78}"/>
                </a:ext>
              </a:extLst>
            </p:cNvPr>
            <p:cNvCxnSpPr/>
            <p:nvPr/>
          </p:nvCxnSpPr>
          <p:spPr>
            <a:xfrm flipV="1">
              <a:off x="4212249" y="1775246"/>
              <a:ext cx="1095217" cy="1233760"/>
            </a:xfrm>
            <a:prstGeom prst="straightConnector1">
              <a:avLst/>
            </a:prstGeom>
            <a:ln w="28575">
              <a:solidFill>
                <a:srgbClr val="CC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CC916C73-0B53-F83C-F649-38431C4CD3F5}"/>
                </a:ext>
              </a:extLst>
            </p:cNvPr>
            <p:cNvSpPr/>
            <p:nvPr/>
          </p:nvSpPr>
          <p:spPr>
            <a:xfrm>
              <a:off x="3582102" y="3009005"/>
              <a:ext cx="720621" cy="251204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241C8699-4206-EBE4-0E46-AFF72E8636BE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2540199"/>
            <a:ext cx="7812868" cy="4170164"/>
            <a:chOff x="550863" y="2780928"/>
            <a:chExt cx="5615321" cy="3960629"/>
          </a:xfrm>
        </p:grpSpPr>
        <p:sp>
          <p:nvSpPr>
            <p:cNvPr id="21513" name="文字方塊 11">
              <a:extLst>
                <a:ext uri="{FF2B5EF4-FFF2-40B4-BE49-F238E27FC236}">
                  <a16:creationId xmlns:a16="http://schemas.microsoft.com/office/drawing/2014/main" id="{D8618B5E-9133-D725-72CC-8177D0E8A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63" y="6372225"/>
              <a:ext cx="2031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solidFill>
                    <a:srgbClr val="339966"/>
                  </a:solidFill>
                </a:rPr>
                <a:t>看</a:t>
              </a:r>
              <a:r>
                <a:rPr lang="zh-TW" altLang="zh-TW" sz="1800">
                  <a:solidFill>
                    <a:srgbClr val="339966"/>
                  </a:solidFill>
                </a:rPr>
                <a:t>看他們的利潤率</a:t>
              </a:r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D7D28C31-15CB-05EC-C636-BA925C4A567B}"/>
                </a:ext>
              </a:extLst>
            </p:cNvPr>
            <p:cNvSpPr/>
            <p:nvPr/>
          </p:nvSpPr>
          <p:spPr>
            <a:xfrm>
              <a:off x="5791438" y="2780928"/>
              <a:ext cx="374746" cy="3635422"/>
            </a:xfrm>
            <a:prstGeom prst="ellipse">
              <a:avLst/>
            </a:prstGeom>
            <a:noFill/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D6075A1A-35AE-1157-7852-A9F93C32A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9978" y="4389735"/>
              <a:ext cx="3791460" cy="2130185"/>
            </a:xfrm>
            <a:prstGeom prst="straightConnector1">
              <a:avLst/>
            </a:prstGeom>
            <a:ln w="19050">
              <a:solidFill>
                <a:srgbClr val="3399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>
            <a:extLst>
              <a:ext uri="{FF2B5EF4-FFF2-40B4-BE49-F238E27FC236}">
                <a16:creationId xmlns:a16="http://schemas.microsoft.com/office/drawing/2014/main" id="{EFA05D07-9F11-362F-2455-A589A7F2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2014年全球最大的零售商</a:t>
            </a:r>
          </a:p>
        </p:txBody>
      </p:sp>
      <p:sp>
        <p:nvSpPr>
          <p:cNvPr id="24579" name="內容版面配置區 2">
            <a:extLst>
              <a:ext uri="{FF2B5EF4-FFF2-40B4-BE49-F238E27FC236}">
                <a16:creationId xmlns:a16="http://schemas.microsoft.com/office/drawing/2014/main" id="{BB659ADB-6490-06C9-9725-A9389D4C1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24580" name="頁尾版面配置區 3">
            <a:extLst>
              <a:ext uri="{FF2B5EF4-FFF2-40B4-BE49-F238E27FC236}">
                <a16:creationId xmlns:a16="http://schemas.microsoft.com/office/drawing/2014/main" id="{E9FF6705-20EA-FD2B-C011-CF1E6493DA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4581" name="投影片編號版面配置區 4">
            <a:extLst>
              <a:ext uri="{FF2B5EF4-FFF2-40B4-BE49-F238E27FC236}">
                <a16:creationId xmlns:a16="http://schemas.microsoft.com/office/drawing/2014/main" id="{761CEF20-C206-BCBD-ADD5-FEEA1A3FAB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2BEFAD13-7D0F-4816-89F0-65582515E9C4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11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pic>
        <p:nvPicPr>
          <p:cNvPr id="24582" name="圖片 9">
            <a:extLst>
              <a:ext uri="{FF2B5EF4-FFF2-40B4-BE49-F238E27FC236}">
                <a16:creationId xmlns:a16="http://schemas.microsoft.com/office/drawing/2014/main" id="{2D09EFBB-3379-B000-7CBE-3F3DA37CE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0"/>
            <a:ext cx="8569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文字方塊 10">
            <a:extLst>
              <a:ext uri="{FF2B5EF4-FFF2-40B4-BE49-F238E27FC236}">
                <a16:creationId xmlns:a16="http://schemas.microsoft.com/office/drawing/2014/main" id="{9A4E2FD0-5310-10C7-75F5-63021862C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6096000"/>
            <a:ext cx="662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(2016), “Global Powers of Retailing 2016: Navigating the new digital divide”</a:t>
            </a:r>
          </a:p>
        </p:txBody>
      </p:sp>
      <p:sp>
        <p:nvSpPr>
          <p:cNvPr id="24584" name="文字方塊 11">
            <a:extLst>
              <a:ext uri="{FF2B5EF4-FFF2-40B4-BE49-F238E27FC236}">
                <a16:creationId xmlns:a16="http://schemas.microsoft.com/office/drawing/2014/main" id="{D8A85851-941D-D27C-7C5C-BB8D7A5E7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362700"/>
            <a:ext cx="3877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dirty="0">
                <a:solidFill>
                  <a:srgbClr val="FF0000"/>
                </a:solidFill>
              </a:rPr>
              <a:t>看看和20</a:t>
            </a:r>
            <a:r>
              <a:rPr lang="en-US" altLang="zh-TW" dirty="0">
                <a:solidFill>
                  <a:srgbClr val="FF0000"/>
                </a:solidFill>
              </a:rPr>
              <a:t>21</a:t>
            </a:r>
            <a:r>
              <a:rPr lang="zh-TW" altLang="zh-TW" dirty="0">
                <a:solidFill>
                  <a:srgbClr val="FF0000"/>
                </a:solidFill>
              </a:rPr>
              <a:t>和2014年的差異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5723CFC-340D-78C4-6A5C-992CF55A09B1}"/>
              </a:ext>
            </a:extLst>
          </p:cNvPr>
          <p:cNvSpPr/>
          <p:nvPr/>
        </p:nvSpPr>
        <p:spPr>
          <a:xfrm>
            <a:off x="250825" y="4868863"/>
            <a:ext cx="8497888" cy="215900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>
            <a:extLst>
              <a:ext uri="{FF2B5EF4-FFF2-40B4-BE49-F238E27FC236}">
                <a16:creationId xmlns:a16="http://schemas.microsoft.com/office/drawing/2014/main" id="{D82D9F9B-B4C6-060B-1415-BFD5A7B1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7512050" cy="1143000"/>
          </a:xfrm>
        </p:spPr>
        <p:txBody>
          <a:bodyPr/>
          <a:lstStyle/>
          <a:p>
            <a:r>
              <a:rPr lang="zh-TW" altLang="zh-TW" sz="3600"/>
              <a:t>Top 250 quick statistics, FY</a:t>
            </a:r>
            <a:r>
              <a:rPr lang="en-US" altLang="zh-TW" sz="3600"/>
              <a:t>2020</a:t>
            </a:r>
            <a:endParaRPr lang="zh-TW" altLang="zh-TW" sz="3600"/>
          </a:p>
        </p:txBody>
      </p:sp>
      <p:sp>
        <p:nvSpPr>
          <p:cNvPr id="25603" name="頁尾版面配置區 3">
            <a:extLst>
              <a:ext uri="{FF2B5EF4-FFF2-40B4-BE49-F238E27FC236}">
                <a16:creationId xmlns:a16="http://schemas.microsoft.com/office/drawing/2014/main" id="{37BB10BA-0465-378F-F0FC-82EC94600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5604" name="投影片編號版面配置區 4">
            <a:extLst>
              <a:ext uri="{FF2B5EF4-FFF2-40B4-BE49-F238E27FC236}">
                <a16:creationId xmlns:a16="http://schemas.microsoft.com/office/drawing/2014/main" id="{48179554-9A83-6285-001C-18EE79BADF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1437C933-E2D6-4238-A255-E4D34A2DE1F0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12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5605" name="文字方塊 10">
            <a:extLst>
              <a:ext uri="{FF2B5EF4-FFF2-40B4-BE49-F238E27FC236}">
                <a16:creationId xmlns:a16="http://schemas.microsoft.com/office/drawing/2014/main" id="{75A1E437-58A2-A34B-9E45-DAD4C2DCB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469063"/>
            <a:ext cx="45847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</a:t>
            </a:r>
            <a:r>
              <a:rPr lang="en-US" altLang="zh-TW" sz="1200"/>
              <a:t>022</a:t>
            </a:r>
            <a:r>
              <a:rPr lang="zh-TW" altLang="zh-TW" sz="1200"/>
              <a:t>), “Global Powers of Retailing 20</a:t>
            </a:r>
            <a:r>
              <a:rPr lang="en-US" altLang="zh-TW" sz="1200"/>
              <a:t>22</a:t>
            </a:r>
            <a:r>
              <a:rPr lang="zh-TW" altLang="zh-TW" sz="1200"/>
              <a:t>”</a:t>
            </a:r>
          </a:p>
        </p:txBody>
      </p:sp>
      <p:pic>
        <p:nvPicPr>
          <p:cNvPr id="25606" name="圖片 1">
            <a:extLst>
              <a:ext uri="{FF2B5EF4-FFF2-40B4-BE49-F238E27FC236}">
                <a16:creationId xmlns:a16="http://schemas.microsoft.com/office/drawing/2014/main" id="{82E8EE46-4CEC-37F6-BDEE-ECDE96D15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492375"/>
            <a:ext cx="7212012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>
            <a:extLst>
              <a:ext uri="{FF2B5EF4-FFF2-40B4-BE49-F238E27FC236}">
                <a16:creationId xmlns:a16="http://schemas.microsoft.com/office/drawing/2014/main" id="{0945646E-EDB7-B720-37C4-F258A5B7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2001-2016</a:t>
            </a:r>
            <a:r>
              <a:rPr lang="zh-TW" altLang="en-US"/>
              <a:t> 之間</a:t>
            </a:r>
            <a:r>
              <a:rPr lang="zh-TW" altLang="zh-TW"/>
              <a:t>的改變</a:t>
            </a:r>
          </a:p>
        </p:txBody>
      </p:sp>
      <p:sp>
        <p:nvSpPr>
          <p:cNvPr id="26627" name="內容版面配置區 2">
            <a:extLst>
              <a:ext uri="{FF2B5EF4-FFF2-40B4-BE49-F238E27FC236}">
                <a16:creationId xmlns:a16="http://schemas.microsoft.com/office/drawing/2014/main" id="{0F325AD0-BD62-F326-F557-CDA6B5A27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26628" name="頁尾版面配置區 3">
            <a:extLst>
              <a:ext uri="{FF2B5EF4-FFF2-40B4-BE49-F238E27FC236}">
                <a16:creationId xmlns:a16="http://schemas.microsoft.com/office/drawing/2014/main" id="{A3E94D48-9736-331B-E09E-32A64EAE6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6629" name="投影片編號版面配置區 4">
            <a:extLst>
              <a:ext uri="{FF2B5EF4-FFF2-40B4-BE49-F238E27FC236}">
                <a16:creationId xmlns:a16="http://schemas.microsoft.com/office/drawing/2014/main" id="{1315BF1B-13C8-23D6-A6A3-EFCD879D8B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4354EF17-F023-4BB0-A2F2-2E6B429FCD86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13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pic>
        <p:nvPicPr>
          <p:cNvPr id="26630" name="圖片 5">
            <a:extLst>
              <a:ext uri="{FF2B5EF4-FFF2-40B4-BE49-F238E27FC236}">
                <a16:creationId xmlns:a16="http://schemas.microsoft.com/office/drawing/2014/main" id="{E930C5A4-4520-3590-F14C-ED5712BAC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63713"/>
            <a:ext cx="830580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文字方塊 10">
            <a:extLst>
              <a:ext uri="{FF2B5EF4-FFF2-40B4-BE49-F238E27FC236}">
                <a16:creationId xmlns:a16="http://schemas.microsoft.com/office/drawing/2014/main" id="{D9A4D4D0-41A3-CBD4-F0AC-99E96475A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6448425"/>
            <a:ext cx="45847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</a:t>
            </a:r>
            <a:r>
              <a:rPr lang="en-US" altLang="zh-TW" sz="1200"/>
              <a:t>019</a:t>
            </a:r>
            <a:r>
              <a:rPr lang="zh-TW" altLang="zh-TW" sz="1200"/>
              <a:t>), “Global Powers of Retailing 20</a:t>
            </a:r>
            <a:r>
              <a:rPr lang="en-US" altLang="zh-TW" sz="1200"/>
              <a:t>19</a:t>
            </a:r>
            <a:r>
              <a:rPr lang="zh-TW" altLang="zh-TW" sz="1200"/>
              <a:t>”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>
            <a:extLst>
              <a:ext uri="{FF2B5EF4-FFF2-40B4-BE49-F238E27FC236}">
                <a16:creationId xmlns:a16="http://schemas.microsoft.com/office/drawing/2014/main" id="{2AAE71E4-C46F-5E29-5C4B-E46B20D1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大的愈來愈大</a:t>
            </a:r>
          </a:p>
        </p:txBody>
      </p:sp>
      <p:sp>
        <p:nvSpPr>
          <p:cNvPr id="27651" name="內容版面配置區 2">
            <a:extLst>
              <a:ext uri="{FF2B5EF4-FFF2-40B4-BE49-F238E27FC236}">
                <a16:creationId xmlns:a16="http://schemas.microsoft.com/office/drawing/2014/main" id="{34C6B127-54AB-6D09-287B-05755666A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27652" name="頁尾版面配置區 3">
            <a:extLst>
              <a:ext uri="{FF2B5EF4-FFF2-40B4-BE49-F238E27FC236}">
                <a16:creationId xmlns:a16="http://schemas.microsoft.com/office/drawing/2014/main" id="{387937A8-0B70-F3D1-0EED-4813ACAA1B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7653" name="投影片編號版面配置區 4">
            <a:extLst>
              <a:ext uri="{FF2B5EF4-FFF2-40B4-BE49-F238E27FC236}">
                <a16:creationId xmlns:a16="http://schemas.microsoft.com/office/drawing/2014/main" id="{39223019-A4E7-6990-2812-3E3E8A8D0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1D1CBE2C-F5E4-44D4-B3C9-841611DD43FB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14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pic>
        <p:nvPicPr>
          <p:cNvPr id="27654" name="圖片 5">
            <a:extLst>
              <a:ext uri="{FF2B5EF4-FFF2-40B4-BE49-F238E27FC236}">
                <a16:creationId xmlns:a16="http://schemas.microsoft.com/office/drawing/2014/main" id="{427AD1B5-EF7F-CA37-EE0C-F7098B65B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120900"/>
            <a:ext cx="85312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文字方塊 10">
            <a:extLst>
              <a:ext uri="{FF2B5EF4-FFF2-40B4-BE49-F238E27FC236}">
                <a16:creationId xmlns:a16="http://schemas.microsoft.com/office/drawing/2014/main" id="{75096E56-083D-C4DA-1AC3-2E608BF53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6448425"/>
            <a:ext cx="45847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</a:t>
            </a:r>
            <a:r>
              <a:rPr lang="en-US" altLang="zh-TW" sz="1200"/>
              <a:t>019</a:t>
            </a:r>
            <a:r>
              <a:rPr lang="zh-TW" altLang="zh-TW" sz="1200"/>
              <a:t>), “Global Powers of Retailing 20</a:t>
            </a:r>
            <a:r>
              <a:rPr lang="en-US" altLang="zh-TW" sz="1200"/>
              <a:t>19</a:t>
            </a:r>
            <a:r>
              <a:rPr lang="zh-TW" altLang="zh-TW" sz="1200"/>
              <a:t>”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id="{F59E8DC6-A500-6A67-B177-42018371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亞太地區成長快速</a:t>
            </a:r>
          </a:p>
        </p:txBody>
      </p:sp>
      <p:sp>
        <p:nvSpPr>
          <p:cNvPr id="28675" name="內容版面配置區 2">
            <a:extLst>
              <a:ext uri="{FF2B5EF4-FFF2-40B4-BE49-F238E27FC236}">
                <a16:creationId xmlns:a16="http://schemas.microsoft.com/office/drawing/2014/main" id="{65307B6C-F3B1-DE8A-B505-BE566C259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28676" name="頁尾版面配置區 3">
            <a:extLst>
              <a:ext uri="{FF2B5EF4-FFF2-40B4-BE49-F238E27FC236}">
                <a16:creationId xmlns:a16="http://schemas.microsoft.com/office/drawing/2014/main" id="{49A377A3-D1A1-EA0F-A262-0B03BA8714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8677" name="投影片編號版面配置區 4">
            <a:extLst>
              <a:ext uri="{FF2B5EF4-FFF2-40B4-BE49-F238E27FC236}">
                <a16:creationId xmlns:a16="http://schemas.microsoft.com/office/drawing/2014/main" id="{68D8C129-28EF-F5C9-BBA3-B37AEEB951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8116C443-AD87-4A86-9279-DC2678D75D68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15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pic>
        <p:nvPicPr>
          <p:cNvPr id="28678" name="圖片 5">
            <a:extLst>
              <a:ext uri="{FF2B5EF4-FFF2-40B4-BE49-F238E27FC236}">
                <a16:creationId xmlns:a16="http://schemas.microsoft.com/office/drawing/2014/main" id="{06C1F3C3-A31F-A1AE-AD5B-AFD57BA69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593850"/>
            <a:ext cx="7478712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文字方塊 10">
            <a:extLst>
              <a:ext uri="{FF2B5EF4-FFF2-40B4-BE49-F238E27FC236}">
                <a16:creationId xmlns:a16="http://schemas.microsoft.com/office/drawing/2014/main" id="{F471E710-D206-81BD-B49D-9F83DC8FA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6448425"/>
            <a:ext cx="45847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</a:t>
            </a:r>
            <a:r>
              <a:rPr lang="en-US" altLang="zh-TW" sz="1200"/>
              <a:t>019</a:t>
            </a:r>
            <a:r>
              <a:rPr lang="zh-TW" altLang="zh-TW" sz="1200"/>
              <a:t>), “Global Powers of Retailing 20</a:t>
            </a:r>
            <a:r>
              <a:rPr lang="en-US" altLang="zh-TW" sz="1200"/>
              <a:t>19</a:t>
            </a:r>
            <a:r>
              <a:rPr lang="zh-TW" altLang="zh-TW" sz="1200"/>
              <a:t>”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>
            <a:extLst>
              <a:ext uri="{FF2B5EF4-FFF2-40B4-BE49-F238E27FC236}">
                <a16:creationId xmlns:a16="http://schemas.microsoft.com/office/drawing/2014/main" id="{791C8C3B-9265-B2AD-1A08-F68301AD1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699" name="內容版面配置區 2">
            <a:extLst>
              <a:ext uri="{FF2B5EF4-FFF2-40B4-BE49-F238E27FC236}">
                <a16:creationId xmlns:a16="http://schemas.microsoft.com/office/drawing/2014/main" id="{399B124A-6E84-0F04-3D3E-963800CEC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700" name="頁尾版面配置區 3">
            <a:extLst>
              <a:ext uri="{FF2B5EF4-FFF2-40B4-BE49-F238E27FC236}">
                <a16:creationId xmlns:a16="http://schemas.microsoft.com/office/drawing/2014/main" id="{540D3DF6-29FB-CE71-A6CA-FA9DFBFDB5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701" name="投影片編號版面配置區 4">
            <a:extLst>
              <a:ext uri="{FF2B5EF4-FFF2-40B4-BE49-F238E27FC236}">
                <a16:creationId xmlns:a16="http://schemas.microsoft.com/office/drawing/2014/main" id="{0F546789-E15B-A312-416D-60D4EA102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FCF9F48-1C58-4F5F-929A-71A445539F55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29702" name="圖片 5">
            <a:extLst>
              <a:ext uri="{FF2B5EF4-FFF2-40B4-BE49-F238E27FC236}">
                <a16:creationId xmlns:a16="http://schemas.microsoft.com/office/drawing/2014/main" id="{9C3B0AF0-C84A-B353-FB26-17E300435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381000"/>
            <a:ext cx="9099550" cy="592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文字方塊 10">
            <a:extLst>
              <a:ext uri="{FF2B5EF4-FFF2-40B4-BE49-F238E27FC236}">
                <a16:creationId xmlns:a16="http://schemas.microsoft.com/office/drawing/2014/main" id="{E839FAD3-E603-2DC7-5E97-E4AF4D4F7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6448425"/>
            <a:ext cx="45847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</a:t>
            </a:r>
            <a:r>
              <a:rPr lang="en-US" altLang="zh-TW" sz="1200"/>
              <a:t>020</a:t>
            </a:r>
            <a:r>
              <a:rPr lang="zh-TW" altLang="zh-TW" sz="1200"/>
              <a:t>), “Global Powers of Retailing 20</a:t>
            </a:r>
            <a:r>
              <a:rPr lang="en-US" altLang="zh-TW" sz="1200"/>
              <a:t>20</a:t>
            </a:r>
            <a:r>
              <a:rPr lang="zh-TW" altLang="zh-TW" sz="1200"/>
              <a:t>”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38591333-AFE3-5D73-E08C-629EE6FB32FB}"/>
              </a:ext>
            </a:extLst>
          </p:cNvPr>
          <p:cNvSpPr/>
          <p:nvPr/>
        </p:nvSpPr>
        <p:spPr>
          <a:xfrm>
            <a:off x="6372225" y="3644900"/>
            <a:ext cx="720725" cy="1439863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B63EBED-20E0-43D3-D29E-C0485095DAC1}"/>
              </a:ext>
            </a:extLst>
          </p:cNvPr>
          <p:cNvSpPr/>
          <p:nvPr/>
        </p:nvSpPr>
        <p:spPr>
          <a:xfrm>
            <a:off x="4356100" y="5661025"/>
            <a:ext cx="1800225" cy="288925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D31236CC-1AF9-FF71-1A33-9F0FA7357262}"/>
              </a:ext>
            </a:extLst>
          </p:cNvPr>
          <p:cNvSpPr/>
          <p:nvPr/>
        </p:nvSpPr>
        <p:spPr>
          <a:xfrm>
            <a:off x="8243888" y="2809875"/>
            <a:ext cx="720725" cy="287338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>
            <a:extLst>
              <a:ext uri="{FF2B5EF4-FFF2-40B4-BE49-F238E27FC236}">
                <a16:creationId xmlns:a16="http://schemas.microsoft.com/office/drawing/2014/main" id="{F2D5C250-F581-3F22-A606-29845F40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2015年全球最大的電子商務</a:t>
            </a:r>
          </a:p>
        </p:txBody>
      </p:sp>
      <p:sp>
        <p:nvSpPr>
          <p:cNvPr id="30723" name="頁尾版面配置區 3">
            <a:extLst>
              <a:ext uri="{FF2B5EF4-FFF2-40B4-BE49-F238E27FC236}">
                <a16:creationId xmlns:a16="http://schemas.microsoft.com/office/drawing/2014/main" id="{EDB76B3B-2911-A2F5-A327-937A6A5D2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30724" name="投影片編號版面配置區 4">
            <a:extLst>
              <a:ext uri="{FF2B5EF4-FFF2-40B4-BE49-F238E27FC236}">
                <a16:creationId xmlns:a16="http://schemas.microsoft.com/office/drawing/2014/main" id="{AFFB9470-3640-280A-2ACE-FA34881AD7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3C5599C4-AC2D-4FA4-AF39-A2DC414CDCFF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17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30725" name="文字方塊 10">
            <a:extLst>
              <a:ext uri="{FF2B5EF4-FFF2-40B4-BE49-F238E27FC236}">
                <a16:creationId xmlns:a16="http://schemas.microsoft.com/office/drawing/2014/main" id="{335EAEA0-C6AD-3647-288C-474D4BAEA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6096000"/>
            <a:ext cx="655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(2017), “Global Powers of Retailing 2017: The Art and Science of Customers”</a:t>
            </a:r>
          </a:p>
        </p:txBody>
      </p:sp>
      <p:pic>
        <p:nvPicPr>
          <p:cNvPr id="30726" name="圖片 7">
            <a:extLst>
              <a:ext uri="{FF2B5EF4-FFF2-40B4-BE49-F238E27FC236}">
                <a16:creationId xmlns:a16="http://schemas.microsoft.com/office/drawing/2014/main" id="{094A3A91-C88B-0432-F0F7-F81CC219C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636713"/>
            <a:ext cx="862965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1516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dirty="0">
                <a:latin typeface="+mn-lt"/>
              </a:rPr>
              <a:t>2001</a:t>
            </a:r>
            <a:r>
              <a:rPr lang="zh-TW" altLang="en-US" sz="3200" dirty="0">
                <a:latin typeface="標楷體" charset="0"/>
              </a:rPr>
              <a:t>到</a:t>
            </a:r>
            <a:r>
              <a:rPr lang="en-US" altLang="zh-TW" sz="2800" dirty="0">
                <a:latin typeface="+mn-lt"/>
              </a:rPr>
              <a:t>2010</a:t>
            </a:r>
            <a:r>
              <a:rPr lang="zh-TW" altLang="en-US" sz="2800" dirty="0">
                <a:latin typeface="標楷體" charset="0"/>
              </a:rPr>
              <a:t>年</a:t>
            </a:r>
            <a:r>
              <a:rPr lang="zh-TW" altLang="en-US" sz="3200" dirty="0">
                <a:latin typeface="標楷體" charset="0"/>
              </a:rPr>
              <a:t>美國電腦公司的獲利能力</a:t>
            </a:r>
            <a:endParaRPr lang="en-US" altLang="zh-TW" sz="3200" dirty="0">
              <a:latin typeface="標楷體" charset="0"/>
            </a:endParaRPr>
          </a:p>
        </p:txBody>
      </p:sp>
      <p:sp>
        <p:nvSpPr>
          <p:cNvPr id="19459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460" name="頁尾版面配置區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9461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E548F7F-11AE-44FA-93EC-65976E2E4B3E}" type="slidenum">
              <a:rPr lang="en-US" altLang="zh-TW" sz="1400" smtClean="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19462" name="群組 2"/>
          <p:cNvGrpSpPr>
            <a:grpSpLocks/>
          </p:cNvGrpSpPr>
          <p:nvPr/>
        </p:nvGrpSpPr>
        <p:grpSpPr bwMode="auto">
          <a:xfrm>
            <a:off x="755650" y="1773238"/>
            <a:ext cx="7416800" cy="4535487"/>
            <a:chOff x="827088" y="1292225"/>
            <a:chExt cx="7650162" cy="4657725"/>
          </a:xfrm>
        </p:grpSpPr>
        <p:grpSp>
          <p:nvGrpSpPr>
            <p:cNvPr id="19463" name="群組 12"/>
            <p:cNvGrpSpPr>
              <a:grpSpLocks/>
            </p:cNvGrpSpPr>
            <p:nvPr/>
          </p:nvGrpSpPr>
          <p:grpSpPr bwMode="auto">
            <a:xfrm>
              <a:off x="827088" y="1292225"/>
              <a:ext cx="7650162" cy="4657725"/>
              <a:chOff x="827584" y="1291463"/>
              <a:chExt cx="7649887" cy="4657817"/>
            </a:xfrm>
          </p:grpSpPr>
          <p:pic>
            <p:nvPicPr>
              <p:cNvPr id="19465" name="圖片 7" descr="圖1.1a.bmp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3" y="1291463"/>
                <a:ext cx="7217838" cy="4657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466" name="群組 11"/>
              <p:cNvGrpSpPr>
                <a:grpSpLocks/>
              </p:cNvGrpSpPr>
              <p:nvPr/>
            </p:nvGrpSpPr>
            <p:grpSpPr bwMode="auto">
              <a:xfrm>
                <a:off x="827584" y="1916832"/>
                <a:ext cx="6480720" cy="3988395"/>
                <a:chOff x="827584" y="1916832"/>
                <a:chExt cx="6480720" cy="3988395"/>
              </a:xfrm>
            </p:grpSpPr>
            <p:sp>
              <p:nvSpPr>
                <p:cNvPr id="1946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27584" y="1916832"/>
                  <a:ext cx="504378" cy="22467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投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入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資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本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報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酬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率</a:t>
                  </a:r>
                </a:p>
                <a:p>
                  <a:pPr eaLnBrk="1" hangingPunct="1"/>
                  <a:r>
                    <a:rPr lang="en-US" altLang="zh-TW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(%)</a:t>
                  </a:r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       </a:t>
                  </a:r>
                </a:p>
                <a:p>
                  <a:pPr eaLnBrk="1" hangingPunct="1"/>
                  <a:endPara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endParaRPr>
                </a:p>
                <a:p>
                  <a:pPr eaLnBrk="1" hangingPunct="1"/>
                  <a:endParaRPr lang="en-US" altLang="zh-TW" sz="1400">
                    <a:latin typeface="Arial" panose="020B0604020202020204" pitchFamily="34" charset="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19468" name="文字方塊 8"/>
                <p:cNvSpPr txBox="1">
                  <a:spLocks noChangeArrowheads="1"/>
                </p:cNvSpPr>
                <p:nvPr/>
              </p:nvSpPr>
              <p:spPr bwMode="auto">
                <a:xfrm>
                  <a:off x="3563888" y="5597450"/>
                  <a:ext cx="57606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戴爾</a:t>
                  </a:r>
                </a:p>
              </p:txBody>
            </p:sp>
            <p:sp>
              <p:nvSpPr>
                <p:cNvPr id="19469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4860032" y="5589240"/>
                  <a:ext cx="57606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惠普</a:t>
                  </a:r>
                </a:p>
              </p:txBody>
            </p:sp>
            <p:sp>
              <p:nvSpPr>
                <p:cNvPr id="19470" name="文字方塊 10"/>
                <p:cNvSpPr txBox="1">
                  <a:spLocks noChangeArrowheads="1"/>
                </p:cNvSpPr>
                <p:nvPr/>
              </p:nvSpPr>
              <p:spPr bwMode="auto">
                <a:xfrm>
                  <a:off x="6372200" y="5589240"/>
                  <a:ext cx="93610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蘋果電腦</a:t>
                  </a:r>
                </a:p>
              </p:txBody>
            </p:sp>
          </p:grpSp>
        </p:grpSp>
        <p:sp>
          <p:nvSpPr>
            <p:cNvPr id="19464" name="文字方塊 1"/>
            <p:cNvSpPr txBox="1">
              <a:spLocks noChangeArrowheads="1"/>
            </p:cNvSpPr>
            <p:nvPr/>
          </p:nvSpPr>
          <p:spPr bwMode="auto">
            <a:xfrm rot="10800000">
              <a:off x="8243888" y="3621088"/>
              <a:ext cx="161925" cy="160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000">
                  <a:latin typeface="Arial" panose="020B0604020202020204" pitchFamily="34" charset="0"/>
                </a:rPr>
                <a:t>© Cengage Learning 2013</a:t>
              </a:r>
              <a:endParaRPr lang="zh-TW" altLang="en-US" sz="10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834181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934200" cy="887413"/>
          </a:xfrm>
        </p:spPr>
        <p:txBody>
          <a:bodyPr/>
          <a:lstStyle/>
          <a:p>
            <a:pPr eaLnBrk="1" hangingPunct="1"/>
            <a:br>
              <a:rPr lang="en-US" altLang="zh-TW" sz="2800">
                <a:latin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</a:rPr>
              <a:t>2001</a:t>
            </a:r>
            <a:r>
              <a:rPr lang="zh-TW" altLang="en-US" sz="2800">
                <a:latin typeface="標楷體" panose="03000509000000000000" pitchFamily="65" charset="-120"/>
              </a:rPr>
              <a:t>到</a:t>
            </a:r>
            <a:r>
              <a:rPr lang="en-US" altLang="zh-TW" sz="2800">
                <a:latin typeface="Times New Roman" panose="02020603050405020304" pitchFamily="18" charset="0"/>
              </a:rPr>
              <a:t>2010</a:t>
            </a:r>
            <a:r>
              <a:rPr lang="zh-TW" altLang="en-US" sz="2800">
                <a:latin typeface="標楷體" panose="03000509000000000000" pitchFamily="65" charset="-120"/>
              </a:rPr>
              <a:t>年美國電腦公司每股盈餘成長</a:t>
            </a:r>
            <a:endParaRPr lang="en-US" altLang="zh-TW" sz="2800">
              <a:latin typeface="標楷體" panose="03000509000000000000" pitchFamily="65" charset="-120"/>
            </a:endParaRPr>
          </a:p>
        </p:txBody>
      </p:sp>
      <p:sp>
        <p:nvSpPr>
          <p:cNvPr id="20483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484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048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4EE1B7C-DC7F-47E5-9341-B010EC8AFC5F}" type="slidenum">
              <a:rPr lang="en-US" altLang="zh-TW" sz="1400" smtClean="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20486" name="群組 1"/>
          <p:cNvGrpSpPr>
            <a:grpSpLocks/>
          </p:cNvGrpSpPr>
          <p:nvPr/>
        </p:nvGrpSpPr>
        <p:grpSpPr bwMode="auto">
          <a:xfrm>
            <a:off x="684213" y="1773238"/>
            <a:ext cx="6911975" cy="4464050"/>
            <a:chOff x="755650" y="1196975"/>
            <a:chExt cx="7272734" cy="4802188"/>
          </a:xfrm>
        </p:grpSpPr>
        <p:grpSp>
          <p:nvGrpSpPr>
            <p:cNvPr id="20488" name="群組 12"/>
            <p:cNvGrpSpPr>
              <a:grpSpLocks/>
            </p:cNvGrpSpPr>
            <p:nvPr/>
          </p:nvGrpSpPr>
          <p:grpSpPr bwMode="auto">
            <a:xfrm>
              <a:off x="755650" y="1196975"/>
              <a:ext cx="7200900" cy="4802188"/>
              <a:chOff x="1115616" y="1291590"/>
              <a:chExt cx="6489144" cy="4339602"/>
            </a:xfrm>
          </p:grpSpPr>
          <p:pic>
            <p:nvPicPr>
              <p:cNvPr id="20490" name="圖片 5" descr="圖1.1b.bmp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9240" y="1291590"/>
                <a:ext cx="6065520" cy="4274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1" name="Text Box 8"/>
              <p:cNvSpPr txBox="1">
                <a:spLocks noChangeArrowheads="1"/>
              </p:cNvSpPr>
              <p:nvPr/>
            </p:nvSpPr>
            <p:spPr bwMode="auto">
              <a:xfrm>
                <a:off x="1115616" y="2276872"/>
                <a:ext cx="504378" cy="1446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每</a:t>
                </a:r>
                <a:endParaRPr lang="en-US" altLang="zh-TW" sz="1400"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  <a:p>
                <a:pPr eaLnBrk="1" hangingPunct="1"/>
                <a:r>
                  <a: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股</a:t>
                </a:r>
              </a:p>
              <a:p>
                <a:pPr eaLnBrk="1" hangingPunct="1"/>
                <a:r>
                  <a: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盈</a:t>
                </a:r>
                <a:endParaRPr lang="en-US" altLang="zh-TW" sz="1400"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  <a:p>
                <a:pPr eaLnBrk="1" hangingPunct="1"/>
                <a:r>
                  <a: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餘</a:t>
                </a:r>
              </a:p>
              <a:p>
                <a:pPr eaLnBrk="1" hangingPunct="1"/>
                <a:r>
                  <a:rPr lang="en-US" altLang="zh-TW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($)</a:t>
                </a:r>
                <a:r>
                  <a: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       </a:t>
                </a:r>
              </a:p>
              <a:p>
                <a:pPr eaLnBrk="1" hangingPunct="1"/>
                <a:endParaRPr lang="zh-TW" altLang="en-US" sz="1400"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  <a:p>
                <a:pPr eaLnBrk="1" hangingPunct="1"/>
                <a:endParaRPr lang="en-US" altLang="zh-TW" sz="1400"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20492" name="文字方塊 9"/>
              <p:cNvSpPr txBox="1">
                <a:spLocks noChangeArrowheads="1"/>
              </p:cNvSpPr>
              <p:nvPr/>
            </p:nvSpPr>
            <p:spPr bwMode="auto">
              <a:xfrm>
                <a:off x="3563888" y="5309418"/>
                <a:ext cx="5760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4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戴爾</a:t>
                </a:r>
              </a:p>
            </p:txBody>
          </p:sp>
          <p:sp>
            <p:nvSpPr>
              <p:cNvPr id="20493" name="文字方塊 10"/>
              <p:cNvSpPr txBox="1">
                <a:spLocks noChangeArrowheads="1"/>
              </p:cNvSpPr>
              <p:nvPr/>
            </p:nvSpPr>
            <p:spPr bwMode="auto">
              <a:xfrm>
                <a:off x="4734859" y="5309418"/>
                <a:ext cx="5760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4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惠普</a:t>
                </a:r>
              </a:p>
            </p:txBody>
          </p:sp>
          <p:sp>
            <p:nvSpPr>
              <p:cNvPr id="20494" name="文字方塊 11"/>
              <p:cNvSpPr txBox="1">
                <a:spLocks noChangeArrowheads="1"/>
              </p:cNvSpPr>
              <p:nvPr/>
            </p:nvSpPr>
            <p:spPr bwMode="auto">
              <a:xfrm>
                <a:off x="5872449" y="5323415"/>
                <a:ext cx="93610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4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蘋果電腦</a:t>
                </a:r>
              </a:p>
            </p:txBody>
          </p:sp>
        </p:grpSp>
        <p:sp>
          <p:nvSpPr>
            <p:cNvPr id="20489" name="文字方塊 10"/>
            <p:cNvSpPr txBox="1">
              <a:spLocks noChangeArrowheads="1"/>
            </p:cNvSpPr>
            <p:nvPr/>
          </p:nvSpPr>
          <p:spPr bwMode="auto">
            <a:xfrm rot="10800000">
              <a:off x="7866450" y="3692525"/>
              <a:ext cx="161934" cy="160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000">
                  <a:latin typeface="Arial" panose="020B0604020202020204" pitchFamily="34" charset="0"/>
                </a:rPr>
                <a:t>© Cengage Learning 2013</a:t>
              </a:r>
              <a:endParaRPr lang="zh-TW" altLang="en-US" sz="1000">
                <a:latin typeface="Arial" panose="020B0604020202020204" pitchFamily="34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 rot="21113749">
            <a:off x="836452" y="2649188"/>
            <a:ext cx="6417141" cy="16019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5400" b="1" dirty="0">
                <a:ln w="31550" cmpd="sng">
                  <a:solidFill>
                    <a:srgbClr val="CC0000"/>
                  </a:solidFill>
                  <a:prstDash val="solid"/>
                </a:ln>
                <a:solidFill>
                  <a:srgbClr val="FF99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標楷體" charset="0"/>
                <a:ea typeface="標楷體" charset="0"/>
                <a:cs typeface="新細明體" charset="0"/>
              </a:rPr>
              <a:t>為何有些公司成功，</a:t>
            </a:r>
            <a:endParaRPr lang="en-US" altLang="zh-TW" sz="5400" b="1" dirty="0">
              <a:ln w="31550" cmpd="sng">
                <a:solidFill>
                  <a:srgbClr val="CC0000"/>
                </a:solidFill>
                <a:prstDash val="solid"/>
              </a:ln>
              <a:solidFill>
                <a:srgbClr val="FF99CC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標楷體" charset="0"/>
              <a:ea typeface="標楷體" charset="0"/>
              <a:cs typeface="新細明體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5400" b="1" dirty="0">
                <a:ln w="31550" cmpd="sng">
                  <a:solidFill>
                    <a:srgbClr val="CC0000"/>
                  </a:solidFill>
                  <a:prstDash val="solid"/>
                </a:ln>
                <a:solidFill>
                  <a:srgbClr val="FF99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標楷體" charset="0"/>
                <a:ea typeface="標楷體" charset="0"/>
                <a:cs typeface="新細明體" charset="0"/>
              </a:rPr>
              <a:t>而有些公司卻失敗？</a:t>
            </a:r>
          </a:p>
        </p:txBody>
      </p:sp>
    </p:spTree>
    <p:extLst>
      <p:ext uri="{BB962C8B-B14F-4D97-AF65-F5344CB8AC3E}">
        <p14:creationId xmlns:p14="http://schemas.microsoft.com/office/powerpoint/2010/main" val="26449302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策略：孫子兵法</a:t>
            </a:r>
          </a:p>
        </p:txBody>
      </p:sp>
      <p:sp>
        <p:nvSpPr>
          <p:cNvPr id="8195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19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4DCB3FD-316F-4641-BE53-83E95C7995A9}" type="slidenum">
              <a:rPr lang="en-US" altLang="zh-TW" sz="1400" smtClean="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8197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654175"/>
            <a:ext cx="6767512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620" name="Picture 4" descr="https://www.ylib.com/sango/newplace/images/newplace-080716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16075"/>
            <a:ext cx="80899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6"/>
          <p:cNvSpPr/>
          <p:nvPr/>
        </p:nvSpPr>
        <p:spPr>
          <a:xfrm>
            <a:off x="323850" y="2060575"/>
            <a:ext cx="792163" cy="1930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619250" y="2060575"/>
            <a:ext cx="792163" cy="1930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100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策略</a:t>
            </a:r>
            <a:endParaRPr lang="en-US" altLang="zh-TW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/>
              <a:t>策略</a:t>
            </a:r>
            <a:r>
              <a:rPr lang="en-US" altLang="zh-TW" sz="2800"/>
              <a:t> (strategy)</a:t>
            </a:r>
          </a:p>
          <a:p>
            <a:pPr lvl="1"/>
            <a:r>
              <a:rPr lang="zh-TW" altLang="en-US" sz="2400"/>
              <a:t>經理人為提升公司績效所採取的一組相關行動</a:t>
            </a:r>
            <a:endParaRPr lang="en-US" altLang="zh-TW" sz="2400"/>
          </a:p>
          <a:p>
            <a:r>
              <a:rPr lang="zh-TW" altLang="en-US" sz="2800"/>
              <a:t>策略性領導</a:t>
            </a:r>
            <a:r>
              <a:rPr lang="en-US" altLang="zh-TW" sz="2800"/>
              <a:t> (strategic leadership)</a:t>
            </a:r>
          </a:p>
          <a:p>
            <a:pPr lvl="1"/>
            <a:r>
              <a:rPr lang="zh-TW" altLang="en-US" sz="2400"/>
              <a:t>以最有效的方式，管理一家公司的策略制定程序，進而創造競爭優勢</a:t>
            </a:r>
            <a:endParaRPr lang="en-US" altLang="zh-TW" sz="2400"/>
          </a:p>
          <a:p>
            <a:r>
              <a:rPr lang="zh-TW" altLang="en-US" sz="2800"/>
              <a:t>策略制定</a:t>
            </a:r>
            <a:r>
              <a:rPr lang="en-US" altLang="zh-TW" sz="2800"/>
              <a:t> (strategy formulation)</a:t>
            </a:r>
          </a:p>
          <a:p>
            <a:pPr lvl="1"/>
            <a:r>
              <a:rPr lang="zh-TW" altLang="en-US" sz="2400"/>
              <a:t>選擇策略的任務</a:t>
            </a:r>
            <a:endParaRPr lang="en-US" altLang="zh-TW" sz="2400"/>
          </a:p>
          <a:p>
            <a:r>
              <a:rPr lang="zh-TW" altLang="en-US" sz="2800"/>
              <a:t>策略執行</a:t>
            </a:r>
            <a:r>
              <a:rPr lang="en-US" altLang="zh-TW" sz="2800"/>
              <a:t> (strategy implementation)</a:t>
            </a:r>
          </a:p>
          <a:p>
            <a:pPr lvl="1"/>
            <a:r>
              <a:rPr lang="zh-TW" altLang="en-US" sz="2400"/>
              <a:t>將策略付諸行動</a:t>
            </a:r>
            <a:endParaRPr lang="en-US" altLang="zh-TW" sz="2400"/>
          </a:p>
          <a:p>
            <a:endParaRPr lang="en-US" altLang="zh-TW" sz="2800"/>
          </a:p>
          <a:p>
            <a:endParaRPr lang="zh-TW" altLang="en-US" sz="2800"/>
          </a:p>
          <a:p>
            <a:pPr lvl="1"/>
            <a:endParaRPr lang="en-US" altLang="zh-TW" sz="2400"/>
          </a:p>
        </p:txBody>
      </p:sp>
      <p:sp>
        <p:nvSpPr>
          <p:cNvPr id="2150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150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6CA7B39-1311-42C2-9AF0-FB7A24E510E9}" type="slidenum">
              <a:rPr lang="en-US" altLang="zh-TW" sz="1400" smtClean="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2572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</a:rPr>
              <a:t>股東價值的決定因素</a:t>
            </a:r>
          </a:p>
        </p:txBody>
      </p:sp>
      <p:grpSp>
        <p:nvGrpSpPr>
          <p:cNvPr id="22531" name="群組 2"/>
          <p:cNvGrpSpPr>
            <a:grpSpLocks/>
          </p:cNvGrpSpPr>
          <p:nvPr/>
        </p:nvGrpSpPr>
        <p:grpSpPr bwMode="auto">
          <a:xfrm>
            <a:off x="971550" y="1773238"/>
            <a:ext cx="6985000" cy="4319587"/>
            <a:chOff x="3707904" y="1226505"/>
            <a:chExt cx="7948044" cy="4587784"/>
          </a:xfrm>
        </p:grpSpPr>
        <p:pic>
          <p:nvPicPr>
            <p:cNvPr id="22534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226505"/>
              <a:ext cx="7948044" cy="4587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Rectangle 8"/>
            <p:cNvSpPr>
              <a:spLocks noChangeArrowheads="1"/>
            </p:cNvSpPr>
            <p:nvPr/>
          </p:nvSpPr>
          <p:spPr bwMode="auto">
            <a:xfrm>
              <a:off x="6944819" y="1656068"/>
              <a:ext cx="1679301" cy="882592"/>
            </a:xfrm>
            <a:prstGeom prst="rect">
              <a:avLst/>
            </a:prstGeom>
            <a:solidFill>
              <a:srgbClr val="D1E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>
                  <a:ea typeface="標楷體" panose="03000509000000000000" pitchFamily="65" charset="-120"/>
                </a:rPr>
                <a:t>獲利能力</a:t>
              </a:r>
            </a:p>
            <a:p>
              <a:pPr algn="ctr"/>
              <a:r>
                <a:rPr lang="en-US" altLang="zh-TW">
                  <a:ea typeface="標楷體" panose="03000509000000000000" pitchFamily="65" charset="-120"/>
                </a:rPr>
                <a:t>(ROIC)</a:t>
              </a:r>
            </a:p>
          </p:txBody>
        </p:sp>
        <p:grpSp>
          <p:nvGrpSpPr>
            <p:cNvPr id="22536" name="Group 14"/>
            <p:cNvGrpSpPr>
              <a:grpSpLocks/>
            </p:cNvGrpSpPr>
            <p:nvPr/>
          </p:nvGrpSpPr>
          <p:grpSpPr bwMode="auto">
            <a:xfrm>
              <a:off x="4211960" y="3140968"/>
              <a:ext cx="1761298" cy="797323"/>
              <a:chOff x="1156" y="1888"/>
              <a:chExt cx="908" cy="408"/>
            </a:xfrm>
          </p:grpSpPr>
          <p:sp>
            <p:nvSpPr>
              <p:cNvPr id="22541" name="Rectangle 12"/>
              <p:cNvSpPr>
                <a:spLocks noChangeArrowheads="1"/>
              </p:cNvSpPr>
              <p:nvPr/>
            </p:nvSpPr>
            <p:spPr bwMode="auto">
              <a:xfrm>
                <a:off x="1156" y="1888"/>
                <a:ext cx="908" cy="408"/>
              </a:xfrm>
              <a:prstGeom prst="rect">
                <a:avLst/>
              </a:prstGeom>
              <a:solidFill>
                <a:srgbClr val="A1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2542" name="Rectangle 11"/>
              <p:cNvSpPr>
                <a:spLocks noChangeArrowheads="1"/>
              </p:cNvSpPr>
              <p:nvPr/>
            </p:nvSpPr>
            <p:spPr bwMode="auto">
              <a:xfrm>
                <a:off x="1196" y="1951"/>
                <a:ext cx="809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>
                    <a:ea typeface="標楷體" panose="03000509000000000000" pitchFamily="65" charset="-120"/>
                  </a:rPr>
                  <a:t>策略的有效性</a:t>
                </a:r>
              </a:p>
            </p:txBody>
          </p:sp>
        </p:grpSp>
        <p:grpSp>
          <p:nvGrpSpPr>
            <p:cNvPr id="22537" name="群組 1"/>
            <p:cNvGrpSpPr>
              <a:grpSpLocks/>
            </p:cNvGrpSpPr>
            <p:nvPr/>
          </p:nvGrpSpPr>
          <p:grpSpPr bwMode="auto">
            <a:xfrm>
              <a:off x="6947660" y="4588380"/>
              <a:ext cx="1584780" cy="789506"/>
              <a:chOff x="787001" y="4976294"/>
              <a:chExt cx="1584780" cy="789506"/>
            </a:xfrm>
          </p:grpSpPr>
          <p:sp>
            <p:nvSpPr>
              <p:cNvPr id="22539" name="Rectangle 9"/>
              <p:cNvSpPr>
                <a:spLocks noChangeArrowheads="1"/>
              </p:cNvSpPr>
              <p:nvPr/>
            </p:nvSpPr>
            <p:spPr bwMode="auto">
              <a:xfrm>
                <a:off x="787001" y="4976294"/>
                <a:ext cx="1584780" cy="789506"/>
              </a:xfrm>
              <a:prstGeom prst="rect">
                <a:avLst/>
              </a:prstGeom>
              <a:solidFill>
                <a:srgbClr val="D1E8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endParaRPr lang="en-US" altLang="zh-TW">
                  <a:ea typeface="標楷體" panose="03000509000000000000" pitchFamily="65" charset="-120"/>
                </a:endParaRPr>
              </a:p>
              <a:p>
                <a:pPr algn="ctr"/>
                <a:endParaRPr lang="en-US" altLang="zh-TW">
                  <a:ea typeface="標楷體" panose="03000509000000000000" pitchFamily="65" charset="-120"/>
                </a:endParaRPr>
              </a:p>
            </p:txBody>
          </p:sp>
          <p:sp>
            <p:nvSpPr>
              <p:cNvPr id="22540" name="Text Box 10"/>
              <p:cNvSpPr txBox="1">
                <a:spLocks noChangeArrowheads="1"/>
              </p:cNvSpPr>
              <p:nvPr/>
            </p:nvSpPr>
            <p:spPr bwMode="auto">
              <a:xfrm>
                <a:off x="963519" y="5152173"/>
                <a:ext cx="1342311" cy="451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>
                    <a:latin typeface="Arial" panose="020B0604020202020204" pitchFamily="34" charset="0"/>
                    <a:ea typeface="標楷體" panose="03000509000000000000" pitchFamily="65" charset="-120"/>
                  </a:rPr>
                  <a:t>利潤成長</a:t>
                </a:r>
              </a:p>
            </p:txBody>
          </p:sp>
        </p:grpSp>
        <p:sp>
          <p:nvSpPr>
            <p:cNvPr id="22538" name="Rectangle 13"/>
            <p:cNvSpPr>
              <a:spLocks noChangeArrowheads="1"/>
            </p:cNvSpPr>
            <p:nvPr/>
          </p:nvSpPr>
          <p:spPr bwMode="auto">
            <a:xfrm>
              <a:off x="9540552" y="3120715"/>
              <a:ext cx="1759358" cy="799277"/>
            </a:xfrm>
            <a:prstGeom prst="rect">
              <a:avLst/>
            </a:prstGeom>
            <a:solidFill>
              <a:srgbClr val="FFD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>
                  <a:ea typeface="標楷體" panose="03000509000000000000" pitchFamily="65" charset="-120"/>
                </a:rPr>
                <a:t>股東價值</a:t>
              </a:r>
            </a:p>
          </p:txBody>
        </p:sp>
      </p:grpSp>
      <p:sp>
        <p:nvSpPr>
          <p:cNvPr id="22532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253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1E2DB97-8A25-4276-81E7-57919C2DCBBD}" type="slidenum">
              <a:rPr lang="en-US" altLang="zh-TW" sz="1400" smtClean="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03806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競爭優勢</a:t>
            </a:r>
            <a:endParaRPr lang="en-US" altLang="zh-TW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競爭優勢</a:t>
            </a:r>
            <a:r>
              <a:rPr lang="en-US" altLang="zh-TW"/>
              <a:t>(competitive advantage)</a:t>
            </a:r>
          </a:p>
          <a:p>
            <a:pPr lvl="1"/>
            <a:r>
              <a:rPr lang="zh-TW" altLang="en-US"/>
              <a:t>公司的獲利能力比同業高</a:t>
            </a:r>
            <a:endParaRPr lang="en-US" altLang="zh-TW"/>
          </a:p>
          <a:p>
            <a:r>
              <a:rPr lang="zh-TW" altLang="en-US"/>
              <a:t>持續性</a:t>
            </a:r>
            <a:r>
              <a:rPr lang="en-US" altLang="zh-TW"/>
              <a:t> (sustained) </a:t>
            </a:r>
            <a:r>
              <a:rPr lang="zh-TW" altLang="en-US"/>
              <a:t>競爭優勢</a:t>
            </a:r>
            <a:endParaRPr lang="en-US" altLang="zh-TW"/>
          </a:p>
          <a:p>
            <a:pPr lvl="1"/>
            <a:r>
              <a:rPr lang="zh-TW" altLang="en-US"/>
              <a:t>公司的策略使它</a:t>
            </a:r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長期</a:t>
            </a:r>
            <a:r>
              <a:rPr lang="zh-TW" altLang="en-US"/>
              <a:t>高於同業</a:t>
            </a:r>
            <a:endParaRPr lang="en-US" altLang="zh-TW"/>
          </a:p>
        </p:txBody>
      </p:sp>
      <p:sp>
        <p:nvSpPr>
          <p:cNvPr id="23556" name="頁尾版面配置區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3557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5315BAA-AF48-48FF-8770-3665EE9FDBEC}" type="slidenum">
              <a:rPr lang="en-US" altLang="zh-TW" sz="1400" smtClean="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8732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商業模式</a:t>
            </a:r>
            <a:r>
              <a:rPr lang="en-US" altLang="zh-TW"/>
              <a:t> (Business Model)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/>
              <a:t>經理人的策略構思</a:t>
            </a:r>
            <a:r>
              <a:rPr lang="en-US" altLang="zh-TW" sz="2800"/>
              <a:t> </a:t>
            </a:r>
            <a:r>
              <a:rPr lang="zh-TW" altLang="en-US" sz="2000"/>
              <a:t>（我們往後會仔細說明）</a:t>
            </a:r>
            <a:endParaRPr lang="en-US" altLang="zh-TW" sz="2800"/>
          </a:p>
          <a:p>
            <a:pPr lvl="1"/>
            <a:r>
              <a:rPr lang="zh-TW" altLang="en-US" sz="2400"/>
              <a:t>公司所追求的策略組合，相互搭配，凝聚成一個完整的體系，使公司獲致競爭優勢、卓越獲利，以及利潤成長。包含：</a:t>
            </a:r>
            <a:endParaRPr lang="en-US" altLang="zh-TW" sz="2400"/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選擇顧客</a:t>
            </a:r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定義並差異化其產品</a:t>
            </a:r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為顧客創造價值</a:t>
            </a:r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獲取並保留顧客</a:t>
            </a:r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生產產品或服務</a:t>
            </a:r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降低成本</a:t>
            </a:r>
          </a:p>
          <a:p>
            <a:pPr lvl="1"/>
            <a:endParaRPr lang="zh-TW" altLang="en-US" sz="2400"/>
          </a:p>
          <a:p>
            <a:endParaRPr lang="en-US" altLang="zh-TW" sz="2800"/>
          </a:p>
        </p:txBody>
      </p:sp>
      <p:sp>
        <p:nvSpPr>
          <p:cNvPr id="24580" name="頁尾版面配置區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4581" name="投影片編號版面配置區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DECA96-1EF9-42AD-9F0A-05D8DFA9C214}" type="slidenum">
              <a:rPr lang="en-US" altLang="zh-TW" sz="1400" smtClean="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78701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產業之間的績效差異</a:t>
            </a: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r>
              <a:rPr lang="zh-TW" altLang="en-US"/>
              <a:t>獲利能力與利潤成長的決定因素：</a:t>
            </a:r>
          </a:p>
          <a:p>
            <a:pPr lvl="1"/>
            <a:r>
              <a:rPr lang="zh-TW" altLang="en-US" sz="2400"/>
              <a:t>所處產業的整體績效</a:t>
            </a:r>
          </a:p>
          <a:p>
            <a:pPr lvl="1"/>
            <a:r>
              <a:rPr lang="zh-TW" altLang="en-US" sz="2400"/>
              <a:t>同業中的競爭優勢</a:t>
            </a:r>
          </a:p>
          <a:p>
            <a:endParaRPr lang="en-US" altLang="zh-TW"/>
          </a:p>
        </p:txBody>
      </p:sp>
      <p:pic>
        <p:nvPicPr>
          <p:cNvPr id="25604" name="內容版面配置區 5" descr="圖1.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068638"/>
            <a:ext cx="54006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文字方塊 6"/>
          <p:cNvSpPr txBox="1">
            <a:spLocks noChangeArrowheads="1"/>
          </p:cNvSpPr>
          <p:nvPr/>
        </p:nvSpPr>
        <p:spPr bwMode="auto">
          <a:xfrm>
            <a:off x="3051175" y="5799138"/>
            <a:ext cx="1160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航空運輸業</a:t>
            </a:r>
          </a:p>
        </p:txBody>
      </p:sp>
      <p:sp>
        <p:nvSpPr>
          <p:cNvPr id="25606" name="文字方塊 7"/>
          <p:cNvSpPr txBox="1">
            <a:spLocks noChangeArrowheads="1"/>
          </p:cNvSpPr>
          <p:nvPr/>
        </p:nvSpPr>
        <p:spPr bwMode="auto">
          <a:xfrm>
            <a:off x="4427538" y="5859463"/>
            <a:ext cx="11366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電腦軟體業</a:t>
            </a:r>
          </a:p>
        </p:txBody>
      </p:sp>
      <p:sp>
        <p:nvSpPr>
          <p:cNvPr id="25607" name="文字方塊 8"/>
          <p:cNvSpPr txBox="1">
            <a:spLocks noChangeArrowheads="1"/>
          </p:cNvSpPr>
          <p:nvPr/>
        </p:nvSpPr>
        <p:spPr bwMode="auto">
          <a:xfrm>
            <a:off x="6227763" y="5859463"/>
            <a:ext cx="7985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製藥業</a:t>
            </a:r>
          </a:p>
        </p:txBody>
      </p:sp>
      <p:sp>
        <p:nvSpPr>
          <p:cNvPr id="25608" name="文字方塊 9"/>
          <p:cNvSpPr txBox="1">
            <a:spLocks noChangeArrowheads="1"/>
          </p:cNvSpPr>
          <p:nvPr/>
        </p:nvSpPr>
        <p:spPr bwMode="auto">
          <a:xfrm>
            <a:off x="3779838" y="6092825"/>
            <a:ext cx="1235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飯店</a:t>
            </a:r>
            <a:r>
              <a:rPr lang="en-US" altLang="zh-TW" sz="140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博弈業</a:t>
            </a:r>
          </a:p>
        </p:txBody>
      </p:sp>
      <p:sp>
        <p:nvSpPr>
          <p:cNvPr id="25609" name="文字方塊 10"/>
          <p:cNvSpPr txBox="1">
            <a:spLocks noChangeArrowheads="1"/>
          </p:cNvSpPr>
          <p:nvPr/>
        </p:nvSpPr>
        <p:spPr bwMode="auto">
          <a:xfrm>
            <a:off x="5580063" y="6075363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零售業</a:t>
            </a:r>
          </a:p>
        </p:txBody>
      </p:sp>
      <p:sp>
        <p:nvSpPr>
          <p:cNvPr id="25610" name="Text Box 8"/>
          <p:cNvSpPr txBox="1">
            <a:spLocks noChangeArrowheads="1"/>
          </p:cNvSpPr>
          <p:nvPr/>
        </p:nvSpPr>
        <p:spPr bwMode="auto">
          <a:xfrm>
            <a:off x="2771775" y="3267075"/>
            <a:ext cx="515938" cy="2246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投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入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資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本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報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酬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率</a:t>
            </a:r>
          </a:p>
          <a:p>
            <a:pPr eaLnBrk="1" hangingPunct="1"/>
            <a:r>
              <a:rPr lang="en-US" altLang="zh-TW" sz="1400">
                <a:latin typeface="Arial" panose="020B0604020202020204" pitchFamily="34" charset="0"/>
                <a:ea typeface="標楷體" panose="03000509000000000000" pitchFamily="65" charset="-120"/>
              </a:rPr>
              <a:t>(%)</a:t>
            </a:r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       </a:t>
            </a:r>
          </a:p>
          <a:p>
            <a:pPr eaLnBrk="1" hangingPunct="1"/>
            <a:endParaRPr lang="zh-TW" altLang="en-US" sz="140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eaLnBrk="1" hangingPunct="1"/>
            <a:endParaRPr lang="en-US" altLang="zh-TW" sz="140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25611" name="文字方塊 16"/>
          <p:cNvSpPr txBox="1">
            <a:spLocks noChangeArrowheads="1"/>
          </p:cNvSpPr>
          <p:nvPr/>
        </p:nvSpPr>
        <p:spPr bwMode="auto">
          <a:xfrm rot="10800000">
            <a:off x="8247063" y="3894138"/>
            <a:ext cx="3063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000">
                <a:latin typeface="Arial" panose="020B0604020202020204" pitchFamily="34" charset="0"/>
              </a:rPr>
              <a:t>Value Line Investment Survey.</a:t>
            </a:r>
            <a:endParaRPr lang="zh-TW" altLang="en-US" sz="1000">
              <a:latin typeface="Arial" panose="020B0604020202020204" pitchFamily="34" charset="0"/>
            </a:endParaRPr>
          </a:p>
        </p:txBody>
      </p:sp>
      <p:sp>
        <p:nvSpPr>
          <p:cNvPr id="25612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71775" y="6453188"/>
            <a:ext cx="5040313" cy="288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614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27ED7B-6B71-47DB-AEEA-78E9D53179A2}" type="slidenum">
              <a:rPr lang="en-US" altLang="zh-TW" sz="1400" smtClean="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5615" name="矩形 4"/>
          <p:cNvSpPr>
            <a:spLocks noChangeArrowheads="1"/>
          </p:cNvSpPr>
          <p:nvPr/>
        </p:nvSpPr>
        <p:spPr bwMode="auto">
          <a:xfrm>
            <a:off x="3203575" y="6488113"/>
            <a:ext cx="49149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2002</a:t>
            </a:r>
            <a:r>
              <a:rPr lang="zh-TW" altLang="en-US" sz="1800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TW" sz="1800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2010</a:t>
            </a:r>
            <a:r>
              <a:rPr lang="zh-TW" altLang="en-US" sz="1800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年間，不同產業的投入資本報酬率</a:t>
            </a:r>
            <a:endParaRPr lang="zh-TW" altLang="en-US" sz="180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32992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策略管理的層級</a:t>
            </a:r>
            <a:endParaRPr lang="en-US" altLang="zh-TW"/>
          </a:p>
        </p:txBody>
      </p:sp>
      <p:sp>
        <p:nvSpPr>
          <p:cNvPr id="26627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26628" name="Group 39"/>
          <p:cNvGrpSpPr>
            <a:grpSpLocks/>
          </p:cNvGrpSpPr>
          <p:nvPr/>
        </p:nvGrpSpPr>
        <p:grpSpPr bwMode="auto">
          <a:xfrm>
            <a:off x="684213" y="1844675"/>
            <a:ext cx="7616825" cy="4256088"/>
            <a:chOff x="567" y="1071"/>
            <a:chExt cx="4704" cy="2772"/>
          </a:xfrm>
        </p:grpSpPr>
        <p:pic>
          <p:nvPicPr>
            <p:cNvPr id="26631" name="Picture 3" descr="la0103 org ch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071"/>
              <a:ext cx="4704" cy="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32" name="Group 38"/>
            <p:cNvGrpSpPr>
              <a:grpSpLocks/>
            </p:cNvGrpSpPr>
            <p:nvPr/>
          </p:nvGrpSpPr>
          <p:grpSpPr bwMode="auto">
            <a:xfrm>
              <a:off x="657" y="1253"/>
              <a:ext cx="4355" cy="2541"/>
              <a:chOff x="657" y="1253"/>
              <a:chExt cx="4355" cy="2541"/>
            </a:xfrm>
          </p:grpSpPr>
          <p:grpSp>
            <p:nvGrpSpPr>
              <p:cNvPr id="26633" name="Group 10"/>
              <p:cNvGrpSpPr>
                <a:grpSpLocks/>
              </p:cNvGrpSpPr>
              <p:nvPr/>
            </p:nvGrpSpPr>
            <p:grpSpPr bwMode="auto">
              <a:xfrm>
                <a:off x="657" y="1293"/>
                <a:ext cx="1044" cy="2042"/>
                <a:chOff x="657" y="1298"/>
                <a:chExt cx="1044" cy="2042"/>
              </a:xfrm>
            </p:grpSpPr>
            <p:sp>
              <p:nvSpPr>
                <p:cNvPr id="26656" name="Rectangle 7"/>
                <p:cNvSpPr>
                  <a:spLocks noChangeArrowheads="1"/>
                </p:cNvSpPr>
                <p:nvPr/>
              </p:nvSpPr>
              <p:spPr bwMode="auto">
                <a:xfrm>
                  <a:off x="703" y="1298"/>
                  <a:ext cx="998" cy="5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7" name="Rectangle 8"/>
                <p:cNvSpPr>
                  <a:spLocks noChangeArrowheads="1"/>
                </p:cNvSpPr>
                <p:nvPr/>
              </p:nvSpPr>
              <p:spPr bwMode="auto">
                <a:xfrm>
                  <a:off x="657" y="2024"/>
                  <a:ext cx="998" cy="5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8" name="Rectangle 9"/>
                <p:cNvSpPr>
                  <a:spLocks noChangeArrowheads="1"/>
                </p:cNvSpPr>
                <p:nvPr/>
              </p:nvSpPr>
              <p:spPr bwMode="auto">
                <a:xfrm>
                  <a:off x="703" y="2750"/>
                  <a:ext cx="998" cy="5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sp>
            <p:nvSpPr>
              <p:cNvPr id="26634" name="Rectangle 11"/>
              <p:cNvSpPr>
                <a:spLocks noChangeArrowheads="1"/>
              </p:cNvSpPr>
              <p:nvPr/>
            </p:nvSpPr>
            <p:spPr bwMode="auto">
              <a:xfrm>
                <a:off x="779" y="1387"/>
                <a:ext cx="989" cy="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 sz="1600" b="1">
                    <a:ea typeface="標楷體" panose="03000509000000000000" pitchFamily="65" charset="-120"/>
                  </a:rPr>
                  <a:t>公司層級</a:t>
                </a:r>
              </a:p>
              <a:p>
                <a:pPr algn="ctr"/>
                <a:r>
                  <a:rPr lang="zh-TW" altLang="en-US" sz="1600">
                    <a:ea typeface="標楷體" panose="03000509000000000000" pitchFamily="65" charset="-120"/>
                  </a:rPr>
                  <a:t>執行長／董事會／總部幕僚</a:t>
                </a:r>
              </a:p>
            </p:txBody>
          </p:sp>
          <p:sp>
            <p:nvSpPr>
              <p:cNvPr id="26635" name="Rectangle 12"/>
              <p:cNvSpPr>
                <a:spLocks noChangeArrowheads="1"/>
              </p:cNvSpPr>
              <p:nvPr/>
            </p:nvSpPr>
            <p:spPr bwMode="auto">
              <a:xfrm>
                <a:off x="711" y="2113"/>
                <a:ext cx="1077" cy="4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 sz="1600" b="1">
                    <a:ea typeface="標楷體" panose="03000509000000000000" pitchFamily="65" charset="-120"/>
                  </a:rPr>
                  <a:t>事業層級</a:t>
                </a:r>
              </a:p>
              <a:p>
                <a:pPr algn="ctr"/>
                <a:r>
                  <a:rPr lang="zh-TW" altLang="en-US" sz="1600">
                    <a:ea typeface="標楷體" panose="03000509000000000000" pitchFamily="65" charset="-120"/>
                  </a:rPr>
                  <a:t>事業部經理人</a:t>
                </a:r>
              </a:p>
              <a:p>
                <a:pPr algn="ctr"/>
                <a:r>
                  <a:rPr lang="zh-TW" altLang="en-US" sz="1600">
                    <a:ea typeface="標楷體" panose="03000509000000000000" pitchFamily="65" charset="-120"/>
                  </a:rPr>
                  <a:t>與幕僚</a:t>
                </a:r>
              </a:p>
            </p:txBody>
          </p:sp>
          <p:sp>
            <p:nvSpPr>
              <p:cNvPr id="26636" name="Rectangle 13"/>
              <p:cNvSpPr>
                <a:spLocks noChangeArrowheads="1"/>
              </p:cNvSpPr>
              <p:nvPr/>
            </p:nvSpPr>
            <p:spPr bwMode="auto">
              <a:xfrm>
                <a:off x="711" y="2886"/>
                <a:ext cx="1077" cy="3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 sz="1600" b="1">
                    <a:ea typeface="標楷體" panose="03000509000000000000" pitchFamily="65" charset="-120"/>
                  </a:rPr>
                  <a:t>功能層級</a:t>
                </a:r>
              </a:p>
              <a:p>
                <a:pPr algn="ctr"/>
                <a:r>
                  <a:rPr lang="zh-TW" altLang="en-US" sz="1600">
                    <a:ea typeface="標楷體" panose="03000509000000000000" pitchFamily="65" charset="-120"/>
                  </a:rPr>
                  <a:t>功能別經理</a:t>
                </a:r>
              </a:p>
            </p:txBody>
          </p:sp>
          <p:grpSp>
            <p:nvGrpSpPr>
              <p:cNvPr id="26637" name="Group 22"/>
              <p:cNvGrpSpPr>
                <a:grpSpLocks/>
              </p:cNvGrpSpPr>
              <p:nvPr/>
            </p:nvGrpSpPr>
            <p:grpSpPr bwMode="auto">
              <a:xfrm>
                <a:off x="2064" y="1253"/>
                <a:ext cx="2812" cy="1950"/>
                <a:chOff x="2064" y="1253"/>
                <a:chExt cx="2812" cy="1950"/>
              </a:xfrm>
            </p:grpSpPr>
            <p:sp>
              <p:nvSpPr>
                <p:cNvPr id="26649" name="Rectangle 14"/>
                <p:cNvSpPr>
                  <a:spLocks noChangeArrowheads="1"/>
                </p:cNvSpPr>
                <p:nvPr/>
              </p:nvSpPr>
              <p:spPr bwMode="auto">
                <a:xfrm>
                  <a:off x="3243" y="1253"/>
                  <a:ext cx="499" cy="317"/>
                </a:xfrm>
                <a:prstGeom prst="rect">
                  <a:avLst/>
                </a:prstGeom>
                <a:solidFill>
                  <a:srgbClr val="CCE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0" name="Rectangle 15"/>
                <p:cNvSpPr>
                  <a:spLocks noChangeArrowheads="1"/>
                </p:cNvSpPr>
                <p:nvPr/>
              </p:nvSpPr>
              <p:spPr bwMode="auto">
                <a:xfrm>
                  <a:off x="2064" y="2160"/>
                  <a:ext cx="544" cy="363"/>
                </a:xfrm>
                <a:prstGeom prst="rect">
                  <a:avLst/>
                </a:prstGeom>
                <a:solidFill>
                  <a:srgbClr val="FDD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1" name="Rectangle 16"/>
                <p:cNvSpPr>
                  <a:spLocks noChangeArrowheads="1"/>
                </p:cNvSpPr>
                <p:nvPr/>
              </p:nvSpPr>
              <p:spPr bwMode="auto">
                <a:xfrm>
                  <a:off x="3198" y="2160"/>
                  <a:ext cx="544" cy="363"/>
                </a:xfrm>
                <a:prstGeom prst="rect">
                  <a:avLst/>
                </a:prstGeom>
                <a:solidFill>
                  <a:srgbClr val="FDD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2" name="Rectangle 17"/>
                <p:cNvSpPr>
                  <a:spLocks noChangeArrowheads="1"/>
                </p:cNvSpPr>
                <p:nvPr/>
              </p:nvSpPr>
              <p:spPr bwMode="auto">
                <a:xfrm>
                  <a:off x="4332" y="2160"/>
                  <a:ext cx="544" cy="363"/>
                </a:xfrm>
                <a:prstGeom prst="rect">
                  <a:avLst/>
                </a:prstGeom>
                <a:solidFill>
                  <a:srgbClr val="FDD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3" name="Rectangle 19"/>
                <p:cNvSpPr>
                  <a:spLocks noChangeArrowheads="1"/>
                </p:cNvSpPr>
                <p:nvPr/>
              </p:nvSpPr>
              <p:spPr bwMode="auto">
                <a:xfrm>
                  <a:off x="2064" y="2840"/>
                  <a:ext cx="544" cy="363"/>
                </a:xfrm>
                <a:prstGeom prst="rect">
                  <a:avLst/>
                </a:prstGeom>
                <a:solidFill>
                  <a:srgbClr val="EAE3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4" name="Rectangle 20"/>
                <p:cNvSpPr>
                  <a:spLocks noChangeArrowheads="1"/>
                </p:cNvSpPr>
                <p:nvPr/>
              </p:nvSpPr>
              <p:spPr bwMode="auto">
                <a:xfrm>
                  <a:off x="3198" y="2840"/>
                  <a:ext cx="544" cy="363"/>
                </a:xfrm>
                <a:prstGeom prst="rect">
                  <a:avLst/>
                </a:prstGeom>
                <a:solidFill>
                  <a:srgbClr val="EAE3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5" name="Rectangle 21"/>
                <p:cNvSpPr>
                  <a:spLocks noChangeArrowheads="1"/>
                </p:cNvSpPr>
                <p:nvPr/>
              </p:nvSpPr>
              <p:spPr bwMode="auto">
                <a:xfrm>
                  <a:off x="4332" y="2840"/>
                  <a:ext cx="544" cy="363"/>
                </a:xfrm>
                <a:prstGeom prst="rect">
                  <a:avLst/>
                </a:prstGeom>
                <a:solidFill>
                  <a:srgbClr val="EAE3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sp>
            <p:nvSpPr>
              <p:cNvPr id="26638" name="Rectangle 23"/>
              <p:cNvSpPr>
                <a:spLocks noChangeArrowheads="1"/>
              </p:cNvSpPr>
              <p:nvPr/>
            </p:nvSpPr>
            <p:spPr bwMode="auto">
              <a:xfrm>
                <a:off x="3185" y="1283"/>
                <a:ext cx="6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總管理處</a:t>
                </a:r>
              </a:p>
            </p:txBody>
          </p:sp>
          <p:sp>
            <p:nvSpPr>
              <p:cNvPr id="26639" name="Rectangle 24"/>
              <p:cNvSpPr>
                <a:spLocks noChangeArrowheads="1"/>
              </p:cNvSpPr>
              <p:nvPr/>
            </p:nvSpPr>
            <p:spPr bwMode="auto">
              <a:xfrm>
                <a:off x="2018" y="2200"/>
                <a:ext cx="62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事業部 </a:t>
                </a:r>
                <a:r>
                  <a:rPr lang="en-US" altLang="zh-TW" sz="1600">
                    <a:ea typeface="標楷體" panose="03000509000000000000" pitchFamily="65" charset="-120"/>
                  </a:rPr>
                  <a:t>A</a:t>
                </a:r>
              </a:p>
            </p:txBody>
          </p:sp>
          <p:sp>
            <p:nvSpPr>
              <p:cNvPr id="26640" name="Rectangle 26"/>
              <p:cNvSpPr>
                <a:spLocks noChangeArrowheads="1"/>
              </p:cNvSpPr>
              <p:nvPr/>
            </p:nvSpPr>
            <p:spPr bwMode="auto">
              <a:xfrm>
                <a:off x="3198" y="2201"/>
                <a:ext cx="6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事業部 </a:t>
                </a:r>
                <a:r>
                  <a:rPr lang="en-US" altLang="zh-TW" sz="1600">
                    <a:ea typeface="標楷體" panose="03000509000000000000" pitchFamily="65" charset="-120"/>
                  </a:rPr>
                  <a:t>B</a:t>
                </a:r>
              </a:p>
            </p:txBody>
          </p:sp>
          <p:sp>
            <p:nvSpPr>
              <p:cNvPr id="26641" name="Rectangle 27"/>
              <p:cNvSpPr>
                <a:spLocks noChangeArrowheads="1"/>
              </p:cNvSpPr>
              <p:nvPr/>
            </p:nvSpPr>
            <p:spPr bwMode="auto">
              <a:xfrm>
                <a:off x="4332" y="2201"/>
                <a:ext cx="6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事業部 </a:t>
                </a:r>
                <a:r>
                  <a:rPr lang="en-US" altLang="zh-TW" sz="1600">
                    <a:ea typeface="標楷體" panose="03000509000000000000" pitchFamily="65" charset="-120"/>
                  </a:rPr>
                  <a:t>C</a:t>
                </a:r>
              </a:p>
            </p:txBody>
          </p:sp>
          <p:sp>
            <p:nvSpPr>
              <p:cNvPr id="26642" name="Rectangle 28"/>
              <p:cNvSpPr>
                <a:spLocks noChangeArrowheads="1"/>
              </p:cNvSpPr>
              <p:nvPr/>
            </p:nvSpPr>
            <p:spPr bwMode="auto">
              <a:xfrm>
                <a:off x="2018" y="2927"/>
                <a:ext cx="6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事業功能</a:t>
                </a:r>
              </a:p>
            </p:txBody>
          </p:sp>
          <p:sp>
            <p:nvSpPr>
              <p:cNvPr id="26643" name="Rectangle 29"/>
              <p:cNvSpPr>
                <a:spLocks noChangeArrowheads="1"/>
              </p:cNvSpPr>
              <p:nvPr/>
            </p:nvSpPr>
            <p:spPr bwMode="auto">
              <a:xfrm>
                <a:off x="3152" y="2928"/>
                <a:ext cx="6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事業功能</a:t>
                </a:r>
              </a:p>
            </p:txBody>
          </p:sp>
          <p:sp>
            <p:nvSpPr>
              <p:cNvPr id="26644" name="Rectangle 30"/>
              <p:cNvSpPr>
                <a:spLocks noChangeArrowheads="1"/>
              </p:cNvSpPr>
              <p:nvPr/>
            </p:nvSpPr>
            <p:spPr bwMode="auto">
              <a:xfrm>
                <a:off x="4286" y="2928"/>
                <a:ext cx="6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事業功能</a:t>
                </a:r>
              </a:p>
            </p:txBody>
          </p:sp>
          <p:sp>
            <p:nvSpPr>
              <p:cNvPr id="26645" name="Rectangle 32"/>
              <p:cNvSpPr>
                <a:spLocks noChangeArrowheads="1"/>
              </p:cNvSpPr>
              <p:nvPr/>
            </p:nvSpPr>
            <p:spPr bwMode="auto">
              <a:xfrm>
                <a:off x="2018" y="3612"/>
                <a:ext cx="2994" cy="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6646" name="Rectangle 33"/>
              <p:cNvSpPr>
                <a:spLocks noChangeArrowheads="1"/>
              </p:cNvSpPr>
              <p:nvPr/>
            </p:nvSpPr>
            <p:spPr bwMode="auto">
              <a:xfrm>
                <a:off x="4377" y="3564"/>
                <a:ext cx="4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市場 </a:t>
                </a:r>
                <a:r>
                  <a:rPr lang="en-US" altLang="zh-TW" sz="1600">
                    <a:ea typeface="標楷體" panose="03000509000000000000" pitchFamily="65" charset="-120"/>
                  </a:rPr>
                  <a:t>C</a:t>
                </a:r>
              </a:p>
            </p:txBody>
          </p:sp>
          <p:sp>
            <p:nvSpPr>
              <p:cNvPr id="26647" name="Rectangle 34"/>
              <p:cNvSpPr>
                <a:spLocks noChangeArrowheads="1"/>
              </p:cNvSpPr>
              <p:nvPr/>
            </p:nvSpPr>
            <p:spPr bwMode="auto">
              <a:xfrm>
                <a:off x="3243" y="3565"/>
                <a:ext cx="4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市場 </a:t>
                </a:r>
                <a:r>
                  <a:rPr lang="en-US" altLang="zh-TW" sz="1600">
                    <a:ea typeface="標楷體" panose="03000509000000000000" pitchFamily="65" charset="-120"/>
                  </a:rPr>
                  <a:t>B</a:t>
                </a:r>
              </a:p>
            </p:txBody>
          </p:sp>
          <p:sp>
            <p:nvSpPr>
              <p:cNvPr id="26648" name="Rectangle 35"/>
              <p:cNvSpPr>
                <a:spLocks noChangeArrowheads="1"/>
              </p:cNvSpPr>
              <p:nvPr/>
            </p:nvSpPr>
            <p:spPr bwMode="auto">
              <a:xfrm>
                <a:off x="2064" y="3566"/>
                <a:ext cx="5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市場 </a:t>
                </a:r>
                <a:r>
                  <a:rPr lang="en-US" altLang="zh-TW" sz="1600">
                    <a:ea typeface="標楷體" panose="03000509000000000000" pitchFamily="65" charset="-120"/>
                  </a:rPr>
                  <a:t>A</a:t>
                </a:r>
              </a:p>
            </p:txBody>
          </p:sp>
        </p:grpSp>
      </p:grpSp>
      <p:sp>
        <p:nvSpPr>
          <p:cNvPr id="2662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091DC45-1E37-4BE1-9784-FA55BEF98956}" type="slidenum">
              <a:rPr lang="en-US" altLang="zh-TW" sz="1400" smtClean="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6630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98075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使命、願景</a:t>
            </a:r>
            <a:endParaRPr lang="en-US" altLang="zh-TW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使策略制定的架構與背景脈絡，包括：</a:t>
            </a:r>
          </a:p>
          <a:p>
            <a:pPr lvl="1"/>
            <a:r>
              <a:rPr lang="zh-TW" altLang="en-US"/>
              <a:t>公司或組織的存在理由 </a:t>
            </a:r>
            <a:r>
              <a:rPr lang="en-US" altLang="zh-TW"/>
              <a:t>(</a:t>
            </a:r>
            <a:r>
              <a:rPr lang="zh-TW" altLang="en-US"/>
              <a:t>使命</a:t>
            </a:r>
            <a:r>
              <a:rPr lang="en-US" altLang="zh-TW"/>
              <a:t>)</a:t>
            </a:r>
            <a:endParaRPr lang="zh-TW" altLang="en-US"/>
          </a:p>
          <a:p>
            <a:pPr lvl="1"/>
            <a:r>
              <a:rPr lang="zh-TW" altLang="en-US"/>
              <a:t>公司想要追求的未來狀態  </a:t>
            </a:r>
            <a:r>
              <a:rPr lang="en-US" altLang="zh-TW"/>
              <a:t>(</a:t>
            </a:r>
            <a:r>
              <a:rPr lang="zh-TW" altLang="en-US"/>
              <a:t>願景</a:t>
            </a:r>
            <a:r>
              <a:rPr lang="en-US" altLang="zh-TW"/>
              <a:t>)</a:t>
            </a:r>
            <a:endParaRPr lang="zh-TW" altLang="en-US"/>
          </a:p>
          <a:p>
            <a:pPr lvl="1"/>
            <a:r>
              <a:rPr lang="zh-TW" altLang="en-US"/>
              <a:t>組織所承諾的關鍵價值觀</a:t>
            </a:r>
          </a:p>
          <a:p>
            <a:pPr lvl="1"/>
            <a:r>
              <a:rPr lang="zh-TW" altLang="en-US"/>
              <a:t>主要目標</a:t>
            </a:r>
            <a:endParaRPr lang="en-US" altLang="zh-TW"/>
          </a:p>
          <a:p>
            <a:endParaRPr lang="en-US" altLang="zh-TW"/>
          </a:p>
        </p:txBody>
      </p:sp>
      <p:sp>
        <p:nvSpPr>
          <p:cNvPr id="2" name="矩形 1"/>
          <p:cNvSpPr/>
          <p:nvPr/>
        </p:nvSpPr>
        <p:spPr>
          <a:xfrm rot="20650374">
            <a:off x="3458937" y="4785049"/>
            <a:ext cx="422137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charset="0"/>
                <a:ea typeface="新細明體" charset="0"/>
                <a:cs typeface="新細明體" charset="0"/>
              </a:rPr>
              <a:t>為何而戰？</a:t>
            </a:r>
            <a:endParaRPr lang="en-US" altLang="zh-TW" sz="5400" b="1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8677" name="頁尾版面配置區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8678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185B87D-BC86-4248-8179-E1324B2C4895}" type="slidenum">
              <a:rPr lang="en-US" altLang="zh-TW" sz="1400" smtClean="0">
                <a:solidFill>
                  <a:srgbClr val="333399"/>
                </a:solidFill>
              </a:rPr>
              <a:pPr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90893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事業定義</a:t>
            </a:r>
            <a:endParaRPr lang="en-US" altLang="zh-TW"/>
          </a:p>
        </p:txBody>
      </p:sp>
      <p:grpSp>
        <p:nvGrpSpPr>
          <p:cNvPr id="29699" name="Group 16"/>
          <p:cNvGrpSpPr>
            <a:grpSpLocks/>
          </p:cNvGrpSpPr>
          <p:nvPr/>
        </p:nvGrpSpPr>
        <p:grpSpPr bwMode="auto">
          <a:xfrm>
            <a:off x="1131888" y="1652588"/>
            <a:ext cx="5545137" cy="4537075"/>
            <a:chOff x="1338" y="981"/>
            <a:chExt cx="3169" cy="2941"/>
          </a:xfrm>
        </p:grpSpPr>
        <p:grpSp>
          <p:nvGrpSpPr>
            <p:cNvPr id="29703" name="Group 11"/>
            <p:cNvGrpSpPr>
              <a:grpSpLocks/>
            </p:cNvGrpSpPr>
            <p:nvPr/>
          </p:nvGrpSpPr>
          <p:grpSpPr bwMode="auto">
            <a:xfrm>
              <a:off x="1338" y="981"/>
              <a:ext cx="3169" cy="2941"/>
              <a:chOff x="1338" y="981"/>
              <a:chExt cx="3169" cy="2941"/>
            </a:xfrm>
          </p:grpSpPr>
          <p:pic>
            <p:nvPicPr>
              <p:cNvPr id="29708" name="Picture 3" descr="324880_la_01_0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8" y="981"/>
                <a:ext cx="3169" cy="2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709" name="Group 10"/>
              <p:cNvGrpSpPr>
                <a:grpSpLocks/>
              </p:cNvGrpSpPr>
              <p:nvPr/>
            </p:nvGrpSpPr>
            <p:grpSpPr bwMode="auto">
              <a:xfrm>
                <a:off x="1699" y="1389"/>
                <a:ext cx="2448" cy="2086"/>
                <a:chOff x="1701" y="1389"/>
                <a:chExt cx="2448" cy="2086"/>
              </a:xfrm>
            </p:grpSpPr>
            <p:sp>
              <p:nvSpPr>
                <p:cNvPr id="29710" name="Rectangle 6"/>
                <p:cNvSpPr>
                  <a:spLocks noChangeArrowheads="1"/>
                </p:cNvSpPr>
                <p:nvPr/>
              </p:nvSpPr>
              <p:spPr bwMode="auto">
                <a:xfrm>
                  <a:off x="1701" y="1389"/>
                  <a:ext cx="861" cy="590"/>
                </a:xfrm>
                <a:prstGeom prst="rect">
                  <a:avLst/>
                </a:prstGeom>
                <a:solidFill>
                  <a:srgbClr val="F7E6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9711" name="Rectangle 7"/>
                <p:cNvSpPr>
                  <a:spLocks noChangeArrowheads="1"/>
                </p:cNvSpPr>
                <p:nvPr/>
              </p:nvSpPr>
              <p:spPr bwMode="auto">
                <a:xfrm>
                  <a:off x="2472" y="2568"/>
                  <a:ext cx="861" cy="907"/>
                </a:xfrm>
                <a:prstGeom prst="rect">
                  <a:avLst/>
                </a:prstGeom>
                <a:solidFill>
                  <a:srgbClr val="F5DF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9712" name="Rectangle 8"/>
                <p:cNvSpPr>
                  <a:spLocks noChangeArrowheads="1"/>
                </p:cNvSpPr>
                <p:nvPr/>
              </p:nvSpPr>
              <p:spPr bwMode="auto">
                <a:xfrm>
                  <a:off x="3288" y="1389"/>
                  <a:ext cx="861" cy="635"/>
                </a:xfrm>
                <a:prstGeom prst="rect">
                  <a:avLst/>
                </a:prstGeom>
                <a:solidFill>
                  <a:srgbClr val="DBE4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9713" name="Rectangle 9"/>
                <p:cNvSpPr>
                  <a:spLocks noChangeArrowheads="1"/>
                </p:cNvSpPr>
                <p:nvPr/>
              </p:nvSpPr>
              <p:spPr bwMode="auto">
                <a:xfrm>
                  <a:off x="2653" y="2024"/>
                  <a:ext cx="545" cy="453"/>
                </a:xfrm>
                <a:prstGeom prst="rect">
                  <a:avLst/>
                </a:prstGeom>
                <a:solidFill>
                  <a:srgbClr val="C3BA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</p:grpSp>
        <p:sp>
          <p:nvSpPr>
            <p:cNvPr id="29704" name="Rectangle 12"/>
            <p:cNvSpPr>
              <a:spLocks noChangeArrowheads="1"/>
            </p:cNvSpPr>
            <p:nvPr/>
          </p:nvSpPr>
          <p:spPr bwMode="auto">
            <a:xfrm>
              <a:off x="1701" y="1525"/>
              <a:ext cx="986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ea typeface="標楷體" panose="03000509000000000000" pitchFamily="65" charset="-120"/>
                </a:rPr>
                <a:t>要滿足誰？</a:t>
              </a:r>
            </a:p>
            <a:p>
              <a:r>
                <a:rPr lang="zh-TW" altLang="en-US">
                  <a:solidFill>
                    <a:srgbClr val="0000FF"/>
                  </a:solidFill>
                  <a:ea typeface="標楷體" panose="03000509000000000000" pitchFamily="65" charset="-120"/>
                </a:rPr>
                <a:t>顧客群體</a:t>
              </a:r>
            </a:p>
          </p:txBody>
        </p:sp>
        <p:sp>
          <p:nvSpPr>
            <p:cNvPr id="29705" name="Rectangle 13"/>
            <p:cNvSpPr>
              <a:spLocks noChangeArrowheads="1"/>
            </p:cNvSpPr>
            <p:nvPr/>
          </p:nvSpPr>
          <p:spPr bwMode="auto">
            <a:xfrm>
              <a:off x="2534" y="2110"/>
              <a:ext cx="809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solidFill>
                    <a:srgbClr val="CC0000"/>
                  </a:solidFill>
                  <a:ea typeface="標楷體" panose="03000509000000000000" pitchFamily="65" charset="-120"/>
                </a:rPr>
                <a:t>定義事業</a:t>
              </a:r>
            </a:p>
          </p:txBody>
        </p:sp>
        <p:sp>
          <p:nvSpPr>
            <p:cNvPr id="29706" name="Rectangle 14"/>
            <p:cNvSpPr>
              <a:spLocks noChangeArrowheads="1"/>
            </p:cNvSpPr>
            <p:nvPr/>
          </p:nvSpPr>
          <p:spPr bwMode="auto">
            <a:xfrm>
              <a:off x="3334" y="1525"/>
              <a:ext cx="1049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ea typeface="標楷體" panose="03000509000000000000" pitchFamily="65" charset="-120"/>
                </a:rPr>
                <a:t>滿足什麼？</a:t>
              </a:r>
            </a:p>
            <a:p>
              <a:r>
                <a:rPr lang="zh-TW" altLang="en-US">
                  <a:solidFill>
                    <a:srgbClr val="0000FF"/>
                  </a:solidFill>
                  <a:ea typeface="標楷體" panose="03000509000000000000" pitchFamily="65" charset="-120"/>
                </a:rPr>
                <a:t>顧客需要</a:t>
              </a:r>
            </a:p>
          </p:txBody>
        </p:sp>
        <p:sp>
          <p:nvSpPr>
            <p:cNvPr id="29707" name="Rectangle 15"/>
            <p:cNvSpPr>
              <a:spLocks noChangeArrowheads="1"/>
            </p:cNvSpPr>
            <p:nvPr/>
          </p:nvSpPr>
          <p:spPr bwMode="auto">
            <a:xfrm>
              <a:off x="2062" y="2737"/>
              <a:ext cx="1721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ea typeface="標楷體" panose="03000509000000000000" pitchFamily="65" charset="-120"/>
                </a:rPr>
                <a:t>如何滿足顧客需要？</a:t>
              </a:r>
            </a:p>
            <a:p>
              <a:pPr algn="ctr"/>
              <a:r>
                <a:rPr lang="zh-TW" altLang="en-US">
                  <a:solidFill>
                    <a:srgbClr val="0000FF"/>
                  </a:solidFill>
                  <a:ea typeface="標楷體" panose="03000509000000000000" pitchFamily="65" charset="-120"/>
                </a:rPr>
                <a:t>獨特能力</a:t>
              </a:r>
            </a:p>
          </p:txBody>
        </p:sp>
      </p:grpSp>
      <p:sp>
        <p:nvSpPr>
          <p:cNvPr id="2970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70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C95D519-EF61-4AE1-9153-B2AB86223F3A}" type="slidenum">
              <a:rPr lang="en-US" altLang="zh-TW" sz="1400" smtClean="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3" name="矩形 5"/>
          <p:cNvSpPr>
            <a:spLocks noChangeArrowheads="1"/>
          </p:cNvSpPr>
          <p:nvPr/>
        </p:nvSpPr>
        <p:spPr bwMode="auto">
          <a:xfrm>
            <a:off x="1730375" y="5500688"/>
            <a:ext cx="622600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強調以</a:t>
            </a:r>
            <a:r>
              <a:rPr lang="zh-TW" altLang="en-US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顧客導向</a:t>
            </a:r>
            <a:r>
              <a:rPr lang="en-US" altLang="zh-TW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C0000"/>
                </a:solidFill>
                <a:latin typeface="+mn-lt"/>
                <a:ea typeface="標楷體" panose="03000509000000000000" pitchFamily="65" charset="-120"/>
              </a:rPr>
              <a:t>(customer-oriented) </a:t>
            </a:r>
            <a:r>
              <a:rPr lang="zh-TW" altLang="en-US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>
              <a:solidFill>
                <a:srgbClr val="CC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而非</a:t>
            </a:r>
            <a:r>
              <a:rPr lang="zh-TW" altLang="en-US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產品導向</a:t>
            </a:r>
            <a:r>
              <a:rPr lang="en-US" altLang="zh-TW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C0000"/>
                </a:solidFill>
                <a:latin typeface="+mn-lt"/>
                <a:ea typeface="標楷體" panose="03000509000000000000" pitchFamily="65" charset="-120"/>
              </a:rPr>
              <a:t>(product-oriented) </a:t>
            </a:r>
            <a:r>
              <a:rPr lang="zh-TW" altLang="en-US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定義事業</a:t>
            </a:r>
            <a:endParaRPr lang="zh-TW" altLang="en-US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643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外部分析</a:t>
            </a:r>
            <a:endParaRPr lang="en-US" altLang="zh-TW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r>
              <a:rPr lang="zh-TW" altLang="en-US"/>
              <a:t>辨識組織運作環境中，會影響其使命追尋的策略性機會與威脅</a:t>
            </a:r>
            <a:endParaRPr lang="en-US" altLang="zh-TW"/>
          </a:p>
          <a:p>
            <a:r>
              <a:rPr lang="en-US" altLang="zh-TW"/>
              <a:t>1.</a:t>
            </a:r>
            <a:r>
              <a:rPr lang="zh-TW" altLang="en-US"/>
              <a:t> 公司所在的產業環境</a:t>
            </a:r>
            <a:endParaRPr lang="en-US" altLang="zh-TW"/>
          </a:p>
          <a:p>
            <a:pPr lvl="1"/>
            <a:r>
              <a:rPr lang="zh-TW" altLang="en-US"/>
              <a:t>產業的競爭結構</a:t>
            </a:r>
          </a:p>
          <a:p>
            <a:pPr lvl="1"/>
            <a:r>
              <a:rPr lang="zh-TW" altLang="en-US"/>
              <a:t>公司與其主要競爭對手的競爭地位</a:t>
            </a:r>
          </a:p>
          <a:p>
            <a:pPr lvl="1"/>
            <a:r>
              <a:rPr lang="zh-TW" altLang="en-US"/>
              <a:t>產業特性、發展階段、動態性，及歷史等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國家環境</a:t>
            </a:r>
            <a:endParaRPr lang="en-US" altLang="zh-TW"/>
          </a:p>
          <a:p>
            <a:r>
              <a:rPr lang="zh-TW" altLang="zh-TW"/>
              <a:t>3</a:t>
            </a:r>
            <a:r>
              <a:rPr lang="en-US" altLang="zh-TW"/>
              <a:t>.</a:t>
            </a:r>
            <a:r>
              <a:rPr lang="zh-TW" altLang="en-US"/>
              <a:t> </a:t>
            </a:r>
            <a:r>
              <a:rPr lang="zh-TW" altLang="en-US">
                <a:latin typeface="標楷體" panose="03000509000000000000" pitchFamily="65" charset="-120"/>
              </a:rPr>
              <a:t>社會經濟或總體環境</a:t>
            </a:r>
            <a:endParaRPr lang="en-US" altLang="zh-TW"/>
          </a:p>
          <a:p>
            <a:endParaRPr lang="zh-TW" altLang="en-US"/>
          </a:p>
        </p:txBody>
      </p:sp>
      <p:sp>
        <p:nvSpPr>
          <p:cNvPr id="31748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174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98D0AC2-3A6F-424B-B4CE-9B1509522C36}" type="slidenum">
              <a:rPr lang="en-US" altLang="zh-TW" sz="1400" smtClean="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41165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社會經濟及總體環境</a:t>
            </a:r>
            <a:endParaRPr lang="en-US" altLang="zh-TW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總體經濟</a:t>
            </a:r>
            <a:endParaRPr lang="en-US" altLang="zh-TW"/>
          </a:p>
          <a:p>
            <a:r>
              <a:rPr lang="zh-TW" altLang="en-US"/>
              <a:t>社會</a:t>
            </a:r>
            <a:endParaRPr lang="en-US" altLang="zh-TW"/>
          </a:p>
          <a:p>
            <a:r>
              <a:rPr lang="zh-TW" altLang="en-US"/>
              <a:t>政治</a:t>
            </a:r>
            <a:endParaRPr lang="en-US" altLang="zh-TW"/>
          </a:p>
          <a:p>
            <a:r>
              <a:rPr lang="zh-TW" altLang="en-US"/>
              <a:t>法律</a:t>
            </a:r>
            <a:endParaRPr lang="en-US" altLang="zh-TW"/>
          </a:p>
          <a:p>
            <a:r>
              <a:rPr lang="zh-TW" altLang="en-US"/>
              <a:t>國際關係</a:t>
            </a:r>
            <a:endParaRPr lang="en-US" altLang="zh-TW"/>
          </a:p>
          <a:p>
            <a:r>
              <a:rPr lang="zh-TW" altLang="en-US"/>
              <a:t>科技</a:t>
            </a:r>
            <a:endParaRPr lang="en-US" altLang="zh-TW"/>
          </a:p>
        </p:txBody>
      </p:sp>
      <p:sp>
        <p:nvSpPr>
          <p:cNvPr id="32772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2773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49A2122-222E-4E93-99C6-76C2F3E94F15}" type="slidenum">
              <a:rPr lang="en-US" altLang="zh-TW" sz="1400" smtClean="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5943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始計篇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188" y="1628775"/>
            <a:ext cx="80645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孫子曰： 兵者，國之大事，死生之地，存亡之道，不可不察也。故經之以五事</a:t>
            </a:r>
            <a:r>
              <a:rPr lang="en-US" altLang="zh-TW" sz="2800"/>
              <a:t>……</a:t>
            </a:r>
            <a:endParaRPr lang="zh-TW" altLang="en-US" sz="2800"/>
          </a:p>
          <a:p>
            <a:pPr eaLnBrk="1" hangingPunct="1"/>
            <a:r>
              <a:rPr lang="zh-TW" altLang="en-US" sz="2800"/>
              <a:t>一曰道，二曰天，三曰地，四曰將，五曰法。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solidFill>
                  <a:srgbClr val="7030A0"/>
                </a:solidFill>
              </a:rPr>
              <a:t>道者，令民於上同意，可與之死，可與之生，而不畏危也。</a:t>
            </a:r>
            <a:endParaRPr lang="en-US" altLang="zh-TW" sz="2400">
              <a:solidFill>
                <a:srgbClr val="7030A0"/>
              </a:solidFill>
            </a:endParaRPr>
          </a:p>
          <a:p>
            <a:pPr lvl="1" eaLnBrk="1" hangingPunct="1"/>
            <a:r>
              <a:rPr lang="zh-TW" altLang="en-US" sz="2400">
                <a:solidFill>
                  <a:srgbClr val="006600"/>
                </a:solidFill>
              </a:rPr>
              <a:t>天者，陰陽、寒暑、時制也。</a:t>
            </a:r>
            <a:endParaRPr lang="en-US" altLang="zh-TW" sz="2400">
              <a:solidFill>
                <a:srgbClr val="006600"/>
              </a:solidFill>
            </a:endParaRPr>
          </a:p>
          <a:p>
            <a:pPr lvl="1" eaLnBrk="1" hangingPunct="1"/>
            <a:r>
              <a:rPr lang="zh-TW" altLang="en-US" sz="2400">
                <a:solidFill>
                  <a:srgbClr val="006600"/>
                </a:solidFill>
              </a:rPr>
              <a:t>地者，高下，遠近、險易、廣狹、死生也。</a:t>
            </a:r>
            <a:endParaRPr lang="en-US" altLang="zh-TW" sz="2400">
              <a:solidFill>
                <a:srgbClr val="006600"/>
              </a:solidFill>
            </a:endParaRPr>
          </a:p>
          <a:p>
            <a:pPr lvl="1" eaLnBrk="1" hangingPunct="1"/>
            <a:r>
              <a:rPr lang="zh-TW" altLang="en-US" sz="2400">
                <a:solidFill>
                  <a:srgbClr val="CC6600"/>
                </a:solidFill>
              </a:rPr>
              <a:t>將者，智、信、仁、勇、嚴也。</a:t>
            </a:r>
            <a:endParaRPr lang="en-US" altLang="zh-TW" sz="2400">
              <a:solidFill>
                <a:srgbClr val="CC6600"/>
              </a:solidFill>
            </a:endParaRPr>
          </a:p>
          <a:p>
            <a:pPr lvl="1" eaLnBrk="1" hangingPunct="1"/>
            <a:r>
              <a:rPr lang="zh-TW" altLang="en-US" sz="2400">
                <a:solidFill>
                  <a:srgbClr val="0070C0"/>
                </a:solidFill>
              </a:rPr>
              <a:t>法者，曲制、官道、主用也。</a:t>
            </a:r>
            <a:endParaRPr lang="en-US" altLang="zh-TW" sz="2400">
              <a:solidFill>
                <a:srgbClr val="0070C0"/>
              </a:solidFill>
            </a:endParaRPr>
          </a:p>
          <a:p>
            <a:pPr lvl="1" eaLnBrk="1" hangingPunct="1"/>
            <a:r>
              <a:rPr lang="zh-TW" altLang="en-US" sz="2400"/>
              <a:t>凡此五者，將莫不聞，知之者勝，不知之者不勝。</a:t>
            </a:r>
          </a:p>
          <a:p>
            <a:pPr eaLnBrk="1" hangingPunct="1"/>
            <a:endParaRPr lang="zh-TW" altLang="en-US" sz="2800"/>
          </a:p>
        </p:txBody>
      </p:sp>
      <p:sp>
        <p:nvSpPr>
          <p:cNvPr id="922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2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8ADC459-08BD-4BC4-8006-49848758B5A2}" type="slidenum">
              <a:rPr lang="en-US" altLang="zh-TW" sz="1400" smtClean="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228600" y="3144838"/>
            <a:ext cx="879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7030A0"/>
                </a:solidFill>
              </a:rPr>
              <a:t>目標</a:t>
            </a:r>
            <a:endParaRPr lang="en-US" altLang="zh-TW">
              <a:solidFill>
                <a:srgbClr val="7030A0"/>
              </a:solidFill>
            </a:endParaRPr>
          </a:p>
          <a:p>
            <a:pPr eaLnBrk="1" hangingPunct="1"/>
            <a:r>
              <a:rPr lang="zh-TW" altLang="en-US">
                <a:solidFill>
                  <a:srgbClr val="7030A0"/>
                </a:solidFill>
              </a:rPr>
              <a:t>領導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228600" y="3922713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6600"/>
                </a:solidFill>
              </a:rPr>
              <a:t>環境</a:t>
            </a: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0" y="47244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6600"/>
                </a:solidFill>
              </a:rPr>
              <a:t>人力資源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28600" y="5199063"/>
            <a:ext cx="800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70C0"/>
                </a:solidFill>
              </a:rPr>
              <a:t>制度</a:t>
            </a:r>
            <a:endParaRPr lang="en-US" altLang="zh-TW">
              <a:solidFill>
                <a:srgbClr val="0070C0"/>
              </a:solidFill>
            </a:endParaRPr>
          </a:p>
          <a:p>
            <a:pPr eaLnBrk="1" hangingPunct="1"/>
            <a:r>
              <a:rPr lang="zh-TW" altLang="en-US">
                <a:solidFill>
                  <a:srgbClr val="0070C0"/>
                </a:solidFill>
              </a:rPr>
              <a:t>權責</a:t>
            </a:r>
          </a:p>
        </p:txBody>
      </p:sp>
      <p:sp>
        <p:nvSpPr>
          <p:cNvPr id="2" name="矩形 1"/>
          <p:cNvSpPr/>
          <p:nvPr/>
        </p:nvSpPr>
        <p:spPr>
          <a:xfrm>
            <a:off x="149225" y="3136900"/>
            <a:ext cx="8455025" cy="78581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49225" y="3957638"/>
            <a:ext cx="8451850" cy="78581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49225" y="4776788"/>
            <a:ext cx="8447088" cy="514350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49225" y="5300663"/>
            <a:ext cx="8447088" cy="44291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407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</a:rPr>
              <a:t>內部分析</a:t>
            </a:r>
            <a:endParaRPr lang="en-US" altLang="zh-TW">
              <a:latin typeface="標楷體" panose="03000509000000000000" pitchFamily="65" charset="-12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>
                <a:latin typeface="標楷體" panose="03000509000000000000" pitchFamily="65" charset="-120"/>
              </a:rPr>
              <a:t>評估公司內的資源、能力與核心能耐</a:t>
            </a:r>
            <a:endParaRPr lang="en-US" altLang="zh-TW">
              <a:latin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>
                <a:latin typeface="標楷體" panose="03000509000000000000" pitchFamily="65" charset="-120"/>
              </a:rPr>
              <a:t>辨識公司的優勢與劣勢</a:t>
            </a:r>
          </a:p>
          <a:p>
            <a:pPr eaLnBrk="1" hangingPunct="1">
              <a:lnSpc>
                <a:spcPct val="90000"/>
              </a:lnSpc>
            </a:pPr>
            <a:endParaRPr lang="en-US" altLang="zh-TW">
              <a:latin typeface="標楷體" panose="03000509000000000000" pitchFamily="65" charset="-120"/>
            </a:endParaRPr>
          </a:p>
        </p:txBody>
      </p:sp>
      <p:sp>
        <p:nvSpPr>
          <p:cNvPr id="33796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7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1A1F66-EA5B-4A9B-82A5-4012AF288491}" type="slidenum">
              <a:rPr lang="en-US" altLang="zh-TW" sz="1400" smtClean="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24711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SWOT</a:t>
            </a:r>
            <a:r>
              <a:rPr lang="zh-TW" altLang="en-US">
                <a:latin typeface="標楷體" panose="03000509000000000000" pitchFamily="65" charset="-120"/>
              </a:rPr>
              <a:t>分析與策略組合</a:t>
            </a:r>
            <a:endParaRPr lang="en-US" altLang="zh-TW">
              <a:latin typeface="標楷體" panose="03000509000000000000" pitchFamily="65" charset="-12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cs typeface="+mn-cs"/>
              </a:rPr>
              <a:t>優勢</a:t>
            </a:r>
            <a:r>
              <a:rPr lang="en-US" altLang="zh-TW" dirty="0">
                <a:cs typeface="+mn-cs"/>
              </a:rPr>
              <a:t>(strengths)</a:t>
            </a:r>
            <a:r>
              <a:rPr lang="zh-TW" altLang="en-US" dirty="0">
                <a:cs typeface="+mn-cs"/>
              </a:rPr>
              <a:t>、劣勢</a:t>
            </a:r>
            <a:r>
              <a:rPr lang="en-US" altLang="zh-TW" dirty="0">
                <a:cs typeface="+mn-cs"/>
              </a:rPr>
              <a:t>(weaknesses)</a:t>
            </a:r>
            <a:r>
              <a:rPr lang="zh-TW" altLang="en-US" dirty="0">
                <a:cs typeface="+mn-cs"/>
              </a:rPr>
              <a:t>、機會</a:t>
            </a:r>
            <a:r>
              <a:rPr lang="en-US" altLang="zh-TW" dirty="0">
                <a:cs typeface="+mn-cs"/>
              </a:rPr>
              <a:t>(opportunities)</a:t>
            </a:r>
            <a:r>
              <a:rPr lang="zh-TW" altLang="en-US" dirty="0">
                <a:cs typeface="+mn-cs"/>
              </a:rPr>
              <a:t>與威脅</a:t>
            </a:r>
            <a:r>
              <a:rPr lang="en-US" altLang="zh-TW" dirty="0">
                <a:cs typeface="+mn-cs"/>
              </a:rPr>
              <a:t>(threats)</a:t>
            </a:r>
            <a:r>
              <a:rPr lang="zh-TW" altLang="en-US" dirty="0">
                <a:cs typeface="+mn-cs"/>
              </a:rPr>
              <a:t>的比較</a:t>
            </a:r>
            <a:endParaRPr lang="en-US" altLang="zh-TW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cs typeface="+mn-cs"/>
              </a:rPr>
              <a:t>創造、確認，或調整出一個公司專屬的策略組合</a:t>
            </a:r>
            <a:endParaRPr lang="en-US" altLang="zh-TW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cs typeface="+mn-cs"/>
              </a:rPr>
              <a:t>使公司的資源能力可以和環境的需求以最佳的方式相配合</a:t>
            </a:r>
            <a:endParaRPr lang="en-US" altLang="zh-TW" dirty="0">
              <a:cs typeface="+mn-cs"/>
            </a:endParaRPr>
          </a:p>
        </p:txBody>
      </p:sp>
      <p:sp>
        <p:nvSpPr>
          <p:cNvPr id="34820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482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34EAAEB-8474-4F18-A393-3564FB8C996B}" type="slidenum">
              <a:rPr lang="en-US" altLang="zh-TW" sz="1400" smtClean="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37923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58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64DEAA7-B4B8-4295-A054-09C192176CC4}" type="slidenum">
              <a:rPr lang="en-US" altLang="zh-TW" sz="1400" smtClean="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latin typeface="華康仿宋體W2" pitchFamily="49" charset="-120"/>
              </a:rPr>
              <a:t>SWOT </a:t>
            </a:r>
            <a:r>
              <a:rPr lang="zh-TW" altLang="en-US">
                <a:latin typeface="華康仿宋體W2" pitchFamily="49" charset="-120"/>
              </a:rPr>
              <a:t>分析執行</a:t>
            </a:r>
            <a:endParaRPr lang="zh-TW" altLang="en-US"/>
          </a:p>
        </p:txBody>
      </p:sp>
      <p:graphicFrame>
        <p:nvGraphicFramePr>
          <p:cNvPr id="455683" name="Group 3"/>
          <p:cNvGraphicFramePr>
            <a:graphicFrameLocks noGrp="1"/>
          </p:cNvGraphicFramePr>
          <p:nvPr/>
        </p:nvGraphicFramePr>
        <p:xfrm>
          <a:off x="1219200" y="2133600"/>
          <a:ext cx="7391400" cy="4046539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578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優勢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劣勢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9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	</a:t>
                      </a: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知己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知彼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875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機會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攻擊策略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補強策略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9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威脅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防護策略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退避策略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569274"/>
      </p:ext>
    </p:extLst>
  </p:cSld>
  <p:clrMapOvr>
    <a:masterClrMapping/>
  </p:clrMapOvr>
  <p:transition spd="med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隆中對</a:t>
            </a: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/>
              <a:t>自董卓已來，豪傑並起，跨州連郡者不可勝數。曹操比于袁紹，則名微而眾寡，然操遂能克紹，以弱為強者，非惟天時，抑亦</a:t>
            </a:r>
            <a:r>
              <a:rPr lang="zh-TW" altLang="en-US" sz="2000">
                <a:solidFill>
                  <a:srgbClr val="CC0000"/>
                </a:solidFill>
              </a:rPr>
              <a:t>人謀</a:t>
            </a:r>
            <a:r>
              <a:rPr lang="zh-TW" altLang="en-US" sz="2000"/>
              <a:t>也。今操已擁百萬之眾，挾天子而令諸侯，此誠不可與爭鋒。孫權據有江東，已歷三世，國險而民附，賢能為之用，此</a:t>
            </a:r>
            <a:r>
              <a:rPr lang="zh-TW" altLang="en-US" sz="2000">
                <a:solidFill>
                  <a:srgbClr val="CC0000"/>
                </a:solidFill>
              </a:rPr>
              <a:t>可以為援</a:t>
            </a:r>
            <a:r>
              <a:rPr lang="zh-TW" altLang="en-US" sz="2000"/>
              <a:t>而不可圖也。荊州北據漢、沔，利盡南海，東連吳會，西通巴、蜀，此用武之國，而其主</a:t>
            </a:r>
            <a:r>
              <a:rPr lang="zh-TW" altLang="en-US" sz="2000">
                <a:solidFill>
                  <a:srgbClr val="CC0000"/>
                </a:solidFill>
              </a:rPr>
              <a:t>不能守</a:t>
            </a:r>
            <a:r>
              <a:rPr lang="zh-TW" altLang="en-US" sz="2000"/>
              <a:t>，此殆天所以資將軍，將軍豈有意乎？益州</a:t>
            </a:r>
            <a:r>
              <a:rPr lang="zh-TW" altLang="en-US" sz="2000">
                <a:solidFill>
                  <a:srgbClr val="CC0000"/>
                </a:solidFill>
              </a:rPr>
              <a:t>險塞</a:t>
            </a:r>
            <a:r>
              <a:rPr lang="zh-TW" altLang="en-US" sz="2000"/>
              <a:t>，沃野千里，天府之土，高祖因之以成帝業。劉璋闇弱，張魯在北，民殷國富而不知存恤，智能之士思得明君。將軍既</a:t>
            </a:r>
            <a:r>
              <a:rPr lang="zh-TW" altLang="en-US" sz="2000">
                <a:solidFill>
                  <a:srgbClr val="CC0000"/>
                </a:solidFill>
              </a:rPr>
              <a:t>帝室</a:t>
            </a:r>
            <a:r>
              <a:rPr lang="zh-TW" altLang="en-US" sz="2000"/>
              <a:t>之胄，</a:t>
            </a:r>
            <a:r>
              <a:rPr lang="zh-TW" altLang="en-US" sz="2000">
                <a:solidFill>
                  <a:srgbClr val="CC0000"/>
                </a:solidFill>
              </a:rPr>
              <a:t>信義</a:t>
            </a:r>
            <a:r>
              <a:rPr lang="zh-TW" altLang="en-US" sz="2000"/>
              <a:t>著于四海，總攬英雄，思賢如渴，若跨有荊、益，保其巖阻，西諸戎，南撫夷越，外結好孫權，內修政理；天下有變，則命一上將將荊州之軍以向宛、洛，將軍身率益州之眾出於秦川，百姓孰敢不簞食壺漿以迎將軍者乎？誠如是，則</a:t>
            </a:r>
            <a:r>
              <a:rPr lang="zh-TW" altLang="en-US" sz="2000">
                <a:solidFill>
                  <a:srgbClr val="CC0000"/>
                </a:solidFill>
              </a:rPr>
              <a:t>霸業</a:t>
            </a:r>
            <a:r>
              <a:rPr lang="zh-TW" altLang="en-US" sz="2000"/>
              <a:t>可成，漢室可興矣。</a:t>
            </a:r>
            <a:endParaRPr lang="en-US" altLang="zh-TW" sz="2400"/>
          </a:p>
        </p:txBody>
      </p:sp>
      <p:sp>
        <p:nvSpPr>
          <p:cNvPr id="3789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9037078-B8FB-4083-8037-6AE9AE4EA2B9}" type="slidenum">
              <a:rPr lang="en-US" altLang="zh-TW" sz="1400" smtClean="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4" name="矩形 5"/>
          <p:cNvSpPr>
            <a:spLocks noChangeArrowheads="1"/>
          </p:cNvSpPr>
          <p:nvPr/>
        </p:nvSpPr>
        <p:spPr bwMode="auto">
          <a:xfrm>
            <a:off x="2124075" y="23336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TW" altLang="en-US" sz="2000"/>
          </a:p>
        </p:txBody>
      </p:sp>
    </p:spTree>
    <p:extLst>
      <p:ext uri="{BB962C8B-B14F-4D97-AF65-F5344CB8AC3E}">
        <p14:creationId xmlns:p14="http://schemas.microsoft.com/office/powerpoint/2010/main" val="235777489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隆中對：</a:t>
            </a:r>
            <a:br>
              <a:rPr lang="en-US" altLang="zh-TW"/>
            </a:br>
            <a:endParaRPr lang="zh-TW" altLang="en-US"/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/>
              <a:t>試試看把諸葛亮的套到策略組合</a:t>
            </a:r>
            <a:endParaRPr lang="en-US" altLang="zh-TW" sz="2400"/>
          </a:p>
          <a:p>
            <a:r>
              <a:rPr lang="zh-TW" altLang="en-US" sz="2400"/>
              <a:t>攻擊</a:t>
            </a:r>
            <a:endParaRPr lang="en-US" altLang="zh-TW" sz="2400"/>
          </a:p>
          <a:p>
            <a:pPr lvl="1"/>
            <a:r>
              <a:rPr lang="zh-TW" altLang="en-US" sz="2000"/>
              <a:t>文攻：主張「復興漢室」、搞臭「曹賊」</a:t>
            </a:r>
          </a:p>
          <a:p>
            <a:r>
              <a:rPr lang="zh-TW" altLang="en-US" sz="2400"/>
              <a:t>防護</a:t>
            </a:r>
          </a:p>
          <a:p>
            <a:pPr lvl="1"/>
            <a:r>
              <a:rPr lang="zh-TW" altLang="en-US" sz="2000"/>
              <a:t>聯合東吳</a:t>
            </a:r>
            <a:endParaRPr lang="en-US" altLang="zh-TW" sz="2000"/>
          </a:p>
          <a:p>
            <a:r>
              <a:rPr lang="zh-TW" altLang="en-US" sz="2400"/>
              <a:t>補強</a:t>
            </a:r>
          </a:p>
          <a:p>
            <a:pPr lvl="1"/>
            <a:r>
              <a:rPr lang="zh-TW" altLang="en-US" sz="2000"/>
              <a:t>取益州為根據地，培養實力</a:t>
            </a:r>
            <a:endParaRPr lang="en-US" altLang="zh-TW" sz="2000"/>
          </a:p>
          <a:p>
            <a:pPr lvl="1"/>
            <a:r>
              <a:rPr lang="zh-TW" altLang="en-US" sz="2000"/>
              <a:t>借荊州，與益州互為犄角</a:t>
            </a:r>
            <a:endParaRPr lang="en-US" altLang="zh-TW" sz="2000"/>
          </a:p>
          <a:p>
            <a:r>
              <a:rPr lang="zh-TW" altLang="en-US" sz="2400"/>
              <a:t>退避</a:t>
            </a:r>
          </a:p>
          <a:p>
            <a:pPr lvl="1"/>
            <a:r>
              <a:rPr lang="zh-TW" altLang="en-US" sz="2000"/>
              <a:t>短期先放棄在中原、退出主戰場、不和曹操正面對抗</a:t>
            </a:r>
          </a:p>
        </p:txBody>
      </p:sp>
      <p:sp>
        <p:nvSpPr>
          <p:cNvPr id="3994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994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EF178AD-2CC2-45CE-BB5D-13082788BD59}" type="slidenum">
              <a:rPr lang="en-US" altLang="zh-TW" sz="1400" smtClean="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9942" name="矩形 5"/>
          <p:cNvSpPr>
            <a:spLocks noChangeArrowheads="1"/>
          </p:cNvSpPr>
          <p:nvPr/>
        </p:nvSpPr>
        <p:spPr bwMode="auto">
          <a:xfrm>
            <a:off x="2124075" y="23336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TW" altLang="en-US" sz="2000"/>
          </a:p>
        </p:txBody>
      </p:sp>
      <p:sp>
        <p:nvSpPr>
          <p:cNvPr id="39943" name="矩形 2"/>
          <p:cNvSpPr>
            <a:spLocks noChangeArrowheads="1"/>
          </p:cNvSpPr>
          <p:nvPr/>
        </p:nvSpPr>
        <p:spPr bwMode="auto">
          <a:xfrm>
            <a:off x="1943100" y="106045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b="1">
                <a:solidFill>
                  <a:schemeClr val="bg1"/>
                </a:solidFill>
              </a:rPr>
              <a:t>佔據荊、益兩州，聯孫抗曹，徐圖中原</a:t>
            </a:r>
          </a:p>
        </p:txBody>
      </p:sp>
    </p:spTree>
    <p:extLst>
      <p:ext uri="{BB962C8B-B14F-4D97-AF65-F5344CB8AC3E}">
        <p14:creationId xmlns:p14="http://schemas.microsoft.com/office/powerpoint/2010/main" val="418199184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隆中對的問題</a:t>
            </a: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策略規劃是一個動態的活動</a:t>
            </a:r>
            <a:endParaRPr lang="en-US" altLang="zh-TW"/>
          </a:p>
          <a:p>
            <a:pPr lvl="1"/>
            <a:r>
              <a:rPr lang="zh-TW" altLang="en-US"/>
              <a:t>環境改變、自身條件改變，</a:t>
            </a:r>
            <a:r>
              <a:rPr lang="en-US" altLang="zh-TW"/>
              <a:t>SWOT </a:t>
            </a:r>
            <a:r>
              <a:rPr lang="zh-TW" altLang="en-US"/>
              <a:t>不相同</a:t>
            </a:r>
            <a:endParaRPr lang="en-US" altLang="zh-TW"/>
          </a:p>
          <a:p>
            <a:r>
              <a:rPr lang="zh-TW" altLang="en-US"/>
              <a:t>劉備在白帝城去世，託孤於孔明</a:t>
            </a:r>
            <a:endParaRPr lang="en-US" altLang="zh-TW"/>
          </a:p>
          <a:p>
            <a:r>
              <a:rPr lang="zh-TW" altLang="en-US"/>
              <a:t>當時，</a:t>
            </a:r>
            <a:r>
              <a:rPr lang="en-US" altLang="zh-TW"/>
              <a:t>SWOT</a:t>
            </a:r>
            <a:r>
              <a:rPr lang="zh-TW" altLang="en-US"/>
              <a:t> 的情勢丕變，還繼續執行隆中對的策略</a:t>
            </a:r>
            <a:endParaRPr lang="en-US" altLang="zh-TW"/>
          </a:p>
          <a:p>
            <a:r>
              <a:rPr lang="zh-TW" altLang="en-US"/>
              <a:t>是孔明限於劉備的情義，還是他缺了一個動態調整的想法？</a:t>
            </a:r>
          </a:p>
        </p:txBody>
      </p:sp>
      <p:sp>
        <p:nvSpPr>
          <p:cNvPr id="4198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198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13AFA9D-9962-405D-9671-29DE8E8979FF}" type="slidenum">
              <a:rPr lang="en-US" altLang="zh-TW" sz="1400" smtClean="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8565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元</a:t>
            </a:r>
            <a:r>
              <a:rPr lang="zh-TW" altLang="zh-TW"/>
              <a:t>末明初：大明英烈傳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325" y="1963738"/>
            <a:ext cx="7772400" cy="4114800"/>
          </a:xfrm>
        </p:spPr>
        <p:txBody>
          <a:bodyPr/>
          <a:lstStyle/>
          <a:p>
            <a:r>
              <a:rPr lang="zh-TW" altLang="zh-TW" sz="2800"/>
              <a:t>明太袓朱元璋最重要的謀士</a:t>
            </a:r>
          </a:p>
          <a:p>
            <a:pPr lvl="1"/>
            <a:r>
              <a:rPr lang="zh-TW" altLang="zh-TW" sz="2400"/>
              <a:t>劉伯溫？</a:t>
            </a:r>
          </a:p>
          <a:p>
            <a:pPr lvl="1"/>
            <a:r>
              <a:rPr lang="zh-TW" altLang="zh-TW" sz="2400"/>
              <a:t>其實是朱升</a:t>
            </a:r>
          </a:p>
          <a:p>
            <a:pPr lvl="1"/>
            <a:r>
              <a:rPr lang="zh-TW" altLang="zh-TW" sz="2400"/>
              <a:t>毛澤東評論朱升：最厲害的帝王師</a:t>
            </a:r>
          </a:p>
          <a:p>
            <a:r>
              <a:rPr lang="zh-TW" altLang="zh-TW" sz="2800"/>
              <a:t>朱升的「九言策」背景</a:t>
            </a:r>
          </a:p>
          <a:p>
            <a:pPr lvl="1"/>
            <a:r>
              <a:rPr lang="zh-TW" altLang="zh-TW" sz="2400"/>
              <a:t>朱元璋：韓山童部下</a:t>
            </a:r>
          </a:p>
          <a:p>
            <a:pPr lvl="1"/>
            <a:r>
              <a:rPr lang="zh-TW" altLang="en-US" sz="2400"/>
              <a:t>已經攻下南京，但</a:t>
            </a:r>
            <a:r>
              <a:rPr lang="zh-TW" altLang="zh-TW" sz="2400"/>
              <a:t>夾在張士誠和陳友諒之間</a:t>
            </a:r>
          </a:p>
        </p:txBody>
      </p:sp>
      <p:sp>
        <p:nvSpPr>
          <p:cNvPr id="5837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5837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27A25611-5861-4022-8692-4620BD4E22D3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36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21157394">
            <a:off x="606425" y="5294313"/>
            <a:ext cx="7802563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高築牆、廣積糧、緩稱王</a:t>
            </a:r>
            <a:endParaRPr lang="en-US" altLang="zh-TW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4304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593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76E548CA-C170-40C7-A653-AC1B687A200C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37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>
                <a:latin typeface="華康仿宋體W2" pitchFamily="49" charset="-120"/>
              </a:rPr>
              <a:t>九言策：策略組合</a:t>
            </a:r>
          </a:p>
        </p:txBody>
      </p:sp>
      <p:graphicFrame>
        <p:nvGraphicFramePr>
          <p:cNvPr id="455683" name="Group 3"/>
          <p:cNvGraphicFramePr>
            <a:graphicFrameLocks noGrp="1"/>
          </p:cNvGraphicFramePr>
          <p:nvPr/>
        </p:nvGraphicFramePr>
        <p:xfrm>
          <a:off x="1219200" y="2133600"/>
          <a:ext cx="7391400" cy="4046539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578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優勢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劣勢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9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	知己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知彼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875">
                <a:tc gridSpan="2"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機會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EC8C4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緩</a:t>
                      </a:r>
                      <a:r>
                        <a:rPr kumimoji="1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稱王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廣積糧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938">
                <a:tc gridSpan="2"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威脅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高築牆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0FC04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緩</a:t>
                      </a:r>
                      <a:r>
                        <a:rPr kumimoji="1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稱王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60022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301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D58B347-CB54-40CD-9447-F469866F451C}" type="slidenum">
              <a:rPr lang="en-US" altLang="zh-TW" sz="1400" smtClean="0">
                <a:solidFill>
                  <a:srgbClr val="333399"/>
                </a:solidFill>
              </a:rPr>
              <a:pPr/>
              <a:t>38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策略組合</a:t>
            </a:r>
            <a:r>
              <a:rPr lang="zh-TW" altLang="en-US" sz="3600"/>
              <a:t>（</a:t>
            </a:r>
            <a:r>
              <a:rPr lang="en-US" altLang="zh-TW" sz="3600"/>
              <a:t>2004</a:t>
            </a:r>
            <a:r>
              <a:rPr lang="zh-TW" altLang="en-US" sz="3600"/>
              <a:t>年某成衣業者例）</a:t>
            </a:r>
            <a:endParaRPr lang="zh-TW" altLang="en-US"/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350" cy="4471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攻擊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建立神經中樞，建立設計中心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生產分散到生產成本較低的地點（廣東、西貢、高棉）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防護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和顧客、供應商建立緊密的流程整合，增加退出門檻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補強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加強台灣的打樣的能力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增加台灣和東南亞的委外生產廠商的能力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退避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放棄在五股的生產基地</a:t>
            </a:r>
          </a:p>
        </p:txBody>
      </p:sp>
    </p:spTree>
    <p:extLst>
      <p:ext uri="{BB962C8B-B14F-4D97-AF65-F5344CB8AC3E}">
        <p14:creationId xmlns:p14="http://schemas.microsoft.com/office/powerpoint/2010/main" val="173534178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SWOT</a:t>
            </a:r>
            <a:r>
              <a:rPr lang="zh-TW" altLang="en-US"/>
              <a:t>分析的標的</a:t>
            </a:r>
            <a:endParaRPr lang="en-US" altLang="zh-TW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89888" cy="4114800"/>
          </a:xfrm>
        </p:spPr>
        <p:txBody>
          <a:bodyPr/>
          <a:lstStyle/>
          <a:p>
            <a:r>
              <a:rPr lang="zh-TW" altLang="en-US"/>
              <a:t>功能層級策略</a:t>
            </a:r>
            <a:endParaRPr lang="en-US" altLang="zh-TW"/>
          </a:p>
          <a:p>
            <a:pPr lvl="1"/>
            <a:r>
              <a:rPr lang="zh-TW" altLang="en-US"/>
              <a:t>著眼於對公司的製造、行銷、物料管理、產品開發、顧客服務等營運活動效能的改善</a:t>
            </a:r>
            <a:endParaRPr lang="en-US" altLang="zh-TW"/>
          </a:p>
          <a:p>
            <a:r>
              <a:rPr lang="zh-TW" altLang="en-US"/>
              <a:t>事業層級策略</a:t>
            </a:r>
            <a:endParaRPr lang="en-US" altLang="zh-TW"/>
          </a:p>
          <a:p>
            <a:pPr lvl="1"/>
            <a:r>
              <a:rPr lang="zh-TW" altLang="en-US"/>
              <a:t>包括公司整體的競爭態勢，公司在市場中取得競爭優勢的定位方式，以及在不同的產業環境中所運用的不同定位策略</a:t>
            </a:r>
            <a:endParaRPr lang="en-US" altLang="zh-TW"/>
          </a:p>
          <a:p>
            <a:endParaRPr lang="en-US" altLang="zh-TW"/>
          </a:p>
        </p:txBody>
      </p:sp>
      <p:sp>
        <p:nvSpPr>
          <p:cNvPr id="44036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4037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706A8CB-74FD-4598-B36F-44AE47EDE308}" type="slidenum">
              <a:rPr lang="en-US" altLang="zh-TW" sz="1400" smtClean="0">
                <a:solidFill>
                  <a:srgbClr val="333399"/>
                </a:solidFill>
              </a:rPr>
              <a:pPr/>
              <a:t>39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9044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FE3F0AD-C0D5-42D9-8C04-9F19D3358582}" type="slidenum">
              <a:rPr lang="en-US" altLang="zh-TW" sz="1400" smtClean="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315200" cy="1143000"/>
          </a:xfrm>
        </p:spPr>
        <p:txBody>
          <a:bodyPr/>
          <a:lstStyle/>
          <a:p>
            <a:pPr eaLnBrk="1" hangingPunct="1"/>
            <a:r>
              <a:rPr lang="zh-TW" altLang="en-US"/>
              <a:t>企業價值如何產生</a:t>
            </a:r>
            <a:r>
              <a:rPr lang="zh-TW" altLang="en-US" sz="3200"/>
              <a:t>──戰略性思考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791200" cy="2362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/>
              <a:t>夫未戰而廟算勝者，得算多也；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/>
              <a:t>未戰而廟算不勝者，得算少也；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/>
              <a:t>多算勝，少算不勝，而況於無算乎？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TW" altLang="en-US" sz="2400">
                <a:solidFill>
                  <a:schemeClr val="tx1"/>
                </a:solidFill>
              </a:rPr>
              <a:t>－孫子兵法始計篇</a:t>
            </a:r>
          </a:p>
        </p:txBody>
      </p:sp>
      <p:pic>
        <p:nvPicPr>
          <p:cNvPr id="1024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809750"/>
            <a:ext cx="24177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7" name="Rectangle 5"/>
          <p:cNvSpPr>
            <a:spLocks noChangeArrowheads="1"/>
          </p:cNvSpPr>
          <p:nvPr/>
        </p:nvSpPr>
        <p:spPr bwMode="auto">
          <a:xfrm>
            <a:off x="2700338" y="4868863"/>
            <a:ext cx="6215062" cy="1379537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81000" indent="-381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just">
              <a:lnSpc>
                <a:spcPct val="115000"/>
              </a:lnSpc>
              <a:spcBef>
                <a:spcPct val="30000"/>
              </a:spcBef>
            </a:pPr>
            <a:r>
              <a:rPr lang="zh-TW" altLang="en-US" sz="28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計者，選將、量敵、度地、料卒、</a:t>
            </a:r>
          </a:p>
          <a:p>
            <a:pPr algn="just">
              <a:lnSpc>
                <a:spcPct val="115000"/>
              </a:lnSpc>
              <a:spcBef>
                <a:spcPct val="30000"/>
              </a:spcBef>
            </a:pPr>
            <a:r>
              <a:rPr lang="zh-TW" altLang="en-US" sz="28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遠近、險易、計於廟堂也。　　　</a:t>
            </a:r>
            <a:r>
              <a:rPr lang="zh-TW" altLang="en-US" sz="18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－曹操</a:t>
            </a:r>
          </a:p>
        </p:txBody>
      </p:sp>
    </p:spTree>
    <p:extLst>
      <p:ext uri="{BB962C8B-B14F-4D97-AF65-F5344CB8AC3E}">
        <p14:creationId xmlns:p14="http://schemas.microsoft.com/office/powerpoint/2010/main" val="1070924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8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SWOT</a:t>
            </a:r>
            <a:r>
              <a:rPr lang="zh-TW" altLang="en-US"/>
              <a:t>分析的標的</a:t>
            </a:r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全球策略</a:t>
            </a:r>
            <a:endParaRPr lang="en-US" altLang="zh-TW"/>
          </a:p>
          <a:p>
            <a:pPr lvl="1"/>
            <a:r>
              <a:rPr lang="zh-TW" altLang="en-US"/>
              <a:t>將事業體擴展到母國以外地區，以使公司能在放眼全球的競爭優勢中成長與茁壯</a:t>
            </a:r>
            <a:endParaRPr lang="en-US" altLang="zh-TW"/>
          </a:p>
          <a:p>
            <a:r>
              <a:rPr lang="zh-TW" altLang="en-US"/>
              <a:t>公司層級策略</a:t>
            </a:r>
            <a:endParaRPr lang="en-US" altLang="zh-TW"/>
          </a:p>
          <a:p>
            <a:pPr lvl="1"/>
            <a:r>
              <a:rPr lang="zh-TW" altLang="en-US"/>
              <a:t>公司應該進入何種事業，才能使整體組織的長期獲利能力與利潤成長最大化？</a:t>
            </a:r>
            <a:endParaRPr lang="en-US" altLang="zh-TW"/>
          </a:p>
          <a:p>
            <a:pPr lvl="1"/>
            <a:r>
              <a:rPr lang="zh-TW" altLang="en-US"/>
              <a:t>如何進入及擴大布局，以便在這些事業中獲得競爭優勢？</a:t>
            </a:r>
          </a:p>
          <a:p>
            <a:pPr lvl="1"/>
            <a:endParaRPr lang="en-US" altLang="zh-TW"/>
          </a:p>
        </p:txBody>
      </p:sp>
      <p:sp>
        <p:nvSpPr>
          <p:cNvPr id="45060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506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FB3481F-A225-4141-8678-70F4BC03DC6F}" type="slidenum">
              <a:rPr lang="en-US" altLang="zh-TW" sz="1400" smtClean="0">
                <a:solidFill>
                  <a:srgbClr val="333399"/>
                </a:solidFill>
              </a:rPr>
              <a:pPr/>
              <a:t>40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55333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策略執行：</a:t>
            </a:r>
            <a:r>
              <a:rPr lang="zh-TW" altLang="en-US" sz="3600">
                <a:solidFill>
                  <a:srgbClr val="FFFFFF"/>
                </a:solidFill>
              </a:rPr>
              <a:t>將這些策略付諸行動</a:t>
            </a:r>
            <a:endParaRPr lang="en-US" altLang="zh-TW" sz="3600">
              <a:solidFill>
                <a:srgbClr val="FFFFFF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0163" y="1898650"/>
            <a:ext cx="8712200" cy="4114800"/>
          </a:xfrm>
        </p:spPr>
        <p:txBody>
          <a:bodyPr/>
          <a:lstStyle/>
          <a:p>
            <a:pPr lvl="1"/>
            <a:r>
              <a:rPr lang="zh-TW" altLang="en-US"/>
              <a:t>落實品質改善計畫</a:t>
            </a:r>
            <a:endParaRPr lang="en-US" altLang="zh-TW"/>
          </a:p>
          <a:p>
            <a:pPr lvl="1"/>
            <a:r>
              <a:rPr lang="zh-TW" altLang="en-US"/>
              <a:t>改變產品設計方式</a:t>
            </a:r>
            <a:endParaRPr lang="en-US" altLang="zh-TW"/>
          </a:p>
          <a:p>
            <a:pPr lvl="1"/>
            <a:r>
              <a:rPr lang="zh-TW" altLang="en-US"/>
              <a:t>在市場中差異化定位其產品</a:t>
            </a:r>
            <a:endParaRPr lang="en-US" altLang="zh-TW"/>
          </a:p>
          <a:p>
            <a:pPr lvl="1"/>
            <a:r>
              <a:rPr lang="zh-TW" altLang="en-US"/>
              <a:t>區隔市場並提供不同版本的產品給不同消費者群</a:t>
            </a:r>
            <a:endParaRPr lang="en-US" altLang="zh-TW"/>
          </a:p>
          <a:p>
            <a:pPr lvl="1"/>
            <a:r>
              <a:rPr lang="zh-TW" altLang="en-US"/>
              <a:t>提高或降低產品售價</a:t>
            </a:r>
            <a:endParaRPr lang="en-US" altLang="zh-TW"/>
          </a:p>
          <a:p>
            <a:pPr lvl="1"/>
            <a:r>
              <a:rPr lang="zh-TW" altLang="en-US"/>
              <a:t>藉由併購方式擴張公司版圖</a:t>
            </a:r>
            <a:endParaRPr lang="en-US" altLang="zh-TW"/>
          </a:p>
          <a:p>
            <a:pPr lvl="1"/>
            <a:r>
              <a:rPr lang="zh-TW" altLang="en-US"/>
              <a:t>將公司的某些部門結束或出售以進行組織瘦身</a:t>
            </a:r>
            <a:endParaRPr lang="en-US" altLang="zh-TW"/>
          </a:p>
        </p:txBody>
      </p:sp>
      <p:sp>
        <p:nvSpPr>
          <p:cNvPr id="46084" name="頁尾版面配置區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6085" name="投影片編號版面配置區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7B6A3E8-118C-4980-9F79-DEA7FDAAFB57}" type="slidenum">
              <a:rPr lang="en-US" altLang="zh-TW" sz="1400" smtClean="0">
                <a:solidFill>
                  <a:srgbClr val="333399"/>
                </a:solidFill>
              </a:rPr>
              <a:pPr/>
              <a:t>41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68742"/>
      </p:ext>
    </p:extLst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回饋循環</a:t>
            </a: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05038"/>
            <a:ext cx="7772400" cy="4114800"/>
          </a:xfrm>
        </p:spPr>
        <p:txBody>
          <a:bodyPr/>
          <a:lstStyle/>
          <a:p>
            <a:r>
              <a:rPr lang="zh-TW" altLang="en-US"/>
              <a:t>策略規劃是一個持續性的過程</a:t>
            </a:r>
            <a:endParaRPr lang="en-US" altLang="zh-TW"/>
          </a:p>
          <a:p>
            <a:r>
              <a:rPr lang="zh-TW" altLang="en-US"/>
              <a:t>策略執行</a:t>
            </a:r>
            <a:endParaRPr lang="en-US" altLang="zh-TW"/>
          </a:p>
          <a:p>
            <a:pPr lvl="1"/>
            <a:r>
              <a:rPr lang="zh-TW" altLang="en-US"/>
              <a:t>監控策略目標的達成進度</a:t>
            </a:r>
            <a:endParaRPr lang="en-US" altLang="zh-TW"/>
          </a:p>
          <a:p>
            <a:pPr lvl="1"/>
            <a:r>
              <a:rPr lang="zh-TW" altLang="en-US"/>
              <a:t>競爭優勢被創造與維持的程度</a:t>
            </a:r>
            <a:endParaRPr lang="en-US" altLang="zh-TW"/>
          </a:p>
          <a:p>
            <a:r>
              <a:rPr lang="zh-TW" altLang="en-US"/>
              <a:t>決定是否要強化既有的商業模式與策略目標，或是要加以改變以因應未來</a:t>
            </a:r>
          </a:p>
          <a:p>
            <a:endParaRPr lang="en-US" altLang="zh-TW"/>
          </a:p>
        </p:txBody>
      </p:sp>
      <p:pic>
        <p:nvPicPr>
          <p:cNvPr id="47108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0350"/>
            <a:ext cx="43307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頁尾版面配置區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7110" name="投影片編號版面配置區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98C446B-ECBD-4C96-AFC5-D3D9D4C9A36A}" type="slidenum">
              <a:rPr lang="en-US" altLang="zh-TW" sz="1400" smtClean="0">
                <a:solidFill>
                  <a:srgbClr val="333399"/>
                </a:solidFill>
              </a:rPr>
              <a:pPr/>
              <a:t>42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01045"/>
      </p:ext>
    </p:extLst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策略是個突現的過程</a:t>
            </a:r>
            <a:endParaRPr lang="en-US" altLang="zh-TW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以上為</a:t>
            </a:r>
            <a:r>
              <a:rPr lang="zh-TW" altLang="en-US">
                <a:solidFill>
                  <a:srgbClr val="FF0000"/>
                </a:solidFill>
              </a:rPr>
              <a:t>正式的規劃程序</a:t>
            </a:r>
            <a:endParaRPr lang="en-US" altLang="zh-TW">
              <a:solidFill>
                <a:srgbClr val="FF0000"/>
              </a:solidFill>
            </a:endParaRPr>
          </a:p>
          <a:p>
            <a:r>
              <a:rPr lang="zh-TW" altLang="en-US"/>
              <a:t>但是</a:t>
            </a:r>
            <a:r>
              <a:rPr lang="en-US" altLang="zh-TW"/>
              <a:t>…</a:t>
            </a:r>
            <a:endParaRPr lang="zh-TW" altLang="en-US"/>
          </a:p>
          <a:p>
            <a:pPr lvl="1"/>
            <a:r>
              <a:rPr lang="zh-TW" altLang="en-US"/>
              <a:t>真實世界不可預測</a:t>
            </a:r>
          </a:p>
          <a:p>
            <a:pPr lvl="1"/>
            <a:r>
              <a:rPr lang="zh-TW" altLang="en-US"/>
              <a:t>低階經理人在策略管理程序中仍可扮演重要角色</a:t>
            </a:r>
          </a:p>
          <a:p>
            <a:pPr lvl="1"/>
            <a:r>
              <a:rPr lang="zh-TW" altLang="en-US"/>
              <a:t>許多成功的策略通常是意外發現的，而並非理性規劃的結果</a:t>
            </a:r>
          </a:p>
          <a:p>
            <a:endParaRPr lang="en-US" altLang="zh-TW"/>
          </a:p>
        </p:txBody>
      </p:sp>
      <p:sp>
        <p:nvSpPr>
          <p:cNvPr id="48132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813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D50103F-BF31-4755-9A03-BACC04E257C1}" type="slidenum">
              <a:rPr lang="en-US" altLang="zh-TW" sz="1400" smtClean="0">
                <a:solidFill>
                  <a:srgbClr val="333399"/>
                </a:solidFill>
              </a:rPr>
              <a:pPr/>
              <a:t>43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5272"/>
      </p:ext>
    </p:extLst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意圖策略與突現策略</a:t>
            </a:r>
            <a:endParaRPr lang="en-US" altLang="zh-TW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意圖策略</a:t>
            </a:r>
            <a:r>
              <a:rPr lang="en-US" altLang="zh-TW"/>
              <a:t>  deliberate</a:t>
            </a:r>
            <a:r>
              <a:rPr lang="zh-TW" altLang="en-US"/>
              <a:t> </a:t>
            </a:r>
            <a:r>
              <a:rPr lang="en-US" altLang="zh-TW"/>
              <a:t>strategy</a:t>
            </a:r>
          </a:p>
          <a:p>
            <a:pPr lvl="1"/>
            <a:r>
              <a:rPr lang="zh-TW" altLang="en-US"/>
              <a:t>經過規劃並付諸實行的策略</a:t>
            </a:r>
            <a:endParaRPr lang="en-US" altLang="zh-TW"/>
          </a:p>
          <a:p>
            <a:r>
              <a:rPr lang="zh-TW" altLang="en-US"/>
              <a:t>突現策略</a:t>
            </a:r>
            <a:r>
              <a:rPr lang="en-US" altLang="zh-TW"/>
              <a:t> emergent</a:t>
            </a:r>
            <a:r>
              <a:rPr lang="zh-TW" altLang="en-US"/>
              <a:t> </a:t>
            </a:r>
            <a:r>
              <a:rPr lang="en-US" altLang="zh-TW"/>
              <a:t>strategy</a:t>
            </a:r>
          </a:p>
          <a:p>
            <a:pPr lvl="1"/>
            <a:r>
              <a:rPr lang="zh-TW" altLang="en-US"/>
              <a:t>未經規劃但卻實際付諸行動的策略</a:t>
            </a:r>
            <a:endParaRPr lang="en-US" altLang="zh-TW"/>
          </a:p>
          <a:p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</a:rPr>
              <a:t>許多原先規劃的策略，會因為不可預見的環境改變而無法付諸實行</a:t>
            </a:r>
            <a:endParaRPr lang="en-US" altLang="zh-TW">
              <a:solidFill>
                <a:srgbClr val="008000"/>
              </a:solidFill>
              <a:latin typeface="標楷體" panose="03000509000000000000" pitchFamily="65" charset="-120"/>
            </a:endParaRPr>
          </a:p>
          <a:p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</a:rPr>
              <a:t>突現策略則是對不可預測環境所做的未經規劃的回應</a:t>
            </a:r>
            <a:endParaRPr lang="en-US" altLang="zh-TW">
              <a:solidFill>
                <a:srgbClr val="008000"/>
              </a:solidFill>
            </a:endParaRPr>
          </a:p>
        </p:txBody>
      </p:sp>
      <p:sp>
        <p:nvSpPr>
          <p:cNvPr id="49156" name="頁尾版面配置區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9157" name="投影片編號版面配置區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E6B8BF1-51D1-4578-9AF3-D51C020CE745}" type="slidenum">
              <a:rPr lang="en-US" altLang="zh-TW" sz="1400" smtClean="0">
                <a:solidFill>
                  <a:srgbClr val="333399"/>
                </a:solidFill>
              </a:rPr>
              <a:pPr/>
              <a:t>44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739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突現策略與意圖策略</a:t>
            </a:r>
            <a:endParaRPr lang="en-US" altLang="zh-TW"/>
          </a:p>
        </p:txBody>
      </p:sp>
      <p:grpSp>
        <p:nvGrpSpPr>
          <p:cNvPr id="50179" name="群組 5"/>
          <p:cNvGrpSpPr>
            <a:grpSpLocks/>
          </p:cNvGrpSpPr>
          <p:nvPr/>
        </p:nvGrpSpPr>
        <p:grpSpPr bwMode="auto">
          <a:xfrm>
            <a:off x="971550" y="1628775"/>
            <a:ext cx="7343775" cy="4708525"/>
            <a:chOff x="1474788" y="1700213"/>
            <a:chExt cx="6802437" cy="4378325"/>
          </a:xfrm>
        </p:grpSpPr>
        <p:grpSp>
          <p:nvGrpSpPr>
            <p:cNvPr id="50183" name="Group 33"/>
            <p:cNvGrpSpPr>
              <a:grpSpLocks/>
            </p:cNvGrpSpPr>
            <p:nvPr/>
          </p:nvGrpSpPr>
          <p:grpSpPr bwMode="auto">
            <a:xfrm>
              <a:off x="1474788" y="1700213"/>
              <a:ext cx="6802437" cy="4378325"/>
              <a:chOff x="929" y="1071"/>
              <a:chExt cx="4285" cy="2758"/>
            </a:xfrm>
          </p:grpSpPr>
          <p:pic>
            <p:nvPicPr>
              <p:cNvPr id="50185" name="Picture 3" descr="la0107 deliberate strategy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388" r="-2687"/>
              <a:stretch>
                <a:fillRect/>
              </a:stretch>
            </p:blipFill>
            <p:spPr bwMode="auto">
              <a:xfrm>
                <a:off x="929" y="1071"/>
                <a:ext cx="3991" cy="27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0186" name="Group 22"/>
              <p:cNvGrpSpPr>
                <a:grpSpLocks/>
              </p:cNvGrpSpPr>
              <p:nvPr/>
            </p:nvGrpSpPr>
            <p:grpSpPr bwMode="auto">
              <a:xfrm>
                <a:off x="1020" y="1207"/>
                <a:ext cx="3783" cy="2587"/>
                <a:chOff x="1020" y="1207"/>
                <a:chExt cx="3783" cy="2587"/>
              </a:xfrm>
            </p:grpSpPr>
            <p:grpSp>
              <p:nvGrpSpPr>
                <p:cNvPr id="50196" name="Group 12"/>
                <p:cNvGrpSpPr>
                  <a:grpSpLocks/>
                </p:cNvGrpSpPr>
                <p:nvPr/>
              </p:nvGrpSpPr>
              <p:grpSpPr bwMode="auto">
                <a:xfrm>
                  <a:off x="1111" y="1207"/>
                  <a:ext cx="3628" cy="1860"/>
                  <a:chOff x="1111" y="1207"/>
                  <a:chExt cx="3628" cy="1860"/>
                </a:xfrm>
              </p:grpSpPr>
              <p:sp>
                <p:nvSpPr>
                  <p:cNvPr id="5020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111" y="1253"/>
                    <a:ext cx="635" cy="590"/>
                  </a:xfrm>
                  <a:prstGeom prst="rect">
                    <a:avLst/>
                  </a:prstGeom>
                  <a:solidFill>
                    <a:srgbClr val="BAC3E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zh-TW" altLang="en-US"/>
                  </a:p>
                </p:txBody>
              </p:sp>
              <p:sp>
                <p:nvSpPr>
                  <p:cNvPr id="5020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478"/>
                    <a:ext cx="680" cy="589"/>
                  </a:xfrm>
                  <a:prstGeom prst="rect">
                    <a:avLst/>
                  </a:prstGeom>
                  <a:solidFill>
                    <a:srgbClr val="8292C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zh-TW" altLang="en-US"/>
                  </a:p>
                </p:txBody>
              </p:sp>
              <p:sp>
                <p:nvSpPr>
                  <p:cNvPr id="5020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478"/>
                    <a:ext cx="680" cy="589"/>
                  </a:xfrm>
                  <a:prstGeom prst="rect">
                    <a:avLst/>
                  </a:prstGeom>
                  <a:solidFill>
                    <a:srgbClr val="FFCD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zh-TW" altLang="en-US"/>
                  </a:p>
                </p:txBody>
              </p:sp>
              <p:sp>
                <p:nvSpPr>
                  <p:cNvPr id="5020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1253"/>
                    <a:ext cx="680" cy="589"/>
                  </a:xfrm>
                  <a:prstGeom prst="rect">
                    <a:avLst/>
                  </a:prstGeom>
                  <a:solidFill>
                    <a:srgbClr val="FFE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zh-TW" altLang="en-US"/>
                  </a:p>
                </p:txBody>
              </p:sp>
              <p:sp>
                <p:nvSpPr>
                  <p:cNvPr id="5020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882" y="1207"/>
                    <a:ext cx="1905" cy="1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BAC3E2"/>
                      </a:gs>
                      <a:gs pos="100000">
                        <a:srgbClr val="FFE29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zh-TW" altLang="en-US"/>
                  </a:p>
                </p:txBody>
              </p:sp>
            </p:grpSp>
            <p:sp>
              <p:nvSpPr>
                <p:cNvPr id="50197" name="Rectangle 16"/>
                <p:cNvSpPr>
                  <a:spLocks noChangeArrowheads="1"/>
                </p:cNvSpPr>
                <p:nvPr/>
              </p:nvSpPr>
              <p:spPr bwMode="auto">
                <a:xfrm>
                  <a:off x="4105" y="2341"/>
                  <a:ext cx="698" cy="7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50198" name="Rectangle 17"/>
                <p:cNvSpPr>
                  <a:spLocks noChangeArrowheads="1"/>
                </p:cNvSpPr>
                <p:nvPr/>
              </p:nvSpPr>
              <p:spPr bwMode="auto">
                <a:xfrm>
                  <a:off x="3878" y="3022"/>
                  <a:ext cx="816" cy="7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50199" name="Rectangle 18"/>
                <p:cNvSpPr>
                  <a:spLocks noChangeArrowheads="1"/>
                </p:cNvSpPr>
                <p:nvPr/>
              </p:nvSpPr>
              <p:spPr bwMode="auto">
                <a:xfrm>
                  <a:off x="2336" y="3567"/>
                  <a:ext cx="1134" cy="2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50200" name="Rectangle 21"/>
                <p:cNvSpPr>
                  <a:spLocks noChangeArrowheads="1"/>
                </p:cNvSpPr>
                <p:nvPr/>
              </p:nvSpPr>
              <p:spPr bwMode="auto">
                <a:xfrm>
                  <a:off x="1020" y="2025"/>
                  <a:ext cx="907" cy="3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sp>
            <p:nvSpPr>
              <p:cNvPr id="50187" name="Rectangle 6"/>
              <p:cNvSpPr>
                <a:spLocks noChangeArrowheads="1"/>
              </p:cNvSpPr>
              <p:nvPr/>
            </p:nvSpPr>
            <p:spPr bwMode="auto">
              <a:xfrm>
                <a:off x="2562" y="1176"/>
                <a:ext cx="972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意圖策略</a:t>
                </a:r>
              </a:p>
            </p:txBody>
          </p:sp>
          <p:sp>
            <p:nvSpPr>
              <p:cNvPr id="50188" name="Rectangle 13"/>
              <p:cNvSpPr>
                <a:spLocks noChangeArrowheads="1"/>
              </p:cNvSpPr>
              <p:nvPr/>
            </p:nvSpPr>
            <p:spPr bwMode="auto">
              <a:xfrm>
                <a:off x="1100" y="1279"/>
                <a:ext cx="879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已規劃</a:t>
                </a:r>
                <a:endParaRPr lang="en-US" altLang="zh-TW">
                  <a:ea typeface="標楷體" panose="03000509000000000000" pitchFamily="65" charset="-120"/>
                </a:endParaRPr>
              </a:p>
              <a:p>
                <a:r>
                  <a:rPr lang="zh-TW" altLang="en-US">
                    <a:ea typeface="標楷體" panose="03000509000000000000" pitchFamily="65" charset="-120"/>
                  </a:rPr>
                  <a:t>的策略</a:t>
                </a:r>
              </a:p>
            </p:txBody>
          </p:sp>
          <p:sp>
            <p:nvSpPr>
              <p:cNvPr id="50189" name="Rectangle 14"/>
              <p:cNvSpPr>
                <a:spLocks noChangeArrowheads="1"/>
              </p:cNvSpPr>
              <p:nvPr/>
            </p:nvSpPr>
            <p:spPr bwMode="auto">
              <a:xfrm>
                <a:off x="1957" y="2528"/>
                <a:ext cx="854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>
                    <a:ea typeface="標楷體" panose="03000509000000000000" pitchFamily="65" charset="-120"/>
                  </a:rPr>
                  <a:t>未實現的</a:t>
                </a:r>
              </a:p>
              <a:p>
                <a:pPr algn="ctr"/>
                <a:r>
                  <a:rPr lang="zh-TW" altLang="en-US">
                    <a:ea typeface="標楷體" panose="03000509000000000000" pitchFamily="65" charset="-120"/>
                  </a:rPr>
                  <a:t>策略</a:t>
                </a:r>
              </a:p>
            </p:txBody>
          </p:sp>
          <p:sp>
            <p:nvSpPr>
              <p:cNvPr id="50190" name="Rectangle 15"/>
              <p:cNvSpPr>
                <a:spLocks noChangeArrowheads="1"/>
              </p:cNvSpPr>
              <p:nvPr/>
            </p:nvSpPr>
            <p:spPr bwMode="auto">
              <a:xfrm>
                <a:off x="1259" y="1960"/>
                <a:ext cx="895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未經預期</a:t>
                </a:r>
              </a:p>
              <a:p>
                <a:r>
                  <a:rPr lang="zh-TW" altLang="en-US">
                    <a:ea typeface="標楷體" panose="03000509000000000000" pitchFamily="65" charset="-120"/>
                  </a:rPr>
                  <a:t>的改變</a:t>
                </a:r>
              </a:p>
            </p:txBody>
          </p:sp>
          <p:sp>
            <p:nvSpPr>
              <p:cNvPr id="50191" name="Rectangle 23"/>
              <p:cNvSpPr>
                <a:spLocks noChangeArrowheads="1"/>
              </p:cNvSpPr>
              <p:nvPr/>
            </p:nvSpPr>
            <p:spPr bwMode="auto">
              <a:xfrm>
                <a:off x="2911" y="2631"/>
                <a:ext cx="851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突現策略</a:t>
                </a:r>
              </a:p>
            </p:txBody>
          </p:sp>
          <p:sp>
            <p:nvSpPr>
              <p:cNvPr id="50192" name="Rectangle 24"/>
              <p:cNvSpPr>
                <a:spLocks noChangeArrowheads="1"/>
              </p:cNvSpPr>
              <p:nvPr/>
            </p:nvSpPr>
            <p:spPr bwMode="auto">
              <a:xfrm>
                <a:off x="4051" y="1276"/>
                <a:ext cx="816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已實現</a:t>
                </a:r>
                <a:endParaRPr lang="en-US" altLang="zh-TW">
                  <a:ea typeface="標楷體" panose="03000509000000000000" pitchFamily="65" charset="-120"/>
                </a:endParaRPr>
              </a:p>
              <a:p>
                <a:r>
                  <a:rPr lang="zh-TW" altLang="en-US">
                    <a:ea typeface="標楷體" panose="03000509000000000000" pitchFamily="65" charset="-120"/>
                  </a:rPr>
                  <a:t>的策略</a:t>
                </a:r>
              </a:p>
            </p:txBody>
          </p:sp>
          <p:sp>
            <p:nvSpPr>
              <p:cNvPr id="50193" name="Rectangle 25"/>
              <p:cNvSpPr>
                <a:spLocks noChangeArrowheads="1"/>
              </p:cNvSpPr>
              <p:nvPr/>
            </p:nvSpPr>
            <p:spPr bwMode="auto">
              <a:xfrm>
                <a:off x="3787" y="3294"/>
                <a:ext cx="1175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>
                    <a:ea typeface="標楷體" panose="03000509000000000000" pitchFamily="65" charset="-120"/>
                  </a:rPr>
                  <a:t>低階經理人的自主性行動</a:t>
                </a:r>
              </a:p>
            </p:txBody>
          </p:sp>
          <p:sp>
            <p:nvSpPr>
              <p:cNvPr id="50194" name="Rectangle 26"/>
              <p:cNvSpPr>
                <a:spLocks noChangeArrowheads="1"/>
              </p:cNvSpPr>
              <p:nvPr/>
            </p:nvSpPr>
            <p:spPr bwMode="auto">
              <a:xfrm>
                <a:off x="4059" y="2445"/>
                <a:ext cx="1155" cy="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高階經理人</a:t>
                </a:r>
              </a:p>
              <a:p>
                <a:r>
                  <a:rPr lang="zh-TW" altLang="en-US">
                    <a:ea typeface="標楷體" panose="03000509000000000000" pitchFamily="65" charset="-120"/>
                  </a:rPr>
                  <a:t>未經規劃的</a:t>
                </a:r>
              </a:p>
              <a:p>
                <a:r>
                  <a:rPr lang="zh-TW" altLang="en-US">
                    <a:ea typeface="標楷體" panose="03000509000000000000" pitchFamily="65" charset="-120"/>
                  </a:rPr>
                  <a:t>策略性移轉</a:t>
                </a:r>
              </a:p>
            </p:txBody>
          </p:sp>
          <p:sp>
            <p:nvSpPr>
              <p:cNvPr id="50195" name="Rectangle 28"/>
              <p:cNvSpPr>
                <a:spLocks noChangeArrowheads="1"/>
              </p:cNvSpPr>
              <p:nvPr/>
            </p:nvSpPr>
            <p:spPr bwMode="auto">
              <a:xfrm>
                <a:off x="2609" y="3559"/>
                <a:ext cx="1045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意外的發現</a:t>
                </a:r>
              </a:p>
            </p:txBody>
          </p:sp>
        </p:grpSp>
        <p:pic>
          <p:nvPicPr>
            <p:cNvPr id="5018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013176"/>
              <a:ext cx="107632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80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0181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A0D7B50-0FE1-458F-A04D-FA1AACCB2893}" type="slidenum">
              <a:rPr lang="en-US" altLang="zh-TW" sz="1400" smtClean="0">
                <a:solidFill>
                  <a:srgbClr val="333399"/>
                </a:solidFill>
              </a:rPr>
              <a:pPr/>
              <a:t>45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 rot="19684369">
            <a:off x="-93181" y="4380719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22225">
                  <a:solidFill>
                    <a:srgbClr val="C00000"/>
                  </a:solidFill>
                  <a:prstDash val="solid"/>
                </a:ln>
                <a:noFill/>
              </a:rPr>
              <a:t>應變彈性！</a:t>
            </a:r>
          </a:p>
        </p:txBody>
      </p:sp>
    </p:spTree>
    <p:extLst>
      <p:ext uri="{BB962C8B-B14F-4D97-AF65-F5344CB8AC3E}">
        <p14:creationId xmlns:p14="http://schemas.microsoft.com/office/powerpoint/2010/main" val="38566121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情境規劃</a:t>
            </a:r>
            <a:r>
              <a:rPr lang="en-US" altLang="zh-TW"/>
              <a:t> scenario planning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r>
              <a:rPr lang="zh-TW" altLang="en-US" sz="2800"/>
              <a:t>以有關未來情境的假設分析</a:t>
            </a:r>
            <a:r>
              <a:rPr lang="en-US" altLang="zh-TW" sz="2800"/>
              <a:t>(what-if)</a:t>
            </a:r>
            <a:r>
              <a:rPr lang="zh-TW" altLang="en-US" sz="2800"/>
              <a:t>為基礎所制定的計畫</a:t>
            </a:r>
            <a:endParaRPr lang="en-US" altLang="zh-TW" sz="2800"/>
          </a:p>
        </p:txBody>
      </p:sp>
      <p:grpSp>
        <p:nvGrpSpPr>
          <p:cNvPr id="51204" name="Group 18"/>
          <p:cNvGrpSpPr>
            <a:grpSpLocks/>
          </p:cNvGrpSpPr>
          <p:nvPr/>
        </p:nvGrpSpPr>
        <p:grpSpPr bwMode="auto">
          <a:xfrm>
            <a:off x="539750" y="2565400"/>
            <a:ext cx="7993063" cy="3816350"/>
            <a:chOff x="385" y="1207"/>
            <a:chExt cx="4611" cy="2438"/>
          </a:xfrm>
        </p:grpSpPr>
        <p:grpSp>
          <p:nvGrpSpPr>
            <p:cNvPr id="51207" name="Group 11"/>
            <p:cNvGrpSpPr>
              <a:grpSpLocks/>
            </p:cNvGrpSpPr>
            <p:nvPr/>
          </p:nvGrpSpPr>
          <p:grpSpPr bwMode="auto">
            <a:xfrm>
              <a:off x="385" y="1207"/>
              <a:ext cx="4611" cy="2438"/>
              <a:chOff x="385" y="1207"/>
              <a:chExt cx="4611" cy="2438"/>
            </a:xfrm>
          </p:grpSpPr>
          <p:pic>
            <p:nvPicPr>
              <p:cNvPr id="5121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" y="1207"/>
                <a:ext cx="4611" cy="2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15" name="Rectangle 5"/>
              <p:cNvSpPr>
                <a:spLocks noChangeArrowheads="1"/>
              </p:cNvSpPr>
              <p:nvPr/>
            </p:nvSpPr>
            <p:spPr bwMode="auto">
              <a:xfrm>
                <a:off x="657" y="1434"/>
                <a:ext cx="953" cy="408"/>
              </a:xfrm>
              <a:prstGeom prst="rect">
                <a:avLst/>
              </a:prstGeom>
              <a:solidFill>
                <a:srgbClr val="CA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 sz="2000"/>
              </a:p>
            </p:txBody>
          </p:sp>
          <p:sp>
            <p:nvSpPr>
              <p:cNvPr id="51216" name="Rectangle 6"/>
              <p:cNvSpPr>
                <a:spLocks noChangeArrowheads="1"/>
              </p:cNvSpPr>
              <p:nvPr/>
            </p:nvSpPr>
            <p:spPr bwMode="auto">
              <a:xfrm>
                <a:off x="2445" y="1381"/>
                <a:ext cx="771" cy="544"/>
              </a:xfrm>
              <a:prstGeom prst="rect">
                <a:avLst/>
              </a:prstGeom>
              <a:solidFill>
                <a:srgbClr val="D2E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 sz="2000"/>
              </a:p>
            </p:txBody>
          </p:sp>
          <p:sp>
            <p:nvSpPr>
              <p:cNvPr id="51217" name="Rectangle 7"/>
              <p:cNvSpPr>
                <a:spLocks noChangeArrowheads="1"/>
              </p:cNvSpPr>
              <p:nvPr/>
            </p:nvSpPr>
            <p:spPr bwMode="auto">
              <a:xfrm>
                <a:off x="3987" y="1373"/>
                <a:ext cx="771" cy="544"/>
              </a:xfrm>
              <a:prstGeom prst="rect">
                <a:avLst/>
              </a:prstGeom>
              <a:solidFill>
                <a:srgbClr val="D2E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 sz="2000"/>
              </a:p>
            </p:txBody>
          </p:sp>
          <p:sp>
            <p:nvSpPr>
              <p:cNvPr id="51218" name="Rectangle 8"/>
              <p:cNvSpPr>
                <a:spLocks noChangeArrowheads="1"/>
              </p:cNvSpPr>
              <p:nvPr/>
            </p:nvSpPr>
            <p:spPr bwMode="auto">
              <a:xfrm>
                <a:off x="3962" y="2462"/>
                <a:ext cx="771" cy="797"/>
              </a:xfrm>
              <a:prstGeom prst="rect">
                <a:avLst/>
              </a:prstGeom>
              <a:solidFill>
                <a:srgbClr val="D2E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 sz="2000"/>
              </a:p>
            </p:txBody>
          </p:sp>
          <p:sp>
            <p:nvSpPr>
              <p:cNvPr id="51219" name="Rectangle 9"/>
              <p:cNvSpPr>
                <a:spLocks noChangeArrowheads="1"/>
              </p:cNvSpPr>
              <p:nvPr/>
            </p:nvSpPr>
            <p:spPr bwMode="auto">
              <a:xfrm>
                <a:off x="2426" y="2331"/>
                <a:ext cx="718" cy="1190"/>
              </a:xfrm>
              <a:prstGeom prst="rect">
                <a:avLst/>
              </a:prstGeom>
              <a:solidFill>
                <a:srgbClr val="D2E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 sz="2000"/>
              </a:p>
            </p:txBody>
          </p:sp>
        </p:grpSp>
        <p:grpSp>
          <p:nvGrpSpPr>
            <p:cNvPr id="51208" name="Group 17"/>
            <p:cNvGrpSpPr>
              <a:grpSpLocks/>
            </p:cNvGrpSpPr>
            <p:nvPr/>
          </p:nvGrpSpPr>
          <p:grpSpPr bwMode="auto">
            <a:xfrm>
              <a:off x="616" y="1434"/>
              <a:ext cx="4277" cy="1908"/>
              <a:chOff x="616" y="1434"/>
              <a:chExt cx="4277" cy="1908"/>
            </a:xfrm>
          </p:grpSpPr>
          <p:sp>
            <p:nvSpPr>
              <p:cNvPr id="51209" name="Rectangle 12"/>
              <p:cNvSpPr>
                <a:spLocks noChangeArrowheads="1"/>
              </p:cNvSpPr>
              <p:nvPr/>
            </p:nvSpPr>
            <p:spPr bwMode="auto">
              <a:xfrm>
                <a:off x="616" y="1460"/>
                <a:ext cx="986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 sz="2000">
                    <a:ea typeface="標楷體" panose="03000509000000000000" pitchFamily="65" charset="-120"/>
                  </a:rPr>
                  <a:t>辨識各種不同</a:t>
                </a:r>
              </a:p>
              <a:p>
                <a:pPr algn="ctr"/>
                <a:r>
                  <a:rPr lang="zh-TW" altLang="en-US" sz="2000">
                    <a:ea typeface="標楷體" panose="03000509000000000000" pitchFamily="65" charset="-120"/>
                  </a:rPr>
                  <a:t>可能的未來</a:t>
                </a:r>
              </a:p>
            </p:txBody>
          </p:sp>
          <p:sp>
            <p:nvSpPr>
              <p:cNvPr id="51210" name="Rectangle 13"/>
              <p:cNvSpPr>
                <a:spLocks noChangeArrowheads="1"/>
              </p:cNvSpPr>
              <p:nvPr/>
            </p:nvSpPr>
            <p:spPr bwMode="auto">
              <a:xfrm>
                <a:off x="2290" y="2387"/>
                <a:ext cx="1032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2000">
                    <a:ea typeface="標楷體" panose="03000509000000000000" pitchFamily="65" charset="-120"/>
                  </a:rPr>
                  <a:t>如果所追蹤的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訊號顯示，另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一種情境最有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可能發生時，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則改變策略</a:t>
                </a:r>
              </a:p>
            </p:txBody>
          </p:sp>
          <p:sp>
            <p:nvSpPr>
              <p:cNvPr id="51211" name="Rectangle 14"/>
              <p:cNvSpPr>
                <a:spLocks noChangeArrowheads="1"/>
              </p:cNvSpPr>
              <p:nvPr/>
            </p:nvSpPr>
            <p:spPr bwMode="auto">
              <a:xfrm>
                <a:off x="2290" y="1438"/>
                <a:ext cx="1032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2000">
                    <a:ea typeface="標楷體" panose="03000509000000000000" pitchFamily="65" charset="-120"/>
                  </a:rPr>
                  <a:t>針對這些未來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制定計畫</a:t>
                </a:r>
              </a:p>
            </p:txBody>
          </p:sp>
          <p:sp>
            <p:nvSpPr>
              <p:cNvPr id="51212" name="Rectangle 15"/>
              <p:cNvSpPr>
                <a:spLocks noChangeArrowheads="1"/>
              </p:cNvSpPr>
              <p:nvPr/>
            </p:nvSpPr>
            <p:spPr bwMode="auto">
              <a:xfrm>
                <a:off x="3861" y="1434"/>
                <a:ext cx="1032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2000">
                    <a:ea typeface="標楷體" panose="03000509000000000000" pitchFamily="65" charset="-120"/>
                  </a:rPr>
                  <a:t>投資其中一項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計畫，但</a:t>
                </a:r>
                <a:r>
                  <a:rPr lang="en-US" altLang="zh-TW" sz="20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……</a:t>
                </a:r>
                <a:endParaRPr lang="en-US" altLang="zh-TW" sz="2000">
                  <a:ea typeface="標楷體" panose="03000509000000000000" pitchFamily="65" charset="-120"/>
                </a:endParaRPr>
              </a:p>
            </p:txBody>
          </p:sp>
          <p:sp>
            <p:nvSpPr>
              <p:cNvPr id="51213" name="Rectangle 16"/>
              <p:cNvSpPr>
                <a:spLocks noChangeArrowheads="1"/>
              </p:cNvSpPr>
              <p:nvPr/>
            </p:nvSpPr>
            <p:spPr bwMode="auto">
              <a:xfrm>
                <a:off x="3878" y="2568"/>
                <a:ext cx="986" cy="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2000">
                    <a:ea typeface="標楷體" panose="03000509000000000000" pitchFamily="65" charset="-120"/>
                  </a:rPr>
                  <a:t>為其他情境預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作準備，以分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散風險</a:t>
                </a:r>
              </a:p>
            </p:txBody>
          </p:sp>
        </p:grpSp>
      </p:grpSp>
      <p:sp>
        <p:nvSpPr>
          <p:cNvPr id="51205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1206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897DF55-386C-4B90-9A7D-4A10A04D2BC2}" type="slidenum">
              <a:rPr lang="en-US" altLang="zh-TW" sz="1400" smtClean="0">
                <a:solidFill>
                  <a:srgbClr val="333399"/>
                </a:solidFill>
              </a:rPr>
              <a:pPr/>
              <a:t>46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2182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知己知彼</a:t>
            </a:r>
          </a:p>
        </p:txBody>
      </p:sp>
      <p:sp>
        <p:nvSpPr>
          <p:cNvPr id="12291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9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2B601E3-2340-4BC7-96D5-D00525A5E3C5}" type="slidenum">
              <a:rPr lang="en-US" altLang="zh-TW" sz="1400" smtClean="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93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655002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3075" indent="-4730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TW" altLang="en-US" sz="2800">
                <a:solidFill>
                  <a:srgbClr val="000099"/>
                </a:solidFill>
                <a:ea typeface="標楷體" panose="03000509000000000000" pitchFamily="65" charset="-120"/>
              </a:rPr>
              <a:t>知彼知己，百戰不殆；</a:t>
            </a:r>
            <a:endParaRPr lang="en-US" altLang="zh-TW" sz="2800">
              <a:solidFill>
                <a:srgbClr val="000099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TW" altLang="en-US" sz="2800">
                <a:solidFill>
                  <a:srgbClr val="000099"/>
                </a:solidFill>
                <a:ea typeface="標楷體" panose="03000509000000000000" pitchFamily="65" charset="-120"/>
              </a:rPr>
              <a:t>不知彼而知己，一勝一負；</a:t>
            </a:r>
            <a:endParaRPr lang="en-US" altLang="zh-TW" sz="2800">
              <a:solidFill>
                <a:srgbClr val="000099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TW" altLang="en-US" sz="2800">
                <a:solidFill>
                  <a:srgbClr val="000099"/>
                </a:solidFill>
                <a:ea typeface="標楷體" panose="03000509000000000000" pitchFamily="65" charset="-120"/>
              </a:rPr>
              <a:t>不知彼不知己，每戰必敗。</a:t>
            </a:r>
            <a:endParaRPr lang="en-US" altLang="zh-TW" sz="2800">
              <a:solidFill>
                <a:srgbClr val="000099"/>
              </a:solidFill>
              <a:ea typeface="標楷體" panose="03000509000000000000" pitchFamily="65" charset="-120"/>
            </a:endParaRPr>
          </a:p>
          <a:p>
            <a:pPr algn="r" eaLnBrk="1" hangingPunct="1"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TW" altLang="en-US">
                <a:ea typeface="標楷體" panose="03000509000000000000" pitchFamily="65" charset="-120"/>
              </a:rPr>
              <a:t>－孫子兵法謀攻篇</a:t>
            </a:r>
          </a:p>
        </p:txBody>
      </p:sp>
    </p:spTree>
    <p:extLst>
      <p:ext uri="{BB962C8B-B14F-4D97-AF65-F5344CB8AC3E}">
        <p14:creationId xmlns:p14="http://schemas.microsoft.com/office/powerpoint/2010/main" val="24455101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企業策略的分析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策略分析</a:t>
            </a:r>
          </a:p>
          <a:p>
            <a:r>
              <a:rPr lang="zh-TW" altLang="en-US"/>
              <a:t>孫子兵法：知己知彼</a:t>
            </a:r>
            <a:endParaRPr lang="en-US" altLang="zh-TW"/>
          </a:p>
          <a:p>
            <a:pPr lvl="1"/>
            <a:r>
              <a:rPr lang="zh-TW" altLang="en-US"/>
              <a:t>己：自己的能力</a:t>
            </a:r>
          </a:p>
          <a:p>
            <a:pPr lvl="1"/>
            <a:r>
              <a:rPr lang="zh-TW" altLang="en-US"/>
              <a:t>彼：環境條件、競爭對手</a:t>
            </a:r>
          </a:p>
          <a:p>
            <a:r>
              <a:rPr lang="zh-TW" altLang="en-US"/>
              <a:t>依賴策略分析來瞭解公司的對手、環境和現況</a:t>
            </a:r>
          </a:p>
          <a:p>
            <a:r>
              <a:rPr lang="zh-TW" altLang="en-US"/>
              <a:t>有哪一些競爭力？</a:t>
            </a:r>
          </a:p>
        </p:txBody>
      </p:sp>
      <p:sp>
        <p:nvSpPr>
          <p:cNvPr id="13316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7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0856A4A-6C06-4AEE-B0BC-CB45C92225C1}" type="slidenum">
              <a:rPr lang="en-US" altLang="zh-TW" sz="1400" smtClean="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509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企業活動和管理工作</a:t>
            </a:r>
          </a:p>
        </p:txBody>
      </p:sp>
      <p:sp>
        <p:nvSpPr>
          <p:cNvPr id="15363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8BC0D3F-1B2B-4FBD-9428-C65F9941304E}" type="slidenum">
              <a:rPr lang="en-US" altLang="zh-TW" sz="1400" smtClean="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3276600" y="1628775"/>
            <a:ext cx="2374900" cy="1368425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7" name="不規則四邊形 6"/>
          <p:cNvSpPr/>
          <p:nvPr/>
        </p:nvSpPr>
        <p:spPr>
          <a:xfrm>
            <a:off x="2339975" y="3068638"/>
            <a:ext cx="4319588" cy="1008062"/>
          </a:xfrm>
          <a:prstGeom prst="trapezoid">
            <a:avLst>
              <a:gd name="adj" fmla="val 91825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>
                <a:solidFill>
                  <a:srgbClr val="FFFFFF"/>
                </a:solidFill>
                <a:cs typeface="標楷體" charset="0"/>
              </a:rPr>
              <a:t>管理控制</a:t>
            </a:r>
            <a:r>
              <a:rPr lang="zh-TW" sz="2800">
                <a:solidFill>
                  <a:srgbClr val="FFFFFF"/>
                </a:solidFill>
                <a:cs typeface="標楷體" charset="0"/>
              </a:rPr>
              <a:t> </a:t>
            </a:r>
            <a:endParaRPr lang="en-US" altLang="zh-TW" sz="2800">
              <a:solidFill>
                <a:srgbClr val="FFFFFF"/>
              </a:solidFill>
              <a:cs typeface="標楷體" charset="0"/>
            </a:endParaRPr>
          </a:p>
          <a:p>
            <a:pPr algn="ctr">
              <a:defRPr/>
            </a:pPr>
            <a:r>
              <a:rPr lang="en-US" altLang="zh-TW">
                <a:solidFill>
                  <a:srgbClr val="FFFFFF"/>
                </a:solidFill>
                <a:cs typeface="標楷體" charset="0"/>
              </a:rPr>
              <a:t>Managerial</a:t>
            </a:r>
            <a:r>
              <a:rPr lang="zh-TW" altLang="en-US">
                <a:solidFill>
                  <a:srgbClr val="FFFFFF"/>
                </a:solidFill>
                <a:cs typeface="標楷體" charset="0"/>
              </a:rPr>
              <a:t> </a:t>
            </a:r>
            <a:r>
              <a:rPr lang="en-US" altLang="zh-TW">
                <a:solidFill>
                  <a:srgbClr val="FFFFFF"/>
                </a:solidFill>
                <a:cs typeface="標楷體" charset="0"/>
              </a:rPr>
              <a:t>Control</a:t>
            </a:r>
            <a:endParaRPr lang="zh-TW" altLang="en-US">
              <a:solidFill>
                <a:srgbClr val="FFFFFF"/>
              </a:solidFill>
              <a:cs typeface="標楷體" charset="0"/>
            </a:endParaRPr>
          </a:p>
        </p:txBody>
      </p:sp>
      <p:sp>
        <p:nvSpPr>
          <p:cNvPr id="8" name="不規則四邊形 7"/>
          <p:cNvSpPr/>
          <p:nvPr/>
        </p:nvSpPr>
        <p:spPr>
          <a:xfrm>
            <a:off x="1403350" y="4149725"/>
            <a:ext cx="6192838" cy="1008063"/>
          </a:xfrm>
          <a:prstGeom prst="trapezoid">
            <a:avLst>
              <a:gd name="adj" fmla="val 91825"/>
            </a:avLst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>
                <a:solidFill>
                  <a:srgbClr val="FFFFFF"/>
                </a:solidFill>
                <a:cs typeface="標楷體" charset="0"/>
              </a:rPr>
              <a:t>作業管制</a:t>
            </a:r>
            <a:r>
              <a:rPr lang="en-US" altLang="zh-TW" sz="2800">
                <a:solidFill>
                  <a:srgbClr val="FFFFFF"/>
                </a:solidFill>
                <a:cs typeface="標楷體" charset="0"/>
              </a:rPr>
              <a:t> </a:t>
            </a:r>
            <a:r>
              <a:rPr lang="en-US" altLang="zh-TW">
                <a:solidFill>
                  <a:srgbClr val="FFFFFF"/>
                </a:solidFill>
                <a:cs typeface="標楷體" charset="0"/>
              </a:rPr>
              <a:t>Operations</a:t>
            </a:r>
            <a:r>
              <a:rPr lang="zh-TW" altLang="en-US">
                <a:solidFill>
                  <a:srgbClr val="FFFFFF"/>
                </a:solidFill>
                <a:cs typeface="標楷體" charset="0"/>
              </a:rPr>
              <a:t> </a:t>
            </a:r>
            <a:r>
              <a:rPr lang="en-US" altLang="zh-TW">
                <a:solidFill>
                  <a:srgbClr val="FFFFFF"/>
                </a:solidFill>
                <a:cs typeface="標楷體" charset="0"/>
              </a:rPr>
              <a:t>Control</a:t>
            </a:r>
            <a:endParaRPr lang="zh-TW" altLang="en-US">
              <a:solidFill>
                <a:srgbClr val="FFFFFF"/>
              </a:solidFill>
              <a:cs typeface="標楷體" charset="0"/>
            </a:endParaRPr>
          </a:p>
        </p:txBody>
      </p:sp>
      <p:sp>
        <p:nvSpPr>
          <p:cNvPr id="9" name="不規則四邊形 8"/>
          <p:cNvSpPr/>
          <p:nvPr/>
        </p:nvSpPr>
        <p:spPr>
          <a:xfrm>
            <a:off x="468313" y="5229225"/>
            <a:ext cx="8064500" cy="1008063"/>
          </a:xfrm>
          <a:prstGeom prst="trapezoid">
            <a:avLst>
              <a:gd name="adj" fmla="val 91825"/>
            </a:avLst>
          </a:prstGeom>
          <a:solidFill>
            <a:srgbClr val="CC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>
                <a:solidFill>
                  <a:srgbClr val="FFFFFF"/>
                </a:solidFill>
                <a:cs typeface="標楷體" charset="0"/>
              </a:rPr>
              <a:t>作業</a:t>
            </a:r>
            <a:r>
              <a:rPr lang="zh-TW">
                <a:solidFill>
                  <a:srgbClr val="FFFFFF"/>
                </a:solidFill>
                <a:cs typeface="標楷體" charset="0"/>
              </a:rPr>
              <a:t> </a:t>
            </a:r>
            <a:r>
              <a:rPr lang="en-US" altLang="zh-TW">
                <a:solidFill>
                  <a:srgbClr val="FFFFFF"/>
                </a:solidFill>
                <a:cs typeface="標楷體" charset="0"/>
              </a:rPr>
              <a:t>Business Operations</a:t>
            </a:r>
            <a:endParaRPr lang="zh-TW" altLang="en-US">
              <a:solidFill>
                <a:srgbClr val="FFFFFF"/>
              </a:solidFill>
              <a:cs typeface="標楷體" charset="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3276600" y="2116138"/>
            <a:ext cx="2627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>
                <a:latin typeface="BiauKai" charset="-120"/>
                <a:ea typeface="BiauKai" charset="-120"/>
              </a:rPr>
              <a:t>策略規劃</a:t>
            </a:r>
            <a:endParaRPr lang="en-US" altLang="zh-TW">
              <a:latin typeface="BiauKai" charset="-120"/>
              <a:ea typeface="BiauKai" charset="-120"/>
            </a:endParaRPr>
          </a:p>
          <a:p>
            <a:r>
              <a:rPr lang="zh-TW" altLang="zh-TW"/>
              <a:t>S</a:t>
            </a:r>
            <a:r>
              <a:rPr lang="en-US" altLang="zh-TW"/>
              <a:t>trategic</a:t>
            </a:r>
            <a:r>
              <a:rPr lang="zh-TW" altLang="en-US"/>
              <a:t> </a:t>
            </a:r>
            <a:r>
              <a:rPr lang="en-US" altLang="zh-TW"/>
              <a:t>Planning</a:t>
            </a:r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395288" y="5157788"/>
            <a:ext cx="8208962" cy="71437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向上箭號 13"/>
          <p:cNvSpPr/>
          <p:nvPr/>
        </p:nvSpPr>
        <p:spPr>
          <a:xfrm>
            <a:off x="7451725" y="1989138"/>
            <a:ext cx="720725" cy="2952750"/>
          </a:xfrm>
          <a:prstGeom prst="up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62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948488" y="371633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FF0000"/>
                </a:solidFill>
                <a:latin typeface="BiauKai" charset="-120"/>
                <a:ea typeface="BiauKai" charset="-120"/>
              </a:rPr>
              <a:t>管理工作</a:t>
            </a:r>
          </a:p>
        </p:txBody>
      </p:sp>
    </p:spTree>
    <p:extLst>
      <p:ext uri="{BB962C8B-B14F-4D97-AF65-F5344CB8AC3E}">
        <p14:creationId xmlns:p14="http://schemas.microsoft.com/office/powerpoint/2010/main" val="4025994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4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224713" cy="1143000"/>
          </a:xfrm>
        </p:spPr>
        <p:txBody>
          <a:bodyPr/>
          <a:lstStyle/>
          <a:p>
            <a:r>
              <a:rPr lang="en-US" altLang="zh-TW"/>
              <a:t>2003 </a:t>
            </a:r>
            <a:r>
              <a:rPr lang="zh-TW" altLang="en-US"/>
              <a:t>年至</a:t>
            </a:r>
            <a:r>
              <a:rPr lang="en-US" altLang="zh-TW"/>
              <a:t>2012 </a:t>
            </a:r>
            <a:r>
              <a:rPr lang="zh-TW" altLang="en-US"/>
              <a:t>年間</a:t>
            </a:r>
            <a:br>
              <a:rPr lang="en-US" altLang="zh-TW"/>
            </a:br>
            <a:r>
              <a:rPr lang="en-US" altLang="zh-TW"/>
              <a:t>Wal*Mart </a:t>
            </a:r>
            <a:r>
              <a:rPr lang="zh-TW" altLang="en-US"/>
              <a:t>和競爭者的獲利能力	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981200"/>
            <a:ext cx="6858000" cy="4114800"/>
          </a:xfrm>
        </p:spPr>
      </p:pic>
      <p:sp>
        <p:nvSpPr>
          <p:cNvPr id="16388" name="頁尾版面配置區 8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389" name="投影片編號版面配置區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32C4567-B771-4302-BACB-2A16F65C5D8F}" type="slidenum">
              <a:rPr lang="en-US" altLang="zh-TW" sz="1400" smtClean="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390" name="文字方塊 11"/>
          <p:cNvSpPr txBox="1">
            <a:spLocks noChangeArrowheads="1"/>
          </p:cNvSpPr>
          <p:nvPr/>
        </p:nvSpPr>
        <p:spPr bwMode="auto">
          <a:xfrm>
            <a:off x="2916238" y="5722938"/>
            <a:ext cx="1014412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/>
              <a:t>Wal*Mart</a:t>
            </a:r>
            <a:endParaRPr lang="zh-TW" altLang="en-US" sz="1600"/>
          </a:p>
        </p:txBody>
      </p:sp>
      <p:sp>
        <p:nvSpPr>
          <p:cNvPr id="16391" name="文字方塊 13"/>
          <p:cNvSpPr txBox="1">
            <a:spLocks noChangeArrowheads="1"/>
          </p:cNvSpPr>
          <p:nvPr/>
        </p:nvSpPr>
        <p:spPr bwMode="auto">
          <a:xfrm>
            <a:off x="6045200" y="5722938"/>
            <a:ext cx="75565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/>
              <a:t>Costco</a:t>
            </a:r>
            <a:endParaRPr lang="zh-TW" altLang="en-US" sz="1600"/>
          </a:p>
        </p:txBody>
      </p:sp>
      <p:sp>
        <p:nvSpPr>
          <p:cNvPr id="16392" name="文字方塊 14"/>
          <p:cNvSpPr txBox="1">
            <a:spLocks noChangeArrowheads="1"/>
          </p:cNvSpPr>
          <p:nvPr/>
        </p:nvSpPr>
        <p:spPr bwMode="auto">
          <a:xfrm>
            <a:off x="4429125" y="5722938"/>
            <a:ext cx="909638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/>
              <a:t>Target    </a:t>
            </a:r>
            <a:endParaRPr lang="zh-TW" altLang="en-US" sz="1600"/>
          </a:p>
        </p:txBody>
      </p:sp>
    </p:spTree>
    <p:extLst>
      <p:ext uri="{BB962C8B-B14F-4D97-AF65-F5344CB8AC3E}">
        <p14:creationId xmlns:p14="http://schemas.microsoft.com/office/powerpoint/2010/main" val="23221953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>
            <a:extLst>
              <a:ext uri="{FF2B5EF4-FFF2-40B4-BE49-F238E27FC236}">
                <a16:creationId xmlns:a16="http://schemas.microsoft.com/office/drawing/2014/main" id="{E2CB3E65-61F0-6C7A-178C-B59065B95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2021</a:t>
            </a:r>
            <a:r>
              <a:rPr lang="zh-TW" altLang="zh-TW" dirty="0"/>
              <a:t>年全球 Top</a:t>
            </a:r>
            <a:r>
              <a:rPr lang="en-US" altLang="zh-TW" dirty="0"/>
              <a:t>250</a:t>
            </a:r>
            <a:r>
              <a:rPr lang="zh-TW" altLang="zh-TW" dirty="0"/>
              <a:t> 零售商</a:t>
            </a:r>
          </a:p>
        </p:txBody>
      </p:sp>
      <p:sp>
        <p:nvSpPr>
          <p:cNvPr id="20483" name="頁尾版面配置區 3">
            <a:extLst>
              <a:ext uri="{FF2B5EF4-FFF2-40B4-BE49-F238E27FC236}">
                <a16:creationId xmlns:a16="http://schemas.microsoft.com/office/drawing/2014/main" id="{E4ECF8F7-B896-432C-B45C-ED2C1D5A80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0484" name="投影片編號版面配置區 4">
            <a:extLst>
              <a:ext uri="{FF2B5EF4-FFF2-40B4-BE49-F238E27FC236}">
                <a16:creationId xmlns:a16="http://schemas.microsoft.com/office/drawing/2014/main" id="{75879EFC-E14D-496A-C7AA-EB0B1F8F6F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EBC0AA2A-AB97-4045-8B8A-14128AA89B13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9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0485" name="文字方塊 10">
            <a:extLst>
              <a:ext uri="{FF2B5EF4-FFF2-40B4-BE49-F238E27FC236}">
                <a16:creationId xmlns:a16="http://schemas.microsoft.com/office/drawing/2014/main" id="{12B1B864-6B3F-E3CC-EE83-96D6C7BC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6122988"/>
            <a:ext cx="53324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 dirty="0"/>
              <a:t>資料來源： Deloittte (2</a:t>
            </a:r>
            <a:r>
              <a:rPr lang="en-US" altLang="zh-TW" sz="1200" dirty="0"/>
              <a:t>023</a:t>
            </a:r>
            <a:r>
              <a:rPr lang="zh-TW" altLang="zh-TW" sz="1200" dirty="0"/>
              <a:t>), “Global Powers of Retailing 20</a:t>
            </a:r>
            <a:r>
              <a:rPr lang="en-US" altLang="zh-TW" sz="1200" dirty="0"/>
              <a:t>23</a:t>
            </a:r>
            <a:r>
              <a:rPr lang="zh-TW" altLang="zh-TW" sz="1200" dirty="0"/>
              <a:t>”</a:t>
            </a:r>
          </a:p>
        </p:txBody>
      </p:sp>
      <p:sp>
        <p:nvSpPr>
          <p:cNvPr id="20486" name="文字方塊 2">
            <a:extLst>
              <a:ext uri="{FF2B5EF4-FFF2-40B4-BE49-F238E27FC236}">
                <a16:creationId xmlns:a16="http://schemas.microsoft.com/office/drawing/2014/main" id="{19A5BC5B-2A52-8413-A282-0CCDA505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8" y="2420938"/>
            <a:ext cx="44935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Deloitte 2023</a:t>
            </a:r>
            <a:r>
              <a:rPr lang="zh-TW" altLang="en-US" dirty="0"/>
              <a:t>年度報告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通常每年一月份出版，彙整前年</a:t>
            </a:r>
            <a:endParaRPr lang="en-US" altLang="zh-TW" dirty="0"/>
          </a:p>
          <a:p>
            <a:r>
              <a:rPr lang="zh-TW" altLang="en-US" dirty="0"/>
              <a:t>的資料。例如，</a:t>
            </a:r>
            <a:r>
              <a:rPr lang="en-US" altLang="zh-TW" dirty="0"/>
              <a:t>2023</a:t>
            </a:r>
            <a:r>
              <a:rPr lang="zh-TW" altLang="en-US" dirty="0"/>
              <a:t>年</a:t>
            </a:r>
            <a:r>
              <a:rPr lang="en-US" altLang="zh-TW" dirty="0"/>
              <a:t>1</a:t>
            </a:r>
            <a:r>
              <a:rPr lang="zh-TW" altLang="en-US" dirty="0"/>
              <a:t>月呈現</a:t>
            </a:r>
            <a:endParaRPr lang="en-US" altLang="zh-TW" dirty="0"/>
          </a:p>
          <a:p>
            <a:r>
              <a:rPr lang="en-US" altLang="zh-TW" dirty="0"/>
              <a:t>2021</a:t>
            </a:r>
            <a:r>
              <a:rPr lang="zh-TW" altLang="en-US" dirty="0"/>
              <a:t>年資料。</a:t>
            </a:r>
            <a:endParaRPr lang="en-US" altLang="zh-TW" dirty="0"/>
          </a:p>
          <a:p>
            <a:r>
              <a:rPr lang="zh-TW" altLang="en-US" dirty="0"/>
              <a:t>但</a:t>
            </a:r>
            <a:r>
              <a:rPr lang="en-US" altLang="zh-TW" dirty="0"/>
              <a:t>2024</a:t>
            </a:r>
            <a:r>
              <a:rPr lang="zh-TW" altLang="en-US" dirty="0"/>
              <a:t>年報告似乎延遲了。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661982B-9BE9-8191-1069-1DB23F52D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35957"/>
            <a:ext cx="3524200" cy="49900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預設簡報設計">
  <a:themeElements>
    <a:clrScheme name="預設簡報設計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預設簡報設計">
      <a:majorFont>
        <a:latin typeface="Arial"/>
        <a:ea typeface="SimHei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2630</Words>
  <Application>Microsoft Office PowerPoint</Application>
  <PresentationFormat>如螢幕大小 (4:3)</PresentationFormat>
  <Paragraphs>453</Paragraphs>
  <Slides>46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6" baseType="lpstr">
      <vt:lpstr>BiauKai</vt:lpstr>
      <vt:lpstr>SimHei</vt:lpstr>
      <vt:lpstr>華康仿宋體W2</vt:lpstr>
      <vt:lpstr>微軟正黑體</vt:lpstr>
      <vt:lpstr>標楷體</vt:lpstr>
      <vt:lpstr>Arial</vt:lpstr>
      <vt:lpstr>Times New Roman</vt:lpstr>
      <vt:lpstr>Webdings</vt:lpstr>
      <vt:lpstr>Wingdings</vt:lpstr>
      <vt:lpstr>預設簡報設計</vt:lpstr>
      <vt:lpstr>策略規劃</vt:lpstr>
      <vt:lpstr>策略：孫子兵法</vt:lpstr>
      <vt:lpstr>始計篇</vt:lpstr>
      <vt:lpstr>企業價值如何產生──戰略性思考</vt:lpstr>
      <vt:lpstr>知己知彼</vt:lpstr>
      <vt:lpstr>企業策略的分析</vt:lpstr>
      <vt:lpstr>企業活動和管理工作</vt:lpstr>
      <vt:lpstr>2003 年至2012 年間 Wal*Mart 和競爭者的獲利能力 </vt:lpstr>
      <vt:lpstr>2021年全球 Top250 零售商</vt:lpstr>
      <vt:lpstr>2021年全球 Top10 零售商</vt:lpstr>
      <vt:lpstr>2014年全球最大的零售商</vt:lpstr>
      <vt:lpstr>Top 250 quick statistics, FY2020</vt:lpstr>
      <vt:lpstr>2001-2016 之間的改變</vt:lpstr>
      <vt:lpstr>大的愈來愈大</vt:lpstr>
      <vt:lpstr>亞太地區成長快速</vt:lpstr>
      <vt:lpstr>PowerPoint 簡報</vt:lpstr>
      <vt:lpstr>2015年全球最大的電子商務</vt:lpstr>
      <vt:lpstr>2001到2010年美國電腦公司的獲利能力</vt:lpstr>
      <vt:lpstr> 2001到2010年美國電腦公司每股盈餘成長</vt:lpstr>
      <vt:lpstr>策略</vt:lpstr>
      <vt:lpstr>股東價值的決定因素</vt:lpstr>
      <vt:lpstr>競爭優勢</vt:lpstr>
      <vt:lpstr>商業模式 (Business Model)</vt:lpstr>
      <vt:lpstr>產業之間的績效差異</vt:lpstr>
      <vt:lpstr>策略管理的層級</vt:lpstr>
      <vt:lpstr>使命、願景</vt:lpstr>
      <vt:lpstr>事業定義</vt:lpstr>
      <vt:lpstr>外部分析</vt:lpstr>
      <vt:lpstr>社會經濟及總體環境</vt:lpstr>
      <vt:lpstr>內部分析</vt:lpstr>
      <vt:lpstr>SWOT分析與策略組合</vt:lpstr>
      <vt:lpstr>SWOT 分析執行</vt:lpstr>
      <vt:lpstr>隆中對</vt:lpstr>
      <vt:lpstr>隆中對： </vt:lpstr>
      <vt:lpstr>隆中對的問題</vt:lpstr>
      <vt:lpstr>元末明初：大明英烈傳</vt:lpstr>
      <vt:lpstr>九言策：策略組合</vt:lpstr>
      <vt:lpstr>策略組合（2004年某成衣業者例）</vt:lpstr>
      <vt:lpstr>SWOT分析的標的</vt:lpstr>
      <vt:lpstr>SWOT分析的標的</vt:lpstr>
      <vt:lpstr>策略執行：將這些策略付諸行動</vt:lpstr>
      <vt:lpstr>回饋循環</vt:lpstr>
      <vt:lpstr>策略是個突現的過程</vt:lpstr>
      <vt:lpstr>意圖策略與突現策略</vt:lpstr>
      <vt:lpstr>突現策略與意圖策略</vt:lpstr>
      <vt:lpstr>情境規劃 scenario planning</vt:lpstr>
    </vt:vector>
  </TitlesOfParts>
  <Company>NCU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管理資訊系統 MIS: Intro</dc:title>
  <dc:subject>中央大學資管系碩一</dc:subject>
  <dc:creator>CK Farn</dc:creator>
  <cp:lastModifiedBy>范錚強</cp:lastModifiedBy>
  <cp:revision>179</cp:revision>
  <dcterms:created xsi:type="dcterms:W3CDTF">1999-04-05T16:45:56Z</dcterms:created>
  <dcterms:modified xsi:type="dcterms:W3CDTF">2024-02-19T07:52:46Z</dcterms:modified>
</cp:coreProperties>
</file>