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2"/>
  </p:notesMasterIdLst>
  <p:sldIdLst>
    <p:sldId id="447" r:id="rId2"/>
    <p:sldId id="518" r:id="rId3"/>
    <p:sldId id="519" r:id="rId4"/>
    <p:sldId id="520" r:id="rId5"/>
    <p:sldId id="530" r:id="rId6"/>
    <p:sldId id="557" r:id="rId7"/>
    <p:sldId id="538" r:id="rId8"/>
    <p:sldId id="556" r:id="rId9"/>
    <p:sldId id="489" r:id="rId10"/>
    <p:sldId id="510" r:id="rId11"/>
    <p:sldId id="507" r:id="rId12"/>
    <p:sldId id="562" r:id="rId13"/>
    <p:sldId id="528" r:id="rId14"/>
    <p:sldId id="490" r:id="rId15"/>
    <p:sldId id="491" r:id="rId16"/>
    <p:sldId id="493" r:id="rId17"/>
    <p:sldId id="446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346" r:id="rId26"/>
    <p:sldId id="343" r:id="rId27"/>
    <p:sldId id="342" r:id="rId28"/>
    <p:sldId id="511" r:id="rId29"/>
    <p:sldId id="344" r:id="rId30"/>
    <p:sldId id="349" r:id="rId31"/>
    <p:sldId id="350" r:id="rId32"/>
    <p:sldId id="457" r:id="rId33"/>
    <p:sldId id="543" r:id="rId34"/>
    <p:sldId id="544" r:id="rId35"/>
    <p:sldId id="548" r:id="rId36"/>
    <p:sldId id="545" r:id="rId37"/>
    <p:sldId id="546" r:id="rId38"/>
    <p:sldId id="547" r:id="rId39"/>
    <p:sldId id="551" r:id="rId40"/>
    <p:sldId id="552" r:id="rId41"/>
    <p:sldId id="553" r:id="rId42"/>
    <p:sldId id="554" r:id="rId43"/>
    <p:sldId id="549" r:id="rId44"/>
    <p:sldId id="458" r:id="rId45"/>
    <p:sldId id="459" r:id="rId46"/>
    <p:sldId id="460" r:id="rId47"/>
    <p:sldId id="461" r:id="rId48"/>
    <p:sldId id="462" r:id="rId49"/>
    <p:sldId id="503" r:id="rId50"/>
    <p:sldId id="504" r:id="rId51"/>
    <p:sldId id="531" r:id="rId52"/>
    <p:sldId id="532" r:id="rId53"/>
    <p:sldId id="534" r:id="rId54"/>
    <p:sldId id="505" r:id="rId55"/>
    <p:sldId id="506" r:id="rId56"/>
    <p:sldId id="521" r:id="rId57"/>
    <p:sldId id="522" r:id="rId58"/>
    <p:sldId id="523" r:id="rId59"/>
    <p:sldId id="524" r:id="rId60"/>
    <p:sldId id="465" r:id="rId61"/>
    <p:sldId id="497" r:id="rId62"/>
    <p:sldId id="466" r:id="rId63"/>
    <p:sldId id="467" r:id="rId64"/>
    <p:sldId id="512" r:id="rId65"/>
    <p:sldId id="513" r:id="rId66"/>
    <p:sldId id="514" r:id="rId67"/>
    <p:sldId id="535" r:id="rId68"/>
    <p:sldId id="536" r:id="rId69"/>
    <p:sldId id="537" r:id="rId70"/>
    <p:sldId id="558" r:id="rId71"/>
    <p:sldId id="501" r:id="rId72"/>
    <p:sldId id="502" r:id="rId73"/>
    <p:sldId id="468" r:id="rId74"/>
    <p:sldId id="469" r:id="rId75"/>
    <p:sldId id="515" r:id="rId76"/>
    <p:sldId id="473" r:id="rId77"/>
    <p:sldId id="474" r:id="rId78"/>
    <p:sldId id="470" r:id="rId79"/>
    <p:sldId id="471" r:id="rId80"/>
    <p:sldId id="472" r:id="rId81"/>
    <p:sldId id="475" r:id="rId82"/>
    <p:sldId id="480" r:id="rId83"/>
    <p:sldId id="476" r:id="rId84"/>
    <p:sldId id="366" r:id="rId85"/>
    <p:sldId id="345" r:id="rId86"/>
    <p:sldId id="389" r:id="rId87"/>
    <p:sldId id="388" r:id="rId88"/>
    <p:sldId id="441" r:id="rId89"/>
    <p:sldId id="529" r:id="rId90"/>
    <p:sldId id="442" r:id="rId91"/>
    <p:sldId id="443" r:id="rId92"/>
    <p:sldId id="444" r:id="rId93"/>
    <p:sldId id="445" r:id="rId94"/>
    <p:sldId id="406" r:id="rId95"/>
    <p:sldId id="559" r:id="rId96"/>
    <p:sldId id="561" r:id="rId97"/>
    <p:sldId id="560" r:id="rId98"/>
    <p:sldId id="555" r:id="rId99"/>
    <p:sldId id="387" r:id="rId100"/>
    <p:sldId id="386" r:id="rId10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  <a:endParaRPr lang="en-US" altLang="zh-TW" noProof="0"/>
          </a:p>
          <a:p>
            <a:pPr lvl="1"/>
            <a:r>
              <a:rPr lang="zh-TW" altLang="en-US" noProof="0"/>
              <a:t>第二層</a:t>
            </a:r>
            <a:endParaRPr lang="en-US" altLang="zh-TW" noProof="0"/>
          </a:p>
          <a:p>
            <a:pPr lvl="2"/>
            <a:r>
              <a:rPr lang="zh-TW" altLang="en-US" noProof="0"/>
              <a:t>第三層</a:t>
            </a:r>
            <a:endParaRPr lang="en-US" altLang="zh-TW" noProof="0"/>
          </a:p>
          <a:p>
            <a:pPr lvl="3"/>
            <a:r>
              <a:rPr lang="zh-TW" altLang="en-US" noProof="0"/>
              <a:t>第四層</a:t>
            </a:r>
            <a:endParaRPr lang="en-US" altLang="zh-TW" noProof="0"/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4671032-CCC2-4F66-97E3-3C6DB5286C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75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9A429C-C4F4-463B-B40E-86638F1E7E95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402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738D22-FB2A-4E39-8251-6843DE4996B5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4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82A347-ECB3-4FE7-8BAE-01BEC93CCC20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644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45211B-5411-4D17-8B31-DB06F81CAD11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563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4AE122-8C7E-49CC-B491-98EFEE226996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4992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67A65D3-85DF-4648-9E45-04AD106FC91D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315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5C97B-A83E-498E-87F1-75FAE38190EE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3997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FCF94F-3AF8-4418-930B-8FA9829BB72E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774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28A529-C3D9-4AE5-A4C6-104216D79B0C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225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F829F0-BC74-473D-8B67-C40670643BCF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970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B4FAB95-5D7B-47D4-B360-512E5C4D5099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00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E6377D-D85F-48FA-A7C5-27E013BDFB55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3876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01D0B2-A3C8-46D3-806D-638A4B6496CB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4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9D6635-DCEF-4969-A93C-9B7B59F81EB2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740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E126D9-EB5E-459A-AD9E-64C7208D004E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340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4DDDC0A-50F1-40A3-B3F4-359B69A46603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3404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9B20872-108D-4C50-84E1-26E88FFDDC5B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62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0422B1-2A20-4E5C-8C4D-34FD6596D62D}" type="slidenum">
              <a:rPr lang="en-US" altLang="zh-TW" sz="1200"/>
              <a:pPr/>
              <a:t>30</a:t>
            </a:fld>
            <a:endParaRPr lang="en-US" altLang="zh-TW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3139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EC82FF-8957-4C51-BE4B-840C693D6C67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6835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5ABC452-3C3B-4B65-8115-34509261673B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2773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BB32F10-E816-4B92-8D1A-73BB8298FA20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031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D5445D-F03A-40F1-9817-464F84C98B22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36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4A6E0F-1207-4F11-B8E2-C70A7EE10D08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068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9DCAF1-ED6D-4240-A922-5FF21D7B265D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000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D98F6A-30F3-4216-81D0-30805522E1BE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6547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80FB2DD-CDE0-4A79-8001-206C7CDF6544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3827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D60E94-A648-4083-8877-23649FD6C7C6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850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12D606C-8480-4DEC-BBF8-8DDB4DC636A3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7839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289478B-23F3-44AD-AE62-9E6CA17D2740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5411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1BC663E-40E4-46F5-86CD-F88259042B06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051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441349D-534B-401E-A2EB-51B5B6417EEA}" type="slidenum">
              <a:rPr lang="en-US" altLang="zh-TW" sz="1200"/>
              <a:pPr/>
              <a:t>42</a:t>
            </a:fld>
            <a:endParaRPr lang="en-US" altLang="zh-TW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3407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7BF7DF-0600-4FA5-9A9A-2F8FCBB03E79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593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4B8B2A-ADED-4948-B04A-20754042086D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467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EEEE22-04FC-4B2A-861D-82530FC2C0B7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159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884C62-5965-483E-9650-5C82F1010A43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0805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2E405B-ECA0-4622-98DD-F33B2131DFAE}" type="slidenum">
              <a:rPr lang="en-US" altLang="zh-TW" sz="1200"/>
              <a:pPr/>
              <a:t>47</a:t>
            </a:fld>
            <a:endParaRPr lang="en-US" altLang="zh-TW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4729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8D281E-0841-4F22-BEFC-DD17933B06F6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781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AAD751C-593F-4A44-88C2-CFDB8C33996A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6754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EBD25E-75B3-4D13-9619-2982ECCFA912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9475"/>
          </a:xfrm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8115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315D6C-4B76-4079-81E4-92DE5D2FCC2A}" type="slidenum">
              <a:rPr lang="en-US" altLang="zh-TW" sz="1200"/>
              <a:pPr/>
              <a:t>54</a:t>
            </a:fld>
            <a:endParaRPr lang="en-US" altLang="zh-TW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942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E9FD0A-7997-4EFF-8CB0-57AD4848A64B}" type="slidenum">
              <a:rPr lang="en-US" altLang="zh-TW" sz="1200"/>
              <a:pPr/>
              <a:t>55</a:t>
            </a:fld>
            <a:endParaRPr lang="en-US" altLang="zh-TW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06157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EA2476E-DAB7-4832-889D-563D7575B606}" type="slidenum">
              <a:rPr lang="en-US" altLang="zh-TW" sz="1200"/>
              <a:pPr/>
              <a:t>56</a:t>
            </a:fld>
            <a:endParaRPr lang="en-US" altLang="zh-TW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568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C8EF03-4F9E-4FEA-B371-77ECB520C278}" type="slidenum">
              <a:rPr lang="en-US" altLang="zh-TW" sz="1200"/>
              <a:pPr/>
              <a:t>57</a:t>
            </a:fld>
            <a:endParaRPr lang="en-US" altLang="zh-TW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865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125C7E9-6D49-4AFF-8810-CFD2274A031E}" type="slidenum">
              <a:rPr lang="en-US" altLang="zh-TW" sz="1200"/>
              <a:pPr/>
              <a:t>58</a:t>
            </a:fld>
            <a:endParaRPr lang="en-US" altLang="zh-TW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76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8B3D343-3B65-469E-B487-F60D97BAFC07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5563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3E5E4F-E6AE-4AFF-9931-BE206F016321}" type="slidenum">
              <a:rPr lang="en-US" altLang="zh-TW" sz="1200"/>
              <a:pPr/>
              <a:t>59</a:t>
            </a:fld>
            <a:endParaRPr lang="en-US" altLang="zh-TW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8367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08036BB-8EA7-45B9-9DFB-B76DBF6FF8EB}" type="slidenum">
              <a:rPr lang="en-US" altLang="zh-TW" sz="1200"/>
              <a:pPr/>
              <a:t>60</a:t>
            </a:fld>
            <a:endParaRPr lang="en-US" altLang="zh-TW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3361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34DFCF1-830D-47A3-84A5-6263889D7042}" type="slidenum">
              <a:rPr lang="en-US" altLang="zh-TW" sz="1200"/>
              <a:pPr/>
              <a:t>61</a:t>
            </a:fld>
            <a:endParaRPr lang="en-US" altLang="zh-TW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56685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769F354-B899-40B1-BABE-84C46F2EC044}" type="slidenum">
              <a:rPr lang="en-US" altLang="zh-TW" sz="1200"/>
              <a:pPr/>
              <a:t>62</a:t>
            </a:fld>
            <a:endParaRPr lang="en-US" altLang="zh-TW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0726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6E1C325-4B45-4C71-A252-0EF9B2BC2095}" type="slidenum">
              <a:rPr lang="en-US" altLang="zh-TW" sz="1200"/>
              <a:pPr/>
              <a:t>63</a:t>
            </a:fld>
            <a:endParaRPr lang="en-US" altLang="zh-TW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501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8522B2-F806-4874-8658-0070CB026B27}" type="slidenum">
              <a:rPr lang="en-US" altLang="zh-TW" sz="1200"/>
              <a:pPr/>
              <a:t>64</a:t>
            </a:fld>
            <a:endParaRPr lang="en-US" altLang="zh-TW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751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23C7DCB-852F-418B-BB10-3A3FC40AA462}" type="slidenum">
              <a:rPr lang="en-US" altLang="zh-TW" sz="1200"/>
              <a:pPr/>
              <a:t>65</a:t>
            </a:fld>
            <a:endParaRPr lang="en-US" altLang="zh-TW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8851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7B0AEB1-22BB-4902-A311-186239A78408}" type="slidenum">
              <a:rPr lang="en-US" altLang="zh-TW" sz="1200"/>
              <a:pPr/>
              <a:t>66</a:t>
            </a:fld>
            <a:endParaRPr lang="en-US" altLang="zh-TW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44990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49998E-4AA0-4391-B57C-8CA50584E01A}" type="slidenum">
              <a:rPr lang="en-US" altLang="zh-TW" sz="1200"/>
              <a:pPr/>
              <a:t>71</a:t>
            </a:fld>
            <a:endParaRPr lang="en-US" altLang="zh-TW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75939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100DB0-85E6-48FD-BD45-F449854C96CA}" type="slidenum">
              <a:rPr lang="en-US" altLang="zh-TW" sz="1200"/>
              <a:pPr/>
              <a:t>72</a:t>
            </a:fld>
            <a:endParaRPr lang="en-US" altLang="zh-TW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0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0F732D-2248-49E4-9B18-686099EA2B49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5997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C26C03-C083-46AA-9EB1-84E9FC3C1883}" type="slidenum">
              <a:rPr lang="en-US" altLang="zh-TW" sz="1200"/>
              <a:pPr/>
              <a:t>73</a:t>
            </a:fld>
            <a:endParaRPr lang="en-US" altLang="zh-TW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34649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C475E5-8360-4839-B1B6-C60AD6B1AE8B}" type="slidenum">
              <a:rPr lang="en-US" altLang="zh-TW" sz="1200"/>
              <a:pPr/>
              <a:t>74</a:t>
            </a:fld>
            <a:endParaRPr lang="en-US" altLang="zh-TW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30448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7FF742-E130-4482-9803-E352F82E7377}" type="slidenum">
              <a:rPr lang="en-US" altLang="zh-TW" sz="1200"/>
              <a:pPr/>
              <a:t>75</a:t>
            </a:fld>
            <a:endParaRPr lang="en-US" altLang="zh-TW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57249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7BDBF3-2337-43D6-8F0A-86A82F38B5A7}" type="slidenum">
              <a:rPr lang="en-US" altLang="zh-TW" sz="1200"/>
              <a:pPr/>
              <a:t>76</a:t>
            </a:fld>
            <a:endParaRPr lang="en-US" altLang="zh-TW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3071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26647C-E458-4A3F-94B0-A9DEA4818092}" type="slidenum">
              <a:rPr lang="en-US" altLang="zh-TW" sz="1200"/>
              <a:pPr/>
              <a:t>77</a:t>
            </a:fld>
            <a:endParaRPr lang="en-US" altLang="zh-TW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5603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A54CC50-802F-4C16-887F-F9ED65C5804B}" type="slidenum">
              <a:rPr lang="en-US" altLang="zh-TW" sz="1200"/>
              <a:pPr/>
              <a:t>78</a:t>
            </a:fld>
            <a:endParaRPr lang="en-US" altLang="zh-TW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25255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875D13-B45E-4322-8422-FB4B1E787922}" type="slidenum">
              <a:rPr lang="en-US" altLang="zh-TW" sz="1200"/>
              <a:pPr/>
              <a:t>79</a:t>
            </a:fld>
            <a:endParaRPr lang="en-US" altLang="zh-TW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1268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ED96B0-DE55-4E61-9B45-EEDD11056F7A}" type="slidenum">
              <a:rPr lang="en-US" altLang="zh-TW" sz="1200"/>
              <a:pPr/>
              <a:t>80</a:t>
            </a:fld>
            <a:endParaRPr lang="en-US" altLang="zh-TW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3217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1CB77C-2411-438E-8584-4EE01F71B885}" type="slidenum">
              <a:rPr lang="en-US" altLang="zh-TW" sz="1200"/>
              <a:pPr/>
              <a:t>81</a:t>
            </a:fld>
            <a:endParaRPr lang="en-US" altLang="zh-TW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9014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DFAEA0-01DB-412D-80BD-481DF9CC8B5E}" type="slidenum">
              <a:rPr lang="en-US" altLang="zh-TW" sz="1200"/>
              <a:pPr/>
              <a:t>82</a:t>
            </a:fld>
            <a:endParaRPr lang="en-US" altLang="zh-TW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769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A30C27-6237-47DE-BAEB-B58D2614F919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4702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9A1A02A-2CF4-4DCA-907D-A6E5DA947F71}" type="slidenum">
              <a:rPr lang="en-US" altLang="zh-TW" sz="1200"/>
              <a:pPr/>
              <a:t>83</a:t>
            </a:fld>
            <a:endParaRPr lang="en-US" altLang="zh-TW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3527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7BB5199-9B95-4EFB-9E99-92456DA73421}" type="slidenum">
              <a:rPr lang="en-US" altLang="zh-TW" sz="1200"/>
              <a:pPr/>
              <a:t>84</a:t>
            </a:fld>
            <a:endParaRPr lang="en-US" altLang="zh-TW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891930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3AFF5C-6D2A-4AEF-91D5-19EECDF4B49A}" type="slidenum">
              <a:rPr lang="en-US" altLang="zh-TW" sz="1200"/>
              <a:pPr/>
              <a:t>85</a:t>
            </a:fld>
            <a:endParaRPr lang="en-US" altLang="zh-TW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5814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44F7A9-06E8-43C7-A8D0-9EAB340E4035}" type="slidenum">
              <a:rPr lang="en-US" altLang="zh-TW" sz="1200"/>
              <a:pPr/>
              <a:t>86</a:t>
            </a:fld>
            <a:endParaRPr lang="en-US" altLang="zh-TW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83006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E7EEA3-8CAA-4FBE-B14B-A65FE2998E03}" type="slidenum">
              <a:rPr lang="en-US" altLang="zh-TW" sz="1200"/>
              <a:pPr/>
              <a:t>87</a:t>
            </a:fld>
            <a:endParaRPr lang="en-US" altLang="zh-TW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0118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26C7454-97A8-4FE1-B710-BDE1E0C5724B}" type="slidenum">
              <a:rPr lang="en-US" altLang="zh-TW" sz="1200"/>
              <a:pPr/>
              <a:t>88</a:t>
            </a:fld>
            <a:endParaRPr lang="en-US" altLang="zh-TW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3841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A4B2C5C-21C3-42AD-BBD0-FCB83ED533B3}" type="slidenum">
              <a:rPr lang="en-US" altLang="zh-TW" sz="1200"/>
              <a:pPr/>
              <a:t>89</a:t>
            </a:fld>
            <a:endParaRPr lang="en-US" altLang="zh-TW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7500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F973BB-6BD8-4E3D-9638-2ED2931EA971}" type="slidenum">
              <a:rPr lang="en-US" altLang="zh-TW" sz="1200"/>
              <a:pPr/>
              <a:t>90</a:t>
            </a:fld>
            <a:endParaRPr lang="en-US" altLang="zh-TW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7717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DD6D27-9D0F-4596-BF1E-172F3D9C43FC}" type="slidenum">
              <a:rPr lang="en-US" altLang="zh-TW" sz="1200"/>
              <a:pPr/>
              <a:t>91</a:t>
            </a:fld>
            <a:endParaRPr lang="en-US" altLang="zh-TW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0910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EA3DBA-128E-4C3B-85DF-6B68F5E4A5BA}" type="slidenum">
              <a:rPr lang="en-US" altLang="zh-TW" sz="1200"/>
              <a:pPr/>
              <a:t>92</a:t>
            </a:fld>
            <a:endParaRPr lang="en-US" altLang="zh-TW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706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152273-1B7D-4542-895C-9B725560F41B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43187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08F5BD-9EE6-4BD0-A791-C55DA2F9D49C}" type="slidenum">
              <a:rPr lang="en-US" altLang="zh-TW" sz="1200"/>
              <a:pPr/>
              <a:t>93</a:t>
            </a:fld>
            <a:endParaRPr lang="en-US" altLang="zh-TW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3167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3153F8-2464-45ED-A78E-FB167714FD88}" type="slidenum">
              <a:rPr lang="en-US" altLang="zh-TW" sz="1200"/>
              <a:pPr/>
              <a:t>94</a:t>
            </a:fld>
            <a:endParaRPr lang="en-US" altLang="zh-TW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025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7A17CC-A0C4-4E7F-95CE-6BC49F7416F7}" type="slidenum">
              <a:rPr lang="en-US" altLang="zh-TW" sz="1200"/>
              <a:pPr/>
              <a:t>99</a:t>
            </a:fld>
            <a:endParaRPr lang="en-US" altLang="zh-TW" sz="120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3738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0CA475F-6F96-458B-A1F9-A6A3CCE1C7E4}" type="slidenum">
              <a:rPr lang="en-US" altLang="zh-TW" sz="1200"/>
              <a:pPr/>
              <a:t>100</a:t>
            </a:fld>
            <a:endParaRPr lang="en-US" altLang="zh-TW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66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D28674-EDC6-4C27-8EB6-21F4BED86D77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09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 按一下以編輯母片子標題樣式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57503-DCFD-4B90-A7D0-A63431050B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463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F240-1905-4909-81E1-B5208A531D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91757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88D4-1ECF-49C4-AB67-454B8DF27C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709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3053-A7C3-45FF-AE63-AF9D27C7B9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7648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7B9B4-F584-4AED-975E-BF5850D8BA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644869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EFCD-FCF8-4DDC-A518-365DC7A62D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89611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7C03-D22F-4187-B1DB-6C86F65371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4242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5E70-7713-41C1-93A2-AD2A075C30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13962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78C9B-1F5C-432A-9FA2-E16E5CD757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34374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4B5E-2183-408E-A629-89624DE84F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78556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1723-7D5B-4A5D-9654-5221AAF64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9337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13D3-200C-4016-AE13-71909D4938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69158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DBED-4635-49F1-A242-7394992F9C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3420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B6BEF-A1A5-4475-AC48-6D1E081E70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5745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57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14BC3593-9D8B-49E7-BEC8-C0C3951B00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57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blurRad="63500" dist="107763" dir="2700000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charset="0"/>
          <a:ea typeface="標楷體" charset="0"/>
          <a:cs typeface="標楷體" charset="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6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7"/>
        </a:buBlip>
        <a:defRPr kumimoji="1" sz="2800">
          <a:solidFill>
            <a:schemeClr val="tx1"/>
          </a:solidFill>
          <a:latin typeface="+mn-lt"/>
          <a:ea typeface="新細明體" charset="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8"/>
        </a:buBlip>
        <a:defRPr kumimoji="1" sz="2400">
          <a:solidFill>
            <a:schemeClr val="folHlink"/>
          </a:solidFill>
          <a:latin typeface="+mn-lt"/>
          <a:ea typeface="新細明體" charset="0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>
          <a:solidFill>
            <a:srgbClr val="CC0000"/>
          </a:solidFill>
          <a:latin typeface="+mn-lt"/>
          <a:ea typeface="新細明體" charset="0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folHlink"/>
          </a:solidFill>
          <a:latin typeface="+mn-lt"/>
          <a:ea typeface="新細明體" charset="0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7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7620000" cy="3505200"/>
          </a:xfrm>
        </p:spPr>
        <p:txBody>
          <a:bodyPr/>
          <a:lstStyle/>
          <a:p>
            <a:pPr marL="190500" lvl="1" eaLnBrk="1" hangingPunct="1"/>
            <a:endParaRPr lang="en-US" altLang="zh-TW" dirty="0">
              <a:ea typeface="標楷體" panose="03000509000000000000" pitchFamily="65" charset="-120"/>
            </a:endParaRPr>
          </a:p>
          <a:p>
            <a:pPr marL="190500" lvl="1" eaLnBrk="1" hangingPunct="1"/>
            <a:r>
              <a:rPr lang="en-US" altLang="en-US" dirty="0" err="1">
                <a:ea typeface="標楷體" panose="03000509000000000000" pitchFamily="65" charset="-120"/>
              </a:rPr>
              <a:t>范錚強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endParaRPr lang="en-US" altLang="zh-TW" sz="2000" dirty="0"/>
          </a:p>
          <a:p>
            <a:pPr marL="190500" lvl="1" eaLnBrk="1" hangingPunct="1"/>
            <a:endParaRPr lang="en-US" altLang="zh-TW" sz="2000" dirty="0">
              <a:ea typeface="標楷體" panose="03000509000000000000" pitchFamily="65" charset="-120"/>
            </a:endParaRPr>
          </a:p>
          <a:p>
            <a:pPr marL="190500"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2025.9 updated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371600" y="811213"/>
            <a:ext cx="70866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4000">
              <a:solidFill>
                <a:srgbClr val="FFFF66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</a:rPr>
              <a:t>	</a:t>
            </a:r>
            <a:r>
              <a:rPr lang="en-US" altLang="zh-TW" sz="4800" dirty="0"/>
              <a:t>BPR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流程模式和企業再造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chemeClr val="bg1"/>
                </a:solidFill>
              </a:rPr>
              <a:t>(Business Process Reengineering)</a:t>
            </a:r>
          </a:p>
        </p:txBody>
      </p:sp>
      <p:sp>
        <p:nvSpPr>
          <p:cNvPr id="3079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80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8AD0DD-B4DF-40FE-AF80-E69AEB307DA5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9952A5-F9C4-418E-98B0-9C1359E12959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流程模式</a:t>
            </a:r>
            <a:r>
              <a:rPr lang="en-US" altLang="zh-TW" sz="2400"/>
              <a:t>2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</a:rPr>
              <a:t>企業如何進行所要做的事情</a:t>
            </a:r>
            <a:endParaRPr lang="en-US" altLang="zh-TW" sz="2800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</a:rPr>
              <a:t>採用何種技術與方法來執行所選擇的加值活動</a:t>
            </a:r>
            <a:endParaRPr lang="en-US" altLang="zh-TW" sz="2800">
              <a:latin typeface="標楷體" panose="03000509000000000000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新細明體" panose="02020500000000000000" pitchFamily="18" charset="-120"/>
              </a:rPr>
              <a:t>工作的內容、方法</a:t>
            </a:r>
            <a:endParaRPr lang="en-US" altLang="zh-TW" sz="240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新細明體" panose="02020500000000000000" pitchFamily="18" charset="-120"/>
              </a:rPr>
              <a:t>工作與工作之間的關係</a:t>
            </a:r>
            <a:endParaRPr lang="en-US" altLang="zh-TW" sz="240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新細明體" panose="02020500000000000000" pitchFamily="18" charset="-120"/>
              </a:rPr>
              <a:t>執行每一工作的人、人與人所構成的組織</a:t>
            </a:r>
            <a:endParaRPr lang="en-US" altLang="zh-TW" sz="240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latin typeface="標楷體" panose="03000509000000000000" pitchFamily="65" charset="-120"/>
                <a:ea typeface="新細明體" panose="02020500000000000000" pitchFamily="18" charset="-120"/>
              </a:rPr>
              <a:t>組織與組織之間的關係</a:t>
            </a:r>
            <a:endParaRPr lang="en-US" altLang="zh-TW" sz="2400">
              <a:latin typeface="標楷體" panose="03000509000000000000" pitchFamily="65" charset="-120"/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</a:rPr>
              <a:t>決定執行加值活動的成本、品質、速度、彈性等等重要之競爭要素，是企業短期成敗之關鍵</a:t>
            </a:r>
            <a:endParaRPr lang="en-US" altLang="zh-TW" sz="2800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latin typeface="標楷體" panose="03000509000000000000" pitchFamily="65" charset="-120"/>
              </a:rPr>
              <a:t>因應環境的變遷與技術的發展而改變</a:t>
            </a:r>
          </a:p>
        </p:txBody>
      </p:sp>
    </p:spTree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8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208C16-E066-44E8-ACE1-068B8BFBA72C}" type="slidenum">
              <a:rPr lang="en-US" altLang="zh-TW" sz="1400">
                <a:solidFill>
                  <a:srgbClr val="333399"/>
                </a:solidFill>
              </a:rPr>
              <a:pPr/>
              <a:t>100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8420" name="Rectangle 2"/>
          <p:cNvSpPr>
            <a:spLocks noChangeArrowheads="1"/>
          </p:cNvSpPr>
          <p:nvPr/>
        </p:nvSpPr>
        <p:spPr bwMode="auto">
          <a:xfrm>
            <a:off x="0" y="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8421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381000"/>
            <a:ext cx="4776787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/>
              <a:t>變革的成功要素</a:t>
            </a:r>
          </a:p>
        </p:txBody>
      </p:sp>
      <p:sp>
        <p:nvSpPr>
          <p:cNvPr id="1884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038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zh-TW" altLang="en-US" sz="3600"/>
              <a:t>高層主管主導</a:t>
            </a:r>
            <a:endParaRPr lang="en-US" altLang="zh-TW" sz="3600"/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保持焦點</a:t>
            </a:r>
            <a:endParaRPr lang="en-US" altLang="zh-TW" sz="3600"/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使用正確的工具</a:t>
            </a:r>
            <a:endParaRPr lang="en-US" altLang="zh-TW" sz="3600"/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相信你的常識</a:t>
            </a:r>
            <a:endParaRPr lang="en-US" altLang="zh-TW" sz="3600"/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組成一個有能力的團隊</a:t>
            </a:r>
            <a:endParaRPr lang="en-US" altLang="zh-TW" sz="3600"/>
          </a:p>
          <a:p>
            <a:pPr eaLnBrk="1" hangingPunct="1">
              <a:lnSpc>
                <a:spcPct val="90000"/>
              </a:lnSpc>
            </a:pPr>
            <a:r>
              <a:rPr lang="zh-TW" altLang="en-US" sz="3600"/>
              <a:t>儘早面對各種障礙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C161A3-F04A-4EDD-A2F0-55BEBB754F8A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從</a:t>
            </a:r>
            <a:r>
              <a:rPr lang="en-US" altLang="zh-TW"/>
              <a:t> </a:t>
            </a:r>
            <a:r>
              <a:rPr lang="en-US" altLang="zh-TW">
                <a:solidFill>
                  <a:schemeClr val="bg1"/>
                </a:solidFill>
              </a:rPr>
              <a:t>As-is</a:t>
            </a:r>
            <a:r>
              <a:rPr lang="en-US" altLang="zh-TW"/>
              <a:t> </a:t>
            </a:r>
            <a:r>
              <a:rPr lang="zh-TW" altLang="en-US"/>
              <a:t>到</a:t>
            </a:r>
            <a:r>
              <a:rPr lang="en-US" altLang="zh-TW"/>
              <a:t> </a:t>
            </a:r>
            <a:r>
              <a:rPr lang="en-US" altLang="zh-TW">
                <a:solidFill>
                  <a:schemeClr val="bg1"/>
                </a:solidFill>
              </a:rPr>
              <a:t>To-be</a:t>
            </a:r>
            <a:r>
              <a:rPr lang="en-US" altLang="zh-TW"/>
              <a:t> Model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對現有營運流程的分析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基於現有模式的分析，找出改善機會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需要追究：這項流程的目標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希望達成什麼？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同時思考：過去不做的事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有一些步驟是為了防弊、監控而設的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排除這些步驟，抽象化為</a:t>
            </a:r>
            <a:r>
              <a:rPr lang="en-US" altLang="zh-TW" sz="2400">
                <a:ea typeface="新細明體" panose="02020500000000000000" pitchFamily="18" charset="-120"/>
              </a:rPr>
              <a:t> As-is </a:t>
            </a:r>
            <a:r>
              <a:rPr lang="zh-TW" altLang="en-US" sz="2400">
                <a:ea typeface="新細明體" panose="02020500000000000000" pitchFamily="18" charset="-120"/>
              </a:rPr>
              <a:t>邏輯流程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衍生</a:t>
            </a:r>
            <a:r>
              <a:rPr lang="en-US" altLang="zh-TW" sz="2800"/>
              <a:t> To-be </a:t>
            </a:r>
            <a:r>
              <a:rPr lang="zh-TW" altLang="en-US" sz="2800"/>
              <a:t>邏輯流程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增加新的防弊、監控，形成新的</a:t>
            </a:r>
            <a:r>
              <a:rPr lang="en-US" altLang="zh-TW" sz="2400">
                <a:ea typeface="新細明體" panose="02020500000000000000" pitchFamily="18" charset="-120"/>
              </a:rPr>
              <a:t> To-be Model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071E1B-BF8C-41E2-BC77-B49303AD1EFF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流程模式改變步驟</a:t>
            </a:r>
            <a:endParaRPr lang="en-US" altLang="zh-TW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zh-TW" sz="2400">
                <a:latin typeface="Times New Roman" panose="02020603050405020304" pitchFamily="18" charset="0"/>
              </a:rPr>
              <a:t>描述</a:t>
            </a:r>
            <a:r>
              <a:rPr lang="zh-TW" altLang="en-US" sz="2400"/>
              <a:t>現有具體流程</a:t>
            </a:r>
            <a:endParaRPr lang="en-US" altLang="zh-TW" sz="2400"/>
          </a:p>
          <a:p>
            <a:pPr lvl="1" eaLnBrk="1" hangingPunct="1"/>
            <a:r>
              <a:rPr lang="zh-TW" altLang="en-US" sz="2000">
                <a:ea typeface="新細明體" panose="02020500000000000000" pitchFamily="18" charset="-120"/>
              </a:rPr>
              <a:t>現有：“</a:t>
            </a:r>
            <a:r>
              <a:rPr lang="en-US" altLang="zh-TW" sz="2000">
                <a:ea typeface="新細明體" panose="02020500000000000000" pitchFamily="18" charset="-120"/>
              </a:rPr>
              <a:t>as-is process model</a:t>
            </a:r>
            <a:r>
              <a:rPr lang="zh-TW" altLang="en-US" sz="2000">
                <a:ea typeface="新細明體" panose="02020500000000000000" pitchFamily="18" charset="-120"/>
              </a:rPr>
              <a:t>”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</a:p>
          <a:p>
            <a:pPr eaLnBrk="1" hangingPunct="1"/>
            <a:r>
              <a:rPr lang="zh-TW" altLang="en-US" sz="2400"/>
              <a:t>抽象化為邏輯流程</a:t>
            </a:r>
            <a:endParaRPr lang="en-US" altLang="zh-TW" sz="2400"/>
          </a:p>
          <a:p>
            <a:pPr lvl="1" eaLnBrk="1" hangingPunct="1"/>
            <a:r>
              <a:rPr lang="zh-TW" altLang="en-US" sz="2000">
                <a:ea typeface="新細明體" panose="02020500000000000000" pitchFamily="18" charset="-120"/>
              </a:rPr>
              <a:t>把上述流程中，為了防弊放錯的步驟去除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000">
                <a:ea typeface="新細明體" panose="02020500000000000000" pitchFamily="18" charset="-120"/>
              </a:rPr>
              <a:t>“</a:t>
            </a:r>
            <a:r>
              <a:rPr lang="en-US" altLang="zh-TW" sz="2000">
                <a:ea typeface="新細明體" panose="02020500000000000000" pitchFamily="18" charset="-120"/>
              </a:rPr>
              <a:t>as-is logical model</a:t>
            </a:r>
            <a:r>
              <a:rPr lang="zh-TW" altLang="en-US" sz="2000">
                <a:ea typeface="新細明體" panose="02020500000000000000" pitchFamily="18" charset="-120"/>
              </a:rPr>
              <a:t>”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</a:p>
          <a:p>
            <a:pPr eaLnBrk="1" hangingPunct="1"/>
            <a:r>
              <a:rPr lang="zh-TW" altLang="zh-TW" sz="2400">
                <a:latin typeface="Times New Roman" panose="02020603050405020304" pitchFamily="18" charset="0"/>
              </a:rPr>
              <a:t>檢討</a:t>
            </a:r>
            <a:r>
              <a:rPr lang="zh-TW" altLang="en-US" sz="2400"/>
              <a:t>步驟中，資訊取得來源，刪除不必要步驟</a:t>
            </a:r>
            <a:endParaRPr lang="en-US" altLang="zh-TW" sz="2400"/>
          </a:p>
          <a:p>
            <a:pPr lvl="1" eaLnBrk="1" hangingPunct="1"/>
            <a:r>
              <a:rPr lang="zh-TW" altLang="en-US" sz="2000">
                <a:ea typeface="新細明體" panose="02020500000000000000" pitchFamily="18" charset="-120"/>
              </a:rPr>
              <a:t>可以利用各種新的科技機會，如資料庫查詢、影像辨識等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400"/>
              <a:t>加入必要的防弊</a:t>
            </a:r>
            <a:r>
              <a:rPr lang="zh-TW" altLang="zh-TW" sz="2400">
                <a:latin typeface="Times New Roman" panose="02020603050405020304" pitchFamily="18" charset="0"/>
              </a:rPr>
              <a:t>防錯</a:t>
            </a:r>
            <a:r>
              <a:rPr lang="zh-TW" altLang="en-US" sz="2400"/>
              <a:t>步驟</a:t>
            </a:r>
            <a:endParaRPr lang="en-US" altLang="zh-TW" sz="2400"/>
          </a:p>
          <a:p>
            <a:pPr lvl="1" eaLnBrk="1" hangingPunct="1"/>
            <a:r>
              <a:rPr lang="zh-TW" altLang="en-US" sz="2000">
                <a:ea typeface="新細明體" panose="02020500000000000000" pitchFamily="18" charset="-120"/>
              </a:rPr>
              <a:t>未來：“</a:t>
            </a:r>
            <a:r>
              <a:rPr lang="en-US" altLang="zh-TW" sz="2000">
                <a:ea typeface="新細明體" panose="02020500000000000000" pitchFamily="18" charset="-120"/>
              </a:rPr>
              <a:t>to-be process model</a:t>
            </a:r>
            <a:r>
              <a:rPr lang="zh-TW" altLang="en-US" sz="2000">
                <a:ea typeface="新細明體" panose="02020500000000000000" pitchFamily="18" charset="-120"/>
              </a:rPr>
              <a:t>”</a:t>
            </a: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A4D6FE-849D-4ADF-A1D2-C5C2832D5220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銀行臨櫃提款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邏輯流程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資訊需求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何時？何地？何人？你是不是你？要做啥？多少？</a:t>
            </a:r>
            <a:r>
              <a:rPr lang="zh-TW" altLang="en-US">
                <a:solidFill>
                  <a:srgbClr val="CC0000"/>
                </a:solidFill>
                <a:ea typeface="新細明體" panose="02020500000000000000" pitchFamily="18" charset="-120"/>
              </a:rPr>
              <a:t>錢夠嗎？</a:t>
            </a:r>
            <a:endParaRPr lang="en-US" altLang="zh-TW">
              <a:solidFill>
                <a:srgbClr val="CC0000"/>
              </a:solidFill>
              <a:ea typeface="新細明體" panose="02020500000000000000" pitchFamily="18" charset="-120"/>
            </a:endParaRPr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人工作業：填表</a:t>
            </a:r>
            <a:endParaRPr lang="en-US" altLang="zh-TW"/>
          </a:p>
          <a:p>
            <a:pPr eaLnBrk="1" hangingPunct="1"/>
            <a:r>
              <a:rPr lang="zh-TW" altLang="en-US"/>
              <a:t>需要填表嗎？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45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CF97C2-3538-45A6-977F-E66509251755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流程模式</a:t>
            </a:r>
            <a:r>
              <a:rPr lang="en-US" altLang="zh-TW" sz="2400"/>
              <a:t>3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因領域不同，可分為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生產模式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運籌模式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收費模式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補貨模式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…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B4BA654-88BB-4B2E-BA28-4CACC9370161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流程模式</a:t>
            </a:r>
            <a:r>
              <a:rPr lang="en-US" altLang="zh-TW" sz="2400"/>
              <a:t>4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pPr eaLnBrk="1" hangingPunct="1"/>
            <a:r>
              <a:rPr lang="zh-TW" altLang="en-US"/>
              <a:t>一些問題：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如何提供貨品？（連續供貨？訂單供貨？）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如何付錢？（現金？信用？賒帳？預付？）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如何交付貨物或服務？（</a:t>
            </a:r>
            <a:r>
              <a:rPr lang="en-US" altLang="zh-TW">
                <a:ea typeface="新細明體" panose="02020500000000000000" pitchFamily="18" charset="-120"/>
              </a:rPr>
              <a:t>BTS? BTO? CTO?</a:t>
            </a:r>
            <a:r>
              <a:rPr lang="zh-TW" altLang="en-US">
                <a:ea typeface="新細明體" panose="02020500000000000000" pitchFamily="18" charset="-120"/>
              </a:rPr>
              <a:t>）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如何得知顧客需求？（消費者？中間商？）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...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86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C61FFD-EA01-4370-B9EA-0A3DE5E32B23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企業電子化特點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跨公司工作流程與組織再造</a:t>
            </a:r>
            <a:endParaRPr lang="en-US" altLang="zh-TW"/>
          </a:p>
          <a:p>
            <a:pPr eaLnBrk="1" hangingPunct="1"/>
            <a:r>
              <a:rPr lang="zh-TW" altLang="en-US"/>
              <a:t>重新定義各企業所執行之加值活動</a:t>
            </a:r>
            <a:endParaRPr lang="en-US" altLang="zh-TW"/>
          </a:p>
          <a:p>
            <a:pPr eaLnBrk="1" hangingPunct="1"/>
            <a:r>
              <a:rPr lang="zh-TW" altLang="en-US"/>
              <a:t>改變流程模式</a:t>
            </a:r>
            <a:endParaRPr lang="en-US" altLang="zh-TW"/>
          </a:p>
          <a:p>
            <a:pPr eaLnBrk="1" hangingPunct="1"/>
            <a:r>
              <a:rPr lang="zh-TW" altLang="en-US"/>
              <a:t>也常改變商業模式</a:t>
            </a:r>
            <a:endParaRPr lang="en-US" altLang="zh-TW"/>
          </a:p>
          <a:p>
            <a:pPr eaLnBrk="1" hangingPunct="1"/>
            <a:r>
              <a:rPr lang="zh-TW" altLang="en-US"/>
              <a:t>跨企業最高決策層次</a:t>
            </a:r>
            <a:endParaRPr lang="en-US" altLang="zh-TW"/>
          </a:p>
          <a:p>
            <a:pPr eaLnBrk="1" hangingPunct="1"/>
            <a:r>
              <a:rPr lang="zh-TW" altLang="en-US"/>
              <a:t>多贏之策略創意與智慧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1EAE55-FADA-4E2C-AA55-EA1A0EFA44EE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現行的企業程序大多不合時宜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程序的設計，必然和環境需求、科技條件相關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組織結構通常設計來配合程序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科技環境改變，程序之改變一般皆為片面之改進，缺乏整體檢討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必須善加利用環境需求、科技條件改變所帶來的機會，檢討營運模式、流程和組織</a:t>
            </a: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27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EC41B3-CCE6-4CF5-8A24-42ADB1D25124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組織中的</a:t>
            </a:r>
            <a:r>
              <a:rPr lang="zh-TW" altLang="en-US"/>
              <a:t>資訊</a:t>
            </a:r>
            <a:r>
              <a:rPr lang="en-US" altLang="zh-TW"/>
              <a:t>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企業中的基本運作受限於設計程序當時的需求和科技條件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科技條件、競爭條件皆已改變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971800" y="2133600"/>
            <a:ext cx="3048000" cy="16002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905000" y="1371600"/>
            <a:ext cx="5486400" cy="1447800"/>
            <a:chOff x="1200" y="864"/>
            <a:chExt cx="3456" cy="912"/>
          </a:xfrm>
        </p:grpSpPr>
        <p:grpSp>
          <p:nvGrpSpPr>
            <p:cNvPr id="32784" name="Group 6"/>
            <p:cNvGrpSpPr>
              <a:grpSpLocks/>
            </p:cNvGrpSpPr>
            <p:nvPr/>
          </p:nvGrpSpPr>
          <p:grpSpPr bwMode="auto">
            <a:xfrm flipV="1">
              <a:off x="1200" y="864"/>
              <a:ext cx="3456" cy="912"/>
              <a:chOff x="1200" y="1968"/>
              <a:chExt cx="3456" cy="912"/>
            </a:xfrm>
          </p:grpSpPr>
          <p:sp>
            <p:nvSpPr>
              <p:cNvPr id="32786" name="AutoShape 7"/>
              <p:cNvSpPr>
                <a:spLocks noChangeArrowheads="1"/>
              </p:cNvSpPr>
              <p:nvPr/>
            </p:nvSpPr>
            <p:spPr bwMode="auto">
              <a:xfrm rot="5400000" flipH="1">
                <a:off x="1056" y="2112"/>
                <a:ext cx="672" cy="384"/>
              </a:xfrm>
              <a:custGeom>
                <a:avLst/>
                <a:gdLst>
                  <a:gd name="T0" fmla="*/ 17 w 21600"/>
                  <a:gd name="T1" fmla="*/ 0 h 21600"/>
                  <a:gd name="T2" fmla="*/ 12 w 21600"/>
                  <a:gd name="T3" fmla="*/ 3 h 21600"/>
                  <a:gd name="T4" fmla="*/ 0 w 21600"/>
                  <a:gd name="T5" fmla="*/ 6 h 21600"/>
                  <a:gd name="T6" fmla="*/ 9 w 21600"/>
                  <a:gd name="T7" fmla="*/ 7 h 21600"/>
                  <a:gd name="T8" fmla="*/ 19 w 21600"/>
                  <a:gd name="T9" fmla="*/ 5 h 21600"/>
                  <a:gd name="T10" fmla="*/ 21 w 21600"/>
                  <a:gd name="T11" fmla="*/ 3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031 h 21600"/>
                  <a:gd name="T20" fmla="*/ 19607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084" y="0"/>
                    </a:moveTo>
                    <a:lnTo>
                      <a:pt x="12568" y="10575"/>
                    </a:lnTo>
                    <a:lnTo>
                      <a:pt x="14561" y="10575"/>
                    </a:lnTo>
                    <a:lnTo>
                      <a:pt x="14561" y="16041"/>
                    </a:lnTo>
                    <a:lnTo>
                      <a:pt x="0" y="16041"/>
                    </a:lnTo>
                    <a:lnTo>
                      <a:pt x="0" y="21600"/>
                    </a:lnTo>
                    <a:lnTo>
                      <a:pt x="19607" y="21600"/>
                    </a:lnTo>
                    <a:lnTo>
                      <a:pt x="19607" y="10575"/>
                    </a:lnTo>
                    <a:lnTo>
                      <a:pt x="21600" y="10575"/>
                    </a:lnTo>
                    <a:lnTo>
                      <a:pt x="17084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7" name="AutoShape 8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8" name="AutoShape 9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9" name="AutoShape 10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90" name="AutoShape 11"/>
              <p:cNvSpPr>
                <a:spLocks noChangeArrowheads="1"/>
              </p:cNvSpPr>
              <p:nvPr/>
            </p:nvSpPr>
            <p:spPr bwMode="auto">
              <a:xfrm rot="10800000" flipH="1">
                <a:off x="4128" y="2016"/>
                <a:ext cx="528" cy="864"/>
              </a:xfrm>
              <a:custGeom>
                <a:avLst/>
                <a:gdLst>
                  <a:gd name="T0" fmla="*/ 10 w 21600"/>
                  <a:gd name="T1" fmla="*/ 0 h 21600"/>
                  <a:gd name="T2" fmla="*/ 6 w 21600"/>
                  <a:gd name="T3" fmla="*/ 17 h 21600"/>
                  <a:gd name="T4" fmla="*/ 0 w 21600"/>
                  <a:gd name="T5" fmla="*/ 30 h 21600"/>
                  <a:gd name="T6" fmla="*/ 5 w 21600"/>
                  <a:gd name="T7" fmla="*/ 35 h 21600"/>
                  <a:gd name="T8" fmla="*/ 11 w 21600"/>
                  <a:gd name="T9" fmla="*/ 27 h 21600"/>
                  <a:gd name="T10" fmla="*/ 13 w 21600"/>
                  <a:gd name="T11" fmla="*/ 17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450 h 21600"/>
                  <a:gd name="T20" fmla="*/ 1836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80" y="0"/>
                    </a:moveTo>
                    <a:lnTo>
                      <a:pt x="10759" y="10750"/>
                    </a:lnTo>
                    <a:lnTo>
                      <a:pt x="13991" y="10750"/>
                    </a:lnTo>
                    <a:lnTo>
                      <a:pt x="13991" y="16453"/>
                    </a:lnTo>
                    <a:lnTo>
                      <a:pt x="0" y="16453"/>
                    </a:lnTo>
                    <a:lnTo>
                      <a:pt x="0" y="21600"/>
                    </a:lnTo>
                    <a:lnTo>
                      <a:pt x="18368" y="21600"/>
                    </a:lnTo>
                    <a:lnTo>
                      <a:pt x="18368" y="10750"/>
                    </a:lnTo>
                    <a:lnTo>
                      <a:pt x="21600" y="10750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785" name="Text Box 12"/>
            <p:cNvSpPr txBox="1">
              <a:spLocks noChangeArrowheads="1"/>
            </p:cNvSpPr>
            <p:nvPr/>
          </p:nvSpPr>
          <p:spPr bwMode="auto">
            <a:xfrm>
              <a:off x="3600" y="960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資訊流</a:t>
              </a:r>
            </a:p>
          </p:txBody>
        </p:sp>
      </p:grpSp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1905000" y="3124200"/>
            <a:ext cx="5486400" cy="1447800"/>
            <a:chOff x="1200" y="1968"/>
            <a:chExt cx="3456" cy="912"/>
          </a:xfrm>
        </p:grpSpPr>
        <p:grpSp>
          <p:nvGrpSpPr>
            <p:cNvPr id="32777" name="Group 14"/>
            <p:cNvGrpSpPr>
              <a:grpSpLocks/>
            </p:cNvGrpSpPr>
            <p:nvPr/>
          </p:nvGrpSpPr>
          <p:grpSpPr bwMode="auto">
            <a:xfrm>
              <a:off x="1200" y="1968"/>
              <a:ext cx="3456" cy="912"/>
              <a:chOff x="1200" y="1968"/>
              <a:chExt cx="3456" cy="912"/>
            </a:xfrm>
          </p:grpSpPr>
          <p:sp>
            <p:nvSpPr>
              <p:cNvPr id="32779" name="AutoShape 15"/>
              <p:cNvSpPr>
                <a:spLocks noChangeArrowheads="1"/>
              </p:cNvSpPr>
              <p:nvPr/>
            </p:nvSpPr>
            <p:spPr bwMode="auto">
              <a:xfrm rot="5400000" flipH="1">
                <a:off x="1056" y="2112"/>
                <a:ext cx="672" cy="384"/>
              </a:xfrm>
              <a:custGeom>
                <a:avLst/>
                <a:gdLst>
                  <a:gd name="T0" fmla="*/ 17 w 21600"/>
                  <a:gd name="T1" fmla="*/ 0 h 21600"/>
                  <a:gd name="T2" fmla="*/ 12 w 21600"/>
                  <a:gd name="T3" fmla="*/ 3 h 21600"/>
                  <a:gd name="T4" fmla="*/ 0 w 21600"/>
                  <a:gd name="T5" fmla="*/ 6 h 21600"/>
                  <a:gd name="T6" fmla="*/ 9 w 21600"/>
                  <a:gd name="T7" fmla="*/ 7 h 21600"/>
                  <a:gd name="T8" fmla="*/ 19 w 21600"/>
                  <a:gd name="T9" fmla="*/ 5 h 21600"/>
                  <a:gd name="T10" fmla="*/ 21 w 21600"/>
                  <a:gd name="T11" fmla="*/ 3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031 h 21600"/>
                  <a:gd name="T20" fmla="*/ 19607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084" y="0"/>
                    </a:moveTo>
                    <a:lnTo>
                      <a:pt x="12568" y="10575"/>
                    </a:lnTo>
                    <a:lnTo>
                      <a:pt x="14561" y="10575"/>
                    </a:lnTo>
                    <a:lnTo>
                      <a:pt x="14561" y="16041"/>
                    </a:lnTo>
                    <a:lnTo>
                      <a:pt x="0" y="16041"/>
                    </a:lnTo>
                    <a:lnTo>
                      <a:pt x="0" y="21600"/>
                    </a:lnTo>
                    <a:lnTo>
                      <a:pt x="19607" y="21600"/>
                    </a:lnTo>
                    <a:lnTo>
                      <a:pt x="19607" y="10575"/>
                    </a:lnTo>
                    <a:lnTo>
                      <a:pt x="21600" y="10575"/>
                    </a:lnTo>
                    <a:lnTo>
                      <a:pt x="17084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780" name="AutoShape 16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1" name="AutoShape 17"/>
              <p:cNvSpPr>
                <a:spLocks noChangeArrowheads="1"/>
              </p:cNvSpPr>
              <p:nvPr/>
            </p:nvSpPr>
            <p:spPr bwMode="auto">
              <a:xfrm>
                <a:off x="2448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2" name="AutoShape 1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720" cy="192"/>
              </a:xfrm>
              <a:prstGeom prst="chevron">
                <a:avLst>
                  <a:gd name="adj" fmla="val 93750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783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4128" y="2016"/>
                <a:ext cx="528" cy="864"/>
              </a:xfrm>
              <a:custGeom>
                <a:avLst/>
                <a:gdLst>
                  <a:gd name="T0" fmla="*/ 10 w 21600"/>
                  <a:gd name="T1" fmla="*/ 0 h 21600"/>
                  <a:gd name="T2" fmla="*/ 6 w 21600"/>
                  <a:gd name="T3" fmla="*/ 17 h 21600"/>
                  <a:gd name="T4" fmla="*/ 0 w 21600"/>
                  <a:gd name="T5" fmla="*/ 30 h 21600"/>
                  <a:gd name="T6" fmla="*/ 5 w 21600"/>
                  <a:gd name="T7" fmla="*/ 35 h 21600"/>
                  <a:gd name="T8" fmla="*/ 11 w 21600"/>
                  <a:gd name="T9" fmla="*/ 27 h 21600"/>
                  <a:gd name="T10" fmla="*/ 13 w 21600"/>
                  <a:gd name="T11" fmla="*/ 17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450 h 21600"/>
                  <a:gd name="T20" fmla="*/ 1836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180" y="0"/>
                    </a:moveTo>
                    <a:lnTo>
                      <a:pt x="10759" y="10750"/>
                    </a:lnTo>
                    <a:lnTo>
                      <a:pt x="13991" y="10750"/>
                    </a:lnTo>
                    <a:lnTo>
                      <a:pt x="13991" y="16453"/>
                    </a:lnTo>
                    <a:lnTo>
                      <a:pt x="0" y="16453"/>
                    </a:lnTo>
                    <a:lnTo>
                      <a:pt x="0" y="21600"/>
                    </a:lnTo>
                    <a:lnTo>
                      <a:pt x="18368" y="21600"/>
                    </a:lnTo>
                    <a:lnTo>
                      <a:pt x="18368" y="10750"/>
                    </a:lnTo>
                    <a:lnTo>
                      <a:pt x="21600" y="10750"/>
                    </a:lnTo>
                    <a:lnTo>
                      <a:pt x="1618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778" name="Text Box 20"/>
            <p:cNvSpPr txBox="1">
              <a:spLocks noChangeArrowheads="1"/>
            </p:cNvSpPr>
            <p:nvPr/>
          </p:nvSpPr>
          <p:spPr bwMode="auto">
            <a:xfrm>
              <a:off x="3600" y="2448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實物流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48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8AE08C-093C-4A42-AFB5-B19FC8D6F92D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受限於科技條件：減省資訊流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/>
              <a:t>資訊不予流通</a:t>
            </a: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3048000" y="2743200"/>
            <a:ext cx="3048000" cy="16002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4823" name="Group 5"/>
          <p:cNvGrpSpPr>
            <a:grpSpLocks/>
          </p:cNvGrpSpPr>
          <p:nvPr/>
        </p:nvGrpSpPr>
        <p:grpSpPr bwMode="auto">
          <a:xfrm>
            <a:off x="1981200" y="3733800"/>
            <a:ext cx="5486400" cy="1447800"/>
            <a:chOff x="1200" y="1968"/>
            <a:chExt cx="3456" cy="912"/>
          </a:xfrm>
        </p:grpSpPr>
        <p:sp>
          <p:nvSpPr>
            <p:cNvPr id="34836" name="AutoShape 6"/>
            <p:cNvSpPr>
              <a:spLocks noChangeArrowheads="1"/>
            </p:cNvSpPr>
            <p:nvPr/>
          </p:nvSpPr>
          <p:spPr bwMode="auto">
            <a:xfrm rot="5400000" flipH="1">
              <a:off x="1056" y="2112"/>
              <a:ext cx="672" cy="384"/>
            </a:xfrm>
            <a:custGeom>
              <a:avLst/>
              <a:gdLst>
                <a:gd name="T0" fmla="*/ 17 w 21600"/>
                <a:gd name="T1" fmla="*/ 0 h 21600"/>
                <a:gd name="T2" fmla="*/ 12 w 21600"/>
                <a:gd name="T3" fmla="*/ 3 h 21600"/>
                <a:gd name="T4" fmla="*/ 0 w 21600"/>
                <a:gd name="T5" fmla="*/ 6 h 21600"/>
                <a:gd name="T6" fmla="*/ 9 w 21600"/>
                <a:gd name="T7" fmla="*/ 7 h 21600"/>
                <a:gd name="T8" fmla="*/ 19 w 21600"/>
                <a:gd name="T9" fmla="*/ 5 h 21600"/>
                <a:gd name="T10" fmla="*/ 21 w 21600"/>
                <a:gd name="T11" fmla="*/ 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31 h 21600"/>
                <a:gd name="T20" fmla="*/ 196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4" y="0"/>
                  </a:moveTo>
                  <a:lnTo>
                    <a:pt x="12568" y="10575"/>
                  </a:lnTo>
                  <a:lnTo>
                    <a:pt x="14561" y="10575"/>
                  </a:lnTo>
                  <a:lnTo>
                    <a:pt x="14561" y="16041"/>
                  </a:lnTo>
                  <a:lnTo>
                    <a:pt x="0" y="16041"/>
                  </a:lnTo>
                  <a:lnTo>
                    <a:pt x="0" y="21600"/>
                  </a:lnTo>
                  <a:lnTo>
                    <a:pt x="19607" y="21600"/>
                  </a:lnTo>
                  <a:lnTo>
                    <a:pt x="19607" y="10575"/>
                  </a:lnTo>
                  <a:lnTo>
                    <a:pt x="21600" y="10575"/>
                  </a:lnTo>
                  <a:lnTo>
                    <a:pt x="17084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7" name="AutoShape 7"/>
            <p:cNvSpPr>
              <a:spLocks noChangeArrowheads="1"/>
            </p:cNvSpPr>
            <p:nvPr/>
          </p:nvSpPr>
          <p:spPr bwMode="auto">
            <a:xfrm>
              <a:off x="1632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8" name="AutoShape 8"/>
            <p:cNvSpPr>
              <a:spLocks noChangeArrowheads="1"/>
            </p:cNvSpPr>
            <p:nvPr/>
          </p:nvSpPr>
          <p:spPr bwMode="auto">
            <a:xfrm>
              <a:off x="2448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9" name="AutoShape 9"/>
            <p:cNvSpPr>
              <a:spLocks noChangeArrowheads="1"/>
            </p:cNvSpPr>
            <p:nvPr/>
          </p:nvSpPr>
          <p:spPr bwMode="auto">
            <a:xfrm>
              <a:off x="3264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40" name="AutoShape 10"/>
            <p:cNvSpPr>
              <a:spLocks noChangeArrowheads="1"/>
            </p:cNvSpPr>
            <p:nvPr/>
          </p:nvSpPr>
          <p:spPr bwMode="auto">
            <a:xfrm rot="10800000" flipH="1">
              <a:off x="4128" y="2016"/>
              <a:ext cx="528" cy="864"/>
            </a:xfrm>
            <a:custGeom>
              <a:avLst/>
              <a:gdLst>
                <a:gd name="T0" fmla="*/ 10 w 21600"/>
                <a:gd name="T1" fmla="*/ 0 h 21600"/>
                <a:gd name="T2" fmla="*/ 6 w 21600"/>
                <a:gd name="T3" fmla="*/ 17 h 21600"/>
                <a:gd name="T4" fmla="*/ 0 w 21600"/>
                <a:gd name="T5" fmla="*/ 30 h 21600"/>
                <a:gd name="T6" fmla="*/ 5 w 21600"/>
                <a:gd name="T7" fmla="*/ 35 h 21600"/>
                <a:gd name="T8" fmla="*/ 11 w 21600"/>
                <a:gd name="T9" fmla="*/ 27 h 21600"/>
                <a:gd name="T10" fmla="*/ 13 w 21600"/>
                <a:gd name="T11" fmla="*/ 1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450 h 21600"/>
                <a:gd name="T20" fmla="*/ 183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80" y="0"/>
                  </a:moveTo>
                  <a:lnTo>
                    <a:pt x="10759" y="10750"/>
                  </a:lnTo>
                  <a:lnTo>
                    <a:pt x="13991" y="10750"/>
                  </a:lnTo>
                  <a:lnTo>
                    <a:pt x="13991" y="16453"/>
                  </a:lnTo>
                  <a:lnTo>
                    <a:pt x="0" y="16453"/>
                  </a:lnTo>
                  <a:lnTo>
                    <a:pt x="0" y="21600"/>
                  </a:lnTo>
                  <a:lnTo>
                    <a:pt x="18368" y="21600"/>
                  </a:lnTo>
                  <a:lnTo>
                    <a:pt x="18368" y="10750"/>
                  </a:lnTo>
                  <a:lnTo>
                    <a:pt x="21600" y="10750"/>
                  </a:lnTo>
                  <a:lnTo>
                    <a:pt x="1618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824" name="AutoShape 11"/>
          <p:cNvSpPr>
            <a:spLocks noChangeArrowheads="1"/>
          </p:cNvSpPr>
          <p:nvPr/>
        </p:nvSpPr>
        <p:spPr bwMode="auto">
          <a:xfrm rot="-5400000" flipH="1" flipV="1">
            <a:off x="1752600" y="2590800"/>
            <a:ext cx="1066800" cy="609600"/>
          </a:xfrm>
          <a:custGeom>
            <a:avLst/>
            <a:gdLst>
              <a:gd name="T0" fmla="*/ 41672369 w 21600"/>
              <a:gd name="T1" fmla="*/ 0 h 21600"/>
              <a:gd name="T2" fmla="*/ 30656671 w 21600"/>
              <a:gd name="T3" fmla="*/ 8422922 h 21600"/>
              <a:gd name="T4" fmla="*/ 0 w 21600"/>
              <a:gd name="T5" fmla="*/ 14990798 h 21600"/>
              <a:gd name="T6" fmla="*/ 23914545 w 21600"/>
              <a:gd name="T7" fmla="*/ 17204267 h 21600"/>
              <a:gd name="T8" fmla="*/ 47826620 w 21600"/>
              <a:gd name="T9" fmla="*/ 13241697 h 21600"/>
              <a:gd name="T10" fmla="*/ 52688067 w 21600"/>
              <a:gd name="T11" fmla="*/ 842292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041 h 21600"/>
              <a:gd name="T20" fmla="*/ 1960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84" y="0"/>
                </a:moveTo>
                <a:lnTo>
                  <a:pt x="12568" y="10575"/>
                </a:lnTo>
                <a:lnTo>
                  <a:pt x="14561" y="10575"/>
                </a:lnTo>
                <a:lnTo>
                  <a:pt x="14561" y="16041"/>
                </a:lnTo>
                <a:lnTo>
                  <a:pt x="0" y="16041"/>
                </a:lnTo>
                <a:lnTo>
                  <a:pt x="0" y="21600"/>
                </a:lnTo>
                <a:lnTo>
                  <a:pt x="19607" y="21600"/>
                </a:lnTo>
                <a:lnTo>
                  <a:pt x="19607" y="10575"/>
                </a:lnTo>
                <a:lnTo>
                  <a:pt x="21600" y="10575"/>
                </a:lnTo>
                <a:lnTo>
                  <a:pt x="17084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5" name="AutoShape 12"/>
          <p:cNvSpPr>
            <a:spLocks noChangeArrowheads="1"/>
          </p:cNvSpPr>
          <p:nvPr/>
        </p:nvSpPr>
        <p:spPr bwMode="auto">
          <a:xfrm flipV="1">
            <a:off x="2667000" y="3048000"/>
            <a:ext cx="1143000" cy="304800"/>
          </a:xfrm>
          <a:prstGeom prst="chevron">
            <a:avLst>
              <a:gd name="adj" fmla="val 9375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6" name="AutoShape 13"/>
          <p:cNvSpPr>
            <a:spLocks noChangeArrowheads="1"/>
          </p:cNvSpPr>
          <p:nvPr/>
        </p:nvSpPr>
        <p:spPr bwMode="auto">
          <a:xfrm flipV="1">
            <a:off x="5257800" y="3048000"/>
            <a:ext cx="1143000" cy="304800"/>
          </a:xfrm>
          <a:prstGeom prst="chevron">
            <a:avLst>
              <a:gd name="adj" fmla="val 9375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4827" name="AutoShape 14"/>
          <p:cNvSpPr>
            <a:spLocks noChangeArrowheads="1"/>
          </p:cNvSpPr>
          <p:nvPr/>
        </p:nvSpPr>
        <p:spPr bwMode="auto">
          <a:xfrm rot="10800000" flipH="1" flipV="1">
            <a:off x="6629400" y="1981200"/>
            <a:ext cx="838200" cy="1371600"/>
          </a:xfrm>
          <a:custGeom>
            <a:avLst/>
            <a:gdLst>
              <a:gd name="T0" fmla="*/ 24364999 w 21600"/>
              <a:gd name="T1" fmla="*/ 0 h 21600"/>
              <a:gd name="T2" fmla="*/ 16201669 w 21600"/>
              <a:gd name="T3" fmla="*/ 43346688 h 21600"/>
              <a:gd name="T4" fmla="*/ 0 w 21600"/>
              <a:gd name="T5" fmla="*/ 76721653 h 21600"/>
              <a:gd name="T6" fmla="*/ 13829912 w 21600"/>
              <a:gd name="T7" fmla="*/ 87096600 h 21600"/>
              <a:gd name="T8" fmla="*/ 27659824 w 21600"/>
              <a:gd name="T9" fmla="*/ 69036184 h 21600"/>
              <a:gd name="T10" fmla="*/ 32526817 w 21600"/>
              <a:gd name="T11" fmla="*/ 433466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453 h 21600"/>
              <a:gd name="T20" fmla="*/ 1836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80" y="0"/>
                </a:moveTo>
                <a:lnTo>
                  <a:pt x="10759" y="10750"/>
                </a:lnTo>
                <a:lnTo>
                  <a:pt x="13991" y="10750"/>
                </a:lnTo>
                <a:lnTo>
                  <a:pt x="13991" y="16453"/>
                </a:lnTo>
                <a:lnTo>
                  <a:pt x="0" y="16453"/>
                </a:lnTo>
                <a:lnTo>
                  <a:pt x="0" y="21600"/>
                </a:lnTo>
                <a:lnTo>
                  <a:pt x="18368" y="21600"/>
                </a:lnTo>
                <a:lnTo>
                  <a:pt x="18368" y="10750"/>
                </a:lnTo>
                <a:lnTo>
                  <a:pt x="21600" y="10750"/>
                </a:lnTo>
                <a:lnTo>
                  <a:pt x="1618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5791200" y="21336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資訊流</a:t>
            </a: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5791200" y="4495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實物流</a:t>
            </a:r>
          </a:p>
        </p:txBody>
      </p:sp>
      <p:grpSp>
        <p:nvGrpSpPr>
          <p:cNvPr id="291857" name="Group 17"/>
          <p:cNvGrpSpPr>
            <a:grpSpLocks/>
          </p:cNvGrpSpPr>
          <p:nvPr/>
        </p:nvGrpSpPr>
        <p:grpSpPr bwMode="auto">
          <a:xfrm>
            <a:off x="3962400" y="2819400"/>
            <a:ext cx="1143000" cy="914400"/>
            <a:chOff x="2496" y="1776"/>
            <a:chExt cx="720" cy="576"/>
          </a:xfrm>
        </p:grpSpPr>
        <p:sp>
          <p:nvSpPr>
            <p:cNvPr id="34831" name="AutoShape 18"/>
            <p:cNvSpPr>
              <a:spLocks noChangeArrowheads="1"/>
            </p:cNvSpPr>
            <p:nvPr/>
          </p:nvSpPr>
          <p:spPr bwMode="auto">
            <a:xfrm flipV="1">
              <a:off x="2496" y="1920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4832" name="Rectangle 19"/>
            <p:cNvSpPr>
              <a:spLocks noChangeArrowheads="1"/>
            </p:cNvSpPr>
            <p:nvPr/>
          </p:nvSpPr>
          <p:spPr bwMode="auto">
            <a:xfrm>
              <a:off x="2496" y="1776"/>
              <a:ext cx="720" cy="57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34833" name="Group 20"/>
            <p:cNvGrpSpPr>
              <a:grpSpLocks/>
            </p:cNvGrpSpPr>
            <p:nvPr/>
          </p:nvGrpSpPr>
          <p:grpSpPr bwMode="auto">
            <a:xfrm>
              <a:off x="2592" y="1776"/>
              <a:ext cx="528" cy="528"/>
              <a:chOff x="2592" y="1776"/>
              <a:chExt cx="528" cy="528"/>
            </a:xfrm>
          </p:grpSpPr>
          <p:sp>
            <p:nvSpPr>
              <p:cNvPr id="34834" name="Oval 21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zh-TW" altLang="en-US">
                  <a:solidFill>
                    <a:schemeClr val="hlink"/>
                  </a:solidFill>
                </a:endParaRPr>
              </a:p>
            </p:txBody>
          </p:sp>
          <p:sp>
            <p:nvSpPr>
              <p:cNvPr id="34835" name="Rectangle 22"/>
              <p:cNvSpPr>
                <a:spLocks noChangeArrowheads="1"/>
              </p:cNvSpPr>
              <p:nvPr/>
            </p:nvSpPr>
            <p:spPr bwMode="auto">
              <a:xfrm>
                <a:off x="2712" y="1992"/>
                <a:ext cx="28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64EE686-4879-483C-839F-ED4190365EB6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/>
              <a:t>簡單的再工程例子</a:t>
            </a:r>
          </a:p>
        </p:txBody>
      </p:sp>
      <p:sp>
        <p:nvSpPr>
          <p:cNvPr id="5125" name="Freeform 3"/>
          <p:cNvSpPr>
            <a:spLocks/>
          </p:cNvSpPr>
          <p:nvPr/>
        </p:nvSpPr>
        <p:spPr bwMode="auto">
          <a:xfrm>
            <a:off x="4468813" y="3238500"/>
            <a:ext cx="527050" cy="1481138"/>
          </a:xfrm>
          <a:custGeom>
            <a:avLst/>
            <a:gdLst>
              <a:gd name="T0" fmla="*/ 506018647 w 333"/>
              <a:gd name="T1" fmla="*/ 30241885 h 933"/>
              <a:gd name="T2" fmla="*/ 666341560 w 333"/>
              <a:gd name="T3" fmla="*/ 0 h 933"/>
              <a:gd name="T4" fmla="*/ 731472594 w 333"/>
              <a:gd name="T5" fmla="*/ 60483770 h 933"/>
              <a:gd name="T6" fmla="*/ 759027971 w 333"/>
              <a:gd name="T7" fmla="*/ 40322514 h 933"/>
              <a:gd name="T8" fmla="*/ 804118444 w 333"/>
              <a:gd name="T9" fmla="*/ 141128798 h 933"/>
              <a:gd name="T10" fmla="*/ 713937498 w 333"/>
              <a:gd name="T11" fmla="*/ 206652882 h 933"/>
              <a:gd name="T12" fmla="*/ 708926567 w 333"/>
              <a:gd name="T13" fmla="*/ 259576975 h 933"/>
              <a:gd name="T14" fmla="*/ 686382121 w 333"/>
              <a:gd name="T15" fmla="*/ 264617289 h 933"/>
              <a:gd name="T16" fmla="*/ 666341560 w 333"/>
              <a:gd name="T17" fmla="*/ 317539795 h 933"/>
              <a:gd name="T18" fmla="*/ 603715991 w 333"/>
              <a:gd name="T19" fmla="*/ 327620423 h 933"/>
              <a:gd name="T20" fmla="*/ 603715991 w 333"/>
              <a:gd name="T21" fmla="*/ 350302631 h 933"/>
              <a:gd name="T22" fmla="*/ 713937498 w 333"/>
              <a:gd name="T23" fmla="*/ 420867030 h 933"/>
              <a:gd name="T24" fmla="*/ 804118444 w 333"/>
              <a:gd name="T25" fmla="*/ 758568081 h 933"/>
              <a:gd name="T26" fmla="*/ 731472594 w 333"/>
              <a:gd name="T27" fmla="*/ 846772786 h 933"/>
              <a:gd name="T28" fmla="*/ 731472594 w 333"/>
              <a:gd name="T29" fmla="*/ 1459171755 h 933"/>
              <a:gd name="T30" fmla="*/ 646300998 w 333"/>
              <a:gd name="T31" fmla="*/ 1486892689 h 933"/>
              <a:gd name="T32" fmla="*/ 628765902 w 333"/>
              <a:gd name="T33" fmla="*/ 1587698973 h 933"/>
              <a:gd name="T34" fmla="*/ 593695710 w 333"/>
              <a:gd name="T35" fmla="*/ 1844754998 h 933"/>
              <a:gd name="T36" fmla="*/ 593695710 w 333"/>
              <a:gd name="T37" fmla="*/ 1985883795 h 933"/>
              <a:gd name="T38" fmla="*/ 731472594 w 333"/>
              <a:gd name="T39" fmla="*/ 2071569137 h 933"/>
              <a:gd name="T40" fmla="*/ 829169938 w 333"/>
              <a:gd name="T41" fmla="*/ 2114412601 h 933"/>
              <a:gd name="T42" fmla="*/ 831673821 w 333"/>
              <a:gd name="T43" fmla="*/ 2144654486 h 933"/>
              <a:gd name="T44" fmla="*/ 618745621 w 333"/>
              <a:gd name="T45" fmla="*/ 2101811022 h 933"/>
              <a:gd name="T46" fmla="*/ 593695710 w 333"/>
              <a:gd name="T47" fmla="*/ 2074090088 h 933"/>
              <a:gd name="T48" fmla="*/ 576160614 w 333"/>
              <a:gd name="T49" fmla="*/ 2101811022 h 933"/>
              <a:gd name="T50" fmla="*/ 551109120 w 333"/>
              <a:gd name="T51" fmla="*/ 2101811022 h 933"/>
              <a:gd name="T52" fmla="*/ 528564675 w 333"/>
              <a:gd name="T53" fmla="*/ 2003525689 h 933"/>
              <a:gd name="T54" fmla="*/ 506018647 w 333"/>
              <a:gd name="T55" fmla="*/ 1557457088 h 933"/>
              <a:gd name="T56" fmla="*/ 460928175 w 333"/>
              <a:gd name="T57" fmla="*/ 1557457088 h 933"/>
              <a:gd name="T58" fmla="*/ 345695735 w 333"/>
              <a:gd name="T59" fmla="*/ 1953122547 h 933"/>
              <a:gd name="T60" fmla="*/ 345695735 w 333"/>
              <a:gd name="T61" fmla="*/ 2147483646 h 933"/>
              <a:gd name="T62" fmla="*/ 298099797 w 333"/>
              <a:gd name="T63" fmla="*/ 2147483646 h 933"/>
              <a:gd name="T64" fmla="*/ 253009324 w 333"/>
              <a:gd name="T65" fmla="*/ 2147483646 h 933"/>
              <a:gd name="T66" fmla="*/ 227959413 w 333"/>
              <a:gd name="T67" fmla="*/ 2147483646 h 933"/>
              <a:gd name="T68" fmla="*/ 260524139 w 333"/>
              <a:gd name="T69" fmla="*/ 2147483646 h 933"/>
              <a:gd name="T70" fmla="*/ 298099797 w 333"/>
              <a:gd name="T71" fmla="*/ 2058969145 h 933"/>
              <a:gd name="T72" fmla="*/ 303110728 w 333"/>
              <a:gd name="T73" fmla="*/ 1494453954 h 933"/>
              <a:gd name="T74" fmla="*/ 340686386 w 333"/>
              <a:gd name="T75" fmla="*/ 945059707 h 933"/>
              <a:gd name="T76" fmla="*/ 273049886 w 333"/>
              <a:gd name="T77" fmla="*/ 897175928 h 933"/>
              <a:gd name="T78" fmla="*/ 273049886 w 333"/>
              <a:gd name="T79" fmla="*/ 819051851 h 933"/>
              <a:gd name="T80" fmla="*/ 273049886 w 333"/>
              <a:gd name="T81" fmla="*/ 667842425 h 933"/>
              <a:gd name="T82" fmla="*/ 180363474 w 333"/>
              <a:gd name="T83" fmla="*/ 705643988 h 933"/>
              <a:gd name="T84" fmla="*/ 260524139 w 333"/>
              <a:gd name="T85" fmla="*/ 803930909 h 933"/>
              <a:gd name="T86" fmla="*/ 260524139 w 333"/>
              <a:gd name="T87" fmla="*/ 887095299 h 933"/>
              <a:gd name="T88" fmla="*/ 177858008 w 333"/>
              <a:gd name="T89" fmla="*/ 831651843 h 933"/>
              <a:gd name="T90" fmla="*/ 130262069 w 333"/>
              <a:gd name="T91" fmla="*/ 778729338 h 933"/>
              <a:gd name="T92" fmla="*/ 87677062 w 333"/>
              <a:gd name="T93" fmla="*/ 791329330 h 933"/>
              <a:gd name="T94" fmla="*/ 0 w 333"/>
              <a:gd name="T95" fmla="*/ 698084311 h 933"/>
              <a:gd name="T96" fmla="*/ 0 w 333"/>
              <a:gd name="T97" fmla="*/ 667842425 h 933"/>
              <a:gd name="T98" fmla="*/ 45090473 w 333"/>
              <a:gd name="T99" fmla="*/ 652721483 h 933"/>
              <a:gd name="T100" fmla="*/ 147797165 w 333"/>
              <a:gd name="T101" fmla="*/ 551915199 h 933"/>
              <a:gd name="T102" fmla="*/ 260524139 w 333"/>
              <a:gd name="T103" fmla="*/ 463708907 h 933"/>
              <a:gd name="T104" fmla="*/ 398302606 w 333"/>
              <a:gd name="T105" fmla="*/ 355342945 h 933"/>
              <a:gd name="T106" fmla="*/ 506018647 w 333"/>
              <a:gd name="T107" fmla="*/ 320060746 h 933"/>
              <a:gd name="T108" fmla="*/ 506018647 w 333"/>
              <a:gd name="T109" fmla="*/ 246975396 h 933"/>
              <a:gd name="T110" fmla="*/ 460928175 w 333"/>
              <a:gd name="T111" fmla="*/ 209173833 h 933"/>
              <a:gd name="T112" fmla="*/ 460928175 w 333"/>
              <a:gd name="T113" fmla="*/ 113407863 h 933"/>
              <a:gd name="T114" fmla="*/ 435876681 w 333"/>
              <a:gd name="T115" fmla="*/ 95765970 h 933"/>
              <a:gd name="T116" fmla="*/ 506018647 w 333"/>
              <a:gd name="T117" fmla="*/ 30241885 h 9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3" h="933">
                <a:moveTo>
                  <a:pt x="202" y="12"/>
                </a:moveTo>
                <a:lnTo>
                  <a:pt x="266" y="0"/>
                </a:lnTo>
                <a:lnTo>
                  <a:pt x="292" y="24"/>
                </a:lnTo>
                <a:lnTo>
                  <a:pt x="303" y="16"/>
                </a:lnTo>
                <a:lnTo>
                  <a:pt x="321" y="56"/>
                </a:lnTo>
                <a:lnTo>
                  <a:pt x="285" y="82"/>
                </a:lnTo>
                <a:lnTo>
                  <a:pt x="283" y="103"/>
                </a:lnTo>
                <a:lnTo>
                  <a:pt x="274" y="105"/>
                </a:lnTo>
                <a:lnTo>
                  <a:pt x="266" y="126"/>
                </a:lnTo>
                <a:lnTo>
                  <a:pt x="241" y="130"/>
                </a:lnTo>
                <a:lnTo>
                  <a:pt x="241" y="139"/>
                </a:lnTo>
                <a:lnTo>
                  <a:pt x="285" y="167"/>
                </a:lnTo>
                <a:lnTo>
                  <a:pt x="321" y="301"/>
                </a:lnTo>
                <a:lnTo>
                  <a:pt x="292" y="336"/>
                </a:lnTo>
                <a:lnTo>
                  <a:pt x="292" y="579"/>
                </a:lnTo>
                <a:lnTo>
                  <a:pt x="258" y="590"/>
                </a:lnTo>
                <a:lnTo>
                  <a:pt x="251" y="630"/>
                </a:lnTo>
                <a:lnTo>
                  <a:pt x="237" y="732"/>
                </a:lnTo>
                <a:lnTo>
                  <a:pt x="237" y="788"/>
                </a:lnTo>
                <a:lnTo>
                  <a:pt x="292" y="822"/>
                </a:lnTo>
                <a:lnTo>
                  <a:pt x="331" y="839"/>
                </a:lnTo>
                <a:lnTo>
                  <a:pt x="332" y="851"/>
                </a:lnTo>
                <a:lnTo>
                  <a:pt x="247" y="834"/>
                </a:lnTo>
                <a:lnTo>
                  <a:pt x="237" y="823"/>
                </a:lnTo>
                <a:lnTo>
                  <a:pt x="230" y="834"/>
                </a:lnTo>
                <a:lnTo>
                  <a:pt x="220" y="834"/>
                </a:lnTo>
                <a:lnTo>
                  <a:pt x="211" y="795"/>
                </a:lnTo>
                <a:lnTo>
                  <a:pt x="202" y="618"/>
                </a:lnTo>
                <a:lnTo>
                  <a:pt x="184" y="618"/>
                </a:lnTo>
                <a:lnTo>
                  <a:pt x="138" y="775"/>
                </a:lnTo>
                <a:lnTo>
                  <a:pt x="138" y="872"/>
                </a:lnTo>
                <a:lnTo>
                  <a:pt x="119" y="921"/>
                </a:lnTo>
                <a:lnTo>
                  <a:pt x="101" y="932"/>
                </a:lnTo>
                <a:lnTo>
                  <a:pt x="91" y="906"/>
                </a:lnTo>
                <a:lnTo>
                  <a:pt x="104" y="879"/>
                </a:lnTo>
                <a:lnTo>
                  <a:pt x="119" y="817"/>
                </a:lnTo>
                <a:lnTo>
                  <a:pt x="121" y="593"/>
                </a:lnTo>
                <a:lnTo>
                  <a:pt x="136" y="375"/>
                </a:lnTo>
                <a:lnTo>
                  <a:pt x="109" y="356"/>
                </a:lnTo>
                <a:lnTo>
                  <a:pt x="109" y="325"/>
                </a:lnTo>
                <a:lnTo>
                  <a:pt x="109" y="265"/>
                </a:lnTo>
                <a:lnTo>
                  <a:pt x="72" y="280"/>
                </a:lnTo>
                <a:lnTo>
                  <a:pt x="104" y="319"/>
                </a:lnTo>
                <a:lnTo>
                  <a:pt x="104" y="352"/>
                </a:lnTo>
                <a:lnTo>
                  <a:pt x="71" y="330"/>
                </a:lnTo>
                <a:lnTo>
                  <a:pt x="52" y="309"/>
                </a:lnTo>
                <a:lnTo>
                  <a:pt x="35" y="314"/>
                </a:lnTo>
                <a:lnTo>
                  <a:pt x="0" y="277"/>
                </a:lnTo>
                <a:lnTo>
                  <a:pt x="0" y="265"/>
                </a:lnTo>
                <a:lnTo>
                  <a:pt x="18" y="259"/>
                </a:lnTo>
                <a:lnTo>
                  <a:pt x="59" y="219"/>
                </a:lnTo>
                <a:lnTo>
                  <a:pt x="104" y="184"/>
                </a:lnTo>
                <a:lnTo>
                  <a:pt x="159" y="141"/>
                </a:lnTo>
                <a:lnTo>
                  <a:pt x="202" y="127"/>
                </a:lnTo>
                <a:lnTo>
                  <a:pt x="202" y="98"/>
                </a:lnTo>
                <a:lnTo>
                  <a:pt x="184" y="83"/>
                </a:lnTo>
                <a:lnTo>
                  <a:pt x="184" y="45"/>
                </a:lnTo>
                <a:lnTo>
                  <a:pt x="174" y="38"/>
                </a:lnTo>
                <a:lnTo>
                  <a:pt x="202" y="12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6" name="Freeform 4"/>
          <p:cNvSpPr>
            <a:spLocks/>
          </p:cNvSpPr>
          <p:nvPr/>
        </p:nvSpPr>
        <p:spPr bwMode="auto">
          <a:xfrm>
            <a:off x="4911725" y="3657600"/>
            <a:ext cx="385763" cy="1416050"/>
          </a:xfrm>
          <a:custGeom>
            <a:avLst/>
            <a:gdLst>
              <a:gd name="T0" fmla="*/ 141128933 w 243"/>
              <a:gd name="T1" fmla="*/ 42843450 h 892"/>
              <a:gd name="T2" fmla="*/ 141128933 w 243"/>
              <a:gd name="T3" fmla="*/ 95765938 h 892"/>
              <a:gd name="T4" fmla="*/ 151209571 w 243"/>
              <a:gd name="T5" fmla="*/ 113407825 h 892"/>
              <a:gd name="T6" fmla="*/ 126007976 w 243"/>
              <a:gd name="T7" fmla="*/ 158770638 h 892"/>
              <a:gd name="T8" fmla="*/ 141128933 w 243"/>
              <a:gd name="T9" fmla="*/ 171370625 h 892"/>
              <a:gd name="T10" fmla="*/ 138609567 w 243"/>
              <a:gd name="T11" fmla="*/ 189012513 h 892"/>
              <a:gd name="T12" fmla="*/ 153730524 w 243"/>
              <a:gd name="T13" fmla="*/ 249496263 h 892"/>
              <a:gd name="T14" fmla="*/ 153730524 w 243"/>
              <a:gd name="T15" fmla="*/ 262096250 h 892"/>
              <a:gd name="T16" fmla="*/ 50403190 w 243"/>
              <a:gd name="T17" fmla="*/ 320060638 h 892"/>
              <a:gd name="T18" fmla="*/ 0 w 243"/>
              <a:gd name="T19" fmla="*/ 788809700 h 892"/>
              <a:gd name="T20" fmla="*/ 63004782 w 243"/>
              <a:gd name="T21" fmla="*/ 869454700 h 892"/>
              <a:gd name="T22" fmla="*/ 37803186 w 243"/>
              <a:gd name="T23" fmla="*/ 1118949375 h 892"/>
              <a:gd name="T24" fmla="*/ 78125739 w 243"/>
              <a:gd name="T25" fmla="*/ 1146671888 h 892"/>
              <a:gd name="T26" fmla="*/ 98287015 w 243"/>
              <a:gd name="T27" fmla="*/ 1542335625 h 892"/>
              <a:gd name="T28" fmla="*/ 133569248 w 243"/>
              <a:gd name="T29" fmla="*/ 1940520313 h 892"/>
              <a:gd name="T30" fmla="*/ 120967657 w 243"/>
              <a:gd name="T31" fmla="*/ 1965721875 h 892"/>
              <a:gd name="T32" fmla="*/ 12601591 w 243"/>
              <a:gd name="T33" fmla="*/ 2038807200 h 892"/>
              <a:gd name="T34" fmla="*/ 22682229 w 243"/>
              <a:gd name="T35" fmla="*/ 2051407188 h 892"/>
              <a:gd name="T36" fmla="*/ 63004782 w 243"/>
              <a:gd name="T37" fmla="*/ 2066528125 h 892"/>
              <a:gd name="T38" fmla="*/ 128528929 w 243"/>
              <a:gd name="T39" fmla="*/ 2051407188 h 892"/>
              <a:gd name="T40" fmla="*/ 189012757 w 243"/>
              <a:gd name="T41" fmla="*/ 2023686263 h 892"/>
              <a:gd name="T42" fmla="*/ 239415948 w 243"/>
              <a:gd name="T43" fmla="*/ 2008565325 h 892"/>
              <a:gd name="T44" fmla="*/ 239415948 w 243"/>
              <a:gd name="T45" fmla="*/ 2076608750 h 892"/>
              <a:gd name="T46" fmla="*/ 262096590 w 243"/>
              <a:gd name="T47" fmla="*/ 2079129700 h 892"/>
              <a:gd name="T48" fmla="*/ 224294991 w 243"/>
              <a:gd name="T49" fmla="*/ 2139613450 h 892"/>
              <a:gd name="T50" fmla="*/ 244456267 w 243"/>
              <a:gd name="T51" fmla="*/ 2147483646 h 892"/>
              <a:gd name="T52" fmla="*/ 282257866 w 243"/>
              <a:gd name="T53" fmla="*/ 2147483646 h 892"/>
              <a:gd name="T54" fmla="*/ 345262648 w 243"/>
              <a:gd name="T55" fmla="*/ 2147483646 h 892"/>
              <a:gd name="T56" fmla="*/ 345262648 w 243"/>
              <a:gd name="T57" fmla="*/ 2111890938 h 892"/>
              <a:gd name="T58" fmla="*/ 365423924 w 243"/>
              <a:gd name="T59" fmla="*/ 2101810313 h 892"/>
              <a:gd name="T60" fmla="*/ 390625519 w 243"/>
              <a:gd name="T61" fmla="*/ 1590219388 h 892"/>
              <a:gd name="T62" fmla="*/ 365423924 w 243"/>
              <a:gd name="T63" fmla="*/ 1539816263 h 892"/>
              <a:gd name="T64" fmla="*/ 438507756 w 243"/>
              <a:gd name="T65" fmla="*/ 1194554063 h 892"/>
              <a:gd name="T66" fmla="*/ 481351261 w 243"/>
              <a:gd name="T67" fmla="*/ 1181954075 h 892"/>
              <a:gd name="T68" fmla="*/ 498991584 w 243"/>
              <a:gd name="T69" fmla="*/ 826611250 h 892"/>
              <a:gd name="T70" fmla="*/ 609878603 w 243"/>
              <a:gd name="T71" fmla="*/ 786288750 h 892"/>
              <a:gd name="T72" fmla="*/ 561996366 w 243"/>
              <a:gd name="T73" fmla="*/ 398184688 h 892"/>
              <a:gd name="T74" fmla="*/ 388104566 w 243"/>
              <a:gd name="T75" fmla="*/ 297378438 h 892"/>
              <a:gd name="T76" fmla="*/ 345262648 w 243"/>
              <a:gd name="T77" fmla="*/ 259576888 h 892"/>
              <a:gd name="T78" fmla="*/ 345262648 w 243"/>
              <a:gd name="T79" fmla="*/ 224294700 h 892"/>
              <a:gd name="T80" fmla="*/ 360383605 w 243"/>
              <a:gd name="T81" fmla="*/ 196572188 h 892"/>
              <a:gd name="T82" fmla="*/ 378023927 w 243"/>
              <a:gd name="T83" fmla="*/ 173891575 h 892"/>
              <a:gd name="T84" fmla="*/ 398185204 w 243"/>
              <a:gd name="T85" fmla="*/ 148690013 h 892"/>
              <a:gd name="T86" fmla="*/ 408265842 w 243"/>
              <a:gd name="T87" fmla="*/ 120967500 h 892"/>
              <a:gd name="T88" fmla="*/ 408265842 w 243"/>
              <a:gd name="T89" fmla="*/ 93246575 h 892"/>
              <a:gd name="T90" fmla="*/ 398185204 w 243"/>
              <a:gd name="T91" fmla="*/ 65524063 h 892"/>
              <a:gd name="T92" fmla="*/ 375504562 w 243"/>
              <a:gd name="T93" fmla="*/ 37803138 h 892"/>
              <a:gd name="T94" fmla="*/ 345262648 w 243"/>
              <a:gd name="T95" fmla="*/ 12601575 h 892"/>
              <a:gd name="T96" fmla="*/ 307459461 w 243"/>
              <a:gd name="T97" fmla="*/ 0 h 892"/>
              <a:gd name="T98" fmla="*/ 264617543 w 243"/>
              <a:gd name="T99" fmla="*/ 0 h 892"/>
              <a:gd name="T100" fmla="*/ 224294991 w 243"/>
              <a:gd name="T101" fmla="*/ 2520950 h 892"/>
              <a:gd name="T102" fmla="*/ 189012757 w 243"/>
              <a:gd name="T103" fmla="*/ 12601575 h 892"/>
              <a:gd name="T104" fmla="*/ 141128933 w 243"/>
              <a:gd name="T105" fmla="*/ 42843450 h 8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3" h="892">
                <a:moveTo>
                  <a:pt x="56" y="17"/>
                </a:moveTo>
                <a:lnTo>
                  <a:pt x="56" y="38"/>
                </a:lnTo>
                <a:lnTo>
                  <a:pt x="60" y="45"/>
                </a:lnTo>
                <a:lnTo>
                  <a:pt x="50" y="63"/>
                </a:lnTo>
                <a:lnTo>
                  <a:pt x="56" y="68"/>
                </a:lnTo>
                <a:lnTo>
                  <a:pt x="55" y="75"/>
                </a:lnTo>
                <a:lnTo>
                  <a:pt x="61" y="99"/>
                </a:lnTo>
                <a:lnTo>
                  <a:pt x="61" y="104"/>
                </a:lnTo>
                <a:lnTo>
                  <a:pt x="20" y="127"/>
                </a:lnTo>
                <a:lnTo>
                  <a:pt x="0" y="313"/>
                </a:lnTo>
                <a:lnTo>
                  <a:pt x="25" y="345"/>
                </a:lnTo>
                <a:lnTo>
                  <a:pt x="15" y="444"/>
                </a:lnTo>
                <a:lnTo>
                  <a:pt x="31" y="455"/>
                </a:lnTo>
                <a:lnTo>
                  <a:pt x="39" y="612"/>
                </a:lnTo>
                <a:lnTo>
                  <a:pt x="53" y="770"/>
                </a:lnTo>
                <a:lnTo>
                  <a:pt x="48" y="780"/>
                </a:lnTo>
                <a:lnTo>
                  <a:pt x="5" y="809"/>
                </a:lnTo>
                <a:lnTo>
                  <a:pt x="9" y="814"/>
                </a:lnTo>
                <a:lnTo>
                  <a:pt x="25" y="820"/>
                </a:lnTo>
                <a:lnTo>
                  <a:pt x="51" y="814"/>
                </a:lnTo>
                <a:lnTo>
                  <a:pt x="75" y="803"/>
                </a:lnTo>
                <a:lnTo>
                  <a:pt x="95" y="797"/>
                </a:lnTo>
                <a:lnTo>
                  <a:pt x="95" y="824"/>
                </a:lnTo>
                <a:lnTo>
                  <a:pt x="104" y="825"/>
                </a:lnTo>
                <a:lnTo>
                  <a:pt x="89" y="849"/>
                </a:lnTo>
                <a:lnTo>
                  <a:pt x="97" y="886"/>
                </a:lnTo>
                <a:lnTo>
                  <a:pt x="112" y="891"/>
                </a:lnTo>
                <a:lnTo>
                  <a:pt x="137" y="860"/>
                </a:lnTo>
                <a:lnTo>
                  <a:pt x="137" y="838"/>
                </a:lnTo>
                <a:lnTo>
                  <a:pt x="145" y="834"/>
                </a:lnTo>
                <a:lnTo>
                  <a:pt x="155" y="631"/>
                </a:lnTo>
                <a:lnTo>
                  <a:pt x="145" y="611"/>
                </a:lnTo>
                <a:lnTo>
                  <a:pt x="174" y="474"/>
                </a:lnTo>
                <a:lnTo>
                  <a:pt x="191" y="469"/>
                </a:lnTo>
                <a:lnTo>
                  <a:pt x="198" y="328"/>
                </a:lnTo>
                <a:lnTo>
                  <a:pt x="242" y="312"/>
                </a:lnTo>
                <a:lnTo>
                  <a:pt x="223" y="158"/>
                </a:lnTo>
                <a:lnTo>
                  <a:pt x="154" y="118"/>
                </a:lnTo>
                <a:lnTo>
                  <a:pt x="137" y="103"/>
                </a:lnTo>
                <a:lnTo>
                  <a:pt x="137" y="89"/>
                </a:lnTo>
                <a:lnTo>
                  <a:pt x="143" y="78"/>
                </a:lnTo>
                <a:lnTo>
                  <a:pt x="150" y="69"/>
                </a:lnTo>
                <a:lnTo>
                  <a:pt x="158" y="59"/>
                </a:lnTo>
                <a:lnTo>
                  <a:pt x="162" y="48"/>
                </a:lnTo>
                <a:lnTo>
                  <a:pt x="162" y="37"/>
                </a:lnTo>
                <a:lnTo>
                  <a:pt x="158" y="26"/>
                </a:lnTo>
                <a:lnTo>
                  <a:pt x="149" y="15"/>
                </a:lnTo>
                <a:lnTo>
                  <a:pt x="137" y="5"/>
                </a:lnTo>
                <a:lnTo>
                  <a:pt x="122" y="0"/>
                </a:lnTo>
                <a:lnTo>
                  <a:pt x="105" y="0"/>
                </a:lnTo>
                <a:lnTo>
                  <a:pt x="89" y="1"/>
                </a:lnTo>
                <a:lnTo>
                  <a:pt x="75" y="5"/>
                </a:lnTo>
                <a:lnTo>
                  <a:pt x="56" y="17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7" name="Freeform 5"/>
          <p:cNvSpPr>
            <a:spLocks/>
          </p:cNvSpPr>
          <p:nvPr/>
        </p:nvSpPr>
        <p:spPr bwMode="auto">
          <a:xfrm>
            <a:off x="6494463" y="2962275"/>
            <a:ext cx="438150" cy="1757363"/>
          </a:xfrm>
          <a:custGeom>
            <a:avLst/>
            <a:gdLst>
              <a:gd name="T0" fmla="*/ 244455950 w 276"/>
              <a:gd name="T1" fmla="*/ 40322511 h 1107"/>
              <a:gd name="T2" fmla="*/ 405745950 w 276"/>
              <a:gd name="T3" fmla="*/ 0 h 1107"/>
              <a:gd name="T4" fmla="*/ 524192500 w 276"/>
              <a:gd name="T5" fmla="*/ 0 h 1107"/>
              <a:gd name="T6" fmla="*/ 632560013 w 276"/>
              <a:gd name="T7" fmla="*/ 25201570 h 1107"/>
              <a:gd name="T8" fmla="*/ 677922825 w 276"/>
              <a:gd name="T9" fmla="*/ 118448171 h 1107"/>
              <a:gd name="T10" fmla="*/ 677922825 w 276"/>
              <a:gd name="T11" fmla="*/ 201612557 h 1107"/>
              <a:gd name="T12" fmla="*/ 614918125 w 276"/>
              <a:gd name="T13" fmla="*/ 302418836 h 1107"/>
              <a:gd name="T14" fmla="*/ 569555313 w 276"/>
              <a:gd name="T15" fmla="*/ 299899473 h 1107"/>
              <a:gd name="T16" fmla="*/ 635079375 w 276"/>
              <a:gd name="T17" fmla="*/ 413305743 h 1107"/>
              <a:gd name="T18" fmla="*/ 693043763 w 276"/>
              <a:gd name="T19" fmla="*/ 599797358 h 1107"/>
              <a:gd name="T20" fmla="*/ 693043763 w 276"/>
              <a:gd name="T21" fmla="*/ 758568041 h 1107"/>
              <a:gd name="T22" fmla="*/ 677922825 w 276"/>
              <a:gd name="T23" fmla="*/ 960180598 h 1107"/>
              <a:gd name="T24" fmla="*/ 632560013 w 276"/>
              <a:gd name="T25" fmla="*/ 1159272205 h 1107"/>
              <a:gd name="T26" fmla="*/ 554434375 w 276"/>
              <a:gd name="T27" fmla="*/ 1171873783 h 1107"/>
              <a:gd name="T28" fmla="*/ 554434375 w 276"/>
              <a:gd name="T29" fmla="*/ 1232357551 h 1107"/>
              <a:gd name="T30" fmla="*/ 511592513 w 276"/>
              <a:gd name="T31" fmla="*/ 1257559120 h 1107"/>
              <a:gd name="T32" fmla="*/ 511592513 w 276"/>
              <a:gd name="T33" fmla="*/ 1456650727 h 1107"/>
              <a:gd name="T34" fmla="*/ 468749063 w 276"/>
              <a:gd name="T35" fmla="*/ 1496973238 h 1107"/>
              <a:gd name="T36" fmla="*/ 468749063 w 276"/>
              <a:gd name="T37" fmla="*/ 1869956470 h 1107"/>
              <a:gd name="T38" fmla="*/ 468749063 w 276"/>
              <a:gd name="T39" fmla="*/ 2106851224 h 1107"/>
              <a:gd name="T40" fmla="*/ 531753763 w 276"/>
              <a:gd name="T41" fmla="*/ 2147483646 h 1107"/>
              <a:gd name="T42" fmla="*/ 554434375 w 276"/>
              <a:gd name="T43" fmla="*/ 2147483646 h 1107"/>
              <a:gd name="T44" fmla="*/ 486390950 w 276"/>
              <a:gd name="T45" fmla="*/ 2147483646 h 1107"/>
              <a:gd name="T46" fmla="*/ 486390950 w 276"/>
              <a:gd name="T47" fmla="*/ 2147483646 h 1107"/>
              <a:gd name="T48" fmla="*/ 367942813 w 276"/>
              <a:gd name="T49" fmla="*/ 2147483646 h 1107"/>
              <a:gd name="T50" fmla="*/ 350302513 w 276"/>
              <a:gd name="T51" fmla="*/ 2147483646 h 1107"/>
              <a:gd name="T52" fmla="*/ 304939700 w 276"/>
              <a:gd name="T53" fmla="*/ 2147483646 h 1107"/>
              <a:gd name="T54" fmla="*/ 299899388 w 276"/>
              <a:gd name="T55" fmla="*/ 2147483646 h 1107"/>
              <a:gd name="T56" fmla="*/ 219254388 w 276"/>
              <a:gd name="T57" fmla="*/ 2147483646 h 1107"/>
              <a:gd name="T58" fmla="*/ 35282188 w 276"/>
              <a:gd name="T59" fmla="*/ 2147483646 h 1107"/>
              <a:gd name="T60" fmla="*/ 35282188 w 276"/>
              <a:gd name="T61" fmla="*/ 2147483646 h 1107"/>
              <a:gd name="T62" fmla="*/ 201612500 w 276"/>
              <a:gd name="T63" fmla="*/ 2147483646 h 1107"/>
              <a:gd name="T64" fmla="*/ 201612500 w 276"/>
              <a:gd name="T65" fmla="*/ 2147483646 h 1107"/>
              <a:gd name="T66" fmla="*/ 57964388 w 276"/>
              <a:gd name="T67" fmla="*/ 2147483646 h 1107"/>
              <a:gd name="T68" fmla="*/ 57964388 w 276"/>
              <a:gd name="T69" fmla="*/ 2147483646 h 1107"/>
              <a:gd name="T70" fmla="*/ 158770638 w 276"/>
              <a:gd name="T71" fmla="*/ 2147483646 h 1107"/>
              <a:gd name="T72" fmla="*/ 158770638 w 276"/>
              <a:gd name="T73" fmla="*/ 2147173736 h 1107"/>
              <a:gd name="T74" fmla="*/ 115927188 w 276"/>
              <a:gd name="T75" fmla="*/ 1799392074 h 1107"/>
              <a:gd name="T76" fmla="*/ 133569075 w 276"/>
              <a:gd name="T77" fmla="*/ 1451610413 h 1107"/>
              <a:gd name="T78" fmla="*/ 136088438 w 276"/>
              <a:gd name="T79" fmla="*/ 1257559120 h 1107"/>
              <a:gd name="T80" fmla="*/ 120967500 w 276"/>
              <a:gd name="T81" fmla="*/ 1194554402 h 1107"/>
              <a:gd name="T82" fmla="*/ 120967500 w 276"/>
              <a:gd name="T83" fmla="*/ 922377450 h 1107"/>
              <a:gd name="T84" fmla="*/ 0 w 276"/>
              <a:gd name="T85" fmla="*/ 861893683 h 1107"/>
              <a:gd name="T86" fmla="*/ 0 w 276"/>
              <a:gd name="T87" fmla="*/ 824092122 h 1107"/>
              <a:gd name="T88" fmla="*/ 262096250 w 276"/>
              <a:gd name="T89" fmla="*/ 453628254 h 1107"/>
              <a:gd name="T90" fmla="*/ 385584700 w 276"/>
              <a:gd name="T91" fmla="*/ 403225115 h 1107"/>
              <a:gd name="T92" fmla="*/ 370463763 w 276"/>
              <a:gd name="T93" fmla="*/ 378023545 h 1107"/>
              <a:gd name="T94" fmla="*/ 284778450 w 276"/>
              <a:gd name="T95" fmla="*/ 365423554 h 1107"/>
              <a:gd name="T96" fmla="*/ 284778450 w 276"/>
              <a:gd name="T97" fmla="*/ 340221984 h 1107"/>
              <a:gd name="T98" fmla="*/ 262096250 w 276"/>
              <a:gd name="T99" fmla="*/ 330141356 h 1107"/>
              <a:gd name="T100" fmla="*/ 262096250 w 276"/>
              <a:gd name="T101" fmla="*/ 302418836 h 1107"/>
              <a:gd name="T102" fmla="*/ 244455950 w 276"/>
              <a:gd name="T103" fmla="*/ 289818845 h 1107"/>
              <a:gd name="T104" fmla="*/ 262096250 w 276"/>
              <a:gd name="T105" fmla="*/ 277217266 h 1107"/>
              <a:gd name="T106" fmla="*/ 244455950 w 276"/>
              <a:gd name="T107" fmla="*/ 267136639 h 1107"/>
              <a:gd name="T108" fmla="*/ 284778450 w 276"/>
              <a:gd name="T109" fmla="*/ 201612557 h 1107"/>
              <a:gd name="T110" fmla="*/ 262096250 w 276"/>
              <a:gd name="T111" fmla="*/ 166330360 h 1107"/>
              <a:gd name="T112" fmla="*/ 284778450 w 276"/>
              <a:gd name="T113" fmla="*/ 128528799 h 1107"/>
              <a:gd name="T114" fmla="*/ 244455950 w 276"/>
              <a:gd name="T115" fmla="*/ 103327229 h 1107"/>
              <a:gd name="T116" fmla="*/ 244455950 w 276"/>
              <a:gd name="T117" fmla="*/ 40322511 h 11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" h="1107">
                <a:moveTo>
                  <a:pt x="97" y="16"/>
                </a:moveTo>
                <a:lnTo>
                  <a:pt x="161" y="0"/>
                </a:lnTo>
                <a:lnTo>
                  <a:pt x="208" y="0"/>
                </a:lnTo>
                <a:lnTo>
                  <a:pt x="251" y="10"/>
                </a:lnTo>
                <a:lnTo>
                  <a:pt x="269" y="47"/>
                </a:lnTo>
                <a:lnTo>
                  <a:pt x="269" y="80"/>
                </a:lnTo>
                <a:lnTo>
                  <a:pt x="244" y="120"/>
                </a:lnTo>
                <a:lnTo>
                  <a:pt x="226" y="119"/>
                </a:lnTo>
                <a:lnTo>
                  <a:pt x="252" y="164"/>
                </a:lnTo>
                <a:lnTo>
                  <a:pt x="275" y="238"/>
                </a:lnTo>
                <a:lnTo>
                  <a:pt x="275" y="301"/>
                </a:lnTo>
                <a:lnTo>
                  <a:pt x="269" y="381"/>
                </a:lnTo>
                <a:lnTo>
                  <a:pt x="251" y="460"/>
                </a:lnTo>
                <a:lnTo>
                  <a:pt x="220" y="465"/>
                </a:lnTo>
                <a:lnTo>
                  <a:pt x="220" y="489"/>
                </a:lnTo>
                <a:lnTo>
                  <a:pt x="203" y="499"/>
                </a:lnTo>
                <a:lnTo>
                  <a:pt x="203" y="578"/>
                </a:lnTo>
                <a:lnTo>
                  <a:pt x="186" y="594"/>
                </a:lnTo>
                <a:lnTo>
                  <a:pt x="186" y="742"/>
                </a:lnTo>
                <a:lnTo>
                  <a:pt x="186" y="836"/>
                </a:lnTo>
                <a:lnTo>
                  <a:pt x="211" y="942"/>
                </a:lnTo>
                <a:lnTo>
                  <a:pt x="220" y="1076"/>
                </a:lnTo>
                <a:lnTo>
                  <a:pt x="193" y="1087"/>
                </a:lnTo>
                <a:lnTo>
                  <a:pt x="193" y="1102"/>
                </a:lnTo>
                <a:lnTo>
                  <a:pt x="146" y="1102"/>
                </a:lnTo>
                <a:lnTo>
                  <a:pt x="139" y="1096"/>
                </a:lnTo>
                <a:lnTo>
                  <a:pt x="121" y="1096"/>
                </a:lnTo>
                <a:lnTo>
                  <a:pt x="119" y="1106"/>
                </a:lnTo>
                <a:lnTo>
                  <a:pt x="87" y="1102"/>
                </a:lnTo>
                <a:lnTo>
                  <a:pt x="14" y="1096"/>
                </a:lnTo>
                <a:lnTo>
                  <a:pt x="14" y="1087"/>
                </a:lnTo>
                <a:lnTo>
                  <a:pt x="80" y="1066"/>
                </a:lnTo>
                <a:lnTo>
                  <a:pt x="80" y="1046"/>
                </a:lnTo>
                <a:lnTo>
                  <a:pt x="23" y="1037"/>
                </a:lnTo>
                <a:lnTo>
                  <a:pt x="23" y="1022"/>
                </a:lnTo>
                <a:lnTo>
                  <a:pt x="63" y="1002"/>
                </a:lnTo>
                <a:lnTo>
                  <a:pt x="63" y="852"/>
                </a:lnTo>
                <a:lnTo>
                  <a:pt x="46" y="714"/>
                </a:lnTo>
                <a:lnTo>
                  <a:pt x="53" y="576"/>
                </a:lnTo>
                <a:lnTo>
                  <a:pt x="54" y="499"/>
                </a:lnTo>
                <a:lnTo>
                  <a:pt x="48" y="474"/>
                </a:lnTo>
                <a:lnTo>
                  <a:pt x="48" y="366"/>
                </a:lnTo>
                <a:lnTo>
                  <a:pt x="0" y="342"/>
                </a:lnTo>
                <a:lnTo>
                  <a:pt x="0" y="327"/>
                </a:lnTo>
                <a:lnTo>
                  <a:pt x="104" y="180"/>
                </a:lnTo>
                <a:lnTo>
                  <a:pt x="153" y="160"/>
                </a:lnTo>
                <a:lnTo>
                  <a:pt x="147" y="150"/>
                </a:lnTo>
                <a:lnTo>
                  <a:pt x="113" y="145"/>
                </a:lnTo>
                <a:lnTo>
                  <a:pt x="113" y="135"/>
                </a:lnTo>
                <a:lnTo>
                  <a:pt x="104" y="131"/>
                </a:lnTo>
                <a:lnTo>
                  <a:pt x="104" y="120"/>
                </a:lnTo>
                <a:lnTo>
                  <a:pt x="97" y="115"/>
                </a:lnTo>
                <a:lnTo>
                  <a:pt x="104" y="110"/>
                </a:lnTo>
                <a:lnTo>
                  <a:pt x="97" y="106"/>
                </a:lnTo>
                <a:lnTo>
                  <a:pt x="113" y="80"/>
                </a:lnTo>
                <a:lnTo>
                  <a:pt x="104" y="66"/>
                </a:lnTo>
                <a:lnTo>
                  <a:pt x="113" y="51"/>
                </a:lnTo>
                <a:lnTo>
                  <a:pt x="97" y="41"/>
                </a:lnTo>
                <a:lnTo>
                  <a:pt x="97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8" name="Freeform 6"/>
          <p:cNvSpPr>
            <a:spLocks/>
          </p:cNvSpPr>
          <p:nvPr/>
        </p:nvSpPr>
        <p:spPr bwMode="auto">
          <a:xfrm>
            <a:off x="3367088" y="2627313"/>
            <a:ext cx="320675" cy="935037"/>
          </a:xfrm>
          <a:custGeom>
            <a:avLst/>
            <a:gdLst>
              <a:gd name="T0" fmla="*/ 196572188 w 202"/>
              <a:gd name="T1" fmla="*/ 17640291 h 589"/>
              <a:gd name="T2" fmla="*/ 171370625 w 202"/>
              <a:gd name="T3" fmla="*/ 98285247 h 589"/>
              <a:gd name="T4" fmla="*/ 186491563 w 202"/>
              <a:gd name="T5" fmla="*/ 110886816 h 589"/>
              <a:gd name="T6" fmla="*/ 204133450 w 202"/>
              <a:gd name="T7" fmla="*/ 138607726 h 589"/>
              <a:gd name="T8" fmla="*/ 229335013 w 202"/>
              <a:gd name="T9" fmla="*/ 191531773 h 589"/>
              <a:gd name="T10" fmla="*/ 204133450 w 202"/>
              <a:gd name="T11" fmla="*/ 201612392 h 589"/>
              <a:gd name="T12" fmla="*/ 88206263 w 202"/>
              <a:gd name="T13" fmla="*/ 277217039 h 589"/>
              <a:gd name="T14" fmla="*/ 15120938 w 202"/>
              <a:gd name="T15" fmla="*/ 725804612 h 589"/>
              <a:gd name="T16" fmla="*/ 0 w 202"/>
              <a:gd name="T17" fmla="*/ 803928620 h 589"/>
              <a:gd name="T18" fmla="*/ 30241875 w 202"/>
              <a:gd name="T19" fmla="*/ 849291408 h 589"/>
              <a:gd name="T20" fmla="*/ 52924075 w 202"/>
              <a:gd name="T21" fmla="*/ 856852667 h 589"/>
              <a:gd name="T22" fmla="*/ 52924075 w 202"/>
              <a:gd name="T23" fmla="*/ 786288330 h 589"/>
              <a:gd name="T24" fmla="*/ 52924075 w 202"/>
              <a:gd name="T25" fmla="*/ 821570498 h 589"/>
              <a:gd name="T26" fmla="*/ 80645000 w 202"/>
              <a:gd name="T27" fmla="*/ 796368949 h 589"/>
              <a:gd name="T28" fmla="*/ 95765938 w 202"/>
              <a:gd name="T29" fmla="*/ 740925541 h 589"/>
              <a:gd name="T30" fmla="*/ 166330313 w 202"/>
              <a:gd name="T31" fmla="*/ 1129029396 h 589"/>
              <a:gd name="T32" fmla="*/ 196572188 w 202"/>
              <a:gd name="T33" fmla="*/ 1365923957 h 589"/>
              <a:gd name="T34" fmla="*/ 178931888 w 202"/>
              <a:gd name="T35" fmla="*/ 1474289824 h 589"/>
              <a:gd name="T36" fmla="*/ 259576888 w 202"/>
              <a:gd name="T37" fmla="*/ 1456649534 h 589"/>
              <a:gd name="T38" fmla="*/ 236894688 w 202"/>
              <a:gd name="T39" fmla="*/ 1323080530 h 589"/>
              <a:gd name="T40" fmla="*/ 269657513 w 202"/>
              <a:gd name="T41" fmla="*/ 1141629377 h 589"/>
              <a:gd name="T42" fmla="*/ 277217188 w 202"/>
              <a:gd name="T43" fmla="*/ 1318040220 h 589"/>
              <a:gd name="T44" fmla="*/ 294859075 w 202"/>
              <a:gd name="T45" fmla="*/ 1444047965 h 589"/>
              <a:gd name="T46" fmla="*/ 362902500 w 202"/>
              <a:gd name="T47" fmla="*/ 1446568914 h 589"/>
              <a:gd name="T48" fmla="*/ 385584700 w 202"/>
              <a:gd name="T49" fmla="*/ 1129029396 h 589"/>
              <a:gd name="T50" fmla="*/ 415826575 w 202"/>
              <a:gd name="T51" fmla="*/ 1101306899 h 589"/>
              <a:gd name="T52" fmla="*/ 493950625 w 202"/>
              <a:gd name="T53" fmla="*/ 1129029396 h 589"/>
              <a:gd name="T54" fmla="*/ 451108763 w 202"/>
              <a:gd name="T55" fmla="*/ 753525522 h 589"/>
              <a:gd name="T56" fmla="*/ 458668438 w 202"/>
              <a:gd name="T57" fmla="*/ 682961185 h 589"/>
              <a:gd name="T58" fmla="*/ 451108763 w 202"/>
              <a:gd name="T59" fmla="*/ 498990671 h 589"/>
              <a:gd name="T60" fmla="*/ 337700938 w 202"/>
              <a:gd name="T61" fmla="*/ 246975180 h 589"/>
              <a:gd name="T62" fmla="*/ 335181575 w 202"/>
              <a:gd name="T63" fmla="*/ 161289914 h 589"/>
              <a:gd name="T64" fmla="*/ 362902500 w 202"/>
              <a:gd name="T65" fmla="*/ 146168984 h 589"/>
              <a:gd name="T66" fmla="*/ 385584700 w 202"/>
              <a:gd name="T67" fmla="*/ 120967435 h 589"/>
              <a:gd name="T68" fmla="*/ 367942813 w 202"/>
              <a:gd name="T69" fmla="*/ 17640291 h 589"/>
              <a:gd name="T70" fmla="*/ 307459063 w 202"/>
              <a:gd name="T71" fmla="*/ 2519361 h 589"/>
              <a:gd name="T72" fmla="*/ 254536575 w 202"/>
              <a:gd name="T73" fmla="*/ 10080620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2" h="589">
                <a:moveTo>
                  <a:pt x="101" y="4"/>
                </a:moveTo>
                <a:lnTo>
                  <a:pt x="78" y="7"/>
                </a:lnTo>
                <a:lnTo>
                  <a:pt x="68" y="29"/>
                </a:lnTo>
                <a:lnTo>
                  <a:pt x="68" y="39"/>
                </a:lnTo>
                <a:lnTo>
                  <a:pt x="78" y="39"/>
                </a:lnTo>
                <a:lnTo>
                  <a:pt x="74" y="44"/>
                </a:lnTo>
                <a:lnTo>
                  <a:pt x="78" y="46"/>
                </a:lnTo>
                <a:lnTo>
                  <a:pt x="81" y="55"/>
                </a:lnTo>
                <a:lnTo>
                  <a:pt x="83" y="58"/>
                </a:lnTo>
                <a:lnTo>
                  <a:pt x="91" y="76"/>
                </a:lnTo>
                <a:lnTo>
                  <a:pt x="91" y="80"/>
                </a:lnTo>
                <a:lnTo>
                  <a:pt x="81" y="80"/>
                </a:lnTo>
                <a:lnTo>
                  <a:pt x="65" y="102"/>
                </a:lnTo>
                <a:lnTo>
                  <a:pt x="35" y="110"/>
                </a:lnTo>
                <a:lnTo>
                  <a:pt x="21" y="128"/>
                </a:lnTo>
                <a:lnTo>
                  <a:pt x="6" y="288"/>
                </a:lnTo>
                <a:lnTo>
                  <a:pt x="12" y="290"/>
                </a:lnTo>
                <a:lnTo>
                  <a:pt x="0" y="319"/>
                </a:lnTo>
                <a:lnTo>
                  <a:pt x="6" y="337"/>
                </a:lnTo>
                <a:lnTo>
                  <a:pt x="12" y="337"/>
                </a:lnTo>
                <a:lnTo>
                  <a:pt x="16" y="340"/>
                </a:lnTo>
                <a:lnTo>
                  <a:pt x="21" y="340"/>
                </a:lnTo>
                <a:lnTo>
                  <a:pt x="19" y="323"/>
                </a:lnTo>
                <a:lnTo>
                  <a:pt x="21" y="312"/>
                </a:lnTo>
                <a:lnTo>
                  <a:pt x="25" y="321"/>
                </a:lnTo>
                <a:lnTo>
                  <a:pt x="21" y="326"/>
                </a:lnTo>
                <a:lnTo>
                  <a:pt x="25" y="330"/>
                </a:lnTo>
                <a:lnTo>
                  <a:pt x="32" y="316"/>
                </a:lnTo>
                <a:lnTo>
                  <a:pt x="27" y="293"/>
                </a:lnTo>
                <a:lnTo>
                  <a:pt x="38" y="294"/>
                </a:lnTo>
                <a:lnTo>
                  <a:pt x="32" y="440"/>
                </a:lnTo>
                <a:lnTo>
                  <a:pt x="66" y="448"/>
                </a:lnTo>
                <a:lnTo>
                  <a:pt x="81" y="534"/>
                </a:lnTo>
                <a:lnTo>
                  <a:pt x="78" y="542"/>
                </a:lnTo>
                <a:lnTo>
                  <a:pt x="71" y="578"/>
                </a:lnTo>
                <a:lnTo>
                  <a:pt x="71" y="585"/>
                </a:lnTo>
                <a:lnTo>
                  <a:pt x="94" y="588"/>
                </a:lnTo>
                <a:lnTo>
                  <a:pt x="103" y="578"/>
                </a:lnTo>
                <a:lnTo>
                  <a:pt x="98" y="546"/>
                </a:lnTo>
                <a:lnTo>
                  <a:pt x="94" y="525"/>
                </a:lnTo>
                <a:lnTo>
                  <a:pt x="104" y="452"/>
                </a:lnTo>
                <a:lnTo>
                  <a:pt x="107" y="453"/>
                </a:lnTo>
                <a:lnTo>
                  <a:pt x="117" y="479"/>
                </a:lnTo>
                <a:lnTo>
                  <a:pt x="110" y="523"/>
                </a:lnTo>
                <a:lnTo>
                  <a:pt x="103" y="527"/>
                </a:lnTo>
                <a:lnTo>
                  <a:pt x="117" y="573"/>
                </a:lnTo>
                <a:lnTo>
                  <a:pt x="139" y="578"/>
                </a:lnTo>
                <a:lnTo>
                  <a:pt x="144" y="574"/>
                </a:lnTo>
                <a:lnTo>
                  <a:pt x="127" y="527"/>
                </a:lnTo>
                <a:lnTo>
                  <a:pt x="153" y="448"/>
                </a:lnTo>
                <a:lnTo>
                  <a:pt x="165" y="442"/>
                </a:lnTo>
                <a:lnTo>
                  <a:pt x="165" y="437"/>
                </a:lnTo>
                <a:lnTo>
                  <a:pt x="189" y="438"/>
                </a:lnTo>
                <a:lnTo>
                  <a:pt x="196" y="448"/>
                </a:lnTo>
                <a:lnTo>
                  <a:pt x="201" y="442"/>
                </a:lnTo>
                <a:lnTo>
                  <a:pt x="179" y="299"/>
                </a:lnTo>
                <a:lnTo>
                  <a:pt x="182" y="299"/>
                </a:lnTo>
                <a:lnTo>
                  <a:pt x="182" y="271"/>
                </a:lnTo>
                <a:lnTo>
                  <a:pt x="185" y="266"/>
                </a:lnTo>
                <a:lnTo>
                  <a:pt x="179" y="198"/>
                </a:lnTo>
                <a:lnTo>
                  <a:pt x="172" y="115"/>
                </a:lnTo>
                <a:lnTo>
                  <a:pt x="134" y="98"/>
                </a:lnTo>
                <a:lnTo>
                  <a:pt x="123" y="80"/>
                </a:lnTo>
                <a:lnTo>
                  <a:pt x="133" y="64"/>
                </a:lnTo>
                <a:lnTo>
                  <a:pt x="139" y="65"/>
                </a:lnTo>
                <a:lnTo>
                  <a:pt x="144" y="58"/>
                </a:lnTo>
                <a:lnTo>
                  <a:pt x="144" y="49"/>
                </a:lnTo>
                <a:lnTo>
                  <a:pt x="153" y="48"/>
                </a:lnTo>
                <a:lnTo>
                  <a:pt x="156" y="23"/>
                </a:lnTo>
                <a:lnTo>
                  <a:pt x="146" y="7"/>
                </a:lnTo>
                <a:lnTo>
                  <a:pt x="136" y="1"/>
                </a:lnTo>
                <a:lnTo>
                  <a:pt x="122" y="1"/>
                </a:lnTo>
                <a:lnTo>
                  <a:pt x="112" y="0"/>
                </a:lnTo>
                <a:lnTo>
                  <a:pt x="101" y="4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9" name="Freeform 7"/>
          <p:cNvSpPr>
            <a:spLocks/>
          </p:cNvSpPr>
          <p:nvPr/>
        </p:nvSpPr>
        <p:spPr bwMode="auto">
          <a:xfrm>
            <a:off x="5030788" y="2794000"/>
            <a:ext cx="227012" cy="928688"/>
          </a:xfrm>
          <a:custGeom>
            <a:avLst/>
            <a:gdLst>
              <a:gd name="T0" fmla="*/ 123486591 w 143"/>
              <a:gd name="T1" fmla="*/ 17641897 h 585"/>
              <a:gd name="T2" fmla="*/ 209171714 w 143"/>
              <a:gd name="T3" fmla="*/ 0 h 585"/>
              <a:gd name="T4" fmla="*/ 272176276 w 143"/>
              <a:gd name="T5" fmla="*/ 0 h 585"/>
              <a:gd name="T6" fmla="*/ 330138948 w 143"/>
              <a:gd name="T7" fmla="*/ 10080630 h 585"/>
              <a:gd name="T8" fmla="*/ 352821098 w 143"/>
              <a:gd name="T9" fmla="*/ 57964419 h 585"/>
              <a:gd name="T10" fmla="*/ 352821098 w 143"/>
              <a:gd name="T11" fmla="*/ 103327256 h 585"/>
              <a:gd name="T12" fmla="*/ 317538988 w 143"/>
              <a:gd name="T13" fmla="*/ 156249772 h 585"/>
              <a:gd name="T14" fmla="*/ 297377783 w 143"/>
              <a:gd name="T15" fmla="*/ 156249772 h 585"/>
              <a:gd name="T16" fmla="*/ 330138948 w 143"/>
              <a:gd name="T17" fmla="*/ 214214190 h 585"/>
              <a:gd name="T18" fmla="*/ 357861399 w 143"/>
              <a:gd name="T19" fmla="*/ 312499543 h 585"/>
              <a:gd name="T20" fmla="*/ 357861399 w 143"/>
              <a:gd name="T21" fmla="*/ 395665538 h 585"/>
              <a:gd name="T22" fmla="*/ 352821098 w 143"/>
              <a:gd name="T23" fmla="*/ 506552473 h 585"/>
              <a:gd name="T24" fmla="*/ 330138948 w 143"/>
              <a:gd name="T25" fmla="*/ 612399092 h 585"/>
              <a:gd name="T26" fmla="*/ 287297180 w 143"/>
              <a:gd name="T27" fmla="*/ 617439407 h 585"/>
              <a:gd name="T28" fmla="*/ 287297180 w 143"/>
              <a:gd name="T29" fmla="*/ 647681299 h 585"/>
              <a:gd name="T30" fmla="*/ 264615030 w 143"/>
              <a:gd name="T31" fmla="*/ 662802244 h 585"/>
              <a:gd name="T32" fmla="*/ 264615030 w 143"/>
              <a:gd name="T33" fmla="*/ 768648864 h 585"/>
              <a:gd name="T34" fmla="*/ 239413523 w 143"/>
              <a:gd name="T35" fmla="*/ 791329489 h 585"/>
              <a:gd name="T36" fmla="*/ 239413523 w 143"/>
              <a:gd name="T37" fmla="*/ 985382418 h 585"/>
              <a:gd name="T38" fmla="*/ 239413523 w 143"/>
              <a:gd name="T39" fmla="*/ 1111390298 h 585"/>
              <a:gd name="T40" fmla="*/ 274695632 w 143"/>
              <a:gd name="T41" fmla="*/ 1252519124 h 585"/>
              <a:gd name="T42" fmla="*/ 287297180 w 143"/>
              <a:gd name="T43" fmla="*/ 1433970472 h 585"/>
              <a:gd name="T44" fmla="*/ 252015070 w 143"/>
              <a:gd name="T45" fmla="*/ 1446570466 h 585"/>
              <a:gd name="T46" fmla="*/ 252015070 w 143"/>
              <a:gd name="T47" fmla="*/ 1469252679 h 585"/>
              <a:gd name="T48" fmla="*/ 191531453 w 143"/>
              <a:gd name="T49" fmla="*/ 1469252679 h 585"/>
              <a:gd name="T50" fmla="*/ 181450850 w 143"/>
              <a:gd name="T51" fmla="*/ 1461691412 h 585"/>
              <a:gd name="T52" fmla="*/ 156249343 w 143"/>
              <a:gd name="T53" fmla="*/ 1461691412 h 585"/>
              <a:gd name="T54" fmla="*/ 153728399 w 143"/>
              <a:gd name="T55" fmla="*/ 1471772042 h 585"/>
              <a:gd name="T56" fmla="*/ 110886631 w 143"/>
              <a:gd name="T57" fmla="*/ 1469252679 h 585"/>
              <a:gd name="T58" fmla="*/ 17640261 w 143"/>
              <a:gd name="T59" fmla="*/ 1461691412 h 585"/>
              <a:gd name="T60" fmla="*/ 17640261 w 143"/>
              <a:gd name="T61" fmla="*/ 1446570466 h 585"/>
              <a:gd name="T62" fmla="*/ 100806028 w 143"/>
              <a:gd name="T63" fmla="*/ 1421368890 h 585"/>
              <a:gd name="T64" fmla="*/ 100806028 w 143"/>
              <a:gd name="T65" fmla="*/ 1393647950 h 585"/>
              <a:gd name="T66" fmla="*/ 27720864 w 143"/>
              <a:gd name="T67" fmla="*/ 1381046369 h 585"/>
              <a:gd name="T68" fmla="*/ 27720864 w 143"/>
              <a:gd name="T69" fmla="*/ 1360885108 h 585"/>
              <a:gd name="T70" fmla="*/ 80644822 w 143"/>
              <a:gd name="T71" fmla="*/ 1335683532 h 585"/>
              <a:gd name="T72" fmla="*/ 80644822 w 143"/>
              <a:gd name="T73" fmla="*/ 1131551559 h 585"/>
              <a:gd name="T74" fmla="*/ 60483617 w 143"/>
              <a:gd name="T75" fmla="*/ 952619575 h 585"/>
              <a:gd name="T76" fmla="*/ 68043275 w 143"/>
              <a:gd name="T77" fmla="*/ 766127912 h 585"/>
              <a:gd name="T78" fmla="*/ 70564220 w 143"/>
              <a:gd name="T79" fmla="*/ 662802244 h 585"/>
              <a:gd name="T80" fmla="*/ 60483617 w 143"/>
              <a:gd name="T81" fmla="*/ 630039402 h 585"/>
              <a:gd name="T82" fmla="*/ 60483617 w 143"/>
              <a:gd name="T83" fmla="*/ 486391212 h 585"/>
              <a:gd name="T84" fmla="*/ 0 w 143"/>
              <a:gd name="T85" fmla="*/ 453628369 h 585"/>
              <a:gd name="T86" fmla="*/ 0 w 143"/>
              <a:gd name="T87" fmla="*/ 433467108 h 585"/>
              <a:gd name="T88" fmla="*/ 136088138 w 143"/>
              <a:gd name="T89" fmla="*/ 236894815 h 585"/>
              <a:gd name="T90" fmla="*/ 201612056 w 143"/>
              <a:gd name="T91" fmla="*/ 209173875 h 585"/>
              <a:gd name="T92" fmla="*/ 191531453 w 143"/>
              <a:gd name="T93" fmla="*/ 196572293 h 585"/>
              <a:gd name="T94" fmla="*/ 146168741 w 143"/>
              <a:gd name="T95" fmla="*/ 186491663 h 585"/>
              <a:gd name="T96" fmla="*/ 146168741 w 143"/>
              <a:gd name="T97" fmla="*/ 176411032 h 585"/>
              <a:gd name="T98" fmla="*/ 136088138 w 143"/>
              <a:gd name="T99" fmla="*/ 168851353 h 585"/>
              <a:gd name="T100" fmla="*/ 136088138 w 143"/>
              <a:gd name="T101" fmla="*/ 156249772 h 585"/>
              <a:gd name="T102" fmla="*/ 123486591 w 143"/>
              <a:gd name="T103" fmla="*/ 151209456 h 585"/>
              <a:gd name="T104" fmla="*/ 136088138 w 143"/>
              <a:gd name="T105" fmla="*/ 141128826 h 585"/>
              <a:gd name="T106" fmla="*/ 126007535 w 143"/>
              <a:gd name="T107" fmla="*/ 136088511 h 585"/>
              <a:gd name="T108" fmla="*/ 146168741 w 143"/>
              <a:gd name="T109" fmla="*/ 103327256 h 585"/>
              <a:gd name="T110" fmla="*/ 136088138 w 143"/>
              <a:gd name="T111" fmla="*/ 83165995 h 585"/>
              <a:gd name="T112" fmla="*/ 146168741 w 143"/>
              <a:gd name="T113" fmla="*/ 65524098 h 585"/>
              <a:gd name="T114" fmla="*/ 126007535 w 143"/>
              <a:gd name="T115" fmla="*/ 52924103 h 585"/>
              <a:gd name="T116" fmla="*/ 123486591 w 143"/>
              <a:gd name="T117" fmla="*/ 17641897 h 58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3" h="585">
                <a:moveTo>
                  <a:pt x="49" y="7"/>
                </a:moveTo>
                <a:lnTo>
                  <a:pt x="83" y="0"/>
                </a:lnTo>
                <a:lnTo>
                  <a:pt x="108" y="0"/>
                </a:lnTo>
                <a:lnTo>
                  <a:pt x="131" y="4"/>
                </a:lnTo>
                <a:lnTo>
                  <a:pt x="140" y="23"/>
                </a:lnTo>
                <a:lnTo>
                  <a:pt x="140" y="41"/>
                </a:lnTo>
                <a:lnTo>
                  <a:pt x="126" y="62"/>
                </a:lnTo>
                <a:lnTo>
                  <a:pt x="118" y="62"/>
                </a:lnTo>
                <a:lnTo>
                  <a:pt x="131" y="85"/>
                </a:lnTo>
                <a:lnTo>
                  <a:pt x="142" y="124"/>
                </a:lnTo>
                <a:lnTo>
                  <a:pt x="142" y="157"/>
                </a:lnTo>
                <a:lnTo>
                  <a:pt x="140" y="201"/>
                </a:lnTo>
                <a:lnTo>
                  <a:pt x="131" y="243"/>
                </a:lnTo>
                <a:lnTo>
                  <a:pt x="114" y="245"/>
                </a:lnTo>
                <a:lnTo>
                  <a:pt x="114" y="257"/>
                </a:lnTo>
                <a:lnTo>
                  <a:pt x="105" y="263"/>
                </a:lnTo>
                <a:lnTo>
                  <a:pt x="105" y="305"/>
                </a:lnTo>
                <a:lnTo>
                  <a:pt x="95" y="314"/>
                </a:lnTo>
                <a:lnTo>
                  <a:pt x="95" y="391"/>
                </a:lnTo>
                <a:lnTo>
                  <a:pt x="95" y="441"/>
                </a:lnTo>
                <a:lnTo>
                  <a:pt x="109" y="497"/>
                </a:lnTo>
                <a:lnTo>
                  <a:pt x="114" y="569"/>
                </a:lnTo>
                <a:lnTo>
                  <a:pt x="100" y="574"/>
                </a:lnTo>
                <a:lnTo>
                  <a:pt x="100" y="583"/>
                </a:lnTo>
                <a:lnTo>
                  <a:pt x="76" y="583"/>
                </a:lnTo>
                <a:lnTo>
                  <a:pt x="72" y="580"/>
                </a:lnTo>
                <a:lnTo>
                  <a:pt x="62" y="580"/>
                </a:lnTo>
                <a:lnTo>
                  <a:pt x="61" y="584"/>
                </a:lnTo>
                <a:lnTo>
                  <a:pt x="44" y="583"/>
                </a:lnTo>
                <a:lnTo>
                  <a:pt x="7" y="580"/>
                </a:lnTo>
                <a:lnTo>
                  <a:pt x="7" y="574"/>
                </a:lnTo>
                <a:lnTo>
                  <a:pt x="40" y="564"/>
                </a:lnTo>
                <a:lnTo>
                  <a:pt x="40" y="553"/>
                </a:lnTo>
                <a:lnTo>
                  <a:pt x="11" y="548"/>
                </a:lnTo>
                <a:lnTo>
                  <a:pt x="11" y="540"/>
                </a:lnTo>
                <a:lnTo>
                  <a:pt x="32" y="530"/>
                </a:lnTo>
                <a:lnTo>
                  <a:pt x="32" y="449"/>
                </a:lnTo>
                <a:lnTo>
                  <a:pt x="24" y="378"/>
                </a:lnTo>
                <a:lnTo>
                  <a:pt x="27" y="304"/>
                </a:lnTo>
                <a:lnTo>
                  <a:pt x="28" y="263"/>
                </a:lnTo>
                <a:lnTo>
                  <a:pt x="24" y="250"/>
                </a:lnTo>
                <a:lnTo>
                  <a:pt x="24" y="193"/>
                </a:lnTo>
                <a:lnTo>
                  <a:pt x="0" y="180"/>
                </a:lnTo>
                <a:lnTo>
                  <a:pt x="0" y="172"/>
                </a:lnTo>
                <a:lnTo>
                  <a:pt x="54" y="94"/>
                </a:lnTo>
                <a:lnTo>
                  <a:pt x="80" y="83"/>
                </a:lnTo>
                <a:lnTo>
                  <a:pt x="76" y="78"/>
                </a:lnTo>
                <a:lnTo>
                  <a:pt x="58" y="74"/>
                </a:lnTo>
                <a:lnTo>
                  <a:pt x="58" y="70"/>
                </a:lnTo>
                <a:lnTo>
                  <a:pt x="54" y="67"/>
                </a:lnTo>
                <a:lnTo>
                  <a:pt x="54" y="62"/>
                </a:lnTo>
                <a:lnTo>
                  <a:pt x="49" y="60"/>
                </a:lnTo>
                <a:lnTo>
                  <a:pt x="54" y="56"/>
                </a:lnTo>
                <a:lnTo>
                  <a:pt x="50" y="54"/>
                </a:lnTo>
                <a:lnTo>
                  <a:pt x="58" y="41"/>
                </a:lnTo>
                <a:lnTo>
                  <a:pt x="54" y="33"/>
                </a:lnTo>
                <a:lnTo>
                  <a:pt x="58" y="26"/>
                </a:lnTo>
                <a:lnTo>
                  <a:pt x="50" y="21"/>
                </a:lnTo>
                <a:lnTo>
                  <a:pt x="49" y="7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0" name="Freeform 8"/>
          <p:cNvSpPr>
            <a:spLocks/>
          </p:cNvSpPr>
          <p:nvPr/>
        </p:nvSpPr>
        <p:spPr bwMode="auto">
          <a:xfrm>
            <a:off x="4716463" y="2597150"/>
            <a:ext cx="304800" cy="830263"/>
          </a:xfrm>
          <a:custGeom>
            <a:avLst/>
            <a:gdLst>
              <a:gd name="T0" fmla="*/ 294859075 w 192"/>
              <a:gd name="T1" fmla="*/ 15120947 h 523"/>
              <a:gd name="T2" fmla="*/ 317539688 w 192"/>
              <a:gd name="T3" fmla="*/ 88206316 h 523"/>
              <a:gd name="T4" fmla="*/ 302418750 w 192"/>
              <a:gd name="T5" fmla="*/ 95765995 h 523"/>
              <a:gd name="T6" fmla="*/ 289818763 w 192"/>
              <a:gd name="T7" fmla="*/ 123488524 h 523"/>
              <a:gd name="T8" fmla="*/ 264617200 w 192"/>
              <a:gd name="T9" fmla="*/ 168851364 h 523"/>
              <a:gd name="T10" fmla="*/ 289818763 w 192"/>
              <a:gd name="T11" fmla="*/ 176411044 h 523"/>
              <a:gd name="T12" fmla="*/ 398184688 w 192"/>
              <a:gd name="T13" fmla="*/ 244456097 h 523"/>
              <a:gd name="T14" fmla="*/ 466229700 w 192"/>
              <a:gd name="T15" fmla="*/ 645160389 h 523"/>
              <a:gd name="T16" fmla="*/ 481350638 w 192"/>
              <a:gd name="T17" fmla="*/ 713205442 h 523"/>
              <a:gd name="T18" fmla="*/ 451108763 w 192"/>
              <a:gd name="T19" fmla="*/ 753527966 h 523"/>
              <a:gd name="T20" fmla="*/ 428426563 w 192"/>
              <a:gd name="T21" fmla="*/ 763608597 h 523"/>
              <a:gd name="T22" fmla="*/ 428426563 w 192"/>
              <a:gd name="T23" fmla="*/ 698084495 h 523"/>
              <a:gd name="T24" fmla="*/ 428426563 w 192"/>
              <a:gd name="T25" fmla="*/ 730845753 h 523"/>
              <a:gd name="T26" fmla="*/ 403225000 w 192"/>
              <a:gd name="T27" fmla="*/ 710684490 h 523"/>
              <a:gd name="T28" fmla="*/ 388104063 w 192"/>
              <a:gd name="T29" fmla="*/ 660281335 h 523"/>
              <a:gd name="T30" fmla="*/ 322580000 w 192"/>
              <a:gd name="T31" fmla="*/ 1005543743 h 523"/>
              <a:gd name="T32" fmla="*/ 294859075 w 192"/>
              <a:gd name="T33" fmla="*/ 1214716044 h 523"/>
              <a:gd name="T34" fmla="*/ 309980013 w 192"/>
              <a:gd name="T35" fmla="*/ 1307962675 h 523"/>
              <a:gd name="T36" fmla="*/ 231854375 w 192"/>
              <a:gd name="T37" fmla="*/ 1292841729 h 523"/>
              <a:gd name="T38" fmla="*/ 254536575 w 192"/>
              <a:gd name="T39" fmla="*/ 1174393520 h 523"/>
              <a:gd name="T40" fmla="*/ 224294700 w 192"/>
              <a:gd name="T41" fmla="*/ 1015624374 h 523"/>
              <a:gd name="T42" fmla="*/ 216733438 w 192"/>
              <a:gd name="T43" fmla="*/ 1169353204 h 523"/>
              <a:gd name="T44" fmla="*/ 201612500 w 192"/>
              <a:gd name="T45" fmla="*/ 1280240146 h 523"/>
              <a:gd name="T46" fmla="*/ 136088438 w 192"/>
              <a:gd name="T47" fmla="*/ 1285280462 h 523"/>
              <a:gd name="T48" fmla="*/ 115927188 w 192"/>
              <a:gd name="T49" fmla="*/ 1005543743 h 523"/>
              <a:gd name="T50" fmla="*/ 83165950 w 192"/>
              <a:gd name="T51" fmla="*/ 977821214 h 523"/>
              <a:gd name="T52" fmla="*/ 12601575 w 192"/>
              <a:gd name="T53" fmla="*/ 1005543743 h 523"/>
              <a:gd name="T54" fmla="*/ 52924075 w 192"/>
              <a:gd name="T55" fmla="*/ 670361966 h 523"/>
              <a:gd name="T56" fmla="*/ 42843450 w 192"/>
              <a:gd name="T57" fmla="*/ 604837864 h 523"/>
              <a:gd name="T58" fmla="*/ 52924075 w 192"/>
              <a:gd name="T59" fmla="*/ 438507452 h 523"/>
              <a:gd name="T60" fmla="*/ 161290000 w 192"/>
              <a:gd name="T61" fmla="*/ 216733568 h 523"/>
              <a:gd name="T62" fmla="*/ 161290000 w 192"/>
              <a:gd name="T63" fmla="*/ 141128835 h 523"/>
              <a:gd name="T64" fmla="*/ 136088438 w 192"/>
              <a:gd name="T65" fmla="*/ 128528840 h 523"/>
              <a:gd name="T66" fmla="*/ 115927188 w 192"/>
              <a:gd name="T67" fmla="*/ 108367578 h 523"/>
              <a:gd name="T68" fmla="*/ 131048125 w 192"/>
              <a:gd name="T69" fmla="*/ 15120947 h 523"/>
              <a:gd name="T70" fmla="*/ 189012513 w 192"/>
              <a:gd name="T71" fmla="*/ 2520952 h 523"/>
              <a:gd name="T72" fmla="*/ 239415638 w 192"/>
              <a:gd name="T73" fmla="*/ 7561267 h 5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92" h="523">
                <a:moveTo>
                  <a:pt x="95" y="3"/>
                </a:moveTo>
                <a:lnTo>
                  <a:pt x="117" y="6"/>
                </a:lnTo>
                <a:lnTo>
                  <a:pt x="126" y="27"/>
                </a:lnTo>
                <a:lnTo>
                  <a:pt x="126" y="35"/>
                </a:lnTo>
                <a:lnTo>
                  <a:pt x="116" y="35"/>
                </a:lnTo>
                <a:lnTo>
                  <a:pt x="120" y="38"/>
                </a:lnTo>
                <a:lnTo>
                  <a:pt x="117" y="40"/>
                </a:lnTo>
                <a:lnTo>
                  <a:pt x="115" y="49"/>
                </a:lnTo>
                <a:lnTo>
                  <a:pt x="111" y="51"/>
                </a:lnTo>
                <a:lnTo>
                  <a:pt x="105" y="67"/>
                </a:lnTo>
                <a:lnTo>
                  <a:pt x="105" y="70"/>
                </a:lnTo>
                <a:lnTo>
                  <a:pt x="115" y="70"/>
                </a:lnTo>
                <a:lnTo>
                  <a:pt x="129" y="89"/>
                </a:lnTo>
                <a:lnTo>
                  <a:pt x="158" y="97"/>
                </a:lnTo>
                <a:lnTo>
                  <a:pt x="170" y="113"/>
                </a:lnTo>
                <a:lnTo>
                  <a:pt x="185" y="256"/>
                </a:lnTo>
                <a:lnTo>
                  <a:pt x="179" y="258"/>
                </a:lnTo>
                <a:lnTo>
                  <a:pt x="191" y="283"/>
                </a:lnTo>
                <a:lnTo>
                  <a:pt x="185" y="299"/>
                </a:lnTo>
                <a:lnTo>
                  <a:pt x="179" y="299"/>
                </a:lnTo>
                <a:lnTo>
                  <a:pt x="176" y="303"/>
                </a:lnTo>
                <a:lnTo>
                  <a:pt x="170" y="303"/>
                </a:lnTo>
                <a:lnTo>
                  <a:pt x="173" y="287"/>
                </a:lnTo>
                <a:lnTo>
                  <a:pt x="170" y="277"/>
                </a:lnTo>
                <a:lnTo>
                  <a:pt x="168" y="285"/>
                </a:lnTo>
                <a:lnTo>
                  <a:pt x="170" y="290"/>
                </a:lnTo>
                <a:lnTo>
                  <a:pt x="166" y="293"/>
                </a:lnTo>
                <a:lnTo>
                  <a:pt x="160" y="282"/>
                </a:lnTo>
                <a:lnTo>
                  <a:pt x="164" y="260"/>
                </a:lnTo>
                <a:lnTo>
                  <a:pt x="154" y="262"/>
                </a:lnTo>
                <a:lnTo>
                  <a:pt x="160" y="392"/>
                </a:lnTo>
                <a:lnTo>
                  <a:pt x="128" y="399"/>
                </a:lnTo>
                <a:lnTo>
                  <a:pt x="115" y="473"/>
                </a:lnTo>
                <a:lnTo>
                  <a:pt x="117" y="482"/>
                </a:lnTo>
                <a:lnTo>
                  <a:pt x="123" y="513"/>
                </a:lnTo>
                <a:lnTo>
                  <a:pt x="123" y="519"/>
                </a:lnTo>
                <a:lnTo>
                  <a:pt x="101" y="522"/>
                </a:lnTo>
                <a:lnTo>
                  <a:pt x="92" y="513"/>
                </a:lnTo>
                <a:lnTo>
                  <a:pt x="97" y="486"/>
                </a:lnTo>
                <a:lnTo>
                  <a:pt x="101" y="466"/>
                </a:lnTo>
                <a:lnTo>
                  <a:pt x="92" y="403"/>
                </a:lnTo>
                <a:lnTo>
                  <a:pt x="89" y="403"/>
                </a:lnTo>
                <a:lnTo>
                  <a:pt x="80" y="426"/>
                </a:lnTo>
                <a:lnTo>
                  <a:pt x="86" y="464"/>
                </a:lnTo>
                <a:lnTo>
                  <a:pt x="92" y="468"/>
                </a:lnTo>
                <a:lnTo>
                  <a:pt x="80" y="508"/>
                </a:lnTo>
                <a:lnTo>
                  <a:pt x="58" y="513"/>
                </a:lnTo>
                <a:lnTo>
                  <a:pt x="54" y="510"/>
                </a:lnTo>
                <a:lnTo>
                  <a:pt x="70" y="469"/>
                </a:lnTo>
                <a:lnTo>
                  <a:pt x="46" y="399"/>
                </a:lnTo>
                <a:lnTo>
                  <a:pt x="33" y="393"/>
                </a:lnTo>
                <a:lnTo>
                  <a:pt x="33" y="388"/>
                </a:lnTo>
                <a:lnTo>
                  <a:pt x="11" y="390"/>
                </a:lnTo>
                <a:lnTo>
                  <a:pt x="5" y="399"/>
                </a:lnTo>
                <a:lnTo>
                  <a:pt x="0" y="393"/>
                </a:lnTo>
                <a:lnTo>
                  <a:pt x="21" y="266"/>
                </a:lnTo>
                <a:lnTo>
                  <a:pt x="17" y="267"/>
                </a:lnTo>
                <a:lnTo>
                  <a:pt x="17" y="240"/>
                </a:lnTo>
                <a:lnTo>
                  <a:pt x="15" y="237"/>
                </a:lnTo>
                <a:lnTo>
                  <a:pt x="21" y="174"/>
                </a:lnTo>
                <a:lnTo>
                  <a:pt x="27" y="101"/>
                </a:lnTo>
                <a:lnTo>
                  <a:pt x="64" y="86"/>
                </a:lnTo>
                <a:lnTo>
                  <a:pt x="74" y="70"/>
                </a:lnTo>
                <a:lnTo>
                  <a:pt x="64" y="56"/>
                </a:lnTo>
                <a:lnTo>
                  <a:pt x="58" y="58"/>
                </a:lnTo>
                <a:lnTo>
                  <a:pt x="54" y="51"/>
                </a:lnTo>
                <a:lnTo>
                  <a:pt x="54" y="44"/>
                </a:lnTo>
                <a:lnTo>
                  <a:pt x="46" y="43"/>
                </a:lnTo>
                <a:lnTo>
                  <a:pt x="43" y="21"/>
                </a:lnTo>
                <a:lnTo>
                  <a:pt x="52" y="6"/>
                </a:lnTo>
                <a:lnTo>
                  <a:pt x="62" y="1"/>
                </a:lnTo>
                <a:lnTo>
                  <a:pt x="75" y="1"/>
                </a:lnTo>
                <a:lnTo>
                  <a:pt x="85" y="0"/>
                </a:lnTo>
                <a:lnTo>
                  <a:pt x="95" y="3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1" name="Freeform 9"/>
          <p:cNvSpPr>
            <a:spLocks/>
          </p:cNvSpPr>
          <p:nvPr/>
        </p:nvSpPr>
        <p:spPr bwMode="auto">
          <a:xfrm>
            <a:off x="3686175" y="2444750"/>
            <a:ext cx="196850" cy="587375"/>
          </a:xfrm>
          <a:custGeom>
            <a:avLst/>
            <a:gdLst>
              <a:gd name="T0" fmla="*/ 115927188 w 124"/>
              <a:gd name="T1" fmla="*/ 10080625 h 370"/>
              <a:gd name="T2" fmla="*/ 100806250 w 124"/>
              <a:gd name="T3" fmla="*/ 60483750 h 370"/>
              <a:gd name="T4" fmla="*/ 113407825 w 124"/>
              <a:gd name="T5" fmla="*/ 68045013 h 370"/>
              <a:gd name="T6" fmla="*/ 123488450 w 124"/>
              <a:gd name="T7" fmla="*/ 88206263 h 370"/>
              <a:gd name="T8" fmla="*/ 138609388 w 124"/>
              <a:gd name="T9" fmla="*/ 118448138 h 370"/>
              <a:gd name="T10" fmla="*/ 123488450 w 124"/>
              <a:gd name="T11" fmla="*/ 123488450 h 370"/>
              <a:gd name="T12" fmla="*/ 55443438 w 124"/>
              <a:gd name="T13" fmla="*/ 171370625 h 370"/>
              <a:gd name="T14" fmla="*/ 10080625 w 124"/>
              <a:gd name="T15" fmla="*/ 456149075 h 370"/>
              <a:gd name="T16" fmla="*/ 0 w 124"/>
              <a:gd name="T17" fmla="*/ 504031250 h 370"/>
              <a:gd name="T18" fmla="*/ 17641888 w 124"/>
              <a:gd name="T19" fmla="*/ 531753763 h 370"/>
              <a:gd name="T20" fmla="*/ 32762825 w 124"/>
              <a:gd name="T21" fmla="*/ 539313438 h 370"/>
              <a:gd name="T22" fmla="*/ 32762825 w 124"/>
              <a:gd name="T23" fmla="*/ 493950625 h 370"/>
              <a:gd name="T24" fmla="*/ 32762825 w 124"/>
              <a:gd name="T25" fmla="*/ 514111875 h 370"/>
              <a:gd name="T26" fmla="*/ 47883763 w 124"/>
              <a:gd name="T27" fmla="*/ 501511888 h 370"/>
              <a:gd name="T28" fmla="*/ 57964388 w 124"/>
              <a:gd name="T29" fmla="*/ 463708750 h 370"/>
              <a:gd name="T30" fmla="*/ 98286888 w 124"/>
              <a:gd name="T31" fmla="*/ 708164700 h 370"/>
              <a:gd name="T32" fmla="*/ 115927188 w 124"/>
              <a:gd name="T33" fmla="*/ 856853125 h 370"/>
              <a:gd name="T34" fmla="*/ 108367513 w 124"/>
              <a:gd name="T35" fmla="*/ 924898138 h 370"/>
              <a:gd name="T36" fmla="*/ 156249688 w 124"/>
              <a:gd name="T37" fmla="*/ 917336875 h 370"/>
              <a:gd name="T38" fmla="*/ 143649700 w 124"/>
              <a:gd name="T39" fmla="*/ 831651563 h 370"/>
              <a:gd name="T40" fmla="*/ 163810950 w 124"/>
              <a:gd name="T41" fmla="*/ 715724375 h 370"/>
              <a:gd name="T42" fmla="*/ 168851263 w 124"/>
              <a:gd name="T43" fmla="*/ 826611250 h 370"/>
              <a:gd name="T44" fmla="*/ 178931888 w 124"/>
              <a:gd name="T45" fmla="*/ 904736888 h 370"/>
              <a:gd name="T46" fmla="*/ 221773750 w 124"/>
              <a:gd name="T47" fmla="*/ 909777200 h 370"/>
              <a:gd name="T48" fmla="*/ 236894688 w 124"/>
              <a:gd name="T49" fmla="*/ 708164700 h 370"/>
              <a:gd name="T50" fmla="*/ 254536575 w 124"/>
              <a:gd name="T51" fmla="*/ 690522813 h 370"/>
              <a:gd name="T52" fmla="*/ 304939700 w 124"/>
              <a:gd name="T53" fmla="*/ 708164700 h 370"/>
              <a:gd name="T54" fmla="*/ 277217188 w 124"/>
              <a:gd name="T55" fmla="*/ 471270013 h 370"/>
              <a:gd name="T56" fmla="*/ 282257500 w 124"/>
              <a:gd name="T57" fmla="*/ 425907200 h 370"/>
              <a:gd name="T58" fmla="*/ 277217188 w 124"/>
              <a:gd name="T59" fmla="*/ 309980013 h 370"/>
              <a:gd name="T60" fmla="*/ 206652813 w 124"/>
              <a:gd name="T61" fmla="*/ 151209375 h 370"/>
              <a:gd name="T62" fmla="*/ 206652813 w 124"/>
              <a:gd name="T63" fmla="*/ 98286888 h 370"/>
              <a:gd name="T64" fmla="*/ 221773750 w 124"/>
              <a:gd name="T65" fmla="*/ 88206263 h 370"/>
              <a:gd name="T66" fmla="*/ 236894688 w 124"/>
              <a:gd name="T67" fmla="*/ 75604688 h 370"/>
              <a:gd name="T68" fmla="*/ 224294700 w 124"/>
              <a:gd name="T69" fmla="*/ 10080625 h 370"/>
              <a:gd name="T70" fmla="*/ 186491563 w 124"/>
              <a:gd name="T71" fmla="*/ 2520950 h 370"/>
              <a:gd name="T72" fmla="*/ 153730325 w 124"/>
              <a:gd name="T73" fmla="*/ 5040313 h 3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4" h="370">
                <a:moveTo>
                  <a:pt x="61" y="2"/>
                </a:moveTo>
                <a:lnTo>
                  <a:pt x="46" y="4"/>
                </a:lnTo>
                <a:lnTo>
                  <a:pt x="40" y="18"/>
                </a:lnTo>
                <a:lnTo>
                  <a:pt x="40" y="24"/>
                </a:lnTo>
                <a:lnTo>
                  <a:pt x="46" y="24"/>
                </a:lnTo>
                <a:lnTo>
                  <a:pt x="45" y="27"/>
                </a:lnTo>
                <a:lnTo>
                  <a:pt x="46" y="29"/>
                </a:lnTo>
                <a:lnTo>
                  <a:pt x="49" y="35"/>
                </a:lnTo>
                <a:lnTo>
                  <a:pt x="50" y="35"/>
                </a:lnTo>
                <a:lnTo>
                  <a:pt x="55" y="47"/>
                </a:lnTo>
                <a:lnTo>
                  <a:pt x="55" y="49"/>
                </a:lnTo>
                <a:lnTo>
                  <a:pt x="49" y="49"/>
                </a:lnTo>
                <a:lnTo>
                  <a:pt x="39" y="62"/>
                </a:lnTo>
                <a:lnTo>
                  <a:pt x="22" y="68"/>
                </a:lnTo>
                <a:lnTo>
                  <a:pt x="13" y="79"/>
                </a:lnTo>
                <a:lnTo>
                  <a:pt x="4" y="181"/>
                </a:lnTo>
                <a:lnTo>
                  <a:pt x="7" y="182"/>
                </a:lnTo>
                <a:lnTo>
                  <a:pt x="0" y="200"/>
                </a:lnTo>
                <a:lnTo>
                  <a:pt x="4" y="211"/>
                </a:lnTo>
                <a:lnTo>
                  <a:pt x="7" y="211"/>
                </a:lnTo>
                <a:lnTo>
                  <a:pt x="10" y="214"/>
                </a:lnTo>
                <a:lnTo>
                  <a:pt x="13" y="214"/>
                </a:lnTo>
                <a:lnTo>
                  <a:pt x="11" y="202"/>
                </a:lnTo>
                <a:lnTo>
                  <a:pt x="13" y="196"/>
                </a:lnTo>
                <a:lnTo>
                  <a:pt x="15" y="201"/>
                </a:lnTo>
                <a:lnTo>
                  <a:pt x="13" y="204"/>
                </a:lnTo>
                <a:lnTo>
                  <a:pt x="16" y="207"/>
                </a:lnTo>
                <a:lnTo>
                  <a:pt x="19" y="199"/>
                </a:lnTo>
                <a:lnTo>
                  <a:pt x="17" y="184"/>
                </a:lnTo>
                <a:lnTo>
                  <a:pt x="23" y="184"/>
                </a:lnTo>
                <a:lnTo>
                  <a:pt x="19" y="276"/>
                </a:lnTo>
                <a:lnTo>
                  <a:pt x="39" y="281"/>
                </a:lnTo>
                <a:lnTo>
                  <a:pt x="49" y="335"/>
                </a:lnTo>
                <a:lnTo>
                  <a:pt x="46" y="340"/>
                </a:lnTo>
                <a:lnTo>
                  <a:pt x="43" y="363"/>
                </a:lnTo>
                <a:lnTo>
                  <a:pt x="43" y="367"/>
                </a:lnTo>
                <a:lnTo>
                  <a:pt x="57" y="369"/>
                </a:lnTo>
                <a:lnTo>
                  <a:pt x="62" y="364"/>
                </a:lnTo>
                <a:lnTo>
                  <a:pt x="60" y="344"/>
                </a:lnTo>
                <a:lnTo>
                  <a:pt x="57" y="330"/>
                </a:lnTo>
                <a:lnTo>
                  <a:pt x="63" y="283"/>
                </a:lnTo>
                <a:lnTo>
                  <a:pt x="65" y="284"/>
                </a:lnTo>
                <a:lnTo>
                  <a:pt x="71" y="301"/>
                </a:lnTo>
                <a:lnTo>
                  <a:pt x="67" y="328"/>
                </a:lnTo>
                <a:lnTo>
                  <a:pt x="62" y="331"/>
                </a:lnTo>
                <a:lnTo>
                  <a:pt x="71" y="359"/>
                </a:lnTo>
                <a:lnTo>
                  <a:pt x="85" y="363"/>
                </a:lnTo>
                <a:lnTo>
                  <a:pt x="88" y="361"/>
                </a:lnTo>
                <a:lnTo>
                  <a:pt x="77" y="331"/>
                </a:lnTo>
                <a:lnTo>
                  <a:pt x="94" y="281"/>
                </a:lnTo>
                <a:lnTo>
                  <a:pt x="101" y="278"/>
                </a:lnTo>
                <a:lnTo>
                  <a:pt x="101" y="274"/>
                </a:lnTo>
                <a:lnTo>
                  <a:pt x="116" y="275"/>
                </a:lnTo>
                <a:lnTo>
                  <a:pt x="121" y="281"/>
                </a:lnTo>
                <a:lnTo>
                  <a:pt x="123" y="278"/>
                </a:lnTo>
                <a:lnTo>
                  <a:pt x="110" y="187"/>
                </a:lnTo>
                <a:lnTo>
                  <a:pt x="112" y="188"/>
                </a:lnTo>
                <a:lnTo>
                  <a:pt x="112" y="169"/>
                </a:lnTo>
                <a:lnTo>
                  <a:pt x="113" y="167"/>
                </a:lnTo>
                <a:lnTo>
                  <a:pt x="110" y="123"/>
                </a:lnTo>
                <a:lnTo>
                  <a:pt x="106" y="71"/>
                </a:lnTo>
                <a:lnTo>
                  <a:pt x="82" y="60"/>
                </a:lnTo>
                <a:lnTo>
                  <a:pt x="74" y="49"/>
                </a:lnTo>
                <a:lnTo>
                  <a:pt x="82" y="39"/>
                </a:lnTo>
                <a:lnTo>
                  <a:pt x="85" y="40"/>
                </a:lnTo>
                <a:lnTo>
                  <a:pt x="88" y="35"/>
                </a:lnTo>
                <a:lnTo>
                  <a:pt x="88" y="31"/>
                </a:lnTo>
                <a:lnTo>
                  <a:pt x="94" y="30"/>
                </a:lnTo>
                <a:lnTo>
                  <a:pt x="95" y="15"/>
                </a:lnTo>
                <a:lnTo>
                  <a:pt x="89" y="4"/>
                </a:lnTo>
                <a:lnTo>
                  <a:pt x="83" y="1"/>
                </a:lnTo>
                <a:lnTo>
                  <a:pt x="74" y="1"/>
                </a:lnTo>
                <a:lnTo>
                  <a:pt x="67" y="0"/>
                </a:lnTo>
                <a:lnTo>
                  <a:pt x="61" y="2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2" name="Freeform 10"/>
          <p:cNvSpPr>
            <a:spLocks/>
          </p:cNvSpPr>
          <p:nvPr/>
        </p:nvSpPr>
        <p:spPr bwMode="auto">
          <a:xfrm>
            <a:off x="6670675" y="3657600"/>
            <a:ext cx="630238" cy="1795463"/>
          </a:xfrm>
          <a:custGeom>
            <a:avLst/>
            <a:gdLst>
              <a:gd name="T0" fmla="*/ 385585006 w 397"/>
              <a:gd name="T1" fmla="*/ 37803148 h 1131"/>
              <a:gd name="T2" fmla="*/ 337701205 w 397"/>
              <a:gd name="T3" fmla="*/ 196572242 h 1131"/>
              <a:gd name="T4" fmla="*/ 370464056 w 397"/>
              <a:gd name="T5" fmla="*/ 211693184 h 1131"/>
              <a:gd name="T6" fmla="*/ 403225320 w 397"/>
              <a:gd name="T7" fmla="*/ 272176951 h 1131"/>
              <a:gd name="T8" fmla="*/ 451109120 w 397"/>
              <a:gd name="T9" fmla="*/ 370463866 h 1131"/>
              <a:gd name="T10" fmla="*/ 403225320 w 397"/>
              <a:gd name="T11" fmla="*/ 388104171 h 1131"/>
              <a:gd name="T12" fmla="*/ 176411077 w 397"/>
              <a:gd name="T13" fmla="*/ 531753911 h 1131"/>
              <a:gd name="T14" fmla="*/ 32762851 w 397"/>
              <a:gd name="T15" fmla="*/ 1401207265 h 1131"/>
              <a:gd name="T16" fmla="*/ 0 w 397"/>
              <a:gd name="T17" fmla="*/ 1544857005 h 1131"/>
              <a:gd name="T18" fmla="*/ 65524114 w 397"/>
              <a:gd name="T19" fmla="*/ 1630542342 h 1131"/>
              <a:gd name="T20" fmla="*/ 108367598 w 397"/>
              <a:gd name="T21" fmla="*/ 1650703597 h 1131"/>
              <a:gd name="T22" fmla="*/ 108367598 w 397"/>
              <a:gd name="T23" fmla="*/ 1519655436 h 1131"/>
              <a:gd name="T24" fmla="*/ 108367598 w 397"/>
              <a:gd name="T25" fmla="*/ 1580139203 h 1131"/>
              <a:gd name="T26" fmla="*/ 158770763 w 397"/>
              <a:gd name="T27" fmla="*/ 1537295741 h 1131"/>
              <a:gd name="T28" fmla="*/ 194052979 w 397"/>
              <a:gd name="T29" fmla="*/ 1428929785 h 1131"/>
              <a:gd name="T30" fmla="*/ 325101208 w 397"/>
              <a:gd name="T31" fmla="*/ 2147483646 h 1131"/>
              <a:gd name="T32" fmla="*/ 385585006 w 397"/>
              <a:gd name="T33" fmla="*/ 2147483646 h 1131"/>
              <a:gd name="T34" fmla="*/ 355343107 w 397"/>
              <a:gd name="T35" fmla="*/ 2147483646 h 1131"/>
              <a:gd name="T36" fmla="*/ 514112283 w 397"/>
              <a:gd name="T37" fmla="*/ 2147483646 h 1131"/>
              <a:gd name="T38" fmla="*/ 468749434 w 397"/>
              <a:gd name="T39" fmla="*/ 2147483646 h 1131"/>
              <a:gd name="T40" fmla="*/ 529233232 w 397"/>
              <a:gd name="T41" fmla="*/ 2147483646 h 1131"/>
              <a:gd name="T42" fmla="*/ 546875134 w 397"/>
              <a:gd name="T43" fmla="*/ 2147483646 h 1131"/>
              <a:gd name="T44" fmla="*/ 582157349 w 397"/>
              <a:gd name="T45" fmla="*/ 2147483646 h 1131"/>
              <a:gd name="T46" fmla="*/ 710684626 w 397"/>
              <a:gd name="T47" fmla="*/ 2147483646 h 1131"/>
              <a:gd name="T48" fmla="*/ 758568427 w 397"/>
              <a:gd name="T49" fmla="*/ 2147483646 h 1131"/>
              <a:gd name="T50" fmla="*/ 819052225 w 397"/>
              <a:gd name="T51" fmla="*/ 2116931840 h 1131"/>
              <a:gd name="T52" fmla="*/ 967740768 w 397"/>
              <a:gd name="T53" fmla="*/ 2147483646 h 1131"/>
              <a:gd name="T54" fmla="*/ 887095704 w 397"/>
              <a:gd name="T55" fmla="*/ 1454131355 h 1131"/>
              <a:gd name="T56" fmla="*/ 904737605 w 397"/>
              <a:gd name="T57" fmla="*/ 1313002566 h 1131"/>
              <a:gd name="T58" fmla="*/ 887095704 w 397"/>
              <a:gd name="T59" fmla="*/ 957659642 h 1131"/>
              <a:gd name="T60" fmla="*/ 662802413 w 397"/>
              <a:gd name="T61" fmla="*/ 478829821 h 1131"/>
              <a:gd name="T62" fmla="*/ 660281461 w 397"/>
              <a:gd name="T63" fmla="*/ 309980099 h 1131"/>
              <a:gd name="T64" fmla="*/ 710684626 w 397"/>
              <a:gd name="T65" fmla="*/ 279738215 h 1131"/>
              <a:gd name="T66" fmla="*/ 758568427 w 397"/>
              <a:gd name="T67" fmla="*/ 234375390 h 1131"/>
              <a:gd name="T68" fmla="*/ 728326528 w 397"/>
              <a:gd name="T69" fmla="*/ 37803148 h 1131"/>
              <a:gd name="T70" fmla="*/ 602318615 w 397"/>
              <a:gd name="T71" fmla="*/ 7561265 h 1131"/>
              <a:gd name="T72" fmla="*/ 504031650 w 397"/>
              <a:gd name="T73" fmla="*/ 20161256 h 11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97" h="1131">
                <a:moveTo>
                  <a:pt x="200" y="8"/>
                </a:moveTo>
                <a:lnTo>
                  <a:pt x="153" y="15"/>
                </a:lnTo>
                <a:lnTo>
                  <a:pt x="134" y="58"/>
                </a:lnTo>
                <a:lnTo>
                  <a:pt x="134" y="78"/>
                </a:lnTo>
                <a:lnTo>
                  <a:pt x="155" y="78"/>
                </a:lnTo>
                <a:lnTo>
                  <a:pt x="147" y="84"/>
                </a:lnTo>
                <a:lnTo>
                  <a:pt x="153" y="89"/>
                </a:lnTo>
                <a:lnTo>
                  <a:pt x="160" y="108"/>
                </a:lnTo>
                <a:lnTo>
                  <a:pt x="165" y="110"/>
                </a:lnTo>
                <a:lnTo>
                  <a:pt x="179" y="147"/>
                </a:lnTo>
                <a:lnTo>
                  <a:pt x="179" y="154"/>
                </a:lnTo>
                <a:lnTo>
                  <a:pt x="160" y="154"/>
                </a:lnTo>
                <a:lnTo>
                  <a:pt x="128" y="197"/>
                </a:lnTo>
                <a:lnTo>
                  <a:pt x="70" y="211"/>
                </a:lnTo>
                <a:lnTo>
                  <a:pt x="43" y="246"/>
                </a:lnTo>
                <a:lnTo>
                  <a:pt x="13" y="556"/>
                </a:lnTo>
                <a:lnTo>
                  <a:pt x="27" y="559"/>
                </a:lnTo>
                <a:lnTo>
                  <a:pt x="0" y="613"/>
                </a:lnTo>
                <a:lnTo>
                  <a:pt x="13" y="647"/>
                </a:lnTo>
                <a:lnTo>
                  <a:pt x="26" y="647"/>
                </a:lnTo>
                <a:lnTo>
                  <a:pt x="32" y="655"/>
                </a:lnTo>
                <a:lnTo>
                  <a:pt x="43" y="655"/>
                </a:lnTo>
                <a:lnTo>
                  <a:pt x="37" y="622"/>
                </a:lnTo>
                <a:lnTo>
                  <a:pt x="43" y="603"/>
                </a:lnTo>
                <a:lnTo>
                  <a:pt x="49" y="617"/>
                </a:lnTo>
                <a:lnTo>
                  <a:pt x="43" y="627"/>
                </a:lnTo>
                <a:lnTo>
                  <a:pt x="50" y="636"/>
                </a:lnTo>
                <a:lnTo>
                  <a:pt x="63" y="610"/>
                </a:lnTo>
                <a:lnTo>
                  <a:pt x="55" y="564"/>
                </a:lnTo>
                <a:lnTo>
                  <a:pt x="77" y="567"/>
                </a:lnTo>
                <a:lnTo>
                  <a:pt x="63" y="848"/>
                </a:lnTo>
                <a:lnTo>
                  <a:pt x="129" y="862"/>
                </a:lnTo>
                <a:lnTo>
                  <a:pt x="160" y="1026"/>
                </a:lnTo>
                <a:lnTo>
                  <a:pt x="153" y="1041"/>
                </a:lnTo>
                <a:lnTo>
                  <a:pt x="141" y="1110"/>
                </a:lnTo>
                <a:lnTo>
                  <a:pt x="141" y="1122"/>
                </a:lnTo>
                <a:lnTo>
                  <a:pt x="186" y="1130"/>
                </a:lnTo>
                <a:lnTo>
                  <a:pt x="204" y="1112"/>
                </a:lnTo>
                <a:lnTo>
                  <a:pt x="193" y="1049"/>
                </a:lnTo>
                <a:lnTo>
                  <a:pt x="186" y="1008"/>
                </a:lnTo>
                <a:lnTo>
                  <a:pt x="205" y="869"/>
                </a:lnTo>
                <a:lnTo>
                  <a:pt x="210" y="870"/>
                </a:lnTo>
                <a:lnTo>
                  <a:pt x="231" y="921"/>
                </a:lnTo>
                <a:lnTo>
                  <a:pt x="217" y="1004"/>
                </a:lnTo>
                <a:lnTo>
                  <a:pt x="204" y="1013"/>
                </a:lnTo>
                <a:lnTo>
                  <a:pt x="231" y="1100"/>
                </a:lnTo>
                <a:lnTo>
                  <a:pt x="275" y="1111"/>
                </a:lnTo>
                <a:lnTo>
                  <a:pt x="282" y="1104"/>
                </a:lnTo>
                <a:lnTo>
                  <a:pt x="249" y="1014"/>
                </a:lnTo>
                <a:lnTo>
                  <a:pt x="301" y="862"/>
                </a:lnTo>
                <a:lnTo>
                  <a:pt x="325" y="850"/>
                </a:lnTo>
                <a:lnTo>
                  <a:pt x="325" y="840"/>
                </a:lnTo>
                <a:lnTo>
                  <a:pt x="370" y="842"/>
                </a:lnTo>
                <a:lnTo>
                  <a:pt x="384" y="862"/>
                </a:lnTo>
                <a:lnTo>
                  <a:pt x="396" y="850"/>
                </a:lnTo>
                <a:lnTo>
                  <a:pt x="352" y="577"/>
                </a:lnTo>
                <a:lnTo>
                  <a:pt x="359" y="577"/>
                </a:lnTo>
                <a:lnTo>
                  <a:pt x="359" y="521"/>
                </a:lnTo>
                <a:lnTo>
                  <a:pt x="364" y="514"/>
                </a:lnTo>
                <a:lnTo>
                  <a:pt x="352" y="380"/>
                </a:lnTo>
                <a:lnTo>
                  <a:pt x="338" y="222"/>
                </a:lnTo>
                <a:lnTo>
                  <a:pt x="263" y="190"/>
                </a:lnTo>
                <a:lnTo>
                  <a:pt x="241" y="154"/>
                </a:lnTo>
                <a:lnTo>
                  <a:pt x="262" y="123"/>
                </a:lnTo>
                <a:lnTo>
                  <a:pt x="275" y="126"/>
                </a:lnTo>
                <a:lnTo>
                  <a:pt x="282" y="111"/>
                </a:lnTo>
                <a:lnTo>
                  <a:pt x="282" y="95"/>
                </a:lnTo>
                <a:lnTo>
                  <a:pt x="301" y="93"/>
                </a:lnTo>
                <a:lnTo>
                  <a:pt x="306" y="47"/>
                </a:lnTo>
                <a:lnTo>
                  <a:pt x="289" y="15"/>
                </a:lnTo>
                <a:lnTo>
                  <a:pt x="268" y="3"/>
                </a:lnTo>
                <a:lnTo>
                  <a:pt x="239" y="3"/>
                </a:lnTo>
                <a:lnTo>
                  <a:pt x="219" y="0"/>
                </a:lnTo>
                <a:lnTo>
                  <a:pt x="200" y="8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3" name="Freeform 11"/>
          <p:cNvSpPr>
            <a:spLocks/>
          </p:cNvSpPr>
          <p:nvPr/>
        </p:nvSpPr>
        <p:spPr bwMode="auto">
          <a:xfrm>
            <a:off x="6100763" y="2533650"/>
            <a:ext cx="466725" cy="1698625"/>
          </a:xfrm>
          <a:custGeom>
            <a:avLst/>
            <a:gdLst>
              <a:gd name="T0" fmla="*/ 564515000 w 294"/>
              <a:gd name="T1" fmla="*/ 52924075 h 1070"/>
              <a:gd name="T2" fmla="*/ 564515000 w 294"/>
              <a:gd name="T3" fmla="*/ 120967500 h 1070"/>
              <a:gd name="T4" fmla="*/ 551915013 w 294"/>
              <a:gd name="T5" fmla="*/ 141128750 h 1070"/>
              <a:gd name="T6" fmla="*/ 582156888 w 294"/>
              <a:gd name="T7" fmla="*/ 196572188 h 1070"/>
              <a:gd name="T8" fmla="*/ 564515000 w 294"/>
              <a:gd name="T9" fmla="*/ 209173763 h 1070"/>
              <a:gd name="T10" fmla="*/ 569555313 w 294"/>
              <a:gd name="T11" fmla="*/ 231854375 h 1070"/>
              <a:gd name="T12" fmla="*/ 549394063 w 294"/>
              <a:gd name="T13" fmla="*/ 304939700 h 1070"/>
              <a:gd name="T14" fmla="*/ 549394063 w 294"/>
              <a:gd name="T15" fmla="*/ 320060638 h 1070"/>
              <a:gd name="T16" fmla="*/ 675401875 w 294"/>
              <a:gd name="T17" fmla="*/ 390625013 h 1070"/>
              <a:gd name="T18" fmla="*/ 738406575 w 294"/>
              <a:gd name="T19" fmla="*/ 947578750 h 1070"/>
              <a:gd name="T20" fmla="*/ 660280938 w 294"/>
              <a:gd name="T21" fmla="*/ 1043344688 h 1070"/>
              <a:gd name="T22" fmla="*/ 688003450 w 294"/>
              <a:gd name="T23" fmla="*/ 1345763438 h 1070"/>
              <a:gd name="T24" fmla="*/ 637600325 w 294"/>
              <a:gd name="T25" fmla="*/ 1381045625 h 1070"/>
              <a:gd name="T26" fmla="*/ 614918125 w 294"/>
              <a:gd name="T27" fmla="*/ 1849794688 h 1070"/>
              <a:gd name="T28" fmla="*/ 577116575 w 294"/>
              <a:gd name="T29" fmla="*/ 2147483646 h 1070"/>
              <a:gd name="T30" fmla="*/ 589716563 w 294"/>
              <a:gd name="T31" fmla="*/ 2147483646 h 1070"/>
              <a:gd name="T32" fmla="*/ 723285638 w 294"/>
              <a:gd name="T33" fmla="*/ 2147483646 h 1070"/>
              <a:gd name="T34" fmla="*/ 705643750 w 294"/>
              <a:gd name="T35" fmla="*/ 2147483646 h 1070"/>
              <a:gd name="T36" fmla="*/ 660280938 w 294"/>
              <a:gd name="T37" fmla="*/ 2147483646 h 1070"/>
              <a:gd name="T38" fmla="*/ 579635938 w 294"/>
              <a:gd name="T39" fmla="*/ 2147483646 h 1070"/>
              <a:gd name="T40" fmla="*/ 506552200 w 294"/>
              <a:gd name="T41" fmla="*/ 2147483646 h 1070"/>
              <a:gd name="T42" fmla="*/ 446068450 w 294"/>
              <a:gd name="T43" fmla="*/ 2147483646 h 1070"/>
              <a:gd name="T44" fmla="*/ 446068450 w 294"/>
              <a:gd name="T45" fmla="*/ 2147483646 h 1070"/>
              <a:gd name="T46" fmla="*/ 420866888 w 294"/>
              <a:gd name="T47" fmla="*/ 2147483646 h 1070"/>
              <a:gd name="T48" fmla="*/ 463708750 w 294"/>
              <a:gd name="T49" fmla="*/ 2147483646 h 1070"/>
              <a:gd name="T50" fmla="*/ 443547500 w 294"/>
              <a:gd name="T51" fmla="*/ 2147483646 h 1070"/>
              <a:gd name="T52" fmla="*/ 395665325 w 294"/>
              <a:gd name="T53" fmla="*/ 2147483646 h 1070"/>
              <a:gd name="T54" fmla="*/ 320060638 w 294"/>
              <a:gd name="T55" fmla="*/ 2147483646 h 1070"/>
              <a:gd name="T56" fmla="*/ 320060638 w 294"/>
              <a:gd name="T57" fmla="*/ 2147483646 h 1070"/>
              <a:gd name="T58" fmla="*/ 294859075 w 294"/>
              <a:gd name="T59" fmla="*/ 2147483646 h 1070"/>
              <a:gd name="T60" fmla="*/ 267136563 w 294"/>
              <a:gd name="T61" fmla="*/ 1910278438 h 1070"/>
              <a:gd name="T62" fmla="*/ 294859075 w 294"/>
              <a:gd name="T63" fmla="*/ 1847275325 h 1070"/>
              <a:gd name="T64" fmla="*/ 209173763 w 294"/>
              <a:gd name="T65" fmla="*/ 1436489063 h 1070"/>
              <a:gd name="T66" fmla="*/ 158770638 w 294"/>
              <a:gd name="T67" fmla="*/ 1421368125 h 1070"/>
              <a:gd name="T68" fmla="*/ 136088438 w 294"/>
              <a:gd name="T69" fmla="*/ 995462513 h 1070"/>
              <a:gd name="T70" fmla="*/ 0 w 294"/>
              <a:gd name="T71" fmla="*/ 945059388 h 1070"/>
              <a:gd name="T72" fmla="*/ 60483750 w 294"/>
              <a:gd name="T73" fmla="*/ 486390950 h 1070"/>
              <a:gd name="T74" fmla="*/ 269657513 w 294"/>
              <a:gd name="T75" fmla="*/ 357862188 h 1070"/>
              <a:gd name="T76" fmla="*/ 322580000 w 294"/>
              <a:gd name="T77" fmla="*/ 317539688 h 1070"/>
              <a:gd name="T78" fmla="*/ 327620313 w 294"/>
              <a:gd name="T79" fmla="*/ 272176875 h 1070"/>
              <a:gd name="T80" fmla="*/ 304939700 w 294"/>
              <a:gd name="T81" fmla="*/ 241935000 h 1070"/>
              <a:gd name="T82" fmla="*/ 282257500 w 294"/>
              <a:gd name="T83" fmla="*/ 216733438 h 1070"/>
              <a:gd name="T84" fmla="*/ 259576888 w 294"/>
              <a:gd name="T85" fmla="*/ 183972200 h 1070"/>
              <a:gd name="T86" fmla="*/ 246975313 w 294"/>
              <a:gd name="T87" fmla="*/ 151209375 h 1070"/>
              <a:gd name="T88" fmla="*/ 246975313 w 294"/>
              <a:gd name="T89" fmla="*/ 118448138 h 1070"/>
              <a:gd name="T90" fmla="*/ 259576888 w 294"/>
              <a:gd name="T91" fmla="*/ 85685313 h 1070"/>
              <a:gd name="T92" fmla="*/ 284778450 w 294"/>
              <a:gd name="T93" fmla="*/ 47883763 h 1070"/>
              <a:gd name="T94" fmla="*/ 322580000 w 294"/>
              <a:gd name="T95" fmla="*/ 22682200 h 1070"/>
              <a:gd name="T96" fmla="*/ 365423450 w 294"/>
              <a:gd name="T97" fmla="*/ 5040313 h 1070"/>
              <a:gd name="T98" fmla="*/ 415826575 w 294"/>
              <a:gd name="T99" fmla="*/ 0 h 1070"/>
              <a:gd name="T100" fmla="*/ 463708750 w 294"/>
              <a:gd name="T101" fmla="*/ 7561263 h 1070"/>
              <a:gd name="T102" fmla="*/ 506552200 w 294"/>
              <a:gd name="T103" fmla="*/ 17641888 h 1070"/>
              <a:gd name="T104" fmla="*/ 564515000 w 294"/>
              <a:gd name="T105" fmla="*/ 52924075 h 10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4" h="1070">
                <a:moveTo>
                  <a:pt x="224" y="21"/>
                </a:moveTo>
                <a:lnTo>
                  <a:pt x="224" y="48"/>
                </a:lnTo>
                <a:lnTo>
                  <a:pt x="219" y="56"/>
                </a:lnTo>
                <a:lnTo>
                  <a:pt x="231" y="78"/>
                </a:lnTo>
                <a:lnTo>
                  <a:pt x="224" y="83"/>
                </a:lnTo>
                <a:lnTo>
                  <a:pt x="226" y="92"/>
                </a:lnTo>
                <a:lnTo>
                  <a:pt x="218" y="121"/>
                </a:lnTo>
                <a:lnTo>
                  <a:pt x="218" y="127"/>
                </a:lnTo>
                <a:lnTo>
                  <a:pt x="268" y="155"/>
                </a:lnTo>
                <a:lnTo>
                  <a:pt x="293" y="376"/>
                </a:lnTo>
                <a:lnTo>
                  <a:pt x="262" y="414"/>
                </a:lnTo>
                <a:lnTo>
                  <a:pt x="273" y="534"/>
                </a:lnTo>
                <a:lnTo>
                  <a:pt x="253" y="548"/>
                </a:lnTo>
                <a:lnTo>
                  <a:pt x="244" y="734"/>
                </a:lnTo>
                <a:lnTo>
                  <a:pt x="229" y="925"/>
                </a:lnTo>
                <a:lnTo>
                  <a:pt x="234" y="935"/>
                </a:lnTo>
                <a:lnTo>
                  <a:pt x="287" y="972"/>
                </a:lnTo>
                <a:lnTo>
                  <a:pt x="280" y="978"/>
                </a:lnTo>
                <a:lnTo>
                  <a:pt x="262" y="983"/>
                </a:lnTo>
                <a:lnTo>
                  <a:pt x="230" y="978"/>
                </a:lnTo>
                <a:lnTo>
                  <a:pt x="201" y="964"/>
                </a:lnTo>
                <a:lnTo>
                  <a:pt x="177" y="957"/>
                </a:lnTo>
                <a:lnTo>
                  <a:pt x="177" y="988"/>
                </a:lnTo>
                <a:lnTo>
                  <a:pt x="167" y="989"/>
                </a:lnTo>
                <a:lnTo>
                  <a:pt x="184" y="1018"/>
                </a:lnTo>
                <a:lnTo>
                  <a:pt x="176" y="1063"/>
                </a:lnTo>
                <a:lnTo>
                  <a:pt x="157" y="1069"/>
                </a:lnTo>
                <a:lnTo>
                  <a:pt x="127" y="1032"/>
                </a:lnTo>
                <a:lnTo>
                  <a:pt x="127" y="1005"/>
                </a:lnTo>
                <a:lnTo>
                  <a:pt x="117" y="1001"/>
                </a:lnTo>
                <a:lnTo>
                  <a:pt x="106" y="758"/>
                </a:lnTo>
                <a:lnTo>
                  <a:pt x="117" y="733"/>
                </a:lnTo>
                <a:lnTo>
                  <a:pt x="83" y="570"/>
                </a:lnTo>
                <a:lnTo>
                  <a:pt x="63" y="564"/>
                </a:lnTo>
                <a:lnTo>
                  <a:pt x="54" y="395"/>
                </a:lnTo>
                <a:lnTo>
                  <a:pt x="0" y="375"/>
                </a:lnTo>
                <a:lnTo>
                  <a:pt x="24" y="193"/>
                </a:lnTo>
                <a:lnTo>
                  <a:pt x="107" y="142"/>
                </a:lnTo>
                <a:lnTo>
                  <a:pt x="128" y="126"/>
                </a:lnTo>
                <a:lnTo>
                  <a:pt x="130" y="108"/>
                </a:lnTo>
                <a:lnTo>
                  <a:pt x="121" y="96"/>
                </a:lnTo>
                <a:lnTo>
                  <a:pt x="112" y="86"/>
                </a:lnTo>
                <a:lnTo>
                  <a:pt x="103" y="73"/>
                </a:lnTo>
                <a:lnTo>
                  <a:pt x="98" y="60"/>
                </a:lnTo>
                <a:lnTo>
                  <a:pt x="98" y="47"/>
                </a:lnTo>
                <a:lnTo>
                  <a:pt x="103" y="34"/>
                </a:lnTo>
                <a:lnTo>
                  <a:pt x="113" y="19"/>
                </a:lnTo>
                <a:lnTo>
                  <a:pt x="128" y="9"/>
                </a:lnTo>
                <a:lnTo>
                  <a:pt x="145" y="2"/>
                </a:lnTo>
                <a:lnTo>
                  <a:pt x="165" y="0"/>
                </a:lnTo>
                <a:lnTo>
                  <a:pt x="184" y="3"/>
                </a:lnTo>
                <a:lnTo>
                  <a:pt x="201" y="7"/>
                </a:lnTo>
                <a:lnTo>
                  <a:pt x="224" y="21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4" name="Freeform 12"/>
          <p:cNvSpPr>
            <a:spLocks/>
          </p:cNvSpPr>
          <p:nvPr/>
        </p:nvSpPr>
        <p:spPr bwMode="auto">
          <a:xfrm>
            <a:off x="3727450" y="2968625"/>
            <a:ext cx="404813" cy="1481138"/>
          </a:xfrm>
          <a:custGeom>
            <a:avLst/>
            <a:gdLst>
              <a:gd name="T0" fmla="*/ 148690196 w 255"/>
              <a:gd name="T1" fmla="*/ 45362828 h 933"/>
              <a:gd name="T2" fmla="*/ 148690196 w 255"/>
              <a:gd name="T3" fmla="*/ 105846598 h 933"/>
              <a:gd name="T4" fmla="*/ 161290199 w 255"/>
              <a:gd name="T5" fmla="*/ 120967541 h 933"/>
              <a:gd name="T6" fmla="*/ 133569240 w 255"/>
              <a:gd name="T7" fmla="*/ 168851320 h 933"/>
              <a:gd name="T8" fmla="*/ 148690196 w 255"/>
              <a:gd name="T9" fmla="*/ 183972262 h 933"/>
              <a:gd name="T10" fmla="*/ 146169243 w 255"/>
              <a:gd name="T11" fmla="*/ 201612568 h 933"/>
              <a:gd name="T12" fmla="*/ 163811152 w 255"/>
              <a:gd name="T13" fmla="*/ 264617289 h 933"/>
              <a:gd name="T14" fmla="*/ 163811152 w 255"/>
              <a:gd name="T15" fmla="*/ 277217281 h 933"/>
              <a:gd name="T16" fmla="*/ 52924140 w 255"/>
              <a:gd name="T17" fmla="*/ 340222002 h 933"/>
              <a:gd name="T18" fmla="*/ 0 w 255"/>
              <a:gd name="T19" fmla="*/ 824092166 h 933"/>
              <a:gd name="T20" fmla="*/ 65524143 w 255"/>
              <a:gd name="T21" fmla="*/ 909777507 h 933"/>
              <a:gd name="T22" fmla="*/ 40322550 w 255"/>
              <a:gd name="T23" fmla="*/ 1171873846 h 933"/>
              <a:gd name="T24" fmla="*/ 85685418 w 255"/>
              <a:gd name="T25" fmla="*/ 1202115731 h 933"/>
              <a:gd name="T26" fmla="*/ 103327328 w 255"/>
              <a:gd name="T27" fmla="*/ 1612900544 h 933"/>
              <a:gd name="T28" fmla="*/ 138609559 w 255"/>
              <a:gd name="T29" fmla="*/ 2031246623 h 933"/>
              <a:gd name="T30" fmla="*/ 126007968 w 255"/>
              <a:gd name="T31" fmla="*/ 2053928831 h 933"/>
              <a:gd name="T32" fmla="*/ 12601591 w 255"/>
              <a:gd name="T33" fmla="*/ 2132052907 h 933"/>
              <a:gd name="T34" fmla="*/ 25201594 w 255"/>
              <a:gd name="T35" fmla="*/ 2147173850 h 933"/>
              <a:gd name="T36" fmla="*/ 65524143 w 255"/>
              <a:gd name="T37" fmla="*/ 2147483646 h 933"/>
              <a:gd name="T38" fmla="*/ 136088606 w 255"/>
              <a:gd name="T39" fmla="*/ 2147173850 h 933"/>
              <a:gd name="T40" fmla="*/ 199093383 w 255"/>
              <a:gd name="T41" fmla="*/ 2116931965 h 933"/>
              <a:gd name="T42" fmla="*/ 252015936 w 255"/>
              <a:gd name="T43" fmla="*/ 2101811022 h 933"/>
              <a:gd name="T44" fmla="*/ 252015936 w 255"/>
              <a:gd name="T45" fmla="*/ 2147483646 h 933"/>
              <a:gd name="T46" fmla="*/ 274698164 w 255"/>
              <a:gd name="T47" fmla="*/ 2147483646 h 933"/>
              <a:gd name="T48" fmla="*/ 236894980 w 255"/>
              <a:gd name="T49" fmla="*/ 2147483646 h 933"/>
              <a:gd name="T50" fmla="*/ 254536889 w 255"/>
              <a:gd name="T51" fmla="*/ 2147483646 h 933"/>
              <a:gd name="T52" fmla="*/ 297378805 w 255"/>
              <a:gd name="T53" fmla="*/ 2147483646 h 933"/>
              <a:gd name="T54" fmla="*/ 362902948 w 255"/>
              <a:gd name="T55" fmla="*/ 2147483646 h 933"/>
              <a:gd name="T56" fmla="*/ 362902948 w 255"/>
              <a:gd name="T57" fmla="*/ 2147483646 h 933"/>
              <a:gd name="T58" fmla="*/ 385585176 w 255"/>
              <a:gd name="T59" fmla="*/ 2147483646 h 933"/>
              <a:gd name="T60" fmla="*/ 410786770 w 255"/>
              <a:gd name="T61" fmla="*/ 1663303686 h 933"/>
              <a:gd name="T62" fmla="*/ 385585176 w 255"/>
              <a:gd name="T63" fmla="*/ 1610381181 h 933"/>
              <a:gd name="T64" fmla="*/ 461189957 w 255"/>
              <a:gd name="T65" fmla="*/ 1249997922 h 933"/>
              <a:gd name="T66" fmla="*/ 504031873 w 255"/>
              <a:gd name="T67" fmla="*/ 1237397930 h 933"/>
              <a:gd name="T68" fmla="*/ 524193147 w 255"/>
              <a:gd name="T69" fmla="*/ 864414679 h 933"/>
              <a:gd name="T70" fmla="*/ 640120478 w 255"/>
              <a:gd name="T71" fmla="*/ 821571215 h 933"/>
              <a:gd name="T72" fmla="*/ 589717291 w 255"/>
              <a:gd name="T73" fmla="*/ 420867030 h 933"/>
              <a:gd name="T74" fmla="*/ 405746451 w 255"/>
              <a:gd name="T75" fmla="*/ 312499480 h 933"/>
              <a:gd name="T76" fmla="*/ 362902948 w 255"/>
              <a:gd name="T77" fmla="*/ 274697918 h 933"/>
              <a:gd name="T78" fmla="*/ 360383583 w 255"/>
              <a:gd name="T79" fmla="*/ 236894767 h 933"/>
              <a:gd name="T80" fmla="*/ 378023904 w 255"/>
              <a:gd name="T81" fmla="*/ 209173833 h 933"/>
              <a:gd name="T82" fmla="*/ 398185179 w 255"/>
              <a:gd name="T83" fmla="*/ 186491625 h 933"/>
              <a:gd name="T84" fmla="*/ 415827089 w 255"/>
              <a:gd name="T85" fmla="*/ 158770691 h 933"/>
              <a:gd name="T86" fmla="*/ 425907726 w 255"/>
              <a:gd name="T87" fmla="*/ 128528806 h 933"/>
              <a:gd name="T88" fmla="*/ 425907726 w 255"/>
              <a:gd name="T89" fmla="*/ 103327235 h 933"/>
              <a:gd name="T90" fmla="*/ 415827089 w 255"/>
              <a:gd name="T91" fmla="*/ 73085350 h 933"/>
              <a:gd name="T92" fmla="*/ 393144861 w 255"/>
              <a:gd name="T93" fmla="*/ 40322514 h 933"/>
              <a:gd name="T94" fmla="*/ 362902948 w 255"/>
              <a:gd name="T95" fmla="*/ 15120943 h 933"/>
              <a:gd name="T96" fmla="*/ 322580398 w 255"/>
              <a:gd name="T97" fmla="*/ 2520951 h 933"/>
              <a:gd name="T98" fmla="*/ 277217530 w 255"/>
              <a:gd name="T99" fmla="*/ 0 h 933"/>
              <a:gd name="T100" fmla="*/ 236894980 w 255"/>
              <a:gd name="T101" fmla="*/ 5040314 h 933"/>
              <a:gd name="T102" fmla="*/ 199093383 w 255"/>
              <a:gd name="T103" fmla="*/ 15120943 h 933"/>
              <a:gd name="T104" fmla="*/ 148690196 w 255"/>
              <a:gd name="T105" fmla="*/ 45362828 h 9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5" h="933">
                <a:moveTo>
                  <a:pt x="59" y="18"/>
                </a:moveTo>
                <a:lnTo>
                  <a:pt x="59" y="42"/>
                </a:lnTo>
                <a:lnTo>
                  <a:pt x="64" y="48"/>
                </a:lnTo>
                <a:lnTo>
                  <a:pt x="53" y="67"/>
                </a:lnTo>
                <a:lnTo>
                  <a:pt x="59" y="73"/>
                </a:lnTo>
                <a:lnTo>
                  <a:pt x="58" y="80"/>
                </a:lnTo>
                <a:lnTo>
                  <a:pt x="65" y="105"/>
                </a:lnTo>
                <a:lnTo>
                  <a:pt x="65" y="110"/>
                </a:lnTo>
                <a:lnTo>
                  <a:pt x="21" y="135"/>
                </a:lnTo>
                <a:lnTo>
                  <a:pt x="0" y="327"/>
                </a:lnTo>
                <a:lnTo>
                  <a:pt x="26" y="361"/>
                </a:lnTo>
                <a:lnTo>
                  <a:pt x="16" y="465"/>
                </a:lnTo>
                <a:lnTo>
                  <a:pt x="34" y="477"/>
                </a:lnTo>
                <a:lnTo>
                  <a:pt x="41" y="640"/>
                </a:lnTo>
                <a:lnTo>
                  <a:pt x="55" y="806"/>
                </a:lnTo>
                <a:lnTo>
                  <a:pt x="50" y="815"/>
                </a:lnTo>
                <a:lnTo>
                  <a:pt x="5" y="846"/>
                </a:lnTo>
                <a:lnTo>
                  <a:pt x="10" y="852"/>
                </a:lnTo>
                <a:lnTo>
                  <a:pt x="26" y="858"/>
                </a:lnTo>
                <a:lnTo>
                  <a:pt x="54" y="852"/>
                </a:lnTo>
                <a:lnTo>
                  <a:pt x="79" y="840"/>
                </a:lnTo>
                <a:lnTo>
                  <a:pt x="100" y="834"/>
                </a:lnTo>
                <a:lnTo>
                  <a:pt x="100" y="861"/>
                </a:lnTo>
                <a:lnTo>
                  <a:pt x="109" y="862"/>
                </a:lnTo>
                <a:lnTo>
                  <a:pt x="94" y="888"/>
                </a:lnTo>
                <a:lnTo>
                  <a:pt x="101" y="927"/>
                </a:lnTo>
                <a:lnTo>
                  <a:pt x="118" y="932"/>
                </a:lnTo>
                <a:lnTo>
                  <a:pt x="144" y="900"/>
                </a:lnTo>
                <a:lnTo>
                  <a:pt x="144" y="876"/>
                </a:lnTo>
                <a:lnTo>
                  <a:pt x="153" y="873"/>
                </a:lnTo>
                <a:lnTo>
                  <a:pt x="163" y="660"/>
                </a:lnTo>
                <a:lnTo>
                  <a:pt x="153" y="639"/>
                </a:lnTo>
                <a:lnTo>
                  <a:pt x="183" y="496"/>
                </a:lnTo>
                <a:lnTo>
                  <a:pt x="200" y="491"/>
                </a:lnTo>
                <a:lnTo>
                  <a:pt x="208" y="343"/>
                </a:lnTo>
                <a:lnTo>
                  <a:pt x="254" y="326"/>
                </a:lnTo>
                <a:lnTo>
                  <a:pt x="234" y="167"/>
                </a:lnTo>
                <a:lnTo>
                  <a:pt x="161" y="124"/>
                </a:lnTo>
                <a:lnTo>
                  <a:pt x="144" y="109"/>
                </a:lnTo>
                <a:lnTo>
                  <a:pt x="143" y="94"/>
                </a:lnTo>
                <a:lnTo>
                  <a:pt x="150" y="83"/>
                </a:lnTo>
                <a:lnTo>
                  <a:pt x="158" y="74"/>
                </a:lnTo>
                <a:lnTo>
                  <a:pt x="165" y="63"/>
                </a:lnTo>
                <a:lnTo>
                  <a:pt x="169" y="51"/>
                </a:lnTo>
                <a:lnTo>
                  <a:pt x="169" y="41"/>
                </a:lnTo>
                <a:lnTo>
                  <a:pt x="165" y="29"/>
                </a:lnTo>
                <a:lnTo>
                  <a:pt x="156" y="16"/>
                </a:lnTo>
                <a:lnTo>
                  <a:pt x="144" y="6"/>
                </a:lnTo>
                <a:lnTo>
                  <a:pt x="128" y="1"/>
                </a:lnTo>
                <a:lnTo>
                  <a:pt x="110" y="0"/>
                </a:lnTo>
                <a:lnTo>
                  <a:pt x="94" y="2"/>
                </a:lnTo>
                <a:lnTo>
                  <a:pt x="79" y="6"/>
                </a:lnTo>
                <a:lnTo>
                  <a:pt x="59" y="18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5" name="Freeform 13"/>
          <p:cNvSpPr>
            <a:spLocks/>
          </p:cNvSpPr>
          <p:nvPr/>
        </p:nvSpPr>
        <p:spPr bwMode="auto">
          <a:xfrm>
            <a:off x="762000" y="4038600"/>
            <a:ext cx="573088" cy="2271713"/>
          </a:xfrm>
          <a:custGeom>
            <a:avLst/>
            <a:gdLst>
              <a:gd name="T0" fmla="*/ 589717077 w 361"/>
              <a:gd name="T1" fmla="*/ 55443450 h 1431"/>
              <a:gd name="T2" fmla="*/ 378023767 w 361"/>
              <a:gd name="T3" fmla="*/ 2520951 h 1431"/>
              <a:gd name="T4" fmla="*/ 221773943 w 361"/>
              <a:gd name="T5" fmla="*/ 0 h 1431"/>
              <a:gd name="T6" fmla="*/ 78125706 w 361"/>
              <a:gd name="T7" fmla="*/ 32762832 h 1431"/>
              <a:gd name="T8" fmla="*/ 22682220 w 361"/>
              <a:gd name="T9" fmla="*/ 153730359 h 1431"/>
              <a:gd name="T10" fmla="*/ 22682220 w 361"/>
              <a:gd name="T11" fmla="*/ 267136621 h 1431"/>
              <a:gd name="T12" fmla="*/ 103327290 w 361"/>
              <a:gd name="T13" fmla="*/ 388104148 h 1431"/>
              <a:gd name="T14" fmla="*/ 163811093 w 361"/>
              <a:gd name="T15" fmla="*/ 385584785 h 1431"/>
              <a:gd name="T16" fmla="*/ 75604753 w 361"/>
              <a:gd name="T17" fmla="*/ 531753880 h 1431"/>
              <a:gd name="T18" fmla="*/ 0 w 361"/>
              <a:gd name="T19" fmla="*/ 773688933 h 1431"/>
              <a:gd name="T20" fmla="*/ 0 w 361"/>
              <a:gd name="T21" fmla="*/ 980341791 h 1431"/>
              <a:gd name="T22" fmla="*/ 22682220 w 361"/>
              <a:gd name="T23" fmla="*/ 1242438098 h 1431"/>
              <a:gd name="T24" fmla="*/ 78125706 w 361"/>
              <a:gd name="T25" fmla="*/ 1499494093 h 1431"/>
              <a:gd name="T26" fmla="*/ 186491725 w 361"/>
              <a:gd name="T27" fmla="*/ 1512094083 h 1431"/>
              <a:gd name="T28" fmla="*/ 186491725 w 361"/>
              <a:gd name="T29" fmla="*/ 1590219738 h 1431"/>
              <a:gd name="T30" fmla="*/ 236894894 w 361"/>
              <a:gd name="T31" fmla="*/ 1622980982 h 1431"/>
              <a:gd name="T32" fmla="*/ 236894894 w 361"/>
              <a:gd name="T33" fmla="*/ 1882557927 h 1431"/>
              <a:gd name="T34" fmla="*/ 294859332 w 361"/>
              <a:gd name="T35" fmla="*/ 1935480426 h 1431"/>
              <a:gd name="T36" fmla="*/ 294859332 w 361"/>
              <a:gd name="T37" fmla="*/ 2147483646 h 1431"/>
              <a:gd name="T38" fmla="*/ 294859332 w 361"/>
              <a:gd name="T39" fmla="*/ 2147483646 h 1431"/>
              <a:gd name="T40" fmla="*/ 214214262 w 361"/>
              <a:gd name="T41" fmla="*/ 2147483646 h 1431"/>
              <a:gd name="T42" fmla="*/ 181451408 w 361"/>
              <a:gd name="T43" fmla="*/ 2147483646 h 1431"/>
              <a:gd name="T44" fmla="*/ 269657748 w 361"/>
              <a:gd name="T45" fmla="*/ 2147483646 h 1431"/>
              <a:gd name="T46" fmla="*/ 269657748 w 361"/>
              <a:gd name="T47" fmla="*/ 2147483646 h 1431"/>
              <a:gd name="T48" fmla="*/ 425907572 w 361"/>
              <a:gd name="T49" fmla="*/ 2147483646 h 1431"/>
              <a:gd name="T50" fmla="*/ 448588204 w 361"/>
              <a:gd name="T51" fmla="*/ 2147483646 h 1431"/>
              <a:gd name="T52" fmla="*/ 511592959 w 361"/>
              <a:gd name="T53" fmla="*/ 2147483646 h 1431"/>
              <a:gd name="T54" fmla="*/ 514112324 w 361"/>
              <a:gd name="T55" fmla="*/ 2147483646 h 1431"/>
              <a:gd name="T56" fmla="*/ 619958978 w 361"/>
              <a:gd name="T57" fmla="*/ 2147483646 h 1431"/>
              <a:gd name="T58" fmla="*/ 859374825 w 361"/>
              <a:gd name="T59" fmla="*/ 2147483646 h 1431"/>
              <a:gd name="T60" fmla="*/ 859374825 w 361"/>
              <a:gd name="T61" fmla="*/ 2147483646 h 1431"/>
              <a:gd name="T62" fmla="*/ 642641198 w 361"/>
              <a:gd name="T63" fmla="*/ 2147483646 h 1431"/>
              <a:gd name="T64" fmla="*/ 642641198 w 361"/>
              <a:gd name="T65" fmla="*/ 2147483646 h 1431"/>
              <a:gd name="T66" fmla="*/ 831652288 w 361"/>
              <a:gd name="T67" fmla="*/ 2147483646 h 1431"/>
              <a:gd name="T68" fmla="*/ 831652288 w 361"/>
              <a:gd name="T69" fmla="*/ 2147483646 h 1431"/>
              <a:gd name="T70" fmla="*/ 695563732 w 361"/>
              <a:gd name="T71" fmla="*/ 2147483646 h 1431"/>
              <a:gd name="T72" fmla="*/ 695563732 w 361"/>
              <a:gd name="T73" fmla="*/ 2147483646 h 1431"/>
              <a:gd name="T74" fmla="*/ 751007218 w 361"/>
              <a:gd name="T75" fmla="*/ 2147483646 h 1431"/>
              <a:gd name="T76" fmla="*/ 730845950 w 361"/>
              <a:gd name="T77" fmla="*/ 1842235418 h 1431"/>
              <a:gd name="T78" fmla="*/ 725805633 w 361"/>
              <a:gd name="T79" fmla="*/ 1622980982 h 1431"/>
              <a:gd name="T80" fmla="*/ 748487853 w 361"/>
              <a:gd name="T81" fmla="*/ 1542335964 h 1431"/>
              <a:gd name="T82" fmla="*/ 748487853 w 361"/>
              <a:gd name="T83" fmla="*/ 1194554325 h 1431"/>
              <a:gd name="T84" fmla="*/ 904737677 w 361"/>
              <a:gd name="T85" fmla="*/ 1111389945 h 1431"/>
              <a:gd name="T86" fmla="*/ 907257042 w 361"/>
              <a:gd name="T87" fmla="*/ 1063506172 h 1431"/>
              <a:gd name="T88" fmla="*/ 561996128 w 361"/>
              <a:gd name="T89" fmla="*/ 584676379 h 1431"/>
              <a:gd name="T90" fmla="*/ 400705987 w 361"/>
              <a:gd name="T91" fmla="*/ 519152302 h 1431"/>
              <a:gd name="T92" fmla="*/ 423386619 w 361"/>
              <a:gd name="T93" fmla="*/ 486391057 h 1431"/>
              <a:gd name="T94" fmla="*/ 534273591 w 361"/>
              <a:gd name="T95" fmla="*/ 468749166 h 1431"/>
              <a:gd name="T96" fmla="*/ 534273591 w 361"/>
              <a:gd name="T97" fmla="*/ 435987921 h 1431"/>
              <a:gd name="T98" fmla="*/ 561996128 w 361"/>
              <a:gd name="T99" fmla="*/ 423386343 h 1431"/>
              <a:gd name="T100" fmla="*/ 561996128 w 361"/>
              <a:gd name="T101" fmla="*/ 388104148 h 1431"/>
              <a:gd name="T102" fmla="*/ 589717077 w 361"/>
              <a:gd name="T103" fmla="*/ 372983207 h 1431"/>
              <a:gd name="T104" fmla="*/ 561996128 w 361"/>
              <a:gd name="T105" fmla="*/ 355342903 h 1431"/>
              <a:gd name="T106" fmla="*/ 584676760 w 361"/>
              <a:gd name="T107" fmla="*/ 345262276 h 1431"/>
              <a:gd name="T108" fmla="*/ 534273591 w 361"/>
              <a:gd name="T109" fmla="*/ 267136621 h 1431"/>
              <a:gd name="T110" fmla="*/ 561996128 w 361"/>
              <a:gd name="T111" fmla="*/ 216733485 h 1431"/>
              <a:gd name="T112" fmla="*/ 534273591 w 361"/>
              <a:gd name="T113" fmla="*/ 168851300 h 1431"/>
              <a:gd name="T114" fmla="*/ 584676760 w 361"/>
              <a:gd name="T115" fmla="*/ 136088467 h 1431"/>
              <a:gd name="T116" fmla="*/ 589717077 w 361"/>
              <a:gd name="T117" fmla="*/ 55443450 h 14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1" h="1431">
                <a:moveTo>
                  <a:pt x="234" y="22"/>
                </a:moveTo>
                <a:lnTo>
                  <a:pt x="150" y="1"/>
                </a:lnTo>
                <a:lnTo>
                  <a:pt x="88" y="0"/>
                </a:lnTo>
                <a:lnTo>
                  <a:pt x="31" y="13"/>
                </a:lnTo>
                <a:lnTo>
                  <a:pt x="9" y="61"/>
                </a:lnTo>
                <a:lnTo>
                  <a:pt x="9" y="106"/>
                </a:lnTo>
                <a:lnTo>
                  <a:pt x="41" y="154"/>
                </a:lnTo>
                <a:lnTo>
                  <a:pt x="65" y="153"/>
                </a:lnTo>
                <a:lnTo>
                  <a:pt x="30" y="211"/>
                </a:lnTo>
                <a:lnTo>
                  <a:pt x="0" y="307"/>
                </a:lnTo>
                <a:lnTo>
                  <a:pt x="0" y="389"/>
                </a:lnTo>
                <a:lnTo>
                  <a:pt x="9" y="493"/>
                </a:lnTo>
                <a:lnTo>
                  <a:pt x="31" y="595"/>
                </a:lnTo>
                <a:lnTo>
                  <a:pt x="74" y="600"/>
                </a:lnTo>
                <a:lnTo>
                  <a:pt x="74" y="631"/>
                </a:lnTo>
                <a:lnTo>
                  <a:pt x="94" y="644"/>
                </a:lnTo>
                <a:lnTo>
                  <a:pt x="94" y="747"/>
                </a:lnTo>
                <a:lnTo>
                  <a:pt x="117" y="768"/>
                </a:lnTo>
                <a:lnTo>
                  <a:pt x="117" y="958"/>
                </a:lnTo>
                <a:lnTo>
                  <a:pt x="117" y="1080"/>
                </a:lnTo>
                <a:lnTo>
                  <a:pt x="85" y="1217"/>
                </a:lnTo>
                <a:lnTo>
                  <a:pt x="72" y="1390"/>
                </a:lnTo>
                <a:lnTo>
                  <a:pt x="107" y="1403"/>
                </a:lnTo>
                <a:lnTo>
                  <a:pt x="107" y="1424"/>
                </a:lnTo>
                <a:lnTo>
                  <a:pt x="169" y="1424"/>
                </a:lnTo>
                <a:lnTo>
                  <a:pt x="178" y="1416"/>
                </a:lnTo>
                <a:lnTo>
                  <a:pt x="203" y="1416"/>
                </a:lnTo>
                <a:lnTo>
                  <a:pt x="204" y="1430"/>
                </a:lnTo>
                <a:lnTo>
                  <a:pt x="246" y="1424"/>
                </a:lnTo>
                <a:lnTo>
                  <a:pt x="341" y="1416"/>
                </a:lnTo>
                <a:lnTo>
                  <a:pt x="341" y="1404"/>
                </a:lnTo>
                <a:lnTo>
                  <a:pt x="255" y="1377"/>
                </a:lnTo>
                <a:lnTo>
                  <a:pt x="255" y="1351"/>
                </a:lnTo>
                <a:lnTo>
                  <a:pt x="330" y="1340"/>
                </a:lnTo>
                <a:lnTo>
                  <a:pt x="330" y="1320"/>
                </a:lnTo>
                <a:lnTo>
                  <a:pt x="276" y="1295"/>
                </a:lnTo>
                <a:lnTo>
                  <a:pt x="276" y="1100"/>
                </a:lnTo>
                <a:lnTo>
                  <a:pt x="298" y="922"/>
                </a:lnTo>
                <a:lnTo>
                  <a:pt x="290" y="731"/>
                </a:lnTo>
                <a:lnTo>
                  <a:pt x="288" y="644"/>
                </a:lnTo>
                <a:lnTo>
                  <a:pt x="297" y="612"/>
                </a:lnTo>
                <a:lnTo>
                  <a:pt x="297" y="474"/>
                </a:lnTo>
                <a:lnTo>
                  <a:pt x="359" y="441"/>
                </a:lnTo>
                <a:lnTo>
                  <a:pt x="360" y="422"/>
                </a:lnTo>
                <a:lnTo>
                  <a:pt x="223" y="232"/>
                </a:lnTo>
                <a:lnTo>
                  <a:pt x="159" y="206"/>
                </a:lnTo>
                <a:lnTo>
                  <a:pt x="168" y="193"/>
                </a:lnTo>
                <a:lnTo>
                  <a:pt x="212" y="186"/>
                </a:lnTo>
                <a:lnTo>
                  <a:pt x="212" y="173"/>
                </a:lnTo>
                <a:lnTo>
                  <a:pt x="223" y="168"/>
                </a:lnTo>
                <a:lnTo>
                  <a:pt x="223" y="154"/>
                </a:lnTo>
                <a:lnTo>
                  <a:pt x="234" y="148"/>
                </a:lnTo>
                <a:lnTo>
                  <a:pt x="223" y="141"/>
                </a:lnTo>
                <a:lnTo>
                  <a:pt x="232" y="137"/>
                </a:lnTo>
                <a:lnTo>
                  <a:pt x="212" y="106"/>
                </a:lnTo>
                <a:lnTo>
                  <a:pt x="223" y="86"/>
                </a:lnTo>
                <a:lnTo>
                  <a:pt x="212" y="67"/>
                </a:lnTo>
                <a:lnTo>
                  <a:pt x="232" y="54"/>
                </a:lnTo>
                <a:lnTo>
                  <a:pt x="234" y="22"/>
                </a:lnTo>
              </a:path>
            </a:pathLst>
          </a:custGeom>
          <a:solidFill>
            <a:srgbClr val="4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3000375" y="2012950"/>
            <a:ext cx="588963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7" name="Rectangle 15"/>
          <p:cNvSpPr>
            <a:spLocks noChangeArrowheads="1"/>
          </p:cNvSpPr>
          <p:nvPr/>
        </p:nvSpPr>
        <p:spPr bwMode="auto">
          <a:xfrm>
            <a:off x="4327525" y="2012950"/>
            <a:ext cx="587375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auto">
          <a:xfrm>
            <a:off x="5753100" y="2033588"/>
            <a:ext cx="587375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9" name="Rectangle 17"/>
          <p:cNvSpPr>
            <a:spLocks noChangeArrowheads="1"/>
          </p:cNvSpPr>
          <p:nvPr/>
        </p:nvSpPr>
        <p:spPr bwMode="auto">
          <a:xfrm>
            <a:off x="7162800" y="2057400"/>
            <a:ext cx="588963" cy="40005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40" name="AutoShape 18"/>
          <p:cNvSpPr>
            <a:spLocks noChangeArrowheads="1"/>
          </p:cNvSpPr>
          <p:nvPr/>
        </p:nvSpPr>
        <p:spPr bwMode="auto">
          <a:xfrm>
            <a:off x="1196975" y="2932113"/>
            <a:ext cx="1965325" cy="912812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latin typeface="Arial" panose="020B0604020202020204" pitchFamily="34" charset="0"/>
              </a:rPr>
              <a:t>哪一條隊比較短？</a:t>
            </a:r>
            <a:endParaRPr lang="zh-TW" altLang="en-US" sz="2000" b="1">
              <a:latin typeface="Arial" panose="020B0604020202020204" pitchFamily="34" charset="0"/>
            </a:endParaRPr>
          </a:p>
        </p:txBody>
      </p:sp>
      <p:sp>
        <p:nvSpPr>
          <p:cNvPr id="5141" name="Freeform 19"/>
          <p:cNvSpPr>
            <a:spLocks/>
          </p:cNvSpPr>
          <p:nvPr/>
        </p:nvSpPr>
        <p:spPr bwMode="auto">
          <a:xfrm>
            <a:off x="5284788" y="3883025"/>
            <a:ext cx="403225" cy="1481138"/>
          </a:xfrm>
          <a:custGeom>
            <a:avLst/>
            <a:gdLst>
              <a:gd name="T0" fmla="*/ 147525005 w 255"/>
              <a:gd name="T1" fmla="*/ 45362828 h 933"/>
              <a:gd name="T2" fmla="*/ 147525005 w 255"/>
              <a:gd name="T3" fmla="*/ 105846598 h 933"/>
              <a:gd name="T4" fmla="*/ 160028143 w 255"/>
              <a:gd name="T5" fmla="*/ 120967541 h 933"/>
              <a:gd name="T6" fmla="*/ 132523454 w 255"/>
              <a:gd name="T7" fmla="*/ 168851320 h 933"/>
              <a:gd name="T8" fmla="*/ 147525005 w 255"/>
              <a:gd name="T9" fmla="*/ 183972262 h 933"/>
              <a:gd name="T10" fmla="*/ 145025010 w 255"/>
              <a:gd name="T11" fmla="*/ 201612568 h 933"/>
              <a:gd name="T12" fmla="*/ 162528138 w 255"/>
              <a:gd name="T13" fmla="*/ 264617289 h 933"/>
              <a:gd name="T14" fmla="*/ 162528138 w 255"/>
              <a:gd name="T15" fmla="*/ 277217281 h 933"/>
              <a:gd name="T16" fmla="*/ 52509383 w 255"/>
              <a:gd name="T17" fmla="*/ 340222002 h 933"/>
              <a:gd name="T18" fmla="*/ 0 w 255"/>
              <a:gd name="T19" fmla="*/ 824092166 h 933"/>
              <a:gd name="T20" fmla="*/ 65010939 w 255"/>
              <a:gd name="T21" fmla="*/ 909777507 h 933"/>
              <a:gd name="T22" fmla="*/ 40006245 w 255"/>
              <a:gd name="T23" fmla="*/ 1171873846 h 933"/>
              <a:gd name="T24" fmla="*/ 85014061 w 255"/>
              <a:gd name="T25" fmla="*/ 1202115731 h 933"/>
              <a:gd name="T26" fmla="*/ 102517189 w 255"/>
              <a:gd name="T27" fmla="*/ 1612900544 h 933"/>
              <a:gd name="T28" fmla="*/ 137523444 w 255"/>
              <a:gd name="T29" fmla="*/ 2031246623 h 933"/>
              <a:gd name="T30" fmla="*/ 125021888 w 255"/>
              <a:gd name="T31" fmla="*/ 2053928831 h 933"/>
              <a:gd name="T32" fmla="*/ 12501556 w 255"/>
              <a:gd name="T33" fmla="*/ 2132052907 h 933"/>
              <a:gd name="T34" fmla="*/ 25004694 w 255"/>
              <a:gd name="T35" fmla="*/ 2147173850 h 933"/>
              <a:gd name="T36" fmla="*/ 65010939 w 255"/>
              <a:gd name="T37" fmla="*/ 2147483646 h 933"/>
              <a:gd name="T38" fmla="*/ 135023449 w 255"/>
              <a:gd name="T39" fmla="*/ 2147173850 h 933"/>
              <a:gd name="T40" fmla="*/ 197534393 w 255"/>
              <a:gd name="T41" fmla="*/ 2116931965 h 933"/>
              <a:gd name="T42" fmla="*/ 250042194 w 255"/>
              <a:gd name="T43" fmla="*/ 2101811022 h 933"/>
              <a:gd name="T44" fmla="*/ 250042194 w 255"/>
              <a:gd name="T45" fmla="*/ 2147483646 h 933"/>
              <a:gd name="T46" fmla="*/ 272546893 w 255"/>
              <a:gd name="T47" fmla="*/ 2147483646 h 933"/>
              <a:gd name="T48" fmla="*/ 235040643 w 255"/>
              <a:gd name="T49" fmla="*/ 2147483646 h 933"/>
              <a:gd name="T50" fmla="*/ 252543771 w 255"/>
              <a:gd name="T51" fmla="*/ 2147483646 h 933"/>
              <a:gd name="T52" fmla="*/ 295050011 w 255"/>
              <a:gd name="T53" fmla="*/ 2147483646 h 933"/>
              <a:gd name="T54" fmla="*/ 360062531 w 255"/>
              <a:gd name="T55" fmla="*/ 2147483646 h 933"/>
              <a:gd name="T56" fmla="*/ 360062531 w 255"/>
              <a:gd name="T57" fmla="*/ 2147483646 h 933"/>
              <a:gd name="T58" fmla="*/ 382565649 w 255"/>
              <a:gd name="T59" fmla="*/ 2147483646 h 933"/>
              <a:gd name="T60" fmla="*/ 407570342 w 255"/>
              <a:gd name="T61" fmla="*/ 1663303686 h 933"/>
              <a:gd name="T62" fmla="*/ 382565649 w 255"/>
              <a:gd name="T63" fmla="*/ 1610381181 h 933"/>
              <a:gd name="T64" fmla="*/ 457578149 w 255"/>
              <a:gd name="T65" fmla="*/ 1249997922 h 933"/>
              <a:gd name="T66" fmla="*/ 500085970 w 255"/>
              <a:gd name="T67" fmla="*/ 1237397930 h 933"/>
              <a:gd name="T68" fmla="*/ 520089093 w 255"/>
              <a:gd name="T69" fmla="*/ 864414679 h 933"/>
              <a:gd name="T70" fmla="*/ 635109419 w 255"/>
              <a:gd name="T71" fmla="*/ 821571215 h 933"/>
              <a:gd name="T72" fmla="*/ 585100032 w 255"/>
              <a:gd name="T73" fmla="*/ 420867030 h 933"/>
              <a:gd name="T74" fmla="*/ 402568771 w 255"/>
              <a:gd name="T75" fmla="*/ 312499480 h 933"/>
              <a:gd name="T76" fmla="*/ 360062531 w 255"/>
              <a:gd name="T77" fmla="*/ 274697918 h 933"/>
              <a:gd name="T78" fmla="*/ 357560955 w 255"/>
              <a:gd name="T79" fmla="*/ 236894767 h 933"/>
              <a:gd name="T80" fmla="*/ 375064082 w 255"/>
              <a:gd name="T81" fmla="*/ 209173833 h 933"/>
              <a:gd name="T82" fmla="*/ 395067205 w 255"/>
              <a:gd name="T83" fmla="*/ 186491625 h 933"/>
              <a:gd name="T84" fmla="*/ 412570332 w 255"/>
              <a:gd name="T85" fmla="*/ 158770691 h 933"/>
              <a:gd name="T86" fmla="*/ 422571894 w 255"/>
              <a:gd name="T87" fmla="*/ 128528806 h 933"/>
              <a:gd name="T88" fmla="*/ 422571894 w 255"/>
              <a:gd name="T89" fmla="*/ 103327235 h 933"/>
              <a:gd name="T90" fmla="*/ 412570332 w 255"/>
              <a:gd name="T91" fmla="*/ 73085350 h 933"/>
              <a:gd name="T92" fmla="*/ 390067215 w 255"/>
              <a:gd name="T93" fmla="*/ 40322514 h 933"/>
              <a:gd name="T94" fmla="*/ 360062531 w 255"/>
              <a:gd name="T95" fmla="*/ 15120943 h 933"/>
              <a:gd name="T96" fmla="*/ 320054705 w 255"/>
              <a:gd name="T97" fmla="*/ 2520951 h 933"/>
              <a:gd name="T98" fmla="*/ 275046888 w 255"/>
              <a:gd name="T99" fmla="*/ 0 h 933"/>
              <a:gd name="T100" fmla="*/ 235040643 w 255"/>
              <a:gd name="T101" fmla="*/ 5040314 h 933"/>
              <a:gd name="T102" fmla="*/ 197534393 w 255"/>
              <a:gd name="T103" fmla="*/ 15120943 h 933"/>
              <a:gd name="T104" fmla="*/ 147525005 w 255"/>
              <a:gd name="T105" fmla="*/ 45362828 h 9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5" h="933">
                <a:moveTo>
                  <a:pt x="59" y="18"/>
                </a:moveTo>
                <a:lnTo>
                  <a:pt x="59" y="42"/>
                </a:lnTo>
                <a:lnTo>
                  <a:pt x="64" y="48"/>
                </a:lnTo>
                <a:lnTo>
                  <a:pt x="53" y="67"/>
                </a:lnTo>
                <a:lnTo>
                  <a:pt x="59" y="73"/>
                </a:lnTo>
                <a:lnTo>
                  <a:pt x="58" y="80"/>
                </a:lnTo>
                <a:lnTo>
                  <a:pt x="65" y="105"/>
                </a:lnTo>
                <a:lnTo>
                  <a:pt x="65" y="110"/>
                </a:lnTo>
                <a:lnTo>
                  <a:pt x="21" y="135"/>
                </a:lnTo>
                <a:lnTo>
                  <a:pt x="0" y="327"/>
                </a:lnTo>
                <a:lnTo>
                  <a:pt x="26" y="361"/>
                </a:lnTo>
                <a:lnTo>
                  <a:pt x="16" y="465"/>
                </a:lnTo>
                <a:lnTo>
                  <a:pt x="34" y="477"/>
                </a:lnTo>
                <a:lnTo>
                  <a:pt x="41" y="640"/>
                </a:lnTo>
                <a:lnTo>
                  <a:pt x="55" y="806"/>
                </a:lnTo>
                <a:lnTo>
                  <a:pt x="50" y="815"/>
                </a:lnTo>
                <a:lnTo>
                  <a:pt x="5" y="846"/>
                </a:lnTo>
                <a:lnTo>
                  <a:pt x="10" y="852"/>
                </a:lnTo>
                <a:lnTo>
                  <a:pt x="26" y="858"/>
                </a:lnTo>
                <a:lnTo>
                  <a:pt x="54" y="852"/>
                </a:lnTo>
                <a:lnTo>
                  <a:pt x="79" y="840"/>
                </a:lnTo>
                <a:lnTo>
                  <a:pt x="100" y="834"/>
                </a:lnTo>
                <a:lnTo>
                  <a:pt x="100" y="861"/>
                </a:lnTo>
                <a:lnTo>
                  <a:pt x="109" y="862"/>
                </a:lnTo>
                <a:lnTo>
                  <a:pt x="94" y="888"/>
                </a:lnTo>
                <a:lnTo>
                  <a:pt x="101" y="927"/>
                </a:lnTo>
                <a:lnTo>
                  <a:pt x="118" y="932"/>
                </a:lnTo>
                <a:lnTo>
                  <a:pt x="144" y="900"/>
                </a:lnTo>
                <a:lnTo>
                  <a:pt x="144" y="876"/>
                </a:lnTo>
                <a:lnTo>
                  <a:pt x="153" y="873"/>
                </a:lnTo>
                <a:lnTo>
                  <a:pt x="163" y="660"/>
                </a:lnTo>
                <a:lnTo>
                  <a:pt x="153" y="639"/>
                </a:lnTo>
                <a:lnTo>
                  <a:pt x="183" y="496"/>
                </a:lnTo>
                <a:lnTo>
                  <a:pt x="200" y="491"/>
                </a:lnTo>
                <a:lnTo>
                  <a:pt x="208" y="343"/>
                </a:lnTo>
                <a:lnTo>
                  <a:pt x="254" y="326"/>
                </a:lnTo>
                <a:lnTo>
                  <a:pt x="234" y="167"/>
                </a:lnTo>
                <a:lnTo>
                  <a:pt x="161" y="124"/>
                </a:lnTo>
                <a:lnTo>
                  <a:pt x="144" y="109"/>
                </a:lnTo>
                <a:lnTo>
                  <a:pt x="143" y="94"/>
                </a:lnTo>
                <a:lnTo>
                  <a:pt x="150" y="83"/>
                </a:lnTo>
                <a:lnTo>
                  <a:pt x="158" y="74"/>
                </a:lnTo>
                <a:lnTo>
                  <a:pt x="165" y="63"/>
                </a:lnTo>
                <a:lnTo>
                  <a:pt x="169" y="51"/>
                </a:lnTo>
                <a:lnTo>
                  <a:pt x="169" y="41"/>
                </a:lnTo>
                <a:lnTo>
                  <a:pt x="165" y="29"/>
                </a:lnTo>
                <a:lnTo>
                  <a:pt x="156" y="16"/>
                </a:lnTo>
                <a:lnTo>
                  <a:pt x="144" y="6"/>
                </a:lnTo>
                <a:lnTo>
                  <a:pt x="128" y="1"/>
                </a:lnTo>
                <a:lnTo>
                  <a:pt x="110" y="0"/>
                </a:lnTo>
                <a:lnTo>
                  <a:pt x="94" y="2"/>
                </a:lnTo>
                <a:lnTo>
                  <a:pt x="79" y="6"/>
                </a:lnTo>
                <a:lnTo>
                  <a:pt x="59" y="18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2" name="Freeform 20"/>
          <p:cNvSpPr>
            <a:spLocks/>
          </p:cNvSpPr>
          <p:nvPr/>
        </p:nvSpPr>
        <p:spPr bwMode="auto">
          <a:xfrm>
            <a:off x="7119938" y="2555875"/>
            <a:ext cx="528637" cy="1481138"/>
          </a:xfrm>
          <a:custGeom>
            <a:avLst/>
            <a:gdLst>
              <a:gd name="T0" fmla="*/ 509071081 w 333"/>
              <a:gd name="T1" fmla="*/ 30241885 h 933"/>
              <a:gd name="T2" fmla="*/ 670360928 w 333"/>
              <a:gd name="T3" fmla="*/ 0 h 933"/>
              <a:gd name="T4" fmla="*/ 735884929 w 333"/>
              <a:gd name="T5" fmla="*/ 60483770 h 933"/>
              <a:gd name="T6" fmla="*/ 763605828 w 333"/>
              <a:gd name="T7" fmla="*/ 40322514 h 933"/>
              <a:gd name="T8" fmla="*/ 808968597 w 333"/>
              <a:gd name="T9" fmla="*/ 141128798 h 933"/>
              <a:gd name="T10" fmla="*/ 718243058 w 333"/>
              <a:gd name="T11" fmla="*/ 206652882 h 933"/>
              <a:gd name="T12" fmla="*/ 713202750 w 333"/>
              <a:gd name="T13" fmla="*/ 259576975 h 933"/>
              <a:gd name="T14" fmla="*/ 690522159 w 333"/>
              <a:gd name="T15" fmla="*/ 264617289 h 933"/>
              <a:gd name="T16" fmla="*/ 670360928 w 333"/>
              <a:gd name="T17" fmla="*/ 317539795 h 933"/>
              <a:gd name="T18" fmla="*/ 607356288 w 333"/>
              <a:gd name="T19" fmla="*/ 327620423 h 933"/>
              <a:gd name="T20" fmla="*/ 607356288 w 333"/>
              <a:gd name="T21" fmla="*/ 350302631 h 933"/>
              <a:gd name="T22" fmla="*/ 718243058 w 333"/>
              <a:gd name="T23" fmla="*/ 420867030 h 933"/>
              <a:gd name="T24" fmla="*/ 808968597 w 333"/>
              <a:gd name="T25" fmla="*/ 758568081 h 933"/>
              <a:gd name="T26" fmla="*/ 735884929 w 333"/>
              <a:gd name="T27" fmla="*/ 846772786 h 933"/>
              <a:gd name="T28" fmla="*/ 735884929 w 333"/>
              <a:gd name="T29" fmla="*/ 1459171755 h 933"/>
              <a:gd name="T30" fmla="*/ 650199698 w 333"/>
              <a:gd name="T31" fmla="*/ 1486892689 h 933"/>
              <a:gd name="T32" fmla="*/ 632557827 w 333"/>
              <a:gd name="T33" fmla="*/ 1587698973 h 933"/>
              <a:gd name="T34" fmla="*/ 597275673 w 333"/>
              <a:gd name="T35" fmla="*/ 1844754998 h 933"/>
              <a:gd name="T36" fmla="*/ 597275673 w 333"/>
              <a:gd name="T37" fmla="*/ 1985883795 h 933"/>
              <a:gd name="T38" fmla="*/ 735884929 w 333"/>
              <a:gd name="T39" fmla="*/ 2071569137 h 933"/>
              <a:gd name="T40" fmla="*/ 834170136 w 333"/>
              <a:gd name="T41" fmla="*/ 2114412601 h 933"/>
              <a:gd name="T42" fmla="*/ 836691084 w 333"/>
              <a:gd name="T43" fmla="*/ 2144654486 h 933"/>
              <a:gd name="T44" fmla="*/ 622477211 w 333"/>
              <a:gd name="T45" fmla="*/ 2101811022 h 933"/>
              <a:gd name="T46" fmla="*/ 597275673 w 333"/>
              <a:gd name="T47" fmla="*/ 2074090088 h 933"/>
              <a:gd name="T48" fmla="*/ 579635389 w 333"/>
              <a:gd name="T49" fmla="*/ 2101811022 h 933"/>
              <a:gd name="T50" fmla="*/ 554433851 w 333"/>
              <a:gd name="T51" fmla="*/ 2101811022 h 933"/>
              <a:gd name="T52" fmla="*/ 531751672 w 333"/>
              <a:gd name="T53" fmla="*/ 2003525689 h 933"/>
              <a:gd name="T54" fmla="*/ 509071081 w 333"/>
              <a:gd name="T55" fmla="*/ 1557457088 h 933"/>
              <a:gd name="T56" fmla="*/ 463708311 w 333"/>
              <a:gd name="T57" fmla="*/ 1557457088 h 933"/>
              <a:gd name="T58" fmla="*/ 347781234 w 333"/>
              <a:gd name="T59" fmla="*/ 1953122547 h 933"/>
              <a:gd name="T60" fmla="*/ 347781234 w 333"/>
              <a:gd name="T61" fmla="*/ 2147483646 h 933"/>
              <a:gd name="T62" fmla="*/ 299897516 w 333"/>
              <a:gd name="T63" fmla="*/ 2147483646 h 933"/>
              <a:gd name="T64" fmla="*/ 254534747 w 333"/>
              <a:gd name="T65" fmla="*/ 2147483646 h 933"/>
              <a:gd name="T66" fmla="*/ 229333208 w 333"/>
              <a:gd name="T67" fmla="*/ 2147483646 h 933"/>
              <a:gd name="T68" fmla="*/ 262096002 w 333"/>
              <a:gd name="T69" fmla="*/ 2147483646 h 933"/>
              <a:gd name="T70" fmla="*/ 299897516 w 333"/>
              <a:gd name="T71" fmla="*/ 2058969145 h 933"/>
              <a:gd name="T72" fmla="*/ 304937824 w 333"/>
              <a:gd name="T73" fmla="*/ 1494453954 h 933"/>
              <a:gd name="T74" fmla="*/ 342740926 w 333"/>
              <a:gd name="T75" fmla="*/ 945059707 h 933"/>
              <a:gd name="T76" fmla="*/ 274695978 w 333"/>
              <a:gd name="T77" fmla="*/ 897175928 h 933"/>
              <a:gd name="T78" fmla="*/ 274695978 w 333"/>
              <a:gd name="T79" fmla="*/ 819051851 h 933"/>
              <a:gd name="T80" fmla="*/ 274695978 w 333"/>
              <a:gd name="T81" fmla="*/ 667842425 h 933"/>
              <a:gd name="T82" fmla="*/ 181451078 w 333"/>
              <a:gd name="T83" fmla="*/ 705643988 h 933"/>
              <a:gd name="T84" fmla="*/ 262096002 w 333"/>
              <a:gd name="T85" fmla="*/ 803930909 h 933"/>
              <a:gd name="T86" fmla="*/ 262096002 w 333"/>
              <a:gd name="T87" fmla="*/ 887095299 h 933"/>
              <a:gd name="T88" fmla="*/ 178930131 w 333"/>
              <a:gd name="T89" fmla="*/ 831651843 h 933"/>
              <a:gd name="T90" fmla="*/ 131048001 w 333"/>
              <a:gd name="T91" fmla="*/ 778729338 h 933"/>
              <a:gd name="T92" fmla="*/ 88204592 w 333"/>
              <a:gd name="T93" fmla="*/ 791329330 h 933"/>
              <a:gd name="T94" fmla="*/ 0 w 333"/>
              <a:gd name="T95" fmla="*/ 698084311 h 933"/>
              <a:gd name="T96" fmla="*/ 0 w 333"/>
              <a:gd name="T97" fmla="*/ 667842425 h 933"/>
              <a:gd name="T98" fmla="*/ 45362770 w 333"/>
              <a:gd name="T99" fmla="*/ 652721483 h 933"/>
              <a:gd name="T100" fmla="*/ 148688284 w 333"/>
              <a:gd name="T101" fmla="*/ 551915199 h 933"/>
              <a:gd name="T102" fmla="*/ 262096002 w 333"/>
              <a:gd name="T103" fmla="*/ 463708907 h 933"/>
              <a:gd name="T104" fmla="*/ 400703671 w 333"/>
              <a:gd name="T105" fmla="*/ 355342945 h 933"/>
              <a:gd name="T106" fmla="*/ 509071081 w 333"/>
              <a:gd name="T107" fmla="*/ 320060746 h 933"/>
              <a:gd name="T108" fmla="*/ 509071081 w 333"/>
              <a:gd name="T109" fmla="*/ 246975396 h 933"/>
              <a:gd name="T110" fmla="*/ 463708311 w 333"/>
              <a:gd name="T111" fmla="*/ 209173833 h 933"/>
              <a:gd name="T112" fmla="*/ 463708311 w 333"/>
              <a:gd name="T113" fmla="*/ 113407863 h 933"/>
              <a:gd name="T114" fmla="*/ 438506773 w 333"/>
              <a:gd name="T115" fmla="*/ 95765970 h 933"/>
              <a:gd name="T116" fmla="*/ 509071081 w 333"/>
              <a:gd name="T117" fmla="*/ 30241885 h 9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3" h="933">
                <a:moveTo>
                  <a:pt x="202" y="12"/>
                </a:moveTo>
                <a:lnTo>
                  <a:pt x="266" y="0"/>
                </a:lnTo>
                <a:lnTo>
                  <a:pt x="292" y="24"/>
                </a:lnTo>
                <a:lnTo>
                  <a:pt x="303" y="16"/>
                </a:lnTo>
                <a:lnTo>
                  <a:pt x="321" y="56"/>
                </a:lnTo>
                <a:lnTo>
                  <a:pt x="285" y="82"/>
                </a:lnTo>
                <a:lnTo>
                  <a:pt x="283" y="103"/>
                </a:lnTo>
                <a:lnTo>
                  <a:pt x="274" y="105"/>
                </a:lnTo>
                <a:lnTo>
                  <a:pt x="266" y="126"/>
                </a:lnTo>
                <a:lnTo>
                  <a:pt x="241" y="130"/>
                </a:lnTo>
                <a:lnTo>
                  <a:pt x="241" y="139"/>
                </a:lnTo>
                <a:lnTo>
                  <a:pt x="285" y="167"/>
                </a:lnTo>
                <a:lnTo>
                  <a:pt x="321" y="301"/>
                </a:lnTo>
                <a:lnTo>
                  <a:pt x="292" y="336"/>
                </a:lnTo>
                <a:lnTo>
                  <a:pt x="292" y="579"/>
                </a:lnTo>
                <a:lnTo>
                  <a:pt x="258" y="590"/>
                </a:lnTo>
                <a:lnTo>
                  <a:pt x="251" y="630"/>
                </a:lnTo>
                <a:lnTo>
                  <a:pt x="237" y="732"/>
                </a:lnTo>
                <a:lnTo>
                  <a:pt x="237" y="788"/>
                </a:lnTo>
                <a:lnTo>
                  <a:pt x="292" y="822"/>
                </a:lnTo>
                <a:lnTo>
                  <a:pt x="331" y="839"/>
                </a:lnTo>
                <a:lnTo>
                  <a:pt x="332" y="851"/>
                </a:lnTo>
                <a:lnTo>
                  <a:pt x="247" y="834"/>
                </a:lnTo>
                <a:lnTo>
                  <a:pt x="237" y="823"/>
                </a:lnTo>
                <a:lnTo>
                  <a:pt x="230" y="834"/>
                </a:lnTo>
                <a:lnTo>
                  <a:pt x="220" y="834"/>
                </a:lnTo>
                <a:lnTo>
                  <a:pt x="211" y="795"/>
                </a:lnTo>
                <a:lnTo>
                  <a:pt x="202" y="618"/>
                </a:lnTo>
                <a:lnTo>
                  <a:pt x="184" y="618"/>
                </a:lnTo>
                <a:lnTo>
                  <a:pt x="138" y="775"/>
                </a:lnTo>
                <a:lnTo>
                  <a:pt x="138" y="872"/>
                </a:lnTo>
                <a:lnTo>
                  <a:pt x="119" y="921"/>
                </a:lnTo>
                <a:lnTo>
                  <a:pt x="101" y="932"/>
                </a:lnTo>
                <a:lnTo>
                  <a:pt x="91" y="906"/>
                </a:lnTo>
                <a:lnTo>
                  <a:pt x="104" y="879"/>
                </a:lnTo>
                <a:lnTo>
                  <a:pt x="119" y="817"/>
                </a:lnTo>
                <a:lnTo>
                  <a:pt x="121" y="593"/>
                </a:lnTo>
                <a:lnTo>
                  <a:pt x="136" y="375"/>
                </a:lnTo>
                <a:lnTo>
                  <a:pt x="109" y="356"/>
                </a:lnTo>
                <a:lnTo>
                  <a:pt x="109" y="325"/>
                </a:lnTo>
                <a:lnTo>
                  <a:pt x="109" y="265"/>
                </a:lnTo>
                <a:lnTo>
                  <a:pt x="72" y="280"/>
                </a:lnTo>
                <a:lnTo>
                  <a:pt x="104" y="319"/>
                </a:lnTo>
                <a:lnTo>
                  <a:pt x="104" y="352"/>
                </a:lnTo>
                <a:lnTo>
                  <a:pt x="71" y="330"/>
                </a:lnTo>
                <a:lnTo>
                  <a:pt x="52" y="309"/>
                </a:lnTo>
                <a:lnTo>
                  <a:pt x="35" y="314"/>
                </a:lnTo>
                <a:lnTo>
                  <a:pt x="0" y="277"/>
                </a:lnTo>
                <a:lnTo>
                  <a:pt x="0" y="265"/>
                </a:lnTo>
                <a:lnTo>
                  <a:pt x="18" y="259"/>
                </a:lnTo>
                <a:lnTo>
                  <a:pt x="59" y="219"/>
                </a:lnTo>
                <a:lnTo>
                  <a:pt x="104" y="184"/>
                </a:lnTo>
                <a:lnTo>
                  <a:pt x="159" y="141"/>
                </a:lnTo>
                <a:lnTo>
                  <a:pt x="202" y="127"/>
                </a:lnTo>
                <a:lnTo>
                  <a:pt x="202" y="98"/>
                </a:lnTo>
                <a:lnTo>
                  <a:pt x="184" y="83"/>
                </a:lnTo>
                <a:lnTo>
                  <a:pt x="184" y="45"/>
                </a:lnTo>
                <a:lnTo>
                  <a:pt x="174" y="38"/>
                </a:lnTo>
                <a:lnTo>
                  <a:pt x="202" y="12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3" name="Freeform 21"/>
          <p:cNvSpPr>
            <a:spLocks/>
          </p:cNvSpPr>
          <p:nvPr/>
        </p:nvSpPr>
        <p:spPr bwMode="auto">
          <a:xfrm>
            <a:off x="7564438" y="2974975"/>
            <a:ext cx="385762" cy="1416050"/>
          </a:xfrm>
          <a:custGeom>
            <a:avLst/>
            <a:gdLst>
              <a:gd name="T0" fmla="*/ 141128567 w 243"/>
              <a:gd name="T1" fmla="*/ 42843450 h 892"/>
              <a:gd name="T2" fmla="*/ 141128567 w 243"/>
              <a:gd name="T3" fmla="*/ 95765938 h 892"/>
              <a:gd name="T4" fmla="*/ 151209179 w 243"/>
              <a:gd name="T5" fmla="*/ 113407825 h 892"/>
              <a:gd name="T6" fmla="*/ 126007649 w 243"/>
              <a:gd name="T7" fmla="*/ 158770638 h 892"/>
              <a:gd name="T8" fmla="*/ 141128567 w 243"/>
              <a:gd name="T9" fmla="*/ 171370625 h 892"/>
              <a:gd name="T10" fmla="*/ 138607620 w 243"/>
              <a:gd name="T11" fmla="*/ 189012513 h 892"/>
              <a:gd name="T12" fmla="*/ 153728538 w 243"/>
              <a:gd name="T13" fmla="*/ 249496263 h 892"/>
              <a:gd name="T14" fmla="*/ 153728538 w 243"/>
              <a:gd name="T15" fmla="*/ 262096250 h 892"/>
              <a:gd name="T16" fmla="*/ 50403060 w 243"/>
              <a:gd name="T17" fmla="*/ 320060638 h 892"/>
              <a:gd name="T18" fmla="*/ 0 w 243"/>
              <a:gd name="T19" fmla="*/ 788809700 h 892"/>
              <a:gd name="T20" fmla="*/ 63003031 w 243"/>
              <a:gd name="T21" fmla="*/ 869454700 h 892"/>
              <a:gd name="T22" fmla="*/ 37801501 w 243"/>
              <a:gd name="T23" fmla="*/ 1118949375 h 892"/>
              <a:gd name="T24" fmla="*/ 78123949 w 243"/>
              <a:gd name="T25" fmla="*/ 1146671888 h 892"/>
              <a:gd name="T26" fmla="*/ 98285173 w 243"/>
              <a:gd name="T27" fmla="*/ 1542335625 h 892"/>
              <a:gd name="T28" fmla="*/ 133567314 w 243"/>
              <a:gd name="T29" fmla="*/ 1940520313 h 892"/>
              <a:gd name="T30" fmla="*/ 120967343 w 243"/>
              <a:gd name="T31" fmla="*/ 1965721875 h 892"/>
              <a:gd name="T32" fmla="*/ 12599971 w 243"/>
              <a:gd name="T33" fmla="*/ 2038807200 h 892"/>
              <a:gd name="T34" fmla="*/ 22680583 w 243"/>
              <a:gd name="T35" fmla="*/ 2051407188 h 892"/>
              <a:gd name="T36" fmla="*/ 63003031 w 243"/>
              <a:gd name="T37" fmla="*/ 2066528125 h 892"/>
              <a:gd name="T38" fmla="*/ 128527008 w 243"/>
              <a:gd name="T39" fmla="*/ 2051407188 h 892"/>
              <a:gd name="T40" fmla="*/ 189010680 w 243"/>
              <a:gd name="T41" fmla="*/ 2023686263 h 892"/>
              <a:gd name="T42" fmla="*/ 239413740 w 243"/>
              <a:gd name="T43" fmla="*/ 2008565325 h 892"/>
              <a:gd name="T44" fmla="*/ 239413740 w 243"/>
              <a:gd name="T45" fmla="*/ 2076608750 h 892"/>
              <a:gd name="T46" fmla="*/ 262095910 w 243"/>
              <a:gd name="T47" fmla="*/ 2079129700 h 892"/>
              <a:gd name="T48" fmla="*/ 224292822 w 243"/>
              <a:gd name="T49" fmla="*/ 2139613450 h 892"/>
              <a:gd name="T50" fmla="*/ 244454046 w 243"/>
              <a:gd name="T51" fmla="*/ 2147483646 h 892"/>
              <a:gd name="T52" fmla="*/ 282257134 w 243"/>
              <a:gd name="T53" fmla="*/ 2147483646 h 892"/>
              <a:gd name="T54" fmla="*/ 345260165 w 243"/>
              <a:gd name="T55" fmla="*/ 2147483646 h 892"/>
              <a:gd name="T56" fmla="*/ 345260165 w 243"/>
              <a:gd name="T57" fmla="*/ 2111890938 h 892"/>
              <a:gd name="T58" fmla="*/ 365421389 w 243"/>
              <a:gd name="T59" fmla="*/ 2101810313 h 892"/>
              <a:gd name="T60" fmla="*/ 390622919 w 243"/>
              <a:gd name="T61" fmla="*/ 1590219388 h 892"/>
              <a:gd name="T62" fmla="*/ 365421389 w 243"/>
              <a:gd name="T63" fmla="*/ 1539816263 h 892"/>
              <a:gd name="T64" fmla="*/ 438506619 w 243"/>
              <a:gd name="T65" fmla="*/ 1194554063 h 892"/>
              <a:gd name="T66" fmla="*/ 481348426 w 243"/>
              <a:gd name="T67" fmla="*/ 1181954075 h 892"/>
              <a:gd name="T68" fmla="*/ 498990291 w 243"/>
              <a:gd name="T69" fmla="*/ 826611250 h 892"/>
              <a:gd name="T70" fmla="*/ 609877022 w 243"/>
              <a:gd name="T71" fmla="*/ 786288750 h 892"/>
              <a:gd name="T72" fmla="*/ 561993322 w 243"/>
              <a:gd name="T73" fmla="*/ 398184688 h 892"/>
              <a:gd name="T74" fmla="*/ 388103559 w 243"/>
              <a:gd name="T75" fmla="*/ 297378438 h 892"/>
              <a:gd name="T76" fmla="*/ 345260165 w 243"/>
              <a:gd name="T77" fmla="*/ 259576888 h 892"/>
              <a:gd name="T78" fmla="*/ 345260165 w 243"/>
              <a:gd name="T79" fmla="*/ 224294700 h 892"/>
              <a:gd name="T80" fmla="*/ 360381083 w 243"/>
              <a:gd name="T81" fmla="*/ 196572188 h 892"/>
              <a:gd name="T82" fmla="*/ 378022948 w 243"/>
              <a:gd name="T83" fmla="*/ 173891575 h 892"/>
              <a:gd name="T84" fmla="*/ 398184171 w 243"/>
              <a:gd name="T85" fmla="*/ 148690013 h 892"/>
              <a:gd name="T86" fmla="*/ 408264783 w 243"/>
              <a:gd name="T87" fmla="*/ 120967500 h 892"/>
              <a:gd name="T88" fmla="*/ 408264783 w 243"/>
              <a:gd name="T89" fmla="*/ 93246575 h 892"/>
              <a:gd name="T90" fmla="*/ 398184171 w 243"/>
              <a:gd name="T91" fmla="*/ 65524063 h 892"/>
              <a:gd name="T92" fmla="*/ 375502001 w 243"/>
              <a:gd name="T93" fmla="*/ 37803138 h 892"/>
              <a:gd name="T94" fmla="*/ 345260165 w 243"/>
              <a:gd name="T95" fmla="*/ 12601575 h 892"/>
              <a:gd name="T96" fmla="*/ 307458664 w 243"/>
              <a:gd name="T97" fmla="*/ 0 h 892"/>
              <a:gd name="T98" fmla="*/ 264615270 w 243"/>
              <a:gd name="T99" fmla="*/ 0 h 892"/>
              <a:gd name="T100" fmla="*/ 224292822 w 243"/>
              <a:gd name="T101" fmla="*/ 2520950 h 892"/>
              <a:gd name="T102" fmla="*/ 189010680 w 243"/>
              <a:gd name="T103" fmla="*/ 12601575 h 892"/>
              <a:gd name="T104" fmla="*/ 141128567 w 243"/>
              <a:gd name="T105" fmla="*/ 42843450 h 8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3" h="892">
                <a:moveTo>
                  <a:pt x="56" y="17"/>
                </a:moveTo>
                <a:lnTo>
                  <a:pt x="56" y="38"/>
                </a:lnTo>
                <a:lnTo>
                  <a:pt x="60" y="45"/>
                </a:lnTo>
                <a:lnTo>
                  <a:pt x="50" y="63"/>
                </a:lnTo>
                <a:lnTo>
                  <a:pt x="56" y="68"/>
                </a:lnTo>
                <a:lnTo>
                  <a:pt x="55" y="75"/>
                </a:lnTo>
                <a:lnTo>
                  <a:pt x="61" y="99"/>
                </a:lnTo>
                <a:lnTo>
                  <a:pt x="61" y="104"/>
                </a:lnTo>
                <a:lnTo>
                  <a:pt x="20" y="127"/>
                </a:lnTo>
                <a:lnTo>
                  <a:pt x="0" y="313"/>
                </a:lnTo>
                <a:lnTo>
                  <a:pt x="25" y="345"/>
                </a:lnTo>
                <a:lnTo>
                  <a:pt x="15" y="444"/>
                </a:lnTo>
                <a:lnTo>
                  <a:pt x="31" y="455"/>
                </a:lnTo>
                <a:lnTo>
                  <a:pt x="39" y="612"/>
                </a:lnTo>
                <a:lnTo>
                  <a:pt x="53" y="770"/>
                </a:lnTo>
                <a:lnTo>
                  <a:pt x="48" y="780"/>
                </a:lnTo>
                <a:lnTo>
                  <a:pt x="5" y="809"/>
                </a:lnTo>
                <a:lnTo>
                  <a:pt x="9" y="814"/>
                </a:lnTo>
                <a:lnTo>
                  <a:pt x="25" y="820"/>
                </a:lnTo>
                <a:lnTo>
                  <a:pt x="51" y="814"/>
                </a:lnTo>
                <a:lnTo>
                  <a:pt x="75" y="803"/>
                </a:lnTo>
                <a:lnTo>
                  <a:pt x="95" y="797"/>
                </a:lnTo>
                <a:lnTo>
                  <a:pt x="95" y="824"/>
                </a:lnTo>
                <a:lnTo>
                  <a:pt x="104" y="825"/>
                </a:lnTo>
                <a:lnTo>
                  <a:pt x="89" y="849"/>
                </a:lnTo>
                <a:lnTo>
                  <a:pt x="97" y="886"/>
                </a:lnTo>
                <a:lnTo>
                  <a:pt x="112" y="891"/>
                </a:lnTo>
                <a:lnTo>
                  <a:pt x="137" y="860"/>
                </a:lnTo>
                <a:lnTo>
                  <a:pt x="137" y="838"/>
                </a:lnTo>
                <a:lnTo>
                  <a:pt x="145" y="834"/>
                </a:lnTo>
                <a:lnTo>
                  <a:pt x="155" y="631"/>
                </a:lnTo>
                <a:lnTo>
                  <a:pt x="145" y="611"/>
                </a:lnTo>
                <a:lnTo>
                  <a:pt x="174" y="474"/>
                </a:lnTo>
                <a:lnTo>
                  <a:pt x="191" y="469"/>
                </a:lnTo>
                <a:lnTo>
                  <a:pt x="198" y="328"/>
                </a:lnTo>
                <a:lnTo>
                  <a:pt x="242" y="312"/>
                </a:lnTo>
                <a:lnTo>
                  <a:pt x="223" y="158"/>
                </a:lnTo>
                <a:lnTo>
                  <a:pt x="154" y="118"/>
                </a:lnTo>
                <a:lnTo>
                  <a:pt x="137" y="103"/>
                </a:lnTo>
                <a:lnTo>
                  <a:pt x="137" y="89"/>
                </a:lnTo>
                <a:lnTo>
                  <a:pt x="143" y="78"/>
                </a:lnTo>
                <a:lnTo>
                  <a:pt x="150" y="69"/>
                </a:lnTo>
                <a:lnTo>
                  <a:pt x="158" y="59"/>
                </a:lnTo>
                <a:lnTo>
                  <a:pt x="162" y="48"/>
                </a:lnTo>
                <a:lnTo>
                  <a:pt x="162" y="37"/>
                </a:lnTo>
                <a:lnTo>
                  <a:pt x="158" y="26"/>
                </a:lnTo>
                <a:lnTo>
                  <a:pt x="149" y="15"/>
                </a:lnTo>
                <a:lnTo>
                  <a:pt x="137" y="5"/>
                </a:lnTo>
                <a:lnTo>
                  <a:pt x="122" y="0"/>
                </a:lnTo>
                <a:lnTo>
                  <a:pt x="105" y="0"/>
                </a:lnTo>
                <a:lnTo>
                  <a:pt x="89" y="1"/>
                </a:lnTo>
                <a:lnTo>
                  <a:pt x="75" y="5"/>
                </a:lnTo>
                <a:lnTo>
                  <a:pt x="56" y="17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4" name="Freeform 22"/>
          <p:cNvSpPr>
            <a:spLocks/>
          </p:cNvSpPr>
          <p:nvPr/>
        </p:nvSpPr>
        <p:spPr bwMode="auto">
          <a:xfrm>
            <a:off x="7935913" y="3200400"/>
            <a:ext cx="404812" cy="1481138"/>
          </a:xfrm>
          <a:custGeom>
            <a:avLst/>
            <a:gdLst>
              <a:gd name="T0" fmla="*/ 148688241 w 255"/>
              <a:gd name="T1" fmla="*/ 45362828 h 933"/>
              <a:gd name="T2" fmla="*/ 148688241 w 255"/>
              <a:gd name="T3" fmla="*/ 105846598 h 933"/>
              <a:gd name="T4" fmla="*/ 161289801 w 255"/>
              <a:gd name="T5" fmla="*/ 120967541 h 933"/>
              <a:gd name="T6" fmla="*/ 133567323 w 255"/>
              <a:gd name="T7" fmla="*/ 168851320 h 933"/>
              <a:gd name="T8" fmla="*/ 148688241 w 255"/>
              <a:gd name="T9" fmla="*/ 183972262 h 933"/>
              <a:gd name="T10" fmla="*/ 146168882 w 255"/>
              <a:gd name="T11" fmla="*/ 201612568 h 933"/>
              <a:gd name="T12" fmla="*/ 163809160 w 255"/>
              <a:gd name="T13" fmla="*/ 264617289 h 933"/>
              <a:gd name="T14" fmla="*/ 163809160 w 255"/>
              <a:gd name="T15" fmla="*/ 277217281 h 933"/>
              <a:gd name="T16" fmla="*/ 52922422 w 255"/>
              <a:gd name="T17" fmla="*/ 340222002 h 933"/>
              <a:gd name="T18" fmla="*/ 0 w 255"/>
              <a:gd name="T19" fmla="*/ 824092166 h 933"/>
              <a:gd name="T20" fmla="*/ 65523982 w 255"/>
              <a:gd name="T21" fmla="*/ 909777507 h 933"/>
              <a:gd name="T22" fmla="*/ 40322450 w 255"/>
              <a:gd name="T23" fmla="*/ 1171873846 h 933"/>
              <a:gd name="T24" fmla="*/ 85685207 w 255"/>
              <a:gd name="T25" fmla="*/ 1202115731 h 933"/>
              <a:gd name="T26" fmla="*/ 103325485 w 255"/>
              <a:gd name="T27" fmla="*/ 1612900544 h 933"/>
              <a:gd name="T28" fmla="*/ 138607629 w 255"/>
              <a:gd name="T29" fmla="*/ 2031246623 h 933"/>
              <a:gd name="T30" fmla="*/ 126007657 w 255"/>
              <a:gd name="T31" fmla="*/ 2053928831 h 933"/>
              <a:gd name="T32" fmla="*/ 12599972 w 255"/>
              <a:gd name="T33" fmla="*/ 2132052907 h 933"/>
              <a:gd name="T34" fmla="*/ 25201531 w 255"/>
              <a:gd name="T35" fmla="*/ 2147173850 h 933"/>
              <a:gd name="T36" fmla="*/ 65523982 w 255"/>
              <a:gd name="T37" fmla="*/ 2147483646 h 933"/>
              <a:gd name="T38" fmla="*/ 136088269 w 255"/>
              <a:gd name="T39" fmla="*/ 2147173850 h 933"/>
              <a:gd name="T40" fmla="*/ 199091304 w 255"/>
              <a:gd name="T41" fmla="*/ 2116931965 h 933"/>
              <a:gd name="T42" fmla="*/ 252015314 w 255"/>
              <a:gd name="T43" fmla="*/ 2101811022 h 933"/>
              <a:gd name="T44" fmla="*/ 252015314 w 255"/>
              <a:gd name="T45" fmla="*/ 2147483646 h 933"/>
              <a:gd name="T46" fmla="*/ 274695898 w 255"/>
              <a:gd name="T47" fmla="*/ 2147483646 h 933"/>
              <a:gd name="T48" fmla="*/ 236894395 w 255"/>
              <a:gd name="T49" fmla="*/ 2147483646 h 933"/>
              <a:gd name="T50" fmla="*/ 254534673 w 255"/>
              <a:gd name="T51" fmla="*/ 2147483646 h 933"/>
              <a:gd name="T52" fmla="*/ 297378070 w 255"/>
              <a:gd name="T53" fmla="*/ 2147483646 h 933"/>
              <a:gd name="T54" fmla="*/ 362902052 w 255"/>
              <a:gd name="T55" fmla="*/ 2147483646 h 933"/>
              <a:gd name="T56" fmla="*/ 362902052 w 255"/>
              <a:gd name="T57" fmla="*/ 2147483646 h 933"/>
              <a:gd name="T58" fmla="*/ 385582636 w 255"/>
              <a:gd name="T59" fmla="*/ 2147483646 h 933"/>
              <a:gd name="T60" fmla="*/ 410784168 w 255"/>
              <a:gd name="T61" fmla="*/ 1663303686 h 933"/>
              <a:gd name="T62" fmla="*/ 385582636 w 255"/>
              <a:gd name="T63" fmla="*/ 1610381181 h 933"/>
              <a:gd name="T64" fmla="*/ 461187230 w 255"/>
              <a:gd name="T65" fmla="*/ 1249997922 h 933"/>
              <a:gd name="T66" fmla="*/ 504030627 w 255"/>
              <a:gd name="T67" fmla="*/ 1237397930 h 933"/>
              <a:gd name="T68" fmla="*/ 524191853 w 255"/>
              <a:gd name="T69" fmla="*/ 864414679 h 933"/>
              <a:gd name="T70" fmla="*/ 640118897 w 255"/>
              <a:gd name="T71" fmla="*/ 821571215 h 933"/>
              <a:gd name="T72" fmla="*/ 589715834 w 255"/>
              <a:gd name="T73" fmla="*/ 420867030 h 933"/>
              <a:gd name="T74" fmla="*/ 405743861 w 255"/>
              <a:gd name="T75" fmla="*/ 312499480 h 933"/>
              <a:gd name="T76" fmla="*/ 362902052 w 255"/>
              <a:gd name="T77" fmla="*/ 274697918 h 933"/>
              <a:gd name="T78" fmla="*/ 360381105 w 255"/>
              <a:gd name="T79" fmla="*/ 236894767 h 933"/>
              <a:gd name="T80" fmla="*/ 378022971 w 255"/>
              <a:gd name="T81" fmla="*/ 209173833 h 933"/>
              <a:gd name="T82" fmla="*/ 398184196 w 255"/>
              <a:gd name="T83" fmla="*/ 186491625 h 933"/>
              <a:gd name="T84" fmla="*/ 415824474 w 255"/>
              <a:gd name="T85" fmla="*/ 158770691 h 933"/>
              <a:gd name="T86" fmla="*/ 425905086 w 255"/>
              <a:gd name="T87" fmla="*/ 128528806 h 933"/>
              <a:gd name="T88" fmla="*/ 425905086 w 255"/>
              <a:gd name="T89" fmla="*/ 103327235 h 933"/>
              <a:gd name="T90" fmla="*/ 415824474 w 255"/>
              <a:gd name="T91" fmla="*/ 73085350 h 933"/>
              <a:gd name="T92" fmla="*/ 393143889 w 255"/>
              <a:gd name="T93" fmla="*/ 40322514 h 933"/>
              <a:gd name="T94" fmla="*/ 362902052 w 255"/>
              <a:gd name="T95" fmla="*/ 15120943 h 933"/>
              <a:gd name="T96" fmla="*/ 322579602 w 255"/>
              <a:gd name="T97" fmla="*/ 2520951 h 933"/>
              <a:gd name="T98" fmla="*/ 277216845 w 255"/>
              <a:gd name="T99" fmla="*/ 0 h 933"/>
              <a:gd name="T100" fmla="*/ 236894395 w 255"/>
              <a:gd name="T101" fmla="*/ 5040314 h 933"/>
              <a:gd name="T102" fmla="*/ 199091304 w 255"/>
              <a:gd name="T103" fmla="*/ 15120943 h 933"/>
              <a:gd name="T104" fmla="*/ 148688241 w 255"/>
              <a:gd name="T105" fmla="*/ 45362828 h 9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55" h="933">
                <a:moveTo>
                  <a:pt x="59" y="18"/>
                </a:moveTo>
                <a:lnTo>
                  <a:pt x="59" y="42"/>
                </a:lnTo>
                <a:lnTo>
                  <a:pt x="64" y="48"/>
                </a:lnTo>
                <a:lnTo>
                  <a:pt x="53" y="67"/>
                </a:lnTo>
                <a:lnTo>
                  <a:pt x="59" y="73"/>
                </a:lnTo>
                <a:lnTo>
                  <a:pt x="58" y="80"/>
                </a:lnTo>
                <a:lnTo>
                  <a:pt x="65" y="105"/>
                </a:lnTo>
                <a:lnTo>
                  <a:pt x="65" y="110"/>
                </a:lnTo>
                <a:lnTo>
                  <a:pt x="21" y="135"/>
                </a:lnTo>
                <a:lnTo>
                  <a:pt x="0" y="327"/>
                </a:lnTo>
                <a:lnTo>
                  <a:pt x="26" y="361"/>
                </a:lnTo>
                <a:lnTo>
                  <a:pt x="16" y="465"/>
                </a:lnTo>
                <a:lnTo>
                  <a:pt x="34" y="477"/>
                </a:lnTo>
                <a:lnTo>
                  <a:pt x="41" y="640"/>
                </a:lnTo>
                <a:lnTo>
                  <a:pt x="55" y="806"/>
                </a:lnTo>
                <a:lnTo>
                  <a:pt x="50" y="815"/>
                </a:lnTo>
                <a:lnTo>
                  <a:pt x="5" y="846"/>
                </a:lnTo>
                <a:lnTo>
                  <a:pt x="10" y="852"/>
                </a:lnTo>
                <a:lnTo>
                  <a:pt x="26" y="858"/>
                </a:lnTo>
                <a:lnTo>
                  <a:pt x="54" y="852"/>
                </a:lnTo>
                <a:lnTo>
                  <a:pt x="79" y="840"/>
                </a:lnTo>
                <a:lnTo>
                  <a:pt x="100" y="834"/>
                </a:lnTo>
                <a:lnTo>
                  <a:pt x="100" y="861"/>
                </a:lnTo>
                <a:lnTo>
                  <a:pt x="109" y="862"/>
                </a:lnTo>
                <a:lnTo>
                  <a:pt x="94" y="888"/>
                </a:lnTo>
                <a:lnTo>
                  <a:pt x="101" y="927"/>
                </a:lnTo>
                <a:lnTo>
                  <a:pt x="118" y="932"/>
                </a:lnTo>
                <a:lnTo>
                  <a:pt x="144" y="900"/>
                </a:lnTo>
                <a:lnTo>
                  <a:pt x="144" y="876"/>
                </a:lnTo>
                <a:lnTo>
                  <a:pt x="153" y="873"/>
                </a:lnTo>
                <a:lnTo>
                  <a:pt x="163" y="660"/>
                </a:lnTo>
                <a:lnTo>
                  <a:pt x="153" y="639"/>
                </a:lnTo>
                <a:lnTo>
                  <a:pt x="183" y="496"/>
                </a:lnTo>
                <a:lnTo>
                  <a:pt x="200" y="491"/>
                </a:lnTo>
                <a:lnTo>
                  <a:pt x="208" y="343"/>
                </a:lnTo>
                <a:lnTo>
                  <a:pt x="254" y="326"/>
                </a:lnTo>
                <a:lnTo>
                  <a:pt x="234" y="167"/>
                </a:lnTo>
                <a:lnTo>
                  <a:pt x="161" y="124"/>
                </a:lnTo>
                <a:lnTo>
                  <a:pt x="144" y="109"/>
                </a:lnTo>
                <a:lnTo>
                  <a:pt x="143" y="94"/>
                </a:lnTo>
                <a:lnTo>
                  <a:pt x="150" y="83"/>
                </a:lnTo>
                <a:lnTo>
                  <a:pt x="158" y="74"/>
                </a:lnTo>
                <a:lnTo>
                  <a:pt x="165" y="63"/>
                </a:lnTo>
                <a:lnTo>
                  <a:pt x="169" y="51"/>
                </a:lnTo>
                <a:lnTo>
                  <a:pt x="169" y="41"/>
                </a:lnTo>
                <a:lnTo>
                  <a:pt x="165" y="29"/>
                </a:lnTo>
                <a:lnTo>
                  <a:pt x="156" y="16"/>
                </a:lnTo>
                <a:lnTo>
                  <a:pt x="144" y="6"/>
                </a:lnTo>
                <a:lnTo>
                  <a:pt x="128" y="1"/>
                </a:lnTo>
                <a:lnTo>
                  <a:pt x="110" y="0"/>
                </a:lnTo>
                <a:lnTo>
                  <a:pt x="94" y="2"/>
                </a:lnTo>
                <a:lnTo>
                  <a:pt x="79" y="6"/>
                </a:lnTo>
                <a:lnTo>
                  <a:pt x="59" y="18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5" name="Freeform 23"/>
          <p:cNvSpPr>
            <a:spLocks/>
          </p:cNvSpPr>
          <p:nvPr/>
        </p:nvSpPr>
        <p:spPr bwMode="auto">
          <a:xfrm>
            <a:off x="8077200" y="3962400"/>
            <a:ext cx="438150" cy="1757363"/>
          </a:xfrm>
          <a:custGeom>
            <a:avLst/>
            <a:gdLst>
              <a:gd name="T0" fmla="*/ 244455950 w 276"/>
              <a:gd name="T1" fmla="*/ 40322511 h 1107"/>
              <a:gd name="T2" fmla="*/ 405745950 w 276"/>
              <a:gd name="T3" fmla="*/ 0 h 1107"/>
              <a:gd name="T4" fmla="*/ 524192500 w 276"/>
              <a:gd name="T5" fmla="*/ 0 h 1107"/>
              <a:gd name="T6" fmla="*/ 632560013 w 276"/>
              <a:gd name="T7" fmla="*/ 25201570 h 1107"/>
              <a:gd name="T8" fmla="*/ 677922825 w 276"/>
              <a:gd name="T9" fmla="*/ 118448171 h 1107"/>
              <a:gd name="T10" fmla="*/ 677922825 w 276"/>
              <a:gd name="T11" fmla="*/ 201612557 h 1107"/>
              <a:gd name="T12" fmla="*/ 614918125 w 276"/>
              <a:gd name="T13" fmla="*/ 302418836 h 1107"/>
              <a:gd name="T14" fmla="*/ 569555313 w 276"/>
              <a:gd name="T15" fmla="*/ 299899473 h 1107"/>
              <a:gd name="T16" fmla="*/ 635079375 w 276"/>
              <a:gd name="T17" fmla="*/ 413305743 h 1107"/>
              <a:gd name="T18" fmla="*/ 693043763 w 276"/>
              <a:gd name="T19" fmla="*/ 599797358 h 1107"/>
              <a:gd name="T20" fmla="*/ 693043763 w 276"/>
              <a:gd name="T21" fmla="*/ 758568041 h 1107"/>
              <a:gd name="T22" fmla="*/ 677922825 w 276"/>
              <a:gd name="T23" fmla="*/ 960180598 h 1107"/>
              <a:gd name="T24" fmla="*/ 632560013 w 276"/>
              <a:gd name="T25" fmla="*/ 1159272205 h 1107"/>
              <a:gd name="T26" fmla="*/ 554434375 w 276"/>
              <a:gd name="T27" fmla="*/ 1171873783 h 1107"/>
              <a:gd name="T28" fmla="*/ 554434375 w 276"/>
              <a:gd name="T29" fmla="*/ 1232357551 h 1107"/>
              <a:gd name="T30" fmla="*/ 511592513 w 276"/>
              <a:gd name="T31" fmla="*/ 1257559120 h 1107"/>
              <a:gd name="T32" fmla="*/ 511592513 w 276"/>
              <a:gd name="T33" fmla="*/ 1456650727 h 1107"/>
              <a:gd name="T34" fmla="*/ 468749063 w 276"/>
              <a:gd name="T35" fmla="*/ 1496973238 h 1107"/>
              <a:gd name="T36" fmla="*/ 468749063 w 276"/>
              <a:gd name="T37" fmla="*/ 1869956470 h 1107"/>
              <a:gd name="T38" fmla="*/ 468749063 w 276"/>
              <a:gd name="T39" fmla="*/ 2106851224 h 1107"/>
              <a:gd name="T40" fmla="*/ 531753763 w 276"/>
              <a:gd name="T41" fmla="*/ 2147483646 h 1107"/>
              <a:gd name="T42" fmla="*/ 554434375 w 276"/>
              <a:gd name="T43" fmla="*/ 2147483646 h 1107"/>
              <a:gd name="T44" fmla="*/ 486390950 w 276"/>
              <a:gd name="T45" fmla="*/ 2147483646 h 1107"/>
              <a:gd name="T46" fmla="*/ 486390950 w 276"/>
              <a:gd name="T47" fmla="*/ 2147483646 h 1107"/>
              <a:gd name="T48" fmla="*/ 367942813 w 276"/>
              <a:gd name="T49" fmla="*/ 2147483646 h 1107"/>
              <a:gd name="T50" fmla="*/ 350302513 w 276"/>
              <a:gd name="T51" fmla="*/ 2147483646 h 1107"/>
              <a:gd name="T52" fmla="*/ 304939700 w 276"/>
              <a:gd name="T53" fmla="*/ 2147483646 h 1107"/>
              <a:gd name="T54" fmla="*/ 299899388 w 276"/>
              <a:gd name="T55" fmla="*/ 2147483646 h 1107"/>
              <a:gd name="T56" fmla="*/ 219254388 w 276"/>
              <a:gd name="T57" fmla="*/ 2147483646 h 1107"/>
              <a:gd name="T58" fmla="*/ 35282188 w 276"/>
              <a:gd name="T59" fmla="*/ 2147483646 h 1107"/>
              <a:gd name="T60" fmla="*/ 35282188 w 276"/>
              <a:gd name="T61" fmla="*/ 2147483646 h 1107"/>
              <a:gd name="T62" fmla="*/ 201612500 w 276"/>
              <a:gd name="T63" fmla="*/ 2147483646 h 1107"/>
              <a:gd name="T64" fmla="*/ 201612500 w 276"/>
              <a:gd name="T65" fmla="*/ 2147483646 h 1107"/>
              <a:gd name="T66" fmla="*/ 57964388 w 276"/>
              <a:gd name="T67" fmla="*/ 2147483646 h 1107"/>
              <a:gd name="T68" fmla="*/ 57964388 w 276"/>
              <a:gd name="T69" fmla="*/ 2147483646 h 1107"/>
              <a:gd name="T70" fmla="*/ 158770638 w 276"/>
              <a:gd name="T71" fmla="*/ 2147483646 h 1107"/>
              <a:gd name="T72" fmla="*/ 158770638 w 276"/>
              <a:gd name="T73" fmla="*/ 2147173736 h 1107"/>
              <a:gd name="T74" fmla="*/ 115927188 w 276"/>
              <a:gd name="T75" fmla="*/ 1799392074 h 1107"/>
              <a:gd name="T76" fmla="*/ 133569075 w 276"/>
              <a:gd name="T77" fmla="*/ 1451610413 h 1107"/>
              <a:gd name="T78" fmla="*/ 136088438 w 276"/>
              <a:gd name="T79" fmla="*/ 1257559120 h 1107"/>
              <a:gd name="T80" fmla="*/ 120967500 w 276"/>
              <a:gd name="T81" fmla="*/ 1194554402 h 1107"/>
              <a:gd name="T82" fmla="*/ 120967500 w 276"/>
              <a:gd name="T83" fmla="*/ 922377450 h 1107"/>
              <a:gd name="T84" fmla="*/ 0 w 276"/>
              <a:gd name="T85" fmla="*/ 861893683 h 1107"/>
              <a:gd name="T86" fmla="*/ 0 w 276"/>
              <a:gd name="T87" fmla="*/ 824092122 h 1107"/>
              <a:gd name="T88" fmla="*/ 262096250 w 276"/>
              <a:gd name="T89" fmla="*/ 453628254 h 1107"/>
              <a:gd name="T90" fmla="*/ 385584700 w 276"/>
              <a:gd name="T91" fmla="*/ 403225115 h 1107"/>
              <a:gd name="T92" fmla="*/ 370463763 w 276"/>
              <a:gd name="T93" fmla="*/ 378023545 h 1107"/>
              <a:gd name="T94" fmla="*/ 284778450 w 276"/>
              <a:gd name="T95" fmla="*/ 365423554 h 1107"/>
              <a:gd name="T96" fmla="*/ 284778450 w 276"/>
              <a:gd name="T97" fmla="*/ 340221984 h 1107"/>
              <a:gd name="T98" fmla="*/ 262096250 w 276"/>
              <a:gd name="T99" fmla="*/ 330141356 h 1107"/>
              <a:gd name="T100" fmla="*/ 262096250 w 276"/>
              <a:gd name="T101" fmla="*/ 302418836 h 1107"/>
              <a:gd name="T102" fmla="*/ 244455950 w 276"/>
              <a:gd name="T103" fmla="*/ 289818845 h 1107"/>
              <a:gd name="T104" fmla="*/ 262096250 w 276"/>
              <a:gd name="T105" fmla="*/ 277217266 h 1107"/>
              <a:gd name="T106" fmla="*/ 244455950 w 276"/>
              <a:gd name="T107" fmla="*/ 267136639 h 1107"/>
              <a:gd name="T108" fmla="*/ 284778450 w 276"/>
              <a:gd name="T109" fmla="*/ 201612557 h 1107"/>
              <a:gd name="T110" fmla="*/ 262096250 w 276"/>
              <a:gd name="T111" fmla="*/ 166330360 h 1107"/>
              <a:gd name="T112" fmla="*/ 284778450 w 276"/>
              <a:gd name="T113" fmla="*/ 128528799 h 1107"/>
              <a:gd name="T114" fmla="*/ 244455950 w 276"/>
              <a:gd name="T115" fmla="*/ 103327229 h 1107"/>
              <a:gd name="T116" fmla="*/ 244455950 w 276"/>
              <a:gd name="T117" fmla="*/ 40322511 h 11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" h="1107">
                <a:moveTo>
                  <a:pt x="97" y="16"/>
                </a:moveTo>
                <a:lnTo>
                  <a:pt x="161" y="0"/>
                </a:lnTo>
                <a:lnTo>
                  <a:pt x="208" y="0"/>
                </a:lnTo>
                <a:lnTo>
                  <a:pt x="251" y="10"/>
                </a:lnTo>
                <a:lnTo>
                  <a:pt x="269" y="47"/>
                </a:lnTo>
                <a:lnTo>
                  <a:pt x="269" y="80"/>
                </a:lnTo>
                <a:lnTo>
                  <a:pt x="244" y="120"/>
                </a:lnTo>
                <a:lnTo>
                  <a:pt x="226" y="119"/>
                </a:lnTo>
                <a:lnTo>
                  <a:pt x="252" y="164"/>
                </a:lnTo>
                <a:lnTo>
                  <a:pt x="275" y="238"/>
                </a:lnTo>
                <a:lnTo>
                  <a:pt x="275" y="301"/>
                </a:lnTo>
                <a:lnTo>
                  <a:pt x="269" y="381"/>
                </a:lnTo>
                <a:lnTo>
                  <a:pt x="251" y="460"/>
                </a:lnTo>
                <a:lnTo>
                  <a:pt x="220" y="465"/>
                </a:lnTo>
                <a:lnTo>
                  <a:pt x="220" y="489"/>
                </a:lnTo>
                <a:lnTo>
                  <a:pt x="203" y="499"/>
                </a:lnTo>
                <a:lnTo>
                  <a:pt x="203" y="578"/>
                </a:lnTo>
                <a:lnTo>
                  <a:pt x="186" y="594"/>
                </a:lnTo>
                <a:lnTo>
                  <a:pt x="186" y="742"/>
                </a:lnTo>
                <a:lnTo>
                  <a:pt x="186" y="836"/>
                </a:lnTo>
                <a:lnTo>
                  <a:pt x="211" y="942"/>
                </a:lnTo>
                <a:lnTo>
                  <a:pt x="220" y="1076"/>
                </a:lnTo>
                <a:lnTo>
                  <a:pt x="193" y="1087"/>
                </a:lnTo>
                <a:lnTo>
                  <a:pt x="193" y="1102"/>
                </a:lnTo>
                <a:lnTo>
                  <a:pt x="146" y="1102"/>
                </a:lnTo>
                <a:lnTo>
                  <a:pt x="139" y="1096"/>
                </a:lnTo>
                <a:lnTo>
                  <a:pt x="121" y="1096"/>
                </a:lnTo>
                <a:lnTo>
                  <a:pt x="119" y="1106"/>
                </a:lnTo>
                <a:lnTo>
                  <a:pt x="87" y="1102"/>
                </a:lnTo>
                <a:lnTo>
                  <a:pt x="14" y="1096"/>
                </a:lnTo>
                <a:lnTo>
                  <a:pt x="14" y="1087"/>
                </a:lnTo>
                <a:lnTo>
                  <a:pt x="80" y="1066"/>
                </a:lnTo>
                <a:lnTo>
                  <a:pt x="80" y="1046"/>
                </a:lnTo>
                <a:lnTo>
                  <a:pt x="23" y="1037"/>
                </a:lnTo>
                <a:lnTo>
                  <a:pt x="23" y="1022"/>
                </a:lnTo>
                <a:lnTo>
                  <a:pt x="63" y="1002"/>
                </a:lnTo>
                <a:lnTo>
                  <a:pt x="63" y="852"/>
                </a:lnTo>
                <a:lnTo>
                  <a:pt x="46" y="714"/>
                </a:lnTo>
                <a:lnTo>
                  <a:pt x="53" y="576"/>
                </a:lnTo>
                <a:lnTo>
                  <a:pt x="54" y="499"/>
                </a:lnTo>
                <a:lnTo>
                  <a:pt x="48" y="474"/>
                </a:lnTo>
                <a:lnTo>
                  <a:pt x="48" y="366"/>
                </a:lnTo>
                <a:lnTo>
                  <a:pt x="0" y="342"/>
                </a:lnTo>
                <a:lnTo>
                  <a:pt x="0" y="327"/>
                </a:lnTo>
                <a:lnTo>
                  <a:pt x="104" y="180"/>
                </a:lnTo>
                <a:lnTo>
                  <a:pt x="153" y="160"/>
                </a:lnTo>
                <a:lnTo>
                  <a:pt x="147" y="150"/>
                </a:lnTo>
                <a:lnTo>
                  <a:pt x="113" y="145"/>
                </a:lnTo>
                <a:lnTo>
                  <a:pt x="113" y="135"/>
                </a:lnTo>
                <a:lnTo>
                  <a:pt x="104" y="131"/>
                </a:lnTo>
                <a:lnTo>
                  <a:pt x="104" y="120"/>
                </a:lnTo>
                <a:lnTo>
                  <a:pt x="97" y="115"/>
                </a:lnTo>
                <a:lnTo>
                  <a:pt x="104" y="110"/>
                </a:lnTo>
                <a:lnTo>
                  <a:pt x="97" y="106"/>
                </a:lnTo>
                <a:lnTo>
                  <a:pt x="113" y="80"/>
                </a:lnTo>
                <a:lnTo>
                  <a:pt x="104" y="66"/>
                </a:lnTo>
                <a:lnTo>
                  <a:pt x="113" y="51"/>
                </a:lnTo>
                <a:lnTo>
                  <a:pt x="97" y="41"/>
                </a:lnTo>
                <a:lnTo>
                  <a:pt x="97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46" name="Freeform 23"/>
          <p:cNvSpPr>
            <a:spLocks/>
          </p:cNvSpPr>
          <p:nvPr/>
        </p:nvSpPr>
        <p:spPr bwMode="auto">
          <a:xfrm>
            <a:off x="3940175" y="3352800"/>
            <a:ext cx="438150" cy="1757363"/>
          </a:xfrm>
          <a:custGeom>
            <a:avLst/>
            <a:gdLst>
              <a:gd name="T0" fmla="*/ 244455950 w 276"/>
              <a:gd name="T1" fmla="*/ 40322511 h 1107"/>
              <a:gd name="T2" fmla="*/ 405745950 w 276"/>
              <a:gd name="T3" fmla="*/ 0 h 1107"/>
              <a:gd name="T4" fmla="*/ 524192500 w 276"/>
              <a:gd name="T5" fmla="*/ 0 h 1107"/>
              <a:gd name="T6" fmla="*/ 632560013 w 276"/>
              <a:gd name="T7" fmla="*/ 25201570 h 1107"/>
              <a:gd name="T8" fmla="*/ 677922825 w 276"/>
              <a:gd name="T9" fmla="*/ 118448171 h 1107"/>
              <a:gd name="T10" fmla="*/ 677922825 w 276"/>
              <a:gd name="T11" fmla="*/ 201612557 h 1107"/>
              <a:gd name="T12" fmla="*/ 614918125 w 276"/>
              <a:gd name="T13" fmla="*/ 302418836 h 1107"/>
              <a:gd name="T14" fmla="*/ 569555313 w 276"/>
              <a:gd name="T15" fmla="*/ 299899473 h 1107"/>
              <a:gd name="T16" fmla="*/ 635079375 w 276"/>
              <a:gd name="T17" fmla="*/ 413305743 h 1107"/>
              <a:gd name="T18" fmla="*/ 693043763 w 276"/>
              <a:gd name="T19" fmla="*/ 599797358 h 1107"/>
              <a:gd name="T20" fmla="*/ 693043763 w 276"/>
              <a:gd name="T21" fmla="*/ 758568041 h 1107"/>
              <a:gd name="T22" fmla="*/ 677922825 w 276"/>
              <a:gd name="T23" fmla="*/ 960180598 h 1107"/>
              <a:gd name="T24" fmla="*/ 632560013 w 276"/>
              <a:gd name="T25" fmla="*/ 1159272205 h 1107"/>
              <a:gd name="T26" fmla="*/ 554434375 w 276"/>
              <a:gd name="T27" fmla="*/ 1171873783 h 1107"/>
              <a:gd name="T28" fmla="*/ 554434375 w 276"/>
              <a:gd name="T29" fmla="*/ 1232357551 h 1107"/>
              <a:gd name="T30" fmla="*/ 511592513 w 276"/>
              <a:gd name="T31" fmla="*/ 1257559120 h 1107"/>
              <a:gd name="T32" fmla="*/ 511592513 w 276"/>
              <a:gd name="T33" fmla="*/ 1456650727 h 1107"/>
              <a:gd name="T34" fmla="*/ 468749063 w 276"/>
              <a:gd name="T35" fmla="*/ 1496973238 h 1107"/>
              <a:gd name="T36" fmla="*/ 468749063 w 276"/>
              <a:gd name="T37" fmla="*/ 1869956470 h 1107"/>
              <a:gd name="T38" fmla="*/ 468749063 w 276"/>
              <a:gd name="T39" fmla="*/ 2106851224 h 1107"/>
              <a:gd name="T40" fmla="*/ 531753763 w 276"/>
              <a:gd name="T41" fmla="*/ 2147483646 h 1107"/>
              <a:gd name="T42" fmla="*/ 554434375 w 276"/>
              <a:gd name="T43" fmla="*/ 2147483646 h 1107"/>
              <a:gd name="T44" fmla="*/ 486390950 w 276"/>
              <a:gd name="T45" fmla="*/ 2147483646 h 1107"/>
              <a:gd name="T46" fmla="*/ 486390950 w 276"/>
              <a:gd name="T47" fmla="*/ 2147483646 h 1107"/>
              <a:gd name="T48" fmla="*/ 367942813 w 276"/>
              <a:gd name="T49" fmla="*/ 2147483646 h 1107"/>
              <a:gd name="T50" fmla="*/ 350302513 w 276"/>
              <a:gd name="T51" fmla="*/ 2147483646 h 1107"/>
              <a:gd name="T52" fmla="*/ 304939700 w 276"/>
              <a:gd name="T53" fmla="*/ 2147483646 h 1107"/>
              <a:gd name="T54" fmla="*/ 299899388 w 276"/>
              <a:gd name="T55" fmla="*/ 2147483646 h 1107"/>
              <a:gd name="T56" fmla="*/ 219254388 w 276"/>
              <a:gd name="T57" fmla="*/ 2147483646 h 1107"/>
              <a:gd name="T58" fmla="*/ 35282188 w 276"/>
              <a:gd name="T59" fmla="*/ 2147483646 h 1107"/>
              <a:gd name="T60" fmla="*/ 35282188 w 276"/>
              <a:gd name="T61" fmla="*/ 2147483646 h 1107"/>
              <a:gd name="T62" fmla="*/ 201612500 w 276"/>
              <a:gd name="T63" fmla="*/ 2147483646 h 1107"/>
              <a:gd name="T64" fmla="*/ 201612500 w 276"/>
              <a:gd name="T65" fmla="*/ 2147483646 h 1107"/>
              <a:gd name="T66" fmla="*/ 57964388 w 276"/>
              <a:gd name="T67" fmla="*/ 2147483646 h 1107"/>
              <a:gd name="T68" fmla="*/ 57964388 w 276"/>
              <a:gd name="T69" fmla="*/ 2147483646 h 1107"/>
              <a:gd name="T70" fmla="*/ 158770638 w 276"/>
              <a:gd name="T71" fmla="*/ 2147483646 h 1107"/>
              <a:gd name="T72" fmla="*/ 158770638 w 276"/>
              <a:gd name="T73" fmla="*/ 2147173736 h 1107"/>
              <a:gd name="T74" fmla="*/ 115927188 w 276"/>
              <a:gd name="T75" fmla="*/ 1799392074 h 1107"/>
              <a:gd name="T76" fmla="*/ 133569075 w 276"/>
              <a:gd name="T77" fmla="*/ 1451610413 h 1107"/>
              <a:gd name="T78" fmla="*/ 136088438 w 276"/>
              <a:gd name="T79" fmla="*/ 1257559120 h 1107"/>
              <a:gd name="T80" fmla="*/ 120967500 w 276"/>
              <a:gd name="T81" fmla="*/ 1194554402 h 1107"/>
              <a:gd name="T82" fmla="*/ 120967500 w 276"/>
              <a:gd name="T83" fmla="*/ 922377450 h 1107"/>
              <a:gd name="T84" fmla="*/ 0 w 276"/>
              <a:gd name="T85" fmla="*/ 861893683 h 1107"/>
              <a:gd name="T86" fmla="*/ 0 w 276"/>
              <a:gd name="T87" fmla="*/ 824092122 h 1107"/>
              <a:gd name="T88" fmla="*/ 262096250 w 276"/>
              <a:gd name="T89" fmla="*/ 453628254 h 1107"/>
              <a:gd name="T90" fmla="*/ 385584700 w 276"/>
              <a:gd name="T91" fmla="*/ 403225115 h 1107"/>
              <a:gd name="T92" fmla="*/ 370463763 w 276"/>
              <a:gd name="T93" fmla="*/ 378023545 h 1107"/>
              <a:gd name="T94" fmla="*/ 284778450 w 276"/>
              <a:gd name="T95" fmla="*/ 365423554 h 1107"/>
              <a:gd name="T96" fmla="*/ 284778450 w 276"/>
              <a:gd name="T97" fmla="*/ 340221984 h 1107"/>
              <a:gd name="T98" fmla="*/ 262096250 w 276"/>
              <a:gd name="T99" fmla="*/ 330141356 h 1107"/>
              <a:gd name="T100" fmla="*/ 262096250 w 276"/>
              <a:gd name="T101" fmla="*/ 302418836 h 1107"/>
              <a:gd name="T102" fmla="*/ 244455950 w 276"/>
              <a:gd name="T103" fmla="*/ 289818845 h 1107"/>
              <a:gd name="T104" fmla="*/ 262096250 w 276"/>
              <a:gd name="T105" fmla="*/ 277217266 h 1107"/>
              <a:gd name="T106" fmla="*/ 244455950 w 276"/>
              <a:gd name="T107" fmla="*/ 267136639 h 1107"/>
              <a:gd name="T108" fmla="*/ 284778450 w 276"/>
              <a:gd name="T109" fmla="*/ 201612557 h 1107"/>
              <a:gd name="T110" fmla="*/ 262096250 w 276"/>
              <a:gd name="T111" fmla="*/ 166330360 h 1107"/>
              <a:gd name="T112" fmla="*/ 284778450 w 276"/>
              <a:gd name="T113" fmla="*/ 128528799 h 1107"/>
              <a:gd name="T114" fmla="*/ 244455950 w 276"/>
              <a:gd name="T115" fmla="*/ 103327229 h 1107"/>
              <a:gd name="T116" fmla="*/ 244455950 w 276"/>
              <a:gd name="T117" fmla="*/ 40322511 h 11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" h="1107">
                <a:moveTo>
                  <a:pt x="97" y="16"/>
                </a:moveTo>
                <a:lnTo>
                  <a:pt x="161" y="0"/>
                </a:lnTo>
                <a:lnTo>
                  <a:pt x="208" y="0"/>
                </a:lnTo>
                <a:lnTo>
                  <a:pt x="251" y="10"/>
                </a:lnTo>
                <a:lnTo>
                  <a:pt x="269" y="47"/>
                </a:lnTo>
                <a:lnTo>
                  <a:pt x="269" y="80"/>
                </a:lnTo>
                <a:lnTo>
                  <a:pt x="244" y="120"/>
                </a:lnTo>
                <a:lnTo>
                  <a:pt x="226" y="119"/>
                </a:lnTo>
                <a:lnTo>
                  <a:pt x="252" y="164"/>
                </a:lnTo>
                <a:lnTo>
                  <a:pt x="275" y="238"/>
                </a:lnTo>
                <a:lnTo>
                  <a:pt x="275" y="301"/>
                </a:lnTo>
                <a:lnTo>
                  <a:pt x="269" y="381"/>
                </a:lnTo>
                <a:lnTo>
                  <a:pt x="251" y="460"/>
                </a:lnTo>
                <a:lnTo>
                  <a:pt x="220" y="465"/>
                </a:lnTo>
                <a:lnTo>
                  <a:pt x="220" y="489"/>
                </a:lnTo>
                <a:lnTo>
                  <a:pt x="203" y="499"/>
                </a:lnTo>
                <a:lnTo>
                  <a:pt x="203" y="578"/>
                </a:lnTo>
                <a:lnTo>
                  <a:pt x="186" y="594"/>
                </a:lnTo>
                <a:lnTo>
                  <a:pt x="186" y="742"/>
                </a:lnTo>
                <a:lnTo>
                  <a:pt x="186" y="836"/>
                </a:lnTo>
                <a:lnTo>
                  <a:pt x="211" y="942"/>
                </a:lnTo>
                <a:lnTo>
                  <a:pt x="220" y="1076"/>
                </a:lnTo>
                <a:lnTo>
                  <a:pt x="193" y="1087"/>
                </a:lnTo>
                <a:lnTo>
                  <a:pt x="193" y="1102"/>
                </a:lnTo>
                <a:lnTo>
                  <a:pt x="146" y="1102"/>
                </a:lnTo>
                <a:lnTo>
                  <a:pt x="139" y="1096"/>
                </a:lnTo>
                <a:lnTo>
                  <a:pt x="121" y="1096"/>
                </a:lnTo>
                <a:lnTo>
                  <a:pt x="119" y="1106"/>
                </a:lnTo>
                <a:lnTo>
                  <a:pt x="87" y="1102"/>
                </a:lnTo>
                <a:lnTo>
                  <a:pt x="14" y="1096"/>
                </a:lnTo>
                <a:lnTo>
                  <a:pt x="14" y="1087"/>
                </a:lnTo>
                <a:lnTo>
                  <a:pt x="80" y="1066"/>
                </a:lnTo>
                <a:lnTo>
                  <a:pt x="80" y="1046"/>
                </a:lnTo>
                <a:lnTo>
                  <a:pt x="23" y="1037"/>
                </a:lnTo>
                <a:lnTo>
                  <a:pt x="23" y="1022"/>
                </a:lnTo>
                <a:lnTo>
                  <a:pt x="63" y="1002"/>
                </a:lnTo>
                <a:lnTo>
                  <a:pt x="63" y="852"/>
                </a:lnTo>
                <a:lnTo>
                  <a:pt x="46" y="714"/>
                </a:lnTo>
                <a:lnTo>
                  <a:pt x="53" y="576"/>
                </a:lnTo>
                <a:lnTo>
                  <a:pt x="54" y="499"/>
                </a:lnTo>
                <a:lnTo>
                  <a:pt x="48" y="474"/>
                </a:lnTo>
                <a:lnTo>
                  <a:pt x="48" y="366"/>
                </a:lnTo>
                <a:lnTo>
                  <a:pt x="0" y="342"/>
                </a:lnTo>
                <a:lnTo>
                  <a:pt x="0" y="327"/>
                </a:lnTo>
                <a:lnTo>
                  <a:pt x="104" y="180"/>
                </a:lnTo>
                <a:lnTo>
                  <a:pt x="153" y="160"/>
                </a:lnTo>
                <a:lnTo>
                  <a:pt x="147" y="150"/>
                </a:lnTo>
                <a:lnTo>
                  <a:pt x="113" y="145"/>
                </a:lnTo>
                <a:lnTo>
                  <a:pt x="113" y="135"/>
                </a:lnTo>
                <a:lnTo>
                  <a:pt x="104" y="131"/>
                </a:lnTo>
                <a:lnTo>
                  <a:pt x="104" y="120"/>
                </a:lnTo>
                <a:lnTo>
                  <a:pt x="97" y="115"/>
                </a:lnTo>
                <a:lnTo>
                  <a:pt x="104" y="110"/>
                </a:lnTo>
                <a:lnTo>
                  <a:pt x="97" y="106"/>
                </a:lnTo>
                <a:lnTo>
                  <a:pt x="113" y="80"/>
                </a:lnTo>
                <a:lnTo>
                  <a:pt x="104" y="66"/>
                </a:lnTo>
                <a:lnTo>
                  <a:pt x="113" y="51"/>
                </a:lnTo>
                <a:lnTo>
                  <a:pt x="97" y="41"/>
                </a:lnTo>
                <a:lnTo>
                  <a:pt x="97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68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6DFC59-0B05-46C1-BD62-146D7BDA35F1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受限於科技條件：利用實物載具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/>
              <a:t>表單的目的在承載資訊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3048000" y="2743200"/>
            <a:ext cx="3048000" cy="1600200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6871" name="Group 5"/>
          <p:cNvGrpSpPr>
            <a:grpSpLocks/>
          </p:cNvGrpSpPr>
          <p:nvPr/>
        </p:nvGrpSpPr>
        <p:grpSpPr bwMode="auto">
          <a:xfrm>
            <a:off x="1981200" y="3733800"/>
            <a:ext cx="5486400" cy="1447800"/>
            <a:chOff x="1200" y="1968"/>
            <a:chExt cx="3456" cy="912"/>
          </a:xfrm>
        </p:grpSpPr>
        <p:sp>
          <p:nvSpPr>
            <p:cNvPr id="36886" name="AutoShape 6"/>
            <p:cNvSpPr>
              <a:spLocks noChangeArrowheads="1"/>
            </p:cNvSpPr>
            <p:nvPr/>
          </p:nvSpPr>
          <p:spPr bwMode="auto">
            <a:xfrm rot="5400000" flipH="1">
              <a:off x="1056" y="2112"/>
              <a:ext cx="672" cy="384"/>
            </a:xfrm>
            <a:custGeom>
              <a:avLst/>
              <a:gdLst>
                <a:gd name="T0" fmla="*/ 17 w 21600"/>
                <a:gd name="T1" fmla="*/ 0 h 21600"/>
                <a:gd name="T2" fmla="*/ 12 w 21600"/>
                <a:gd name="T3" fmla="*/ 3 h 21600"/>
                <a:gd name="T4" fmla="*/ 0 w 21600"/>
                <a:gd name="T5" fmla="*/ 6 h 21600"/>
                <a:gd name="T6" fmla="*/ 9 w 21600"/>
                <a:gd name="T7" fmla="*/ 7 h 21600"/>
                <a:gd name="T8" fmla="*/ 19 w 21600"/>
                <a:gd name="T9" fmla="*/ 5 h 21600"/>
                <a:gd name="T10" fmla="*/ 21 w 21600"/>
                <a:gd name="T11" fmla="*/ 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31 h 21600"/>
                <a:gd name="T20" fmla="*/ 196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4" y="0"/>
                  </a:moveTo>
                  <a:lnTo>
                    <a:pt x="12568" y="10575"/>
                  </a:lnTo>
                  <a:lnTo>
                    <a:pt x="14561" y="10575"/>
                  </a:lnTo>
                  <a:lnTo>
                    <a:pt x="14561" y="16041"/>
                  </a:lnTo>
                  <a:lnTo>
                    <a:pt x="0" y="16041"/>
                  </a:lnTo>
                  <a:lnTo>
                    <a:pt x="0" y="21600"/>
                  </a:lnTo>
                  <a:lnTo>
                    <a:pt x="19607" y="21600"/>
                  </a:lnTo>
                  <a:lnTo>
                    <a:pt x="19607" y="10575"/>
                  </a:lnTo>
                  <a:lnTo>
                    <a:pt x="21600" y="10575"/>
                  </a:lnTo>
                  <a:lnTo>
                    <a:pt x="17084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887" name="AutoShape 7"/>
            <p:cNvSpPr>
              <a:spLocks noChangeArrowheads="1"/>
            </p:cNvSpPr>
            <p:nvPr/>
          </p:nvSpPr>
          <p:spPr bwMode="auto">
            <a:xfrm>
              <a:off x="1632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8" name="AutoShape 8"/>
            <p:cNvSpPr>
              <a:spLocks noChangeArrowheads="1"/>
            </p:cNvSpPr>
            <p:nvPr/>
          </p:nvSpPr>
          <p:spPr bwMode="auto">
            <a:xfrm>
              <a:off x="2448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9" name="AutoShape 9"/>
            <p:cNvSpPr>
              <a:spLocks noChangeArrowheads="1"/>
            </p:cNvSpPr>
            <p:nvPr/>
          </p:nvSpPr>
          <p:spPr bwMode="auto">
            <a:xfrm>
              <a:off x="3264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90" name="AutoShape 10"/>
            <p:cNvSpPr>
              <a:spLocks noChangeArrowheads="1"/>
            </p:cNvSpPr>
            <p:nvPr/>
          </p:nvSpPr>
          <p:spPr bwMode="auto">
            <a:xfrm rot="10800000" flipH="1">
              <a:off x="4128" y="2016"/>
              <a:ext cx="528" cy="864"/>
            </a:xfrm>
            <a:custGeom>
              <a:avLst/>
              <a:gdLst>
                <a:gd name="T0" fmla="*/ 10 w 21600"/>
                <a:gd name="T1" fmla="*/ 0 h 21600"/>
                <a:gd name="T2" fmla="*/ 6 w 21600"/>
                <a:gd name="T3" fmla="*/ 17 h 21600"/>
                <a:gd name="T4" fmla="*/ 0 w 21600"/>
                <a:gd name="T5" fmla="*/ 30 h 21600"/>
                <a:gd name="T6" fmla="*/ 5 w 21600"/>
                <a:gd name="T7" fmla="*/ 35 h 21600"/>
                <a:gd name="T8" fmla="*/ 11 w 21600"/>
                <a:gd name="T9" fmla="*/ 27 h 21600"/>
                <a:gd name="T10" fmla="*/ 13 w 21600"/>
                <a:gd name="T11" fmla="*/ 1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450 h 21600"/>
                <a:gd name="T20" fmla="*/ 183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80" y="0"/>
                  </a:moveTo>
                  <a:lnTo>
                    <a:pt x="10759" y="10750"/>
                  </a:lnTo>
                  <a:lnTo>
                    <a:pt x="13991" y="10750"/>
                  </a:lnTo>
                  <a:lnTo>
                    <a:pt x="13991" y="16453"/>
                  </a:lnTo>
                  <a:lnTo>
                    <a:pt x="0" y="16453"/>
                  </a:lnTo>
                  <a:lnTo>
                    <a:pt x="0" y="21600"/>
                  </a:lnTo>
                  <a:lnTo>
                    <a:pt x="18368" y="21600"/>
                  </a:lnTo>
                  <a:lnTo>
                    <a:pt x="18368" y="10750"/>
                  </a:lnTo>
                  <a:lnTo>
                    <a:pt x="21600" y="10750"/>
                  </a:lnTo>
                  <a:lnTo>
                    <a:pt x="16180" y="0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5791200" y="21336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資訊流</a:t>
            </a: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5791200" y="4495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實物流</a:t>
            </a:r>
          </a:p>
        </p:txBody>
      </p:sp>
      <p:grpSp>
        <p:nvGrpSpPr>
          <p:cNvPr id="36874" name="Group 13"/>
          <p:cNvGrpSpPr>
            <a:grpSpLocks/>
          </p:cNvGrpSpPr>
          <p:nvPr/>
        </p:nvGrpSpPr>
        <p:grpSpPr bwMode="auto">
          <a:xfrm flipV="1">
            <a:off x="1981200" y="2057400"/>
            <a:ext cx="5486400" cy="1447800"/>
            <a:chOff x="1200" y="1968"/>
            <a:chExt cx="3456" cy="912"/>
          </a:xfrm>
        </p:grpSpPr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 rot="5400000" flipH="1">
              <a:off x="1056" y="2112"/>
              <a:ext cx="672" cy="384"/>
            </a:xfrm>
            <a:custGeom>
              <a:avLst/>
              <a:gdLst>
                <a:gd name="T0" fmla="*/ 17 w 21600"/>
                <a:gd name="T1" fmla="*/ 0 h 21600"/>
                <a:gd name="T2" fmla="*/ 12 w 21600"/>
                <a:gd name="T3" fmla="*/ 3 h 21600"/>
                <a:gd name="T4" fmla="*/ 0 w 21600"/>
                <a:gd name="T5" fmla="*/ 6 h 21600"/>
                <a:gd name="T6" fmla="*/ 9 w 21600"/>
                <a:gd name="T7" fmla="*/ 7 h 21600"/>
                <a:gd name="T8" fmla="*/ 19 w 21600"/>
                <a:gd name="T9" fmla="*/ 5 h 21600"/>
                <a:gd name="T10" fmla="*/ 21 w 21600"/>
                <a:gd name="T11" fmla="*/ 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31 h 21600"/>
                <a:gd name="T20" fmla="*/ 196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084" y="0"/>
                  </a:moveTo>
                  <a:lnTo>
                    <a:pt x="12568" y="10575"/>
                  </a:lnTo>
                  <a:lnTo>
                    <a:pt x="14561" y="10575"/>
                  </a:lnTo>
                  <a:lnTo>
                    <a:pt x="14561" y="16041"/>
                  </a:lnTo>
                  <a:lnTo>
                    <a:pt x="0" y="16041"/>
                  </a:lnTo>
                  <a:lnTo>
                    <a:pt x="0" y="21600"/>
                  </a:lnTo>
                  <a:lnTo>
                    <a:pt x="19607" y="21600"/>
                  </a:lnTo>
                  <a:lnTo>
                    <a:pt x="19607" y="10575"/>
                  </a:lnTo>
                  <a:lnTo>
                    <a:pt x="21600" y="10575"/>
                  </a:lnTo>
                  <a:lnTo>
                    <a:pt x="17084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1632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3" name="AutoShape 16"/>
            <p:cNvSpPr>
              <a:spLocks noChangeArrowheads="1"/>
            </p:cNvSpPr>
            <p:nvPr/>
          </p:nvSpPr>
          <p:spPr bwMode="auto">
            <a:xfrm>
              <a:off x="2448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4" name="AutoShape 17"/>
            <p:cNvSpPr>
              <a:spLocks noChangeArrowheads="1"/>
            </p:cNvSpPr>
            <p:nvPr/>
          </p:nvSpPr>
          <p:spPr bwMode="auto">
            <a:xfrm>
              <a:off x="3264" y="2016"/>
              <a:ext cx="720" cy="192"/>
            </a:xfrm>
            <a:prstGeom prst="chevron">
              <a:avLst>
                <a:gd name="adj" fmla="val 9375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85" name="AutoShape 18"/>
            <p:cNvSpPr>
              <a:spLocks noChangeArrowheads="1"/>
            </p:cNvSpPr>
            <p:nvPr/>
          </p:nvSpPr>
          <p:spPr bwMode="auto">
            <a:xfrm rot="10800000" flipH="1">
              <a:off x="4128" y="2016"/>
              <a:ext cx="528" cy="864"/>
            </a:xfrm>
            <a:custGeom>
              <a:avLst/>
              <a:gdLst>
                <a:gd name="T0" fmla="*/ 10 w 21600"/>
                <a:gd name="T1" fmla="*/ 0 h 21600"/>
                <a:gd name="T2" fmla="*/ 6 w 21600"/>
                <a:gd name="T3" fmla="*/ 17 h 21600"/>
                <a:gd name="T4" fmla="*/ 0 w 21600"/>
                <a:gd name="T5" fmla="*/ 30 h 21600"/>
                <a:gd name="T6" fmla="*/ 5 w 21600"/>
                <a:gd name="T7" fmla="*/ 35 h 21600"/>
                <a:gd name="T8" fmla="*/ 11 w 21600"/>
                <a:gd name="T9" fmla="*/ 27 h 21600"/>
                <a:gd name="T10" fmla="*/ 13 w 21600"/>
                <a:gd name="T11" fmla="*/ 1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450 h 21600"/>
                <a:gd name="T20" fmla="*/ 18368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80" y="0"/>
                  </a:moveTo>
                  <a:lnTo>
                    <a:pt x="10759" y="10750"/>
                  </a:lnTo>
                  <a:lnTo>
                    <a:pt x="13991" y="10750"/>
                  </a:lnTo>
                  <a:lnTo>
                    <a:pt x="13991" y="16453"/>
                  </a:lnTo>
                  <a:lnTo>
                    <a:pt x="0" y="16453"/>
                  </a:lnTo>
                  <a:lnTo>
                    <a:pt x="0" y="21600"/>
                  </a:lnTo>
                  <a:lnTo>
                    <a:pt x="18368" y="21600"/>
                  </a:lnTo>
                  <a:lnTo>
                    <a:pt x="18368" y="10750"/>
                  </a:lnTo>
                  <a:lnTo>
                    <a:pt x="21600" y="10750"/>
                  </a:lnTo>
                  <a:lnTo>
                    <a:pt x="16180" y="0"/>
                  </a:lnTo>
                  <a:close/>
                </a:path>
              </a:pathLst>
            </a:cu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92883" name="Group 19"/>
          <p:cNvGrpSpPr>
            <a:grpSpLocks/>
          </p:cNvGrpSpPr>
          <p:nvPr/>
        </p:nvGrpSpPr>
        <p:grpSpPr bwMode="auto">
          <a:xfrm>
            <a:off x="3810000" y="2819400"/>
            <a:ext cx="1371600" cy="990600"/>
            <a:chOff x="2400" y="1776"/>
            <a:chExt cx="864" cy="624"/>
          </a:xfrm>
        </p:grpSpPr>
        <p:sp>
          <p:nvSpPr>
            <p:cNvPr id="36877" name="Rectangle 20"/>
            <p:cNvSpPr>
              <a:spLocks noChangeArrowheads="1"/>
            </p:cNvSpPr>
            <p:nvPr/>
          </p:nvSpPr>
          <p:spPr bwMode="auto">
            <a:xfrm>
              <a:off x="2400" y="1776"/>
              <a:ext cx="864" cy="57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78" name="AutoShape 21"/>
            <p:cNvSpPr>
              <a:spLocks noChangeArrowheads="1"/>
            </p:cNvSpPr>
            <p:nvPr/>
          </p:nvSpPr>
          <p:spPr bwMode="auto">
            <a:xfrm rot="5400000" flipV="1">
              <a:off x="2328" y="2184"/>
              <a:ext cx="336" cy="96"/>
            </a:xfrm>
            <a:prstGeom prst="chevron">
              <a:avLst>
                <a:gd name="adj" fmla="val 87500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6879" name="AutoShape 22"/>
            <p:cNvSpPr>
              <a:spLocks noChangeArrowheads="1"/>
            </p:cNvSpPr>
            <p:nvPr/>
          </p:nvSpPr>
          <p:spPr bwMode="auto">
            <a:xfrm rot="-5400000">
              <a:off x="3000" y="2184"/>
              <a:ext cx="336" cy="96"/>
            </a:xfrm>
            <a:prstGeom prst="chevron">
              <a:avLst>
                <a:gd name="adj" fmla="val 87500"/>
              </a:avLst>
            </a:prstGeom>
            <a:gradFill rotWithShape="0">
              <a:gsLst>
                <a:gs pos="0">
                  <a:srgbClr val="99FFCC"/>
                </a:gs>
                <a:gs pos="100000">
                  <a:srgbClr val="FF99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36880" name="Picture 23" descr="At_wo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776"/>
              <a:ext cx="42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6" name="Text Box 24"/>
          <p:cNvSpPr txBox="1">
            <a:spLocks noChangeArrowheads="1"/>
          </p:cNvSpPr>
          <p:nvPr/>
        </p:nvSpPr>
        <p:spPr bwMode="auto">
          <a:xfrm>
            <a:off x="1600200" y="510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89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2BA4B92-957A-44C7-9844-07CEE3989C0C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降低溝通須要：分工分權</a:t>
            </a:r>
          </a:p>
        </p:txBody>
      </p:sp>
      <p:grpSp>
        <p:nvGrpSpPr>
          <p:cNvPr id="38917" name="Group 4"/>
          <p:cNvGrpSpPr>
            <a:grpSpLocks/>
          </p:cNvGrpSpPr>
          <p:nvPr/>
        </p:nvGrpSpPr>
        <p:grpSpPr bwMode="auto">
          <a:xfrm>
            <a:off x="241300" y="2932113"/>
            <a:ext cx="8308975" cy="647700"/>
            <a:chOff x="621" y="1797"/>
            <a:chExt cx="5234" cy="408"/>
          </a:xfrm>
        </p:grpSpPr>
        <p:sp>
          <p:nvSpPr>
            <p:cNvPr id="39232" name="弧線 5"/>
            <p:cNvSpPr>
              <a:spLocks/>
            </p:cNvSpPr>
            <p:nvPr/>
          </p:nvSpPr>
          <p:spPr bwMode="auto">
            <a:xfrm>
              <a:off x="3299" y="1797"/>
              <a:ext cx="2556" cy="408"/>
            </a:xfrm>
            <a:custGeom>
              <a:avLst/>
              <a:gdLst>
                <a:gd name="T0" fmla="*/ 0 w 21608"/>
                <a:gd name="T1" fmla="*/ 0 h 21600"/>
                <a:gd name="T2" fmla="*/ 302 w 21608"/>
                <a:gd name="T3" fmla="*/ 8 h 21600"/>
                <a:gd name="T4" fmla="*/ 0 w 21608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8" h="21600" fill="none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</a:path>
                <a:path w="21608" h="21600" stroke="0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  <a:lnTo>
                    <a:pt x="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233" name="弧線 6"/>
            <p:cNvSpPr>
              <a:spLocks/>
            </p:cNvSpPr>
            <p:nvPr/>
          </p:nvSpPr>
          <p:spPr bwMode="auto">
            <a:xfrm>
              <a:off x="621" y="1797"/>
              <a:ext cx="2556" cy="408"/>
            </a:xfrm>
            <a:custGeom>
              <a:avLst/>
              <a:gdLst>
                <a:gd name="T0" fmla="*/ 0 w 21600"/>
                <a:gd name="T1" fmla="*/ 8 h 21600"/>
                <a:gd name="T2" fmla="*/ 302 w 21600"/>
                <a:gd name="T3" fmla="*/ 0 h 21600"/>
                <a:gd name="T4" fmla="*/ 302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18" name="Line 7"/>
          <p:cNvSpPr>
            <a:spLocks noChangeShapeType="1"/>
          </p:cNvSpPr>
          <p:nvPr/>
        </p:nvSpPr>
        <p:spPr bwMode="auto">
          <a:xfrm flipV="1">
            <a:off x="2112963" y="2200275"/>
            <a:ext cx="1739900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V="1">
            <a:off x="3865563" y="2581275"/>
            <a:ext cx="368300" cy="146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H="1" flipV="1">
            <a:off x="4691063" y="2657475"/>
            <a:ext cx="6985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 flipV="1">
            <a:off x="4995863" y="2124075"/>
            <a:ext cx="22225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415925" y="3652838"/>
            <a:ext cx="75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800">
                <a:latin typeface="GE Black-Medium" charset="0"/>
              </a:rPr>
              <a:t>  </a:t>
            </a:r>
          </a:p>
        </p:txBody>
      </p:sp>
      <p:pic>
        <p:nvPicPr>
          <p:cNvPr id="38923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884613"/>
            <a:ext cx="395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7" name="Group 16"/>
          <p:cNvGrpSpPr>
            <a:grpSpLocks/>
          </p:cNvGrpSpPr>
          <p:nvPr/>
        </p:nvGrpSpPr>
        <p:grpSpPr bwMode="auto">
          <a:xfrm>
            <a:off x="830263" y="4791075"/>
            <a:ext cx="668337" cy="927100"/>
            <a:chOff x="992" y="2968"/>
            <a:chExt cx="421" cy="584"/>
          </a:xfrm>
        </p:grpSpPr>
        <p:grpSp>
          <p:nvGrpSpPr>
            <p:cNvPr id="39180" name="Group 17"/>
            <p:cNvGrpSpPr>
              <a:grpSpLocks/>
            </p:cNvGrpSpPr>
            <p:nvPr/>
          </p:nvGrpSpPr>
          <p:grpSpPr bwMode="auto">
            <a:xfrm>
              <a:off x="1040" y="2968"/>
              <a:ext cx="319" cy="584"/>
              <a:chOff x="1040" y="2968"/>
              <a:chExt cx="319" cy="584"/>
            </a:xfrm>
          </p:grpSpPr>
          <p:sp>
            <p:nvSpPr>
              <p:cNvPr id="39212" name="Rectangle 18"/>
              <p:cNvSpPr>
                <a:spLocks noChangeArrowheads="1"/>
              </p:cNvSpPr>
              <p:nvPr/>
            </p:nvSpPr>
            <p:spPr bwMode="auto">
              <a:xfrm>
                <a:off x="1041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3" name="Rectangle 19"/>
              <p:cNvSpPr>
                <a:spLocks noChangeArrowheads="1"/>
              </p:cNvSpPr>
              <p:nvPr/>
            </p:nvSpPr>
            <p:spPr bwMode="auto">
              <a:xfrm>
                <a:off x="1063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4" name="Rectangle 20"/>
              <p:cNvSpPr>
                <a:spLocks noChangeArrowheads="1"/>
              </p:cNvSpPr>
              <p:nvPr/>
            </p:nvSpPr>
            <p:spPr bwMode="auto">
              <a:xfrm>
                <a:off x="1040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5" name="Rectangle 21"/>
              <p:cNvSpPr>
                <a:spLocks noChangeArrowheads="1"/>
              </p:cNvSpPr>
              <p:nvPr/>
            </p:nvSpPr>
            <p:spPr bwMode="auto">
              <a:xfrm>
                <a:off x="1063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216" name="Rectangle 22"/>
              <p:cNvSpPr>
                <a:spLocks noChangeArrowheads="1"/>
              </p:cNvSpPr>
              <p:nvPr/>
            </p:nvSpPr>
            <p:spPr bwMode="auto">
              <a:xfrm>
                <a:off x="1058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217" name="Group 23"/>
              <p:cNvGrpSpPr>
                <a:grpSpLocks/>
              </p:cNvGrpSpPr>
              <p:nvPr/>
            </p:nvGrpSpPr>
            <p:grpSpPr bwMode="auto">
              <a:xfrm>
                <a:off x="1147" y="3392"/>
                <a:ext cx="121" cy="30"/>
                <a:chOff x="1147" y="3392"/>
                <a:chExt cx="121" cy="30"/>
              </a:xfrm>
            </p:grpSpPr>
            <p:sp>
              <p:nvSpPr>
                <p:cNvPr id="39227" name="Freeform 24"/>
                <p:cNvSpPr>
                  <a:spLocks/>
                </p:cNvSpPr>
                <p:nvPr/>
              </p:nvSpPr>
              <p:spPr bwMode="auto">
                <a:xfrm>
                  <a:off x="1147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28" name="Freeform 25"/>
                <p:cNvSpPr>
                  <a:spLocks/>
                </p:cNvSpPr>
                <p:nvPr/>
              </p:nvSpPr>
              <p:spPr bwMode="auto">
                <a:xfrm>
                  <a:off x="1147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29" name="Freeform 26"/>
                <p:cNvSpPr>
                  <a:spLocks/>
                </p:cNvSpPr>
                <p:nvPr/>
              </p:nvSpPr>
              <p:spPr bwMode="auto">
                <a:xfrm>
                  <a:off x="1198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30" name="Freeform 27"/>
                <p:cNvSpPr>
                  <a:spLocks/>
                </p:cNvSpPr>
                <p:nvPr/>
              </p:nvSpPr>
              <p:spPr bwMode="auto">
                <a:xfrm>
                  <a:off x="1147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31" name="Freeform 28"/>
                <p:cNvSpPr>
                  <a:spLocks/>
                </p:cNvSpPr>
                <p:nvPr/>
              </p:nvSpPr>
              <p:spPr bwMode="auto">
                <a:xfrm>
                  <a:off x="1247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218" name="Group 29"/>
              <p:cNvGrpSpPr>
                <a:grpSpLocks/>
              </p:cNvGrpSpPr>
              <p:nvPr/>
            </p:nvGrpSpPr>
            <p:grpSpPr bwMode="auto">
              <a:xfrm>
                <a:off x="1153" y="3478"/>
                <a:ext cx="93" cy="46"/>
                <a:chOff x="1153" y="3478"/>
                <a:chExt cx="93" cy="46"/>
              </a:xfrm>
            </p:grpSpPr>
            <p:sp>
              <p:nvSpPr>
                <p:cNvPr id="39219" name="Rectangle 30"/>
                <p:cNvSpPr>
                  <a:spLocks noChangeArrowheads="1"/>
                </p:cNvSpPr>
                <p:nvPr/>
              </p:nvSpPr>
              <p:spPr bwMode="auto">
                <a:xfrm>
                  <a:off x="1153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220" name="Rectangle 31"/>
                <p:cNvSpPr>
                  <a:spLocks noChangeArrowheads="1"/>
                </p:cNvSpPr>
                <p:nvPr/>
              </p:nvSpPr>
              <p:spPr bwMode="auto">
                <a:xfrm>
                  <a:off x="1159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221" name="Group 32"/>
                <p:cNvGrpSpPr>
                  <a:grpSpLocks/>
                </p:cNvGrpSpPr>
                <p:nvPr/>
              </p:nvGrpSpPr>
              <p:grpSpPr bwMode="auto">
                <a:xfrm>
                  <a:off x="1190" y="3510"/>
                  <a:ext cx="18" cy="14"/>
                  <a:chOff x="1190" y="3510"/>
                  <a:chExt cx="18" cy="14"/>
                </a:xfrm>
              </p:grpSpPr>
              <p:sp>
                <p:nvSpPr>
                  <p:cNvPr id="39222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192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223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190" y="3510"/>
                    <a:ext cx="17" cy="13"/>
                    <a:chOff x="1190" y="3510"/>
                    <a:chExt cx="17" cy="13"/>
                  </a:xfrm>
                </p:grpSpPr>
                <p:sp>
                  <p:nvSpPr>
                    <p:cNvPr id="39224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0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225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5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226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195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181" name="Group 38"/>
            <p:cNvGrpSpPr>
              <a:grpSpLocks/>
            </p:cNvGrpSpPr>
            <p:nvPr/>
          </p:nvGrpSpPr>
          <p:grpSpPr bwMode="auto">
            <a:xfrm>
              <a:off x="992" y="2989"/>
              <a:ext cx="421" cy="390"/>
              <a:chOff x="992" y="2989"/>
              <a:chExt cx="421" cy="390"/>
            </a:xfrm>
          </p:grpSpPr>
          <p:grpSp>
            <p:nvGrpSpPr>
              <p:cNvPr id="39182" name="Group 39"/>
              <p:cNvGrpSpPr>
                <a:grpSpLocks/>
              </p:cNvGrpSpPr>
              <p:nvPr/>
            </p:nvGrpSpPr>
            <p:grpSpPr bwMode="auto">
              <a:xfrm>
                <a:off x="1218" y="3000"/>
                <a:ext cx="173" cy="132"/>
                <a:chOff x="1218" y="3000"/>
                <a:chExt cx="173" cy="132"/>
              </a:xfrm>
            </p:grpSpPr>
            <p:sp>
              <p:nvSpPr>
                <p:cNvPr id="39208" name="Freeform 40"/>
                <p:cNvSpPr>
                  <a:spLocks/>
                </p:cNvSpPr>
                <p:nvPr/>
              </p:nvSpPr>
              <p:spPr bwMode="auto">
                <a:xfrm>
                  <a:off x="1230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9" name="Freeform 41"/>
                <p:cNvSpPr>
                  <a:spLocks/>
                </p:cNvSpPr>
                <p:nvPr/>
              </p:nvSpPr>
              <p:spPr bwMode="auto">
                <a:xfrm>
                  <a:off x="1227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10" name="Freeform 42"/>
                <p:cNvSpPr>
                  <a:spLocks/>
                </p:cNvSpPr>
                <p:nvPr/>
              </p:nvSpPr>
              <p:spPr bwMode="auto">
                <a:xfrm>
                  <a:off x="1223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11" name="Freeform 43"/>
                <p:cNvSpPr>
                  <a:spLocks/>
                </p:cNvSpPr>
                <p:nvPr/>
              </p:nvSpPr>
              <p:spPr bwMode="auto">
                <a:xfrm>
                  <a:off x="1218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83" name="Group 44"/>
              <p:cNvGrpSpPr>
                <a:grpSpLocks/>
              </p:cNvGrpSpPr>
              <p:nvPr/>
            </p:nvGrpSpPr>
            <p:grpSpPr bwMode="auto">
              <a:xfrm>
                <a:off x="1004" y="3008"/>
                <a:ext cx="168" cy="132"/>
                <a:chOff x="1004" y="3008"/>
                <a:chExt cx="168" cy="132"/>
              </a:xfrm>
            </p:grpSpPr>
            <p:sp>
              <p:nvSpPr>
                <p:cNvPr id="39204" name="Freeform 45"/>
                <p:cNvSpPr>
                  <a:spLocks/>
                </p:cNvSpPr>
                <p:nvPr/>
              </p:nvSpPr>
              <p:spPr bwMode="auto">
                <a:xfrm>
                  <a:off x="1004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5" name="Freeform 46"/>
                <p:cNvSpPr>
                  <a:spLocks/>
                </p:cNvSpPr>
                <p:nvPr/>
              </p:nvSpPr>
              <p:spPr bwMode="auto">
                <a:xfrm>
                  <a:off x="1012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6" name="Freeform 47"/>
                <p:cNvSpPr>
                  <a:spLocks/>
                </p:cNvSpPr>
                <p:nvPr/>
              </p:nvSpPr>
              <p:spPr bwMode="auto">
                <a:xfrm>
                  <a:off x="1025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7" name="Freeform 48"/>
                <p:cNvSpPr>
                  <a:spLocks/>
                </p:cNvSpPr>
                <p:nvPr/>
              </p:nvSpPr>
              <p:spPr bwMode="auto">
                <a:xfrm>
                  <a:off x="1040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84" name="Group 49"/>
              <p:cNvGrpSpPr>
                <a:grpSpLocks/>
              </p:cNvGrpSpPr>
              <p:nvPr/>
            </p:nvGrpSpPr>
            <p:grpSpPr bwMode="auto">
              <a:xfrm>
                <a:off x="1106" y="2989"/>
                <a:ext cx="177" cy="161"/>
                <a:chOff x="1106" y="2989"/>
                <a:chExt cx="177" cy="161"/>
              </a:xfrm>
            </p:grpSpPr>
            <p:sp>
              <p:nvSpPr>
                <p:cNvPr id="39201" name="Freeform 50"/>
                <p:cNvSpPr>
                  <a:spLocks/>
                </p:cNvSpPr>
                <p:nvPr/>
              </p:nvSpPr>
              <p:spPr bwMode="auto">
                <a:xfrm>
                  <a:off x="1106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2" name="Freeform 51"/>
                <p:cNvSpPr>
                  <a:spLocks/>
                </p:cNvSpPr>
                <p:nvPr/>
              </p:nvSpPr>
              <p:spPr bwMode="auto">
                <a:xfrm>
                  <a:off x="1112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203" name="Freeform 52"/>
                <p:cNvSpPr>
                  <a:spLocks/>
                </p:cNvSpPr>
                <p:nvPr/>
              </p:nvSpPr>
              <p:spPr bwMode="auto">
                <a:xfrm>
                  <a:off x="1117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85" name="Group 53"/>
              <p:cNvGrpSpPr>
                <a:grpSpLocks/>
              </p:cNvGrpSpPr>
              <p:nvPr/>
            </p:nvGrpSpPr>
            <p:grpSpPr bwMode="auto">
              <a:xfrm>
                <a:off x="992" y="3132"/>
                <a:ext cx="421" cy="247"/>
                <a:chOff x="992" y="3132"/>
                <a:chExt cx="421" cy="247"/>
              </a:xfrm>
            </p:grpSpPr>
            <p:sp>
              <p:nvSpPr>
                <p:cNvPr id="39186" name="Freeform 54"/>
                <p:cNvSpPr>
                  <a:spLocks/>
                </p:cNvSpPr>
                <p:nvPr/>
              </p:nvSpPr>
              <p:spPr bwMode="auto">
                <a:xfrm>
                  <a:off x="992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187" name="Group 55"/>
                <p:cNvGrpSpPr>
                  <a:grpSpLocks/>
                </p:cNvGrpSpPr>
                <p:nvPr/>
              </p:nvGrpSpPr>
              <p:grpSpPr bwMode="auto">
                <a:xfrm>
                  <a:off x="1127" y="3182"/>
                  <a:ext cx="158" cy="39"/>
                  <a:chOff x="1127" y="3182"/>
                  <a:chExt cx="158" cy="39"/>
                </a:xfrm>
              </p:grpSpPr>
              <p:sp>
                <p:nvSpPr>
                  <p:cNvPr id="39196" name="Freeform 56"/>
                  <p:cNvSpPr>
                    <a:spLocks/>
                  </p:cNvSpPr>
                  <p:nvPr/>
                </p:nvSpPr>
                <p:spPr bwMode="auto">
                  <a:xfrm>
                    <a:off x="1127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97" name="Freeform 57"/>
                  <p:cNvSpPr>
                    <a:spLocks/>
                  </p:cNvSpPr>
                  <p:nvPr/>
                </p:nvSpPr>
                <p:spPr bwMode="auto">
                  <a:xfrm>
                    <a:off x="1127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98" name="Freeform 58"/>
                  <p:cNvSpPr>
                    <a:spLocks/>
                  </p:cNvSpPr>
                  <p:nvPr/>
                </p:nvSpPr>
                <p:spPr bwMode="auto">
                  <a:xfrm>
                    <a:off x="1193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99" name="Freeform 59"/>
                  <p:cNvSpPr>
                    <a:spLocks/>
                  </p:cNvSpPr>
                  <p:nvPr/>
                </p:nvSpPr>
                <p:spPr bwMode="auto">
                  <a:xfrm>
                    <a:off x="1127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200" name="Freeform 60"/>
                  <p:cNvSpPr>
                    <a:spLocks/>
                  </p:cNvSpPr>
                  <p:nvPr/>
                </p:nvSpPr>
                <p:spPr bwMode="auto">
                  <a:xfrm>
                    <a:off x="1257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188" name="Rectangle 61"/>
                <p:cNvSpPr>
                  <a:spLocks noChangeArrowheads="1"/>
                </p:cNvSpPr>
                <p:nvPr/>
              </p:nvSpPr>
              <p:spPr bwMode="auto">
                <a:xfrm>
                  <a:off x="1124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89" name="Rectangle 62"/>
                <p:cNvSpPr>
                  <a:spLocks noChangeArrowheads="1"/>
                </p:cNvSpPr>
                <p:nvPr/>
              </p:nvSpPr>
              <p:spPr bwMode="auto">
                <a:xfrm>
                  <a:off x="1133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90" name="Group 63"/>
                <p:cNvGrpSpPr>
                  <a:grpSpLocks/>
                </p:cNvGrpSpPr>
                <p:nvPr/>
              </p:nvGrpSpPr>
              <p:grpSpPr bwMode="auto">
                <a:xfrm>
                  <a:off x="1181" y="3330"/>
                  <a:ext cx="33" cy="27"/>
                  <a:chOff x="1181" y="3330"/>
                  <a:chExt cx="33" cy="27"/>
                </a:xfrm>
              </p:grpSpPr>
              <p:sp>
                <p:nvSpPr>
                  <p:cNvPr id="39191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1184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92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181" y="3330"/>
                    <a:ext cx="30" cy="25"/>
                    <a:chOff x="1181" y="3330"/>
                    <a:chExt cx="30" cy="25"/>
                  </a:xfrm>
                </p:grpSpPr>
                <p:sp>
                  <p:nvSpPr>
                    <p:cNvPr id="39193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1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94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6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95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190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28" name="Group 69"/>
          <p:cNvGrpSpPr>
            <a:grpSpLocks/>
          </p:cNvGrpSpPr>
          <p:nvPr/>
        </p:nvGrpSpPr>
        <p:grpSpPr bwMode="auto">
          <a:xfrm>
            <a:off x="2735263" y="4791075"/>
            <a:ext cx="668337" cy="927100"/>
            <a:chOff x="2192" y="2968"/>
            <a:chExt cx="421" cy="584"/>
          </a:xfrm>
        </p:grpSpPr>
        <p:grpSp>
          <p:nvGrpSpPr>
            <p:cNvPr id="39128" name="Group 70"/>
            <p:cNvGrpSpPr>
              <a:grpSpLocks/>
            </p:cNvGrpSpPr>
            <p:nvPr/>
          </p:nvGrpSpPr>
          <p:grpSpPr bwMode="auto">
            <a:xfrm>
              <a:off x="2240" y="2968"/>
              <a:ext cx="319" cy="584"/>
              <a:chOff x="2240" y="2968"/>
              <a:chExt cx="319" cy="584"/>
            </a:xfrm>
          </p:grpSpPr>
          <p:sp>
            <p:nvSpPr>
              <p:cNvPr id="39160" name="Rectangle 71"/>
              <p:cNvSpPr>
                <a:spLocks noChangeArrowheads="1"/>
              </p:cNvSpPr>
              <p:nvPr/>
            </p:nvSpPr>
            <p:spPr bwMode="auto">
              <a:xfrm>
                <a:off x="2241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1" name="Rectangle 72"/>
              <p:cNvSpPr>
                <a:spLocks noChangeArrowheads="1"/>
              </p:cNvSpPr>
              <p:nvPr/>
            </p:nvSpPr>
            <p:spPr bwMode="auto">
              <a:xfrm>
                <a:off x="2263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2" name="Rectangle 73"/>
              <p:cNvSpPr>
                <a:spLocks noChangeArrowheads="1"/>
              </p:cNvSpPr>
              <p:nvPr/>
            </p:nvSpPr>
            <p:spPr bwMode="auto">
              <a:xfrm>
                <a:off x="2240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3" name="Rectangle 74"/>
              <p:cNvSpPr>
                <a:spLocks noChangeArrowheads="1"/>
              </p:cNvSpPr>
              <p:nvPr/>
            </p:nvSpPr>
            <p:spPr bwMode="auto">
              <a:xfrm>
                <a:off x="2263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64" name="Rectangle 75"/>
              <p:cNvSpPr>
                <a:spLocks noChangeArrowheads="1"/>
              </p:cNvSpPr>
              <p:nvPr/>
            </p:nvSpPr>
            <p:spPr bwMode="auto">
              <a:xfrm>
                <a:off x="2258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165" name="Group 76"/>
              <p:cNvGrpSpPr>
                <a:grpSpLocks/>
              </p:cNvGrpSpPr>
              <p:nvPr/>
            </p:nvGrpSpPr>
            <p:grpSpPr bwMode="auto">
              <a:xfrm>
                <a:off x="2347" y="3392"/>
                <a:ext cx="121" cy="30"/>
                <a:chOff x="2347" y="3392"/>
                <a:chExt cx="121" cy="30"/>
              </a:xfrm>
            </p:grpSpPr>
            <p:sp>
              <p:nvSpPr>
                <p:cNvPr id="39175" name="Freeform 77"/>
                <p:cNvSpPr>
                  <a:spLocks/>
                </p:cNvSpPr>
                <p:nvPr/>
              </p:nvSpPr>
              <p:spPr bwMode="auto">
                <a:xfrm>
                  <a:off x="2347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6" name="Freeform 78"/>
                <p:cNvSpPr>
                  <a:spLocks/>
                </p:cNvSpPr>
                <p:nvPr/>
              </p:nvSpPr>
              <p:spPr bwMode="auto">
                <a:xfrm>
                  <a:off x="2347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7" name="Freeform 79"/>
                <p:cNvSpPr>
                  <a:spLocks/>
                </p:cNvSpPr>
                <p:nvPr/>
              </p:nvSpPr>
              <p:spPr bwMode="auto">
                <a:xfrm>
                  <a:off x="2398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8" name="Freeform 80"/>
                <p:cNvSpPr>
                  <a:spLocks/>
                </p:cNvSpPr>
                <p:nvPr/>
              </p:nvSpPr>
              <p:spPr bwMode="auto">
                <a:xfrm>
                  <a:off x="2347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79" name="Freeform 81"/>
                <p:cNvSpPr>
                  <a:spLocks/>
                </p:cNvSpPr>
                <p:nvPr/>
              </p:nvSpPr>
              <p:spPr bwMode="auto">
                <a:xfrm>
                  <a:off x="2447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66" name="Group 82"/>
              <p:cNvGrpSpPr>
                <a:grpSpLocks/>
              </p:cNvGrpSpPr>
              <p:nvPr/>
            </p:nvGrpSpPr>
            <p:grpSpPr bwMode="auto">
              <a:xfrm>
                <a:off x="2353" y="3478"/>
                <a:ext cx="93" cy="46"/>
                <a:chOff x="2353" y="3478"/>
                <a:chExt cx="93" cy="46"/>
              </a:xfrm>
            </p:grpSpPr>
            <p:sp>
              <p:nvSpPr>
                <p:cNvPr id="39167" name="Rectangle 83"/>
                <p:cNvSpPr>
                  <a:spLocks noChangeArrowheads="1"/>
                </p:cNvSpPr>
                <p:nvPr/>
              </p:nvSpPr>
              <p:spPr bwMode="auto">
                <a:xfrm>
                  <a:off x="2353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68" name="Rectangle 84"/>
                <p:cNvSpPr>
                  <a:spLocks noChangeArrowheads="1"/>
                </p:cNvSpPr>
                <p:nvPr/>
              </p:nvSpPr>
              <p:spPr bwMode="auto">
                <a:xfrm>
                  <a:off x="2359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69" name="Group 85"/>
                <p:cNvGrpSpPr>
                  <a:grpSpLocks/>
                </p:cNvGrpSpPr>
                <p:nvPr/>
              </p:nvGrpSpPr>
              <p:grpSpPr bwMode="auto">
                <a:xfrm>
                  <a:off x="2390" y="3510"/>
                  <a:ext cx="18" cy="14"/>
                  <a:chOff x="2390" y="3510"/>
                  <a:chExt cx="18" cy="14"/>
                </a:xfrm>
              </p:grpSpPr>
              <p:sp>
                <p:nvSpPr>
                  <p:cNvPr id="3917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7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390" y="3510"/>
                    <a:ext cx="17" cy="13"/>
                    <a:chOff x="2390" y="3510"/>
                    <a:chExt cx="17" cy="13"/>
                  </a:xfrm>
                </p:grpSpPr>
                <p:sp>
                  <p:nvSpPr>
                    <p:cNvPr id="39172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0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73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5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7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2395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129" name="Group 91"/>
            <p:cNvGrpSpPr>
              <a:grpSpLocks/>
            </p:cNvGrpSpPr>
            <p:nvPr/>
          </p:nvGrpSpPr>
          <p:grpSpPr bwMode="auto">
            <a:xfrm>
              <a:off x="2192" y="2989"/>
              <a:ext cx="421" cy="390"/>
              <a:chOff x="2192" y="2989"/>
              <a:chExt cx="421" cy="390"/>
            </a:xfrm>
          </p:grpSpPr>
          <p:grpSp>
            <p:nvGrpSpPr>
              <p:cNvPr id="39130" name="Group 92"/>
              <p:cNvGrpSpPr>
                <a:grpSpLocks/>
              </p:cNvGrpSpPr>
              <p:nvPr/>
            </p:nvGrpSpPr>
            <p:grpSpPr bwMode="auto">
              <a:xfrm>
                <a:off x="2418" y="3000"/>
                <a:ext cx="173" cy="132"/>
                <a:chOff x="2418" y="3000"/>
                <a:chExt cx="173" cy="132"/>
              </a:xfrm>
            </p:grpSpPr>
            <p:sp>
              <p:nvSpPr>
                <p:cNvPr id="39156" name="Freeform 93"/>
                <p:cNvSpPr>
                  <a:spLocks/>
                </p:cNvSpPr>
                <p:nvPr/>
              </p:nvSpPr>
              <p:spPr bwMode="auto">
                <a:xfrm>
                  <a:off x="2430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7" name="Freeform 94"/>
                <p:cNvSpPr>
                  <a:spLocks/>
                </p:cNvSpPr>
                <p:nvPr/>
              </p:nvSpPr>
              <p:spPr bwMode="auto">
                <a:xfrm>
                  <a:off x="2427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8" name="Freeform 95"/>
                <p:cNvSpPr>
                  <a:spLocks/>
                </p:cNvSpPr>
                <p:nvPr/>
              </p:nvSpPr>
              <p:spPr bwMode="auto">
                <a:xfrm>
                  <a:off x="2423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9" name="Freeform 96"/>
                <p:cNvSpPr>
                  <a:spLocks/>
                </p:cNvSpPr>
                <p:nvPr/>
              </p:nvSpPr>
              <p:spPr bwMode="auto">
                <a:xfrm>
                  <a:off x="2418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31" name="Group 97"/>
              <p:cNvGrpSpPr>
                <a:grpSpLocks/>
              </p:cNvGrpSpPr>
              <p:nvPr/>
            </p:nvGrpSpPr>
            <p:grpSpPr bwMode="auto">
              <a:xfrm>
                <a:off x="2204" y="3008"/>
                <a:ext cx="168" cy="132"/>
                <a:chOff x="2204" y="3008"/>
                <a:chExt cx="168" cy="132"/>
              </a:xfrm>
            </p:grpSpPr>
            <p:sp>
              <p:nvSpPr>
                <p:cNvPr id="39152" name="Freeform 98"/>
                <p:cNvSpPr>
                  <a:spLocks/>
                </p:cNvSpPr>
                <p:nvPr/>
              </p:nvSpPr>
              <p:spPr bwMode="auto">
                <a:xfrm>
                  <a:off x="2204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3" name="Freeform 99"/>
                <p:cNvSpPr>
                  <a:spLocks/>
                </p:cNvSpPr>
                <p:nvPr/>
              </p:nvSpPr>
              <p:spPr bwMode="auto">
                <a:xfrm>
                  <a:off x="2212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4" name="Freeform 100"/>
                <p:cNvSpPr>
                  <a:spLocks/>
                </p:cNvSpPr>
                <p:nvPr/>
              </p:nvSpPr>
              <p:spPr bwMode="auto">
                <a:xfrm>
                  <a:off x="2225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5" name="Freeform 101"/>
                <p:cNvSpPr>
                  <a:spLocks/>
                </p:cNvSpPr>
                <p:nvPr/>
              </p:nvSpPr>
              <p:spPr bwMode="auto">
                <a:xfrm>
                  <a:off x="2240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32" name="Group 102"/>
              <p:cNvGrpSpPr>
                <a:grpSpLocks/>
              </p:cNvGrpSpPr>
              <p:nvPr/>
            </p:nvGrpSpPr>
            <p:grpSpPr bwMode="auto">
              <a:xfrm>
                <a:off x="2306" y="2989"/>
                <a:ext cx="177" cy="161"/>
                <a:chOff x="2306" y="2989"/>
                <a:chExt cx="177" cy="161"/>
              </a:xfrm>
            </p:grpSpPr>
            <p:sp>
              <p:nvSpPr>
                <p:cNvPr id="39149" name="Freeform 103"/>
                <p:cNvSpPr>
                  <a:spLocks/>
                </p:cNvSpPr>
                <p:nvPr/>
              </p:nvSpPr>
              <p:spPr bwMode="auto">
                <a:xfrm>
                  <a:off x="2306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0" name="Freeform 104"/>
                <p:cNvSpPr>
                  <a:spLocks/>
                </p:cNvSpPr>
                <p:nvPr/>
              </p:nvSpPr>
              <p:spPr bwMode="auto">
                <a:xfrm>
                  <a:off x="2312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51" name="Freeform 105"/>
                <p:cNvSpPr>
                  <a:spLocks/>
                </p:cNvSpPr>
                <p:nvPr/>
              </p:nvSpPr>
              <p:spPr bwMode="auto">
                <a:xfrm>
                  <a:off x="2317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33" name="Group 106"/>
              <p:cNvGrpSpPr>
                <a:grpSpLocks/>
              </p:cNvGrpSpPr>
              <p:nvPr/>
            </p:nvGrpSpPr>
            <p:grpSpPr bwMode="auto">
              <a:xfrm>
                <a:off x="2192" y="3132"/>
                <a:ext cx="421" cy="247"/>
                <a:chOff x="2192" y="3132"/>
                <a:chExt cx="421" cy="247"/>
              </a:xfrm>
            </p:grpSpPr>
            <p:sp>
              <p:nvSpPr>
                <p:cNvPr id="39134" name="Freeform 107"/>
                <p:cNvSpPr>
                  <a:spLocks/>
                </p:cNvSpPr>
                <p:nvPr/>
              </p:nvSpPr>
              <p:spPr bwMode="auto">
                <a:xfrm>
                  <a:off x="2192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135" name="Group 108"/>
                <p:cNvGrpSpPr>
                  <a:grpSpLocks/>
                </p:cNvGrpSpPr>
                <p:nvPr/>
              </p:nvGrpSpPr>
              <p:grpSpPr bwMode="auto">
                <a:xfrm>
                  <a:off x="2327" y="3182"/>
                  <a:ext cx="158" cy="39"/>
                  <a:chOff x="2327" y="3182"/>
                  <a:chExt cx="158" cy="39"/>
                </a:xfrm>
              </p:grpSpPr>
              <p:sp>
                <p:nvSpPr>
                  <p:cNvPr id="39144" name="Freeform 109"/>
                  <p:cNvSpPr>
                    <a:spLocks/>
                  </p:cNvSpPr>
                  <p:nvPr/>
                </p:nvSpPr>
                <p:spPr bwMode="auto">
                  <a:xfrm>
                    <a:off x="2327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5" name="Freeform 110"/>
                  <p:cNvSpPr>
                    <a:spLocks/>
                  </p:cNvSpPr>
                  <p:nvPr/>
                </p:nvSpPr>
                <p:spPr bwMode="auto">
                  <a:xfrm>
                    <a:off x="2327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6" name="Freeform 111"/>
                  <p:cNvSpPr>
                    <a:spLocks/>
                  </p:cNvSpPr>
                  <p:nvPr/>
                </p:nvSpPr>
                <p:spPr bwMode="auto">
                  <a:xfrm>
                    <a:off x="2393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7" name="Freeform 112"/>
                  <p:cNvSpPr>
                    <a:spLocks/>
                  </p:cNvSpPr>
                  <p:nvPr/>
                </p:nvSpPr>
                <p:spPr bwMode="auto">
                  <a:xfrm>
                    <a:off x="2327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148" name="Freeform 113"/>
                  <p:cNvSpPr>
                    <a:spLocks/>
                  </p:cNvSpPr>
                  <p:nvPr/>
                </p:nvSpPr>
                <p:spPr bwMode="auto">
                  <a:xfrm>
                    <a:off x="2457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13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324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3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33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38" name="Group 116"/>
                <p:cNvGrpSpPr>
                  <a:grpSpLocks/>
                </p:cNvGrpSpPr>
                <p:nvPr/>
              </p:nvGrpSpPr>
              <p:grpSpPr bwMode="auto">
                <a:xfrm>
                  <a:off x="2381" y="3330"/>
                  <a:ext cx="33" cy="27"/>
                  <a:chOff x="2381" y="3330"/>
                  <a:chExt cx="33" cy="27"/>
                </a:xfrm>
              </p:grpSpPr>
              <p:sp>
                <p:nvSpPr>
                  <p:cNvPr id="39139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384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40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381" y="3330"/>
                    <a:ext cx="30" cy="25"/>
                    <a:chOff x="2381" y="3330"/>
                    <a:chExt cx="30" cy="25"/>
                  </a:xfrm>
                </p:grpSpPr>
                <p:sp>
                  <p:nvSpPr>
                    <p:cNvPr id="39141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42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43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2390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29" name="Group 122"/>
          <p:cNvGrpSpPr>
            <a:grpSpLocks/>
          </p:cNvGrpSpPr>
          <p:nvPr/>
        </p:nvGrpSpPr>
        <p:grpSpPr bwMode="auto">
          <a:xfrm>
            <a:off x="5859463" y="4791075"/>
            <a:ext cx="668337" cy="927100"/>
            <a:chOff x="4160" y="2968"/>
            <a:chExt cx="421" cy="584"/>
          </a:xfrm>
        </p:grpSpPr>
        <p:grpSp>
          <p:nvGrpSpPr>
            <p:cNvPr id="39076" name="Group 123"/>
            <p:cNvGrpSpPr>
              <a:grpSpLocks/>
            </p:cNvGrpSpPr>
            <p:nvPr/>
          </p:nvGrpSpPr>
          <p:grpSpPr bwMode="auto">
            <a:xfrm>
              <a:off x="4208" y="2968"/>
              <a:ext cx="319" cy="584"/>
              <a:chOff x="4208" y="2968"/>
              <a:chExt cx="319" cy="584"/>
            </a:xfrm>
          </p:grpSpPr>
          <p:sp>
            <p:nvSpPr>
              <p:cNvPr id="39108" name="Rectangle 124"/>
              <p:cNvSpPr>
                <a:spLocks noChangeArrowheads="1"/>
              </p:cNvSpPr>
              <p:nvPr/>
            </p:nvSpPr>
            <p:spPr bwMode="auto">
              <a:xfrm>
                <a:off x="4209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09" name="Rectangle 125"/>
              <p:cNvSpPr>
                <a:spLocks noChangeArrowheads="1"/>
              </p:cNvSpPr>
              <p:nvPr/>
            </p:nvSpPr>
            <p:spPr bwMode="auto">
              <a:xfrm>
                <a:off x="4231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10" name="Rectangle 126"/>
              <p:cNvSpPr>
                <a:spLocks noChangeArrowheads="1"/>
              </p:cNvSpPr>
              <p:nvPr/>
            </p:nvSpPr>
            <p:spPr bwMode="auto">
              <a:xfrm>
                <a:off x="4208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11" name="Rectangle 127"/>
              <p:cNvSpPr>
                <a:spLocks noChangeArrowheads="1"/>
              </p:cNvSpPr>
              <p:nvPr/>
            </p:nvSpPr>
            <p:spPr bwMode="auto">
              <a:xfrm>
                <a:off x="4231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112" name="Rectangle 128"/>
              <p:cNvSpPr>
                <a:spLocks noChangeArrowheads="1"/>
              </p:cNvSpPr>
              <p:nvPr/>
            </p:nvSpPr>
            <p:spPr bwMode="auto">
              <a:xfrm>
                <a:off x="4226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113" name="Group 129"/>
              <p:cNvGrpSpPr>
                <a:grpSpLocks/>
              </p:cNvGrpSpPr>
              <p:nvPr/>
            </p:nvGrpSpPr>
            <p:grpSpPr bwMode="auto">
              <a:xfrm>
                <a:off x="4315" y="3392"/>
                <a:ext cx="121" cy="30"/>
                <a:chOff x="4315" y="3392"/>
                <a:chExt cx="121" cy="30"/>
              </a:xfrm>
            </p:grpSpPr>
            <p:sp>
              <p:nvSpPr>
                <p:cNvPr id="39123" name="Freeform 130"/>
                <p:cNvSpPr>
                  <a:spLocks/>
                </p:cNvSpPr>
                <p:nvPr/>
              </p:nvSpPr>
              <p:spPr bwMode="auto">
                <a:xfrm>
                  <a:off x="4315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4" name="Freeform 131"/>
                <p:cNvSpPr>
                  <a:spLocks/>
                </p:cNvSpPr>
                <p:nvPr/>
              </p:nvSpPr>
              <p:spPr bwMode="auto">
                <a:xfrm>
                  <a:off x="4315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5" name="Freeform 132"/>
                <p:cNvSpPr>
                  <a:spLocks/>
                </p:cNvSpPr>
                <p:nvPr/>
              </p:nvSpPr>
              <p:spPr bwMode="auto">
                <a:xfrm>
                  <a:off x="4366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6" name="Freeform 133"/>
                <p:cNvSpPr>
                  <a:spLocks/>
                </p:cNvSpPr>
                <p:nvPr/>
              </p:nvSpPr>
              <p:spPr bwMode="auto">
                <a:xfrm>
                  <a:off x="4315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27" name="Freeform 134"/>
                <p:cNvSpPr>
                  <a:spLocks/>
                </p:cNvSpPr>
                <p:nvPr/>
              </p:nvSpPr>
              <p:spPr bwMode="auto">
                <a:xfrm>
                  <a:off x="4415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114" name="Group 135"/>
              <p:cNvGrpSpPr>
                <a:grpSpLocks/>
              </p:cNvGrpSpPr>
              <p:nvPr/>
            </p:nvGrpSpPr>
            <p:grpSpPr bwMode="auto">
              <a:xfrm>
                <a:off x="4321" y="3478"/>
                <a:ext cx="93" cy="46"/>
                <a:chOff x="4321" y="3478"/>
                <a:chExt cx="93" cy="46"/>
              </a:xfrm>
            </p:grpSpPr>
            <p:sp>
              <p:nvSpPr>
                <p:cNvPr id="39115" name="Rectangle 136"/>
                <p:cNvSpPr>
                  <a:spLocks noChangeArrowheads="1"/>
                </p:cNvSpPr>
                <p:nvPr/>
              </p:nvSpPr>
              <p:spPr bwMode="auto">
                <a:xfrm>
                  <a:off x="4321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116" name="Rectangle 137"/>
                <p:cNvSpPr>
                  <a:spLocks noChangeArrowheads="1"/>
                </p:cNvSpPr>
                <p:nvPr/>
              </p:nvSpPr>
              <p:spPr bwMode="auto">
                <a:xfrm>
                  <a:off x="4327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117" name="Group 138"/>
                <p:cNvGrpSpPr>
                  <a:grpSpLocks/>
                </p:cNvGrpSpPr>
                <p:nvPr/>
              </p:nvGrpSpPr>
              <p:grpSpPr bwMode="auto">
                <a:xfrm>
                  <a:off x="4358" y="3510"/>
                  <a:ext cx="18" cy="14"/>
                  <a:chOff x="4358" y="3510"/>
                  <a:chExt cx="18" cy="14"/>
                </a:xfrm>
              </p:grpSpPr>
              <p:sp>
                <p:nvSpPr>
                  <p:cNvPr id="39118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360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119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4358" y="3510"/>
                    <a:ext cx="17" cy="13"/>
                    <a:chOff x="4358" y="3510"/>
                    <a:chExt cx="17" cy="13"/>
                  </a:xfrm>
                </p:grpSpPr>
                <p:sp>
                  <p:nvSpPr>
                    <p:cNvPr id="39120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8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21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3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122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363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077" name="Group 144"/>
            <p:cNvGrpSpPr>
              <a:grpSpLocks/>
            </p:cNvGrpSpPr>
            <p:nvPr/>
          </p:nvGrpSpPr>
          <p:grpSpPr bwMode="auto">
            <a:xfrm>
              <a:off x="4160" y="2989"/>
              <a:ext cx="421" cy="390"/>
              <a:chOff x="4160" y="2989"/>
              <a:chExt cx="421" cy="390"/>
            </a:xfrm>
          </p:grpSpPr>
          <p:grpSp>
            <p:nvGrpSpPr>
              <p:cNvPr id="39078" name="Group 145"/>
              <p:cNvGrpSpPr>
                <a:grpSpLocks/>
              </p:cNvGrpSpPr>
              <p:nvPr/>
            </p:nvGrpSpPr>
            <p:grpSpPr bwMode="auto">
              <a:xfrm>
                <a:off x="4386" y="3000"/>
                <a:ext cx="173" cy="132"/>
                <a:chOff x="4386" y="3000"/>
                <a:chExt cx="173" cy="132"/>
              </a:xfrm>
            </p:grpSpPr>
            <p:sp>
              <p:nvSpPr>
                <p:cNvPr id="39104" name="Freeform 146"/>
                <p:cNvSpPr>
                  <a:spLocks/>
                </p:cNvSpPr>
                <p:nvPr/>
              </p:nvSpPr>
              <p:spPr bwMode="auto">
                <a:xfrm>
                  <a:off x="4398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5" name="Freeform 147"/>
                <p:cNvSpPr>
                  <a:spLocks/>
                </p:cNvSpPr>
                <p:nvPr/>
              </p:nvSpPr>
              <p:spPr bwMode="auto">
                <a:xfrm>
                  <a:off x="4395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6" name="Freeform 148"/>
                <p:cNvSpPr>
                  <a:spLocks/>
                </p:cNvSpPr>
                <p:nvPr/>
              </p:nvSpPr>
              <p:spPr bwMode="auto">
                <a:xfrm>
                  <a:off x="4391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7" name="Freeform 149"/>
                <p:cNvSpPr>
                  <a:spLocks/>
                </p:cNvSpPr>
                <p:nvPr/>
              </p:nvSpPr>
              <p:spPr bwMode="auto">
                <a:xfrm>
                  <a:off x="4386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79" name="Group 150"/>
              <p:cNvGrpSpPr>
                <a:grpSpLocks/>
              </p:cNvGrpSpPr>
              <p:nvPr/>
            </p:nvGrpSpPr>
            <p:grpSpPr bwMode="auto">
              <a:xfrm>
                <a:off x="4172" y="3008"/>
                <a:ext cx="168" cy="132"/>
                <a:chOff x="4172" y="3008"/>
                <a:chExt cx="168" cy="132"/>
              </a:xfrm>
            </p:grpSpPr>
            <p:sp>
              <p:nvSpPr>
                <p:cNvPr id="39100" name="Freeform 151"/>
                <p:cNvSpPr>
                  <a:spLocks/>
                </p:cNvSpPr>
                <p:nvPr/>
              </p:nvSpPr>
              <p:spPr bwMode="auto">
                <a:xfrm>
                  <a:off x="4172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1" name="Freeform 152"/>
                <p:cNvSpPr>
                  <a:spLocks/>
                </p:cNvSpPr>
                <p:nvPr/>
              </p:nvSpPr>
              <p:spPr bwMode="auto">
                <a:xfrm>
                  <a:off x="4180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2" name="Freeform 153"/>
                <p:cNvSpPr>
                  <a:spLocks/>
                </p:cNvSpPr>
                <p:nvPr/>
              </p:nvSpPr>
              <p:spPr bwMode="auto">
                <a:xfrm>
                  <a:off x="4193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103" name="Freeform 154"/>
                <p:cNvSpPr>
                  <a:spLocks/>
                </p:cNvSpPr>
                <p:nvPr/>
              </p:nvSpPr>
              <p:spPr bwMode="auto">
                <a:xfrm>
                  <a:off x="4208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80" name="Group 155"/>
              <p:cNvGrpSpPr>
                <a:grpSpLocks/>
              </p:cNvGrpSpPr>
              <p:nvPr/>
            </p:nvGrpSpPr>
            <p:grpSpPr bwMode="auto">
              <a:xfrm>
                <a:off x="4274" y="2989"/>
                <a:ext cx="177" cy="161"/>
                <a:chOff x="4274" y="2989"/>
                <a:chExt cx="177" cy="161"/>
              </a:xfrm>
            </p:grpSpPr>
            <p:sp>
              <p:nvSpPr>
                <p:cNvPr id="39097" name="Freeform 156"/>
                <p:cNvSpPr>
                  <a:spLocks/>
                </p:cNvSpPr>
                <p:nvPr/>
              </p:nvSpPr>
              <p:spPr bwMode="auto">
                <a:xfrm>
                  <a:off x="4274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98" name="Freeform 157"/>
                <p:cNvSpPr>
                  <a:spLocks/>
                </p:cNvSpPr>
                <p:nvPr/>
              </p:nvSpPr>
              <p:spPr bwMode="auto">
                <a:xfrm>
                  <a:off x="4280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99" name="Freeform 158"/>
                <p:cNvSpPr>
                  <a:spLocks/>
                </p:cNvSpPr>
                <p:nvPr/>
              </p:nvSpPr>
              <p:spPr bwMode="auto">
                <a:xfrm>
                  <a:off x="4285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81" name="Group 159"/>
              <p:cNvGrpSpPr>
                <a:grpSpLocks/>
              </p:cNvGrpSpPr>
              <p:nvPr/>
            </p:nvGrpSpPr>
            <p:grpSpPr bwMode="auto">
              <a:xfrm>
                <a:off x="4160" y="3132"/>
                <a:ext cx="421" cy="247"/>
                <a:chOff x="4160" y="3132"/>
                <a:chExt cx="421" cy="247"/>
              </a:xfrm>
            </p:grpSpPr>
            <p:sp>
              <p:nvSpPr>
                <p:cNvPr id="39082" name="Freeform 160"/>
                <p:cNvSpPr>
                  <a:spLocks/>
                </p:cNvSpPr>
                <p:nvPr/>
              </p:nvSpPr>
              <p:spPr bwMode="auto">
                <a:xfrm>
                  <a:off x="4160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083" name="Group 161"/>
                <p:cNvGrpSpPr>
                  <a:grpSpLocks/>
                </p:cNvGrpSpPr>
                <p:nvPr/>
              </p:nvGrpSpPr>
              <p:grpSpPr bwMode="auto">
                <a:xfrm>
                  <a:off x="4295" y="3182"/>
                  <a:ext cx="158" cy="39"/>
                  <a:chOff x="4295" y="3182"/>
                  <a:chExt cx="158" cy="39"/>
                </a:xfrm>
              </p:grpSpPr>
              <p:sp>
                <p:nvSpPr>
                  <p:cNvPr id="39092" name="Freeform 162"/>
                  <p:cNvSpPr>
                    <a:spLocks/>
                  </p:cNvSpPr>
                  <p:nvPr/>
                </p:nvSpPr>
                <p:spPr bwMode="auto">
                  <a:xfrm>
                    <a:off x="4295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3" name="Freeform 163"/>
                  <p:cNvSpPr>
                    <a:spLocks/>
                  </p:cNvSpPr>
                  <p:nvPr/>
                </p:nvSpPr>
                <p:spPr bwMode="auto">
                  <a:xfrm>
                    <a:off x="4295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4" name="Freeform 164"/>
                  <p:cNvSpPr>
                    <a:spLocks/>
                  </p:cNvSpPr>
                  <p:nvPr/>
                </p:nvSpPr>
                <p:spPr bwMode="auto">
                  <a:xfrm>
                    <a:off x="4361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5" name="Freeform 165"/>
                  <p:cNvSpPr>
                    <a:spLocks/>
                  </p:cNvSpPr>
                  <p:nvPr/>
                </p:nvSpPr>
                <p:spPr bwMode="auto">
                  <a:xfrm>
                    <a:off x="4295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96" name="Freeform 166"/>
                  <p:cNvSpPr>
                    <a:spLocks/>
                  </p:cNvSpPr>
                  <p:nvPr/>
                </p:nvSpPr>
                <p:spPr bwMode="auto">
                  <a:xfrm>
                    <a:off x="4425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084" name="Rectangle 167"/>
                <p:cNvSpPr>
                  <a:spLocks noChangeArrowheads="1"/>
                </p:cNvSpPr>
                <p:nvPr/>
              </p:nvSpPr>
              <p:spPr bwMode="auto">
                <a:xfrm>
                  <a:off x="4292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085" name="Rectangle 168"/>
                <p:cNvSpPr>
                  <a:spLocks noChangeArrowheads="1"/>
                </p:cNvSpPr>
                <p:nvPr/>
              </p:nvSpPr>
              <p:spPr bwMode="auto">
                <a:xfrm>
                  <a:off x="4301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086" name="Group 169"/>
                <p:cNvGrpSpPr>
                  <a:grpSpLocks/>
                </p:cNvGrpSpPr>
                <p:nvPr/>
              </p:nvGrpSpPr>
              <p:grpSpPr bwMode="auto">
                <a:xfrm>
                  <a:off x="4349" y="3330"/>
                  <a:ext cx="33" cy="27"/>
                  <a:chOff x="4349" y="3330"/>
                  <a:chExt cx="33" cy="27"/>
                </a:xfrm>
              </p:grpSpPr>
              <p:sp>
                <p:nvSpPr>
                  <p:cNvPr id="39087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088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349" y="3330"/>
                    <a:ext cx="30" cy="25"/>
                    <a:chOff x="4349" y="3330"/>
                    <a:chExt cx="30" cy="25"/>
                  </a:xfrm>
                </p:grpSpPr>
                <p:sp>
                  <p:nvSpPr>
                    <p:cNvPr id="39089" name="Oval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9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90" name="Oval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64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91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358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30" name="Group 175"/>
          <p:cNvGrpSpPr>
            <a:grpSpLocks/>
          </p:cNvGrpSpPr>
          <p:nvPr/>
        </p:nvGrpSpPr>
        <p:grpSpPr bwMode="auto">
          <a:xfrm>
            <a:off x="7764463" y="4791075"/>
            <a:ext cx="668337" cy="927100"/>
            <a:chOff x="5360" y="2968"/>
            <a:chExt cx="421" cy="584"/>
          </a:xfrm>
        </p:grpSpPr>
        <p:grpSp>
          <p:nvGrpSpPr>
            <p:cNvPr id="39024" name="Group 176"/>
            <p:cNvGrpSpPr>
              <a:grpSpLocks/>
            </p:cNvGrpSpPr>
            <p:nvPr/>
          </p:nvGrpSpPr>
          <p:grpSpPr bwMode="auto">
            <a:xfrm>
              <a:off x="5408" y="2968"/>
              <a:ext cx="319" cy="584"/>
              <a:chOff x="5408" y="2968"/>
              <a:chExt cx="319" cy="584"/>
            </a:xfrm>
          </p:grpSpPr>
          <p:sp>
            <p:nvSpPr>
              <p:cNvPr id="39056" name="Rectangle 177"/>
              <p:cNvSpPr>
                <a:spLocks noChangeArrowheads="1"/>
              </p:cNvSpPr>
              <p:nvPr/>
            </p:nvSpPr>
            <p:spPr bwMode="auto">
              <a:xfrm>
                <a:off x="5409" y="2968"/>
                <a:ext cx="317" cy="58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57" name="Rectangle 178"/>
              <p:cNvSpPr>
                <a:spLocks noChangeArrowheads="1"/>
              </p:cNvSpPr>
              <p:nvPr/>
            </p:nvSpPr>
            <p:spPr bwMode="auto">
              <a:xfrm>
                <a:off x="5431" y="2994"/>
                <a:ext cx="272" cy="161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58" name="Rectangle 179"/>
              <p:cNvSpPr>
                <a:spLocks noChangeArrowheads="1"/>
              </p:cNvSpPr>
              <p:nvPr/>
            </p:nvSpPr>
            <p:spPr bwMode="auto">
              <a:xfrm>
                <a:off x="5408" y="3353"/>
                <a:ext cx="319" cy="8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59" name="Rectangle 180"/>
              <p:cNvSpPr>
                <a:spLocks noChangeArrowheads="1"/>
              </p:cNvSpPr>
              <p:nvPr/>
            </p:nvSpPr>
            <p:spPr bwMode="auto">
              <a:xfrm>
                <a:off x="5431" y="3369"/>
                <a:ext cx="272" cy="160"/>
              </a:xfrm>
              <a:prstGeom prst="rect">
                <a:avLst/>
              </a:prstGeom>
              <a:solidFill>
                <a:srgbClr val="9F9F9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060" name="Rectangle 181"/>
              <p:cNvSpPr>
                <a:spLocks noChangeArrowheads="1"/>
              </p:cNvSpPr>
              <p:nvPr/>
            </p:nvSpPr>
            <p:spPr bwMode="auto">
              <a:xfrm>
                <a:off x="5426" y="3353"/>
                <a:ext cx="282" cy="83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39061" name="Group 182"/>
              <p:cNvGrpSpPr>
                <a:grpSpLocks/>
              </p:cNvGrpSpPr>
              <p:nvPr/>
            </p:nvGrpSpPr>
            <p:grpSpPr bwMode="auto">
              <a:xfrm>
                <a:off x="5515" y="3392"/>
                <a:ext cx="121" cy="30"/>
                <a:chOff x="5515" y="3392"/>
                <a:chExt cx="121" cy="30"/>
              </a:xfrm>
            </p:grpSpPr>
            <p:sp>
              <p:nvSpPr>
                <p:cNvPr id="39071" name="Freeform 183"/>
                <p:cNvSpPr>
                  <a:spLocks/>
                </p:cNvSpPr>
                <p:nvPr/>
              </p:nvSpPr>
              <p:spPr bwMode="auto">
                <a:xfrm>
                  <a:off x="5515" y="3395"/>
                  <a:ext cx="121" cy="27"/>
                </a:xfrm>
                <a:custGeom>
                  <a:avLst/>
                  <a:gdLst>
                    <a:gd name="T0" fmla="*/ 8 w 121"/>
                    <a:gd name="T1" fmla="*/ 10 h 27"/>
                    <a:gd name="T2" fmla="*/ 19 w 121"/>
                    <a:gd name="T3" fmla="*/ 21 h 27"/>
                    <a:gd name="T4" fmla="*/ 115 w 121"/>
                    <a:gd name="T5" fmla="*/ 21 h 27"/>
                    <a:gd name="T6" fmla="*/ 103 w 121"/>
                    <a:gd name="T7" fmla="*/ 8 h 27"/>
                    <a:gd name="T8" fmla="*/ 103 w 121"/>
                    <a:gd name="T9" fmla="*/ 0 h 27"/>
                    <a:gd name="T10" fmla="*/ 120 w 121"/>
                    <a:gd name="T11" fmla="*/ 18 h 27"/>
                    <a:gd name="T12" fmla="*/ 120 w 121"/>
                    <a:gd name="T13" fmla="*/ 26 h 27"/>
                    <a:gd name="T14" fmla="*/ 16 w 121"/>
                    <a:gd name="T15" fmla="*/ 26 h 27"/>
                    <a:gd name="T16" fmla="*/ 0 w 121"/>
                    <a:gd name="T17" fmla="*/ 10 h 27"/>
                    <a:gd name="T18" fmla="*/ 8 w 121"/>
                    <a:gd name="T19" fmla="*/ 10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1" h="27">
                      <a:moveTo>
                        <a:pt x="8" y="10"/>
                      </a:moveTo>
                      <a:lnTo>
                        <a:pt x="19" y="21"/>
                      </a:lnTo>
                      <a:lnTo>
                        <a:pt x="115" y="21"/>
                      </a:lnTo>
                      <a:lnTo>
                        <a:pt x="103" y="8"/>
                      </a:lnTo>
                      <a:lnTo>
                        <a:pt x="103" y="0"/>
                      </a:lnTo>
                      <a:lnTo>
                        <a:pt x="120" y="18"/>
                      </a:lnTo>
                      <a:lnTo>
                        <a:pt x="120" y="26"/>
                      </a:lnTo>
                      <a:lnTo>
                        <a:pt x="16" y="26"/>
                      </a:lnTo>
                      <a:lnTo>
                        <a:pt x="0" y="10"/>
                      </a:lnTo>
                      <a:lnTo>
                        <a:pt x="8" y="10"/>
                      </a:lnTo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2" name="Freeform 184"/>
                <p:cNvSpPr>
                  <a:spLocks/>
                </p:cNvSpPr>
                <p:nvPr/>
              </p:nvSpPr>
              <p:spPr bwMode="auto">
                <a:xfrm>
                  <a:off x="5515" y="3392"/>
                  <a:ext cx="54" cy="13"/>
                </a:xfrm>
                <a:custGeom>
                  <a:avLst/>
                  <a:gdLst>
                    <a:gd name="T0" fmla="*/ 6 w 54"/>
                    <a:gd name="T1" fmla="*/ 4 h 13"/>
                    <a:gd name="T2" fmla="*/ 7 w 54"/>
                    <a:gd name="T3" fmla="*/ 0 h 13"/>
                    <a:gd name="T4" fmla="*/ 2 w 54"/>
                    <a:gd name="T5" fmla="*/ 0 h 13"/>
                    <a:gd name="T6" fmla="*/ 0 w 54"/>
                    <a:gd name="T7" fmla="*/ 4 h 13"/>
                    <a:gd name="T8" fmla="*/ 0 w 54"/>
                    <a:gd name="T9" fmla="*/ 12 h 13"/>
                    <a:gd name="T10" fmla="*/ 53 w 54"/>
                    <a:gd name="T11" fmla="*/ 12 h 13"/>
                    <a:gd name="T12" fmla="*/ 53 w 54"/>
                    <a:gd name="T13" fmla="*/ 4 h 13"/>
                    <a:gd name="T14" fmla="*/ 6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6" y="4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53" y="12"/>
                      </a:lnTo>
                      <a:lnTo>
                        <a:pt x="53" y="4"/>
                      </a:lnTo>
                      <a:lnTo>
                        <a:pt x="6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3" name="Freeform 185"/>
                <p:cNvSpPr>
                  <a:spLocks/>
                </p:cNvSpPr>
                <p:nvPr/>
              </p:nvSpPr>
              <p:spPr bwMode="auto">
                <a:xfrm>
                  <a:off x="5566" y="3392"/>
                  <a:ext cx="54" cy="13"/>
                </a:xfrm>
                <a:custGeom>
                  <a:avLst/>
                  <a:gdLst>
                    <a:gd name="T0" fmla="*/ 47 w 54"/>
                    <a:gd name="T1" fmla="*/ 4 h 13"/>
                    <a:gd name="T2" fmla="*/ 46 w 54"/>
                    <a:gd name="T3" fmla="*/ 0 h 13"/>
                    <a:gd name="T4" fmla="*/ 51 w 54"/>
                    <a:gd name="T5" fmla="*/ 0 h 13"/>
                    <a:gd name="T6" fmla="*/ 53 w 54"/>
                    <a:gd name="T7" fmla="*/ 4 h 13"/>
                    <a:gd name="T8" fmla="*/ 53 w 54"/>
                    <a:gd name="T9" fmla="*/ 12 h 13"/>
                    <a:gd name="T10" fmla="*/ 0 w 54"/>
                    <a:gd name="T11" fmla="*/ 12 h 13"/>
                    <a:gd name="T12" fmla="*/ 0 w 54"/>
                    <a:gd name="T13" fmla="*/ 4 h 13"/>
                    <a:gd name="T14" fmla="*/ 47 w 54"/>
                    <a:gd name="T15" fmla="*/ 4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4" h="13">
                      <a:moveTo>
                        <a:pt x="47" y="4"/>
                      </a:moveTo>
                      <a:lnTo>
                        <a:pt x="46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lnTo>
                        <a:pt x="53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47" y="4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4" name="Freeform 186"/>
                <p:cNvSpPr>
                  <a:spLocks/>
                </p:cNvSpPr>
                <p:nvPr/>
              </p:nvSpPr>
              <p:spPr bwMode="auto">
                <a:xfrm>
                  <a:off x="5515" y="3392"/>
                  <a:ext cx="5" cy="3"/>
                </a:xfrm>
                <a:custGeom>
                  <a:avLst/>
                  <a:gdLst>
                    <a:gd name="T0" fmla="*/ 3 w 5"/>
                    <a:gd name="T1" fmla="*/ 2 h 3"/>
                    <a:gd name="T2" fmla="*/ 4 w 5"/>
                    <a:gd name="T3" fmla="*/ 0 h 3"/>
                    <a:gd name="T4" fmla="*/ 1 w 5"/>
                    <a:gd name="T5" fmla="*/ 0 h 3"/>
                    <a:gd name="T6" fmla="*/ 0 w 5"/>
                    <a:gd name="T7" fmla="*/ 2 h 3"/>
                    <a:gd name="T8" fmla="*/ 3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75" name="Freeform 187"/>
                <p:cNvSpPr>
                  <a:spLocks/>
                </p:cNvSpPr>
                <p:nvPr/>
              </p:nvSpPr>
              <p:spPr bwMode="auto">
                <a:xfrm>
                  <a:off x="5615" y="3392"/>
                  <a:ext cx="5" cy="3"/>
                </a:xfrm>
                <a:custGeom>
                  <a:avLst/>
                  <a:gdLst>
                    <a:gd name="T0" fmla="*/ 1 w 5"/>
                    <a:gd name="T1" fmla="*/ 2 h 3"/>
                    <a:gd name="T2" fmla="*/ 0 w 5"/>
                    <a:gd name="T3" fmla="*/ 0 h 3"/>
                    <a:gd name="T4" fmla="*/ 3 w 5"/>
                    <a:gd name="T5" fmla="*/ 0 h 3"/>
                    <a:gd name="T6" fmla="*/ 4 w 5"/>
                    <a:gd name="T7" fmla="*/ 2 h 3"/>
                    <a:gd name="T8" fmla="*/ 1 w 5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62" name="Group 188"/>
              <p:cNvGrpSpPr>
                <a:grpSpLocks/>
              </p:cNvGrpSpPr>
              <p:nvPr/>
            </p:nvGrpSpPr>
            <p:grpSpPr bwMode="auto">
              <a:xfrm>
                <a:off x="5521" y="3478"/>
                <a:ext cx="93" cy="46"/>
                <a:chOff x="5521" y="3478"/>
                <a:chExt cx="93" cy="46"/>
              </a:xfrm>
            </p:grpSpPr>
            <p:sp>
              <p:nvSpPr>
                <p:cNvPr id="39063" name="Rectangle 189"/>
                <p:cNvSpPr>
                  <a:spLocks noChangeArrowheads="1"/>
                </p:cNvSpPr>
                <p:nvPr/>
              </p:nvSpPr>
              <p:spPr bwMode="auto">
                <a:xfrm>
                  <a:off x="5521" y="3478"/>
                  <a:ext cx="93" cy="17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064" name="Rectangle 190"/>
                <p:cNvSpPr>
                  <a:spLocks noChangeArrowheads="1"/>
                </p:cNvSpPr>
                <p:nvPr/>
              </p:nvSpPr>
              <p:spPr bwMode="auto">
                <a:xfrm>
                  <a:off x="5527" y="3481"/>
                  <a:ext cx="80" cy="1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065" name="Group 191"/>
                <p:cNvGrpSpPr>
                  <a:grpSpLocks/>
                </p:cNvGrpSpPr>
                <p:nvPr/>
              </p:nvGrpSpPr>
              <p:grpSpPr bwMode="auto">
                <a:xfrm>
                  <a:off x="5558" y="3510"/>
                  <a:ext cx="18" cy="14"/>
                  <a:chOff x="5558" y="3510"/>
                  <a:chExt cx="18" cy="14"/>
                </a:xfrm>
              </p:grpSpPr>
              <p:sp>
                <p:nvSpPr>
                  <p:cNvPr id="39066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5560" y="3511"/>
                    <a:ext cx="16" cy="1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06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5558" y="3510"/>
                    <a:ext cx="17" cy="13"/>
                    <a:chOff x="5558" y="3510"/>
                    <a:chExt cx="17" cy="13"/>
                  </a:xfrm>
                </p:grpSpPr>
                <p:sp>
                  <p:nvSpPr>
                    <p:cNvPr id="39068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58" y="3510"/>
                      <a:ext cx="17" cy="1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69" name="Oval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3" y="3510"/>
                      <a:ext cx="6" cy="5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70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5563" y="3516"/>
                      <a:ext cx="7" cy="7"/>
                    </a:xfrm>
                    <a:custGeom>
                      <a:avLst/>
                      <a:gdLst>
                        <a:gd name="T0" fmla="*/ 2 w 7"/>
                        <a:gd name="T1" fmla="*/ 0 h 7"/>
                        <a:gd name="T2" fmla="*/ 0 w 7"/>
                        <a:gd name="T3" fmla="*/ 6 h 7"/>
                        <a:gd name="T4" fmla="*/ 6 w 7"/>
                        <a:gd name="T5" fmla="*/ 6 h 7"/>
                        <a:gd name="T6" fmla="*/ 4 w 7"/>
                        <a:gd name="T7" fmla="*/ 0 h 7"/>
                        <a:gd name="T8" fmla="*/ 2 w 7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2" y="0"/>
                          </a:moveTo>
                          <a:lnTo>
                            <a:pt x="0" y="6"/>
                          </a:lnTo>
                          <a:lnTo>
                            <a:pt x="6" y="6"/>
                          </a:lnTo>
                          <a:lnTo>
                            <a:pt x="4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39025" name="Group 197"/>
            <p:cNvGrpSpPr>
              <a:grpSpLocks/>
            </p:cNvGrpSpPr>
            <p:nvPr/>
          </p:nvGrpSpPr>
          <p:grpSpPr bwMode="auto">
            <a:xfrm>
              <a:off x="5360" y="2989"/>
              <a:ext cx="421" cy="390"/>
              <a:chOff x="5360" y="2989"/>
              <a:chExt cx="421" cy="390"/>
            </a:xfrm>
          </p:grpSpPr>
          <p:grpSp>
            <p:nvGrpSpPr>
              <p:cNvPr id="39026" name="Group 198"/>
              <p:cNvGrpSpPr>
                <a:grpSpLocks/>
              </p:cNvGrpSpPr>
              <p:nvPr/>
            </p:nvGrpSpPr>
            <p:grpSpPr bwMode="auto">
              <a:xfrm>
                <a:off x="5586" y="3000"/>
                <a:ext cx="173" cy="132"/>
                <a:chOff x="5586" y="3000"/>
                <a:chExt cx="173" cy="132"/>
              </a:xfrm>
            </p:grpSpPr>
            <p:sp>
              <p:nvSpPr>
                <p:cNvPr id="39052" name="Freeform 199"/>
                <p:cNvSpPr>
                  <a:spLocks/>
                </p:cNvSpPr>
                <p:nvPr/>
              </p:nvSpPr>
              <p:spPr bwMode="auto">
                <a:xfrm>
                  <a:off x="5598" y="3000"/>
                  <a:ext cx="161" cy="132"/>
                </a:xfrm>
                <a:custGeom>
                  <a:avLst/>
                  <a:gdLst>
                    <a:gd name="T0" fmla="*/ 36 w 161"/>
                    <a:gd name="T1" fmla="*/ 0 h 132"/>
                    <a:gd name="T2" fmla="*/ 160 w 161"/>
                    <a:gd name="T3" fmla="*/ 6 h 132"/>
                    <a:gd name="T4" fmla="*/ 116 w 161"/>
                    <a:gd name="T5" fmla="*/ 131 h 132"/>
                    <a:gd name="T6" fmla="*/ 0 w 161"/>
                    <a:gd name="T7" fmla="*/ 131 h 132"/>
                    <a:gd name="T8" fmla="*/ 36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36" y="0"/>
                      </a:moveTo>
                      <a:lnTo>
                        <a:pt x="160" y="6"/>
                      </a:lnTo>
                      <a:lnTo>
                        <a:pt x="116" y="131"/>
                      </a:lnTo>
                      <a:lnTo>
                        <a:pt x="0" y="131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9F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3" name="Freeform 200"/>
                <p:cNvSpPr>
                  <a:spLocks/>
                </p:cNvSpPr>
                <p:nvPr/>
              </p:nvSpPr>
              <p:spPr bwMode="auto">
                <a:xfrm>
                  <a:off x="5595" y="3004"/>
                  <a:ext cx="155" cy="127"/>
                </a:xfrm>
                <a:custGeom>
                  <a:avLst/>
                  <a:gdLst>
                    <a:gd name="T0" fmla="*/ 34 w 155"/>
                    <a:gd name="T1" fmla="*/ 0 h 127"/>
                    <a:gd name="T2" fmla="*/ 154 w 155"/>
                    <a:gd name="T3" fmla="*/ 6 h 127"/>
                    <a:gd name="T4" fmla="*/ 112 w 155"/>
                    <a:gd name="T5" fmla="*/ 126 h 127"/>
                    <a:gd name="T6" fmla="*/ 0 w 155"/>
                    <a:gd name="T7" fmla="*/ 126 h 127"/>
                    <a:gd name="T8" fmla="*/ 34 w 155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127">
                      <a:moveTo>
                        <a:pt x="34" y="0"/>
                      </a:moveTo>
                      <a:lnTo>
                        <a:pt x="154" y="6"/>
                      </a:lnTo>
                      <a:lnTo>
                        <a:pt x="112" y="126"/>
                      </a:lnTo>
                      <a:lnTo>
                        <a:pt x="0" y="126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BF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4" name="Freeform 201"/>
                <p:cNvSpPr>
                  <a:spLocks/>
                </p:cNvSpPr>
                <p:nvPr/>
              </p:nvSpPr>
              <p:spPr bwMode="auto">
                <a:xfrm>
                  <a:off x="5591" y="3008"/>
                  <a:ext cx="143" cy="118"/>
                </a:xfrm>
                <a:custGeom>
                  <a:avLst/>
                  <a:gdLst>
                    <a:gd name="T0" fmla="*/ 31 w 143"/>
                    <a:gd name="T1" fmla="*/ 0 h 118"/>
                    <a:gd name="T2" fmla="*/ 142 w 143"/>
                    <a:gd name="T3" fmla="*/ 5 h 118"/>
                    <a:gd name="T4" fmla="*/ 103 w 143"/>
                    <a:gd name="T5" fmla="*/ 117 h 118"/>
                    <a:gd name="T6" fmla="*/ 0 w 143"/>
                    <a:gd name="T7" fmla="*/ 117 h 118"/>
                    <a:gd name="T8" fmla="*/ 3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31" y="0"/>
                      </a:moveTo>
                      <a:lnTo>
                        <a:pt x="142" y="5"/>
                      </a:lnTo>
                      <a:lnTo>
                        <a:pt x="103" y="117"/>
                      </a:lnTo>
                      <a:lnTo>
                        <a:pt x="0" y="117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rgbClr val="DF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5" name="Freeform 202"/>
                <p:cNvSpPr>
                  <a:spLocks/>
                </p:cNvSpPr>
                <p:nvPr/>
              </p:nvSpPr>
              <p:spPr bwMode="auto">
                <a:xfrm>
                  <a:off x="5586" y="3013"/>
                  <a:ext cx="133" cy="117"/>
                </a:xfrm>
                <a:custGeom>
                  <a:avLst/>
                  <a:gdLst>
                    <a:gd name="T0" fmla="*/ 32 w 133"/>
                    <a:gd name="T1" fmla="*/ 0 h 117"/>
                    <a:gd name="T2" fmla="*/ 132 w 133"/>
                    <a:gd name="T3" fmla="*/ 5 h 117"/>
                    <a:gd name="T4" fmla="*/ 92 w 133"/>
                    <a:gd name="T5" fmla="*/ 116 h 117"/>
                    <a:gd name="T6" fmla="*/ 0 w 133"/>
                    <a:gd name="T7" fmla="*/ 116 h 117"/>
                    <a:gd name="T8" fmla="*/ 32 w 13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3" h="117">
                      <a:moveTo>
                        <a:pt x="32" y="0"/>
                      </a:moveTo>
                      <a:lnTo>
                        <a:pt x="132" y="5"/>
                      </a:lnTo>
                      <a:lnTo>
                        <a:pt x="92" y="116"/>
                      </a:lnTo>
                      <a:lnTo>
                        <a:pt x="0" y="116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27" name="Group 203"/>
              <p:cNvGrpSpPr>
                <a:grpSpLocks/>
              </p:cNvGrpSpPr>
              <p:nvPr/>
            </p:nvGrpSpPr>
            <p:grpSpPr bwMode="auto">
              <a:xfrm>
                <a:off x="5372" y="3008"/>
                <a:ext cx="168" cy="132"/>
                <a:chOff x="5372" y="3008"/>
                <a:chExt cx="168" cy="132"/>
              </a:xfrm>
            </p:grpSpPr>
            <p:sp>
              <p:nvSpPr>
                <p:cNvPr id="39048" name="Freeform 204"/>
                <p:cNvSpPr>
                  <a:spLocks/>
                </p:cNvSpPr>
                <p:nvPr/>
              </p:nvSpPr>
              <p:spPr bwMode="auto">
                <a:xfrm>
                  <a:off x="5372" y="3008"/>
                  <a:ext cx="161" cy="132"/>
                </a:xfrm>
                <a:custGeom>
                  <a:avLst/>
                  <a:gdLst>
                    <a:gd name="T0" fmla="*/ 124 w 161"/>
                    <a:gd name="T1" fmla="*/ 0 h 132"/>
                    <a:gd name="T2" fmla="*/ 0 w 161"/>
                    <a:gd name="T3" fmla="*/ 6 h 132"/>
                    <a:gd name="T4" fmla="*/ 44 w 161"/>
                    <a:gd name="T5" fmla="*/ 131 h 132"/>
                    <a:gd name="T6" fmla="*/ 160 w 161"/>
                    <a:gd name="T7" fmla="*/ 131 h 132"/>
                    <a:gd name="T8" fmla="*/ 124 w 161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1" h="132">
                      <a:moveTo>
                        <a:pt x="124" y="0"/>
                      </a:moveTo>
                      <a:lnTo>
                        <a:pt x="0" y="6"/>
                      </a:lnTo>
                      <a:lnTo>
                        <a:pt x="44" y="131"/>
                      </a:lnTo>
                      <a:lnTo>
                        <a:pt x="160" y="131"/>
                      </a:lnTo>
                      <a:lnTo>
                        <a:pt x="124" y="0"/>
                      </a:lnTo>
                    </a:path>
                  </a:pathLst>
                </a:custGeom>
                <a:solidFill>
                  <a:srgbClr val="FF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49" name="Freeform 205"/>
                <p:cNvSpPr>
                  <a:spLocks/>
                </p:cNvSpPr>
                <p:nvPr/>
              </p:nvSpPr>
              <p:spPr bwMode="auto">
                <a:xfrm>
                  <a:off x="5380" y="3012"/>
                  <a:ext cx="154" cy="127"/>
                </a:xfrm>
                <a:custGeom>
                  <a:avLst/>
                  <a:gdLst>
                    <a:gd name="T0" fmla="*/ 119 w 154"/>
                    <a:gd name="T1" fmla="*/ 0 h 127"/>
                    <a:gd name="T2" fmla="*/ 0 w 154"/>
                    <a:gd name="T3" fmla="*/ 6 h 127"/>
                    <a:gd name="T4" fmla="*/ 42 w 154"/>
                    <a:gd name="T5" fmla="*/ 126 h 127"/>
                    <a:gd name="T6" fmla="*/ 153 w 154"/>
                    <a:gd name="T7" fmla="*/ 126 h 127"/>
                    <a:gd name="T8" fmla="*/ 119 w 154"/>
                    <a:gd name="T9" fmla="*/ 0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" h="127">
                      <a:moveTo>
                        <a:pt x="119" y="0"/>
                      </a:moveTo>
                      <a:lnTo>
                        <a:pt x="0" y="6"/>
                      </a:lnTo>
                      <a:lnTo>
                        <a:pt x="42" y="126"/>
                      </a:lnTo>
                      <a:lnTo>
                        <a:pt x="153" y="126"/>
                      </a:lnTo>
                      <a:lnTo>
                        <a:pt x="119" y="0"/>
                      </a:lnTo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0" name="Freeform 206"/>
                <p:cNvSpPr>
                  <a:spLocks/>
                </p:cNvSpPr>
                <p:nvPr/>
              </p:nvSpPr>
              <p:spPr bwMode="auto">
                <a:xfrm>
                  <a:off x="5393" y="3015"/>
                  <a:ext cx="143" cy="118"/>
                </a:xfrm>
                <a:custGeom>
                  <a:avLst/>
                  <a:gdLst>
                    <a:gd name="T0" fmla="*/ 111 w 143"/>
                    <a:gd name="T1" fmla="*/ 0 h 118"/>
                    <a:gd name="T2" fmla="*/ 0 w 143"/>
                    <a:gd name="T3" fmla="*/ 5 h 118"/>
                    <a:gd name="T4" fmla="*/ 39 w 143"/>
                    <a:gd name="T5" fmla="*/ 117 h 118"/>
                    <a:gd name="T6" fmla="*/ 142 w 143"/>
                    <a:gd name="T7" fmla="*/ 117 h 118"/>
                    <a:gd name="T8" fmla="*/ 111 w 143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3" h="118">
                      <a:moveTo>
                        <a:pt x="111" y="0"/>
                      </a:moveTo>
                      <a:lnTo>
                        <a:pt x="0" y="5"/>
                      </a:lnTo>
                      <a:lnTo>
                        <a:pt x="39" y="117"/>
                      </a:lnTo>
                      <a:lnTo>
                        <a:pt x="142" y="117"/>
                      </a:lnTo>
                      <a:lnTo>
                        <a:pt x="111" y="0"/>
                      </a:lnTo>
                    </a:path>
                  </a:pathLst>
                </a:custGeom>
                <a:solidFill>
                  <a:srgbClr val="FF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51" name="Freeform 207"/>
                <p:cNvSpPr>
                  <a:spLocks/>
                </p:cNvSpPr>
                <p:nvPr/>
              </p:nvSpPr>
              <p:spPr bwMode="auto">
                <a:xfrm>
                  <a:off x="5408" y="3019"/>
                  <a:ext cx="132" cy="117"/>
                </a:xfrm>
                <a:custGeom>
                  <a:avLst/>
                  <a:gdLst>
                    <a:gd name="T0" fmla="*/ 99 w 132"/>
                    <a:gd name="T1" fmla="*/ 0 h 117"/>
                    <a:gd name="T2" fmla="*/ 0 w 132"/>
                    <a:gd name="T3" fmla="*/ 5 h 117"/>
                    <a:gd name="T4" fmla="*/ 40 w 132"/>
                    <a:gd name="T5" fmla="*/ 116 h 117"/>
                    <a:gd name="T6" fmla="*/ 131 w 132"/>
                    <a:gd name="T7" fmla="*/ 116 h 117"/>
                    <a:gd name="T8" fmla="*/ 99 w 13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2" h="117">
                      <a:moveTo>
                        <a:pt x="99" y="0"/>
                      </a:moveTo>
                      <a:lnTo>
                        <a:pt x="0" y="5"/>
                      </a:lnTo>
                      <a:lnTo>
                        <a:pt x="40" y="116"/>
                      </a:lnTo>
                      <a:lnTo>
                        <a:pt x="131" y="116"/>
                      </a:lnTo>
                      <a:lnTo>
                        <a:pt x="99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28" name="Group 208"/>
              <p:cNvGrpSpPr>
                <a:grpSpLocks/>
              </p:cNvGrpSpPr>
              <p:nvPr/>
            </p:nvGrpSpPr>
            <p:grpSpPr bwMode="auto">
              <a:xfrm>
                <a:off x="5474" y="2989"/>
                <a:ext cx="177" cy="161"/>
                <a:chOff x="5474" y="2989"/>
                <a:chExt cx="177" cy="161"/>
              </a:xfrm>
            </p:grpSpPr>
            <p:sp>
              <p:nvSpPr>
                <p:cNvPr id="39045" name="Freeform 209"/>
                <p:cNvSpPr>
                  <a:spLocks/>
                </p:cNvSpPr>
                <p:nvPr/>
              </p:nvSpPr>
              <p:spPr bwMode="auto">
                <a:xfrm>
                  <a:off x="5474" y="2989"/>
                  <a:ext cx="177" cy="161"/>
                </a:xfrm>
                <a:custGeom>
                  <a:avLst/>
                  <a:gdLst>
                    <a:gd name="T0" fmla="*/ 22 w 177"/>
                    <a:gd name="T1" fmla="*/ 160 h 161"/>
                    <a:gd name="T2" fmla="*/ 0 w 177"/>
                    <a:gd name="T3" fmla="*/ 5 h 161"/>
                    <a:gd name="T4" fmla="*/ 86 w 177"/>
                    <a:gd name="T5" fmla="*/ 0 h 161"/>
                    <a:gd name="T6" fmla="*/ 176 w 177"/>
                    <a:gd name="T7" fmla="*/ 4 h 161"/>
                    <a:gd name="T8" fmla="*/ 169 w 177"/>
                    <a:gd name="T9" fmla="*/ 160 h 161"/>
                    <a:gd name="T10" fmla="*/ 22 w 177"/>
                    <a:gd name="T11" fmla="*/ 160 h 1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7" h="161">
                      <a:moveTo>
                        <a:pt x="22" y="160"/>
                      </a:moveTo>
                      <a:lnTo>
                        <a:pt x="0" y="5"/>
                      </a:lnTo>
                      <a:lnTo>
                        <a:pt x="86" y="0"/>
                      </a:lnTo>
                      <a:lnTo>
                        <a:pt x="176" y="4"/>
                      </a:lnTo>
                      <a:lnTo>
                        <a:pt x="169" y="160"/>
                      </a:lnTo>
                      <a:lnTo>
                        <a:pt x="22" y="160"/>
                      </a:lnTo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46" name="Freeform 210"/>
                <p:cNvSpPr>
                  <a:spLocks/>
                </p:cNvSpPr>
                <p:nvPr/>
              </p:nvSpPr>
              <p:spPr bwMode="auto">
                <a:xfrm>
                  <a:off x="5480" y="2994"/>
                  <a:ext cx="166" cy="150"/>
                </a:xfrm>
                <a:custGeom>
                  <a:avLst/>
                  <a:gdLst>
                    <a:gd name="T0" fmla="*/ 21 w 166"/>
                    <a:gd name="T1" fmla="*/ 149 h 150"/>
                    <a:gd name="T2" fmla="*/ 0 w 166"/>
                    <a:gd name="T3" fmla="*/ 5 h 150"/>
                    <a:gd name="T4" fmla="*/ 80 w 166"/>
                    <a:gd name="T5" fmla="*/ 0 h 150"/>
                    <a:gd name="T6" fmla="*/ 165 w 166"/>
                    <a:gd name="T7" fmla="*/ 3 h 150"/>
                    <a:gd name="T8" fmla="*/ 159 w 166"/>
                    <a:gd name="T9" fmla="*/ 149 h 150"/>
                    <a:gd name="T10" fmla="*/ 21 w 166"/>
                    <a:gd name="T11" fmla="*/ 149 h 1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6" h="150">
                      <a:moveTo>
                        <a:pt x="21" y="149"/>
                      </a:moveTo>
                      <a:lnTo>
                        <a:pt x="0" y="5"/>
                      </a:lnTo>
                      <a:lnTo>
                        <a:pt x="80" y="0"/>
                      </a:lnTo>
                      <a:lnTo>
                        <a:pt x="165" y="3"/>
                      </a:lnTo>
                      <a:lnTo>
                        <a:pt x="159" y="149"/>
                      </a:lnTo>
                      <a:lnTo>
                        <a:pt x="21" y="149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9047" name="Freeform 211"/>
                <p:cNvSpPr>
                  <a:spLocks/>
                </p:cNvSpPr>
                <p:nvPr/>
              </p:nvSpPr>
              <p:spPr bwMode="auto">
                <a:xfrm>
                  <a:off x="5485" y="3000"/>
                  <a:ext cx="156" cy="142"/>
                </a:xfrm>
                <a:custGeom>
                  <a:avLst/>
                  <a:gdLst>
                    <a:gd name="T0" fmla="*/ 19 w 156"/>
                    <a:gd name="T1" fmla="*/ 141 h 142"/>
                    <a:gd name="T2" fmla="*/ 0 w 156"/>
                    <a:gd name="T3" fmla="*/ 4 h 142"/>
                    <a:gd name="T4" fmla="*/ 75 w 156"/>
                    <a:gd name="T5" fmla="*/ 0 h 142"/>
                    <a:gd name="T6" fmla="*/ 155 w 156"/>
                    <a:gd name="T7" fmla="*/ 3 h 142"/>
                    <a:gd name="T8" fmla="*/ 149 w 156"/>
                    <a:gd name="T9" fmla="*/ 141 h 142"/>
                    <a:gd name="T10" fmla="*/ 19 w 156"/>
                    <a:gd name="T11" fmla="*/ 141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6" h="142">
                      <a:moveTo>
                        <a:pt x="19" y="141"/>
                      </a:moveTo>
                      <a:lnTo>
                        <a:pt x="0" y="4"/>
                      </a:lnTo>
                      <a:lnTo>
                        <a:pt x="75" y="0"/>
                      </a:lnTo>
                      <a:lnTo>
                        <a:pt x="155" y="3"/>
                      </a:lnTo>
                      <a:lnTo>
                        <a:pt x="149" y="141"/>
                      </a:lnTo>
                      <a:lnTo>
                        <a:pt x="19" y="141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9029" name="Group 212"/>
              <p:cNvGrpSpPr>
                <a:grpSpLocks/>
              </p:cNvGrpSpPr>
              <p:nvPr/>
            </p:nvGrpSpPr>
            <p:grpSpPr bwMode="auto">
              <a:xfrm>
                <a:off x="5360" y="3132"/>
                <a:ext cx="421" cy="247"/>
                <a:chOff x="5360" y="3132"/>
                <a:chExt cx="421" cy="247"/>
              </a:xfrm>
            </p:grpSpPr>
            <p:sp>
              <p:nvSpPr>
                <p:cNvPr id="39030" name="Freeform 213"/>
                <p:cNvSpPr>
                  <a:spLocks/>
                </p:cNvSpPr>
                <p:nvPr/>
              </p:nvSpPr>
              <p:spPr bwMode="auto">
                <a:xfrm>
                  <a:off x="5360" y="3132"/>
                  <a:ext cx="421" cy="247"/>
                </a:xfrm>
                <a:custGeom>
                  <a:avLst/>
                  <a:gdLst>
                    <a:gd name="T0" fmla="*/ 382 w 421"/>
                    <a:gd name="T1" fmla="*/ 0 h 247"/>
                    <a:gd name="T2" fmla="*/ 38 w 421"/>
                    <a:gd name="T3" fmla="*/ 0 h 247"/>
                    <a:gd name="T4" fmla="*/ 33 w 421"/>
                    <a:gd name="T5" fmla="*/ 8 h 247"/>
                    <a:gd name="T6" fmla="*/ 29 w 421"/>
                    <a:gd name="T7" fmla="*/ 16 h 247"/>
                    <a:gd name="T8" fmla="*/ 24 w 421"/>
                    <a:gd name="T9" fmla="*/ 24 h 247"/>
                    <a:gd name="T10" fmla="*/ 21 w 421"/>
                    <a:gd name="T11" fmla="*/ 32 h 247"/>
                    <a:gd name="T12" fmla="*/ 17 w 421"/>
                    <a:gd name="T13" fmla="*/ 42 h 247"/>
                    <a:gd name="T14" fmla="*/ 13 w 421"/>
                    <a:gd name="T15" fmla="*/ 51 h 247"/>
                    <a:gd name="T16" fmla="*/ 10 w 421"/>
                    <a:gd name="T17" fmla="*/ 60 h 247"/>
                    <a:gd name="T18" fmla="*/ 8 w 421"/>
                    <a:gd name="T19" fmla="*/ 69 h 247"/>
                    <a:gd name="T20" fmla="*/ 4 w 421"/>
                    <a:gd name="T21" fmla="*/ 81 h 247"/>
                    <a:gd name="T22" fmla="*/ 2 w 421"/>
                    <a:gd name="T23" fmla="*/ 93 h 247"/>
                    <a:gd name="T24" fmla="*/ 1 w 421"/>
                    <a:gd name="T25" fmla="*/ 109 h 247"/>
                    <a:gd name="T26" fmla="*/ 0 w 421"/>
                    <a:gd name="T27" fmla="*/ 129 h 247"/>
                    <a:gd name="T28" fmla="*/ 0 w 421"/>
                    <a:gd name="T29" fmla="*/ 147 h 247"/>
                    <a:gd name="T30" fmla="*/ 2 w 421"/>
                    <a:gd name="T31" fmla="*/ 161 h 247"/>
                    <a:gd name="T32" fmla="*/ 4 w 421"/>
                    <a:gd name="T33" fmla="*/ 175 h 247"/>
                    <a:gd name="T34" fmla="*/ 7 w 421"/>
                    <a:gd name="T35" fmla="*/ 187 h 247"/>
                    <a:gd name="T36" fmla="*/ 10 w 421"/>
                    <a:gd name="T37" fmla="*/ 202 h 247"/>
                    <a:gd name="T38" fmla="*/ 15 w 421"/>
                    <a:gd name="T39" fmla="*/ 214 h 247"/>
                    <a:gd name="T40" fmla="*/ 20 w 421"/>
                    <a:gd name="T41" fmla="*/ 228 h 247"/>
                    <a:gd name="T42" fmla="*/ 28 w 421"/>
                    <a:gd name="T43" fmla="*/ 246 h 247"/>
                    <a:gd name="T44" fmla="*/ 392 w 421"/>
                    <a:gd name="T45" fmla="*/ 246 h 247"/>
                    <a:gd name="T46" fmla="*/ 397 w 421"/>
                    <a:gd name="T47" fmla="*/ 234 h 247"/>
                    <a:gd name="T48" fmla="*/ 402 w 421"/>
                    <a:gd name="T49" fmla="*/ 223 h 247"/>
                    <a:gd name="T50" fmla="*/ 406 w 421"/>
                    <a:gd name="T51" fmla="*/ 213 h 247"/>
                    <a:gd name="T52" fmla="*/ 410 w 421"/>
                    <a:gd name="T53" fmla="*/ 203 h 247"/>
                    <a:gd name="T54" fmla="*/ 413 w 421"/>
                    <a:gd name="T55" fmla="*/ 191 h 247"/>
                    <a:gd name="T56" fmla="*/ 415 w 421"/>
                    <a:gd name="T57" fmla="*/ 179 h 247"/>
                    <a:gd name="T58" fmla="*/ 417 w 421"/>
                    <a:gd name="T59" fmla="*/ 167 h 247"/>
                    <a:gd name="T60" fmla="*/ 419 w 421"/>
                    <a:gd name="T61" fmla="*/ 156 h 247"/>
                    <a:gd name="T62" fmla="*/ 420 w 421"/>
                    <a:gd name="T63" fmla="*/ 146 h 247"/>
                    <a:gd name="T64" fmla="*/ 420 w 421"/>
                    <a:gd name="T65" fmla="*/ 134 h 247"/>
                    <a:gd name="T66" fmla="*/ 420 w 421"/>
                    <a:gd name="T67" fmla="*/ 123 h 247"/>
                    <a:gd name="T68" fmla="*/ 419 w 421"/>
                    <a:gd name="T69" fmla="*/ 110 h 247"/>
                    <a:gd name="T70" fmla="*/ 418 w 421"/>
                    <a:gd name="T71" fmla="*/ 99 h 247"/>
                    <a:gd name="T72" fmla="*/ 417 w 421"/>
                    <a:gd name="T73" fmla="*/ 89 h 247"/>
                    <a:gd name="T74" fmla="*/ 415 w 421"/>
                    <a:gd name="T75" fmla="*/ 80 h 247"/>
                    <a:gd name="T76" fmla="*/ 413 w 421"/>
                    <a:gd name="T77" fmla="*/ 70 h 247"/>
                    <a:gd name="T78" fmla="*/ 410 w 421"/>
                    <a:gd name="T79" fmla="*/ 60 h 247"/>
                    <a:gd name="T80" fmla="*/ 406 w 421"/>
                    <a:gd name="T81" fmla="*/ 49 h 247"/>
                    <a:gd name="T82" fmla="*/ 402 w 421"/>
                    <a:gd name="T83" fmla="*/ 39 h 247"/>
                    <a:gd name="T84" fmla="*/ 398 w 421"/>
                    <a:gd name="T85" fmla="*/ 29 h 247"/>
                    <a:gd name="T86" fmla="*/ 392 w 421"/>
                    <a:gd name="T87" fmla="*/ 18 h 247"/>
                    <a:gd name="T88" fmla="*/ 387 w 421"/>
                    <a:gd name="T89" fmla="*/ 8 h 247"/>
                    <a:gd name="T90" fmla="*/ 382 w 421"/>
                    <a:gd name="T91" fmla="*/ 0 h 24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421" h="247">
                      <a:moveTo>
                        <a:pt x="382" y="0"/>
                      </a:moveTo>
                      <a:lnTo>
                        <a:pt x="38" y="0"/>
                      </a:lnTo>
                      <a:lnTo>
                        <a:pt x="33" y="8"/>
                      </a:lnTo>
                      <a:lnTo>
                        <a:pt x="29" y="16"/>
                      </a:lnTo>
                      <a:lnTo>
                        <a:pt x="24" y="24"/>
                      </a:lnTo>
                      <a:lnTo>
                        <a:pt x="21" y="32"/>
                      </a:lnTo>
                      <a:lnTo>
                        <a:pt x="17" y="42"/>
                      </a:lnTo>
                      <a:lnTo>
                        <a:pt x="13" y="51"/>
                      </a:lnTo>
                      <a:lnTo>
                        <a:pt x="10" y="60"/>
                      </a:lnTo>
                      <a:lnTo>
                        <a:pt x="8" y="69"/>
                      </a:lnTo>
                      <a:lnTo>
                        <a:pt x="4" y="81"/>
                      </a:lnTo>
                      <a:lnTo>
                        <a:pt x="2" y="93"/>
                      </a:lnTo>
                      <a:lnTo>
                        <a:pt x="1" y="109"/>
                      </a:lnTo>
                      <a:lnTo>
                        <a:pt x="0" y="129"/>
                      </a:lnTo>
                      <a:lnTo>
                        <a:pt x="0" y="147"/>
                      </a:lnTo>
                      <a:lnTo>
                        <a:pt x="2" y="161"/>
                      </a:lnTo>
                      <a:lnTo>
                        <a:pt x="4" y="175"/>
                      </a:lnTo>
                      <a:lnTo>
                        <a:pt x="7" y="187"/>
                      </a:lnTo>
                      <a:lnTo>
                        <a:pt x="10" y="202"/>
                      </a:lnTo>
                      <a:lnTo>
                        <a:pt x="15" y="214"/>
                      </a:lnTo>
                      <a:lnTo>
                        <a:pt x="20" y="228"/>
                      </a:lnTo>
                      <a:lnTo>
                        <a:pt x="28" y="246"/>
                      </a:lnTo>
                      <a:lnTo>
                        <a:pt x="392" y="246"/>
                      </a:lnTo>
                      <a:lnTo>
                        <a:pt x="397" y="234"/>
                      </a:lnTo>
                      <a:lnTo>
                        <a:pt x="402" y="223"/>
                      </a:lnTo>
                      <a:lnTo>
                        <a:pt x="406" y="213"/>
                      </a:lnTo>
                      <a:lnTo>
                        <a:pt x="410" y="203"/>
                      </a:lnTo>
                      <a:lnTo>
                        <a:pt x="413" y="191"/>
                      </a:lnTo>
                      <a:lnTo>
                        <a:pt x="415" y="179"/>
                      </a:lnTo>
                      <a:lnTo>
                        <a:pt x="417" y="167"/>
                      </a:lnTo>
                      <a:lnTo>
                        <a:pt x="419" y="156"/>
                      </a:lnTo>
                      <a:lnTo>
                        <a:pt x="420" y="146"/>
                      </a:lnTo>
                      <a:lnTo>
                        <a:pt x="420" y="134"/>
                      </a:lnTo>
                      <a:lnTo>
                        <a:pt x="420" y="123"/>
                      </a:lnTo>
                      <a:lnTo>
                        <a:pt x="419" y="110"/>
                      </a:lnTo>
                      <a:lnTo>
                        <a:pt x="418" y="99"/>
                      </a:lnTo>
                      <a:lnTo>
                        <a:pt x="417" y="89"/>
                      </a:lnTo>
                      <a:lnTo>
                        <a:pt x="415" y="80"/>
                      </a:lnTo>
                      <a:lnTo>
                        <a:pt x="413" y="70"/>
                      </a:lnTo>
                      <a:lnTo>
                        <a:pt x="410" y="60"/>
                      </a:lnTo>
                      <a:lnTo>
                        <a:pt x="406" y="49"/>
                      </a:lnTo>
                      <a:lnTo>
                        <a:pt x="402" y="39"/>
                      </a:lnTo>
                      <a:lnTo>
                        <a:pt x="398" y="29"/>
                      </a:lnTo>
                      <a:lnTo>
                        <a:pt x="392" y="18"/>
                      </a:lnTo>
                      <a:lnTo>
                        <a:pt x="387" y="8"/>
                      </a:lnTo>
                      <a:lnTo>
                        <a:pt x="382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9031" name="Group 214"/>
                <p:cNvGrpSpPr>
                  <a:grpSpLocks/>
                </p:cNvGrpSpPr>
                <p:nvPr/>
              </p:nvGrpSpPr>
              <p:grpSpPr bwMode="auto">
                <a:xfrm>
                  <a:off x="5495" y="3182"/>
                  <a:ext cx="158" cy="39"/>
                  <a:chOff x="5495" y="3182"/>
                  <a:chExt cx="158" cy="39"/>
                </a:xfrm>
              </p:grpSpPr>
              <p:sp>
                <p:nvSpPr>
                  <p:cNvPr id="39040" name="Freeform 215"/>
                  <p:cNvSpPr>
                    <a:spLocks/>
                  </p:cNvSpPr>
                  <p:nvPr/>
                </p:nvSpPr>
                <p:spPr bwMode="auto">
                  <a:xfrm>
                    <a:off x="5495" y="3185"/>
                    <a:ext cx="158" cy="36"/>
                  </a:xfrm>
                  <a:custGeom>
                    <a:avLst/>
                    <a:gdLst>
                      <a:gd name="T0" fmla="*/ 10 w 158"/>
                      <a:gd name="T1" fmla="*/ 13 h 36"/>
                      <a:gd name="T2" fmla="*/ 24 w 158"/>
                      <a:gd name="T3" fmla="*/ 28 h 36"/>
                      <a:gd name="T4" fmla="*/ 151 w 158"/>
                      <a:gd name="T5" fmla="*/ 28 h 36"/>
                      <a:gd name="T6" fmla="*/ 134 w 158"/>
                      <a:gd name="T7" fmla="*/ 11 h 36"/>
                      <a:gd name="T8" fmla="*/ 134 w 158"/>
                      <a:gd name="T9" fmla="*/ 0 h 36"/>
                      <a:gd name="T10" fmla="*/ 157 w 158"/>
                      <a:gd name="T11" fmla="*/ 24 h 36"/>
                      <a:gd name="T12" fmla="*/ 157 w 158"/>
                      <a:gd name="T13" fmla="*/ 35 h 36"/>
                      <a:gd name="T14" fmla="*/ 21 w 158"/>
                      <a:gd name="T15" fmla="*/ 35 h 36"/>
                      <a:gd name="T16" fmla="*/ 0 w 158"/>
                      <a:gd name="T17" fmla="*/ 13 h 36"/>
                      <a:gd name="T18" fmla="*/ 10 w 158"/>
                      <a:gd name="T19" fmla="*/ 13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8" h="36">
                        <a:moveTo>
                          <a:pt x="10" y="13"/>
                        </a:moveTo>
                        <a:lnTo>
                          <a:pt x="24" y="28"/>
                        </a:lnTo>
                        <a:lnTo>
                          <a:pt x="151" y="28"/>
                        </a:lnTo>
                        <a:lnTo>
                          <a:pt x="134" y="11"/>
                        </a:lnTo>
                        <a:lnTo>
                          <a:pt x="134" y="0"/>
                        </a:lnTo>
                        <a:lnTo>
                          <a:pt x="157" y="24"/>
                        </a:lnTo>
                        <a:lnTo>
                          <a:pt x="157" y="35"/>
                        </a:lnTo>
                        <a:lnTo>
                          <a:pt x="21" y="35"/>
                        </a:lnTo>
                        <a:lnTo>
                          <a:pt x="0" y="13"/>
                        </a:lnTo>
                        <a:lnTo>
                          <a:pt x="10" y="13"/>
                        </a:lnTo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1" name="Freeform 216"/>
                  <p:cNvSpPr>
                    <a:spLocks/>
                  </p:cNvSpPr>
                  <p:nvPr/>
                </p:nvSpPr>
                <p:spPr bwMode="auto">
                  <a:xfrm>
                    <a:off x="5495" y="3182"/>
                    <a:ext cx="71" cy="17"/>
                  </a:xfrm>
                  <a:custGeom>
                    <a:avLst/>
                    <a:gdLst>
                      <a:gd name="T0" fmla="*/ 7 w 71"/>
                      <a:gd name="T1" fmla="*/ 5 h 17"/>
                      <a:gd name="T2" fmla="*/ 9 w 71"/>
                      <a:gd name="T3" fmla="*/ 0 h 17"/>
                      <a:gd name="T4" fmla="*/ 3 w 71"/>
                      <a:gd name="T5" fmla="*/ 0 h 17"/>
                      <a:gd name="T6" fmla="*/ 0 w 71"/>
                      <a:gd name="T7" fmla="*/ 5 h 17"/>
                      <a:gd name="T8" fmla="*/ 0 w 71"/>
                      <a:gd name="T9" fmla="*/ 16 h 17"/>
                      <a:gd name="T10" fmla="*/ 70 w 71"/>
                      <a:gd name="T11" fmla="*/ 16 h 17"/>
                      <a:gd name="T12" fmla="*/ 70 w 71"/>
                      <a:gd name="T13" fmla="*/ 5 h 17"/>
                      <a:gd name="T14" fmla="*/ 7 w 71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1" h="17">
                        <a:moveTo>
                          <a:pt x="7" y="5"/>
                        </a:moveTo>
                        <a:lnTo>
                          <a:pt x="9" y="0"/>
                        </a:lnTo>
                        <a:lnTo>
                          <a:pt x="3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70" y="16"/>
                        </a:lnTo>
                        <a:lnTo>
                          <a:pt x="70" y="5"/>
                        </a:lnTo>
                        <a:lnTo>
                          <a:pt x="7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2" name="Freeform 217"/>
                  <p:cNvSpPr>
                    <a:spLocks/>
                  </p:cNvSpPr>
                  <p:nvPr/>
                </p:nvSpPr>
                <p:spPr bwMode="auto">
                  <a:xfrm>
                    <a:off x="5561" y="3182"/>
                    <a:ext cx="72" cy="17"/>
                  </a:xfrm>
                  <a:custGeom>
                    <a:avLst/>
                    <a:gdLst>
                      <a:gd name="T0" fmla="*/ 63 w 72"/>
                      <a:gd name="T1" fmla="*/ 5 h 17"/>
                      <a:gd name="T2" fmla="*/ 61 w 72"/>
                      <a:gd name="T3" fmla="*/ 0 h 17"/>
                      <a:gd name="T4" fmla="*/ 67 w 72"/>
                      <a:gd name="T5" fmla="*/ 0 h 17"/>
                      <a:gd name="T6" fmla="*/ 71 w 72"/>
                      <a:gd name="T7" fmla="*/ 5 h 17"/>
                      <a:gd name="T8" fmla="*/ 71 w 72"/>
                      <a:gd name="T9" fmla="*/ 16 h 17"/>
                      <a:gd name="T10" fmla="*/ 0 w 72"/>
                      <a:gd name="T11" fmla="*/ 16 h 17"/>
                      <a:gd name="T12" fmla="*/ 0 w 72"/>
                      <a:gd name="T13" fmla="*/ 5 h 17"/>
                      <a:gd name="T14" fmla="*/ 63 w 72"/>
                      <a:gd name="T15" fmla="*/ 5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72" h="17">
                        <a:moveTo>
                          <a:pt x="63" y="5"/>
                        </a:moveTo>
                        <a:lnTo>
                          <a:pt x="61" y="0"/>
                        </a:lnTo>
                        <a:lnTo>
                          <a:pt x="67" y="0"/>
                        </a:lnTo>
                        <a:lnTo>
                          <a:pt x="71" y="5"/>
                        </a:lnTo>
                        <a:lnTo>
                          <a:pt x="71" y="16"/>
                        </a:lnTo>
                        <a:lnTo>
                          <a:pt x="0" y="16"/>
                        </a:lnTo>
                        <a:lnTo>
                          <a:pt x="0" y="5"/>
                        </a:lnTo>
                        <a:lnTo>
                          <a:pt x="63" y="5"/>
                        </a:lnTo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3" name="Freeform 218"/>
                  <p:cNvSpPr>
                    <a:spLocks/>
                  </p:cNvSpPr>
                  <p:nvPr/>
                </p:nvSpPr>
                <p:spPr bwMode="auto">
                  <a:xfrm>
                    <a:off x="5495" y="3182"/>
                    <a:ext cx="7" cy="5"/>
                  </a:xfrm>
                  <a:custGeom>
                    <a:avLst/>
                    <a:gdLst>
                      <a:gd name="T0" fmla="*/ 5 w 7"/>
                      <a:gd name="T1" fmla="*/ 4 h 5"/>
                      <a:gd name="T2" fmla="*/ 6 w 7"/>
                      <a:gd name="T3" fmla="*/ 0 h 5"/>
                      <a:gd name="T4" fmla="*/ 2 w 7"/>
                      <a:gd name="T5" fmla="*/ 0 h 5"/>
                      <a:gd name="T6" fmla="*/ 0 w 7"/>
                      <a:gd name="T7" fmla="*/ 4 h 5"/>
                      <a:gd name="T8" fmla="*/ 5 w 7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5" y="4"/>
                        </a:move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0" y="4"/>
                        </a:lnTo>
                        <a:lnTo>
                          <a:pt x="5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9044" name="Freeform 219"/>
                  <p:cNvSpPr>
                    <a:spLocks/>
                  </p:cNvSpPr>
                  <p:nvPr/>
                </p:nvSpPr>
                <p:spPr bwMode="auto">
                  <a:xfrm>
                    <a:off x="5625" y="3182"/>
                    <a:ext cx="8" cy="5"/>
                  </a:xfrm>
                  <a:custGeom>
                    <a:avLst/>
                    <a:gdLst>
                      <a:gd name="T0" fmla="*/ 2 w 8"/>
                      <a:gd name="T1" fmla="*/ 4 h 5"/>
                      <a:gd name="T2" fmla="*/ 0 w 8"/>
                      <a:gd name="T3" fmla="*/ 0 h 5"/>
                      <a:gd name="T4" fmla="*/ 4 w 8"/>
                      <a:gd name="T5" fmla="*/ 0 h 5"/>
                      <a:gd name="T6" fmla="*/ 7 w 8"/>
                      <a:gd name="T7" fmla="*/ 4 h 5"/>
                      <a:gd name="T8" fmla="*/ 2 w 8"/>
                      <a:gd name="T9" fmla="*/ 4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4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032" name="Rectangle 220"/>
                <p:cNvSpPr>
                  <a:spLocks noChangeArrowheads="1"/>
                </p:cNvSpPr>
                <p:nvPr/>
              </p:nvSpPr>
              <p:spPr bwMode="auto">
                <a:xfrm>
                  <a:off x="5492" y="3280"/>
                  <a:ext cx="149" cy="3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39033" name="Rectangle 221"/>
                <p:cNvSpPr>
                  <a:spLocks noChangeArrowheads="1"/>
                </p:cNvSpPr>
                <p:nvPr/>
              </p:nvSpPr>
              <p:spPr bwMode="auto">
                <a:xfrm>
                  <a:off x="5501" y="3286"/>
                  <a:ext cx="130" cy="2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39034" name="Group 222"/>
                <p:cNvGrpSpPr>
                  <a:grpSpLocks/>
                </p:cNvGrpSpPr>
                <p:nvPr/>
              </p:nvGrpSpPr>
              <p:grpSpPr bwMode="auto">
                <a:xfrm>
                  <a:off x="5549" y="3330"/>
                  <a:ext cx="33" cy="27"/>
                  <a:chOff x="5549" y="3330"/>
                  <a:chExt cx="33" cy="27"/>
                </a:xfrm>
              </p:grpSpPr>
              <p:sp>
                <p:nvSpPr>
                  <p:cNvPr id="39035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5552" y="3332"/>
                    <a:ext cx="30" cy="25"/>
                  </a:xfrm>
                  <a:prstGeom prst="ellipse">
                    <a:avLst/>
                  </a:prstGeom>
                  <a:solidFill>
                    <a:srgbClr val="3F3F3F"/>
                  </a:solidFill>
                  <a:ln w="12700">
                    <a:solidFill>
                      <a:srgbClr val="3F3F3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grpSp>
                <p:nvGrpSpPr>
                  <p:cNvPr id="39036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5549" y="3330"/>
                    <a:ext cx="30" cy="25"/>
                    <a:chOff x="5549" y="3330"/>
                    <a:chExt cx="30" cy="25"/>
                  </a:xfrm>
                </p:grpSpPr>
                <p:sp>
                  <p:nvSpPr>
                    <p:cNvPr id="39037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49" y="3330"/>
                      <a:ext cx="30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38" name="Oval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4" y="3333"/>
                      <a:ext cx="1" cy="7"/>
                    </a:xfrm>
                    <a:prstGeom prst="ellipse">
                      <a:avLst/>
                    </a:prstGeom>
                    <a:solidFill>
                      <a:srgbClr val="3F3F3F"/>
                    </a:solidFill>
                    <a:ln w="12700">
                      <a:solidFill>
                        <a:srgbClr val="3F3F3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3903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558" y="3342"/>
                      <a:ext cx="12" cy="10"/>
                    </a:xfrm>
                    <a:custGeom>
                      <a:avLst/>
                      <a:gdLst>
                        <a:gd name="T0" fmla="*/ 4 w 12"/>
                        <a:gd name="T1" fmla="*/ 0 h 10"/>
                        <a:gd name="T2" fmla="*/ 0 w 12"/>
                        <a:gd name="T3" fmla="*/ 9 h 10"/>
                        <a:gd name="T4" fmla="*/ 11 w 12"/>
                        <a:gd name="T5" fmla="*/ 9 h 10"/>
                        <a:gd name="T6" fmla="*/ 8 w 12"/>
                        <a:gd name="T7" fmla="*/ 0 h 10"/>
                        <a:gd name="T8" fmla="*/ 4 w 12"/>
                        <a:gd name="T9" fmla="*/ 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0"/>
                          </a:moveTo>
                          <a:lnTo>
                            <a:pt x="0" y="9"/>
                          </a:lnTo>
                          <a:lnTo>
                            <a:pt x="11" y="9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</p:grpSp>
      <p:grpSp>
        <p:nvGrpSpPr>
          <p:cNvPr id="38931" name="Group 228"/>
          <p:cNvGrpSpPr>
            <a:grpSpLocks/>
          </p:cNvGrpSpPr>
          <p:nvPr/>
        </p:nvGrpSpPr>
        <p:grpSpPr bwMode="auto">
          <a:xfrm>
            <a:off x="3810000" y="1524000"/>
            <a:ext cx="1177925" cy="985838"/>
            <a:chOff x="2869" y="910"/>
            <a:chExt cx="742" cy="621"/>
          </a:xfrm>
        </p:grpSpPr>
        <p:grpSp>
          <p:nvGrpSpPr>
            <p:cNvPr id="38958" name="Group 229"/>
            <p:cNvGrpSpPr>
              <a:grpSpLocks/>
            </p:cNvGrpSpPr>
            <p:nvPr/>
          </p:nvGrpSpPr>
          <p:grpSpPr bwMode="auto">
            <a:xfrm>
              <a:off x="3230" y="910"/>
              <a:ext cx="381" cy="428"/>
              <a:chOff x="3230" y="910"/>
              <a:chExt cx="381" cy="428"/>
            </a:xfrm>
          </p:grpSpPr>
          <p:grpSp>
            <p:nvGrpSpPr>
              <p:cNvPr id="38989" name="Group 230"/>
              <p:cNvGrpSpPr>
                <a:grpSpLocks/>
              </p:cNvGrpSpPr>
              <p:nvPr/>
            </p:nvGrpSpPr>
            <p:grpSpPr bwMode="auto">
              <a:xfrm>
                <a:off x="3230" y="910"/>
                <a:ext cx="381" cy="428"/>
                <a:chOff x="3230" y="910"/>
                <a:chExt cx="381" cy="428"/>
              </a:xfrm>
            </p:grpSpPr>
            <p:grpSp>
              <p:nvGrpSpPr>
                <p:cNvPr id="38996" name="Group 231"/>
                <p:cNvGrpSpPr>
                  <a:grpSpLocks/>
                </p:cNvGrpSpPr>
                <p:nvPr/>
              </p:nvGrpSpPr>
              <p:grpSpPr bwMode="auto">
                <a:xfrm>
                  <a:off x="3230" y="910"/>
                  <a:ext cx="376" cy="428"/>
                  <a:chOff x="3230" y="910"/>
                  <a:chExt cx="376" cy="428"/>
                </a:xfrm>
              </p:grpSpPr>
              <p:grpSp>
                <p:nvGrpSpPr>
                  <p:cNvPr id="39001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3230" y="910"/>
                    <a:ext cx="376" cy="428"/>
                    <a:chOff x="3230" y="910"/>
                    <a:chExt cx="376" cy="428"/>
                  </a:xfrm>
                </p:grpSpPr>
                <p:sp>
                  <p:nvSpPr>
                    <p:cNvPr id="39022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3230" y="910"/>
                      <a:ext cx="376" cy="428"/>
                    </a:xfrm>
                    <a:custGeom>
                      <a:avLst/>
                      <a:gdLst>
                        <a:gd name="T0" fmla="*/ 0 w 376"/>
                        <a:gd name="T1" fmla="*/ 357 h 428"/>
                        <a:gd name="T2" fmla="*/ 37 w 376"/>
                        <a:gd name="T3" fmla="*/ 311 h 428"/>
                        <a:gd name="T4" fmla="*/ 62 w 376"/>
                        <a:gd name="T5" fmla="*/ 283 h 428"/>
                        <a:gd name="T6" fmla="*/ 78 w 376"/>
                        <a:gd name="T7" fmla="*/ 263 h 428"/>
                        <a:gd name="T8" fmla="*/ 80 w 376"/>
                        <a:gd name="T9" fmla="*/ 238 h 428"/>
                        <a:gd name="T10" fmla="*/ 72 w 376"/>
                        <a:gd name="T11" fmla="*/ 218 h 428"/>
                        <a:gd name="T12" fmla="*/ 61 w 376"/>
                        <a:gd name="T13" fmla="*/ 200 h 428"/>
                        <a:gd name="T14" fmla="*/ 56 w 376"/>
                        <a:gd name="T15" fmla="*/ 184 h 428"/>
                        <a:gd name="T16" fmla="*/ 50 w 376"/>
                        <a:gd name="T17" fmla="*/ 172 h 428"/>
                        <a:gd name="T18" fmla="*/ 44 w 376"/>
                        <a:gd name="T19" fmla="*/ 144 h 428"/>
                        <a:gd name="T20" fmla="*/ 45 w 376"/>
                        <a:gd name="T21" fmla="*/ 126 h 428"/>
                        <a:gd name="T22" fmla="*/ 48 w 376"/>
                        <a:gd name="T23" fmla="*/ 101 h 428"/>
                        <a:gd name="T24" fmla="*/ 55 w 376"/>
                        <a:gd name="T25" fmla="*/ 79 h 428"/>
                        <a:gd name="T26" fmla="*/ 67 w 376"/>
                        <a:gd name="T27" fmla="*/ 56 h 428"/>
                        <a:gd name="T28" fmla="*/ 80 w 376"/>
                        <a:gd name="T29" fmla="*/ 43 h 428"/>
                        <a:gd name="T30" fmla="*/ 99 w 376"/>
                        <a:gd name="T31" fmla="*/ 25 h 428"/>
                        <a:gd name="T32" fmla="*/ 126 w 376"/>
                        <a:gd name="T33" fmla="*/ 12 h 428"/>
                        <a:gd name="T34" fmla="*/ 150 w 376"/>
                        <a:gd name="T35" fmla="*/ 6 h 428"/>
                        <a:gd name="T36" fmla="*/ 179 w 376"/>
                        <a:gd name="T37" fmla="*/ 0 h 428"/>
                        <a:gd name="T38" fmla="*/ 208 w 376"/>
                        <a:gd name="T39" fmla="*/ 0 h 428"/>
                        <a:gd name="T40" fmla="*/ 231 w 376"/>
                        <a:gd name="T41" fmla="*/ 2 h 428"/>
                        <a:gd name="T42" fmla="*/ 261 w 376"/>
                        <a:gd name="T43" fmla="*/ 9 h 428"/>
                        <a:gd name="T44" fmla="*/ 288 w 376"/>
                        <a:gd name="T45" fmla="*/ 18 h 428"/>
                        <a:gd name="T46" fmla="*/ 307 w 376"/>
                        <a:gd name="T47" fmla="*/ 29 h 428"/>
                        <a:gd name="T48" fmla="*/ 330 w 376"/>
                        <a:gd name="T49" fmla="*/ 47 h 428"/>
                        <a:gd name="T50" fmla="*/ 349 w 376"/>
                        <a:gd name="T51" fmla="*/ 71 h 428"/>
                        <a:gd name="T52" fmla="*/ 362 w 376"/>
                        <a:gd name="T53" fmla="*/ 95 h 428"/>
                        <a:gd name="T54" fmla="*/ 370 w 376"/>
                        <a:gd name="T55" fmla="*/ 113 h 428"/>
                        <a:gd name="T56" fmla="*/ 375 w 376"/>
                        <a:gd name="T57" fmla="*/ 143 h 428"/>
                        <a:gd name="T58" fmla="*/ 373 w 376"/>
                        <a:gd name="T59" fmla="*/ 175 h 428"/>
                        <a:gd name="T60" fmla="*/ 371 w 376"/>
                        <a:gd name="T61" fmla="*/ 199 h 428"/>
                        <a:gd name="T62" fmla="*/ 362 w 376"/>
                        <a:gd name="T63" fmla="*/ 231 h 428"/>
                        <a:gd name="T64" fmla="*/ 351 w 376"/>
                        <a:gd name="T65" fmla="*/ 263 h 428"/>
                        <a:gd name="T66" fmla="*/ 337 w 376"/>
                        <a:gd name="T67" fmla="*/ 288 h 428"/>
                        <a:gd name="T68" fmla="*/ 318 w 376"/>
                        <a:gd name="T69" fmla="*/ 314 h 428"/>
                        <a:gd name="T70" fmla="*/ 296 w 376"/>
                        <a:gd name="T71" fmla="*/ 330 h 428"/>
                        <a:gd name="T72" fmla="*/ 274 w 376"/>
                        <a:gd name="T73" fmla="*/ 339 h 428"/>
                        <a:gd name="T74" fmla="*/ 250 w 376"/>
                        <a:gd name="T75" fmla="*/ 344 h 428"/>
                        <a:gd name="T76" fmla="*/ 228 w 376"/>
                        <a:gd name="T77" fmla="*/ 343 h 428"/>
                        <a:gd name="T78" fmla="*/ 211 w 376"/>
                        <a:gd name="T79" fmla="*/ 337 h 428"/>
                        <a:gd name="T80" fmla="*/ 196 w 376"/>
                        <a:gd name="T81" fmla="*/ 328 h 428"/>
                        <a:gd name="T82" fmla="*/ 188 w 376"/>
                        <a:gd name="T83" fmla="*/ 326 h 428"/>
                        <a:gd name="T84" fmla="*/ 195 w 376"/>
                        <a:gd name="T85" fmla="*/ 342 h 428"/>
                        <a:gd name="T86" fmla="*/ 206 w 376"/>
                        <a:gd name="T87" fmla="*/ 358 h 428"/>
                        <a:gd name="T88" fmla="*/ 211 w 376"/>
                        <a:gd name="T89" fmla="*/ 382 h 428"/>
                        <a:gd name="T90" fmla="*/ 211 w 376"/>
                        <a:gd name="T91" fmla="*/ 427 h 428"/>
                        <a:gd name="T92" fmla="*/ 163 w 376"/>
                        <a:gd name="T93" fmla="*/ 423 h 428"/>
                        <a:gd name="T94" fmla="*/ 115 w 376"/>
                        <a:gd name="T95" fmla="*/ 404 h 428"/>
                        <a:gd name="T96" fmla="*/ 80 w 376"/>
                        <a:gd name="T97" fmla="*/ 383 h 428"/>
                        <a:gd name="T98" fmla="*/ 0 w 376"/>
                        <a:gd name="T99" fmla="*/ 357 h 42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0" t="0" r="r" b="b"/>
                      <a:pathLst>
                        <a:path w="376" h="428">
                          <a:moveTo>
                            <a:pt x="0" y="357"/>
                          </a:moveTo>
                          <a:lnTo>
                            <a:pt x="37" y="311"/>
                          </a:lnTo>
                          <a:lnTo>
                            <a:pt x="62" y="283"/>
                          </a:lnTo>
                          <a:lnTo>
                            <a:pt x="78" y="263"/>
                          </a:lnTo>
                          <a:lnTo>
                            <a:pt x="80" y="238"/>
                          </a:lnTo>
                          <a:lnTo>
                            <a:pt x="72" y="218"/>
                          </a:lnTo>
                          <a:lnTo>
                            <a:pt x="61" y="200"/>
                          </a:lnTo>
                          <a:lnTo>
                            <a:pt x="56" y="184"/>
                          </a:lnTo>
                          <a:lnTo>
                            <a:pt x="50" y="172"/>
                          </a:lnTo>
                          <a:lnTo>
                            <a:pt x="44" y="144"/>
                          </a:lnTo>
                          <a:lnTo>
                            <a:pt x="45" y="126"/>
                          </a:lnTo>
                          <a:lnTo>
                            <a:pt x="48" y="101"/>
                          </a:lnTo>
                          <a:lnTo>
                            <a:pt x="55" y="79"/>
                          </a:lnTo>
                          <a:lnTo>
                            <a:pt x="67" y="56"/>
                          </a:lnTo>
                          <a:lnTo>
                            <a:pt x="80" y="43"/>
                          </a:lnTo>
                          <a:lnTo>
                            <a:pt x="99" y="25"/>
                          </a:lnTo>
                          <a:lnTo>
                            <a:pt x="126" y="12"/>
                          </a:lnTo>
                          <a:lnTo>
                            <a:pt x="150" y="6"/>
                          </a:lnTo>
                          <a:lnTo>
                            <a:pt x="179" y="0"/>
                          </a:lnTo>
                          <a:lnTo>
                            <a:pt x="208" y="0"/>
                          </a:lnTo>
                          <a:lnTo>
                            <a:pt x="231" y="2"/>
                          </a:lnTo>
                          <a:lnTo>
                            <a:pt x="261" y="9"/>
                          </a:lnTo>
                          <a:lnTo>
                            <a:pt x="288" y="18"/>
                          </a:lnTo>
                          <a:lnTo>
                            <a:pt x="307" y="29"/>
                          </a:lnTo>
                          <a:lnTo>
                            <a:pt x="330" y="47"/>
                          </a:lnTo>
                          <a:lnTo>
                            <a:pt x="349" y="71"/>
                          </a:lnTo>
                          <a:lnTo>
                            <a:pt x="362" y="95"/>
                          </a:lnTo>
                          <a:lnTo>
                            <a:pt x="370" y="113"/>
                          </a:lnTo>
                          <a:lnTo>
                            <a:pt x="375" y="143"/>
                          </a:lnTo>
                          <a:lnTo>
                            <a:pt x="373" y="175"/>
                          </a:lnTo>
                          <a:lnTo>
                            <a:pt x="371" y="199"/>
                          </a:lnTo>
                          <a:lnTo>
                            <a:pt x="362" y="231"/>
                          </a:lnTo>
                          <a:lnTo>
                            <a:pt x="351" y="263"/>
                          </a:lnTo>
                          <a:lnTo>
                            <a:pt x="337" y="288"/>
                          </a:lnTo>
                          <a:lnTo>
                            <a:pt x="318" y="314"/>
                          </a:lnTo>
                          <a:lnTo>
                            <a:pt x="296" y="330"/>
                          </a:lnTo>
                          <a:lnTo>
                            <a:pt x="274" y="339"/>
                          </a:lnTo>
                          <a:lnTo>
                            <a:pt x="250" y="344"/>
                          </a:lnTo>
                          <a:lnTo>
                            <a:pt x="228" y="343"/>
                          </a:lnTo>
                          <a:lnTo>
                            <a:pt x="211" y="337"/>
                          </a:lnTo>
                          <a:lnTo>
                            <a:pt x="196" y="328"/>
                          </a:lnTo>
                          <a:lnTo>
                            <a:pt x="188" y="326"/>
                          </a:lnTo>
                          <a:lnTo>
                            <a:pt x="195" y="342"/>
                          </a:lnTo>
                          <a:lnTo>
                            <a:pt x="206" y="358"/>
                          </a:lnTo>
                          <a:lnTo>
                            <a:pt x="211" y="382"/>
                          </a:lnTo>
                          <a:lnTo>
                            <a:pt x="211" y="427"/>
                          </a:lnTo>
                          <a:lnTo>
                            <a:pt x="163" y="423"/>
                          </a:lnTo>
                          <a:lnTo>
                            <a:pt x="115" y="404"/>
                          </a:lnTo>
                          <a:lnTo>
                            <a:pt x="80" y="383"/>
                          </a:lnTo>
                          <a:lnTo>
                            <a:pt x="0" y="357"/>
                          </a:lnTo>
                        </a:path>
                      </a:pathLst>
                    </a:custGeom>
                    <a:solidFill>
                      <a:srgbClr val="E0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9023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3437" y="1069"/>
                      <a:ext cx="24" cy="72"/>
                    </a:xfrm>
                    <a:custGeom>
                      <a:avLst/>
                      <a:gdLst>
                        <a:gd name="T0" fmla="*/ 23 w 24"/>
                        <a:gd name="T1" fmla="*/ 71 h 72"/>
                        <a:gd name="T2" fmla="*/ 13 w 24"/>
                        <a:gd name="T3" fmla="*/ 68 h 72"/>
                        <a:gd name="T4" fmla="*/ 7 w 24"/>
                        <a:gd name="T5" fmla="*/ 62 h 72"/>
                        <a:gd name="T6" fmla="*/ 2 w 24"/>
                        <a:gd name="T7" fmla="*/ 52 h 72"/>
                        <a:gd name="T8" fmla="*/ 0 w 24"/>
                        <a:gd name="T9" fmla="*/ 39 h 72"/>
                        <a:gd name="T10" fmla="*/ 1 w 24"/>
                        <a:gd name="T11" fmla="*/ 24 h 72"/>
                        <a:gd name="T12" fmla="*/ 5 w 24"/>
                        <a:gd name="T13" fmla="*/ 15 h 72"/>
                        <a:gd name="T14" fmla="*/ 11 w 24"/>
                        <a:gd name="T15" fmla="*/ 6 h 72"/>
                        <a:gd name="T16" fmla="*/ 17 w 24"/>
                        <a:gd name="T17" fmla="*/ 0 h 7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24" h="72">
                          <a:moveTo>
                            <a:pt x="23" y="71"/>
                          </a:moveTo>
                          <a:lnTo>
                            <a:pt x="13" y="68"/>
                          </a:lnTo>
                          <a:lnTo>
                            <a:pt x="7" y="62"/>
                          </a:lnTo>
                          <a:lnTo>
                            <a:pt x="2" y="52"/>
                          </a:lnTo>
                          <a:lnTo>
                            <a:pt x="0" y="39"/>
                          </a:lnTo>
                          <a:lnTo>
                            <a:pt x="1" y="24"/>
                          </a:lnTo>
                          <a:lnTo>
                            <a:pt x="5" y="15"/>
                          </a:lnTo>
                          <a:lnTo>
                            <a:pt x="11" y="6"/>
                          </a:lnTo>
                          <a:lnTo>
                            <a:pt x="17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9002" name="Group 235"/>
                  <p:cNvGrpSpPr>
                    <a:grpSpLocks/>
                  </p:cNvGrpSpPr>
                  <p:nvPr/>
                </p:nvGrpSpPr>
                <p:grpSpPr bwMode="auto">
                  <a:xfrm>
                    <a:off x="3243" y="911"/>
                    <a:ext cx="329" cy="274"/>
                    <a:chOff x="3243" y="911"/>
                    <a:chExt cx="329" cy="274"/>
                  </a:xfrm>
                </p:grpSpPr>
                <p:grpSp>
                  <p:nvGrpSpPr>
                    <p:cNvPr id="39003" name="Group 2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4" y="911"/>
                      <a:ext cx="216" cy="80"/>
                      <a:chOff x="3324" y="911"/>
                      <a:chExt cx="216" cy="80"/>
                    </a:xfrm>
                  </p:grpSpPr>
                  <p:sp>
                    <p:nvSpPr>
                      <p:cNvPr id="39020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9" y="922"/>
                        <a:ext cx="201" cy="69"/>
                      </a:xfrm>
                      <a:custGeom>
                        <a:avLst/>
                        <a:gdLst>
                          <a:gd name="T0" fmla="*/ 0 w 201"/>
                          <a:gd name="T1" fmla="*/ 68 h 69"/>
                          <a:gd name="T2" fmla="*/ 17 w 201"/>
                          <a:gd name="T3" fmla="*/ 46 h 69"/>
                          <a:gd name="T4" fmla="*/ 37 w 201"/>
                          <a:gd name="T5" fmla="*/ 30 h 69"/>
                          <a:gd name="T6" fmla="*/ 60 w 201"/>
                          <a:gd name="T7" fmla="*/ 17 h 69"/>
                          <a:gd name="T8" fmla="*/ 84 w 201"/>
                          <a:gd name="T9" fmla="*/ 8 h 69"/>
                          <a:gd name="T10" fmla="*/ 111 w 201"/>
                          <a:gd name="T11" fmla="*/ 3 h 69"/>
                          <a:gd name="T12" fmla="*/ 145 w 201"/>
                          <a:gd name="T13" fmla="*/ 0 h 69"/>
                          <a:gd name="T14" fmla="*/ 169 w 201"/>
                          <a:gd name="T15" fmla="*/ 5 h 69"/>
                          <a:gd name="T16" fmla="*/ 200 w 201"/>
                          <a:gd name="T17" fmla="*/ 15 h 6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201" h="69">
                            <a:moveTo>
                              <a:pt x="0" y="68"/>
                            </a:moveTo>
                            <a:lnTo>
                              <a:pt x="17" y="46"/>
                            </a:lnTo>
                            <a:lnTo>
                              <a:pt x="37" y="30"/>
                            </a:lnTo>
                            <a:lnTo>
                              <a:pt x="60" y="17"/>
                            </a:lnTo>
                            <a:lnTo>
                              <a:pt x="84" y="8"/>
                            </a:lnTo>
                            <a:lnTo>
                              <a:pt x="111" y="3"/>
                            </a:lnTo>
                            <a:lnTo>
                              <a:pt x="145" y="0"/>
                            </a:lnTo>
                            <a:lnTo>
                              <a:pt x="169" y="5"/>
                            </a:lnTo>
                            <a:lnTo>
                              <a:pt x="200" y="1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804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39021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4" y="911"/>
                        <a:ext cx="202" cy="75"/>
                      </a:xfrm>
                      <a:custGeom>
                        <a:avLst/>
                        <a:gdLst>
                          <a:gd name="T0" fmla="*/ 0 w 202"/>
                          <a:gd name="T1" fmla="*/ 74 h 75"/>
                          <a:gd name="T2" fmla="*/ 11 w 202"/>
                          <a:gd name="T3" fmla="*/ 53 h 75"/>
                          <a:gd name="T4" fmla="*/ 23 w 202"/>
                          <a:gd name="T5" fmla="*/ 36 h 75"/>
                          <a:gd name="T6" fmla="*/ 38 w 202"/>
                          <a:gd name="T7" fmla="*/ 22 h 75"/>
                          <a:gd name="T8" fmla="*/ 59 w 202"/>
                          <a:gd name="T9" fmla="*/ 9 h 75"/>
                          <a:gd name="T10" fmla="*/ 89 w 202"/>
                          <a:gd name="T11" fmla="*/ 1 h 75"/>
                          <a:gd name="T12" fmla="*/ 117 w 202"/>
                          <a:gd name="T13" fmla="*/ 0 h 75"/>
                          <a:gd name="T14" fmla="*/ 147 w 202"/>
                          <a:gd name="T15" fmla="*/ 3 h 75"/>
                          <a:gd name="T16" fmla="*/ 173 w 202"/>
                          <a:gd name="T17" fmla="*/ 10 h 75"/>
                          <a:gd name="T18" fmla="*/ 188 w 202"/>
                          <a:gd name="T19" fmla="*/ 16 h 75"/>
                          <a:gd name="T20" fmla="*/ 201 w 202"/>
                          <a:gd name="T21" fmla="*/ 22 h 7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202" h="75">
                            <a:moveTo>
                              <a:pt x="0" y="74"/>
                            </a:moveTo>
                            <a:lnTo>
                              <a:pt x="11" y="53"/>
                            </a:lnTo>
                            <a:lnTo>
                              <a:pt x="23" y="36"/>
                            </a:lnTo>
                            <a:lnTo>
                              <a:pt x="38" y="22"/>
                            </a:lnTo>
                            <a:lnTo>
                              <a:pt x="59" y="9"/>
                            </a:lnTo>
                            <a:lnTo>
                              <a:pt x="89" y="1"/>
                            </a:lnTo>
                            <a:lnTo>
                              <a:pt x="117" y="0"/>
                            </a:lnTo>
                            <a:lnTo>
                              <a:pt x="147" y="3"/>
                            </a:lnTo>
                            <a:lnTo>
                              <a:pt x="173" y="10"/>
                            </a:lnTo>
                            <a:lnTo>
                              <a:pt x="188" y="16"/>
                            </a:lnTo>
                            <a:lnTo>
                              <a:pt x="201" y="2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804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39004" name="Group 2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3" y="960"/>
                      <a:ext cx="329" cy="225"/>
                      <a:chOff x="3243" y="960"/>
                      <a:chExt cx="329" cy="225"/>
                    </a:xfrm>
                  </p:grpSpPr>
                  <p:grpSp>
                    <p:nvGrpSpPr>
                      <p:cNvPr id="39005" name="Group 2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3" y="960"/>
                        <a:ext cx="118" cy="130"/>
                        <a:chOff x="3243" y="960"/>
                        <a:chExt cx="118" cy="130"/>
                      </a:xfrm>
                    </p:grpSpPr>
                    <p:sp>
                      <p:nvSpPr>
                        <p:cNvPr id="39013" name="Freeform 2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3" y="960"/>
                          <a:ext cx="118" cy="130"/>
                        </a:xfrm>
                        <a:custGeom>
                          <a:avLst/>
                          <a:gdLst>
                            <a:gd name="T0" fmla="*/ 7 w 118"/>
                            <a:gd name="T1" fmla="*/ 106 h 130"/>
                            <a:gd name="T2" fmla="*/ 5 w 118"/>
                            <a:gd name="T3" fmla="*/ 56 h 130"/>
                            <a:gd name="T4" fmla="*/ 20 w 118"/>
                            <a:gd name="T5" fmla="*/ 24 h 130"/>
                            <a:gd name="T6" fmla="*/ 31 w 118"/>
                            <a:gd name="T7" fmla="*/ 6 h 130"/>
                            <a:gd name="T8" fmla="*/ 43 w 118"/>
                            <a:gd name="T9" fmla="*/ 0 h 130"/>
                            <a:gd name="T10" fmla="*/ 49 w 118"/>
                            <a:gd name="T11" fmla="*/ 11 h 130"/>
                            <a:gd name="T12" fmla="*/ 58 w 118"/>
                            <a:gd name="T13" fmla="*/ 7 h 130"/>
                            <a:gd name="T14" fmla="*/ 63 w 118"/>
                            <a:gd name="T15" fmla="*/ 18 h 130"/>
                            <a:gd name="T16" fmla="*/ 69 w 118"/>
                            <a:gd name="T17" fmla="*/ 26 h 130"/>
                            <a:gd name="T18" fmla="*/ 76 w 118"/>
                            <a:gd name="T19" fmla="*/ 33 h 130"/>
                            <a:gd name="T20" fmla="*/ 75 w 118"/>
                            <a:gd name="T21" fmla="*/ 44 h 130"/>
                            <a:gd name="T22" fmla="*/ 84 w 118"/>
                            <a:gd name="T23" fmla="*/ 37 h 130"/>
                            <a:gd name="T24" fmla="*/ 92 w 118"/>
                            <a:gd name="T25" fmla="*/ 43 h 130"/>
                            <a:gd name="T26" fmla="*/ 92 w 118"/>
                            <a:gd name="T27" fmla="*/ 52 h 130"/>
                            <a:gd name="T28" fmla="*/ 102 w 118"/>
                            <a:gd name="T29" fmla="*/ 53 h 130"/>
                            <a:gd name="T30" fmla="*/ 106 w 118"/>
                            <a:gd name="T31" fmla="*/ 63 h 130"/>
                            <a:gd name="T32" fmla="*/ 113 w 118"/>
                            <a:gd name="T33" fmla="*/ 73 h 130"/>
                            <a:gd name="T34" fmla="*/ 110 w 118"/>
                            <a:gd name="T35" fmla="*/ 95 h 130"/>
                            <a:gd name="T36" fmla="*/ 114 w 118"/>
                            <a:gd name="T37" fmla="*/ 110 h 130"/>
                            <a:gd name="T38" fmla="*/ 116 w 118"/>
                            <a:gd name="T39" fmla="*/ 122 h 130"/>
                            <a:gd name="T40" fmla="*/ 109 w 118"/>
                            <a:gd name="T41" fmla="*/ 129 h 130"/>
                            <a:gd name="T42" fmla="*/ 100 w 118"/>
                            <a:gd name="T43" fmla="*/ 127 h 130"/>
                            <a:gd name="T44" fmla="*/ 92 w 118"/>
                            <a:gd name="T45" fmla="*/ 118 h 130"/>
                            <a:gd name="T46" fmla="*/ 86 w 118"/>
                            <a:gd name="T47" fmla="*/ 117 h 130"/>
                            <a:gd name="T48" fmla="*/ 76 w 118"/>
                            <a:gd name="T49" fmla="*/ 114 h 130"/>
                            <a:gd name="T50" fmla="*/ 69 w 118"/>
                            <a:gd name="T51" fmla="*/ 112 h 130"/>
                            <a:gd name="T52" fmla="*/ 65 w 118"/>
                            <a:gd name="T53" fmla="*/ 110 h 130"/>
                            <a:gd name="T54" fmla="*/ 58 w 118"/>
                            <a:gd name="T55" fmla="*/ 108 h 130"/>
                            <a:gd name="T56" fmla="*/ 53 w 118"/>
                            <a:gd name="T57" fmla="*/ 100 h 130"/>
                            <a:gd name="T58" fmla="*/ 49 w 118"/>
                            <a:gd name="T59" fmla="*/ 109 h 130"/>
                            <a:gd name="T60" fmla="*/ 42 w 118"/>
                            <a:gd name="T61" fmla="*/ 111 h 130"/>
                            <a:gd name="T62" fmla="*/ 38 w 118"/>
                            <a:gd name="T63" fmla="*/ 114 h 130"/>
                            <a:gd name="T64" fmla="*/ 31 w 118"/>
                            <a:gd name="T65" fmla="*/ 122 h 13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0" t="0" r="r" b="b"/>
                          <a:pathLst>
                            <a:path w="118" h="130">
                              <a:moveTo>
                                <a:pt x="22" y="122"/>
                              </a:moveTo>
                              <a:lnTo>
                                <a:pt x="7" y="106"/>
                              </a:lnTo>
                              <a:lnTo>
                                <a:pt x="0" y="84"/>
                              </a:lnTo>
                              <a:lnTo>
                                <a:pt x="5" y="56"/>
                              </a:lnTo>
                              <a:lnTo>
                                <a:pt x="13" y="35"/>
                              </a:lnTo>
                              <a:lnTo>
                                <a:pt x="20" y="24"/>
                              </a:lnTo>
                              <a:lnTo>
                                <a:pt x="28" y="10"/>
                              </a:lnTo>
                              <a:lnTo>
                                <a:pt x="31" y="6"/>
                              </a:lnTo>
                              <a:lnTo>
                                <a:pt x="37" y="0"/>
                              </a:lnTo>
                              <a:lnTo>
                                <a:pt x="43" y="0"/>
                              </a:lnTo>
                              <a:lnTo>
                                <a:pt x="46" y="5"/>
                              </a:lnTo>
                              <a:lnTo>
                                <a:pt x="49" y="11"/>
                              </a:lnTo>
                              <a:lnTo>
                                <a:pt x="51" y="7"/>
                              </a:lnTo>
                              <a:lnTo>
                                <a:pt x="58" y="7"/>
                              </a:lnTo>
                              <a:lnTo>
                                <a:pt x="61" y="11"/>
                              </a:lnTo>
                              <a:lnTo>
                                <a:pt x="63" y="18"/>
                              </a:lnTo>
                              <a:lnTo>
                                <a:pt x="65" y="29"/>
                              </a:lnTo>
                              <a:lnTo>
                                <a:pt x="69" y="26"/>
                              </a:lnTo>
                              <a:lnTo>
                                <a:pt x="75" y="29"/>
                              </a:lnTo>
                              <a:lnTo>
                                <a:pt x="76" y="33"/>
                              </a:lnTo>
                              <a:lnTo>
                                <a:pt x="76" y="39"/>
                              </a:lnTo>
                              <a:lnTo>
                                <a:pt x="75" y="44"/>
                              </a:lnTo>
                              <a:lnTo>
                                <a:pt x="78" y="39"/>
                              </a:lnTo>
                              <a:lnTo>
                                <a:pt x="84" y="37"/>
                              </a:lnTo>
                              <a:lnTo>
                                <a:pt x="91" y="39"/>
                              </a:lnTo>
                              <a:lnTo>
                                <a:pt x="92" y="43"/>
                              </a:lnTo>
                              <a:lnTo>
                                <a:pt x="92" y="47"/>
                              </a:lnTo>
                              <a:lnTo>
                                <a:pt x="92" y="52"/>
                              </a:lnTo>
                              <a:lnTo>
                                <a:pt x="97" y="50"/>
                              </a:lnTo>
                              <a:lnTo>
                                <a:pt x="102" y="53"/>
                              </a:lnTo>
                              <a:lnTo>
                                <a:pt x="104" y="57"/>
                              </a:lnTo>
                              <a:lnTo>
                                <a:pt x="106" y="63"/>
                              </a:lnTo>
                              <a:lnTo>
                                <a:pt x="110" y="66"/>
                              </a:lnTo>
                              <a:lnTo>
                                <a:pt x="113" y="73"/>
                              </a:lnTo>
                              <a:lnTo>
                                <a:pt x="112" y="81"/>
                              </a:lnTo>
                              <a:lnTo>
                                <a:pt x="110" y="95"/>
                              </a:lnTo>
                              <a:lnTo>
                                <a:pt x="111" y="103"/>
                              </a:lnTo>
                              <a:lnTo>
                                <a:pt x="114" y="110"/>
                              </a:lnTo>
                              <a:lnTo>
                                <a:pt x="117" y="115"/>
                              </a:lnTo>
                              <a:lnTo>
                                <a:pt x="116" y="122"/>
                              </a:lnTo>
                              <a:lnTo>
                                <a:pt x="113" y="127"/>
                              </a:lnTo>
                              <a:lnTo>
                                <a:pt x="109" y="129"/>
                              </a:lnTo>
                              <a:lnTo>
                                <a:pt x="104" y="129"/>
                              </a:lnTo>
                              <a:lnTo>
                                <a:pt x="100" y="127"/>
                              </a:lnTo>
                              <a:lnTo>
                                <a:pt x="94" y="122"/>
                              </a:lnTo>
                              <a:lnTo>
                                <a:pt x="92" y="118"/>
                              </a:lnTo>
                              <a:lnTo>
                                <a:pt x="91" y="115"/>
                              </a:lnTo>
                              <a:lnTo>
                                <a:pt x="86" y="117"/>
                              </a:lnTo>
                              <a:lnTo>
                                <a:pt x="80" y="116"/>
                              </a:lnTo>
                              <a:lnTo>
                                <a:pt x="76" y="114"/>
                              </a:lnTo>
                              <a:lnTo>
                                <a:pt x="74" y="112"/>
                              </a:lnTo>
                              <a:lnTo>
                                <a:pt x="69" y="112"/>
                              </a:lnTo>
                              <a:lnTo>
                                <a:pt x="67" y="111"/>
                              </a:lnTo>
                              <a:lnTo>
                                <a:pt x="65" y="110"/>
                              </a:lnTo>
                              <a:lnTo>
                                <a:pt x="61" y="110"/>
                              </a:lnTo>
                              <a:lnTo>
                                <a:pt x="58" y="108"/>
                              </a:lnTo>
                              <a:lnTo>
                                <a:pt x="55" y="103"/>
                              </a:lnTo>
                              <a:lnTo>
                                <a:pt x="53" y="100"/>
                              </a:lnTo>
                              <a:lnTo>
                                <a:pt x="51" y="103"/>
                              </a:lnTo>
                              <a:lnTo>
                                <a:pt x="49" y="109"/>
                              </a:lnTo>
                              <a:lnTo>
                                <a:pt x="45" y="111"/>
                              </a:lnTo>
                              <a:lnTo>
                                <a:pt x="42" y="111"/>
                              </a:lnTo>
                              <a:lnTo>
                                <a:pt x="39" y="111"/>
                              </a:lnTo>
                              <a:lnTo>
                                <a:pt x="38" y="114"/>
                              </a:lnTo>
                              <a:lnTo>
                                <a:pt x="35" y="118"/>
                              </a:lnTo>
                              <a:lnTo>
                                <a:pt x="31" y="122"/>
                              </a:lnTo>
                              <a:lnTo>
                                <a:pt x="22" y="122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grpSp>
                      <p:nvGrpSpPr>
                        <p:cNvPr id="39014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9" y="967"/>
                          <a:ext cx="89" cy="113"/>
                          <a:chOff x="3249" y="967"/>
                          <a:chExt cx="89" cy="113"/>
                        </a:xfrm>
                      </p:grpSpPr>
                      <p:sp>
                        <p:nvSpPr>
                          <p:cNvPr id="39015" name="Freeform 2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0" y="1041"/>
                            <a:ext cx="18" cy="25"/>
                          </a:xfrm>
                          <a:custGeom>
                            <a:avLst/>
                            <a:gdLst>
                              <a:gd name="T0" fmla="*/ 5 w 18"/>
                              <a:gd name="T1" fmla="*/ 24 h 25"/>
                              <a:gd name="T2" fmla="*/ 4 w 18"/>
                              <a:gd name="T3" fmla="*/ 12 h 25"/>
                              <a:gd name="T4" fmla="*/ 7 w 18"/>
                              <a:gd name="T5" fmla="*/ 5 h 25"/>
                              <a:gd name="T6" fmla="*/ 17 w 18"/>
                              <a:gd name="T7" fmla="*/ 0 h 25"/>
                              <a:gd name="T8" fmla="*/ 11 w 18"/>
                              <a:gd name="T9" fmla="*/ 1 h 25"/>
                              <a:gd name="T10" fmla="*/ 3 w 18"/>
                              <a:gd name="T11" fmla="*/ 4 h 25"/>
                              <a:gd name="T12" fmla="*/ 0 w 18"/>
                              <a:gd name="T13" fmla="*/ 10 h 25"/>
                              <a:gd name="T14" fmla="*/ 5 w 18"/>
                              <a:gd name="T15" fmla="*/ 24 h 25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8" h="25">
                                <a:moveTo>
                                  <a:pt x="5" y="24"/>
                                </a:moveTo>
                                <a:lnTo>
                                  <a:pt x="4" y="12"/>
                                </a:lnTo>
                                <a:lnTo>
                                  <a:pt x="7" y="5"/>
                                </a:lnTo>
                                <a:lnTo>
                                  <a:pt x="17" y="0"/>
                                </a:lnTo>
                                <a:lnTo>
                                  <a:pt x="11" y="1"/>
                                </a:lnTo>
                                <a:lnTo>
                                  <a:pt x="3" y="4"/>
                                </a:lnTo>
                                <a:lnTo>
                                  <a:pt x="0" y="10"/>
                                </a:lnTo>
                                <a:lnTo>
                                  <a:pt x="5" y="24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6" name="Freeform 2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7" y="1004"/>
                            <a:ext cx="29" cy="57"/>
                          </a:xfrm>
                          <a:custGeom>
                            <a:avLst/>
                            <a:gdLst>
                              <a:gd name="T0" fmla="*/ 11 w 29"/>
                              <a:gd name="T1" fmla="*/ 56 h 57"/>
                              <a:gd name="T2" fmla="*/ 6 w 29"/>
                              <a:gd name="T3" fmla="*/ 44 h 57"/>
                              <a:gd name="T4" fmla="*/ 7 w 29"/>
                              <a:gd name="T5" fmla="*/ 27 h 57"/>
                              <a:gd name="T6" fmla="*/ 16 w 29"/>
                              <a:gd name="T7" fmla="*/ 13 h 57"/>
                              <a:gd name="T8" fmla="*/ 28 w 29"/>
                              <a:gd name="T9" fmla="*/ 0 h 57"/>
                              <a:gd name="T10" fmla="*/ 21 w 29"/>
                              <a:gd name="T11" fmla="*/ 7 h 57"/>
                              <a:gd name="T12" fmla="*/ 8 w 29"/>
                              <a:gd name="T13" fmla="*/ 17 h 57"/>
                              <a:gd name="T14" fmla="*/ 0 w 29"/>
                              <a:gd name="T15" fmla="*/ 25 h 57"/>
                              <a:gd name="T16" fmla="*/ 1 w 29"/>
                              <a:gd name="T17" fmla="*/ 31 h 57"/>
                              <a:gd name="T18" fmla="*/ 1 w 29"/>
                              <a:gd name="T19" fmla="*/ 40 h 57"/>
                              <a:gd name="T20" fmla="*/ 1 w 29"/>
                              <a:gd name="T21" fmla="*/ 48 h 57"/>
                              <a:gd name="T22" fmla="*/ 11 w 29"/>
                              <a:gd name="T23" fmla="*/ 56 h 57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29" h="57">
                                <a:moveTo>
                                  <a:pt x="11" y="56"/>
                                </a:moveTo>
                                <a:lnTo>
                                  <a:pt x="6" y="44"/>
                                </a:lnTo>
                                <a:lnTo>
                                  <a:pt x="7" y="27"/>
                                </a:lnTo>
                                <a:lnTo>
                                  <a:pt x="16" y="13"/>
                                </a:lnTo>
                                <a:lnTo>
                                  <a:pt x="28" y="0"/>
                                </a:lnTo>
                                <a:lnTo>
                                  <a:pt x="21" y="7"/>
                                </a:lnTo>
                                <a:lnTo>
                                  <a:pt x="8" y="17"/>
                                </a:lnTo>
                                <a:lnTo>
                                  <a:pt x="0" y="25"/>
                                </a:lnTo>
                                <a:lnTo>
                                  <a:pt x="1" y="31"/>
                                </a:lnTo>
                                <a:lnTo>
                                  <a:pt x="1" y="40"/>
                                </a:lnTo>
                                <a:lnTo>
                                  <a:pt x="1" y="48"/>
                                </a:lnTo>
                                <a:lnTo>
                                  <a:pt x="11" y="56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7" name="Freeform 2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9" y="1034"/>
                            <a:ext cx="21" cy="46"/>
                          </a:xfrm>
                          <a:custGeom>
                            <a:avLst/>
                            <a:gdLst>
                              <a:gd name="T0" fmla="*/ 9 w 21"/>
                              <a:gd name="T1" fmla="*/ 38 h 46"/>
                              <a:gd name="T2" fmla="*/ 0 w 21"/>
                              <a:gd name="T3" fmla="*/ 24 h 46"/>
                              <a:gd name="T4" fmla="*/ 4 w 21"/>
                              <a:gd name="T5" fmla="*/ 14 h 46"/>
                              <a:gd name="T6" fmla="*/ 11 w 21"/>
                              <a:gd name="T7" fmla="*/ 0 h 46"/>
                              <a:gd name="T8" fmla="*/ 5 w 21"/>
                              <a:gd name="T9" fmla="*/ 24 h 46"/>
                              <a:gd name="T10" fmla="*/ 10 w 21"/>
                              <a:gd name="T11" fmla="*/ 35 h 46"/>
                              <a:gd name="T12" fmla="*/ 20 w 21"/>
                              <a:gd name="T13" fmla="*/ 45 h 46"/>
                              <a:gd name="T14" fmla="*/ 9 w 21"/>
                              <a:gd name="T15" fmla="*/ 38 h 4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21" h="46">
                                <a:moveTo>
                                  <a:pt x="9" y="38"/>
                                </a:moveTo>
                                <a:lnTo>
                                  <a:pt x="0" y="24"/>
                                </a:lnTo>
                                <a:lnTo>
                                  <a:pt x="4" y="14"/>
                                </a:lnTo>
                                <a:lnTo>
                                  <a:pt x="11" y="0"/>
                                </a:lnTo>
                                <a:lnTo>
                                  <a:pt x="5" y="24"/>
                                </a:lnTo>
                                <a:lnTo>
                                  <a:pt x="10" y="35"/>
                                </a:lnTo>
                                <a:lnTo>
                                  <a:pt x="20" y="45"/>
                                </a:lnTo>
                                <a:lnTo>
                                  <a:pt x="9" y="38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8" name="Freeform 2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5" y="967"/>
                            <a:ext cx="27" cy="45"/>
                          </a:xfrm>
                          <a:custGeom>
                            <a:avLst/>
                            <a:gdLst>
                              <a:gd name="T0" fmla="*/ 26 w 27"/>
                              <a:gd name="T1" fmla="*/ 0 h 45"/>
                              <a:gd name="T2" fmla="*/ 14 w 27"/>
                              <a:gd name="T3" fmla="*/ 11 h 45"/>
                              <a:gd name="T4" fmla="*/ 4 w 27"/>
                              <a:gd name="T5" fmla="*/ 22 h 45"/>
                              <a:gd name="T6" fmla="*/ 2 w 27"/>
                              <a:gd name="T7" fmla="*/ 32 h 45"/>
                              <a:gd name="T8" fmla="*/ 0 w 27"/>
                              <a:gd name="T9" fmla="*/ 44 h 45"/>
                              <a:gd name="T10" fmla="*/ 4 w 27"/>
                              <a:gd name="T11" fmla="*/ 34 h 45"/>
                              <a:gd name="T12" fmla="*/ 8 w 27"/>
                              <a:gd name="T13" fmla="*/ 23 h 45"/>
                              <a:gd name="T14" fmla="*/ 19 w 27"/>
                              <a:gd name="T15" fmla="*/ 9 h 45"/>
                              <a:gd name="T16" fmla="*/ 26 w 27"/>
                              <a:gd name="T17" fmla="*/ 0 h 45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27" h="45">
                                <a:moveTo>
                                  <a:pt x="26" y="0"/>
                                </a:moveTo>
                                <a:lnTo>
                                  <a:pt x="14" y="11"/>
                                </a:lnTo>
                                <a:lnTo>
                                  <a:pt x="4" y="22"/>
                                </a:lnTo>
                                <a:lnTo>
                                  <a:pt x="2" y="32"/>
                                </a:lnTo>
                                <a:lnTo>
                                  <a:pt x="0" y="44"/>
                                </a:lnTo>
                                <a:lnTo>
                                  <a:pt x="4" y="34"/>
                                </a:lnTo>
                                <a:lnTo>
                                  <a:pt x="8" y="23"/>
                                </a:lnTo>
                                <a:lnTo>
                                  <a:pt x="19" y="9"/>
                                </a:lnTo>
                                <a:lnTo>
                                  <a:pt x="26" y="0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9" name="Freeform 2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2" y="1050"/>
                            <a:ext cx="16" cy="30"/>
                          </a:xfrm>
                          <a:custGeom>
                            <a:avLst/>
                            <a:gdLst>
                              <a:gd name="T0" fmla="*/ 5 w 16"/>
                              <a:gd name="T1" fmla="*/ 29 h 30"/>
                              <a:gd name="T2" fmla="*/ 2 w 16"/>
                              <a:gd name="T3" fmla="*/ 20 h 30"/>
                              <a:gd name="T4" fmla="*/ 0 w 16"/>
                              <a:gd name="T5" fmla="*/ 14 h 30"/>
                              <a:gd name="T6" fmla="*/ 4 w 16"/>
                              <a:gd name="T7" fmla="*/ 6 h 30"/>
                              <a:gd name="T8" fmla="*/ 13 w 16"/>
                              <a:gd name="T9" fmla="*/ 0 h 30"/>
                              <a:gd name="T10" fmla="*/ 8 w 16"/>
                              <a:gd name="T11" fmla="*/ 9 h 30"/>
                              <a:gd name="T12" fmla="*/ 5 w 16"/>
                              <a:gd name="T13" fmla="*/ 17 h 30"/>
                              <a:gd name="T14" fmla="*/ 9 w 16"/>
                              <a:gd name="T15" fmla="*/ 20 h 30"/>
                              <a:gd name="T16" fmla="*/ 15 w 16"/>
                              <a:gd name="T17" fmla="*/ 12 h 30"/>
                              <a:gd name="T18" fmla="*/ 12 w 16"/>
                              <a:gd name="T19" fmla="*/ 19 h 30"/>
                              <a:gd name="T20" fmla="*/ 5 w 16"/>
                              <a:gd name="T21" fmla="*/ 29 h 30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16" h="30">
                                <a:moveTo>
                                  <a:pt x="5" y="29"/>
                                </a:moveTo>
                                <a:lnTo>
                                  <a:pt x="2" y="20"/>
                                </a:lnTo>
                                <a:lnTo>
                                  <a:pt x="0" y="14"/>
                                </a:lnTo>
                                <a:lnTo>
                                  <a:pt x="4" y="6"/>
                                </a:lnTo>
                                <a:lnTo>
                                  <a:pt x="13" y="0"/>
                                </a:lnTo>
                                <a:lnTo>
                                  <a:pt x="8" y="9"/>
                                </a:lnTo>
                                <a:lnTo>
                                  <a:pt x="5" y="17"/>
                                </a:lnTo>
                                <a:lnTo>
                                  <a:pt x="9" y="20"/>
                                </a:lnTo>
                                <a:lnTo>
                                  <a:pt x="15" y="12"/>
                                </a:lnTo>
                                <a:lnTo>
                                  <a:pt x="12" y="19"/>
                                </a:lnTo>
                                <a:lnTo>
                                  <a:pt x="5" y="29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</p:grpSp>
                  </p:grpSp>
                  <p:grpSp>
                    <p:nvGrpSpPr>
                      <p:cNvPr id="39006" name="Group 2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46" y="1117"/>
                        <a:ext cx="126" cy="68"/>
                        <a:chOff x="3446" y="1117"/>
                        <a:chExt cx="126" cy="68"/>
                      </a:xfrm>
                    </p:grpSpPr>
                    <p:sp>
                      <p:nvSpPr>
                        <p:cNvPr id="39007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6" y="1117"/>
                          <a:ext cx="126" cy="68"/>
                        </a:xfrm>
                        <a:custGeom>
                          <a:avLst/>
                          <a:gdLst>
                            <a:gd name="T0" fmla="*/ 8 w 126"/>
                            <a:gd name="T1" fmla="*/ 16 h 68"/>
                            <a:gd name="T2" fmla="*/ 30 w 126"/>
                            <a:gd name="T3" fmla="*/ 17 h 68"/>
                            <a:gd name="T4" fmla="*/ 46 w 126"/>
                            <a:gd name="T5" fmla="*/ 17 h 68"/>
                            <a:gd name="T6" fmla="*/ 65 w 126"/>
                            <a:gd name="T7" fmla="*/ 8 h 68"/>
                            <a:gd name="T8" fmla="*/ 80 w 126"/>
                            <a:gd name="T9" fmla="*/ 1 h 68"/>
                            <a:gd name="T10" fmla="*/ 94 w 126"/>
                            <a:gd name="T11" fmla="*/ 0 h 68"/>
                            <a:gd name="T12" fmla="*/ 101 w 126"/>
                            <a:gd name="T13" fmla="*/ 6 h 68"/>
                            <a:gd name="T14" fmla="*/ 110 w 126"/>
                            <a:gd name="T15" fmla="*/ 11 h 68"/>
                            <a:gd name="T16" fmla="*/ 122 w 126"/>
                            <a:gd name="T17" fmla="*/ 12 h 68"/>
                            <a:gd name="T18" fmla="*/ 125 w 126"/>
                            <a:gd name="T19" fmla="*/ 17 h 68"/>
                            <a:gd name="T20" fmla="*/ 123 w 126"/>
                            <a:gd name="T21" fmla="*/ 30 h 68"/>
                            <a:gd name="T22" fmla="*/ 121 w 126"/>
                            <a:gd name="T23" fmla="*/ 39 h 68"/>
                            <a:gd name="T24" fmla="*/ 115 w 126"/>
                            <a:gd name="T25" fmla="*/ 45 h 68"/>
                            <a:gd name="T26" fmla="*/ 107 w 126"/>
                            <a:gd name="T27" fmla="*/ 54 h 68"/>
                            <a:gd name="T28" fmla="*/ 103 w 126"/>
                            <a:gd name="T29" fmla="*/ 62 h 68"/>
                            <a:gd name="T30" fmla="*/ 97 w 126"/>
                            <a:gd name="T31" fmla="*/ 66 h 68"/>
                            <a:gd name="T32" fmla="*/ 93 w 126"/>
                            <a:gd name="T33" fmla="*/ 67 h 68"/>
                            <a:gd name="T34" fmla="*/ 85 w 126"/>
                            <a:gd name="T35" fmla="*/ 60 h 68"/>
                            <a:gd name="T36" fmla="*/ 81 w 126"/>
                            <a:gd name="T37" fmla="*/ 63 h 68"/>
                            <a:gd name="T38" fmla="*/ 74 w 126"/>
                            <a:gd name="T39" fmla="*/ 63 h 68"/>
                            <a:gd name="T40" fmla="*/ 69 w 126"/>
                            <a:gd name="T41" fmla="*/ 53 h 68"/>
                            <a:gd name="T42" fmla="*/ 65 w 126"/>
                            <a:gd name="T43" fmla="*/ 55 h 68"/>
                            <a:gd name="T44" fmla="*/ 60 w 126"/>
                            <a:gd name="T45" fmla="*/ 55 h 68"/>
                            <a:gd name="T46" fmla="*/ 58 w 126"/>
                            <a:gd name="T47" fmla="*/ 49 h 68"/>
                            <a:gd name="T48" fmla="*/ 52 w 126"/>
                            <a:gd name="T49" fmla="*/ 53 h 68"/>
                            <a:gd name="T50" fmla="*/ 47 w 126"/>
                            <a:gd name="T51" fmla="*/ 56 h 68"/>
                            <a:gd name="T52" fmla="*/ 41 w 126"/>
                            <a:gd name="T53" fmla="*/ 53 h 68"/>
                            <a:gd name="T54" fmla="*/ 39 w 126"/>
                            <a:gd name="T55" fmla="*/ 48 h 68"/>
                            <a:gd name="T56" fmla="*/ 38 w 126"/>
                            <a:gd name="T57" fmla="*/ 42 h 68"/>
                            <a:gd name="T58" fmla="*/ 29 w 126"/>
                            <a:gd name="T59" fmla="*/ 43 h 68"/>
                            <a:gd name="T60" fmla="*/ 21 w 126"/>
                            <a:gd name="T61" fmla="*/ 45 h 68"/>
                            <a:gd name="T62" fmla="*/ 19 w 126"/>
                            <a:gd name="T63" fmla="*/ 41 h 68"/>
                            <a:gd name="T64" fmla="*/ 13 w 126"/>
                            <a:gd name="T65" fmla="*/ 41 h 68"/>
                            <a:gd name="T66" fmla="*/ 4 w 126"/>
                            <a:gd name="T67" fmla="*/ 35 h 68"/>
                            <a:gd name="T68" fmla="*/ 0 w 126"/>
                            <a:gd name="T69" fmla="*/ 27 h 68"/>
                            <a:gd name="T70" fmla="*/ 2 w 126"/>
                            <a:gd name="T71" fmla="*/ 24 h 68"/>
                            <a:gd name="T72" fmla="*/ 0 w 126"/>
                            <a:gd name="T73" fmla="*/ 17 h 68"/>
                            <a:gd name="T74" fmla="*/ 8 w 126"/>
                            <a:gd name="T75" fmla="*/ 16 h 68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0" t="0" r="r" b="b"/>
                          <a:pathLst>
                            <a:path w="126" h="68">
                              <a:moveTo>
                                <a:pt x="8" y="16"/>
                              </a:moveTo>
                              <a:lnTo>
                                <a:pt x="30" y="17"/>
                              </a:lnTo>
                              <a:lnTo>
                                <a:pt x="46" y="17"/>
                              </a:lnTo>
                              <a:lnTo>
                                <a:pt x="65" y="8"/>
                              </a:lnTo>
                              <a:lnTo>
                                <a:pt x="80" y="1"/>
                              </a:lnTo>
                              <a:lnTo>
                                <a:pt x="94" y="0"/>
                              </a:lnTo>
                              <a:lnTo>
                                <a:pt x="101" y="6"/>
                              </a:lnTo>
                              <a:lnTo>
                                <a:pt x="110" y="11"/>
                              </a:lnTo>
                              <a:lnTo>
                                <a:pt x="122" y="12"/>
                              </a:lnTo>
                              <a:lnTo>
                                <a:pt x="125" y="17"/>
                              </a:lnTo>
                              <a:lnTo>
                                <a:pt x="123" y="30"/>
                              </a:lnTo>
                              <a:lnTo>
                                <a:pt x="121" y="39"/>
                              </a:lnTo>
                              <a:lnTo>
                                <a:pt x="115" y="45"/>
                              </a:lnTo>
                              <a:lnTo>
                                <a:pt x="107" y="54"/>
                              </a:lnTo>
                              <a:lnTo>
                                <a:pt x="103" y="62"/>
                              </a:lnTo>
                              <a:lnTo>
                                <a:pt x="97" y="66"/>
                              </a:lnTo>
                              <a:lnTo>
                                <a:pt x="93" y="67"/>
                              </a:lnTo>
                              <a:lnTo>
                                <a:pt x="85" y="60"/>
                              </a:lnTo>
                              <a:lnTo>
                                <a:pt x="81" y="63"/>
                              </a:lnTo>
                              <a:lnTo>
                                <a:pt x="74" y="63"/>
                              </a:lnTo>
                              <a:lnTo>
                                <a:pt x="69" y="53"/>
                              </a:lnTo>
                              <a:lnTo>
                                <a:pt x="65" y="55"/>
                              </a:lnTo>
                              <a:lnTo>
                                <a:pt x="60" y="55"/>
                              </a:lnTo>
                              <a:lnTo>
                                <a:pt x="58" y="49"/>
                              </a:lnTo>
                              <a:lnTo>
                                <a:pt x="52" y="53"/>
                              </a:lnTo>
                              <a:lnTo>
                                <a:pt x="47" y="56"/>
                              </a:lnTo>
                              <a:lnTo>
                                <a:pt x="41" y="53"/>
                              </a:lnTo>
                              <a:lnTo>
                                <a:pt x="39" y="48"/>
                              </a:lnTo>
                              <a:lnTo>
                                <a:pt x="38" y="42"/>
                              </a:lnTo>
                              <a:lnTo>
                                <a:pt x="29" y="43"/>
                              </a:lnTo>
                              <a:lnTo>
                                <a:pt x="21" y="45"/>
                              </a:lnTo>
                              <a:lnTo>
                                <a:pt x="19" y="41"/>
                              </a:lnTo>
                              <a:lnTo>
                                <a:pt x="13" y="41"/>
                              </a:lnTo>
                              <a:lnTo>
                                <a:pt x="4" y="35"/>
                              </a:lnTo>
                              <a:lnTo>
                                <a:pt x="0" y="27"/>
                              </a:lnTo>
                              <a:lnTo>
                                <a:pt x="2" y="24"/>
                              </a:lnTo>
                              <a:lnTo>
                                <a:pt x="0" y="17"/>
                              </a:lnTo>
                              <a:lnTo>
                                <a:pt x="8" y="16"/>
                              </a:lnTo>
                            </a:path>
                          </a:pathLst>
                        </a:custGeom>
                        <a:solidFill>
                          <a:srgbClr val="C0804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TW" altLang="en-US"/>
                        </a:p>
                      </p:txBody>
                    </p:sp>
                    <p:grpSp>
                      <p:nvGrpSpPr>
                        <p:cNvPr id="39008" name="Group 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64" y="1128"/>
                          <a:ext cx="95" cy="52"/>
                          <a:chOff x="3464" y="1128"/>
                          <a:chExt cx="95" cy="52"/>
                        </a:xfrm>
                      </p:grpSpPr>
                      <p:sp>
                        <p:nvSpPr>
                          <p:cNvPr id="39009" name="Freeform 2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4" y="1144"/>
                            <a:ext cx="30" cy="15"/>
                          </a:xfrm>
                          <a:custGeom>
                            <a:avLst/>
                            <a:gdLst>
                              <a:gd name="T0" fmla="*/ 0 w 30"/>
                              <a:gd name="T1" fmla="*/ 14 h 15"/>
                              <a:gd name="T2" fmla="*/ 15 w 30"/>
                              <a:gd name="T3" fmla="*/ 10 h 15"/>
                              <a:gd name="T4" fmla="*/ 29 w 30"/>
                              <a:gd name="T5" fmla="*/ 0 h 15"/>
                              <a:gd name="T6" fmla="*/ 24 w 30"/>
                              <a:gd name="T7" fmla="*/ 8 h 15"/>
                              <a:gd name="T8" fmla="*/ 18 w 30"/>
                              <a:gd name="T9" fmla="*/ 13 h 15"/>
                              <a:gd name="T10" fmla="*/ 0 w 30"/>
                              <a:gd name="T11" fmla="*/ 14 h 1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0" h="15">
                                <a:moveTo>
                                  <a:pt x="0" y="14"/>
                                </a:moveTo>
                                <a:lnTo>
                                  <a:pt x="15" y="10"/>
                                </a:lnTo>
                                <a:lnTo>
                                  <a:pt x="29" y="0"/>
                                </a:lnTo>
                                <a:lnTo>
                                  <a:pt x="24" y="8"/>
                                </a:lnTo>
                                <a:lnTo>
                                  <a:pt x="18" y="13"/>
                                </a:ln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0" name="Freeform 2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3" y="1128"/>
                            <a:ext cx="24" cy="42"/>
                          </a:xfrm>
                          <a:custGeom>
                            <a:avLst/>
                            <a:gdLst>
                              <a:gd name="T0" fmla="*/ 0 w 24"/>
                              <a:gd name="T1" fmla="*/ 41 h 42"/>
                              <a:gd name="T2" fmla="*/ 8 w 24"/>
                              <a:gd name="T3" fmla="*/ 27 h 42"/>
                              <a:gd name="T4" fmla="*/ 23 w 24"/>
                              <a:gd name="T5" fmla="*/ 0 h 42"/>
                              <a:gd name="T6" fmla="*/ 18 w 24"/>
                              <a:gd name="T7" fmla="*/ 15 h 42"/>
                              <a:gd name="T8" fmla="*/ 15 w 24"/>
                              <a:gd name="T9" fmla="*/ 28 h 42"/>
                              <a:gd name="T10" fmla="*/ 0 w 24"/>
                              <a:gd name="T11" fmla="*/ 41 h 4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24" h="42">
                                <a:moveTo>
                                  <a:pt x="0" y="41"/>
                                </a:moveTo>
                                <a:lnTo>
                                  <a:pt x="8" y="27"/>
                                </a:lnTo>
                                <a:lnTo>
                                  <a:pt x="23" y="0"/>
                                </a:lnTo>
                                <a:lnTo>
                                  <a:pt x="18" y="15"/>
                                </a:lnTo>
                                <a:lnTo>
                                  <a:pt x="15" y="28"/>
                                </a:lnTo>
                                <a:lnTo>
                                  <a:pt x="0" y="41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1" name="Freeform 2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30" y="1129"/>
                            <a:ext cx="18" cy="51"/>
                          </a:xfrm>
                          <a:custGeom>
                            <a:avLst/>
                            <a:gdLst>
                              <a:gd name="T0" fmla="*/ 0 w 18"/>
                              <a:gd name="T1" fmla="*/ 50 h 51"/>
                              <a:gd name="T2" fmla="*/ 12 w 18"/>
                              <a:gd name="T3" fmla="*/ 39 h 51"/>
                              <a:gd name="T4" fmla="*/ 11 w 18"/>
                              <a:gd name="T5" fmla="*/ 15 h 51"/>
                              <a:gd name="T6" fmla="*/ 3 w 18"/>
                              <a:gd name="T7" fmla="*/ 0 h 51"/>
                              <a:gd name="T8" fmla="*/ 13 w 18"/>
                              <a:gd name="T9" fmla="*/ 15 h 51"/>
                              <a:gd name="T10" fmla="*/ 17 w 18"/>
                              <a:gd name="T11" fmla="*/ 30 h 51"/>
                              <a:gd name="T12" fmla="*/ 16 w 18"/>
                              <a:gd name="T13" fmla="*/ 43 h 51"/>
                              <a:gd name="T14" fmla="*/ 0 w 18"/>
                              <a:gd name="T15" fmla="*/ 50 h 51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8" h="51">
                                <a:moveTo>
                                  <a:pt x="0" y="50"/>
                                </a:moveTo>
                                <a:lnTo>
                                  <a:pt x="12" y="39"/>
                                </a:lnTo>
                                <a:lnTo>
                                  <a:pt x="11" y="15"/>
                                </a:lnTo>
                                <a:lnTo>
                                  <a:pt x="3" y="0"/>
                                </a:lnTo>
                                <a:lnTo>
                                  <a:pt x="13" y="15"/>
                                </a:lnTo>
                                <a:lnTo>
                                  <a:pt x="17" y="30"/>
                                </a:lnTo>
                                <a:lnTo>
                                  <a:pt x="16" y="43"/>
                                </a:lnTo>
                                <a:lnTo>
                                  <a:pt x="0" y="50"/>
                                </a:lnTo>
                              </a:path>
                            </a:pathLst>
                          </a:custGeom>
                          <a:solidFill>
                            <a:srgbClr val="804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  <p:sp>
                        <p:nvSpPr>
                          <p:cNvPr id="39012" name="Freeform 2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53" y="1144"/>
                            <a:ext cx="6" cy="21"/>
                          </a:xfrm>
                          <a:custGeom>
                            <a:avLst/>
                            <a:gdLst>
                              <a:gd name="T0" fmla="*/ 0 w 6"/>
                              <a:gd name="T1" fmla="*/ 0 h 21"/>
                              <a:gd name="T2" fmla="*/ 5 w 6"/>
                              <a:gd name="T3" fmla="*/ 13 h 21"/>
                              <a:gd name="T4" fmla="*/ 3 w 6"/>
                              <a:gd name="T5" fmla="*/ 20 h 21"/>
                              <a:gd name="T6" fmla="*/ 0 60000 65536"/>
                              <a:gd name="T7" fmla="*/ 0 60000 65536"/>
                              <a:gd name="T8" fmla="*/ 0 60000 6553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6" h="21">
                                <a:moveTo>
                                  <a:pt x="0" y="0"/>
                                </a:moveTo>
                                <a:lnTo>
                                  <a:pt x="5" y="13"/>
                                </a:lnTo>
                                <a:lnTo>
                                  <a:pt x="3" y="2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TW" altLang="en-US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38997" name="Group 255"/>
                <p:cNvGrpSpPr>
                  <a:grpSpLocks/>
                </p:cNvGrpSpPr>
                <p:nvPr/>
              </p:nvGrpSpPr>
              <p:grpSpPr bwMode="auto">
                <a:xfrm>
                  <a:off x="3533" y="992"/>
                  <a:ext cx="78" cy="112"/>
                  <a:chOff x="3533" y="992"/>
                  <a:chExt cx="78" cy="112"/>
                </a:xfrm>
              </p:grpSpPr>
              <p:sp>
                <p:nvSpPr>
                  <p:cNvPr id="38998" name="Freeform 256"/>
                  <p:cNvSpPr>
                    <a:spLocks/>
                  </p:cNvSpPr>
                  <p:nvPr/>
                </p:nvSpPr>
                <p:spPr bwMode="auto">
                  <a:xfrm>
                    <a:off x="3533" y="1017"/>
                    <a:ext cx="70" cy="87"/>
                  </a:xfrm>
                  <a:custGeom>
                    <a:avLst/>
                    <a:gdLst>
                      <a:gd name="T0" fmla="*/ 4 w 70"/>
                      <a:gd name="T1" fmla="*/ 37 h 87"/>
                      <a:gd name="T2" fmla="*/ 12 w 70"/>
                      <a:gd name="T3" fmla="*/ 20 h 87"/>
                      <a:gd name="T4" fmla="*/ 17 w 70"/>
                      <a:gd name="T5" fmla="*/ 14 h 87"/>
                      <a:gd name="T6" fmla="*/ 24 w 70"/>
                      <a:gd name="T7" fmla="*/ 5 h 87"/>
                      <a:gd name="T8" fmla="*/ 37 w 70"/>
                      <a:gd name="T9" fmla="*/ 0 h 87"/>
                      <a:gd name="T10" fmla="*/ 47 w 70"/>
                      <a:gd name="T11" fmla="*/ 2 h 87"/>
                      <a:gd name="T12" fmla="*/ 55 w 70"/>
                      <a:gd name="T13" fmla="*/ 7 h 87"/>
                      <a:gd name="T14" fmla="*/ 63 w 70"/>
                      <a:gd name="T15" fmla="*/ 17 h 87"/>
                      <a:gd name="T16" fmla="*/ 69 w 70"/>
                      <a:gd name="T17" fmla="*/ 32 h 87"/>
                      <a:gd name="T18" fmla="*/ 69 w 70"/>
                      <a:gd name="T19" fmla="*/ 44 h 87"/>
                      <a:gd name="T20" fmla="*/ 65 w 70"/>
                      <a:gd name="T21" fmla="*/ 56 h 87"/>
                      <a:gd name="T22" fmla="*/ 58 w 70"/>
                      <a:gd name="T23" fmla="*/ 67 h 87"/>
                      <a:gd name="T24" fmla="*/ 51 w 70"/>
                      <a:gd name="T25" fmla="*/ 75 h 87"/>
                      <a:gd name="T26" fmla="*/ 39 w 70"/>
                      <a:gd name="T27" fmla="*/ 84 h 87"/>
                      <a:gd name="T28" fmla="*/ 25 w 70"/>
                      <a:gd name="T29" fmla="*/ 86 h 87"/>
                      <a:gd name="T30" fmla="*/ 13 w 70"/>
                      <a:gd name="T31" fmla="*/ 83 h 87"/>
                      <a:gd name="T32" fmla="*/ 2 w 70"/>
                      <a:gd name="T33" fmla="*/ 73 h 87"/>
                      <a:gd name="T34" fmla="*/ 0 w 70"/>
                      <a:gd name="T35" fmla="*/ 59 h 87"/>
                      <a:gd name="T36" fmla="*/ 4 w 70"/>
                      <a:gd name="T37" fmla="*/ 37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0" h="87">
                        <a:moveTo>
                          <a:pt x="4" y="37"/>
                        </a:moveTo>
                        <a:lnTo>
                          <a:pt x="12" y="20"/>
                        </a:lnTo>
                        <a:lnTo>
                          <a:pt x="17" y="14"/>
                        </a:lnTo>
                        <a:lnTo>
                          <a:pt x="24" y="5"/>
                        </a:lnTo>
                        <a:lnTo>
                          <a:pt x="37" y="0"/>
                        </a:lnTo>
                        <a:lnTo>
                          <a:pt x="47" y="2"/>
                        </a:lnTo>
                        <a:lnTo>
                          <a:pt x="55" y="7"/>
                        </a:lnTo>
                        <a:lnTo>
                          <a:pt x="63" y="17"/>
                        </a:lnTo>
                        <a:lnTo>
                          <a:pt x="69" y="32"/>
                        </a:lnTo>
                        <a:lnTo>
                          <a:pt x="69" y="44"/>
                        </a:lnTo>
                        <a:lnTo>
                          <a:pt x="65" y="56"/>
                        </a:lnTo>
                        <a:lnTo>
                          <a:pt x="58" y="67"/>
                        </a:lnTo>
                        <a:lnTo>
                          <a:pt x="51" y="75"/>
                        </a:lnTo>
                        <a:lnTo>
                          <a:pt x="39" y="84"/>
                        </a:lnTo>
                        <a:lnTo>
                          <a:pt x="25" y="86"/>
                        </a:lnTo>
                        <a:lnTo>
                          <a:pt x="13" y="83"/>
                        </a:lnTo>
                        <a:lnTo>
                          <a:pt x="2" y="73"/>
                        </a:lnTo>
                        <a:lnTo>
                          <a:pt x="0" y="59"/>
                        </a:lnTo>
                        <a:lnTo>
                          <a:pt x="4" y="37"/>
                        </a:lnTo>
                      </a:path>
                    </a:pathLst>
                  </a:custGeom>
                  <a:solidFill>
                    <a:srgbClr val="F0F0F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99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3568" y="1046"/>
                    <a:ext cx="6" cy="8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39000" name="Freeform 258"/>
                  <p:cNvSpPr>
                    <a:spLocks/>
                  </p:cNvSpPr>
                  <p:nvPr/>
                </p:nvSpPr>
                <p:spPr bwMode="auto">
                  <a:xfrm>
                    <a:off x="3543" y="992"/>
                    <a:ext cx="68" cy="56"/>
                  </a:xfrm>
                  <a:custGeom>
                    <a:avLst/>
                    <a:gdLst>
                      <a:gd name="T0" fmla="*/ 67 w 68"/>
                      <a:gd name="T1" fmla="*/ 38 h 56"/>
                      <a:gd name="T2" fmla="*/ 65 w 68"/>
                      <a:gd name="T3" fmla="*/ 33 h 56"/>
                      <a:gd name="T4" fmla="*/ 17 w 68"/>
                      <a:gd name="T5" fmla="*/ 0 h 56"/>
                      <a:gd name="T6" fmla="*/ 13 w 68"/>
                      <a:gd name="T7" fmla="*/ 0 h 56"/>
                      <a:gd name="T8" fmla="*/ 8 w 68"/>
                      <a:gd name="T9" fmla="*/ 2 h 56"/>
                      <a:gd name="T10" fmla="*/ 4 w 68"/>
                      <a:gd name="T11" fmla="*/ 6 h 56"/>
                      <a:gd name="T12" fmla="*/ 0 w 68"/>
                      <a:gd name="T13" fmla="*/ 12 h 56"/>
                      <a:gd name="T14" fmla="*/ 1 w 68"/>
                      <a:gd name="T15" fmla="*/ 17 h 56"/>
                      <a:gd name="T16" fmla="*/ 3 w 68"/>
                      <a:gd name="T17" fmla="*/ 22 h 56"/>
                      <a:gd name="T18" fmla="*/ 5 w 68"/>
                      <a:gd name="T19" fmla="*/ 25 h 56"/>
                      <a:gd name="T20" fmla="*/ 10 w 68"/>
                      <a:gd name="T21" fmla="*/ 28 h 56"/>
                      <a:gd name="T22" fmla="*/ 46 w 68"/>
                      <a:gd name="T23" fmla="*/ 53 h 56"/>
                      <a:gd name="T24" fmla="*/ 49 w 68"/>
                      <a:gd name="T25" fmla="*/ 54 h 56"/>
                      <a:gd name="T26" fmla="*/ 53 w 68"/>
                      <a:gd name="T27" fmla="*/ 55 h 56"/>
                      <a:gd name="T28" fmla="*/ 58 w 68"/>
                      <a:gd name="T29" fmla="*/ 54 h 56"/>
                      <a:gd name="T30" fmla="*/ 63 w 68"/>
                      <a:gd name="T31" fmla="*/ 51 h 56"/>
                      <a:gd name="T32" fmla="*/ 66 w 68"/>
                      <a:gd name="T33" fmla="*/ 47 h 56"/>
                      <a:gd name="T34" fmla="*/ 67 w 68"/>
                      <a:gd name="T35" fmla="*/ 41 h 56"/>
                      <a:gd name="T36" fmla="*/ 67 w 68"/>
                      <a:gd name="T37" fmla="*/ 38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8" h="56">
                        <a:moveTo>
                          <a:pt x="67" y="38"/>
                        </a:moveTo>
                        <a:lnTo>
                          <a:pt x="65" y="33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8" y="2"/>
                        </a:lnTo>
                        <a:lnTo>
                          <a:pt x="4" y="6"/>
                        </a:lnTo>
                        <a:lnTo>
                          <a:pt x="0" y="12"/>
                        </a:lnTo>
                        <a:lnTo>
                          <a:pt x="1" y="17"/>
                        </a:lnTo>
                        <a:lnTo>
                          <a:pt x="3" y="22"/>
                        </a:lnTo>
                        <a:lnTo>
                          <a:pt x="5" y="25"/>
                        </a:lnTo>
                        <a:lnTo>
                          <a:pt x="10" y="28"/>
                        </a:lnTo>
                        <a:lnTo>
                          <a:pt x="46" y="53"/>
                        </a:lnTo>
                        <a:lnTo>
                          <a:pt x="49" y="54"/>
                        </a:lnTo>
                        <a:lnTo>
                          <a:pt x="53" y="55"/>
                        </a:lnTo>
                        <a:lnTo>
                          <a:pt x="58" y="54"/>
                        </a:lnTo>
                        <a:lnTo>
                          <a:pt x="63" y="51"/>
                        </a:lnTo>
                        <a:lnTo>
                          <a:pt x="66" y="47"/>
                        </a:lnTo>
                        <a:lnTo>
                          <a:pt x="67" y="41"/>
                        </a:lnTo>
                        <a:lnTo>
                          <a:pt x="67" y="38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38990" name="Group 259"/>
              <p:cNvGrpSpPr>
                <a:grpSpLocks/>
              </p:cNvGrpSpPr>
              <p:nvPr/>
            </p:nvGrpSpPr>
            <p:grpSpPr bwMode="auto">
              <a:xfrm>
                <a:off x="3451" y="992"/>
                <a:ext cx="158" cy="143"/>
                <a:chOff x="3451" y="992"/>
                <a:chExt cx="158" cy="143"/>
              </a:xfrm>
            </p:grpSpPr>
            <p:sp>
              <p:nvSpPr>
                <p:cNvPr id="38991" name="Freeform 260"/>
                <p:cNvSpPr>
                  <a:spLocks/>
                </p:cNvSpPr>
                <p:nvPr/>
              </p:nvSpPr>
              <p:spPr bwMode="auto">
                <a:xfrm>
                  <a:off x="3503" y="1022"/>
                  <a:ext cx="106" cy="113"/>
                </a:xfrm>
                <a:custGeom>
                  <a:avLst/>
                  <a:gdLst>
                    <a:gd name="T0" fmla="*/ 38 w 106"/>
                    <a:gd name="T1" fmla="*/ 0 h 113"/>
                    <a:gd name="T2" fmla="*/ 56 w 106"/>
                    <a:gd name="T3" fmla="*/ 13 h 113"/>
                    <a:gd name="T4" fmla="*/ 78 w 106"/>
                    <a:gd name="T5" fmla="*/ 37 h 113"/>
                    <a:gd name="T6" fmla="*/ 89 w 106"/>
                    <a:gd name="T7" fmla="*/ 51 h 113"/>
                    <a:gd name="T8" fmla="*/ 97 w 106"/>
                    <a:gd name="T9" fmla="*/ 61 h 113"/>
                    <a:gd name="T10" fmla="*/ 103 w 106"/>
                    <a:gd name="T11" fmla="*/ 72 h 113"/>
                    <a:gd name="T12" fmla="*/ 105 w 106"/>
                    <a:gd name="T13" fmla="*/ 84 h 113"/>
                    <a:gd name="T14" fmla="*/ 105 w 106"/>
                    <a:gd name="T15" fmla="*/ 95 h 113"/>
                    <a:gd name="T16" fmla="*/ 99 w 106"/>
                    <a:gd name="T17" fmla="*/ 104 h 113"/>
                    <a:gd name="T18" fmla="*/ 92 w 106"/>
                    <a:gd name="T19" fmla="*/ 110 h 113"/>
                    <a:gd name="T20" fmla="*/ 76 w 106"/>
                    <a:gd name="T21" fmla="*/ 112 h 113"/>
                    <a:gd name="T22" fmla="*/ 55 w 106"/>
                    <a:gd name="T23" fmla="*/ 106 h 113"/>
                    <a:gd name="T24" fmla="*/ 36 w 106"/>
                    <a:gd name="T25" fmla="*/ 100 h 113"/>
                    <a:gd name="T26" fmla="*/ 27 w 106"/>
                    <a:gd name="T27" fmla="*/ 93 h 113"/>
                    <a:gd name="T28" fmla="*/ 12 w 106"/>
                    <a:gd name="T29" fmla="*/ 82 h 113"/>
                    <a:gd name="T30" fmla="*/ 0 w 106"/>
                    <a:gd name="T31" fmla="*/ 63 h 113"/>
                    <a:gd name="T32" fmla="*/ 9 w 106"/>
                    <a:gd name="T33" fmla="*/ 60 h 113"/>
                    <a:gd name="T34" fmla="*/ 19 w 106"/>
                    <a:gd name="T35" fmla="*/ 25 h 113"/>
                    <a:gd name="T36" fmla="*/ 38 w 106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6" h="113">
                      <a:moveTo>
                        <a:pt x="38" y="0"/>
                      </a:moveTo>
                      <a:lnTo>
                        <a:pt x="56" y="13"/>
                      </a:lnTo>
                      <a:lnTo>
                        <a:pt x="78" y="37"/>
                      </a:lnTo>
                      <a:lnTo>
                        <a:pt x="89" y="51"/>
                      </a:lnTo>
                      <a:lnTo>
                        <a:pt x="97" y="61"/>
                      </a:lnTo>
                      <a:lnTo>
                        <a:pt x="103" y="72"/>
                      </a:lnTo>
                      <a:lnTo>
                        <a:pt x="105" y="84"/>
                      </a:lnTo>
                      <a:lnTo>
                        <a:pt x="105" y="95"/>
                      </a:lnTo>
                      <a:lnTo>
                        <a:pt x="99" y="104"/>
                      </a:lnTo>
                      <a:lnTo>
                        <a:pt x="92" y="110"/>
                      </a:lnTo>
                      <a:lnTo>
                        <a:pt x="76" y="112"/>
                      </a:lnTo>
                      <a:lnTo>
                        <a:pt x="55" y="106"/>
                      </a:lnTo>
                      <a:lnTo>
                        <a:pt x="36" y="100"/>
                      </a:lnTo>
                      <a:lnTo>
                        <a:pt x="27" y="93"/>
                      </a:lnTo>
                      <a:lnTo>
                        <a:pt x="12" y="82"/>
                      </a:lnTo>
                      <a:lnTo>
                        <a:pt x="0" y="63"/>
                      </a:lnTo>
                      <a:lnTo>
                        <a:pt x="9" y="60"/>
                      </a:lnTo>
                      <a:lnTo>
                        <a:pt x="19" y="25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8992" name="Group 261"/>
                <p:cNvGrpSpPr>
                  <a:grpSpLocks/>
                </p:cNvGrpSpPr>
                <p:nvPr/>
              </p:nvGrpSpPr>
              <p:grpSpPr bwMode="auto">
                <a:xfrm>
                  <a:off x="3451" y="992"/>
                  <a:ext cx="98" cy="102"/>
                  <a:chOff x="3451" y="992"/>
                  <a:chExt cx="98" cy="102"/>
                </a:xfrm>
              </p:grpSpPr>
              <p:sp>
                <p:nvSpPr>
                  <p:cNvPr id="38993" name="Freeform 262"/>
                  <p:cNvSpPr>
                    <a:spLocks/>
                  </p:cNvSpPr>
                  <p:nvPr/>
                </p:nvSpPr>
                <p:spPr bwMode="auto">
                  <a:xfrm>
                    <a:off x="3464" y="1013"/>
                    <a:ext cx="69" cy="81"/>
                  </a:xfrm>
                  <a:custGeom>
                    <a:avLst/>
                    <a:gdLst>
                      <a:gd name="T0" fmla="*/ 5 w 69"/>
                      <a:gd name="T1" fmla="*/ 31 h 81"/>
                      <a:gd name="T2" fmla="*/ 11 w 69"/>
                      <a:gd name="T3" fmla="*/ 18 h 81"/>
                      <a:gd name="T4" fmla="*/ 17 w 69"/>
                      <a:gd name="T5" fmla="*/ 10 h 81"/>
                      <a:gd name="T6" fmla="*/ 27 w 69"/>
                      <a:gd name="T7" fmla="*/ 4 h 81"/>
                      <a:gd name="T8" fmla="*/ 40 w 69"/>
                      <a:gd name="T9" fmla="*/ 0 h 81"/>
                      <a:gd name="T10" fmla="*/ 53 w 69"/>
                      <a:gd name="T11" fmla="*/ 1 h 81"/>
                      <a:gd name="T12" fmla="*/ 60 w 69"/>
                      <a:gd name="T13" fmla="*/ 4 h 81"/>
                      <a:gd name="T14" fmla="*/ 65 w 69"/>
                      <a:gd name="T15" fmla="*/ 11 h 81"/>
                      <a:gd name="T16" fmla="*/ 68 w 69"/>
                      <a:gd name="T17" fmla="*/ 22 h 81"/>
                      <a:gd name="T18" fmla="*/ 67 w 69"/>
                      <a:gd name="T19" fmla="*/ 36 h 81"/>
                      <a:gd name="T20" fmla="*/ 65 w 69"/>
                      <a:gd name="T21" fmla="*/ 49 h 81"/>
                      <a:gd name="T22" fmla="*/ 59 w 69"/>
                      <a:gd name="T23" fmla="*/ 61 h 81"/>
                      <a:gd name="T24" fmla="*/ 51 w 69"/>
                      <a:gd name="T25" fmla="*/ 72 h 81"/>
                      <a:gd name="T26" fmla="*/ 36 w 69"/>
                      <a:gd name="T27" fmla="*/ 80 h 81"/>
                      <a:gd name="T28" fmla="*/ 19 w 69"/>
                      <a:gd name="T29" fmla="*/ 78 h 81"/>
                      <a:gd name="T30" fmla="*/ 8 w 69"/>
                      <a:gd name="T31" fmla="*/ 73 h 81"/>
                      <a:gd name="T32" fmla="*/ 0 w 69"/>
                      <a:gd name="T33" fmla="*/ 61 h 81"/>
                      <a:gd name="T34" fmla="*/ 0 w 69"/>
                      <a:gd name="T35" fmla="*/ 46 h 81"/>
                      <a:gd name="T36" fmla="*/ 5 w 69"/>
                      <a:gd name="T37" fmla="*/ 31 h 8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9" h="81">
                        <a:moveTo>
                          <a:pt x="5" y="31"/>
                        </a:moveTo>
                        <a:lnTo>
                          <a:pt x="11" y="18"/>
                        </a:lnTo>
                        <a:lnTo>
                          <a:pt x="17" y="10"/>
                        </a:lnTo>
                        <a:lnTo>
                          <a:pt x="27" y="4"/>
                        </a:lnTo>
                        <a:lnTo>
                          <a:pt x="40" y="0"/>
                        </a:lnTo>
                        <a:lnTo>
                          <a:pt x="53" y="1"/>
                        </a:lnTo>
                        <a:lnTo>
                          <a:pt x="60" y="4"/>
                        </a:lnTo>
                        <a:lnTo>
                          <a:pt x="65" y="11"/>
                        </a:lnTo>
                        <a:lnTo>
                          <a:pt x="68" y="22"/>
                        </a:lnTo>
                        <a:lnTo>
                          <a:pt x="67" y="36"/>
                        </a:lnTo>
                        <a:lnTo>
                          <a:pt x="65" y="49"/>
                        </a:lnTo>
                        <a:lnTo>
                          <a:pt x="59" y="61"/>
                        </a:lnTo>
                        <a:lnTo>
                          <a:pt x="51" y="72"/>
                        </a:lnTo>
                        <a:lnTo>
                          <a:pt x="36" y="80"/>
                        </a:lnTo>
                        <a:lnTo>
                          <a:pt x="19" y="78"/>
                        </a:lnTo>
                        <a:lnTo>
                          <a:pt x="8" y="73"/>
                        </a:lnTo>
                        <a:lnTo>
                          <a:pt x="0" y="61"/>
                        </a:lnTo>
                        <a:lnTo>
                          <a:pt x="0" y="46"/>
                        </a:lnTo>
                        <a:lnTo>
                          <a:pt x="5" y="31"/>
                        </a:lnTo>
                      </a:path>
                    </a:pathLst>
                  </a:custGeom>
                  <a:solidFill>
                    <a:srgbClr val="F0F0F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94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481" y="1062"/>
                    <a:ext cx="5" cy="8"/>
                  </a:xfrm>
                  <a:prstGeom prst="ellipse">
                    <a:avLst/>
                  </a:prstGeom>
                  <a:solidFill>
                    <a:srgbClr val="000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38995" name="Freeform 264"/>
                  <p:cNvSpPr>
                    <a:spLocks/>
                  </p:cNvSpPr>
                  <p:nvPr/>
                </p:nvSpPr>
                <p:spPr bwMode="auto">
                  <a:xfrm>
                    <a:off x="3451" y="992"/>
                    <a:ext cx="98" cy="56"/>
                  </a:xfrm>
                  <a:custGeom>
                    <a:avLst/>
                    <a:gdLst>
                      <a:gd name="T0" fmla="*/ 3 w 98"/>
                      <a:gd name="T1" fmla="*/ 32 h 56"/>
                      <a:gd name="T2" fmla="*/ 8 w 98"/>
                      <a:gd name="T3" fmla="*/ 29 h 56"/>
                      <a:gd name="T4" fmla="*/ 80 w 98"/>
                      <a:gd name="T5" fmla="*/ 1 h 56"/>
                      <a:gd name="T6" fmla="*/ 84 w 98"/>
                      <a:gd name="T7" fmla="*/ 0 h 56"/>
                      <a:gd name="T8" fmla="*/ 89 w 98"/>
                      <a:gd name="T9" fmla="*/ 2 h 56"/>
                      <a:gd name="T10" fmla="*/ 94 w 98"/>
                      <a:gd name="T11" fmla="*/ 6 h 56"/>
                      <a:gd name="T12" fmla="*/ 97 w 98"/>
                      <a:gd name="T13" fmla="*/ 12 h 56"/>
                      <a:gd name="T14" fmla="*/ 96 w 98"/>
                      <a:gd name="T15" fmla="*/ 17 h 56"/>
                      <a:gd name="T16" fmla="*/ 95 w 98"/>
                      <a:gd name="T17" fmla="*/ 23 h 56"/>
                      <a:gd name="T18" fmla="*/ 92 w 98"/>
                      <a:gd name="T19" fmla="*/ 26 h 56"/>
                      <a:gd name="T20" fmla="*/ 87 w 98"/>
                      <a:gd name="T21" fmla="*/ 28 h 56"/>
                      <a:gd name="T22" fmla="*/ 18 w 98"/>
                      <a:gd name="T23" fmla="*/ 54 h 56"/>
                      <a:gd name="T24" fmla="*/ 14 w 98"/>
                      <a:gd name="T25" fmla="*/ 55 h 56"/>
                      <a:gd name="T26" fmla="*/ 10 w 98"/>
                      <a:gd name="T27" fmla="*/ 53 h 56"/>
                      <a:gd name="T28" fmla="*/ 6 w 98"/>
                      <a:gd name="T29" fmla="*/ 51 h 56"/>
                      <a:gd name="T30" fmla="*/ 2 w 98"/>
                      <a:gd name="T31" fmla="*/ 48 h 56"/>
                      <a:gd name="T32" fmla="*/ 0 w 98"/>
                      <a:gd name="T33" fmla="*/ 43 h 56"/>
                      <a:gd name="T34" fmla="*/ 1 w 98"/>
                      <a:gd name="T35" fmla="*/ 37 h 56"/>
                      <a:gd name="T36" fmla="*/ 3 w 98"/>
                      <a:gd name="T37" fmla="*/ 32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98" h="56">
                        <a:moveTo>
                          <a:pt x="3" y="32"/>
                        </a:moveTo>
                        <a:lnTo>
                          <a:pt x="8" y="29"/>
                        </a:lnTo>
                        <a:lnTo>
                          <a:pt x="80" y="1"/>
                        </a:lnTo>
                        <a:lnTo>
                          <a:pt x="84" y="0"/>
                        </a:lnTo>
                        <a:lnTo>
                          <a:pt x="89" y="2"/>
                        </a:lnTo>
                        <a:lnTo>
                          <a:pt x="94" y="6"/>
                        </a:lnTo>
                        <a:lnTo>
                          <a:pt x="97" y="12"/>
                        </a:lnTo>
                        <a:lnTo>
                          <a:pt x="96" y="17"/>
                        </a:lnTo>
                        <a:lnTo>
                          <a:pt x="95" y="23"/>
                        </a:lnTo>
                        <a:lnTo>
                          <a:pt x="92" y="26"/>
                        </a:lnTo>
                        <a:lnTo>
                          <a:pt x="87" y="28"/>
                        </a:lnTo>
                        <a:lnTo>
                          <a:pt x="18" y="54"/>
                        </a:lnTo>
                        <a:lnTo>
                          <a:pt x="14" y="55"/>
                        </a:lnTo>
                        <a:lnTo>
                          <a:pt x="10" y="53"/>
                        </a:lnTo>
                        <a:lnTo>
                          <a:pt x="6" y="51"/>
                        </a:lnTo>
                        <a:lnTo>
                          <a:pt x="2" y="48"/>
                        </a:lnTo>
                        <a:lnTo>
                          <a:pt x="0" y="43"/>
                        </a:lnTo>
                        <a:lnTo>
                          <a:pt x="1" y="37"/>
                        </a:lnTo>
                        <a:lnTo>
                          <a:pt x="3" y="32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38959" name="Group 265"/>
            <p:cNvGrpSpPr>
              <a:grpSpLocks/>
            </p:cNvGrpSpPr>
            <p:nvPr/>
          </p:nvGrpSpPr>
          <p:grpSpPr bwMode="auto">
            <a:xfrm>
              <a:off x="2869" y="1050"/>
              <a:ext cx="480" cy="481"/>
              <a:chOff x="2869" y="1050"/>
              <a:chExt cx="480" cy="481"/>
            </a:xfrm>
          </p:grpSpPr>
          <p:grpSp>
            <p:nvGrpSpPr>
              <p:cNvPr id="38960" name="Group 266"/>
              <p:cNvGrpSpPr>
                <a:grpSpLocks/>
              </p:cNvGrpSpPr>
              <p:nvPr/>
            </p:nvGrpSpPr>
            <p:grpSpPr bwMode="auto">
              <a:xfrm>
                <a:off x="2926" y="1214"/>
                <a:ext cx="423" cy="300"/>
                <a:chOff x="2926" y="1214"/>
                <a:chExt cx="423" cy="300"/>
              </a:xfrm>
            </p:grpSpPr>
            <p:sp>
              <p:nvSpPr>
                <p:cNvPr id="38987" name="Freeform 267"/>
                <p:cNvSpPr>
                  <a:spLocks/>
                </p:cNvSpPr>
                <p:nvPr/>
              </p:nvSpPr>
              <p:spPr bwMode="auto">
                <a:xfrm>
                  <a:off x="2926" y="1214"/>
                  <a:ext cx="423" cy="227"/>
                </a:xfrm>
                <a:custGeom>
                  <a:avLst/>
                  <a:gdLst>
                    <a:gd name="T0" fmla="*/ 0 w 423"/>
                    <a:gd name="T1" fmla="*/ 100 h 227"/>
                    <a:gd name="T2" fmla="*/ 33 w 423"/>
                    <a:gd name="T3" fmla="*/ 100 h 227"/>
                    <a:gd name="T4" fmla="*/ 52 w 423"/>
                    <a:gd name="T5" fmla="*/ 115 h 227"/>
                    <a:gd name="T6" fmla="*/ 64 w 423"/>
                    <a:gd name="T7" fmla="*/ 130 h 227"/>
                    <a:gd name="T8" fmla="*/ 91 w 423"/>
                    <a:gd name="T9" fmla="*/ 138 h 227"/>
                    <a:gd name="T10" fmla="*/ 110 w 423"/>
                    <a:gd name="T11" fmla="*/ 163 h 227"/>
                    <a:gd name="T12" fmla="*/ 139 w 423"/>
                    <a:gd name="T13" fmla="*/ 175 h 227"/>
                    <a:gd name="T14" fmla="*/ 176 w 423"/>
                    <a:gd name="T15" fmla="*/ 200 h 227"/>
                    <a:gd name="T16" fmla="*/ 222 w 423"/>
                    <a:gd name="T17" fmla="*/ 213 h 227"/>
                    <a:gd name="T18" fmla="*/ 282 w 423"/>
                    <a:gd name="T19" fmla="*/ 223 h 227"/>
                    <a:gd name="T20" fmla="*/ 341 w 423"/>
                    <a:gd name="T21" fmla="*/ 226 h 227"/>
                    <a:gd name="T22" fmla="*/ 394 w 423"/>
                    <a:gd name="T23" fmla="*/ 200 h 227"/>
                    <a:gd name="T24" fmla="*/ 422 w 423"/>
                    <a:gd name="T25" fmla="*/ 163 h 227"/>
                    <a:gd name="T26" fmla="*/ 362 w 423"/>
                    <a:gd name="T27" fmla="*/ 0 h 227"/>
                    <a:gd name="T28" fmla="*/ 337 w 423"/>
                    <a:gd name="T29" fmla="*/ 0 h 227"/>
                    <a:gd name="T30" fmla="*/ 303 w 423"/>
                    <a:gd name="T31" fmla="*/ 19 h 227"/>
                    <a:gd name="T32" fmla="*/ 236 w 423"/>
                    <a:gd name="T33" fmla="*/ 84 h 227"/>
                    <a:gd name="T34" fmla="*/ 207 w 423"/>
                    <a:gd name="T35" fmla="*/ 78 h 227"/>
                    <a:gd name="T36" fmla="*/ 151 w 423"/>
                    <a:gd name="T37" fmla="*/ 65 h 227"/>
                    <a:gd name="T38" fmla="*/ 118 w 423"/>
                    <a:gd name="T39" fmla="*/ 50 h 227"/>
                    <a:gd name="T40" fmla="*/ 68 w 423"/>
                    <a:gd name="T41" fmla="*/ 21 h 227"/>
                    <a:gd name="T42" fmla="*/ 54 w 423"/>
                    <a:gd name="T43" fmla="*/ 21 h 227"/>
                    <a:gd name="T44" fmla="*/ 18 w 423"/>
                    <a:gd name="T45" fmla="*/ 32 h 227"/>
                    <a:gd name="T46" fmla="*/ 0 w 423"/>
                    <a:gd name="T47" fmla="*/ 100 h 2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23" h="227">
                      <a:moveTo>
                        <a:pt x="0" y="100"/>
                      </a:moveTo>
                      <a:lnTo>
                        <a:pt x="33" y="100"/>
                      </a:lnTo>
                      <a:lnTo>
                        <a:pt x="52" y="115"/>
                      </a:lnTo>
                      <a:lnTo>
                        <a:pt x="64" y="130"/>
                      </a:lnTo>
                      <a:lnTo>
                        <a:pt x="91" y="138"/>
                      </a:lnTo>
                      <a:lnTo>
                        <a:pt x="110" y="163"/>
                      </a:lnTo>
                      <a:lnTo>
                        <a:pt x="139" y="175"/>
                      </a:lnTo>
                      <a:lnTo>
                        <a:pt x="176" y="200"/>
                      </a:lnTo>
                      <a:lnTo>
                        <a:pt x="222" y="213"/>
                      </a:lnTo>
                      <a:lnTo>
                        <a:pt x="282" y="223"/>
                      </a:lnTo>
                      <a:lnTo>
                        <a:pt x="341" y="226"/>
                      </a:lnTo>
                      <a:lnTo>
                        <a:pt x="394" y="200"/>
                      </a:lnTo>
                      <a:lnTo>
                        <a:pt x="422" y="163"/>
                      </a:lnTo>
                      <a:lnTo>
                        <a:pt x="362" y="0"/>
                      </a:lnTo>
                      <a:lnTo>
                        <a:pt x="337" y="0"/>
                      </a:lnTo>
                      <a:lnTo>
                        <a:pt x="303" y="19"/>
                      </a:lnTo>
                      <a:lnTo>
                        <a:pt x="236" y="84"/>
                      </a:lnTo>
                      <a:lnTo>
                        <a:pt x="207" y="78"/>
                      </a:lnTo>
                      <a:lnTo>
                        <a:pt x="151" y="65"/>
                      </a:lnTo>
                      <a:lnTo>
                        <a:pt x="118" y="50"/>
                      </a:lnTo>
                      <a:lnTo>
                        <a:pt x="68" y="21"/>
                      </a:lnTo>
                      <a:lnTo>
                        <a:pt x="54" y="21"/>
                      </a:lnTo>
                      <a:lnTo>
                        <a:pt x="18" y="32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8988" name="Freeform 268"/>
                <p:cNvSpPr>
                  <a:spLocks/>
                </p:cNvSpPr>
                <p:nvPr/>
              </p:nvSpPr>
              <p:spPr bwMode="auto">
                <a:xfrm>
                  <a:off x="3168" y="1439"/>
                  <a:ext cx="58" cy="75"/>
                </a:xfrm>
                <a:custGeom>
                  <a:avLst/>
                  <a:gdLst>
                    <a:gd name="T0" fmla="*/ 57 w 58"/>
                    <a:gd name="T1" fmla="*/ 0 h 75"/>
                    <a:gd name="T2" fmla="*/ 48 w 58"/>
                    <a:gd name="T3" fmla="*/ 19 h 75"/>
                    <a:gd name="T4" fmla="*/ 42 w 58"/>
                    <a:gd name="T5" fmla="*/ 31 h 75"/>
                    <a:gd name="T6" fmla="*/ 28 w 58"/>
                    <a:gd name="T7" fmla="*/ 43 h 75"/>
                    <a:gd name="T8" fmla="*/ 18 w 58"/>
                    <a:gd name="T9" fmla="*/ 56 h 75"/>
                    <a:gd name="T10" fmla="*/ 7 w 58"/>
                    <a:gd name="T11" fmla="*/ 68 h 75"/>
                    <a:gd name="T12" fmla="*/ 0 w 58"/>
                    <a:gd name="T13" fmla="*/ 74 h 75"/>
                    <a:gd name="T14" fmla="*/ 9 w 58"/>
                    <a:gd name="T15" fmla="*/ 73 h 75"/>
                    <a:gd name="T16" fmla="*/ 17 w 58"/>
                    <a:gd name="T17" fmla="*/ 68 h 75"/>
                    <a:gd name="T18" fmla="*/ 27 w 58"/>
                    <a:gd name="T19" fmla="*/ 63 h 75"/>
                    <a:gd name="T20" fmla="*/ 33 w 58"/>
                    <a:gd name="T21" fmla="*/ 59 h 75"/>
                    <a:gd name="T22" fmla="*/ 35 w 58"/>
                    <a:gd name="T23" fmla="*/ 52 h 75"/>
                    <a:gd name="T24" fmla="*/ 39 w 58"/>
                    <a:gd name="T25" fmla="*/ 46 h 75"/>
                    <a:gd name="T26" fmla="*/ 44 w 58"/>
                    <a:gd name="T27" fmla="*/ 38 h 75"/>
                    <a:gd name="T28" fmla="*/ 50 w 58"/>
                    <a:gd name="T29" fmla="*/ 31 h 75"/>
                    <a:gd name="T30" fmla="*/ 54 w 58"/>
                    <a:gd name="T31" fmla="*/ 20 h 75"/>
                    <a:gd name="T32" fmla="*/ 57 w 58"/>
                    <a:gd name="T33" fmla="*/ 0 h 7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8" h="75">
                      <a:moveTo>
                        <a:pt x="57" y="0"/>
                      </a:moveTo>
                      <a:lnTo>
                        <a:pt x="48" y="19"/>
                      </a:lnTo>
                      <a:lnTo>
                        <a:pt x="42" y="31"/>
                      </a:lnTo>
                      <a:lnTo>
                        <a:pt x="28" y="43"/>
                      </a:lnTo>
                      <a:lnTo>
                        <a:pt x="18" y="56"/>
                      </a:lnTo>
                      <a:lnTo>
                        <a:pt x="7" y="68"/>
                      </a:lnTo>
                      <a:lnTo>
                        <a:pt x="0" y="74"/>
                      </a:lnTo>
                      <a:lnTo>
                        <a:pt x="9" y="73"/>
                      </a:lnTo>
                      <a:lnTo>
                        <a:pt x="17" y="68"/>
                      </a:lnTo>
                      <a:lnTo>
                        <a:pt x="27" y="63"/>
                      </a:lnTo>
                      <a:lnTo>
                        <a:pt x="33" y="59"/>
                      </a:lnTo>
                      <a:lnTo>
                        <a:pt x="35" y="52"/>
                      </a:lnTo>
                      <a:lnTo>
                        <a:pt x="39" y="46"/>
                      </a:lnTo>
                      <a:lnTo>
                        <a:pt x="44" y="38"/>
                      </a:lnTo>
                      <a:lnTo>
                        <a:pt x="50" y="31"/>
                      </a:lnTo>
                      <a:lnTo>
                        <a:pt x="54" y="20"/>
                      </a:lnTo>
                      <a:lnTo>
                        <a:pt x="57" y="0"/>
                      </a:lnTo>
                    </a:path>
                  </a:pathLst>
                </a:custGeom>
                <a:solidFill>
                  <a:srgbClr val="00C0E0"/>
                </a:solidFill>
                <a:ln w="12700" cap="rnd" cmpd="sng">
                  <a:solidFill>
                    <a:srgbClr val="00C0E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8961" name="Group 269"/>
              <p:cNvGrpSpPr>
                <a:grpSpLocks/>
              </p:cNvGrpSpPr>
              <p:nvPr/>
            </p:nvGrpSpPr>
            <p:grpSpPr bwMode="auto">
              <a:xfrm>
                <a:off x="2869" y="1050"/>
                <a:ext cx="336" cy="481"/>
                <a:chOff x="2869" y="1050"/>
                <a:chExt cx="336" cy="481"/>
              </a:xfrm>
            </p:grpSpPr>
            <p:grpSp>
              <p:nvGrpSpPr>
                <p:cNvPr id="38962" name="Group 270"/>
                <p:cNvGrpSpPr>
                  <a:grpSpLocks/>
                </p:cNvGrpSpPr>
                <p:nvPr/>
              </p:nvGrpSpPr>
              <p:grpSpPr bwMode="auto">
                <a:xfrm>
                  <a:off x="2869" y="1050"/>
                  <a:ext cx="336" cy="481"/>
                  <a:chOff x="2869" y="1050"/>
                  <a:chExt cx="336" cy="481"/>
                </a:xfrm>
              </p:grpSpPr>
              <p:grpSp>
                <p:nvGrpSpPr>
                  <p:cNvPr id="38969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2869" y="1069"/>
                    <a:ext cx="269" cy="462"/>
                    <a:chOff x="2869" y="1069"/>
                    <a:chExt cx="269" cy="462"/>
                  </a:xfrm>
                </p:grpSpPr>
                <p:sp>
                  <p:nvSpPr>
                    <p:cNvPr id="38979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2956" y="1085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236 h 237"/>
                        <a:gd name="T2" fmla="*/ 89 w 171"/>
                        <a:gd name="T3" fmla="*/ 202 h 237"/>
                        <a:gd name="T4" fmla="*/ 91 w 171"/>
                        <a:gd name="T5" fmla="*/ 177 h 237"/>
                        <a:gd name="T6" fmla="*/ 83 w 171"/>
                        <a:gd name="T7" fmla="*/ 150 h 237"/>
                        <a:gd name="T8" fmla="*/ 68 w 171"/>
                        <a:gd name="T9" fmla="*/ 129 h 237"/>
                        <a:gd name="T10" fmla="*/ 49 w 171"/>
                        <a:gd name="T11" fmla="*/ 108 h 237"/>
                        <a:gd name="T12" fmla="*/ 29 w 171"/>
                        <a:gd name="T13" fmla="*/ 94 h 237"/>
                        <a:gd name="T14" fmla="*/ 0 w 171"/>
                        <a:gd name="T15" fmla="*/ 83 h 237"/>
                        <a:gd name="T16" fmla="*/ 31 w 171"/>
                        <a:gd name="T17" fmla="*/ 52 h 237"/>
                        <a:gd name="T18" fmla="*/ 45 w 171"/>
                        <a:gd name="T19" fmla="*/ 0 h 237"/>
                        <a:gd name="T20" fmla="*/ 83 w 171"/>
                        <a:gd name="T21" fmla="*/ 21 h 237"/>
                        <a:gd name="T22" fmla="*/ 116 w 171"/>
                        <a:gd name="T23" fmla="*/ 42 h 237"/>
                        <a:gd name="T24" fmla="*/ 133 w 171"/>
                        <a:gd name="T25" fmla="*/ 64 h 237"/>
                        <a:gd name="T26" fmla="*/ 159 w 171"/>
                        <a:gd name="T27" fmla="*/ 119 h 237"/>
                        <a:gd name="T28" fmla="*/ 166 w 171"/>
                        <a:gd name="T29" fmla="*/ 171 h 237"/>
                        <a:gd name="T30" fmla="*/ 170 w 171"/>
                        <a:gd name="T31" fmla="*/ 204 h 237"/>
                        <a:gd name="T32" fmla="*/ 133 w 171"/>
                        <a:gd name="T33" fmla="*/ 211 h 237"/>
                        <a:gd name="T34" fmla="*/ 85 w 171"/>
                        <a:gd name="T35" fmla="*/ 236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236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3" y="150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9" y="94"/>
                          </a:lnTo>
                          <a:lnTo>
                            <a:pt x="0" y="83"/>
                          </a:lnTo>
                          <a:lnTo>
                            <a:pt x="31" y="52"/>
                          </a:lnTo>
                          <a:lnTo>
                            <a:pt x="45" y="0"/>
                          </a:lnTo>
                          <a:lnTo>
                            <a:pt x="83" y="21"/>
                          </a:lnTo>
                          <a:lnTo>
                            <a:pt x="116" y="42"/>
                          </a:lnTo>
                          <a:lnTo>
                            <a:pt x="133" y="64"/>
                          </a:lnTo>
                          <a:lnTo>
                            <a:pt x="159" y="119"/>
                          </a:lnTo>
                          <a:lnTo>
                            <a:pt x="166" y="171"/>
                          </a:lnTo>
                          <a:lnTo>
                            <a:pt x="170" y="204"/>
                          </a:lnTo>
                          <a:lnTo>
                            <a:pt x="133" y="211"/>
                          </a:lnTo>
                          <a:lnTo>
                            <a:pt x="85" y="23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0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2889" y="1156"/>
                      <a:ext cx="172" cy="236"/>
                    </a:xfrm>
                    <a:custGeom>
                      <a:avLst/>
                      <a:gdLst>
                        <a:gd name="T0" fmla="*/ 85 w 172"/>
                        <a:gd name="T1" fmla="*/ 0 h 236"/>
                        <a:gd name="T2" fmla="*/ 81 w 172"/>
                        <a:gd name="T3" fmla="*/ 33 h 236"/>
                        <a:gd name="T4" fmla="*/ 79 w 172"/>
                        <a:gd name="T5" fmla="*/ 58 h 236"/>
                        <a:gd name="T6" fmla="*/ 87 w 172"/>
                        <a:gd name="T7" fmla="*/ 85 h 236"/>
                        <a:gd name="T8" fmla="*/ 102 w 172"/>
                        <a:gd name="T9" fmla="*/ 106 h 236"/>
                        <a:gd name="T10" fmla="*/ 121 w 172"/>
                        <a:gd name="T11" fmla="*/ 127 h 236"/>
                        <a:gd name="T12" fmla="*/ 141 w 172"/>
                        <a:gd name="T13" fmla="*/ 142 h 236"/>
                        <a:gd name="T14" fmla="*/ 171 w 172"/>
                        <a:gd name="T15" fmla="*/ 152 h 236"/>
                        <a:gd name="T16" fmla="*/ 139 w 172"/>
                        <a:gd name="T17" fmla="*/ 184 h 236"/>
                        <a:gd name="T18" fmla="*/ 125 w 172"/>
                        <a:gd name="T19" fmla="*/ 235 h 236"/>
                        <a:gd name="T20" fmla="*/ 87 w 172"/>
                        <a:gd name="T21" fmla="*/ 215 h 236"/>
                        <a:gd name="T22" fmla="*/ 54 w 172"/>
                        <a:gd name="T23" fmla="*/ 194 h 236"/>
                        <a:gd name="T24" fmla="*/ 37 w 172"/>
                        <a:gd name="T25" fmla="*/ 171 h 236"/>
                        <a:gd name="T26" fmla="*/ 10 w 172"/>
                        <a:gd name="T27" fmla="*/ 117 h 236"/>
                        <a:gd name="T28" fmla="*/ 4 w 172"/>
                        <a:gd name="T29" fmla="*/ 65 h 236"/>
                        <a:gd name="T30" fmla="*/ 0 w 172"/>
                        <a:gd name="T31" fmla="*/ 31 h 236"/>
                        <a:gd name="T32" fmla="*/ 37 w 172"/>
                        <a:gd name="T33" fmla="*/ 25 h 236"/>
                        <a:gd name="T34" fmla="*/ 85 w 172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2" h="236">
                          <a:moveTo>
                            <a:pt x="85" y="0"/>
                          </a:moveTo>
                          <a:lnTo>
                            <a:pt x="81" y="33"/>
                          </a:lnTo>
                          <a:lnTo>
                            <a:pt x="79" y="58"/>
                          </a:lnTo>
                          <a:lnTo>
                            <a:pt x="87" y="85"/>
                          </a:lnTo>
                          <a:lnTo>
                            <a:pt x="102" y="106"/>
                          </a:lnTo>
                          <a:lnTo>
                            <a:pt x="121" y="127"/>
                          </a:lnTo>
                          <a:lnTo>
                            <a:pt x="141" y="142"/>
                          </a:lnTo>
                          <a:lnTo>
                            <a:pt x="171" y="152"/>
                          </a:lnTo>
                          <a:lnTo>
                            <a:pt x="139" y="184"/>
                          </a:lnTo>
                          <a:lnTo>
                            <a:pt x="125" y="235"/>
                          </a:lnTo>
                          <a:lnTo>
                            <a:pt x="87" y="215"/>
                          </a:lnTo>
                          <a:lnTo>
                            <a:pt x="54" y="194"/>
                          </a:lnTo>
                          <a:lnTo>
                            <a:pt x="37" y="171"/>
                          </a:lnTo>
                          <a:lnTo>
                            <a:pt x="10" y="117"/>
                          </a:lnTo>
                          <a:lnTo>
                            <a:pt x="4" y="65"/>
                          </a:lnTo>
                          <a:lnTo>
                            <a:pt x="0" y="31"/>
                          </a:lnTo>
                          <a:lnTo>
                            <a:pt x="37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1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2908" y="1069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9 w 171"/>
                        <a:gd name="T3" fmla="*/ 202 h 236"/>
                        <a:gd name="T4" fmla="*/ 91 w 171"/>
                        <a:gd name="T5" fmla="*/ 177 h 236"/>
                        <a:gd name="T6" fmla="*/ 83 w 171"/>
                        <a:gd name="T7" fmla="*/ 149 h 236"/>
                        <a:gd name="T8" fmla="*/ 68 w 171"/>
                        <a:gd name="T9" fmla="*/ 128 h 236"/>
                        <a:gd name="T10" fmla="*/ 50 w 171"/>
                        <a:gd name="T11" fmla="*/ 108 h 236"/>
                        <a:gd name="T12" fmla="*/ 29 w 171"/>
                        <a:gd name="T13" fmla="*/ 93 h 236"/>
                        <a:gd name="T14" fmla="*/ 0 w 171"/>
                        <a:gd name="T15" fmla="*/ 83 h 236"/>
                        <a:gd name="T16" fmla="*/ 31 w 171"/>
                        <a:gd name="T17" fmla="*/ 52 h 236"/>
                        <a:gd name="T18" fmla="*/ 46 w 171"/>
                        <a:gd name="T19" fmla="*/ 0 h 236"/>
                        <a:gd name="T20" fmla="*/ 83 w 171"/>
                        <a:gd name="T21" fmla="*/ 20 h 236"/>
                        <a:gd name="T22" fmla="*/ 116 w 171"/>
                        <a:gd name="T23" fmla="*/ 41 h 236"/>
                        <a:gd name="T24" fmla="*/ 133 w 171"/>
                        <a:gd name="T25" fmla="*/ 64 h 236"/>
                        <a:gd name="T26" fmla="*/ 160 w 171"/>
                        <a:gd name="T27" fmla="*/ 118 h 236"/>
                        <a:gd name="T28" fmla="*/ 166 w 171"/>
                        <a:gd name="T29" fmla="*/ 170 h 236"/>
                        <a:gd name="T30" fmla="*/ 170 w 171"/>
                        <a:gd name="T31" fmla="*/ 204 h 236"/>
                        <a:gd name="T32" fmla="*/ 133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3" y="149"/>
                          </a:lnTo>
                          <a:lnTo>
                            <a:pt x="68" y="128"/>
                          </a:lnTo>
                          <a:lnTo>
                            <a:pt x="50" y="108"/>
                          </a:lnTo>
                          <a:lnTo>
                            <a:pt x="29" y="93"/>
                          </a:lnTo>
                          <a:lnTo>
                            <a:pt x="0" y="83"/>
                          </a:lnTo>
                          <a:lnTo>
                            <a:pt x="31" y="52"/>
                          </a:lnTo>
                          <a:lnTo>
                            <a:pt x="46" y="0"/>
                          </a:lnTo>
                          <a:lnTo>
                            <a:pt x="83" y="20"/>
                          </a:lnTo>
                          <a:lnTo>
                            <a:pt x="116" y="41"/>
                          </a:lnTo>
                          <a:lnTo>
                            <a:pt x="133" y="64"/>
                          </a:lnTo>
                          <a:lnTo>
                            <a:pt x="160" y="118"/>
                          </a:lnTo>
                          <a:lnTo>
                            <a:pt x="166" y="170"/>
                          </a:lnTo>
                          <a:lnTo>
                            <a:pt x="170" y="204"/>
                          </a:lnTo>
                          <a:lnTo>
                            <a:pt x="133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2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2922" y="1243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0 h 237"/>
                        <a:gd name="T2" fmla="*/ 81 w 171"/>
                        <a:gd name="T3" fmla="*/ 34 h 237"/>
                        <a:gd name="T4" fmla="*/ 79 w 171"/>
                        <a:gd name="T5" fmla="*/ 59 h 237"/>
                        <a:gd name="T6" fmla="*/ 88 w 171"/>
                        <a:gd name="T7" fmla="*/ 86 h 237"/>
                        <a:gd name="T8" fmla="*/ 102 w 171"/>
                        <a:gd name="T9" fmla="*/ 107 h 237"/>
                        <a:gd name="T10" fmla="*/ 121 w 171"/>
                        <a:gd name="T11" fmla="*/ 128 h 237"/>
                        <a:gd name="T12" fmla="*/ 142 w 171"/>
                        <a:gd name="T13" fmla="*/ 142 h 237"/>
                        <a:gd name="T14" fmla="*/ 170 w 171"/>
                        <a:gd name="T15" fmla="*/ 152 h 237"/>
                        <a:gd name="T16" fmla="*/ 140 w 171"/>
                        <a:gd name="T17" fmla="*/ 184 h 237"/>
                        <a:gd name="T18" fmla="*/ 125 w 171"/>
                        <a:gd name="T19" fmla="*/ 236 h 237"/>
                        <a:gd name="T20" fmla="*/ 88 w 171"/>
                        <a:gd name="T21" fmla="*/ 215 h 237"/>
                        <a:gd name="T22" fmla="*/ 54 w 171"/>
                        <a:gd name="T23" fmla="*/ 194 h 237"/>
                        <a:gd name="T24" fmla="*/ 38 w 171"/>
                        <a:gd name="T25" fmla="*/ 171 h 237"/>
                        <a:gd name="T26" fmla="*/ 11 w 171"/>
                        <a:gd name="T27" fmla="*/ 117 h 237"/>
                        <a:gd name="T28" fmla="*/ 4 w 171"/>
                        <a:gd name="T29" fmla="*/ 65 h 237"/>
                        <a:gd name="T30" fmla="*/ 0 w 171"/>
                        <a:gd name="T31" fmla="*/ 32 h 237"/>
                        <a:gd name="T32" fmla="*/ 38 w 171"/>
                        <a:gd name="T33" fmla="*/ 25 h 237"/>
                        <a:gd name="T34" fmla="*/ 85 w 171"/>
                        <a:gd name="T35" fmla="*/ 0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0"/>
                          </a:moveTo>
                          <a:lnTo>
                            <a:pt x="81" y="34"/>
                          </a:lnTo>
                          <a:lnTo>
                            <a:pt x="79" y="59"/>
                          </a:lnTo>
                          <a:lnTo>
                            <a:pt x="88" y="86"/>
                          </a:lnTo>
                          <a:lnTo>
                            <a:pt x="102" y="107"/>
                          </a:lnTo>
                          <a:lnTo>
                            <a:pt x="121" y="128"/>
                          </a:lnTo>
                          <a:lnTo>
                            <a:pt x="142" y="142"/>
                          </a:lnTo>
                          <a:lnTo>
                            <a:pt x="170" y="152"/>
                          </a:lnTo>
                          <a:lnTo>
                            <a:pt x="140" y="184"/>
                          </a:lnTo>
                          <a:lnTo>
                            <a:pt x="125" y="236"/>
                          </a:lnTo>
                          <a:lnTo>
                            <a:pt x="88" y="215"/>
                          </a:lnTo>
                          <a:lnTo>
                            <a:pt x="54" y="194"/>
                          </a:lnTo>
                          <a:lnTo>
                            <a:pt x="38" y="171"/>
                          </a:lnTo>
                          <a:lnTo>
                            <a:pt x="11" y="117"/>
                          </a:lnTo>
                          <a:lnTo>
                            <a:pt x="4" y="65"/>
                          </a:lnTo>
                          <a:lnTo>
                            <a:pt x="0" y="32"/>
                          </a:lnTo>
                          <a:lnTo>
                            <a:pt x="38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3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2945" y="1174"/>
                      <a:ext cx="171" cy="237"/>
                    </a:xfrm>
                    <a:custGeom>
                      <a:avLst/>
                      <a:gdLst>
                        <a:gd name="T0" fmla="*/ 85 w 171"/>
                        <a:gd name="T1" fmla="*/ 0 h 237"/>
                        <a:gd name="T2" fmla="*/ 81 w 171"/>
                        <a:gd name="T3" fmla="*/ 34 h 237"/>
                        <a:gd name="T4" fmla="*/ 79 w 171"/>
                        <a:gd name="T5" fmla="*/ 59 h 237"/>
                        <a:gd name="T6" fmla="*/ 87 w 171"/>
                        <a:gd name="T7" fmla="*/ 86 h 237"/>
                        <a:gd name="T8" fmla="*/ 102 w 171"/>
                        <a:gd name="T9" fmla="*/ 107 h 237"/>
                        <a:gd name="T10" fmla="*/ 121 w 171"/>
                        <a:gd name="T11" fmla="*/ 128 h 237"/>
                        <a:gd name="T12" fmla="*/ 142 w 171"/>
                        <a:gd name="T13" fmla="*/ 142 h 237"/>
                        <a:gd name="T14" fmla="*/ 170 w 171"/>
                        <a:gd name="T15" fmla="*/ 153 h 237"/>
                        <a:gd name="T16" fmla="*/ 139 w 171"/>
                        <a:gd name="T17" fmla="*/ 184 h 237"/>
                        <a:gd name="T18" fmla="*/ 125 w 171"/>
                        <a:gd name="T19" fmla="*/ 236 h 237"/>
                        <a:gd name="T20" fmla="*/ 87 w 171"/>
                        <a:gd name="T21" fmla="*/ 215 h 237"/>
                        <a:gd name="T22" fmla="*/ 54 w 171"/>
                        <a:gd name="T23" fmla="*/ 194 h 237"/>
                        <a:gd name="T24" fmla="*/ 38 w 171"/>
                        <a:gd name="T25" fmla="*/ 172 h 237"/>
                        <a:gd name="T26" fmla="*/ 11 w 171"/>
                        <a:gd name="T27" fmla="*/ 118 h 237"/>
                        <a:gd name="T28" fmla="*/ 5 w 171"/>
                        <a:gd name="T29" fmla="*/ 65 h 237"/>
                        <a:gd name="T30" fmla="*/ 0 w 171"/>
                        <a:gd name="T31" fmla="*/ 32 h 237"/>
                        <a:gd name="T32" fmla="*/ 38 w 171"/>
                        <a:gd name="T33" fmla="*/ 26 h 237"/>
                        <a:gd name="T34" fmla="*/ 85 w 171"/>
                        <a:gd name="T35" fmla="*/ 0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7">
                          <a:moveTo>
                            <a:pt x="85" y="0"/>
                          </a:moveTo>
                          <a:lnTo>
                            <a:pt x="81" y="34"/>
                          </a:lnTo>
                          <a:lnTo>
                            <a:pt x="79" y="59"/>
                          </a:lnTo>
                          <a:lnTo>
                            <a:pt x="87" y="86"/>
                          </a:lnTo>
                          <a:lnTo>
                            <a:pt x="102" y="107"/>
                          </a:lnTo>
                          <a:lnTo>
                            <a:pt x="121" y="128"/>
                          </a:lnTo>
                          <a:lnTo>
                            <a:pt x="142" y="142"/>
                          </a:lnTo>
                          <a:lnTo>
                            <a:pt x="170" y="153"/>
                          </a:lnTo>
                          <a:lnTo>
                            <a:pt x="139" y="184"/>
                          </a:lnTo>
                          <a:lnTo>
                            <a:pt x="125" y="236"/>
                          </a:lnTo>
                          <a:lnTo>
                            <a:pt x="87" y="215"/>
                          </a:lnTo>
                          <a:lnTo>
                            <a:pt x="54" y="194"/>
                          </a:lnTo>
                          <a:lnTo>
                            <a:pt x="38" y="172"/>
                          </a:lnTo>
                          <a:lnTo>
                            <a:pt x="11" y="118"/>
                          </a:lnTo>
                          <a:lnTo>
                            <a:pt x="5" y="65"/>
                          </a:lnTo>
                          <a:lnTo>
                            <a:pt x="0" y="32"/>
                          </a:lnTo>
                          <a:lnTo>
                            <a:pt x="38" y="26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4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2902" y="1190"/>
                      <a:ext cx="236" cy="172"/>
                    </a:xfrm>
                    <a:custGeom>
                      <a:avLst/>
                      <a:gdLst>
                        <a:gd name="T0" fmla="*/ 0 w 236"/>
                        <a:gd name="T1" fmla="*/ 86 h 172"/>
                        <a:gd name="T2" fmla="*/ 34 w 236"/>
                        <a:gd name="T3" fmla="*/ 90 h 172"/>
                        <a:gd name="T4" fmla="*/ 59 w 236"/>
                        <a:gd name="T5" fmla="*/ 92 h 172"/>
                        <a:gd name="T6" fmla="*/ 86 w 236"/>
                        <a:gd name="T7" fmla="*/ 84 h 172"/>
                        <a:gd name="T8" fmla="*/ 106 w 236"/>
                        <a:gd name="T9" fmla="*/ 69 h 172"/>
                        <a:gd name="T10" fmla="*/ 127 w 236"/>
                        <a:gd name="T11" fmla="*/ 50 h 172"/>
                        <a:gd name="T12" fmla="*/ 142 w 236"/>
                        <a:gd name="T13" fmla="*/ 29 h 172"/>
                        <a:gd name="T14" fmla="*/ 152 w 236"/>
                        <a:gd name="T15" fmla="*/ 0 h 172"/>
                        <a:gd name="T16" fmla="*/ 183 w 236"/>
                        <a:gd name="T17" fmla="*/ 31 h 172"/>
                        <a:gd name="T18" fmla="*/ 235 w 236"/>
                        <a:gd name="T19" fmla="*/ 46 h 172"/>
                        <a:gd name="T20" fmla="*/ 214 w 236"/>
                        <a:gd name="T21" fmla="*/ 84 h 172"/>
                        <a:gd name="T22" fmla="*/ 194 w 236"/>
                        <a:gd name="T23" fmla="*/ 117 h 172"/>
                        <a:gd name="T24" fmla="*/ 171 w 236"/>
                        <a:gd name="T25" fmla="*/ 134 h 172"/>
                        <a:gd name="T26" fmla="*/ 117 w 236"/>
                        <a:gd name="T27" fmla="*/ 161 h 172"/>
                        <a:gd name="T28" fmla="*/ 65 w 236"/>
                        <a:gd name="T29" fmla="*/ 167 h 172"/>
                        <a:gd name="T30" fmla="*/ 32 w 236"/>
                        <a:gd name="T31" fmla="*/ 171 h 172"/>
                        <a:gd name="T32" fmla="*/ 25 w 236"/>
                        <a:gd name="T33" fmla="*/ 134 h 172"/>
                        <a:gd name="T34" fmla="*/ 0 w 236"/>
                        <a:gd name="T35" fmla="*/ 86 h 17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6" h="172">
                          <a:moveTo>
                            <a:pt x="0" y="86"/>
                          </a:moveTo>
                          <a:lnTo>
                            <a:pt x="34" y="90"/>
                          </a:lnTo>
                          <a:lnTo>
                            <a:pt x="59" y="92"/>
                          </a:lnTo>
                          <a:lnTo>
                            <a:pt x="86" y="84"/>
                          </a:lnTo>
                          <a:lnTo>
                            <a:pt x="106" y="69"/>
                          </a:lnTo>
                          <a:lnTo>
                            <a:pt x="127" y="50"/>
                          </a:lnTo>
                          <a:lnTo>
                            <a:pt x="142" y="29"/>
                          </a:lnTo>
                          <a:lnTo>
                            <a:pt x="152" y="0"/>
                          </a:lnTo>
                          <a:lnTo>
                            <a:pt x="183" y="31"/>
                          </a:lnTo>
                          <a:lnTo>
                            <a:pt x="235" y="46"/>
                          </a:lnTo>
                          <a:lnTo>
                            <a:pt x="214" y="84"/>
                          </a:lnTo>
                          <a:lnTo>
                            <a:pt x="194" y="117"/>
                          </a:lnTo>
                          <a:lnTo>
                            <a:pt x="171" y="134"/>
                          </a:lnTo>
                          <a:lnTo>
                            <a:pt x="117" y="161"/>
                          </a:lnTo>
                          <a:lnTo>
                            <a:pt x="65" y="167"/>
                          </a:lnTo>
                          <a:lnTo>
                            <a:pt x="32" y="171"/>
                          </a:lnTo>
                          <a:lnTo>
                            <a:pt x="25" y="134"/>
                          </a:lnTo>
                          <a:lnTo>
                            <a:pt x="0" y="8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5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2869" y="1225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9 w 171"/>
                        <a:gd name="T3" fmla="*/ 202 h 236"/>
                        <a:gd name="T4" fmla="*/ 91 w 171"/>
                        <a:gd name="T5" fmla="*/ 177 h 236"/>
                        <a:gd name="T6" fmla="*/ 82 w 171"/>
                        <a:gd name="T7" fmla="*/ 150 h 236"/>
                        <a:gd name="T8" fmla="*/ 68 w 171"/>
                        <a:gd name="T9" fmla="*/ 129 h 236"/>
                        <a:gd name="T10" fmla="*/ 49 w 171"/>
                        <a:gd name="T11" fmla="*/ 108 h 236"/>
                        <a:gd name="T12" fmla="*/ 28 w 171"/>
                        <a:gd name="T13" fmla="*/ 94 h 236"/>
                        <a:gd name="T14" fmla="*/ 0 w 171"/>
                        <a:gd name="T15" fmla="*/ 83 h 236"/>
                        <a:gd name="T16" fmla="*/ 30 w 171"/>
                        <a:gd name="T17" fmla="*/ 52 h 236"/>
                        <a:gd name="T18" fmla="*/ 45 w 171"/>
                        <a:gd name="T19" fmla="*/ 0 h 236"/>
                        <a:gd name="T20" fmla="*/ 82 w 171"/>
                        <a:gd name="T21" fmla="*/ 21 h 236"/>
                        <a:gd name="T22" fmla="*/ 116 w 171"/>
                        <a:gd name="T23" fmla="*/ 42 h 236"/>
                        <a:gd name="T24" fmla="*/ 132 w 171"/>
                        <a:gd name="T25" fmla="*/ 64 h 236"/>
                        <a:gd name="T26" fmla="*/ 159 w 171"/>
                        <a:gd name="T27" fmla="*/ 119 h 236"/>
                        <a:gd name="T28" fmla="*/ 166 w 171"/>
                        <a:gd name="T29" fmla="*/ 170 h 236"/>
                        <a:gd name="T30" fmla="*/ 170 w 171"/>
                        <a:gd name="T31" fmla="*/ 204 h 236"/>
                        <a:gd name="T32" fmla="*/ 132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9" y="202"/>
                          </a:lnTo>
                          <a:lnTo>
                            <a:pt x="91" y="177"/>
                          </a:lnTo>
                          <a:lnTo>
                            <a:pt x="82" y="150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8" y="94"/>
                          </a:lnTo>
                          <a:lnTo>
                            <a:pt x="0" y="83"/>
                          </a:lnTo>
                          <a:lnTo>
                            <a:pt x="30" y="52"/>
                          </a:lnTo>
                          <a:lnTo>
                            <a:pt x="45" y="0"/>
                          </a:lnTo>
                          <a:lnTo>
                            <a:pt x="82" y="21"/>
                          </a:lnTo>
                          <a:lnTo>
                            <a:pt x="116" y="42"/>
                          </a:lnTo>
                          <a:lnTo>
                            <a:pt x="132" y="64"/>
                          </a:lnTo>
                          <a:lnTo>
                            <a:pt x="159" y="119"/>
                          </a:lnTo>
                          <a:lnTo>
                            <a:pt x="166" y="170"/>
                          </a:lnTo>
                          <a:lnTo>
                            <a:pt x="170" y="204"/>
                          </a:lnTo>
                          <a:lnTo>
                            <a:pt x="132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86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2869" y="1296"/>
                      <a:ext cx="171" cy="235"/>
                    </a:xfrm>
                    <a:custGeom>
                      <a:avLst/>
                      <a:gdLst>
                        <a:gd name="T0" fmla="*/ 85 w 171"/>
                        <a:gd name="T1" fmla="*/ 234 h 235"/>
                        <a:gd name="T2" fmla="*/ 89 w 171"/>
                        <a:gd name="T3" fmla="*/ 201 h 235"/>
                        <a:gd name="T4" fmla="*/ 91 w 171"/>
                        <a:gd name="T5" fmla="*/ 176 h 235"/>
                        <a:gd name="T6" fmla="*/ 82 w 171"/>
                        <a:gd name="T7" fmla="*/ 149 h 235"/>
                        <a:gd name="T8" fmla="*/ 68 w 171"/>
                        <a:gd name="T9" fmla="*/ 129 h 235"/>
                        <a:gd name="T10" fmla="*/ 49 w 171"/>
                        <a:gd name="T11" fmla="*/ 108 h 235"/>
                        <a:gd name="T12" fmla="*/ 28 w 171"/>
                        <a:gd name="T13" fmla="*/ 93 h 235"/>
                        <a:gd name="T14" fmla="*/ 0 w 171"/>
                        <a:gd name="T15" fmla="*/ 83 h 235"/>
                        <a:gd name="T16" fmla="*/ 30 w 171"/>
                        <a:gd name="T17" fmla="*/ 52 h 235"/>
                        <a:gd name="T18" fmla="*/ 45 w 171"/>
                        <a:gd name="T19" fmla="*/ 0 h 235"/>
                        <a:gd name="T20" fmla="*/ 82 w 171"/>
                        <a:gd name="T21" fmla="*/ 20 h 235"/>
                        <a:gd name="T22" fmla="*/ 116 w 171"/>
                        <a:gd name="T23" fmla="*/ 41 h 235"/>
                        <a:gd name="T24" fmla="*/ 132 w 171"/>
                        <a:gd name="T25" fmla="*/ 64 h 235"/>
                        <a:gd name="T26" fmla="*/ 159 w 171"/>
                        <a:gd name="T27" fmla="*/ 118 h 235"/>
                        <a:gd name="T28" fmla="*/ 166 w 171"/>
                        <a:gd name="T29" fmla="*/ 170 h 235"/>
                        <a:gd name="T30" fmla="*/ 170 w 171"/>
                        <a:gd name="T31" fmla="*/ 203 h 235"/>
                        <a:gd name="T32" fmla="*/ 132 w 171"/>
                        <a:gd name="T33" fmla="*/ 209 h 235"/>
                        <a:gd name="T34" fmla="*/ 85 w 171"/>
                        <a:gd name="T35" fmla="*/ 234 h 23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5">
                          <a:moveTo>
                            <a:pt x="85" y="234"/>
                          </a:moveTo>
                          <a:lnTo>
                            <a:pt x="89" y="201"/>
                          </a:lnTo>
                          <a:lnTo>
                            <a:pt x="91" y="176"/>
                          </a:lnTo>
                          <a:lnTo>
                            <a:pt x="82" y="149"/>
                          </a:lnTo>
                          <a:lnTo>
                            <a:pt x="68" y="129"/>
                          </a:lnTo>
                          <a:lnTo>
                            <a:pt x="49" y="108"/>
                          </a:lnTo>
                          <a:lnTo>
                            <a:pt x="28" y="93"/>
                          </a:lnTo>
                          <a:lnTo>
                            <a:pt x="0" y="83"/>
                          </a:lnTo>
                          <a:lnTo>
                            <a:pt x="30" y="52"/>
                          </a:lnTo>
                          <a:lnTo>
                            <a:pt x="45" y="0"/>
                          </a:lnTo>
                          <a:lnTo>
                            <a:pt x="82" y="20"/>
                          </a:lnTo>
                          <a:lnTo>
                            <a:pt x="116" y="41"/>
                          </a:lnTo>
                          <a:lnTo>
                            <a:pt x="132" y="64"/>
                          </a:lnTo>
                          <a:lnTo>
                            <a:pt x="159" y="118"/>
                          </a:lnTo>
                          <a:lnTo>
                            <a:pt x="166" y="170"/>
                          </a:lnTo>
                          <a:lnTo>
                            <a:pt x="170" y="203"/>
                          </a:lnTo>
                          <a:lnTo>
                            <a:pt x="132" y="209"/>
                          </a:lnTo>
                          <a:lnTo>
                            <a:pt x="85" y="234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38970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2935" y="1050"/>
                    <a:ext cx="270" cy="463"/>
                    <a:chOff x="2935" y="1050"/>
                    <a:chExt cx="270" cy="463"/>
                  </a:xfrm>
                </p:grpSpPr>
                <p:sp>
                  <p:nvSpPr>
                    <p:cNvPr id="38971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2947" y="1066"/>
                      <a:ext cx="170" cy="237"/>
                    </a:xfrm>
                    <a:custGeom>
                      <a:avLst/>
                      <a:gdLst>
                        <a:gd name="T0" fmla="*/ 85 w 170"/>
                        <a:gd name="T1" fmla="*/ 236 h 237"/>
                        <a:gd name="T2" fmla="*/ 81 w 170"/>
                        <a:gd name="T3" fmla="*/ 202 h 237"/>
                        <a:gd name="T4" fmla="*/ 78 w 170"/>
                        <a:gd name="T5" fmla="*/ 177 h 237"/>
                        <a:gd name="T6" fmla="*/ 87 w 170"/>
                        <a:gd name="T7" fmla="*/ 150 h 237"/>
                        <a:gd name="T8" fmla="*/ 101 w 170"/>
                        <a:gd name="T9" fmla="*/ 129 h 237"/>
                        <a:gd name="T10" fmla="*/ 120 w 170"/>
                        <a:gd name="T11" fmla="*/ 108 h 237"/>
                        <a:gd name="T12" fmla="*/ 141 w 170"/>
                        <a:gd name="T13" fmla="*/ 94 h 237"/>
                        <a:gd name="T14" fmla="*/ 169 w 170"/>
                        <a:gd name="T15" fmla="*/ 83 h 237"/>
                        <a:gd name="T16" fmla="*/ 139 w 170"/>
                        <a:gd name="T17" fmla="*/ 52 h 237"/>
                        <a:gd name="T18" fmla="*/ 124 w 170"/>
                        <a:gd name="T19" fmla="*/ 0 h 237"/>
                        <a:gd name="T20" fmla="*/ 87 w 170"/>
                        <a:gd name="T21" fmla="*/ 21 h 237"/>
                        <a:gd name="T22" fmla="*/ 53 w 170"/>
                        <a:gd name="T23" fmla="*/ 42 h 237"/>
                        <a:gd name="T24" fmla="*/ 37 w 170"/>
                        <a:gd name="T25" fmla="*/ 65 h 237"/>
                        <a:gd name="T26" fmla="*/ 10 w 170"/>
                        <a:gd name="T27" fmla="*/ 119 h 237"/>
                        <a:gd name="T28" fmla="*/ 4 w 170"/>
                        <a:gd name="T29" fmla="*/ 171 h 237"/>
                        <a:gd name="T30" fmla="*/ 0 w 170"/>
                        <a:gd name="T31" fmla="*/ 205 h 237"/>
                        <a:gd name="T32" fmla="*/ 37 w 170"/>
                        <a:gd name="T33" fmla="*/ 211 h 237"/>
                        <a:gd name="T34" fmla="*/ 85 w 170"/>
                        <a:gd name="T35" fmla="*/ 236 h 2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0" h="237">
                          <a:moveTo>
                            <a:pt x="85" y="236"/>
                          </a:moveTo>
                          <a:lnTo>
                            <a:pt x="81" y="202"/>
                          </a:lnTo>
                          <a:lnTo>
                            <a:pt x="78" y="177"/>
                          </a:lnTo>
                          <a:lnTo>
                            <a:pt x="87" y="150"/>
                          </a:lnTo>
                          <a:lnTo>
                            <a:pt x="101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69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3" y="42"/>
                          </a:lnTo>
                          <a:lnTo>
                            <a:pt x="37" y="65"/>
                          </a:lnTo>
                          <a:lnTo>
                            <a:pt x="10" y="119"/>
                          </a:lnTo>
                          <a:lnTo>
                            <a:pt x="4" y="171"/>
                          </a:lnTo>
                          <a:lnTo>
                            <a:pt x="0" y="205"/>
                          </a:lnTo>
                          <a:lnTo>
                            <a:pt x="37" y="211"/>
                          </a:lnTo>
                          <a:lnTo>
                            <a:pt x="85" y="23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2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3013" y="1137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2 w 171"/>
                        <a:gd name="T5" fmla="*/ 58 h 236"/>
                        <a:gd name="T6" fmla="*/ 83 w 171"/>
                        <a:gd name="T7" fmla="*/ 85 h 236"/>
                        <a:gd name="T8" fmla="*/ 69 w 171"/>
                        <a:gd name="T9" fmla="*/ 106 h 236"/>
                        <a:gd name="T10" fmla="*/ 50 w 171"/>
                        <a:gd name="T11" fmla="*/ 127 h 236"/>
                        <a:gd name="T12" fmla="*/ 29 w 171"/>
                        <a:gd name="T13" fmla="*/ 142 h 236"/>
                        <a:gd name="T14" fmla="*/ 0 w 171"/>
                        <a:gd name="T15" fmla="*/ 152 h 236"/>
                        <a:gd name="T16" fmla="*/ 31 w 171"/>
                        <a:gd name="T17" fmla="*/ 184 h 236"/>
                        <a:gd name="T18" fmla="*/ 46 w 171"/>
                        <a:gd name="T19" fmla="*/ 235 h 236"/>
                        <a:gd name="T20" fmla="*/ 83 w 171"/>
                        <a:gd name="T21" fmla="*/ 215 h 236"/>
                        <a:gd name="T22" fmla="*/ 116 w 171"/>
                        <a:gd name="T23" fmla="*/ 194 h 236"/>
                        <a:gd name="T24" fmla="*/ 133 w 171"/>
                        <a:gd name="T25" fmla="*/ 171 h 236"/>
                        <a:gd name="T26" fmla="*/ 160 w 171"/>
                        <a:gd name="T27" fmla="*/ 117 h 236"/>
                        <a:gd name="T28" fmla="*/ 166 w 171"/>
                        <a:gd name="T29" fmla="*/ 65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2" y="58"/>
                          </a:lnTo>
                          <a:lnTo>
                            <a:pt x="83" y="85"/>
                          </a:lnTo>
                          <a:lnTo>
                            <a:pt x="69" y="106"/>
                          </a:lnTo>
                          <a:lnTo>
                            <a:pt x="50" y="127"/>
                          </a:lnTo>
                          <a:lnTo>
                            <a:pt x="29" y="142"/>
                          </a:lnTo>
                          <a:lnTo>
                            <a:pt x="0" y="152"/>
                          </a:lnTo>
                          <a:lnTo>
                            <a:pt x="31" y="184"/>
                          </a:lnTo>
                          <a:lnTo>
                            <a:pt x="46" y="235"/>
                          </a:lnTo>
                          <a:lnTo>
                            <a:pt x="83" y="215"/>
                          </a:lnTo>
                          <a:lnTo>
                            <a:pt x="116" y="194"/>
                          </a:lnTo>
                          <a:lnTo>
                            <a:pt x="133" y="171"/>
                          </a:lnTo>
                          <a:lnTo>
                            <a:pt x="160" y="117"/>
                          </a:lnTo>
                          <a:lnTo>
                            <a:pt x="166" y="65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3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994" y="1050"/>
                      <a:ext cx="171" cy="236"/>
                    </a:xfrm>
                    <a:custGeom>
                      <a:avLst/>
                      <a:gdLst>
                        <a:gd name="T0" fmla="*/ 86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8 w 171"/>
                        <a:gd name="T7" fmla="*/ 150 h 236"/>
                        <a:gd name="T8" fmla="*/ 102 w 171"/>
                        <a:gd name="T9" fmla="*/ 129 h 236"/>
                        <a:gd name="T10" fmla="*/ 121 w 171"/>
                        <a:gd name="T11" fmla="*/ 108 h 236"/>
                        <a:gd name="T12" fmla="*/ 142 w 171"/>
                        <a:gd name="T13" fmla="*/ 93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5 w 171"/>
                        <a:gd name="T19" fmla="*/ 0 h 236"/>
                        <a:gd name="T20" fmla="*/ 88 w 171"/>
                        <a:gd name="T21" fmla="*/ 21 h 236"/>
                        <a:gd name="T22" fmla="*/ 54 w 171"/>
                        <a:gd name="T23" fmla="*/ 42 h 236"/>
                        <a:gd name="T24" fmla="*/ 38 w 171"/>
                        <a:gd name="T25" fmla="*/ 64 h 236"/>
                        <a:gd name="T26" fmla="*/ 11 w 171"/>
                        <a:gd name="T27" fmla="*/ 118 h 236"/>
                        <a:gd name="T28" fmla="*/ 4 w 171"/>
                        <a:gd name="T29" fmla="*/ 171 h 236"/>
                        <a:gd name="T30" fmla="*/ 0 w 171"/>
                        <a:gd name="T31" fmla="*/ 204 h 236"/>
                        <a:gd name="T32" fmla="*/ 38 w 171"/>
                        <a:gd name="T33" fmla="*/ 210 h 236"/>
                        <a:gd name="T34" fmla="*/ 86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6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8" y="150"/>
                          </a:lnTo>
                          <a:lnTo>
                            <a:pt x="102" y="129"/>
                          </a:lnTo>
                          <a:lnTo>
                            <a:pt x="121" y="108"/>
                          </a:lnTo>
                          <a:lnTo>
                            <a:pt x="142" y="93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5" y="0"/>
                          </a:lnTo>
                          <a:lnTo>
                            <a:pt x="88" y="21"/>
                          </a:lnTo>
                          <a:lnTo>
                            <a:pt x="54" y="42"/>
                          </a:lnTo>
                          <a:lnTo>
                            <a:pt x="38" y="64"/>
                          </a:lnTo>
                          <a:lnTo>
                            <a:pt x="11" y="118"/>
                          </a:lnTo>
                          <a:lnTo>
                            <a:pt x="4" y="171"/>
                          </a:lnTo>
                          <a:lnTo>
                            <a:pt x="0" y="204"/>
                          </a:lnTo>
                          <a:lnTo>
                            <a:pt x="38" y="210"/>
                          </a:lnTo>
                          <a:lnTo>
                            <a:pt x="86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4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980" y="1225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1 w 171"/>
                        <a:gd name="T5" fmla="*/ 58 h 236"/>
                        <a:gd name="T6" fmla="*/ 83 w 171"/>
                        <a:gd name="T7" fmla="*/ 85 h 236"/>
                        <a:gd name="T8" fmla="*/ 68 w 171"/>
                        <a:gd name="T9" fmla="*/ 106 h 236"/>
                        <a:gd name="T10" fmla="*/ 49 w 171"/>
                        <a:gd name="T11" fmla="*/ 127 h 236"/>
                        <a:gd name="T12" fmla="*/ 29 w 171"/>
                        <a:gd name="T13" fmla="*/ 141 h 236"/>
                        <a:gd name="T14" fmla="*/ 0 w 171"/>
                        <a:gd name="T15" fmla="*/ 152 h 236"/>
                        <a:gd name="T16" fmla="*/ 31 w 171"/>
                        <a:gd name="T17" fmla="*/ 183 h 236"/>
                        <a:gd name="T18" fmla="*/ 45 w 171"/>
                        <a:gd name="T19" fmla="*/ 235 h 236"/>
                        <a:gd name="T20" fmla="*/ 83 w 171"/>
                        <a:gd name="T21" fmla="*/ 214 h 236"/>
                        <a:gd name="T22" fmla="*/ 116 w 171"/>
                        <a:gd name="T23" fmla="*/ 193 h 236"/>
                        <a:gd name="T24" fmla="*/ 133 w 171"/>
                        <a:gd name="T25" fmla="*/ 170 h 236"/>
                        <a:gd name="T26" fmla="*/ 159 w 171"/>
                        <a:gd name="T27" fmla="*/ 116 h 236"/>
                        <a:gd name="T28" fmla="*/ 166 w 171"/>
                        <a:gd name="T29" fmla="*/ 64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1" y="58"/>
                          </a:lnTo>
                          <a:lnTo>
                            <a:pt x="83" y="85"/>
                          </a:lnTo>
                          <a:lnTo>
                            <a:pt x="68" y="106"/>
                          </a:lnTo>
                          <a:lnTo>
                            <a:pt x="49" y="127"/>
                          </a:lnTo>
                          <a:lnTo>
                            <a:pt x="29" y="141"/>
                          </a:lnTo>
                          <a:lnTo>
                            <a:pt x="0" y="152"/>
                          </a:lnTo>
                          <a:lnTo>
                            <a:pt x="31" y="183"/>
                          </a:lnTo>
                          <a:lnTo>
                            <a:pt x="45" y="235"/>
                          </a:lnTo>
                          <a:lnTo>
                            <a:pt x="83" y="214"/>
                          </a:lnTo>
                          <a:lnTo>
                            <a:pt x="116" y="193"/>
                          </a:lnTo>
                          <a:lnTo>
                            <a:pt x="133" y="170"/>
                          </a:lnTo>
                          <a:lnTo>
                            <a:pt x="159" y="116"/>
                          </a:lnTo>
                          <a:lnTo>
                            <a:pt x="166" y="64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5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957" y="1156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0 h 236"/>
                        <a:gd name="T2" fmla="*/ 89 w 171"/>
                        <a:gd name="T3" fmla="*/ 33 h 236"/>
                        <a:gd name="T4" fmla="*/ 91 w 171"/>
                        <a:gd name="T5" fmla="*/ 58 h 236"/>
                        <a:gd name="T6" fmla="*/ 83 w 171"/>
                        <a:gd name="T7" fmla="*/ 85 h 236"/>
                        <a:gd name="T8" fmla="*/ 68 w 171"/>
                        <a:gd name="T9" fmla="*/ 106 h 236"/>
                        <a:gd name="T10" fmla="*/ 50 w 171"/>
                        <a:gd name="T11" fmla="*/ 127 h 236"/>
                        <a:gd name="T12" fmla="*/ 29 w 171"/>
                        <a:gd name="T13" fmla="*/ 142 h 236"/>
                        <a:gd name="T14" fmla="*/ 0 w 171"/>
                        <a:gd name="T15" fmla="*/ 152 h 236"/>
                        <a:gd name="T16" fmla="*/ 32 w 171"/>
                        <a:gd name="T17" fmla="*/ 184 h 236"/>
                        <a:gd name="T18" fmla="*/ 46 w 171"/>
                        <a:gd name="T19" fmla="*/ 235 h 236"/>
                        <a:gd name="T20" fmla="*/ 83 w 171"/>
                        <a:gd name="T21" fmla="*/ 215 h 236"/>
                        <a:gd name="T22" fmla="*/ 116 w 171"/>
                        <a:gd name="T23" fmla="*/ 194 h 236"/>
                        <a:gd name="T24" fmla="*/ 133 w 171"/>
                        <a:gd name="T25" fmla="*/ 171 h 236"/>
                        <a:gd name="T26" fmla="*/ 159 w 171"/>
                        <a:gd name="T27" fmla="*/ 117 h 236"/>
                        <a:gd name="T28" fmla="*/ 166 w 171"/>
                        <a:gd name="T29" fmla="*/ 65 h 236"/>
                        <a:gd name="T30" fmla="*/ 170 w 171"/>
                        <a:gd name="T31" fmla="*/ 31 h 236"/>
                        <a:gd name="T32" fmla="*/ 133 w 171"/>
                        <a:gd name="T33" fmla="*/ 25 h 236"/>
                        <a:gd name="T34" fmla="*/ 85 w 171"/>
                        <a:gd name="T35" fmla="*/ 0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0"/>
                          </a:moveTo>
                          <a:lnTo>
                            <a:pt x="89" y="33"/>
                          </a:lnTo>
                          <a:lnTo>
                            <a:pt x="91" y="58"/>
                          </a:lnTo>
                          <a:lnTo>
                            <a:pt x="83" y="85"/>
                          </a:lnTo>
                          <a:lnTo>
                            <a:pt x="68" y="106"/>
                          </a:lnTo>
                          <a:lnTo>
                            <a:pt x="50" y="127"/>
                          </a:lnTo>
                          <a:lnTo>
                            <a:pt x="29" y="142"/>
                          </a:lnTo>
                          <a:lnTo>
                            <a:pt x="0" y="152"/>
                          </a:lnTo>
                          <a:lnTo>
                            <a:pt x="32" y="184"/>
                          </a:lnTo>
                          <a:lnTo>
                            <a:pt x="46" y="235"/>
                          </a:lnTo>
                          <a:lnTo>
                            <a:pt x="83" y="215"/>
                          </a:lnTo>
                          <a:lnTo>
                            <a:pt x="116" y="194"/>
                          </a:lnTo>
                          <a:lnTo>
                            <a:pt x="133" y="171"/>
                          </a:lnTo>
                          <a:lnTo>
                            <a:pt x="159" y="117"/>
                          </a:lnTo>
                          <a:lnTo>
                            <a:pt x="166" y="65"/>
                          </a:lnTo>
                          <a:lnTo>
                            <a:pt x="170" y="31"/>
                          </a:lnTo>
                          <a:lnTo>
                            <a:pt x="133" y="25"/>
                          </a:lnTo>
                          <a:lnTo>
                            <a:pt x="85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6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935" y="1172"/>
                      <a:ext cx="236" cy="171"/>
                    </a:xfrm>
                    <a:custGeom>
                      <a:avLst/>
                      <a:gdLst>
                        <a:gd name="T0" fmla="*/ 235 w 236"/>
                        <a:gd name="T1" fmla="*/ 85 h 171"/>
                        <a:gd name="T2" fmla="*/ 202 w 236"/>
                        <a:gd name="T3" fmla="*/ 89 h 171"/>
                        <a:gd name="T4" fmla="*/ 177 w 236"/>
                        <a:gd name="T5" fmla="*/ 91 h 171"/>
                        <a:gd name="T6" fmla="*/ 150 w 236"/>
                        <a:gd name="T7" fmla="*/ 83 h 171"/>
                        <a:gd name="T8" fmla="*/ 129 w 236"/>
                        <a:gd name="T9" fmla="*/ 68 h 171"/>
                        <a:gd name="T10" fmla="*/ 108 w 236"/>
                        <a:gd name="T11" fmla="*/ 49 h 171"/>
                        <a:gd name="T12" fmla="*/ 93 w 236"/>
                        <a:gd name="T13" fmla="*/ 29 h 171"/>
                        <a:gd name="T14" fmla="*/ 83 w 236"/>
                        <a:gd name="T15" fmla="*/ 0 h 171"/>
                        <a:gd name="T16" fmla="*/ 52 w 236"/>
                        <a:gd name="T17" fmla="*/ 31 h 171"/>
                        <a:gd name="T18" fmla="*/ 0 w 236"/>
                        <a:gd name="T19" fmla="*/ 45 h 171"/>
                        <a:gd name="T20" fmla="*/ 21 w 236"/>
                        <a:gd name="T21" fmla="*/ 83 h 171"/>
                        <a:gd name="T22" fmla="*/ 42 w 236"/>
                        <a:gd name="T23" fmla="*/ 116 h 171"/>
                        <a:gd name="T24" fmla="*/ 64 w 236"/>
                        <a:gd name="T25" fmla="*/ 133 h 171"/>
                        <a:gd name="T26" fmla="*/ 118 w 236"/>
                        <a:gd name="T27" fmla="*/ 160 h 171"/>
                        <a:gd name="T28" fmla="*/ 171 w 236"/>
                        <a:gd name="T29" fmla="*/ 166 h 171"/>
                        <a:gd name="T30" fmla="*/ 204 w 236"/>
                        <a:gd name="T31" fmla="*/ 170 h 171"/>
                        <a:gd name="T32" fmla="*/ 210 w 236"/>
                        <a:gd name="T33" fmla="*/ 133 h 171"/>
                        <a:gd name="T34" fmla="*/ 235 w 236"/>
                        <a:gd name="T35" fmla="*/ 85 h 17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236" h="171">
                          <a:moveTo>
                            <a:pt x="235" y="85"/>
                          </a:moveTo>
                          <a:lnTo>
                            <a:pt x="202" y="89"/>
                          </a:lnTo>
                          <a:lnTo>
                            <a:pt x="177" y="91"/>
                          </a:lnTo>
                          <a:lnTo>
                            <a:pt x="150" y="83"/>
                          </a:lnTo>
                          <a:lnTo>
                            <a:pt x="129" y="68"/>
                          </a:lnTo>
                          <a:lnTo>
                            <a:pt x="108" y="49"/>
                          </a:lnTo>
                          <a:lnTo>
                            <a:pt x="93" y="29"/>
                          </a:lnTo>
                          <a:lnTo>
                            <a:pt x="83" y="0"/>
                          </a:lnTo>
                          <a:lnTo>
                            <a:pt x="52" y="31"/>
                          </a:lnTo>
                          <a:lnTo>
                            <a:pt x="0" y="45"/>
                          </a:lnTo>
                          <a:lnTo>
                            <a:pt x="21" y="83"/>
                          </a:lnTo>
                          <a:lnTo>
                            <a:pt x="42" y="116"/>
                          </a:lnTo>
                          <a:lnTo>
                            <a:pt x="64" y="133"/>
                          </a:lnTo>
                          <a:lnTo>
                            <a:pt x="118" y="160"/>
                          </a:lnTo>
                          <a:lnTo>
                            <a:pt x="171" y="166"/>
                          </a:lnTo>
                          <a:lnTo>
                            <a:pt x="204" y="170"/>
                          </a:lnTo>
                          <a:lnTo>
                            <a:pt x="210" y="133"/>
                          </a:lnTo>
                          <a:lnTo>
                            <a:pt x="235" y="8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7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3034" y="1206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7 w 171"/>
                        <a:gd name="T7" fmla="*/ 150 h 236"/>
                        <a:gd name="T8" fmla="*/ 102 w 171"/>
                        <a:gd name="T9" fmla="*/ 129 h 236"/>
                        <a:gd name="T10" fmla="*/ 120 w 171"/>
                        <a:gd name="T11" fmla="*/ 108 h 236"/>
                        <a:gd name="T12" fmla="*/ 141 w 171"/>
                        <a:gd name="T13" fmla="*/ 94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4 w 171"/>
                        <a:gd name="T19" fmla="*/ 0 h 236"/>
                        <a:gd name="T20" fmla="*/ 87 w 171"/>
                        <a:gd name="T21" fmla="*/ 21 h 236"/>
                        <a:gd name="T22" fmla="*/ 54 w 171"/>
                        <a:gd name="T23" fmla="*/ 42 h 236"/>
                        <a:gd name="T24" fmla="*/ 37 w 171"/>
                        <a:gd name="T25" fmla="*/ 65 h 236"/>
                        <a:gd name="T26" fmla="*/ 10 w 171"/>
                        <a:gd name="T27" fmla="*/ 119 h 236"/>
                        <a:gd name="T28" fmla="*/ 4 w 171"/>
                        <a:gd name="T29" fmla="*/ 171 h 236"/>
                        <a:gd name="T30" fmla="*/ 0 w 171"/>
                        <a:gd name="T31" fmla="*/ 204 h 236"/>
                        <a:gd name="T32" fmla="*/ 37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7" y="150"/>
                          </a:lnTo>
                          <a:lnTo>
                            <a:pt x="102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4" y="42"/>
                          </a:lnTo>
                          <a:lnTo>
                            <a:pt x="37" y="65"/>
                          </a:lnTo>
                          <a:lnTo>
                            <a:pt x="10" y="119"/>
                          </a:lnTo>
                          <a:lnTo>
                            <a:pt x="4" y="171"/>
                          </a:lnTo>
                          <a:lnTo>
                            <a:pt x="0" y="204"/>
                          </a:lnTo>
                          <a:lnTo>
                            <a:pt x="37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38978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3034" y="1277"/>
                      <a:ext cx="171" cy="236"/>
                    </a:xfrm>
                    <a:custGeom>
                      <a:avLst/>
                      <a:gdLst>
                        <a:gd name="T0" fmla="*/ 85 w 171"/>
                        <a:gd name="T1" fmla="*/ 235 h 236"/>
                        <a:gd name="T2" fmla="*/ 81 w 171"/>
                        <a:gd name="T3" fmla="*/ 202 h 236"/>
                        <a:gd name="T4" fmla="*/ 79 w 171"/>
                        <a:gd name="T5" fmla="*/ 177 h 236"/>
                        <a:gd name="T6" fmla="*/ 87 w 171"/>
                        <a:gd name="T7" fmla="*/ 150 h 236"/>
                        <a:gd name="T8" fmla="*/ 102 w 171"/>
                        <a:gd name="T9" fmla="*/ 129 h 236"/>
                        <a:gd name="T10" fmla="*/ 120 w 171"/>
                        <a:gd name="T11" fmla="*/ 108 h 236"/>
                        <a:gd name="T12" fmla="*/ 141 w 171"/>
                        <a:gd name="T13" fmla="*/ 94 h 236"/>
                        <a:gd name="T14" fmla="*/ 170 w 171"/>
                        <a:gd name="T15" fmla="*/ 83 h 236"/>
                        <a:gd name="T16" fmla="*/ 139 w 171"/>
                        <a:gd name="T17" fmla="*/ 52 h 236"/>
                        <a:gd name="T18" fmla="*/ 124 w 171"/>
                        <a:gd name="T19" fmla="*/ 0 h 236"/>
                        <a:gd name="T20" fmla="*/ 87 w 171"/>
                        <a:gd name="T21" fmla="*/ 21 h 236"/>
                        <a:gd name="T22" fmla="*/ 54 w 171"/>
                        <a:gd name="T23" fmla="*/ 42 h 236"/>
                        <a:gd name="T24" fmla="*/ 37 w 171"/>
                        <a:gd name="T25" fmla="*/ 64 h 236"/>
                        <a:gd name="T26" fmla="*/ 10 w 171"/>
                        <a:gd name="T27" fmla="*/ 118 h 236"/>
                        <a:gd name="T28" fmla="*/ 4 w 171"/>
                        <a:gd name="T29" fmla="*/ 171 h 236"/>
                        <a:gd name="T30" fmla="*/ 0 w 171"/>
                        <a:gd name="T31" fmla="*/ 203 h 236"/>
                        <a:gd name="T32" fmla="*/ 37 w 171"/>
                        <a:gd name="T33" fmla="*/ 210 h 236"/>
                        <a:gd name="T34" fmla="*/ 85 w 171"/>
                        <a:gd name="T35" fmla="*/ 235 h 2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71" h="236">
                          <a:moveTo>
                            <a:pt x="85" y="235"/>
                          </a:moveTo>
                          <a:lnTo>
                            <a:pt x="81" y="202"/>
                          </a:lnTo>
                          <a:lnTo>
                            <a:pt x="79" y="177"/>
                          </a:lnTo>
                          <a:lnTo>
                            <a:pt x="87" y="150"/>
                          </a:lnTo>
                          <a:lnTo>
                            <a:pt x="102" y="129"/>
                          </a:lnTo>
                          <a:lnTo>
                            <a:pt x="120" y="108"/>
                          </a:lnTo>
                          <a:lnTo>
                            <a:pt x="141" y="94"/>
                          </a:lnTo>
                          <a:lnTo>
                            <a:pt x="170" y="83"/>
                          </a:lnTo>
                          <a:lnTo>
                            <a:pt x="139" y="52"/>
                          </a:lnTo>
                          <a:lnTo>
                            <a:pt x="124" y="0"/>
                          </a:lnTo>
                          <a:lnTo>
                            <a:pt x="87" y="21"/>
                          </a:lnTo>
                          <a:lnTo>
                            <a:pt x="54" y="42"/>
                          </a:lnTo>
                          <a:lnTo>
                            <a:pt x="37" y="64"/>
                          </a:lnTo>
                          <a:lnTo>
                            <a:pt x="10" y="118"/>
                          </a:lnTo>
                          <a:lnTo>
                            <a:pt x="4" y="171"/>
                          </a:lnTo>
                          <a:lnTo>
                            <a:pt x="0" y="203"/>
                          </a:lnTo>
                          <a:lnTo>
                            <a:pt x="37" y="210"/>
                          </a:lnTo>
                          <a:lnTo>
                            <a:pt x="85" y="23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 cmpd="sng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38963" name="Group 289"/>
                <p:cNvGrpSpPr>
                  <a:grpSpLocks/>
                </p:cNvGrpSpPr>
                <p:nvPr/>
              </p:nvGrpSpPr>
              <p:grpSpPr bwMode="auto">
                <a:xfrm>
                  <a:off x="2874" y="1209"/>
                  <a:ext cx="123" cy="155"/>
                  <a:chOff x="2874" y="1209"/>
                  <a:chExt cx="123" cy="155"/>
                </a:xfrm>
              </p:grpSpPr>
              <p:sp>
                <p:nvSpPr>
                  <p:cNvPr id="38964" name="Freeform 290"/>
                  <p:cNvSpPr>
                    <a:spLocks/>
                  </p:cNvSpPr>
                  <p:nvPr/>
                </p:nvSpPr>
                <p:spPr bwMode="auto">
                  <a:xfrm>
                    <a:off x="2874" y="1209"/>
                    <a:ext cx="123" cy="155"/>
                  </a:xfrm>
                  <a:custGeom>
                    <a:avLst/>
                    <a:gdLst>
                      <a:gd name="T0" fmla="*/ 77 w 123"/>
                      <a:gd name="T1" fmla="*/ 9 h 155"/>
                      <a:gd name="T2" fmla="*/ 99 w 123"/>
                      <a:gd name="T3" fmla="*/ 0 h 155"/>
                      <a:gd name="T4" fmla="*/ 107 w 123"/>
                      <a:gd name="T5" fmla="*/ 1 h 155"/>
                      <a:gd name="T6" fmla="*/ 113 w 123"/>
                      <a:gd name="T7" fmla="*/ 10 h 155"/>
                      <a:gd name="T8" fmla="*/ 110 w 123"/>
                      <a:gd name="T9" fmla="*/ 20 h 155"/>
                      <a:gd name="T10" fmla="*/ 102 w 123"/>
                      <a:gd name="T11" fmla="*/ 27 h 155"/>
                      <a:gd name="T12" fmla="*/ 91 w 123"/>
                      <a:gd name="T13" fmla="*/ 33 h 155"/>
                      <a:gd name="T14" fmla="*/ 76 w 123"/>
                      <a:gd name="T15" fmla="*/ 38 h 155"/>
                      <a:gd name="T16" fmla="*/ 63 w 123"/>
                      <a:gd name="T17" fmla="*/ 40 h 155"/>
                      <a:gd name="T18" fmla="*/ 53 w 123"/>
                      <a:gd name="T19" fmla="*/ 42 h 155"/>
                      <a:gd name="T20" fmla="*/ 62 w 123"/>
                      <a:gd name="T21" fmla="*/ 44 h 155"/>
                      <a:gd name="T22" fmla="*/ 74 w 123"/>
                      <a:gd name="T23" fmla="*/ 45 h 155"/>
                      <a:gd name="T24" fmla="*/ 92 w 123"/>
                      <a:gd name="T25" fmla="*/ 39 h 155"/>
                      <a:gd name="T26" fmla="*/ 112 w 123"/>
                      <a:gd name="T27" fmla="*/ 30 h 155"/>
                      <a:gd name="T28" fmla="*/ 117 w 123"/>
                      <a:gd name="T29" fmla="*/ 33 h 155"/>
                      <a:gd name="T30" fmla="*/ 119 w 123"/>
                      <a:gd name="T31" fmla="*/ 39 h 155"/>
                      <a:gd name="T32" fmla="*/ 118 w 123"/>
                      <a:gd name="T33" fmla="*/ 50 h 155"/>
                      <a:gd name="T34" fmla="*/ 111 w 123"/>
                      <a:gd name="T35" fmla="*/ 58 h 155"/>
                      <a:gd name="T36" fmla="*/ 97 w 123"/>
                      <a:gd name="T37" fmla="*/ 66 h 155"/>
                      <a:gd name="T38" fmla="*/ 58 w 123"/>
                      <a:gd name="T39" fmla="*/ 77 h 155"/>
                      <a:gd name="T40" fmla="*/ 81 w 123"/>
                      <a:gd name="T41" fmla="*/ 76 h 155"/>
                      <a:gd name="T42" fmla="*/ 98 w 123"/>
                      <a:gd name="T43" fmla="*/ 73 h 155"/>
                      <a:gd name="T44" fmla="*/ 115 w 123"/>
                      <a:gd name="T45" fmla="*/ 69 h 155"/>
                      <a:gd name="T46" fmla="*/ 122 w 123"/>
                      <a:gd name="T47" fmla="*/ 75 h 155"/>
                      <a:gd name="T48" fmla="*/ 120 w 123"/>
                      <a:gd name="T49" fmla="*/ 83 h 155"/>
                      <a:gd name="T50" fmla="*/ 115 w 123"/>
                      <a:gd name="T51" fmla="*/ 91 h 155"/>
                      <a:gd name="T52" fmla="*/ 102 w 123"/>
                      <a:gd name="T53" fmla="*/ 98 h 155"/>
                      <a:gd name="T54" fmla="*/ 85 w 123"/>
                      <a:gd name="T55" fmla="*/ 103 h 155"/>
                      <a:gd name="T56" fmla="*/ 60 w 123"/>
                      <a:gd name="T57" fmla="*/ 107 h 155"/>
                      <a:gd name="T58" fmla="*/ 50 w 123"/>
                      <a:gd name="T59" fmla="*/ 121 h 155"/>
                      <a:gd name="T60" fmla="*/ 45 w 123"/>
                      <a:gd name="T61" fmla="*/ 139 h 155"/>
                      <a:gd name="T62" fmla="*/ 33 w 123"/>
                      <a:gd name="T63" fmla="*/ 149 h 155"/>
                      <a:gd name="T64" fmla="*/ 23 w 123"/>
                      <a:gd name="T65" fmla="*/ 154 h 155"/>
                      <a:gd name="T66" fmla="*/ 13 w 123"/>
                      <a:gd name="T67" fmla="*/ 153 h 155"/>
                      <a:gd name="T68" fmla="*/ 6 w 123"/>
                      <a:gd name="T69" fmla="*/ 147 h 155"/>
                      <a:gd name="T70" fmla="*/ 4 w 123"/>
                      <a:gd name="T71" fmla="*/ 135 h 155"/>
                      <a:gd name="T72" fmla="*/ 6 w 123"/>
                      <a:gd name="T73" fmla="*/ 122 h 155"/>
                      <a:gd name="T74" fmla="*/ 12 w 123"/>
                      <a:gd name="T75" fmla="*/ 109 h 155"/>
                      <a:gd name="T76" fmla="*/ 22 w 123"/>
                      <a:gd name="T77" fmla="*/ 102 h 155"/>
                      <a:gd name="T78" fmla="*/ 13 w 123"/>
                      <a:gd name="T79" fmla="*/ 99 h 155"/>
                      <a:gd name="T80" fmla="*/ 7 w 123"/>
                      <a:gd name="T81" fmla="*/ 94 h 155"/>
                      <a:gd name="T82" fmla="*/ 6 w 123"/>
                      <a:gd name="T83" fmla="*/ 86 h 155"/>
                      <a:gd name="T84" fmla="*/ 8 w 123"/>
                      <a:gd name="T85" fmla="*/ 76 h 155"/>
                      <a:gd name="T86" fmla="*/ 12 w 123"/>
                      <a:gd name="T87" fmla="*/ 71 h 155"/>
                      <a:gd name="T88" fmla="*/ 6 w 123"/>
                      <a:gd name="T89" fmla="*/ 68 h 155"/>
                      <a:gd name="T90" fmla="*/ 0 w 123"/>
                      <a:gd name="T91" fmla="*/ 61 h 155"/>
                      <a:gd name="T92" fmla="*/ 0 w 123"/>
                      <a:gd name="T93" fmla="*/ 52 h 155"/>
                      <a:gd name="T94" fmla="*/ 4 w 123"/>
                      <a:gd name="T95" fmla="*/ 44 h 155"/>
                      <a:gd name="T96" fmla="*/ 9 w 123"/>
                      <a:gd name="T97" fmla="*/ 40 h 155"/>
                      <a:gd name="T98" fmla="*/ 3 w 123"/>
                      <a:gd name="T99" fmla="*/ 32 h 155"/>
                      <a:gd name="T100" fmla="*/ 4 w 123"/>
                      <a:gd name="T101" fmla="*/ 23 h 155"/>
                      <a:gd name="T102" fmla="*/ 8 w 123"/>
                      <a:gd name="T103" fmla="*/ 15 h 155"/>
                      <a:gd name="T104" fmla="*/ 15 w 123"/>
                      <a:gd name="T105" fmla="*/ 8 h 155"/>
                      <a:gd name="T106" fmla="*/ 26 w 123"/>
                      <a:gd name="T107" fmla="*/ 6 h 155"/>
                      <a:gd name="T108" fmla="*/ 38 w 123"/>
                      <a:gd name="T109" fmla="*/ 9 h 155"/>
                      <a:gd name="T110" fmla="*/ 57 w 123"/>
                      <a:gd name="T111" fmla="*/ 12 h 155"/>
                      <a:gd name="T112" fmla="*/ 77 w 123"/>
                      <a:gd name="T113" fmla="*/ 9 h 15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0" t="0" r="r" b="b"/>
                    <a:pathLst>
                      <a:path w="123" h="155">
                        <a:moveTo>
                          <a:pt x="77" y="9"/>
                        </a:moveTo>
                        <a:lnTo>
                          <a:pt x="99" y="0"/>
                        </a:lnTo>
                        <a:lnTo>
                          <a:pt x="107" y="1"/>
                        </a:lnTo>
                        <a:lnTo>
                          <a:pt x="113" y="10"/>
                        </a:lnTo>
                        <a:lnTo>
                          <a:pt x="110" y="20"/>
                        </a:lnTo>
                        <a:lnTo>
                          <a:pt x="102" y="27"/>
                        </a:lnTo>
                        <a:lnTo>
                          <a:pt x="91" y="33"/>
                        </a:lnTo>
                        <a:lnTo>
                          <a:pt x="76" y="38"/>
                        </a:lnTo>
                        <a:lnTo>
                          <a:pt x="63" y="40"/>
                        </a:lnTo>
                        <a:lnTo>
                          <a:pt x="53" y="42"/>
                        </a:lnTo>
                        <a:lnTo>
                          <a:pt x="62" y="44"/>
                        </a:lnTo>
                        <a:lnTo>
                          <a:pt x="74" y="45"/>
                        </a:lnTo>
                        <a:lnTo>
                          <a:pt x="92" y="39"/>
                        </a:lnTo>
                        <a:lnTo>
                          <a:pt x="112" y="30"/>
                        </a:lnTo>
                        <a:lnTo>
                          <a:pt x="117" y="33"/>
                        </a:lnTo>
                        <a:lnTo>
                          <a:pt x="119" y="39"/>
                        </a:lnTo>
                        <a:lnTo>
                          <a:pt x="118" y="50"/>
                        </a:lnTo>
                        <a:lnTo>
                          <a:pt x="111" y="58"/>
                        </a:lnTo>
                        <a:lnTo>
                          <a:pt x="97" y="66"/>
                        </a:lnTo>
                        <a:lnTo>
                          <a:pt x="58" y="77"/>
                        </a:lnTo>
                        <a:lnTo>
                          <a:pt x="81" y="76"/>
                        </a:lnTo>
                        <a:lnTo>
                          <a:pt x="98" y="73"/>
                        </a:lnTo>
                        <a:lnTo>
                          <a:pt x="115" y="69"/>
                        </a:lnTo>
                        <a:lnTo>
                          <a:pt x="122" y="75"/>
                        </a:lnTo>
                        <a:lnTo>
                          <a:pt x="120" y="83"/>
                        </a:lnTo>
                        <a:lnTo>
                          <a:pt x="115" y="91"/>
                        </a:lnTo>
                        <a:lnTo>
                          <a:pt x="102" y="98"/>
                        </a:lnTo>
                        <a:lnTo>
                          <a:pt x="85" y="103"/>
                        </a:lnTo>
                        <a:lnTo>
                          <a:pt x="60" y="107"/>
                        </a:lnTo>
                        <a:lnTo>
                          <a:pt x="50" y="121"/>
                        </a:lnTo>
                        <a:lnTo>
                          <a:pt x="45" y="139"/>
                        </a:lnTo>
                        <a:lnTo>
                          <a:pt x="33" y="149"/>
                        </a:lnTo>
                        <a:lnTo>
                          <a:pt x="23" y="154"/>
                        </a:lnTo>
                        <a:lnTo>
                          <a:pt x="13" y="153"/>
                        </a:lnTo>
                        <a:lnTo>
                          <a:pt x="6" y="147"/>
                        </a:lnTo>
                        <a:lnTo>
                          <a:pt x="4" y="135"/>
                        </a:lnTo>
                        <a:lnTo>
                          <a:pt x="6" y="122"/>
                        </a:lnTo>
                        <a:lnTo>
                          <a:pt x="12" y="109"/>
                        </a:lnTo>
                        <a:lnTo>
                          <a:pt x="22" y="102"/>
                        </a:lnTo>
                        <a:lnTo>
                          <a:pt x="13" y="99"/>
                        </a:lnTo>
                        <a:lnTo>
                          <a:pt x="7" y="94"/>
                        </a:lnTo>
                        <a:lnTo>
                          <a:pt x="6" y="86"/>
                        </a:lnTo>
                        <a:lnTo>
                          <a:pt x="8" y="76"/>
                        </a:lnTo>
                        <a:lnTo>
                          <a:pt x="12" y="71"/>
                        </a:lnTo>
                        <a:lnTo>
                          <a:pt x="6" y="68"/>
                        </a:lnTo>
                        <a:lnTo>
                          <a:pt x="0" y="61"/>
                        </a:lnTo>
                        <a:lnTo>
                          <a:pt x="0" y="52"/>
                        </a:lnTo>
                        <a:lnTo>
                          <a:pt x="4" y="44"/>
                        </a:lnTo>
                        <a:lnTo>
                          <a:pt x="9" y="40"/>
                        </a:lnTo>
                        <a:lnTo>
                          <a:pt x="3" y="32"/>
                        </a:lnTo>
                        <a:lnTo>
                          <a:pt x="4" y="23"/>
                        </a:lnTo>
                        <a:lnTo>
                          <a:pt x="8" y="15"/>
                        </a:lnTo>
                        <a:lnTo>
                          <a:pt x="15" y="8"/>
                        </a:lnTo>
                        <a:lnTo>
                          <a:pt x="26" y="6"/>
                        </a:lnTo>
                        <a:lnTo>
                          <a:pt x="38" y="9"/>
                        </a:lnTo>
                        <a:lnTo>
                          <a:pt x="57" y="12"/>
                        </a:lnTo>
                        <a:lnTo>
                          <a:pt x="77" y="9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5" name="Freeform 291"/>
                  <p:cNvSpPr>
                    <a:spLocks/>
                  </p:cNvSpPr>
                  <p:nvPr/>
                </p:nvSpPr>
                <p:spPr bwMode="auto">
                  <a:xfrm>
                    <a:off x="2895" y="1251"/>
                    <a:ext cx="41" cy="6"/>
                  </a:xfrm>
                  <a:custGeom>
                    <a:avLst/>
                    <a:gdLst>
                      <a:gd name="T0" fmla="*/ 0 w 41"/>
                      <a:gd name="T1" fmla="*/ 0 h 6"/>
                      <a:gd name="T2" fmla="*/ 10 w 41"/>
                      <a:gd name="T3" fmla="*/ 4 h 6"/>
                      <a:gd name="T4" fmla="*/ 24 w 41"/>
                      <a:gd name="T5" fmla="*/ 5 h 6"/>
                      <a:gd name="T6" fmla="*/ 40 w 41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1" h="6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24" y="5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6" name="Freeform 292"/>
                  <p:cNvSpPr>
                    <a:spLocks/>
                  </p:cNvSpPr>
                  <p:nvPr/>
                </p:nvSpPr>
                <p:spPr bwMode="auto">
                  <a:xfrm>
                    <a:off x="2892" y="1278"/>
                    <a:ext cx="44" cy="9"/>
                  </a:xfrm>
                  <a:custGeom>
                    <a:avLst/>
                    <a:gdLst>
                      <a:gd name="T0" fmla="*/ 0 w 44"/>
                      <a:gd name="T1" fmla="*/ 0 h 9"/>
                      <a:gd name="T2" fmla="*/ 12 w 44"/>
                      <a:gd name="T3" fmla="*/ 6 h 9"/>
                      <a:gd name="T4" fmla="*/ 21 w 44"/>
                      <a:gd name="T5" fmla="*/ 8 h 9"/>
                      <a:gd name="T6" fmla="*/ 30 w 44"/>
                      <a:gd name="T7" fmla="*/ 8 h 9"/>
                      <a:gd name="T8" fmla="*/ 43 w 44"/>
                      <a:gd name="T9" fmla="*/ 7 h 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" h="9">
                        <a:moveTo>
                          <a:pt x="0" y="0"/>
                        </a:moveTo>
                        <a:lnTo>
                          <a:pt x="12" y="6"/>
                        </a:lnTo>
                        <a:lnTo>
                          <a:pt x="21" y="8"/>
                        </a:lnTo>
                        <a:lnTo>
                          <a:pt x="30" y="8"/>
                        </a:lnTo>
                        <a:lnTo>
                          <a:pt x="43" y="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7" name="Freeform 293"/>
                  <p:cNvSpPr>
                    <a:spLocks/>
                  </p:cNvSpPr>
                  <p:nvPr/>
                </p:nvSpPr>
                <p:spPr bwMode="auto">
                  <a:xfrm>
                    <a:off x="2898" y="1311"/>
                    <a:ext cx="36" cy="6"/>
                  </a:xfrm>
                  <a:custGeom>
                    <a:avLst/>
                    <a:gdLst>
                      <a:gd name="T0" fmla="*/ 0 w 36"/>
                      <a:gd name="T1" fmla="*/ 0 h 6"/>
                      <a:gd name="T2" fmla="*/ 10 w 36"/>
                      <a:gd name="T3" fmla="*/ 3 h 6"/>
                      <a:gd name="T4" fmla="*/ 22 w 36"/>
                      <a:gd name="T5" fmla="*/ 5 h 6"/>
                      <a:gd name="T6" fmla="*/ 35 w 36"/>
                      <a:gd name="T7" fmla="*/ 4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" h="6">
                        <a:moveTo>
                          <a:pt x="0" y="0"/>
                        </a:moveTo>
                        <a:lnTo>
                          <a:pt x="10" y="3"/>
                        </a:lnTo>
                        <a:lnTo>
                          <a:pt x="22" y="5"/>
                        </a:lnTo>
                        <a:lnTo>
                          <a:pt x="35" y="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68" name="Freeform 294"/>
                  <p:cNvSpPr>
                    <a:spLocks/>
                  </p:cNvSpPr>
                  <p:nvPr/>
                </p:nvSpPr>
                <p:spPr bwMode="auto">
                  <a:xfrm>
                    <a:off x="2891" y="1329"/>
                    <a:ext cx="29" cy="29"/>
                  </a:xfrm>
                  <a:custGeom>
                    <a:avLst/>
                    <a:gdLst>
                      <a:gd name="T0" fmla="*/ 0 w 29"/>
                      <a:gd name="T1" fmla="*/ 15 h 29"/>
                      <a:gd name="T2" fmla="*/ 6 w 29"/>
                      <a:gd name="T3" fmla="*/ 9 h 29"/>
                      <a:gd name="T4" fmla="*/ 11 w 29"/>
                      <a:gd name="T5" fmla="*/ 1 h 29"/>
                      <a:gd name="T6" fmla="*/ 19 w 29"/>
                      <a:gd name="T7" fmla="*/ 0 h 29"/>
                      <a:gd name="T8" fmla="*/ 26 w 29"/>
                      <a:gd name="T9" fmla="*/ 3 h 29"/>
                      <a:gd name="T10" fmla="*/ 28 w 29"/>
                      <a:gd name="T11" fmla="*/ 10 h 29"/>
                      <a:gd name="T12" fmla="*/ 27 w 29"/>
                      <a:gd name="T13" fmla="*/ 16 h 29"/>
                      <a:gd name="T14" fmla="*/ 25 w 29"/>
                      <a:gd name="T15" fmla="*/ 22 h 29"/>
                      <a:gd name="T16" fmla="*/ 19 w 29"/>
                      <a:gd name="T17" fmla="*/ 28 h 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9" h="29">
                        <a:moveTo>
                          <a:pt x="0" y="15"/>
                        </a:moveTo>
                        <a:lnTo>
                          <a:pt x="6" y="9"/>
                        </a:lnTo>
                        <a:lnTo>
                          <a:pt x="11" y="1"/>
                        </a:lnTo>
                        <a:lnTo>
                          <a:pt x="19" y="0"/>
                        </a:lnTo>
                        <a:lnTo>
                          <a:pt x="26" y="3"/>
                        </a:lnTo>
                        <a:lnTo>
                          <a:pt x="28" y="10"/>
                        </a:lnTo>
                        <a:lnTo>
                          <a:pt x="27" y="16"/>
                        </a:lnTo>
                        <a:lnTo>
                          <a:pt x="25" y="22"/>
                        </a:lnTo>
                        <a:lnTo>
                          <a:pt x="19" y="2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</p:grpSp>
      <p:grpSp>
        <p:nvGrpSpPr>
          <p:cNvPr id="38932" name="Group 295"/>
          <p:cNvGrpSpPr>
            <a:grpSpLocks/>
          </p:cNvGrpSpPr>
          <p:nvPr/>
        </p:nvGrpSpPr>
        <p:grpSpPr bwMode="auto">
          <a:xfrm>
            <a:off x="4176713" y="2081213"/>
            <a:ext cx="681037" cy="504825"/>
            <a:chOff x="3100" y="1261"/>
            <a:chExt cx="429" cy="318"/>
          </a:xfrm>
        </p:grpSpPr>
        <p:sp>
          <p:nvSpPr>
            <p:cNvPr id="38948" name="Freeform 296"/>
            <p:cNvSpPr>
              <a:spLocks/>
            </p:cNvSpPr>
            <p:nvPr/>
          </p:nvSpPr>
          <p:spPr bwMode="auto">
            <a:xfrm>
              <a:off x="3100" y="1261"/>
              <a:ext cx="429" cy="318"/>
            </a:xfrm>
            <a:custGeom>
              <a:avLst/>
              <a:gdLst>
                <a:gd name="T0" fmla="*/ 114 w 429"/>
                <a:gd name="T1" fmla="*/ 152 h 318"/>
                <a:gd name="T2" fmla="*/ 138 w 429"/>
                <a:gd name="T3" fmla="*/ 163 h 318"/>
                <a:gd name="T4" fmla="*/ 148 w 429"/>
                <a:gd name="T5" fmla="*/ 149 h 318"/>
                <a:gd name="T6" fmla="*/ 163 w 429"/>
                <a:gd name="T7" fmla="*/ 129 h 318"/>
                <a:gd name="T8" fmla="*/ 181 w 429"/>
                <a:gd name="T9" fmla="*/ 110 h 318"/>
                <a:gd name="T10" fmla="*/ 205 w 429"/>
                <a:gd name="T11" fmla="*/ 91 h 318"/>
                <a:gd name="T12" fmla="*/ 235 w 429"/>
                <a:gd name="T13" fmla="*/ 70 h 318"/>
                <a:gd name="T14" fmla="*/ 270 w 429"/>
                <a:gd name="T15" fmla="*/ 49 h 318"/>
                <a:gd name="T16" fmla="*/ 309 w 429"/>
                <a:gd name="T17" fmla="*/ 26 h 318"/>
                <a:gd name="T18" fmla="*/ 352 w 429"/>
                <a:gd name="T19" fmla="*/ 1 h 318"/>
                <a:gd name="T20" fmla="*/ 368 w 429"/>
                <a:gd name="T21" fmla="*/ 0 h 318"/>
                <a:gd name="T22" fmla="*/ 388 w 429"/>
                <a:gd name="T23" fmla="*/ 9 h 318"/>
                <a:gd name="T24" fmla="*/ 405 w 429"/>
                <a:gd name="T25" fmla="*/ 31 h 318"/>
                <a:gd name="T26" fmla="*/ 418 w 429"/>
                <a:gd name="T27" fmla="*/ 59 h 318"/>
                <a:gd name="T28" fmla="*/ 424 w 429"/>
                <a:gd name="T29" fmla="*/ 91 h 318"/>
                <a:gd name="T30" fmla="*/ 428 w 429"/>
                <a:gd name="T31" fmla="*/ 141 h 318"/>
                <a:gd name="T32" fmla="*/ 427 w 429"/>
                <a:gd name="T33" fmla="*/ 172 h 318"/>
                <a:gd name="T34" fmla="*/ 420 w 429"/>
                <a:gd name="T35" fmla="*/ 212 h 318"/>
                <a:gd name="T36" fmla="*/ 406 w 429"/>
                <a:gd name="T37" fmla="*/ 252 h 318"/>
                <a:gd name="T38" fmla="*/ 389 w 429"/>
                <a:gd name="T39" fmla="*/ 288 h 318"/>
                <a:gd name="T40" fmla="*/ 370 w 429"/>
                <a:gd name="T41" fmla="*/ 317 h 318"/>
                <a:gd name="T42" fmla="*/ 0 w 429"/>
                <a:gd name="T43" fmla="*/ 317 h 318"/>
                <a:gd name="T44" fmla="*/ 33 w 429"/>
                <a:gd name="T45" fmla="*/ 244 h 318"/>
                <a:gd name="T46" fmla="*/ 52 w 429"/>
                <a:gd name="T47" fmla="*/ 253 h 318"/>
                <a:gd name="T48" fmla="*/ 71 w 429"/>
                <a:gd name="T49" fmla="*/ 238 h 318"/>
                <a:gd name="T50" fmla="*/ 89 w 429"/>
                <a:gd name="T51" fmla="*/ 221 h 318"/>
                <a:gd name="T52" fmla="*/ 98 w 429"/>
                <a:gd name="T53" fmla="*/ 211 h 318"/>
                <a:gd name="T54" fmla="*/ 108 w 429"/>
                <a:gd name="T55" fmla="*/ 193 h 318"/>
                <a:gd name="T56" fmla="*/ 114 w 429"/>
                <a:gd name="T57" fmla="*/ 152 h 3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29" h="318">
                  <a:moveTo>
                    <a:pt x="114" y="152"/>
                  </a:moveTo>
                  <a:lnTo>
                    <a:pt x="138" y="163"/>
                  </a:lnTo>
                  <a:lnTo>
                    <a:pt x="148" y="149"/>
                  </a:lnTo>
                  <a:lnTo>
                    <a:pt x="163" y="129"/>
                  </a:lnTo>
                  <a:lnTo>
                    <a:pt x="181" y="110"/>
                  </a:lnTo>
                  <a:lnTo>
                    <a:pt x="205" y="91"/>
                  </a:lnTo>
                  <a:lnTo>
                    <a:pt x="235" y="70"/>
                  </a:lnTo>
                  <a:lnTo>
                    <a:pt x="270" y="49"/>
                  </a:lnTo>
                  <a:lnTo>
                    <a:pt x="309" y="26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8" y="9"/>
                  </a:lnTo>
                  <a:lnTo>
                    <a:pt x="405" y="31"/>
                  </a:lnTo>
                  <a:lnTo>
                    <a:pt x="418" y="59"/>
                  </a:lnTo>
                  <a:lnTo>
                    <a:pt x="424" y="91"/>
                  </a:lnTo>
                  <a:lnTo>
                    <a:pt x="428" y="141"/>
                  </a:lnTo>
                  <a:lnTo>
                    <a:pt x="427" y="172"/>
                  </a:lnTo>
                  <a:lnTo>
                    <a:pt x="420" y="212"/>
                  </a:lnTo>
                  <a:lnTo>
                    <a:pt x="406" y="252"/>
                  </a:lnTo>
                  <a:lnTo>
                    <a:pt x="389" y="288"/>
                  </a:lnTo>
                  <a:lnTo>
                    <a:pt x="370" y="317"/>
                  </a:lnTo>
                  <a:lnTo>
                    <a:pt x="0" y="317"/>
                  </a:lnTo>
                  <a:lnTo>
                    <a:pt x="33" y="244"/>
                  </a:lnTo>
                  <a:lnTo>
                    <a:pt x="52" y="253"/>
                  </a:lnTo>
                  <a:lnTo>
                    <a:pt x="71" y="238"/>
                  </a:lnTo>
                  <a:lnTo>
                    <a:pt x="89" y="221"/>
                  </a:lnTo>
                  <a:lnTo>
                    <a:pt x="98" y="211"/>
                  </a:lnTo>
                  <a:lnTo>
                    <a:pt x="108" y="193"/>
                  </a:lnTo>
                  <a:lnTo>
                    <a:pt x="114" y="152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8949" name="Group 297"/>
            <p:cNvGrpSpPr>
              <a:grpSpLocks/>
            </p:cNvGrpSpPr>
            <p:nvPr/>
          </p:nvGrpSpPr>
          <p:grpSpPr bwMode="auto">
            <a:xfrm>
              <a:off x="3228" y="1362"/>
              <a:ext cx="174" cy="167"/>
              <a:chOff x="3228" y="1362"/>
              <a:chExt cx="174" cy="167"/>
            </a:xfrm>
          </p:grpSpPr>
          <p:sp>
            <p:nvSpPr>
              <p:cNvPr id="38956" name="Freeform 298"/>
              <p:cNvSpPr>
                <a:spLocks/>
              </p:cNvSpPr>
              <p:nvPr/>
            </p:nvSpPr>
            <p:spPr bwMode="auto">
              <a:xfrm>
                <a:off x="3228" y="1364"/>
                <a:ext cx="174" cy="165"/>
              </a:xfrm>
              <a:custGeom>
                <a:avLst/>
                <a:gdLst>
                  <a:gd name="T0" fmla="*/ 0 w 174"/>
                  <a:gd name="T1" fmla="*/ 55 h 165"/>
                  <a:gd name="T2" fmla="*/ 8 w 174"/>
                  <a:gd name="T3" fmla="*/ 62 h 165"/>
                  <a:gd name="T4" fmla="*/ 16 w 174"/>
                  <a:gd name="T5" fmla="*/ 67 h 165"/>
                  <a:gd name="T6" fmla="*/ 34 w 174"/>
                  <a:gd name="T7" fmla="*/ 79 h 165"/>
                  <a:gd name="T8" fmla="*/ 49 w 174"/>
                  <a:gd name="T9" fmla="*/ 92 h 165"/>
                  <a:gd name="T10" fmla="*/ 58 w 174"/>
                  <a:gd name="T11" fmla="*/ 102 h 165"/>
                  <a:gd name="T12" fmla="*/ 68 w 174"/>
                  <a:gd name="T13" fmla="*/ 115 h 165"/>
                  <a:gd name="T14" fmla="*/ 68 w 174"/>
                  <a:gd name="T15" fmla="*/ 125 h 165"/>
                  <a:gd name="T16" fmla="*/ 77 w 174"/>
                  <a:gd name="T17" fmla="*/ 124 h 165"/>
                  <a:gd name="T18" fmla="*/ 79 w 174"/>
                  <a:gd name="T19" fmla="*/ 128 h 165"/>
                  <a:gd name="T20" fmla="*/ 84 w 174"/>
                  <a:gd name="T21" fmla="*/ 135 h 165"/>
                  <a:gd name="T22" fmla="*/ 86 w 174"/>
                  <a:gd name="T23" fmla="*/ 140 h 165"/>
                  <a:gd name="T24" fmla="*/ 84 w 174"/>
                  <a:gd name="T25" fmla="*/ 143 h 165"/>
                  <a:gd name="T26" fmla="*/ 91 w 174"/>
                  <a:gd name="T27" fmla="*/ 144 h 165"/>
                  <a:gd name="T28" fmla="*/ 104 w 174"/>
                  <a:gd name="T29" fmla="*/ 153 h 165"/>
                  <a:gd name="T30" fmla="*/ 105 w 174"/>
                  <a:gd name="T31" fmla="*/ 164 h 165"/>
                  <a:gd name="T32" fmla="*/ 106 w 174"/>
                  <a:gd name="T33" fmla="*/ 144 h 165"/>
                  <a:gd name="T34" fmla="*/ 99 w 174"/>
                  <a:gd name="T35" fmla="*/ 139 h 165"/>
                  <a:gd name="T36" fmla="*/ 101 w 174"/>
                  <a:gd name="T37" fmla="*/ 122 h 165"/>
                  <a:gd name="T38" fmla="*/ 101 w 174"/>
                  <a:gd name="T39" fmla="*/ 120 h 165"/>
                  <a:gd name="T40" fmla="*/ 103 w 174"/>
                  <a:gd name="T41" fmla="*/ 112 h 165"/>
                  <a:gd name="T42" fmla="*/ 108 w 174"/>
                  <a:gd name="T43" fmla="*/ 92 h 165"/>
                  <a:gd name="T44" fmla="*/ 115 w 174"/>
                  <a:gd name="T45" fmla="*/ 77 h 165"/>
                  <a:gd name="T46" fmla="*/ 127 w 174"/>
                  <a:gd name="T47" fmla="*/ 69 h 165"/>
                  <a:gd name="T48" fmla="*/ 141 w 174"/>
                  <a:gd name="T49" fmla="*/ 56 h 165"/>
                  <a:gd name="T50" fmla="*/ 160 w 174"/>
                  <a:gd name="T51" fmla="*/ 38 h 165"/>
                  <a:gd name="T52" fmla="*/ 167 w 174"/>
                  <a:gd name="T53" fmla="*/ 22 h 165"/>
                  <a:gd name="T54" fmla="*/ 171 w 174"/>
                  <a:gd name="T55" fmla="*/ 11 h 165"/>
                  <a:gd name="T56" fmla="*/ 173 w 174"/>
                  <a:gd name="T57" fmla="*/ 0 h 165"/>
                  <a:gd name="T58" fmla="*/ 161 w 174"/>
                  <a:gd name="T59" fmla="*/ 24 h 165"/>
                  <a:gd name="T60" fmla="*/ 148 w 174"/>
                  <a:gd name="T61" fmla="*/ 42 h 165"/>
                  <a:gd name="T62" fmla="*/ 132 w 174"/>
                  <a:gd name="T63" fmla="*/ 53 h 165"/>
                  <a:gd name="T64" fmla="*/ 120 w 174"/>
                  <a:gd name="T65" fmla="*/ 60 h 165"/>
                  <a:gd name="T66" fmla="*/ 108 w 174"/>
                  <a:gd name="T67" fmla="*/ 70 h 165"/>
                  <a:gd name="T68" fmla="*/ 96 w 174"/>
                  <a:gd name="T69" fmla="*/ 85 h 165"/>
                  <a:gd name="T70" fmla="*/ 89 w 174"/>
                  <a:gd name="T71" fmla="*/ 96 h 165"/>
                  <a:gd name="T72" fmla="*/ 88 w 174"/>
                  <a:gd name="T73" fmla="*/ 110 h 165"/>
                  <a:gd name="T74" fmla="*/ 86 w 174"/>
                  <a:gd name="T75" fmla="*/ 125 h 165"/>
                  <a:gd name="T76" fmla="*/ 89 w 174"/>
                  <a:gd name="T77" fmla="*/ 129 h 165"/>
                  <a:gd name="T78" fmla="*/ 83 w 174"/>
                  <a:gd name="T79" fmla="*/ 125 h 165"/>
                  <a:gd name="T80" fmla="*/ 81 w 174"/>
                  <a:gd name="T81" fmla="*/ 117 h 165"/>
                  <a:gd name="T82" fmla="*/ 75 w 174"/>
                  <a:gd name="T83" fmla="*/ 118 h 165"/>
                  <a:gd name="T84" fmla="*/ 74 w 174"/>
                  <a:gd name="T85" fmla="*/ 109 h 165"/>
                  <a:gd name="T86" fmla="*/ 62 w 174"/>
                  <a:gd name="T87" fmla="*/ 98 h 165"/>
                  <a:gd name="T88" fmla="*/ 46 w 174"/>
                  <a:gd name="T89" fmla="*/ 84 h 165"/>
                  <a:gd name="T90" fmla="*/ 25 w 174"/>
                  <a:gd name="T91" fmla="*/ 66 h 165"/>
                  <a:gd name="T92" fmla="*/ 0 w 174"/>
                  <a:gd name="T93" fmla="*/ 55 h 1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74" h="165">
                    <a:moveTo>
                      <a:pt x="0" y="55"/>
                    </a:moveTo>
                    <a:lnTo>
                      <a:pt x="8" y="62"/>
                    </a:lnTo>
                    <a:lnTo>
                      <a:pt x="16" y="67"/>
                    </a:lnTo>
                    <a:lnTo>
                      <a:pt x="34" y="79"/>
                    </a:lnTo>
                    <a:lnTo>
                      <a:pt x="49" y="92"/>
                    </a:lnTo>
                    <a:lnTo>
                      <a:pt x="58" y="102"/>
                    </a:lnTo>
                    <a:lnTo>
                      <a:pt x="68" y="115"/>
                    </a:lnTo>
                    <a:lnTo>
                      <a:pt x="68" y="125"/>
                    </a:lnTo>
                    <a:lnTo>
                      <a:pt x="77" y="124"/>
                    </a:lnTo>
                    <a:lnTo>
                      <a:pt x="79" y="128"/>
                    </a:lnTo>
                    <a:lnTo>
                      <a:pt x="84" y="135"/>
                    </a:lnTo>
                    <a:lnTo>
                      <a:pt x="86" y="140"/>
                    </a:lnTo>
                    <a:lnTo>
                      <a:pt x="84" y="143"/>
                    </a:lnTo>
                    <a:lnTo>
                      <a:pt x="91" y="144"/>
                    </a:lnTo>
                    <a:lnTo>
                      <a:pt x="104" y="153"/>
                    </a:lnTo>
                    <a:lnTo>
                      <a:pt x="105" y="164"/>
                    </a:lnTo>
                    <a:lnTo>
                      <a:pt x="106" y="144"/>
                    </a:lnTo>
                    <a:lnTo>
                      <a:pt x="99" y="139"/>
                    </a:lnTo>
                    <a:lnTo>
                      <a:pt x="101" y="122"/>
                    </a:lnTo>
                    <a:lnTo>
                      <a:pt x="101" y="120"/>
                    </a:lnTo>
                    <a:lnTo>
                      <a:pt x="103" y="112"/>
                    </a:lnTo>
                    <a:lnTo>
                      <a:pt x="108" y="92"/>
                    </a:lnTo>
                    <a:lnTo>
                      <a:pt x="115" y="77"/>
                    </a:lnTo>
                    <a:lnTo>
                      <a:pt x="127" y="69"/>
                    </a:lnTo>
                    <a:lnTo>
                      <a:pt x="141" y="56"/>
                    </a:lnTo>
                    <a:lnTo>
                      <a:pt x="160" y="38"/>
                    </a:lnTo>
                    <a:lnTo>
                      <a:pt x="167" y="22"/>
                    </a:lnTo>
                    <a:lnTo>
                      <a:pt x="171" y="11"/>
                    </a:lnTo>
                    <a:lnTo>
                      <a:pt x="173" y="0"/>
                    </a:lnTo>
                    <a:lnTo>
                      <a:pt x="161" y="24"/>
                    </a:lnTo>
                    <a:lnTo>
                      <a:pt x="148" y="42"/>
                    </a:lnTo>
                    <a:lnTo>
                      <a:pt x="132" y="53"/>
                    </a:lnTo>
                    <a:lnTo>
                      <a:pt x="120" y="60"/>
                    </a:lnTo>
                    <a:lnTo>
                      <a:pt x="108" y="70"/>
                    </a:lnTo>
                    <a:lnTo>
                      <a:pt x="96" y="85"/>
                    </a:lnTo>
                    <a:lnTo>
                      <a:pt x="89" y="96"/>
                    </a:lnTo>
                    <a:lnTo>
                      <a:pt x="88" y="110"/>
                    </a:lnTo>
                    <a:lnTo>
                      <a:pt x="86" y="125"/>
                    </a:lnTo>
                    <a:lnTo>
                      <a:pt x="89" y="129"/>
                    </a:lnTo>
                    <a:lnTo>
                      <a:pt x="83" y="125"/>
                    </a:lnTo>
                    <a:lnTo>
                      <a:pt x="81" y="117"/>
                    </a:lnTo>
                    <a:lnTo>
                      <a:pt x="75" y="118"/>
                    </a:lnTo>
                    <a:lnTo>
                      <a:pt x="74" y="109"/>
                    </a:lnTo>
                    <a:lnTo>
                      <a:pt x="62" y="98"/>
                    </a:lnTo>
                    <a:lnTo>
                      <a:pt x="46" y="84"/>
                    </a:lnTo>
                    <a:lnTo>
                      <a:pt x="25" y="66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00C0E0"/>
              </a:solidFill>
              <a:ln w="12700" cap="rnd" cmpd="sng">
                <a:solidFill>
                  <a:srgbClr val="0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57" name="Freeform 299"/>
              <p:cNvSpPr>
                <a:spLocks/>
              </p:cNvSpPr>
              <p:nvPr/>
            </p:nvSpPr>
            <p:spPr bwMode="auto">
              <a:xfrm>
                <a:off x="3229" y="1362"/>
                <a:ext cx="173" cy="148"/>
              </a:xfrm>
              <a:custGeom>
                <a:avLst/>
                <a:gdLst>
                  <a:gd name="T0" fmla="*/ 0 w 173"/>
                  <a:gd name="T1" fmla="*/ 58 h 148"/>
                  <a:gd name="T2" fmla="*/ 14 w 173"/>
                  <a:gd name="T3" fmla="*/ 61 h 148"/>
                  <a:gd name="T4" fmla="*/ 27 w 173"/>
                  <a:gd name="T5" fmla="*/ 70 h 148"/>
                  <a:gd name="T6" fmla="*/ 51 w 173"/>
                  <a:gd name="T7" fmla="*/ 88 h 148"/>
                  <a:gd name="T8" fmla="*/ 73 w 173"/>
                  <a:gd name="T9" fmla="*/ 110 h 148"/>
                  <a:gd name="T10" fmla="*/ 74 w 173"/>
                  <a:gd name="T11" fmla="*/ 118 h 148"/>
                  <a:gd name="T12" fmla="*/ 81 w 173"/>
                  <a:gd name="T13" fmla="*/ 116 h 148"/>
                  <a:gd name="T14" fmla="*/ 85 w 173"/>
                  <a:gd name="T15" fmla="*/ 126 h 148"/>
                  <a:gd name="T16" fmla="*/ 86 w 173"/>
                  <a:gd name="T17" fmla="*/ 132 h 148"/>
                  <a:gd name="T18" fmla="*/ 101 w 173"/>
                  <a:gd name="T19" fmla="*/ 147 h 148"/>
                  <a:gd name="T20" fmla="*/ 86 w 173"/>
                  <a:gd name="T21" fmla="*/ 131 h 148"/>
                  <a:gd name="T22" fmla="*/ 84 w 173"/>
                  <a:gd name="T23" fmla="*/ 123 h 148"/>
                  <a:gd name="T24" fmla="*/ 87 w 173"/>
                  <a:gd name="T25" fmla="*/ 97 h 148"/>
                  <a:gd name="T26" fmla="*/ 100 w 173"/>
                  <a:gd name="T27" fmla="*/ 76 h 148"/>
                  <a:gd name="T28" fmla="*/ 121 w 173"/>
                  <a:gd name="T29" fmla="*/ 59 h 148"/>
                  <a:gd name="T30" fmla="*/ 140 w 173"/>
                  <a:gd name="T31" fmla="*/ 48 h 148"/>
                  <a:gd name="T32" fmla="*/ 153 w 173"/>
                  <a:gd name="T33" fmla="*/ 32 h 148"/>
                  <a:gd name="T34" fmla="*/ 163 w 173"/>
                  <a:gd name="T35" fmla="*/ 19 h 148"/>
                  <a:gd name="T36" fmla="*/ 172 w 173"/>
                  <a:gd name="T37" fmla="*/ 0 h 1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3" h="148">
                    <a:moveTo>
                      <a:pt x="0" y="58"/>
                    </a:moveTo>
                    <a:lnTo>
                      <a:pt x="14" y="61"/>
                    </a:lnTo>
                    <a:lnTo>
                      <a:pt x="27" y="70"/>
                    </a:lnTo>
                    <a:lnTo>
                      <a:pt x="51" y="88"/>
                    </a:lnTo>
                    <a:lnTo>
                      <a:pt x="73" y="110"/>
                    </a:lnTo>
                    <a:lnTo>
                      <a:pt x="74" y="118"/>
                    </a:lnTo>
                    <a:lnTo>
                      <a:pt x="81" y="116"/>
                    </a:lnTo>
                    <a:lnTo>
                      <a:pt x="85" y="126"/>
                    </a:lnTo>
                    <a:lnTo>
                      <a:pt x="86" y="132"/>
                    </a:lnTo>
                    <a:lnTo>
                      <a:pt x="101" y="147"/>
                    </a:lnTo>
                    <a:lnTo>
                      <a:pt x="86" y="131"/>
                    </a:lnTo>
                    <a:lnTo>
                      <a:pt x="84" y="123"/>
                    </a:lnTo>
                    <a:lnTo>
                      <a:pt x="87" y="97"/>
                    </a:lnTo>
                    <a:lnTo>
                      <a:pt x="100" y="76"/>
                    </a:lnTo>
                    <a:lnTo>
                      <a:pt x="121" y="59"/>
                    </a:lnTo>
                    <a:lnTo>
                      <a:pt x="140" y="48"/>
                    </a:lnTo>
                    <a:lnTo>
                      <a:pt x="153" y="32"/>
                    </a:lnTo>
                    <a:lnTo>
                      <a:pt x="163" y="19"/>
                    </a:lnTo>
                    <a:lnTo>
                      <a:pt x="17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950" name="Group 300"/>
            <p:cNvGrpSpPr>
              <a:grpSpLocks/>
            </p:cNvGrpSpPr>
            <p:nvPr/>
          </p:nvGrpSpPr>
          <p:grpSpPr bwMode="auto">
            <a:xfrm>
              <a:off x="3129" y="1513"/>
              <a:ext cx="69" cy="65"/>
              <a:chOff x="3129" y="1513"/>
              <a:chExt cx="69" cy="65"/>
            </a:xfrm>
          </p:grpSpPr>
          <p:sp>
            <p:nvSpPr>
              <p:cNvPr id="38954" name="Freeform 301"/>
              <p:cNvSpPr>
                <a:spLocks/>
              </p:cNvSpPr>
              <p:nvPr/>
            </p:nvSpPr>
            <p:spPr bwMode="auto">
              <a:xfrm>
                <a:off x="3129" y="1513"/>
                <a:ext cx="69" cy="65"/>
              </a:xfrm>
              <a:custGeom>
                <a:avLst/>
                <a:gdLst>
                  <a:gd name="T0" fmla="*/ 0 w 69"/>
                  <a:gd name="T1" fmla="*/ 0 h 65"/>
                  <a:gd name="T2" fmla="*/ 33 w 69"/>
                  <a:gd name="T3" fmla="*/ 9 h 65"/>
                  <a:gd name="T4" fmla="*/ 41 w 69"/>
                  <a:gd name="T5" fmla="*/ 15 h 65"/>
                  <a:gd name="T6" fmla="*/ 49 w 69"/>
                  <a:gd name="T7" fmla="*/ 34 h 65"/>
                  <a:gd name="T8" fmla="*/ 50 w 69"/>
                  <a:gd name="T9" fmla="*/ 36 h 65"/>
                  <a:gd name="T10" fmla="*/ 55 w 69"/>
                  <a:gd name="T11" fmla="*/ 42 h 65"/>
                  <a:gd name="T12" fmla="*/ 59 w 69"/>
                  <a:gd name="T13" fmla="*/ 48 h 65"/>
                  <a:gd name="T14" fmla="*/ 65 w 69"/>
                  <a:gd name="T15" fmla="*/ 51 h 65"/>
                  <a:gd name="T16" fmla="*/ 65 w 69"/>
                  <a:gd name="T17" fmla="*/ 58 h 65"/>
                  <a:gd name="T18" fmla="*/ 68 w 69"/>
                  <a:gd name="T19" fmla="*/ 64 h 65"/>
                  <a:gd name="T20" fmla="*/ 63 w 69"/>
                  <a:gd name="T21" fmla="*/ 64 h 65"/>
                  <a:gd name="T22" fmla="*/ 62 w 69"/>
                  <a:gd name="T23" fmla="*/ 61 h 65"/>
                  <a:gd name="T24" fmla="*/ 62 w 69"/>
                  <a:gd name="T25" fmla="*/ 54 h 65"/>
                  <a:gd name="T26" fmla="*/ 53 w 69"/>
                  <a:gd name="T27" fmla="*/ 49 h 65"/>
                  <a:gd name="T28" fmla="*/ 46 w 69"/>
                  <a:gd name="T29" fmla="*/ 37 h 65"/>
                  <a:gd name="T30" fmla="*/ 41 w 69"/>
                  <a:gd name="T31" fmla="*/ 28 h 65"/>
                  <a:gd name="T32" fmla="*/ 35 w 69"/>
                  <a:gd name="T33" fmla="*/ 15 h 65"/>
                  <a:gd name="T34" fmla="*/ 23 w 69"/>
                  <a:gd name="T35" fmla="*/ 8 h 65"/>
                  <a:gd name="T36" fmla="*/ 0 w 69"/>
                  <a:gd name="T37" fmla="*/ 0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65">
                    <a:moveTo>
                      <a:pt x="0" y="0"/>
                    </a:moveTo>
                    <a:lnTo>
                      <a:pt x="33" y="9"/>
                    </a:lnTo>
                    <a:lnTo>
                      <a:pt x="41" y="15"/>
                    </a:lnTo>
                    <a:lnTo>
                      <a:pt x="49" y="34"/>
                    </a:lnTo>
                    <a:lnTo>
                      <a:pt x="50" y="36"/>
                    </a:lnTo>
                    <a:lnTo>
                      <a:pt x="55" y="42"/>
                    </a:lnTo>
                    <a:lnTo>
                      <a:pt x="59" y="48"/>
                    </a:lnTo>
                    <a:lnTo>
                      <a:pt x="65" y="51"/>
                    </a:lnTo>
                    <a:lnTo>
                      <a:pt x="65" y="58"/>
                    </a:lnTo>
                    <a:lnTo>
                      <a:pt x="68" y="64"/>
                    </a:lnTo>
                    <a:lnTo>
                      <a:pt x="63" y="64"/>
                    </a:lnTo>
                    <a:lnTo>
                      <a:pt x="62" y="61"/>
                    </a:lnTo>
                    <a:lnTo>
                      <a:pt x="62" y="54"/>
                    </a:lnTo>
                    <a:lnTo>
                      <a:pt x="53" y="49"/>
                    </a:lnTo>
                    <a:lnTo>
                      <a:pt x="46" y="37"/>
                    </a:lnTo>
                    <a:lnTo>
                      <a:pt x="41" y="28"/>
                    </a:lnTo>
                    <a:lnTo>
                      <a:pt x="35" y="15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C0E0"/>
              </a:solidFill>
              <a:ln w="12700" cap="rnd" cmpd="sng">
                <a:solidFill>
                  <a:srgbClr val="0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55" name="Freeform 302"/>
              <p:cNvSpPr>
                <a:spLocks/>
              </p:cNvSpPr>
              <p:nvPr/>
            </p:nvSpPr>
            <p:spPr bwMode="auto">
              <a:xfrm>
                <a:off x="3133" y="1514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2 w 59"/>
                  <a:gd name="T3" fmla="*/ 9 h 64"/>
                  <a:gd name="T4" fmla="*/ 31 w 59"/>
                  <a:gd name="T5" fmla="*/ 15 h 64"/>
                  <a:gd name="T6" fmla="*/ 37 w 59"/>
                  <a:gd name="T7" fmla="*/ 25 h 64"/>
                  <a:gd name="T8" fmla="*/ 41 w 59"/>
                  <a:gd name="T9" fmla="*/ 38 h 64"/>
                  <a:gd name="T10" fmla="*/ 46 w 59"/>
                  <a:gd name="T11" fmla="*/ 46 h 64"/>
                  <a:gd name="T12" fmla="*/ 53 w 59"/>
                  <a:gd name="T13" fmla="*/ 50 h 64"/>
                  <a:gd name="T14" fmla="*/ 57 w 59"/>
                  <a:gd name="T15" fmla="*/ 54 h 64"/>
                  <a:gd name="T16" fmla="*/ 58 w 59"/>
                  <a:gd name="T17" fmla="*/ 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2" y="9"/>
                    </a:lnTo>
                    <a:lnTo>
                      <a:pt x="31" y="15"/>
                    </a:lnTo>
                    <a:lnTo>
                      <a:pt x="37" y="25"/>
                    </a:lnTo>
                    <a:lnTo>
                      <a:pt x="41" y="38"/>
                    </a:lnTo>
                    <a:lnTo>
                      <a:pt x="46" y="46"/>
                    </a:lnTo>
                    <a:lnTo>
                      <a:pt x="53" y="50"/>
                    </a:lnTo>
                    <a:lnTo>
                      <a:pt x="57" y="54"/>
                    </a:lnTo>
                    <a:lnTo>
                      <a:pt x="58" y="6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951" name="Group 303"/>
            <p:cNvGrpSpPr>
              <a:grpSpLocks/>
            </p:cNvGrpSpPr>
            <p:nvPr/>
          </p:nvGrpSpPr>
          <p:grpSpPr bwMode="auto">
            <a:xfrm>
              <a:off x="3427" y="1438"/>
              <a:ext cx="101" cy="141"/>
              <a:chOff x="3427" y="1438"/>
              <a:chExt cx="101" cy="141"/>
            </a:xfrm>
          </p:grpSpPr>
          <p:sp>
            <p:nvSpPr>
              <p:cNvPr id="38952" name="Freeform 304"/>
              <p:cNvSpPr>
                <a:spLocks/>
              </p:cNvSpPr>
              <p:nvPr/>
            </p:nvSpPr>
            <p:spPr bwMode="auto">
              <a:xfrm>
                <a:off x="3429" y="1439"/>
                <a:ext cx="99" cy="139"/>
              </a:xfrm>
              <a:custGeom>
                <a:avLst/>
                <a:gdLst>
                  <a:gd name="T0" fmla="*/ 98 w 99"/>
                  <a:gd name="T1" fmla="*/ 0 h 139"/>
                  <a:gd name="T2" fmla="*/ 95 w 99"/>
                  <a:gd name="T3" fmla="*/ 16 h 139"/>
                  <a:gd name="T4" fmla="*/ 88 w 99"/>
                  <a:gd name="T5" fmla="*/ 27 h 139"/>
                  <a:gd name="T6" fmla="*/ 77 w 99"/>
                  <a:gd name="T7" fmla="*/ 38 h 139"/>
                  <a:gd name="T8" fmla="*/ 63 w 99"/>
                  <a:gd name="T9" fmla="*/ 49 h 139"/>
                  <a:gd name="T10" fmla="*/ 47 w 99"/>
                  <a:gd name="T11" fmla="*/ 61 h 139"/>
                  <a:gd name="T12" fmla="*/ 34 w 99"/>
                  <a:gd name="T13" fmla="*/ 71 h 139"/>
                  <a:gd name="T14" fmla="*/ 24 w 99"/>
                  <a:gd name="T15" fmla="*/ 88 h 139"/>
                  <a:gd name="T16" fmla="*/ 17 w 99"/>
                  <a:gd name="T17" fmla="*/ 102 h 139"/>
                  <a:gd name="T18" fmla="*/ 14 w 99"/>
                  <a:gd name="T19" fmla="*/ 116 h 139"/>
                  <a:gd name="T20" fmla="*/ 9 w 99"/>
                  <a:gd name="T21" fmla="*/ 127 h 139"/>
                  <a:gd name="T22" fmla="*/ 5 w 99"/>
                  <a:gd name="T23" fmla="*/ 136 h 139"/>
                  <a:gd name="T24" fmla="*/ 0 w 99"/>
                  <a:gd name="T25" fmla="*/ 138 h 139"/>
                  <a:gd name="T26" fmla="*/ 7 w 99"/>
                  <a:gd name="T27" fmla="*/ 137 h 139"/>
                  <a:gd name="T28" fmla="*/ 12 w 99"/>
                  <a:gd name="T29" fmla="*/ 137 h 139"/>
                  <a:gd name="T30" fmla="*/ 20 w 99"/>
                  <a:gd name="T31" fmla="*/ 125 h 139"/>
                  <a:gd name="T32" fmla="*/ 23 w 99"/>
                  <a:gd name="T33" fmla="*/ 113 h 139"/>
                  <a:gd name="T34" fmla="*/ 27 w 99"/>
                  <a:gd name="T35" fmla="*/ 102 h 139"/>
                  <a:gd name="T36" fmla="*/ 34 w 99"/>
                  <a:gd name="T37" fmla="*/ 89 h 139"/>
                  <a:gd name="T38" fmla="*/ 44 w 99"/>
                  <a:gd name="T39" fmla="*/ 79 h 139"/>
                  <a:gd name="T40" fmla="*/ 50 w 99"/>
                  <a:gd name="T41" fmla="*/ 70 h 139"/>
                  <a:gd name="T42" fmla="*/ 62 w 99"/>
                  <a:gd name="T43" fmla="*/ 62 h 139"/>
                  <a:gd name="T44" fmla="*/ 74 w 99"/>
                  <a:gd name="T45" fmla="*/ 55 h 139"/>
                  <a:gd name="T46" fmla="*/ 84 w 99"/>
                  <a:gd name="T47" fmla="*/ 41 h 139"/>
                  <a:gd name="T48" fmla="*/ 89 w 99"/>
                  <a:gd name="T49" fmla="*/ 31 h 139"/>
                  <a:gd name="T50" fmla="*/ 94 w 99"/>
                  <a:gd name="T51" fmla="*/ 21 h 139"/>
                  <a:gd name="T52" fmla="*/ 98 w 99"/>
                  <a:gd name="T53" fmla="*/ 0 h 1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9" h="139">
                    <a:moveTo>
                      <a:pt x="98" y="0"/>
                    </a:moveTo>
                    <a:lnTo>
                      <a:pt x="95" y="16"/>
                    </a:lnTo>
                    <a:lnTo>
                      <a:pt x="88" y="27"/>
                    </a:lnTo>
                    <a:lnTo>
                      <a:pt x="77" y="38"/>
                    </a:lnTo>
                    <a:lnTo>
                      <a:pt x="63" y="49"/>
                    </a:lnTo>
                    <a:lnTo>
                      <a:pt x="47" y="61"/>
                    </a:lnTo>
                    <a:lnTo>
                      <a:pt x="34" y="71"/>
                    </a:lnTo>
                    <a:lnTo>
                      <a:pt x="24" y="88"/>
                    </a:lnTo>
                    <a:lnTo>
                      <a:pt x="17" y="102"/>
                    </a:lnTo>
                    <a:lnTo>
                      <a:pt x="14" y="116"/>
                    </a:lnTo>
                    <a:lnTo>
                      <a:pt x="9" y="127"/>
                    </a:lnTo>
                    <a:lnTo>
                      <a:pt x="5" y="136"/>
                    </a:lnTo>
                    <a:lnTo>
                      <a:pt x="0" y="138"/>
                    </a:lnTo>
                    <a:lnTo>
                      <a:pt x="7" y="137"/>
                    </a:lnTo>
                    <a:lnTo>
                      <a:pt x="12" y="137"/>
                    </a:lnTo>
                    <a:lnTo>
                      <a:pt x="20" y="125"/>
                    </a:lnTo>
                    <a:lnTo>
                      <a:pt x="23" y="113"/>
                    </a:lnTo>
                    <a:lnTo>
                      <a:pt x="27" y="102"/>
                    </a:lnTo>
                    <a:lnTo>
                      <a:pt x="34" y="89"/>
                    </a:lnTo>
                    <a:lnTo>
                      <a:pt x="44" y="79"/>
                    </a:lnTo>
                    <a:lnTo>
                      <a:pt x="50" y="70"/>
                    </a:lnTo>
                    <a:lnTo>
                      <a:pt x="62" y="62"/>
                    </a:lnTo>
                    <a:lnTo>
                      <a:pt x="74" y="55"/>
                    </a:lnTo>
                    <a:lnTo>
                      <a:pt x="84" y="41"/>
                    </a:lnTo>
                    <a:lnTo>
                      <a:pt x="89" y="31"/>
                    </a:lnTo>
                    <a:lnTo>
                      <a:pt x="94" y="21"/>
                    </a:lnTo>
                    <a:lnTo>
                      <a:pt x="98" y="0"/>
                    </a:lnTo>
                  </a:path>
                </a:pathLst>
              </a:custGeom>
              <a:solidFill>
                <a:srgbClr val="00C0E0"/>
              </a:solidFill>
              <a:ln w="12700" cap="rnd" cmpd="sng">
                <a:solidFill>
                  <a:srgbClr val="0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953" name="Freeform 305"/>
              <p:cNvSpPr>
                <a:spLocks/>
              </p:cNvSpPr>
              <p:nvPr/>
            </p:nvSpPr>
            <p:spPr bwMode="auto">
              <a:xfrm>
                <a:off x="3427" y="1438"/>
                <a:ext cx="101" cy="141"/>
              </a:xfrm>
              <a:custGeom>
                <a:avLst/>
                <a:gdLst>
                  <a:gd name="T0" fmla="*/ 0 w 101"/>
                  <a:gd name="T1" fmla="*/ 140 h 141"/>
                  <a:gd name="T2" fmla="*/ 9 w 101"/>
                  <a:gd name="T3" fmla="*/ 136 h 141"/>
                  <a:gd name="T4" fmla="*/ 15 w 101"/>
                  <a:gd name="T5" fmla="*/ 127 h 141"/>
                  <a:gd name="T6" fmla="*/ 18 w 101"/>
                  <a:gd name="T7" fmla="*/ 113 h 141"/>
                  <a:gd name="T8" fmla="*/ 26 w 101"/>
                  <a:gd name="T9" fmla="*/ 88 h 141"/>
                  <a:gd name="T10" fmla="*/ 40 w 101"/>
                  <a:gd name="T11" fmla="*/ 69 h 141"/>
                  <a:gd name="T12" fmla="*/ 66 w 101"/>
                  <a:gd name="T13" fmla="*/ 51 h 141"/>
                  <a:gd name="T14" fmla="*/ 77 w 101"/>
                  <a:gd name="T15" fmla="*/ 42 h 141"/>
                  <a:gd name="T16" fmla="*/ 94 w 101"/>
                  <a:gd name="T17" fmla="*/ 24 h 141"/>
                  <a:gd name="T18" fmla="*/ 98 w 101"/>
                  <a:gd name="T19" fmla="*/ 9 h 141"/>
                  <a:gd name="T20" fmla="*/ 100 w 101"/>
                  <a:gd name="T21" fmla="*/ 0 h 1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1" h="141">
                    <a:moveTo>
                      <a:pt x="0" y="140"/>
                    </a:moveTo>
                    <a:lnTo>
                      <a:pt x="9" y="136"/>
                    </a:lnTo>
                    <a:lnTo>
                      <a:pt x="15" y="127"/>
                    </a:lnTo>
                    <a:lnTo>
                      <a:pt x="18" y="113"/>
                    </a:lnTo>
                    <a:lnTo>
                      <a:pt x="26" y="88"/>
                    </a:lnTo>
                    <a:lnTo>
                      <a:pt x="40" y="69"/>
                    </a:lnTo>
                    <a:lnTo>
                      <a:pt x="66" y="51"/>
                    </a:lnTo>
                    <a:lnTo>
                      <a:pt x="77" y="42"/>
                    </a:lnTo>
                    <a:lnTo>
                      <a:pt x="94" y="24"/>
                    </a:lnTo>
                    <a:lnTo>
                      <a:pt x="98" y="9"/>
                    </a:lnTo>
                    <a:lnTo>
                      <a:pt x="10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38933" name="Group 306"/>
          <p:cNvGrpSpPr>
            <a:grpSpLocks/>
          </p:cNvGrpSpPr>
          <p:nvPr/>
        </p:nvGrpSpPr>
        <p:grpSpPr bwMode="auto">
          <a:xfrm>
            <a:off x="4445000" y="1771650"/>
            <a:ext cx="100013" cy="142875"/>
            <a:chOff x="3269" y="1066"/>
            <a:chExt cx="63" cy="90"/>
          </a:xfrm>
        </p:grpSpPr>
        <p:sp>
          <p:nvSpPr>
            <p:cNvPr id="38946" name="Freeform 307"/>
            <p:cNvSpPr>
              <a:spLocks/>
            </p:cNvSpPr>
            <p:nvPr/>
          </p:nvSpPr>
          <p:spPr bwMode="auto">
            <a:xfrm>
              <a:off x="3269" y="1066"/>
              <a:ext cx="63" cy="90"/>
            </a:xfrm>
            <a:custGeom>
              <a:avLst/>
              <a:gdLst>
                <a:gd name="T0" fmla="*/ 51 w 63"/>
                <a:gd name="T1" fmla="*/ 14 h 90"/>
                <a:gd name="T2" fmla="*/ 43 w 63"/>
                <a:gd name="T3" fmla="*/ 4 h 90"/>
                <a:gd name="T4" fmla="*/ 34 w 63"/>
                <a:gd name="T5" fmla="*/ 0 h 90"/>
                <a:gd name="T6" fmla="*/ 21 w 63"/>
                <a:gd name="T7" fmla="*/ 0 h 90"/>
                <a:gd name="T8" fmla="*/ 10 w 63"/>
                <a:gd name="T9" fmla="*/ 7 h 90"/>
                <a:gd name="T10" fmla="*/ 3 w 63"/>
                <a:gd name="T11" fmla="*/ 19 h 90"/>
                <a:gd name="T12" fmla="*/ 0 w 63"/>
                <a:gd name="T13" fmla="*/ 33 h 90"/>
                <a:gd name="T14" fmla="*/ 2 w 63"/>
                <a:gd name="T15" fmla="*/ 53 h 90"/>
                <a:gd name="T16" fmla="*/ 9 w 63"/>
                <a:gd name="T17" fmla="*/ 64 h 90"/>
                <a:gd name="T18" fmla="*/ 17 w 63"/>
                <a:gd name="T19" fmla="*/ 71 h 90"/>
                <a:gd name="T20" fmla="*/ 27 w 63"/>
                <a:gd name="T21" fmla="*/ 76 h 90"/>
                <a:gd name="T22" fmla="*/ 33 w 63"/>
                <a:gd name="T23" fmla="*/ 85 h 90"/>
                <a:gd name="T24" fmla="*/ 41 w 63"/>
                <a:gd name="T25" fmla="*/ 89 h 90"/>
                <a:gd name="T26" fmla="*/ 51 w 63"/>
                <a:gd name="T27" fmla="*/ 89 h 90"/>
                <a:gd name="T28" fmla="*/ 58 w 63"/>
                <a:gd name="T29" fmla="*/ 83 h 90"/>
                <a:gd name="T30" fmla="*/ 61 w 63"/>
                <a:gd name="T31" fmla="*/ 74 h 90"/>
                <a:gd name="T32" fmla="*/ 62 w 63"/>
                <a:gd name="T33" fmla="*/ 64 h 90"/>
                <a:gd name="T34" fmla="*/ 59 w 63"/>
                <a:gd name="T35" fmla="*/ 54 h 90"/>
                <a:gd name="T36" fmla="*/ 60 w 63"/>
                <a:gd name="T37" fmla="*/ 41 h 90"/>
                <a:gd name="T38" fmla="*/ 57 w 63"/>
                <a:gd name="T39" fmla="*/ 26 h 90"/>
                <a:gd name="T40" fmla="*/ 51 w 63"/>
                <a:gd name="T41" fmla="*/ 14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90">
                  <a:moveTo>
                    <a:pt x="51" y="14"/>
                  </a:moveTo>
                  <a:lnTo>
                    <a:pt x="43" y="4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2" y="53"/>
                  </a:lnTo>
                  <a:lnTo>
                    <a:pt x="9" y="64"/>
                  </a:lnTo>
                  <a:lnTo>
                    <a:pt x="17" y="71"/>
                  </a:lnTo>
                  <a:lnTo>
                    <a:pt x="27" y="76"/>
                  </a:lnTo>
                  <a:lnTo>
                    <a:pt x="33" y="85"/>
                  </a:lnTo>
                  <a:lnTo>
                    <a:pt x="41" y="89"/>
                  </a:lnTo>
                  <a:lnTo>
                    <a:pt x="51" y="89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62" y="64"/>
                  </a:lnTo>
                  <a:lnTo>
                    <a:pt x="59" y="54"/>
                  </a:lnTo>
                  <a:lnTo>
                    <a:pt x="60" y="41"/>
                  </a:lnTo>
                  <a:lnTo>
                    <a:pt x="57" y="26"/>
                  </a:lnTo>
                  <a:lnTo>
                    <a:pt x="51" y="14"/>
                  </a:lnTo>
                </a:path>
              </a:pathLst>
            </a:custGeom>
            <a:solidFill>
              <a:srgbClr val="E0A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47" name="Freeform 308"/>
            <p:cNvSpPr>
              <a:spLocks/>
            </p:cNvSpPr>
            <p:nvPr/>
          </p:nvSpPr>
          <p:spPr bwMode="auto">
            <a:xfrm>
              <a:off x="3286" y="1067"/>
              <a:ext cx="44" cy="77"/>
            </a:xfrm>
            <a:custGeom>
              <a:avLst/>
              <a:gdLst>
                <a:gd name="T0" fmla="*/ 35 w 44"/>
                <a:gd name="T1" fmla="*/ 12 h 77"/>
                <a:gd name="T2" fmla="*/ 30 w 44"/>
                <a:gd name="T3" fmla="*/ 3 h 77"/>
                <a:gd name="T4" fmla="*/ 23 w 44"/>
                <a:gd name="T5" fmla="*/ 0 h 77"/>
                <a:gd name="T6" fmla="*/ 14 w 44"/>
                <a:gd name="T7" fmla="*/ 0 h 77"/>
                <a:gd name="T8" fmla="*/ 7 w 44"/>
                <a:gd name="T9" fmla="*/ 5 h 77"/>
                <a:gd name="T10" fmla="*/ 2 w 44"/>
                <a:gd name="T11" fmla="*/ 16 h 77"/>
                <a:gd name="T12" fmla="*/ 0 w 44"/>
                <a:gd name="T13" fmla="*/ 28 h 77"/>
                <a:gd name="T14" fmla="*/ 1 w 44"/>
                <a:gd name="T15" fmla="*/ 45 h 77"/>
                <a:gd name="T16" fmla="*/ 6 w 44"/>
                <a:gd name="T17" fmla="*/ 54 h 77"/>
                <a:gd name="T18" fmla="*/ 11 w 44"/>
                <a:gd name="T19" fmla="*/ 61 h 77"/>
                <a:gd name="T20" fmla="*/ 19 w 44"/>
                <a:gd name="T21" fmla="*/ 65 h 77"/>
                <a:gd name="T22" fmla="*/ 22 w 44"/>
                <a:gd name="T23" fmla="*/ 73 h 77"/>
                <a:gd name="T24" fmla="*/ 28 w 44"/>
                <a:gd name="T25" fmla="*/ 76 h 77"/>
                <a:gd name="T26" fmla="*/ 35 w 44"/>
                <a:gd name="T27" fmla="*/ 75 h 77"/>
                <a:gd name="T28" fmla="*/ 40 w 44"/>
                <a:gd name="T29" fmla="*/ 71 h 77"/>
                <a:gd name="T30" fmla="*/ 42 w 44"/>
                <a:gd name="T31" fmla="*/ 63 h 77"/>
                <a:gd name="T32" fmla="*/ 43 w 44"/>
                <a:gd name="T33" fmla="*/ 54 h 77"/>
                <a:gd name="T34" fmla="*/ 40 w 44"/>
                <a:gd name="T35" fmla="*/ 46 h 77"/>
                <a:gd name="T36" fmla="*/ 41 w 44"/>
                <a:gd name="T37" fmla="*/ 34 h 77"/>
                <a:gd name="T38" fmla="*/ 39 w 44"/>
                <a:gd name="T39" fmla="*/ 23 h 77"/>
                <a:gd name="T40" fmla="*/ 35 w 44"/>
                <a:gd name="T41" fmla="*/ 12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77">
                  <a:moveTo>
                    <a:pt x="35" y="12"/>
                  </a:moveTo>
                  <a:lnTo>
                    <a:pt x="30" y="3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5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1" y="45"/>
                  </a:lnTo>
                  <a:lnTo>
                    <a:pt x="6" y="54"/>
                  </a:lnTo>
                  <a:lnTo>
                    <a:pt x="11" y="61"/>
                  </a:lnTo>
                  <a:lnTo>
                    <a:pt x="19" y="65"/>
                  </a:lnTo>
                  <a:lnTo>
                    <a:pt x="22" y="73"/>
                  </a:lnTo>
                  <a:lnTo>
                    <a:pt x="28" y="76"/>
                  </a:lnTo>
                  <a:lnTo>
                    <a:pt x="35" y="75"/>
                  </a:lnTo>
                  <a:lnTo>
                    <a:pt x="40" y="71"/>
                  </a:lnTo>
                  <a:lnTo>
                    <a:pt x="42" y="63"/>
                  </a:lnTo>
                  <a:lnTo>
                    <a:pt x="43" y="54"/>
                  </a:lnTo>
                  <a:lnTo>
                    <a:pt x="40" y="46"/>
                  </a:lnTo>
                  <a:lnTo>
                    <a:pt x="41" y="34"/>
                  </a:lnTo>
                  <a:lnTo>
                    <a:pt x="39" y="23"/>
                  </a:lnTo>
                  <a:lnTo>
                    <a:pt x="35" y="12"/>
                  </a:lnTo>
                </a:path>
              </a:pathLst>
            </a:custGeom>
            <a:solidFill>
              <a:srgbClr val="E0A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8934" name="Group 309"/>
          <p:cNvGrpSpPr>
            <a:grpSpLocks/>
          </p:cNvGrpSpPr>
          <p:nvPr/>
        </p:nvGrpSpPr>
        <p:grpSpPr bwMode="auto">
          <a:xfrm>
            <a:off x="4060825" y="1979613"/>
            <a:ext cx="668338" cy="514350"/>
            <a:chOff x="3027" y="1197"/>
            <a:chExt cx="421" cy="324"/>
          </a:xfrm>
        </p:grpSpPr>
        <p:sp>
          <p:nvSpPr>
            <p:cNvPr id="38935" name="Freeform 310"/>
            <p:cNvSpPr>
              <a:spLocks/>
            </p:cNvSpPr>
            <p:nvPr/>
          </p:nvSpPr>
          <p:spPr bwMode="auto">
            <a:xfrm>
              <a:off x="3189" y="1197"/>
              <a:ext cx="259" cy="218"/>
            </a:xfrm>
            <a:custGeom>
              <a:avLst/>
              <a:gdLst>
                <a:gd name="T0" fmla="*/ 99 w 259"/>
                <a:gd name="T1" fmla="*/ 0 h 218"/>
                <a:gd name="T2" fmla="*/ 49 w 259"/>
                <a:gd name="T3" fmla="*/ 42 h 218"/>
                <a:gd name="T4" fmla="*/ 19 w 259"/>
                <a:gd name="T5" fmla="*/ 82 h 218"/>
                <a:gd name="T6" fmla="*/ 0 w 259"/>
                <a:gd name="T7" fmla="*/ 151 h 218"/>
                <a:gd name="T8" fmla="*/ 49 w 259"/>
                <a:gd name="T9" fmla="*/ 115 h 218"/>
                <a:gd name="T10" fmla="*/ 76 w 259"/>
                <a:gd name="T11" fmla="*/ 89 h 218"/>
                <a:gd name="T12" fmla="*/ 91 w 259"/>
                <a:gd name="T13" fmla="*/ 73 h 218"/>
                <a:gd name="T14" fmla="*/ 76 w 259"/>
                <a:gd name="T15" fmla="*/ 114 h 218"/>
                <a:gd name="T16" fmla="*/ 73 w 259"/>
                <a:gd name="T17" fmla="*/ 152 h 218"/>
                <a:gd name="T18" fmla="*/ 71 w 259"/>
                <a:gd name="T19" fmla="*/ 217 h 218"/>
                <a:gd name="T20" fmla="*/ 80 w 259"/>
                <a:gd name="T21" fmla="*/ 198 h 218"/>
                <a:gd name="T22" fmla="*/ 96 w 259"/>
                <a:gd name="T23" fmla="*/ 171 h 218"/>
                <a:gd name="T24" fmla="*/ 123 w 259"/>
                <a:gd name="T25" fmla="*/ 151 h 218"/>
                <a:gd name="T26" fmla="*/ 148 w 259"/>
                <a:gd name="T27" fmla="*/ 140 h 218"/>
                <a:gd name="T28" fmla="*/ 208 w 259"/>
                <a:gd name="T29" fmla="*/ 112 h 218"/>
                <a:gd name="T30" fmla="*/ 258 w 259"/>
                <a:gd name="T31" fmla="*/ 65 h 218"/>
                <a:gd name="T32" fmla="*/ 243 w 259"/>
                <a:gd name="T33" fmla="*/ 54 h 218"/>
                <a:gd name="T34" fmla="*/ 229 w 259"/>
                <a:gd name="T35" fmla="*/ 59 h 218"/>
                <a:gd name="T36" fmla="*/ 205 w 259"/>
                <a:gd name="T37" fmla="*/ 60 h 218"/>
                <a:gd name="T38" fmla="*/ 176 w 259"/>
                <a:gd name="T39" fmla="*/ 57 h 218"/>
                <a:gd name="T40" fmla="*/ 150 w 259"/>
                <a:gd name="T41" fmla="*/ 50 h 218"/>
                <a:gd name="T42" fmla="*/ 111 w 259"/>
                <a:gd name="T43" fmla="*/ 53 h 218"/>
                <a:gd name="T44" fmla="*/ 99 w 259"/>
                <a:gd name="T45" fmla="*/ 0 h 2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59" h="218">
                  <a:moveTo>
                    <a:pt x="99" y="0"/>
                  </a:moveTo>
                  <a:lnTo>
                    <a:pt x="49" y="42"/>
                  </a:lnTo>
                  <a:lnTo>
                    <a:pt x="19" y="82"/>
                  </a:lnTo>
                  <a:lnTo>
                    <a:pt x="0" y="151"/>
                  </a:lnTo>
                  <a:lnTo>
                    <a:pt x="49" y="115"/>
                  </a:lnTo>
                  <a:lnTo>
                    <a:pt x="76" y="89"/>
                  </a:lnTo>
                  <a:lnTo>
                    <a:pt x="91" y="73"/>
                  </a:lnTo>
                  <a:lnTo>
                    <a:pt x="76" y="114"/>
                  </a:lnTo>
                  <a:lnTo>
                    <a:pt x="73" y="152"/>
                  </a:lnTo>
                  <a:lnTo>
                    <a:pt x="71" y="217"/>
                  </a:lnTo>
                  <a:lnTo>
                    <a:pt x="80" y="198"/>
                  </a:lnTo>
                  <a:lnTo>
                    <a:pt x="96" y="171"/>
                  </a:lnTo>
                  <a:lnTo>
                    <a:pt x="123" y="151"/>
                  </a:lnTo>
                  <a:lnTo>
                    <a:pt x="148" y="140"/>
                  </a:lnTo>
                  <a:lnTo>
                    <a:pt x="208" y="112"/>
                  </a:lnTo>
                  <a:lnTo>
                    <a:pt x="258" y="65"/>
                  </a:lnTo>
                  <a:lnTo>
                    <a:pt x="243" y="54"/>
                  </a:lnTo>
                  <a:lnTo>
                    <a:pt x="229" y="59"/>
                  </a:lnTo>
                  <a:lnTo>
                    <a:pt x="205" y="60"/>
                  </a:lnTo>
                  <a:lnTo>
                    <a:pt x="176" y="57"/>
                  </a:lnTo>
                  <a:lnTo>
                    <a:pt x="150" y="50"/>
                  </a:lnTo>
                  <a:lnTo>
                    <a:pt x="111" y="53"/>
                  </a:lnTo>
                  <a:lnTo>
                    <a:pt x="99" y="0"/>
                  </a:lnTo>
                </a:path>
              </a:pathLst>
            </a:custGeom>
            <a:solidFill>
              <a:srgbClr val="E0E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936" name="Freeform 311"/>
            <p:cNvSpPr>
              <a:spLocks/>
            </p:cNvSpPr>
            <p:nvPr/>
          </p:nvSpPr>
          <p:spPr bwMode="auto">
            <a:xfrm>
              <a:off x="3151" y="1267"/>
              <a:ext cx="141" cy="240"/>
            </a:xfrm>
            <a:custGeom>
              <a:avLst/>
              <a:gdLst>
                <a:gd name="T0" fmla="*/ 123 w 141"/>
                <a:gd name="T1" fmla="*/ 0 h 240"/>
                <a:gd name="T2" fmla="*/ 140 w 141"/>
                <a:gd name="T3" fmla="*/ 12 h 240"/>
                <a:gd name="T4" fmla="*/ 138 w 141"/>
                <a:gd name="T5" fmla="*/ 46 h 240"/>
                <a:gd name="T6" fmla="*/ 106 w 141"/>
                <a:gd name="T7" fmla="*/ 72 h 240"/>
                <a:gd name="T8" fmla="*/ 82 w 141"/>
                <a:gd name="T9" fmla="*/ 157 h 240"/>
                <a:gd name="T10" fmla="*/ 0 w 141"/>
                <a:gd name="T11" fmla="*/ 239 h 240"/>
                <a:gd name="T12" fmla="*/ 38 w 141"/>
                <a:gd name="T13" fmla="*/ 123 h 240"/>
                <a:gd name="T14" fmla="*/ 80 w 141"/>
                <a:gd name="T15" fmla="*/ 59 h 240"/>
                <a:gd name="T16" fmla="*/ 86 w 141"/>
                <a:gd name="T17" fmla="*/ 20 h 240"/>
                <a:gd name="T18" fmla="*/ 123 w 141"/>
                <a:gd name="T19" fmla="*/ 0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240">
                  <a:moveTo>
                    <a:pt x="123" y="0"/>
                  </a:moveTo>
                  <a:lnTo>
                    <a:pt x="140" y="12"/>
                  </a:lnTo>
                  <a:lnTo>
                    <a:pt x="138" y="46"/>
                  </a:lnTo>
                  <a:lnTo>
                    <a:pt x="106" y="72"/>
                  </a:lnTo>
                  <a:lnTo>
                    <a:pt x="82" y="157"/>
                  </a:lnTo>
                  <a:lnTo>
                    <a:pt x="0" y="239"/>
                  </a:lnTo>
                  <a:lnTo>
                    <a:pt x="38" y="123"/>
                  </a:lnTo>
                  <a:lnTo>
                    <a:pt x="80" y="59"/>
                  </a:lnTo>
                  <a:lnTo>
                    <a:pt x="86" y="20"/>
                  </a:lnTo>
                  <a:lnTo>
                    <a:pt x="123" y="0"/>
                  </a:lnTo>
                </a:path>
              </a:pathLst>
            </a:custGeom>
            <a:solidFill>
              <a:srgbClr val="FF00A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8937" name="Group 312"/>
            <p:cNvGrpSpPr>
              <a:grpSpLocks/>
            </p:cNvGrpSpPr>
            <p:nvPr/>
          </p:nvGrpSpPr>
          <p:grpSpPr bwMode="auto">
            <a:xfrm>
              <a:off x="3027" y="1280"/>
              <a:ext cx="203" cy="241"/>
              <a:chOff x="3027" y="1280"/>
              <a:chExt cx="203" cy="241"/>
            </a:xfrm>
          </p:grpSpPr>
          <p:grpSp>
            <p:nvGrpSpPr>
              <p:cNvPr id="38938" name="Group 313"/>
              <p:cNvGrpSpPr>
                <a:grpSpLocks/>
              </p:cNvGrpSpPr>
              <p:nvPr/>
            </p:nvGrpSpPr>
            <p:grpSpPr bwMode="auto">
              <a:xfrm>
                <a:off x="3027" y="1280"/>
                <a:ext cx="174" cy="194"/>
                <a:chOff x="3027" y="1280"/>
                <a:chExt cx="174" cy="194"/>
              </a:xfrm>
            </p:grpSpPr>
            <p:sp>
              <p:nvSpPr>
                <p:cNvPr id="38940" name="Freeform 314"/>
                <p:cNvSpPr>
                  <a:spLocks/>
                </p:cNvSpPr>
                <p:nvPr/>
              </p:nvSpPr>
              <p:spPr bwMode="auto">
                <a:xfrm>
                  <a:off x="3027" y="1280"/>
                  <a:ext cx="174" cy="194"/>
                </a:xfrm>
                <a:custGeom>
                  <a:avLst/>
                  <a:gdLst>
                    <a:gd name="T0" fmla="*/ 148 w 174"/>
                    <a:gd name="T1" fmla="*/ 19 h 194"/>
                    <a:gd name="T2" fmla="*/ 132 w 174"/>
                    <a:gd name="T3" fmla="*/ 50 h 194"/>
                    <a:gd name="T4" fmla="*/ 105 w 174"/>
                    <a:gd name="T5" fmla="*/ 44 h 194"/>
                    <a:gd name="T6" fmla="*/ 81 w 174"/>
                    <a:gd name="T7" fmla="*/ 36 h 194"/>
                    <a:gd name="T8" fmla="*/ 59 w 174"/>
                    <a:gd name="T9" fmla="*/ 27 h 194"/>
                    <a:gd name="T10" fmla="*/ 43 w 174"/>
                    <a:gd name="T11" fmla="*/ 20 h 194"/>
                    <a:gd name="T12" fmla="*/ 13 w 174"/>
                    <a:gd name="T13" fmla="*/ 0 h 194"/>
                    <a:gd name="T14" fmla="*/ 5 w 174"/>
                    <a:gd name="T15" fmla="*/ 3 h 194"/>
                    <a:gd name="T16" fmla="*/ 4 w 174"/>
                    <a:gd name="T17" fmla="*/ 22 h 194"/>
                    <a:gd name="T18" fmla="*/ 16 w 174"/>
                    <a:gd name="T19" fmla="*/ 40 h 194"/>
                    <a:gd name="T20" fmla="*/ 6 w 174"/>
                    <a:gd name="T21" fmla="*/ 37 h 194"/>
                    <a:gd name="T22" fmla="*/ 0 w 174"/>
                    <a:gd name="T23" fmla="*/ 46 h 194"/>
                    <a:gd name="T24" fmla="*/ 1 w 174"/>
                    <a:gd name="T25" fmla="*/ 54 h 194"/>
                    <a:gd name="T26" fmla="*/ 10 w 174"/>
                    <a:gd name="T27" fmla="*/ 65 h 194"/>
                    <a:gd name="T28" fmla="*/ 6 w 174"/>
                    <a:gd name="T29" fmla="*/ 69 h 194"/>
                    <a:gd name="T30" fmla="*/ 1 w 174"/>
                    <a:gd name="T31" fmla="*/ 75 h 194"/>
                    <a:gd name="T32" fmla="*/ 1 w 174"/>
                    <a:gd name="T33" fmla="*/ 83 h 194"/>
                    <a:gd name="T34" fmla="*/ 6 w 174"/>
                    <a:gd name="T35" fmla="*/ 96 h 194"/>
                    <a:gd name="T36" fmla="*/ 20 w 174"/>
                    <a:gd name="T37" fmla="*/ 108 h 194"/>
                    <a:gd name="T38" fmla="*/ 14 w 174"/>
                    <a:gd name="T39" fmla="*/ 112 h 194"/>
                    <a:gd name="T40" fmla="*/ 11 w 174"/>
                    <a:gd name="T41" fmla="*/ 123 h 194"/>
                    <a:gd name="T42" fmla="*/ 15 w 174"/>
                    <a:gd name="T43" fmla="*/ 133 h 194"/>
                    <a:gd name="T44" fmla="*/ 28 w 174"/>
                    <a:gd name="T45" fmla="*/ 139 h 194"/>
                    <a:gd name="T46" fmla="*/ 44 w 174"/>
                    <a:gd name="T47" fmla="*/ 146 h 194"/>
                    <a:gd name="T48" fmla="*/ 58 w 174"/>
                    <a:gd name="T49" fmla="*/ 157 h 194"/>
                    <a:gd name="T50" fmla="*/ 68 w 174"/>
                    <a:gd name="T51" fmla="*/ 167 h 194"/>
                    <a:gd name="T52" fmla="*/ 78 w 174"/>
                    <a:gd name="T53" fmla="*/ 178 h 194"/>
                    <a:gd name="T54" fmla="*/ 88 w 174"/>
                    <a:gd name="T55" fmla="*/ 189 h 194"/>
                    <a:gd name="T56" fmla="*/ 108 w 174"/>
                    <a:gd name="T57" fmla="*/ 193 h 194"/>
                    <a:gd name="T58" fmla="*/ 145 w 174"/>
                    <a:gd name="T59" fmla="*/ 146 h 194"/>
                    <a:gd name="T60" fmla="*/ 151 w 174"/>
                    <a:gd name="T61" fmla="*/ 110 h 194"/>
                    <a:gd name="T62" fmla="*/ 153 w 174"/>
                    <a:gd name="T63" fmla="*/ 89 h 194"/>
                    <a:gd name="T64" fmla="*/ 163 w 174"/>
                    <a:gd name="T65" fmla="*/ 79 h 194"/>
                    <a:gd name="T66" fmla="*/ 170 w 174"/>
                    <a:gd name="T67" fmla="*/ 68 h 194"/>
                    <a:gd name="T68" fmla="*/ 173 w 174"/>
                    <a:gd name="T69" fmla="*/ 51 h 194"/>
                    <a:gd name="T70" fmla="*/ 172 w 174"/>
                    <a:gd name="T71" fmla="*/ 40 h 194"/>
                    <a:gd name="T72" fmla="*/ 169 w 174"/>
                    <a:gd name="T73" fmla="*/ 31 h 194"/>
                    <a:gd name="T74" fmla="*/ 163 w 174"/>
                    <a:gd name="T75" fmla="*/ 21 h 194"/>
                    <a:gd name="T76" fmla="*/ 156 w 174"/>
                    <a:gd name="T77" fmla="*/ 18 h 194"/>
                    <a:gd name="T78" fmla="*/ 148 w 174"/>
                    <a:gd name="T79" fmla="*/ 19 h 19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74" h="194">
                      <a:moveTo>
                        <a:pt x="148" y="19"/>
                      </a:moveTo>
                      <a:lnTo>
                        <a:pt x="132" y="50"/>
                      </a:lnTo>
                      <a:lnTo>
                        <a:pt x="105" y="44"/>
                      </a:lnTo>
                      <a:lnTo>
                        <a:pt x="81" y="36"/>
                      </a:lnTo>
                      <a:lnTo>
                        <a:pt x="59" y="27"/>
                      </a:lnTo>
                      <a:lnTo>
                        <a:pt x="43" y="20"/>
                      </a:lnTo>
                      <a:lnTo>
                        <a:pt x="13" y="0"/>
                      </a:lnTo>
                      <a:lnTo>
                        <a:pt x="5" y="3"/>
                      </a:lnTo>
                      <a:lnTo>
                        <a:pt x="4" y="22"/>
                      </a:lnTo>
                      <a:lnTo>
                        <a:pt x="16" y="40"/>
                      </a:lnTo>
                      <a:lnTo>
                        <a:pt x="6" y="37"/>
                      </a:lnTo>
                      <a:lnTo>
                        <a:pt x="0" y="46"/>
                      </a:lnTo>
                      <a:lnTo>
                        <a:pt x="1" y="54"/>
                      </a:lnTo>
                      <a:lnTo>
                        <a:pt x="10" y="65"/>
                      </a:lnTo>
                      <a:lnTo>
                        <a:pt x="6" y="69"/>
                      </a:lnTo>
                      <a:lnTo>
                        <a:pt x="1" y="75"/>
                      </a:lnTo>
                      <a:lnTo>
                        <a:pt x="1" y="83"/>
                      </a:lnTo>
                      <a:lnTo>
                        <a:pt x="6" y="96"/>
                      </a:lnTo>
                      <a:lnTo>
                        <a:pt x="20" y="108"/>
                      </a:lnTo>
                      <a:lnTo>
                        <a:pt x="14" y="112"/>
                      </a:lnTo>
                      <a:lnTo>
                        <a:pt x="11" y="123"/>
                      </a:lnTo>
                      <a:lnTo>
                        <a:pt x="15" y="133"/>
                      </a:lnTo>
                      <a:lnTo>
                        <a:pt x="28" y="139"/>
                      </a:lnTo>
                      <a:lnTo>
                        <a:pt x="44" y="146"/>
                      </a:lnTo>
                      <a:lnTo>
                        <a:pt x="58" y="157"/>
                      </a:lnTo>
                      <a:lnTo>
                        <a:pt x="68" y="167"/>
                      </a:lnTo>
                      <a:lnTo>
                        <a:pt x="78" y="178"/>
                      </a:lnTo>
                      <a:lnTo>
                        <a:pt x="88" y="189"/>
                      </a:lnTo>
                      <a:lnTo>
                        <a:pt x="108" y="193"/>
                      </a:lnTo>
                      <a:lnTo>
                        <a:pt x="145" y="146"/>
                      </a:lnTo>
                      <a:lnTo>
                        <a:pt x="151" y="110"/>
                      </a:lnTo>
                      <a:lnTo>
                        <a:pt x="153" y="89"/>
                      </a:lnTo>
                      <a:lnTo>
                        <a:pt x="163" y="79"/>
                      </a:lnTo>
                      <a:lnTo>
                        <a:pt x="170" y="68"/>
                      </a:lnTo>
                      <a:lnTo>
                        <a:pt x="173" y="51"/>
                      </a:lnTo>
                      <a:lnTo>
                        <a:pt x="172" y="40"/>
                      </a:lnTo>
                      <a:lnTo>
                        <a:pt x="169" y="31"/>
                      </a:lnTo>
                      <a:lnTo>
                        <a:pt x="163" y="21"/>
                      </a:lnTo>
                      <a:lnTo>
                        <a:pt x="156" y="18"/>
                      </a:lnTo>
                      <a:lnTo>
                        <a:pt x="148" y="19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38941" name="Group 315"/>
                <p:cNvGrpSpPr>
                  <a:grpSpLocks/>
                </p:cNvGrpSpPr>
                <p:nvPr/>
              </p:nvGrpSpPr>
              <p:grpSpPr bwMode="auto">
                <a:xfrm>
                  <a:off x="3037" y="1309"/>
                  <a:ext cx="130" cy="96"/>
                  <a:chOff x="3037" y="1309"/>
                  <a:chExt cx="130" cy="96"/>
                </a:xfrm>
              </p:grpSpPr>
              <p:sp>
                <p:nvSpPr>
                  <p:cNvPr id="38942" name="Freeform 316"/>
                  <p:cNvSpPr>
                    <a:spLocks/>
                  </p:cNvSpPr>
                  <p:nvPr/>
                </p:nvSpPr>
                <p:spPr bwMode="auto">
                  <a:xfrm>
                    <a:off x="3041" y="1317"/>
                    <a:ext cx="92" cy="34"/>
                  </a:xfrm>
                  <a:custGeom>
                    <a:avLst/>
                    <a:gdLst>
                      <a:gd name="T0" fmla="*/ 0 w 92"/>
                      <a:gd name="T1" fmla="*/ 0 h 34"/>
                      <a:gd name="T2" fmla="*/ 20 w 92"/>
                      <a:gd name="T3" fmla="*/ 16 h 34"/>
                      <a:gd name="T4" fmla="*/ 45 w 92"/>
                      <a:gd name="T5" fmla="*/ 28 h 34"/>
                      <a:gd name="T6" fmla="*/ 71 w 92"/>
                      <a:gd name="T7" fmla="*/ 33 h 34"/>
                      <a:gd name="T8" fmla="*/ 91 w 92"/>
                      <a:gd name="T9" fmla="*/ 33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2" h="34">
                        <a:moveTo>
                          <a:pt x="0" y="0"/>
                        </a:moveTo>
                        <a:lnTo>
                          <a:pt x="20" y="16"/>
                        </a:lnTo>
                        <a:lnTo>
                          <a:pt x="45" y="28"/>
                        </a:lnTo>
                        <a:lnTo>
                          <a:pt x="71" y="33"/>
                        </a:lnTo>
                        <a:lnTo>
                          <a:pt x="91" y="3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43" name="Freeform 317"/>
                  <p:cNvSpPr>
                    <a:spLocks/>
                  </p:cNvSpPr>
                  <p:nvPr/>
                </p:nvSpPr>
                <p:spPr bwMode="auto">
                  <a:xfrm>
                    <a:off x="3037" y="1347"/>
                    <a:ext cx="68" cy="31"/>
                  </a:xfrm>
                  <a:custGeom>
                    <a:avLst/>
                    <a:gdLst>
                      <a:gd name="T0" fmla="*/ 0 w 68"/>
                      <a:gd name="T1" fmla="*/ 0 h 31"/>
                      <a:gd name="T2" fmla="*/ 15 w 68"/>
                      <a:gd name="T3" fmla="*/ 12 h 31"/>
                      <a:gd name="T4" fmla="*/ 38 w 68"/>
                      <a:gd name="T5" fmla="*/ 23 h 31"/>
                      <a:gd name="T6" fmla="*/ 67 w 68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8" h="31">
                        <a:moveTo>
                          <a:pt x="0" y="0"/>
                        </a:moveTo>
                        <a:lnTo>
                          <a:pt x="15" y="12"/>
                        </a:lnTo>
                        <a:lnTo>
                          <a:pt x="38" y="23"/>
                        </a:lnTo>
                        <a:lnTo>
                          <a:pt x="67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44" name="Freeform 318"/>
                  <p:cNvSpPr>
                    <a:spLocks/>
                  </p:cNvSpPr>
                  <p:nvPr/>
                </p:nvSpPr>
                <p:spPr bwMode="auto">
                  <a:xfrm>
                    <a:off x="3047" y="1388"/>
                    <a:ext cx="46" cy="17"/>
                  </a:xfrm>
                  <a:custGeom>
                    <a:avLst/>
                    <a:gdLst>
                      <a:gd name="T0" fmla="*/ 0 w 46"/>
                      <a:gd name="T1" fmla="*/ 0 h 17"/>
                      <a:gd name="T2" fmla="*/ 21 w 46"/>
                      <a:gd name="T3" fmla="*/ 10 h 17"/>
                      <a:gd name="T4" fmla="*/ 45 w 46"/>
                      <a:gd name="T5" fmla="*/ 16 h 1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6" h="17">
                        <a:moveTo>
                          <a:pt x="0" y="0"/>
                        </a:moveTo>
                        <a:lnTo>
                          <a:pt x="21" y="10"/>
                        </a:lnTo>
                        <a:lnTo>
                          <a:pt x="45" y="1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8945" name="Freeform 319"/>
                  <p:cNvSpPr>
                    <a:spLocks/>
                  </p:cNvSpPr>
                  <p:nvPr/>
                </p:nvSpPr>
                <p:spPr bwMode="auto">
                  <a:xfrm>
                    <a:off x="3163" y="1309"/>
                    <a:ext cx="4" cy="21"/>
                  </a:xfrm>
                  <a:custGeom>
                    <a:avLst/>
                    <a:gdLst>
                      <a:gd name="T0" fmla="*/ 2 w 4"/>
                      <a:gd name="T1" fmla="*/ 20 h 21"/>
                      <a:gd name="T2" fmla="*/ 0 w 4"/>
                      <a:gd name="T3" fmla="*/ 12 h 21"/>
                      <a:gd name="T4" fmla="*/ 0 w 4"/>
                      <a:gd name="T5" fmla="*/ 7 h 21"/>
                      <a:gd name="T6" fmla="*/ 3 w 4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" h="21">
                        <a:moveTo>
                          <a:pt x="2" y="20"/>
                        </a:moveTo>
                        <a:lnTo>
                          <a:pt x="0" y="12"/>
                        </a:lnTo>
                        <a:lnTo>
                          <a:pt x="0" y="7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38939" name="Freeform 320"/>
              <p:cNvSpPr>
                <a:spLocks/>
              </p:cNvSpPr>
              <p:nvPr/>
            </p:nvSpPr>
            <p:spPr bwMode="auto">
              <a:xfrm>
                <a:off x="3108" y="1378"/>
                <a:ext cx="122" cy="143"/>
              </a:xfrm>
              <a:custGeom>
                <a:avLst/>
                <a:gdLst>
                  <a:gd name="T0" fmla="*/ 72 w 122"/>
                  <a:gd name="T1" fmla="*/ 0 h 143"/>
                  <a:gd name="T2" fmla="*/ 97 w 122"/>
                  <a:gd name="T3" fmla="*/ 17 h 143"/>
                  <a:gd name="T4" fmla="*/ 121 w 122"/>
                  <a:gd name="T5" fmla="*/ 39 h 143"/>
                  <a:gd name="T6" fmla="*/ 120 w 122"/>
                  <a:gd name="T7" fmla="*/ 52 h 143"/>
                  <a:gd name="T8" fmla="*/ 115 w 122"/>
                  <a:gd name="T9" fmla="*/ 64 h 143"/>
                  <a:gd name="T10" fmla="*/ 102 w 122"/>
                  <a:gd name="T11" fmla="*/ 89 h 143"/>
                  <a:gd name="T12" fmla="*/ 79 w 122"/>
                  <a:gd name="T13" fmla="*/ 120 h 143"/>
                  <a:gd name="T14" fmla="*/ 53 w 122"/>
                  <a:gd name="T15" fmla="*/ 142 h 143"/>
                  <a:gd name="T16" fmla="*/ 24 w 122"/>
                  <a:gd name="T17" fmla="*/ 135 h 143"/>
                  <a:gd name="T18" fmla="*/ 7 w 122"/>
                  <a:gd name="T19" fmla="*/ 122 h 143"/>
                  <a:gd name="T20" fmla="*/ 0 w 122"/>
                  <a:gd name="T21" fmla="*/ 107 h 143"/>
                  <a:gd name="T22" fmla="*/ 0 w 122"/>
                  <a:gd name="T23" fmla="*/ 87 h 143"/>
                  <a:gd name="T24" fmla="*/ 7 w 122"/>
                  <a:gd name="T25" fmla="*/ 89 h 143"/>
                  <a:gd name="T26" fmla="*/ 24 w 122"/>
                  <a:gd name="T27" fmla="*/ 81 h 143"/>
                  <a:gd name="T28" fmla="*/ 37 w 122"/>
                  <a:gd name="T29" fmla="*/ 66 h 143"/>
                  <a:gd name="T30" fmla="*/ 61 w 122"/>
                  <a:gd name="T31" fmla="*/ 38 h 143"/>
                  <a:gd name="T32" fmla="*/ 72 w 122"/>
                  <a:gd name="T33" fmla="*/ 0 h 1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2" h="143">
                    <a:moveTo>
                      <a:pt x="72" y="0"/>
                    </a:moveTo>
                    <a:lnTo>
                      <a:pt x="97" y="17"/>
                    </a:lnTo>
                    <a:lnTo>
                      <a:pt x="121" y="39"/>
                    </a:lnTo>
                    <a:lnTo>
                      <a:pt x="120" y="52"/>
                    </a:lnTo>
                    <a:lnTo>
                      <a:pt x="115" y="64"/>
                    </a:lnTo>
                    <a:lnTo>
                      <a:pt x="102" y="89"/>
                    </a:lnTo>
                    <a:lnTo>
                      <a:pt x="79" y="120"/>
                    </a:lnTo>
                    <a:lnTo>
                      <a:pt x="53" y="142"/>
                    </a:lnTo>
                    <a:lnTo>
                      <a:pt x="24" y="135"/>
                    </a:lnTo>
                    <a:lnTo>
                      <a:pt x="7" y="122"/>
                    </a:lnTo>
                    <a:lnTo>
                      <a:pt x="0" y="107"/>
                    </a:lnTo>
                    <a:lnTo>
                      <a:pt x="0" y="87"/>
                    </a:lnTo>
                    <a:lnTo>
                      <a:pt x="7" y="89"/>
                    </a:lnTo>
                    <a:lnTo>
                      <a:pt x="24" y="81"/>
                    </a:lnTo>
                    <a:lnTo>
                      <a:pt x="37" y="66"/>
                    </a:lnTo>
                    <a:lnTo>
                      <a:pt x="61" y="38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C0E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09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D68C161-489F-49B9-8956-0FA6B1FF8A01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過分分工：對程序、結構的影響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零碎化</a:t>
            </a:r>
            <a:endParaRPr lang="en-US" altLang="zh-TW">
              <a:latin typeface="Arial" panose="020B0604020202020204" pitchFamily="34" charset="0"/>
            </a:endParaRPr>
          </a:p>
          <a:p>
            <a:pPr eaLnBrk="1" hangingPunct="1"/>
            <a:endParaRPr lang="en-US" altLang="zh-TW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複雜化</a:t>
            </a:r>
            <a:endParaRPr lang="en-US" altLang="zh-TW">
              <a:latin typeface="Arial" panose="020B0604020202020204" pitchFamily="34" charset="0"/>
            </a:endParaRPr>
          </a:p>
          <a:p>
            <a:pPr eaLnBrk="1" hangingPunct="1"/>
            <a:endParaRPr lang="en-US" altLang="zh-TW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子系統最佳化</a:t>
            </a:r>
          </a:p>
        </p:txBody>
      </p:sp>
      <p:pic>
        <p:nvPicPr>
          <p:cNvPr id="4096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524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6D24BD-47EC-447C-85BD-80D9EEBE0FA8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保守的「電腦化」</a:t>
            </a:r>
          </a:p>
        </p:txBody>
      </p:sp>
      <p:grpSp>
        <p:nvGrpSpPr>
          <p:cNvPr id="43013" name="Group 3"/>
          <p:cNvGrpSpPr>
            <a:grpSpLocks/>
          </p:cNvGrpSpPr>
          <p:nvPr/>
        </p:nvGrpSpPr>
        <p:grpSpPr bwMode="auto">
          <a:xfrm>
            <a:off x="406400" y="3236913"/>
            <a:ext cx="8308975" cy="647700"/>
            <a:chOff x="621" y="1989"/>
            <a:chExt cx="5234" cy="408"/>
          </a:xfrm>
        </p:grpSpPr>
        <p:sp>
          <p:nvSpPr>
            <p:cNvPr id="43172" name="弧線 4"/>
            <p:cNvSpPr>
              <a:spLocks/>
            </p:cNvSpPr>
            <p:nvPr/>
          </p:nvSpPr>
          <p:spPr bwMode="auto">
            <a:xfrm>
              <a:off x="3299" y="1989"/>
              <a:ext cx="2556" cy="408"/>
            </a:xfrm>
            <a:custGeom>
              <a:avLst/>
              <a:gdLst>
                <a:gd name="T0" fmla="*/ 0 w 21608"/>
                <a:gd name="T1" fmla="*/ 0 h 21600"/>
                <a:gd name="T2" fmla="*/ 302 w 21608"/>
                <a:gd name="T3" fmla="*/ 8 h 21600"/>
                <a:gd name="T4" fmla="*/ 0 w 21608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8" h="21600" fill="none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</a:path>
                <a:path w="21608" h="21600" stroke="0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  <a:lnTo>
                    <a:pt x="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173" name="弧線 5"/>
            <p:cNvSpPr>
              <a:spLocks/>
            </p:cNvSpPr>
            <p:nvPr/>
          </p:nvSpPr>
          <p:spPr bwMode="auto">
            <a:xfrm>
              <a:off x="621" y="1989"/>
              <a:ext cx="2556" cy="408"/>
            </a:xfrm>
            <a:custGeom>
              <a:avLst/>
              <a:gdLst>
                <a:gd name="T0" fmla="*/ 0 w 21600"/>
                <a:gd name="T1" fmla="*/ 8 h 21600"/>
                <a:gd name="T2" fmla="*/ 302 w 21600"/>
                <a:gd name="T3" fmla="*/ 0 h 21600"/>
                <a:gd name="T4" fmla="*/ 302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2278063" y="2505075"/>
            <a:ext cx="1739900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030663" y="2886075"/>
            <a:ext cx="368300" cy="146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4856163" y="2962275"/>
            <a:ext cx="69850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5160963" y="2428875"/>
            <a:ext cx="22225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3889375" y="2093913"/>
            <a:ext cx="1347788" cy="925512"/>
            <a:chOff x="2815" y="1269"/>
            <a:chExt cx="849" cy="583"/>
          </a:xfrm>
        </p:grpSpPr>
        <p:grpSp>
          <p:nvGrpSpPr>
            <p:cNvPr id="43154" name="Group 11"/>
            <p:cNvGrpSpPr>
              <a:grpSpLocks/>
            </p:cNvGrpSpPr>
            <p:nvPr/>
          </p:nvGrpSpPr>
          <p:grpSpPr bwMode="auto">
            <a:xfrm>
              <a:off x="2838" y="1269"/>
              <a:ext cx="826" cy="572"/>
              <a:chOff x="2838" y="1269"/>
              <a:chExt cx="826" cy="572"/>
            </a:xfrm>
          </p:grpSpPr>
          <p:grpSp>
            <p:nvGrpSpPr>
              <p:cNvPr id="43159" name="Group 12"/>
              <p:cNvGrpSpPr>
                <a:grpSpLocks/>
              </p:cNvGrpSpPr>
              <p:nvPr/>
            </p:nvGrpSpPr>
            <p:grpSpPr bwMode="auto">
              <a:xfrm>
                <a:off x="2838" y="1269"/>
                <a:ext cx="826" cy="572"/>
                <a:chOff x="2838" y="1269"/>
                <a:chExt cx="826" cy="572"/>
              </a:xfrm>
            </p:grpSpPr>
            <p:sp>
              <p:nvSpPr>
                <p:cNvPr id="43161" name="Freeform 13"/>
                <p:cNvSpPr>
                  <a:spLocks/>
                </p:cNvSpPr>
                <p:nvPr/>
              </p:nvSpPr>
              <p:spPr bwMode="auto">
                <a:xfrm>
                  <a:off x="3480" y="1648"/>
                  <a:ext cx="184" cy="30"/>
                </a:xfrm>
                <a:custGeom>
                  <a:avLst/>
                  <a:gdLst>
                    <a:gd name="T0" fmla="*/ 0 w 184"/>
                    <a:gd name="T1" fmla="*/ 0 h 30"/>
                    <a:gd name="T2" fmla="*/ 183 w 184"/>
                    <a:gd name="T3" fmla="*/ 29 h 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4" h="30">
                      <a:moveTo>
                        <a:pt x="0" y="0"/>
                      </a:moveTo>
                      <a:lnTo>
                        <a:pt x="183" y="2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2" name="Freeform 14"/>
                <p:cNvSpPr>
                  <a:spLocks/>
                </p:cNvSpPr>
                <p:nvPr/>
              </p:nvSpPr>
              <p:spPr bwMode="auto">
                <a:xfrm>
                  <a:off x="3490" y="1686"/>
                  <a:ext cx="151" cy="17"/>
                </a:xfrm>
                <a:custGeom>
                  <a:avLst/>
                  <a:gdLst>
                    <a:gd name="T0" fmla="*/ 0 w 151"/>
                    <a:gd name="T1" fmla="*/ 0 h 17"/>
                    <a:gd name="T2" fmla="*/ 150 w 151"/>
                    <a:gd name="T3" fmla="*/ 16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1" h="17">
                      <a:moveTo>
                        <a:pt x="0" y="0"/>
                      </a:moveTo>
                      <a:lnTo>
                        <a:pt x="150" y="1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3" name="Freeform 15"/>
                <p:cNvSpPr>
                  <a:spLocks/>
                </p:cNvSpPr>
                <p:nvPr/>
              </p:nvSpPr>
              <p:spPr bwMode="auto">
                <a:xfrm>
                  <a:off x="3431" y="1685"/>
                  <a:ext cx="113" cy="39"/>
                </a:xfrm>
                <a:custGeom>
                  <a:avLst/>
                  <a:gdLst>
                    <a:gd name="T0" fmla="*/ 0 w 113"/>
                    <a:gd name="T1" fmla="*/ 0 h 39"/>
                    <a:gd name="T2" fmla="*/ 112 w 113"/>
                    <a:gd name="T3" fmla="*/ 38 h 3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3" h="39">
                      <a:moveTo>
                        <a:pt x="0" y="0"/>
                      </a:moveTo>
                      <a:lnTo>
                        <a:pt x="112" y="3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4" name="Freeform 16"/>
                <p:cNvSpPr>
                  <a:spLocks/>
                </p:cNvSpPr>
                <p:nvPr/>
              </p:nvSpPr>
              <p:spPr bwMode="auto">
                <a:xfrm>
                  <a:off x="3366" y="1674"/>
                  <a:ext cx="111" cy="124"/>
                </a:xfrm>
                <a:custGeom>
                  <a:avLst/>
                  <a:gdLst>
                    <a:gd name="T0" fmla="*/ 0 w 111"/>
                    <a:gd name="T1" fmla="*/ 0 h 124"/>
                    <a:gd name="T2" fmla="*/ 110 w 111"/>
                    <a:gd name="T3" fmla="*/ 123 h 12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1" h="124">
                      <a:moveTo>
                        <a:pt x="0" y="0"/>
                      </a:moveTo>
                      <a:lnTo>
                        <a:pt x="110" y="12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5" name="Freeform 17"/>
                <p:cNvSpPr>
                  <a:spLocks/>
                </p:cNvSpPr>
                <p:nvPr/>
              </p:nvSpPr>
              <p:spPr bwMode="auto">
                <a:xfrm>
                  <a:off x="3370" y="1702"/>
                  <a:ext cx="65" cy="139"/>
                </a:xfrm>
                <a:custGeom>
                  <a:avLst/>
                  <a:gdLst>
                    <a:gd name="T0" fmla="*/ 0 w 65"/>
                    <a:gd name="T1" fmla="*/ 0 h 139"/>
                    <a:gd name="T2" fmla="*/ 64 w 65"/>
                    <a:gd name="T3" fmla="*/ 138 h 13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5" h="139">
                      <a:moveTo>
                        <a:pt x="0" y="0"/>
                      </a:moveTo>
                      <a:lnTo>
                        <a:pt x="64" y="13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6" name="Freeform 18"/>
                <p:cNvSpPr>
                  <a:spLocks/>
                </p:cNvSpPr>
                <p:nvPr/>
              </p:nvSpPr>
              <p:spPr bwMode="auto">
                <a:xfrm>
                  <a:off x="3356" y="1716"/>
                  <a:ext cx="26" cy="83"/>
                </a:xfrm>
                <a:custGeom>
                  <a:avLst/>
                  <a:gdLst>
                    <a:gd name="T0" fmla="*/ 0 w 26"/>
                    <a:gd name="T1" fmla="*/ 0 h 83"/>
                    <a:gd name="T2" fmla="*/ 25 w 26"/>
                    <a:gd name="T3" fmla="*/ 82 h 8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83">
                      <a:moveTo>
                        <a:pt x="0" y="0"/>
                      </a:moveTo>
                      <a:lnTo>
                        <a:pt x="25" y="8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7" name="Freeform 19"/>
                <p:cNvSpPr>
                  <a:spLocks/>
                </p:cNvSpPr>
                <p:nvPr/>
              </p:nvSpPr>
              <p:spPr bwMode="auto">
                <a:xfrm>
                  <a:off x="3243" y="1678"/>
                  <a:ext cx="66" cy="59"/>
                </a:xfrm>
                <a:custGeom>
                  <a:avLst/>
                  <a:gdLst>
                    <a:gd name="T0" fmla="*/ 65 w 66"/>
                    <a:gd name="T1" fmla="*/ 0 h 59"/>
                    <a:gd name="T2" fmla="*/ 0 w 66"/>
                    <a:gd name="T3" fmla="*/ 58 h 5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6" h="59">
                      <a:moveTo>
                        <a:pt x="65" y="0"/>
                      </a:moveTo>
                      <a:lnTo>
                        <a:pt x="0" y="5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8" name="Freeform 20"/>
                <p:cNvSpPr>
                  <a:spLocks/>
                </p:cNvSpPr>
                <p:nvPr/>
              </p:nvSpPr>
              <p:spPr bwMode="auto">
                <a:xfrm>
                  <a:off x="3160" y="1660"/>
                  <a:ext cx="159" cy="77"/>
                </a:xfrm>
                <a:custGeom>
                  <a:avLst/>
                  <a:gdLst>
                    <a:gd name="T0" fmla="*/ 158 w 159"/>
                    <a:gd name="T1" fmla="*/ 0 h 77"/>
                    <a:gd name="T2" fmla="*/ 0 w 159"/>
                    <a:gd name="T3" fmla="*/ 76 h 7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9" h="77">
                      <a:moveTo>
                        <a:pt x="158" y="0"/>
                      </a:moveTo>
                      <a:lnTo>
                        <a:pt x="0" y="7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69" name="Freeform 21"/>
                <p:cNvSpPr>
                  <a:spLocks/>
                </p:cNvSpPr>
                <p:nvPr/>
              </p:nvSpPr>
              <p:spPr bwMode="auto">
                <a:xfrm>
                  <a:off x="2880" y="1309"/>
                  <a:ext cx="354" cy="396"/>
                </a:xfrm>
                <a:custGeom>
                  <a:avLst/>
                  <a:gdLst>
                    <a:gd name="T0" fmla="*/ 205 w 354"/>
                    <a:gd name="T1" fmla="*/ 0 h 396"/>
                    <a:gd name="T2" fmla="*/ 169 w 354"/>
                    <a:gd name="T3" fmla="*/ 18 h 396"/>
                    <a:gd name="T4" fmla="*/ 134 w 354"/>
                    <a:gd name="T5" fmla="*/ 41 h 396"/>
                    <a:gd name="T6" fmla="*/ 100 w 354"/>
                    <a:gd name="T7" fmla="*/ 72 h 396"/>
                    <a:gd name="T8" fmla="*/ 67 w 354"/>
                    <a:gd name="T9" fmla="*/ 107 h 396"/>
                    <a:gd name="T10" fmla="*/ 43 w 354"/>
                    <a:gd name="T11" fmla="*/ 138 h 396"/>
                    <a:gd name="T12" fmla="*/ 32 w 354"/>
                    <a:gd name="T13" fmla="*/ 158 h 396"/>
                    <a:gd name="T14" fmla="*/ 15 w 354"/>
                    <a:gd name="T15" fmla="*/ 195 h 396"/>
                    <a:gd name="T16" fmla="*/ 5 w 354"/>
                    <a:gd name="T17" fmla="*/ 229 h 396"/>
                    <a:gd name="T18" fmla="*/ 0 w 354"/>
                    <a:gd name="T19" fmla="*/ 261 h 396"/>
                    <a:gd name="T20" fmla="*/ 4 w 354"/>
                    <a:gd name="T21" fmla="*/ 296 h 396"/>
                    <a:gd name="T22" fmla="*/ 17 w 354"/>
                    <a:gd name="T23" fmla="*/ 322 h 396"/>
                    <a:gd name="T24" fmla="*/ 35 w 354"/>
                    <a:gd name="T25" fmla="*/ 342 h 396"/>
                    <a:gd name="T26" fmla="*/ 51 w 354"/>
                    <a:gd name="T27" fmla="*/ 356 h 396"/>
                    <a:gd name="T28" fmla="*/ 83 w 354"/>
                    <a:gd name="T29" fmla="*/ 375 h 396"/>
                    <a:gd name="T30" fmla="*/ 110 w 354"/>
                    <a:gd name="T31" fmla="*/ 385 h 396"/>
                    <a:gd name="T32" fmla="*/ 144 w 354"/>
                    <a:gd name="T33" fmla="*/ 393 h 396"/>
                    <a:gd name="T34" fmla="*/ 199 w 354"/>
                    <a:gd name="T35" fmla="*/ 395 h 396"/>
                    <a:gd name="T36" fmla="*/ 274 w 354"/>
                    <a:gd name="T37" fmla="*/ 385 h 396"/>
                    <a:gd name="T38" fmla="*/ 312 w 354"/>
                    <a:gd name="T39" fmla="*/ 369 h 396"/>
                    <a:gd name="T40" fmla="*/ 353 w 354"/>
                    <a:gd name="T41" fmla="*/ 333 h 3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54" h="396">
                      <a:moveTo>
                        <a:pt x="205" y="0"/>
                      </a:moveTo>
                      <a:lnTo>
                        <a:pt x="169" y="18"/>
                      </a:lnTo>
                      <a:lnTo>
                        <a:pt x="134" y="41"/>
                      </a:lnTo>
                      <a:lnTo>
                        <a:pt x="100" y="72"/>
                      </a:lnTo>
                      <a:lnTo>
                        <a:pt x="67" y="107"/>
                      </a:lnTo>
                      <a:lnTo>
                        <a:pt x="43" y="138"/>
                      </a:lnTo>
                      <a:lnTo>
                        <a:pt x="32" y="158"/>
                      </a:lnTo>
                      <a:lnTo>
                        <a:pt x="15" y="195"/>
                      </a:lnTo>
                      <a:lnTo>
                        <a:pt x="5" y="229"/>
                      </a:lnTo>
                      <a:lnTo>
                        <a:pt x="0" y="261"/>
                      </a:lnTo>
                      <a:lnTo>
                        <a:pt x="4" y="296"/>
                      </a:lnTo>
                      <a:lnTo>
                        <a:pt x="17" y="322"/>
                      </a:lnTo>
                      <a:lnTo>
                        <a:pt x="35" y="342"/>
                      </a:lnTo>
                      <a:lnTo>
                        <a:pt x="51" y="356"/>
                      </a:lnTo>
                      <a:lnTo>
                        <a:pt x="83" y="375"/>
                      </a:lnTo>
                      <a:lnTo>
                        <a:pt x="110" y="385"/>
                      </a:lnTo>
                      <a:lnTo>
                        <a:pt x="144" y="393"/>
                      </a:lnTo>
                      <a:lnTo>
                        <a:pt x="199" y="395"/>
                      </a:lnTo>
                      <a:lnTo>
                        <a:pt x="274" y="385"/>
                      </a:lnTo>
                      <a:lnTo>
                        <a:pt x="312" y="369"/>
                      </a:lnTo>
                      <a:lnTo>
                        <a:pt x="353" y="33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70" name="Freeform 22"/>
                <p:cNvSpPr>
                  <a:spLocks/>
                </p:cNvSpPr>
                <p:nvPr/>
              </p:nvSpPr>
              <p:spPr bwMode="auto">
                <a:xfrm>
                  <a:off x="2874" y="1269"/>
                  <a:ext cx="356" cy="370"/>
                </a:xfrm>
                <a:custGeom>
                  <a:avLst/>
                  <a:gdLst>
                    <a:gd name="T0" fmla="*/ 207 w 356"/>
                    <a:gd name="T1" fmla="*/ 0 h 370"/>
                    <a:gd name="T2" fmla="*/ 170 w 356"/>
                    <a:gd name="T3" fmla="*/ 17 h 370"/>
                    <a:gd name="T4" fmla="*/ 135 w 356"/>
                    <a:gd name="T5" fmla="*/ 39 h 370"/>
                    <a:gd name="T6" fmla="*/ 101 w 356"/>
                    <a:gd name="T7" fmla="*/ 67 h 370"/>
                    <a:gd name="T8" fmla="*/ 68 w 356"/>
                    <a:gd name="T9" fmla="*/ 100 h 370"/>
                    <a:gd name="T10" fmla="*/ 44 w 356"/>
                    <a:gd name="T11" fmla="*/ 129 h 370"/>
                    <a:gd name="T12" fmla="*/ 31 w 356"/>
                    <a:gd name="T13" fmla="*/ 148 h 370"/>
                    <a:gd name="T14" fmla="*/ 15 w 356"/>
                    <a:gd name="T15" fmla="*/ 183 h 370"/>
                    <a:gd name="T16" fmla="*/ 6 w 356"/>
                    <a:gd name="T17" fmla="*/ 215 h 370"/>
                    <a:gd name="T18" fmla="*/ 0 w 356"/>
                    <a:gd name="T19" fmla="*/ 244 h 370"/>
                    <a:gd name="T20" fmla="*/ 4 w 356"/>
                    <a:gd name="T21" fmla="*/ 277 h 370"/>
                    <a:gd name="T22" fmla="*/ 17 w 356"/>
                    <a:gd name="T23" fmla="*/ 301 h 370"/>
                    <a:gd name="T24" fmla="*/ 35 w 356"/>
                    <a:gd name="T25" fmla="*/ 320 h 370"/>
                    <a:gd name="T26" fmla="*/ 51 w 356"/>
                    <a:gd name="T27" fmla="*/ 333 h 370"/>
                    <a:gd name="T28" fmla="*/ 83 w 356"/>
                    <a:gd name="T29" fmla="*/ 351 h 370"/>
                    <a:gd name="T30" fmla="*/ 111 w 356"/>
                    <a:gd name="T31" fmla="*/ 360 h 370"/>
                    <a:gd name="T32" fmla="*/ 145 w 356"/>
                    <a:gd name="T33" fmla="*/ 368 h 370"/>
                    <a:gd name="T34" fmla="*/ 201 w 356"/>
                    <a:gd name="T35" fmla="*/ 369 h 370"/>
                    <a:gd name="T36" fmla="*/ 276 w 356"/>
                    <a:gd name="T37" fmla="*/ 360 h 370"/>
                    <a:gd name="T38" fmla="*/ 314 w 356"/>
                    <a:gd name="T39" fmla="*/ 346 h 370"/>
                    <a:gd name="T40" fmla="*/ 355 w 356"/>
                    <a:gd name="T41" fmla="*/ 312 h 37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56" h="370">
                      <a:moveTo>
                        <a:pt x="207" y="0"/>
                      </a:moveTo>
                      <a:lnTo>
                        <a:pt x="170" y="17"/>
                      </a:lnTo>
                      <a:lnTo>
                        <a:pt x="135" y="39"/>
                      </a:lnTo>
                      <a:lnTo>
                        <a:pt x="101" y="67"/>
                      </a:lnTo>
                      <a:lnTo>
                        <a:pt x="68" y="100"/>
                      </a:lnTo>
                      <a:lnTo>
                        <a:pt x="44" y="129"/>
                      </a:lnTo>
                      <a:lnTo>
                        <a:pt x="31" y="148"/>
                      </a:lnTo>
                      <a:lnTo>
                        <a:pt x="15" y="183"/>
                      </a:lnTo>
                      <a:lnTo>
                        <a:pt x="6" y="215"/>
                      </a:lnTo>
                      <a:lnTo>
                        <a:pt x="0" y="244"/>
                      </a:lnTo>
                      <a:lnTo>
                        <a:pt x="4" y="277"/>
                      </a:lnTo>
                      <a:lnTo>
                        <a:pt x="17" y="301"/>
                      </a:lnTo>
                      <a:lnTo>
                        <a:pt x="35" y="320"/>
                      </a:lnTo>
                      <a:lnTo>
                        <a:pt x="51" y="333"/>
                      </a:lnTo>
                      <a:lnTo>
                        <a:pt x="83" y="351"/>
                      </a:lnTo>
                      <a:lnTo>
                        <a:pt x="111" y="360"/>
                      </a:lnTo>
                      <a:lnTo>
                        <a:pt x="145" y="368"/>
                      </a:lnTo>
                      <a:lnTo>
                        <a:pt x="201" y="369"/>
                      </a:lnTo>
                      <a:lnTo>
                        <a:pt x="276" y="360"/>
                      </a:lnTo>
                      <a:lnTo>
                        <a:pt x="314" y="346"/>
                      </a:lnTo>
                      <a:lnTo>
                        <a:pt x="355" y="312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71" name="Freeform 23"/>
                <p:cNvSpPr>
                  <a:spLocks/>
                </p:cNvSpPr>
                <p:nvPr/>
              </p:nvSpPr>
              <p:spPr bwMode="auto">
                <a:xfrm>
                  <a:off x="2838" y="1307"/>
                  <a:ext cx="267" cy="313"/>
                </a:xfrm>
                <a:custGeom>
                  <a:avLst/>
                  <a:gdLst>
                    <a:gd name="T0" fmla="*/ 154 w 267"/>
                    <a:gd name="T1" fmla="*/ 0 h 313"/>
                    <a:gd name="T2" fmla="*/ 127 w 267"/>
                    <a:gd name="T3" fmla="*/ 14 h 313"/>
                    <a:gd name="T4" fmla="*/ 101 w 267"/>
                    <a:gd name="T5" fmla="*/ 32 h 313"/>
                    <a:gd name="T6" fmla="*/ 76 w 267"/>
                    <a:gd name="T7" fmla="*/ 56 h 313"/>
                    <a:gd name="T8" fmla="*/ 50 w 267"/>
                    <a:gd name="T9" fmla="*/ 83 h 313"/>
                    <a:gd name="T10" fmla="*/ 33 w 267"/>
                    <a:gd name="T11" fmla="*/ 109 h 313"/>
                    <a:gd name="T12" fmla="*/ 24 w 267"/>
                    <a:gd name="T13" fmla="*/ 124 h 313"/>
                    <a:gd name="T14" fmla="*/ 12 w 267"/>
                    <a:gd name="T15" fmla="*/ 154 h 313"/>
                    <a:gd name="T16" fmla="*/ 5 w 267"/>
                    <a:gd name="T17" fmla="*/ 180 h 313"/>
                    <a:gd name="T18" fmla="*/ 0 w 267"/>
                    <a:gd name="T19" fmla="*/ 205 h 313"/>
                    <a:gd name="T20" fmla="*/ 3 w 267"/>
                    <a:gd name="T21" fmla="*/ 234 h 313"/>
                    <a:gd name="T22" fmla="*/ 13 w 267"/>
                    <a:gd name="T23" fmla="*/ 254 h 313"/>
                    <a:gd name="T24" fmla="*/ 27 w 267"/>
                    <a:gd name="T25" fmla="*/ 269 h 313"/>
                    <a:gd name="T26" fmla="*/ 39 w 267"/>
                    <a:gd name="T27" fmla="*/ 280 h 313"/>
                    <a:gd name="T28" fmla="*/ 63 w 267"/>
                    <a:gd name="T29" fmla="*/ 296 h 313"/>
                    <a:gd name="T30" fmla="*/ 84 w 267"/>
                    <a:gd name="T31" fmla="*/ 304 h 313"/>
                    <a:gd name="T32" fmla="*/ 109 w 267"/>
                    <a:gd name="T33" fmla="*/ 310 h 313"/>
                    <a:gd name="T34" fmla="*/ 150 w 267"/>
                    <a:gd name="T35" fmla="*/ 312 h 313"/>
                    <a:gd name="T36" fmla="*/ 207 w 267"/>
                    <a:gd name="T37" fmla="*/ 304 h 313"/>
                    <a:gd name="T38" fmla="*/ 235 w 267"/>
                    <a:gd name="T39" fmla="*/ 291 h 313"/>
                    <a:gd name="T40" fmla="*/ 266 w 267"/>
                    <a:gd name="T41" fmla="*/ 263 h 3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67" h="313">
                      <a:moveTo>
                        <a:pt x="154" y="0"/>
                      </a:moveTo>
                      <a:lnTo>
                        <a:pt x="127" y="14"/>
                      </a:lnTo>
                      <a:lnTo>
                        <a:pt x="101" y="32"/>
                      </a:lnTo>
                      <a:lnTo>
                        <a:pt x="76" y="56"/>
                      </a:lnTo>
                      <a:lnTo>
                        <a:pt x="50" y="83"/>
                      </a:lnTo>
                      <a:lnTo>
                        <a:pt x="33" y="109"/>
                      </a:lnTo>
                      <a:lnTo>
                        <a:pt x="24" y="124"/>
                      </a:lnTo>
                      <a:lnTo>
                        <a:pt x="12" y="154"/>
                      </a:lnTo>
                      <a:lnTo>
                        <a:pt x="5" y="180"/>
                      </a:lnTo>
                      <a:lnTo>
                        <a:pt x="0" y="205"/>
                      </a:lnTo>
                      <a:lnTo>
                        <a:pt x="3" y="234"/>
                      </a:lnTo>
                      <a:lnTo>
                        <a:pt x="13" y="254"/>
                      </a:lnTo>
                      <a:lnTo>
                        <a:pt x="27" y="269"/>
                      </a:lnTo>
                      <a:lnTo>
                        <a:pt x="39" y="280"/>
                      </a:lnTo>
                      <a:lnTo>
                        <a:pt x="63" y="296"/>
                      </a:lnTo>
                      <a:lnTo>
                        <a:pt x="84" y="304"/>
                      </a:lnTo>
                      <a:lnTo>
                        <a:pt x="109" y="310"/>
                      </a:lnTo>
                      <a:lnTo>
                        <a:pt x="150" y="312"/>
                      </a:lnTo>
                      <a:lnTo>
                        <a:pt x="207" y="304"/>
                      </a:lnTo>
                      <a:lnTo>
                        <a:pt x="235" y="291"/>
                      </a:lnTo>
                      <a:lnTo>
                        <a:pt x="266" y="263"/>
                      </a:lnTo>
                    </a:path>
                  </a:pathLst>
                </a:custGeom>
                <a:noFill/>
                <a:ln w="12700" cap="rnd" cmpd="sng">
                  <a:solidFill>
                    <a:srgbClr val="00E0C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3160" name="Freeform 24"/>
              <p:cNvSpPr>
                <a:spLocks/>
              </p:cNvSpPr>
              <p:nvPr/>
            </p:nvSpPr>
            <p:spPr bwMode="auto">
              <a:xfrm>
                <a:off x="2977" y="1623"/>
                <a:ext cx="657" cy="1"/>
              </a:xfrm>
              <a:custGeom>
                <a:avLst/>
                <a:gdLst>
                  <a:gd name="T0" fmla="*/ 0 w 657"/>
                  <a:gd name="T1" fmla="*/ 0 h 1"/>
                  <a:gd name="T2" fmla="*/ 656 w 65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57" h="1">
                    <a:moveTo>
                      <a:pt x="0" y="0"/>
                    </a:moveTo>
                    <a:lnTo>
                      <a:pt x="656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155" name="Group 25"/>
            <p:cNvGrpSpPr>
              <a:grpSpLocks/>
            </p:cNvGrpSpPr>
            <p:nvPr/>
          </p:nvGrpSpPr>
          <p:grpSpPr bwMode="auto">
            <a:xfrm>
              <a:off x="2815" y="1668"/>
              <a:ext cx="517" cy="184"/>
              <a:chOff x="2815" y="1668"/>
              <a:chExt cx="517" cy="184"/>
            </a:xfrm>
          </p:grpSpPr>
          <p:sp>
            <p:nvSpPr>
              <p:cNvPr id="43156" name="Freeform 26"/>
              <p:cNvSpPr>
                <a:spLocks/>
              </p:cNvSpPr>
              <p:nvPr/>
            </p:nvSpPr>
            <p:spPr bwMode="auto">
              <a:xfrm>
                <a:off x="2934" y="1722"/>
                <a:ext cx="165" cy="62"/>
              </a:xfrm>
              <a:custGeom>
                <a:avLst/>
                <a:gdLst>
                  <a:gd name="T0" fmla="*/ 23 w 165"/>
                  <a:gd name="T1" fmla="*/ 0 h 62"/>
                  <a:gd name="T2" fmla="*/ 42 w 165"/>
                  <a:gd name="T3" fmla="*/ 12 h 62"/>
                  <a:gd name="T4" fmla="*/ 72 w 165"/>
                  <a:gd name="T5" fmla="*/ 20 h 62"/>
                  <a:gd name="T6" fmla="*/ 98 w 165"/>
                  <a:gd name="T7" fmla="*/ 23 h 62"/>
                  <a:gd name="T8" fmla="*/ 130 w 165"/>
                  <a:gd name="T9" fmla="*/ 24 h 62"/>
                  <a:gd name="T10" fmla="*/ 164 w 165"/>
                  <a:gd name="T11" fmla="*/ 13 h 62"/>
                  <a:gd name="T12" fmla="*/ 155 w 165"/>
                  <a:gd name="T13" fmla="*/ 27 h 62"/>
                  <a:gd name="T14" fmla="*/ 130 w 165"/>
                  <a:gd name="T15" fmla="*/ 40 h 62"/>
                  <a:gd name="T16" fmla="*/ 94 w 165"/>
                  <a:gd name="T17" fmla="*/ 53 h 62"/>
                  <a:gd name="T18" fmla="*/ 62 w 165"/>
                  <a:gd name="T19" fmla="*/ 61 h 62"/>
                  <a:gd name="T20" fmla="*/ 20 w 165"/>
                  <a:gd name="T21" fmla="*/ 61 h 62"/>
                  <a:gd name="T22" fmla="*/ 0 w 165"/>
                  <a:gd name="T23" fmla="*/ 51 h 62"/>
                  <a:gd name="T24" fmla="*/ 2 w 165"/>
                  <a:gd name="T25" fmla="*/ 22 h 62"/>
                  <a:gd name="T26" fmla="*/ 23 w 165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" h="62">
                    <a:moveTo>
                      <a:pt x="23" y="0"/>
                    </a:moveTo>
                    <a:lnTo>
                      <a:pt x="42" y="12"/>
                    </a:lnTo>
                    <a:lnTo>
                      <a:pt x="72" y="20"/>
                    </a:lnTo>
                    <a:lnTo>
                      <a:pt x="98" y="23"/>
                    </a:lnTo>
                    <a:lnTo>
                      <a:pt x="130" y="24"/>
                    </a:lnTo>
                    <a:lnTo>
                      <a:pt x="164" y="13"/>
                    </a:lnTo>
                    <a:lnTo>
                      <a:pt x="155" y="27"/>
                    </a:lnTo>
                    <a:lnTo>
                      <a:pt x="130" y="40"/>
                    </a:lnTo>
                    <a:lnTo>
                      <a:pt x="94" y="53"/>
                    </a:lnTo>
                    <a:lnTo>
                      <a:pt x="62" y="61"/>
                    </a:lnTo>
                    <a:lnTo>
                      <a:pt x="20" y="61"/>
                    </a:lnTo>
                    <a:lnTo>
                      <a:pt x="0" y="51"/>
                    </a:lnTo>
                    <a:lnTo>
                      <a:pt x="2" y="22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C0C0E0"/>
              </a:solidFill>
              <a:ln w="12700" cap="rnd" cmpd="sng">
                <a:solidFill>
                  <a:srgbClr val="C0C0E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157" name="Freeform 27"/>
              <p:cNvSpPr>
                <a:spLocks/>
              </p:cNvSpPr>
              <p:nvPr/>
            </p:nvSpPr>
            <p:spPr bwMode="auto">
              <a:xfrm>
                <a:off x="3006" y="1740"/>
                <a:ext cx="326" cy="112"/>
              </a:xfrm>
              <a:custGeom>
                <a:avLst/>
                <a:gdLst>
                  <a:gd name="T0" fmla="*/ 0 w 326"/>
                  <a:gd name="T1" fmla="*/ 103 h 112"/>
                  <a:gd name="T2" fmla="*/ 33 w 326"/>
                  <a:gd name="T3" fmla="*/ 96 h 112"/>
                  <a:gd name="T4" fmla="*/ 68 w 326"/>
                  <a:gd name="T5" fmla="*/ 86 h 112"/>
                  <a:gd name="T6" fmla="*/ 103 w 326"/>
                  <a:gd name="T7" fmla="*/ 70 h 112"/>
                  <a:gd name="T8" fmla="*/ 132 w 326"/>
                  <a:gd name="T9" fmla="*/ 53 h 112"/>
                  <a:gd name="T10" fmla="*/ 153 w 326"/>
                  <a:gd name="T11" fmla="*/ 37 h 112"/>
                  <a:gd name="T12" fmla="*/ 167 w 326"/>
                  <a:gd name="T13" fmla="*/ 23 h 112"/>
                  <a:gd name="T14" fmla="*/ 175 w 326"/>
                  <a:gd name="T15" fmla="*/ 8 h 112"/>
                  <a:gd name="T16" fmla="*/ 184 w 326"/>
                  <a:gd name="T17" fmla="*/ 0 h 112"/>
                  <a:gd name="T18" fmla="*/ 208 w 326"/>
                  <a:gd name="T19" fmla="*/ 7 h 112"/>
                  <a:gd name="T20" fmla="*/ 242 w 326"/>
                  <a:gd name="T21" fmla="*/ 12 h 112"/>
                  <a:gd name="T22" fmla="*/ 274 w 326"/>
                  <a:gd name="T23" fmla="*/ 12 h 112"/>
                  <a:gd name="T24" fmla="*/ 303 w 326"/>
                  <a:gd name="T25" fmla="*/ 9 h 112"/>
                  <a:gd name="T26" fmla="*/ 320 w 326"/>
                  <a:gd name="T27" fmla="*/ 2 h 112"/>
                  <a:gd name="T28" fmla="*/ 324 w 326"/>
                  <a:gd name="T29" fmla="*/ 13 h 112"/>
                  <a:gd name="T30" fmla="*/ 325 w 326"/>
                  <a:gd name="T31" fmla="*/ 27 h 112"/>
                  <a:gd name="T32" fmla="*/ 324 w 326"/>
                  <a:gd name="T33" fmla="*/ 43 h 112"/>
                  <a:gd name="T34" fmla="*/ 320 w 326"/>
                  <a:gd name="T35" fmla="*/ 53 h 112"/>
                  <a:gd name="T36" fmla="*/ 311 w 326"/>
                  <a:gd name="T37" fmla="*/ 68 h 112"/>
                  <a:gd name="T38" fmla="*/ 302 w 326"/>
                  <a:gd name="T39" fmla="*/ 78 h 112"/>
                  <a:gd name="T40" fmla="*/ 289 w 326"/>
                  <a:gd name="T41" fmla="*/ 91 h 112"/>
                  <a:gd name="T42" fmla="*/ 272 w 326"/>
                  <a:gd name="T43" fmla="*/ 104 h 112"/>
                  <a:gd name="T44" fmla="*/ 221 w 326"/>
                  <a:gd name="T45" fmla="*/ 109 h 112"/>
                  <a:gd name="T46" fmla="*/ 157 w 326"/>
                  <a:gd name="T47" fmla="*/ 110 h 112"/>
                  <a:gd name="T48" fmla="*/ 95 w 326"/>
                  <a:gd name="T49" fmla="*/ 111 h 112"/>
                  <a:gd name="T50" fmla="*/ 39 w 326"/>
                  <a:gd name="T51" fmla="*/ 111 h 112"/>
                  <a:gd name="T52" fmla="*/ 0 w 326"/>
                  <a:gd name="T53" fmla="*/ 103 h 1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6" h="112">
                    <a:moveTo>
                      <a:pt x="0" y="103"/>
                    </a:moveTo>
                    <a:lnTo>
                      <a:pt x="33" y="96"/>
                    </a:lnTo>
                    <a:lnTo>
                      <a:pt x="68" y="86"/>
                    </a:lnTo>
                    <a:lnTo>
                      <a:pt x="103" y="70"/>
                    </a:lnTo>
                    <a:lnTo>
                      <a:pt x="132" y="53"/>
                    </a:lnTo>
                    <a:lnTo>
                      <a:pt x="153" y="37"/>
                    </a:lnTo>
                    <a:lnTo>
                      <a:pt x="167" y="23"/>
                    </a:lnTo>
                    <a:lnTo>
                      <a:pt x="175" y="8"/>
                    </a:lnTo>
                    <a:lnTo>
                      <a:pt x="184" y="0"/>
                    </a:lnTo>
                    <a:lnTo>
                      <a:pt x="208" y="7"/>
                    </a:lnTo>
                    <a:lnTo>
                      <a:pt x="242" y="12"/>
                    </a:lnTo>
                    <a:lnTo>
                      <a:pt x="274" y="12"/>
                    </a:lnTo>
                    <a:lnTo>
                      <a:pt x="303" y="9"/>
                    </a:lnTo>
                    <a:lnTo>
                      <a:pt x="320" y="2"/>
                    </a:lnTo>
                    <a:lnTo>
                      <a:pt x="324" y="13"/>
                    </a:lnTo>
                    <a:lnTo>
                      <a:pt x="325" y="27"/>
                    </a:lnTo>
                    <a:lnTo>
                      <a:pt x="324" y="43"/>
                    </a:lnTo>
                    <a:lnTo>
                      <a:pt x="320" y="53"/>
                    </a:lnTo>
                    <a:lnTo>
                      <a:pt x="311" y="68"/>
                    </a:lnTo>
                    <a:lnTo>
                      <a:pt x="302" y="78"/>
                    </a:lnTo>
                    <a:lnTo>
                      <a:pt x="289" y="91"/>
                    </a:lnTo>
                    <a:lnTo>
                      <a:pt x="272" y="104"/>
                    </a:lnTo>
                    <a:lnTo>
                      <a:pt x="221" y="109"/>
                    </a:lnTo>
                    <a:lnTo>
                      <a:pt x="157" y="110"/>
                    </a:lnTo>
                    <a:lnTo>
                      <a:pt x="95" y="111"/>
                    </a:lnTo>
                    <a:lnTo>
                      <a:pt x="39" y="111"/>
                    </a:lnTo>
                    <a:lnTo>
                      <a:pt x="0" y="103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E0E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158" name="Freeform 28"/>
              <p:cNvSpPr>
                <a:spLocks/>
              </p:cNvSpPr>
              <p:nvPr/>
            </p:nvSpPr>
            <p:spPr bwMode="auto">
              <a:xfrm>
                <a:off x="2815" y="1668"/>
                <a:ext cx="197" cy="124"/>
              </a:xfrm>
              <a:custGeom>
                <a:avLst/>
                <a:gdLst>
                  <a:gd name="T0" fmla="*/ 38 w 197"/>
                  <a:gd name="T1" fmla="*/ 0 h 124"/>
                  <a:gd name="T2" fmla="*/ 69 w 197"/>
                  <a:gd name="T3" fmla="*/ 13 h 124"/>
                  <a:gd name="T4" fmla="*/ 196 w 197"/>
                  <a:gd name="T5" fmla="*/ 43 h 124"/>
                  <a:gd name="T6" fmla="*/ 192 w 197"/>
                  <a:gd name="T7" fmla="*/ 49 h 124"/>
                  <a:gd name="T8" fmla="*/ 160 w 197"/>
                  <a:gd name="T9" fmla="*/ 64 h 124"/>
                  <a:gd name="T10" fmla="*/ 146 w 197"/>
                  <a:gd name="T11" fmla="*/ 72 h 124"/>
                  <a:gd name="T12" fmla="*/ 138 w 197"/>
                  <a:gd name="T13" fmla="*/ 85 h 124"/>
                  <a:gd name="T14" fmla="*/ 135 w 197"/>
                  <a:gd name="T15" fmla="*/ 95 h 124"/>
                  <a:gd name="T16" fmla="*/ 139 w 197"/>
                  <a:gd name="T17" fmla="*/ 106 h 124"/>
                  <a:gd name="T18" fmla="*/ 149 w 197"/>
                  <a:gd name="T19" fmla="*/ 111 h 124"/>
                  <a:gd name="T20" fmla="*/ 160 w 197"/>
                  <a:gd name="T21" fmla="*/ 113 h 124"/>
                  <a:gd name="T22" fmla="*/ 180 w 197"/>
                  <a:gd name="T23" fmla="*/ 115 h 124"/>
                  <a:gd name="T24" fmla="*/ 165 w 197"/>
                  <a:gd name="T25" fmla="*/ 122 h 124"/>
                  <a:gd name="T26" fmla="*/ 143 w 197"/>
                  <a:gd name="T27" fmla="*/ 123 h 124"/>
                  <a:gd name="T28" fmla="*/ 135 w 197"/>
                  <a:gd name="T29" fmla="*/ 122 h 124"/>
                  <a:gd name="T30" fmla="*/ 120 w 197"/>
                  <a:gd name="T31" fmla="*/ 117 h 124"/>
                  <a:gd name="T32" fmla="*/ 93 w 197"/>
                  <a:gd name="T33" fmla="*/ 102 h 124"/>
                  <a:gd name="T34" fmla="*/ 55 w 197"/>
                  <a:gd name="T35" fmla="*/ 76 h 124"/>
                  <a:gd name="T36" fmla="*/ 34 w 197"/>
                  <a:gd name="T37" fmla="*/ 62 h 124"/>
                  <a:gd name="T38" fmla="*/ 12 w 197"/>
                  <a:gd name="T39" fmla="*/ 47 h 124"/>
                  <a:gd name="T40" fmla="*/ 7 w 197"/>
                  <a:gd name="T41" fmla="*/ 46 h 124"/>
                  <a:gd name="T42" fmla="*/ 0 w 197"/>
                  <a:gd name="T43" fmla="*/ 33 h 124"/>
                  <a:gd name="T44" fmla="*/ 2 w 197"/>
                  <a:gd name="T45" fmla="*/ 20 h 124"/>
                  <a:gd name="T46" fmla="*/ 11 w 197"/>
                  <a:gd name="T47" fmla="*/ 9 h 124"/>
                  <a:gd name="T48" fmla="*/ 38 w 197"/>
                  <a:gd name="T49" fmla="*/ 0 h 1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7" h="124">
                    <a:moveTo>
                      <a:pt x="38" y="0"/>
                    </a:moveTo>
                    <a:lnTo>
                      <a:pt x="69" y="13"/>
                    </a:lnTo>
                    <a:lnTo>
                      <a:pt x="196" y="43"/>
                    </a:lnTo>
                    <a:lnTo>
                      <a:pt x="192" y="49"/>
                    </a:lnTo>
                    <a:lnTo>
                      <a:pt x="160" y="64"/>
                    </a:lnTo>
                    <a:lnTo>
                      <a:pt x="146" y="72"/>
                    </a:lnTo>
                    <a:lnTo>
                      <a:pt x="138" y="85"/>
                    </a:lnTo>
                    <a:lnTo>
                      <a:pt x="135" y="95"/>
                    </a:lnTo>
                    <a:lnTo>
                      <a:pt x="139" y="106"/>
                    </a:lnTo>
                    <a:lnTo>
                      <a:pt x="149" y="111"/>
                    </a:lnTo>
                    <a:lnTo>
                      <a:pt x="160" y="113"/>
                    </a:lnTo>
                    <a:lnTo>
                      <a:pt x="180" y="115"/>
                    </a:lnTo>
                    <a:lnTo>
                      <a:pt x="165" y="122"/>
                    </a:lnTo>
                    <a:lnTo>
                      <a:pt x="143" y="123"/>
                    </a:lnTo>
                    <a:lnTo>
                      <a:pt x="135" y="122"/>
                    </a:lnTo>
                    <a:lnTo>
                      <a:pt x="120" y="117"/>
                    </a:lnTo>
                    <a:lnTo>
                      <a:pt x="93" y="102"/>
                    </a:lnTo>
                    <a:lnTo>
                      <a:pt x="55" y="76"/>
                    </a:lnTo>
                    <a:lnTo>
                      <a:pt x="34" y="62"/>
                    </a:lnTo>
                    <a:lnTo>
                      <a:pt x="12" y="47"/>
                    </a:lnTo>
                    <a:lnTo>
                      <a:pt x="7" y="46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11" y="9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E0E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3019" name="Group 29"/>
          <p:cNvGrpSpPr>
            <a:grpSpLocks/>
          </p:cNvGrpSpPr>
          <p:nvPr/>
        </p:nvGrpSpPr>
        <p:grpSpPr bwMode="auto">
          <a:xfrm>
            <a:off x="4267200" y="1905000"/>
            <a:ext cx="593725" cy="796925"/>
            <a:chOff x="3053" y="1150"/>
            <a:chExt cx="374" cy="502"/>
          </a:xfrm>
        </p:grpSpPr>
        <p:grpSp>
          <p:nvGrpSpPr>
            <p:cNvPr id="43090" name="Group 30"/>
            <p:cNvGrpSpPr>
              <a:grpSpLocks/>
            </p:cNvGrpSpPr>
            <p:nvPr/>
          </p:nvGrpSpPr>
          <p:grpSpPr bwMode="auto">
            <a:xfrm>
              <a:off x="3136" y="1321"/>
              <a:ext cx="266" cy="222"/>
              <a:chOff x="3136" y="1321"/>
              <a:chExt cx="266" cy="222"/>
            </a:xfrm>
          </p:grpSpPr>
          <p:sp>
            <p:nvSpPr>
              <p:cNvPr id="43144" name="Freeform 31"/>
              <p:cNvSpPr>
                <a:spLocks/>
              </p:cNvSpPr>
              <p:nvPr/>
            </p:nvSpPr>
            <p:spPr bwMode="auto">
              <a:xfrm>
                <a:off x="3136" y="1321"/>
                <a:ext cx="173" cy="139"/>
              </a:xfrm>
              <a:custGeom>
                <a:avLst/>
                <a:gdLst>
                  <a:gd name="T0" fmla="*/ 118 w 173"/>
                  <a:gd name="T1" fmla="*/ 54 h 139"/>
                  <a:gd name="T2" fmla="*/ 142 w 173"/>
                  <a:gd name="T3" fmla="*/ 66 h 139"/>
                  <a:gd name="T4" fmla="*/ 149 w 173"/>
                  <a:gd name="T5" fmla="*/ 76 h 139"/>
                  <a:gd name="T6" fmla="*/ 155 w 173"/>
                  <a:gd name="T7" fmla="*/ 102 h 139"/>
                  <a:gd name="T8" fmla="*/ 165 w 173"/>
                  <a:gd name="T9" fmla="*/ 120 h 139"/>
                  <a:gd name="T10" fmla="*/ 172 w 173"/>
                  <a:gd name="T11" fmla="*/ 138 h 139"/>
                  <a:gd name="T12" fmla="*/ 153 w 173"/>
                  <a:gd name="T13" fmla="*/ 122 h 139"/>
                  <a:gd name="T14" fmla="*/ 138 w 173"/>
                  <a:gd name="T15" fmla="*/ 114 h 139"/>
                  <a:gd name="T16" fmla="*/ 117 w 173"/>
                  <a:gd name="T17" fmla="*/ 99 h 139"/>
                  <a:gd name="T18" fmla="*/ 108 w 173"/>
                  <a:gd name="T19" fmla="*/ 83 h 139"/>
                  <a:gd name="T20" fmla="*/ 102 w 173"/>
                  <a:gd name="T21" fmla="*/ 62 h 139"/>
                  <a:gd name="T22" fmla="*/ 24 w 173"/>
                  <a:gd name="T23" fmla="*/ 30 h 139"/>
                  <a:gd name="T24" fmla="*/ 0 w 173"/>
                  <a:gd name="T25" fmla="*/ 1 h 139"/>
                  <a:gd name="T26" fmla="*/ 12 w 173"/>
                  <a:gd name="T27" fmla="*/ 0 h 139"/>
                  <a:gd name="T28" fmla="*/ 37 w 173"/>
                  <a:gd name="T29" fmla="*/ 9 h 139"/>
                  <a:gd name="T30" fmla="*/ 118 w 173"/>
                  <a:gd name="T31" fmla="*/ 54 h 13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3" h="139">
                    <a:moveTo>
                      <a:pt x="118" y="54"/>
                    </a:moveTo>
                    <a:lnTo>
                      <a:pt x="142" y="66"/>
                    </a:lnTo>
                    <a:lnTo>
                      <a:pt x="149" y="76"/>
                    </a:lnTo>
                    <a:lnTo>
                      <a:pt x="155" y="102"/>
                    </a:lnTo>
                    <a:lnTo>
                      <a:pt x="165" y="120"/>
                    </a:lnTo>
                    <a:lnTo>
                      <a:pt x="172" y="138"/>
                    </a:lnTo>
                    <a:lnTo>
                      <a:pt x="153" y="122"/>
                    </a:lnTo>
                    <a:lnTo>
                      <a:pt x="138" y="114"/>
                    </a:lnTo>
                    <a:lnTo>
                      <a:pt x="117" y="99"/>
                    </a:lnTo>
                    <a:lnTo>
                      <a:pt x="108" y="83"/>
                    </a:lnTo>
                    <a:lnTo>
                      <a:pt x="102" y="62"/>
                    </a:lnTo>
                    <a:lnTo>
                      <a:pt x="24" y="30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37" y="9"/>
                    </a:lnTo>
                    <a:lnTo>
                      <a:pt x="118" y="54"/>
                    </a:lnTo>
                  </a:path>
                </a:pathLst>
              </a:custGeom>
              <a:solidFill>
                <a:srgbClr val="E04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145" name="Group 32"/>
              <p:cNvGrpSpPr>
                <a:grpSpLocks/>
              </p:cNvGrpSpPr>
              <p:nvPr/>
            </p:nvGrpSpPr>
            <p:grpSpPr bwMode="auto">
              <a:xfrm>
                <a:off x="3259" y="1400"/>
                <a:ext cx="143" cy="143"/>
                <a:chOff x="3259" y="1400"/>
                <a:chExt cx="143" cy="143"/>
              </a:xfrm>
            </p:grpSpPr>
            <p:sp>
              <p:nvSpPr>
                <p:cNvPr id="43146" name="Freeform 33"/>
                <p:cNvSpPr>
                  <a:spLocks/>
                </p:cNvSpPr>
                <p:nvPr/>
              </p:nvSpPr>
              <p:spPr bwMode="auto">
                <a:xfrm>
                  <a:off x="3259" y="1400"/>
                  <a:ext cx="143" cy="143"/>
                </a:xfrm>
                <a:custGeom>
                  <a:avLst/>
                  <a:gdLst>
                    <a:gd name="T0" fmla="*/ 0 w 143"/>
                    <a:gd name="T1" fmla="*/ 115 h 143"/>
                    <a:gd name="T2" fmla="*/ 19 w 143"/>
                    <a:gd name="T3" fmla="*/ 107 h 143"/>
                    <a:gd name="T4" fmla="*/ 25 w 143"/>
                    <a:gd name="T5" fmla="*/ 95 h 143"/>
                    <a:gd name="T6" fmla="*/ 29 w 143"/>
                    <a:gd name="T7" fmla="*/ 84 h 143"/>
                    <a:gd name="T8" fmla="*/ 30 w 143"/>
                    <a:gd name="T9" fmla="*/ 70 h 143"/>
                    <a:gd name="T10" fmla="*/ 26 w 143"/>
                    <a:gd name="T11" fmla="*/ 52 h 143"/>
                    <a:gd name="T12" fmla="*/ 23 w 143"/>
                    <a:gd name="T13" fmla="*/ 33 h 143"/>
                    <a:gd name="T14" fmla="*/ 28 w 143"/>
                    <a:gd name="T15" fmla="*/ 30 h 143"/>
                    <a:gd name="T16" fmla="*/ 34 w 143"/>
                    <a:gd name="T17" fmla="*/ 29 h 143"/>
                    <a:gd name="T18" fmla="*/ 42 w 143"/>
                    <a:gd name="T19" fmla="*/ 33 h 143"/>
                    <a:gd name="T20" fmla="*/ 50 w 143"/>
                    <a:gd name="T21" fmla="*/ 43 h 143"/>
                    <a:gd name="T22" fmla="*/ 59 w 143"/>
                    <a:gd name="T23" fmla="*/ 65 h 143"/>
                    <a:gd name="T24" fmla="*/ 66 w 143"/>
                    <a:gd name="T25" fmla="*/ 47 h 143"/>
                    <a:gd name="T26" fmla="*/ 78 w 143"/>
                    <a:gd name="T27" fmla="*/ 33 h 143"/>
                    <a:gd name="T28" fmla="*/ 89 w 143"/>
                    <a:gd name="T29" fmla="*/ 24 h 143"/>
                    <a:gd name="T30" fmla="*/ 105 w 143"/>
                    <a:gd name="T31" fmla="*/ 10 h 143"/>
                    <a:gd name="T32" fmla="*/ 117 w 143"/>
                    <a:gd name="T33" fmla="*/ 0 h 143"/>
                    <a:gd name="T34" fmla="*/ 125 w 143"/>
                    <a:gd name="T35" fmla="*/ 0 h 143"/>
                    <a:gd name="T36" fmla="*/ 130 w 143"/>
                    <a:gd name="T37" fmla="*/ 4 h 143"/>
                    <a:gd name="T38" fmla="*/ 127 w 143"/>
                    <a:gd name="T39" fmla="*/ 12 h 143"/>
                    <a:gd name="T40" fmla="*/ 121 w 143"/>
                    <a:gd name="T41" fmla="*/ 24 h 143"/>
                    <a:gd name="T42" fmla="*/ 111 w 143"/>
                    <a:gd name="T43" fmla="*/ 38 h 143"/>
                    <a:gd name="T44" fmla="*/ 99 w 143"/>
                    <a:gd name="T45" fmla="*/ 54 h 143"/>
                    <a:gd name="T46" fmla="*/ 116 w 143"/>
                    <a:gd name="T47" fmla="*/ 50 h 143"/>
                    <a:gd name="T48" fmla="*/ 129 w 143"/>
                    <a:gd name="T49" fmla="*/ 50 h 143"/>
                    <a:gd name="T50" fmla="*/ 136 w 143"/>
                    <a:gd name="T51" fmla="*/ 54 h 143"/>
                    <a:gd name="T52" fmla="*/ 136 w 143"/>
                    <a:gd name="T53" fmla="*/ 61 h 143"/>
                    <a:gd name="T54" fmla="*/ 133 w 143"/>
                    <a:gd name="T55" fmla="*/ 68 h 143"/>
                    <a:gd name="T56" fmla="*/ 126 w 143"/>
                    <a:gd name="T57" fmla="*/ 75 h 143"/>
                    <a:gd name="T58" fmla="*/ 114 w 143"/>
                    <a:gd name="T59" fmla="*/ 79 h 143"/>
                    <a:gd name="T60" fmla="*/ 127 w 143"/>
                    <a:gd name="T61" fmla="*/ 78 h 143"/>
                    <a:gd name="T62" fmla="*/ 138 w 143"/>
                    <a:gd name="T63" fmla="*/ 81 h 143"/>
                    <a:gd name="T64" fmla="*/ 142 w 143"/>
                    <a:gd name="T65" fmla="*/ 91 h 143"/>
                    <a:gd name="T66" fmla="*/ 139 w 143"/>
                    <a:gd name="T67" fmla="*/ 98 h 143"/>
                    <a:gd name="T68" fmla="*/ 130 w 143"/>
                    <a:gd name="T69" fmla="*/ 102 h 143"/>
                    <a:gd name="T70" fmla="*/ 107 w 143"/>
                    <a:gd name="T71" fmla="*/ 100 h 143"/>
                    <a:gd name="T72" fmla="*/ 118 w 143"/>
                    <a:gd name="T73" fmla="*/ 105 h 143"/>
                    <a:gd name="T74" fmla="*/ 124 w 143"/>
                    <a:gd name="T75" fmla="*/ 109 h 143"/>
                    <a:gd name="T76" fmla="*/ 128 w 143"/>
                    <a:gd name="T77" fmla="*/ 115 h 143"/>
                    <a:gd name="T78" fmla="*/ 126 w 143"/>
                    <a:gd name="T79" fmla="*/ 124 h 143"/>
                    <a:gd name="T80" fmla="*/ 120 w 143"/>
                    <a:gd name="T81" fmla="*/ 129 h 143"/>
                    <a:gd name="T82" fmla="*/ 112 w 143"/>
                    <a:gd name="T83" fmla="*/ 129 h 143"/>
                    <a:gd name="T84" fmla="*/ 102 w 143"/>
                    <a:gd name="T85" fmla="*/ 126 h 143"/>
                    <a:gd name="T86" fmla="*/ 92 w 143"/>
                    <a:gd name="T87" fmla="*/ 121 h 143"/>
                    <a:gd name="T88" fmla="*/ 86 w 143"/>
                    <a:gd name="T89" fmla="*/ 130 h 143"/>
                    <a:gd name="T90" fmla="*/ 80 w 143"/>
                    <a:gd name="T91" fmla="*/ 137 h 143"/>
                    <a:gd name="T92" fmla="*/ 73 w 143"/>
                    <a:gd name="T93" fmla="*/ 140 h 143"/>
                    <a:gd name="T94" fmla="*/ 63 w 143"/>
                    <a:gd name="T95" fmla="*/ 142 h 143"/>
                    <a:gd name="T96" fmla="*/ 24 w 143"/>
                    <a:gd name="T97" fmla="*/ 132 h 143"/>
                    <a:gd name="T98" fmla="*/ 0 w 143"/>
                    <a:gd name="T99" fmla="*/ 115 h 14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43" h="143">
                      <a:moveTo>
                        <a:pt x="0" y="115"/>
                      </a:moveTo>
                      <a:lnTo>
                        <a:pt x="19" y="107"/>
                      </a:lnTo>
                      <a:lnTo>
                        <a:pt x="25" y="95"/>
                      </a:lnTo>
                      <a:lnTo>
                        <a:pt x="29" y="84"/>
                      </a:lnTo>
                      <a:lnTo>
                        <a:pt x="30" y="70"/>
                      </a:lnTo>
                      <a:lnTo>
                        <a:pt x="26" y="52"/>
                      </a:lnTo>
                      <a:lnTo>
                        <a:pt x="23" y="33"/>
                      </a:lnTo>
                      <a:lnTo>
                        <a:pt x="28" y="30"/>
                      </a:lnTo>
                      <a:lnTo>
                        <a:pt x="34" y="29"/>
                      </a:lnTo>
                      <a:lnTo>
                        <a:pt x="42" y="33"/>
                      </a:lnTo>
                      <a:lnTo>
                        <a:pt x="50" y="43"/>
                      </a:lnTo>
                      <a:lnTo>
                        <a:pt x="59" y="65"/>
                      </a:lnTo>
                      <a:lnTo>
                        <a:pt x="66" y="47"/>
                      </a:lnTo>
                      <a:lnTo>
                        <a:pt x="78" y="33"/>
                      </a:lnTo>
                      <a:lnTo>
                        <a:pt x="89" y="24"/>
                      </a:lnTo>
                      <a:lnTo>
                        <a:pt x="105" y="10"/>
                      </a:lnTo>
                      <a:lnTo>
                        <a:pt x="117" y="0"/>
                      </a:lnTo>
                      <a:lnTo>
                        <a:pt x="125" y="0"/>
                      </a:lnTo>
                      <a:lnTo>
                        <a:pt x="130" y="4"/>
                      </a:lnTo>
                      <a:lnTo>
                        <a:pt x="127" y="12"/>
                      </a:lnTo>
                      <a:lnTo>
                        <a:pt x="121" y="24"/>
                      </a:lnTo>
                      <a:lnTo>
                        <a:pt x="111" y="38"/>
                      </a:lnTo>
                      <a:lnTo>
                        <a:pt x="99" y="54"/>
                      </a:lnTo>
                      <a:lnTo>
                        <a:pt x="116" y="50"/>
                      </a:lnTo>
                      <a:lnTo>
                        <a:pt x="129" y="50"/>
                      </a:lnTo>
                      <a:lnTo>
                        <a:pt x="136" y="54"/>
                      </a:lnTo>
                      <a:lnTo>
                        <a:pt x="136" y="61"/>
                      </a:lnTo>
                      <a:lnTo>
                        <a:pt x="133" y="68"/>
                      </a:lnTo>
                      <a:lnTo>
                        <a:pt x="126" y="75"/>
                      </a:lnTo>
                      <a:lnTo>
                        <a:pt x="114" y="79"/>
                      </a:lnTo>
                      <a:lnTo>
                        <a:pt x="127" y="78"/>
                      </a:lnTo>
                      <a:lnTo>
                        <a:pt x="138" y="81"/>
                      </a:lnTo>
                      <a:lnTo>
                        <a:pt x="142" y="91"/>
                      </a:lnTo>
                      <a:lnTo>
                        <a:pt x="139" y="98"/>
                      </a:lnTo>
                      <a:lnTo>
                        <a:pt x="130" y="102"/>
                      </a:lnTo>
                      <a:lnTo>
                        <a:pt x="107" y="100"/>
                      </a:lnTo>
                      <a:lnTo>
                        <a:pt x="118" y="105"/>
                      </a:lnTo>
                      <a:lnTo>
                        <a:pt x="124" y="109"/>
                      </a:lnTo>
                      <a:lnTo>
                        <a:pt x="128" y="115"/>
                      </a:lnTo>
                      <a:lnTo>
                        <a:pt x="126" y="124"/>
                      </a:lnTo>
                      <a:lnTo>
                        <a:pt x="120" y="129"/>
                      </a:lnTo>
                      <a:lnTo>
                        <a:pt x="112" y="129"/>
                      </a:lnTo>
                      <a:lnTo>
                        <a:pt x="102" y="126"/>
                      </a:lnTo>
                      <a:lnTo>
                        <a:pt x="92" y="121"/>
                      </a:lnTo>
                      <a:lnTo>
                        <a:pt x="86" y="130"/>
                      </a:lnTo>
                      <a:lnTo>
                        <a:pt x="80" y="137"/>
                      </a:lnTo>
                      <a:lnTo>
                        <a:pt x="73" y="140"/>
                      </a:lnTo>
                      <a:lnTo>
                        <a:pt x="63" y="142"/>
                      </a:lnTo>
                      <a:lnTo>
                        <a:pt x="24" y="132"/>
                      </a:lnTo>
                      <a:lnTo>
                        <a:pt x="0" y="115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3147" name="Group 34"/>
                <p:cNvGrpSpPr>
                  <a:grpSpLocks/>
                </p:cNvGrpSpPr>
                <p:nvPr/>
              </p:nvGrpSpPr>
              <p:grpSpPr bwMode="auto">
                <a:xfrm>
                  <a:off x="3279" y="1461"/>
                  <a:ext cx="99" cy="72"/>
                  <a:chOff x="3279" y="1461"/>
                  <a:chExt cx="99" cy="72"/>
                </a:xfrm>
              </p:grpSpPr>
              <p:sp>
                <p:nvSpPr>
                  <p:cNvPr id="43148" name="Freeform 35"/>
                  <p:cNvSpPr>
                    <a:spLocks/>
                  </p:cNvSpPr>
                  <p:nvPr/>
                </p:nvSpPr>
                <p:spPr bwMode="auto">
                  <a:xfrm>
                    <a:off x="3345" y="1461"/>
                    <a:ext cx="33" cy="22"/>
                  </a:xfrm>
                  <a:custGeom>
                    <a:avLst/>
                    <a:gdLst>
                      <a:gd name="T0" fmla="*/ 32 w 33"/>
                      <a:gd name="T1" fmla="*/ 18 h 22"/>
                      <a:gd name="T2" fmla="*/ 20 w 33"/>
                      <a:gd name="T3" fmla="*/ 21 h 22"/>
                      <a:gd name="T4" fmla="*/ 10 w 33"/>
                      <a:gd name="T5" fmla="*/ 20 h 22"/>
                      <a:gd name="T6" fmla="*/ 3 w 33"/>
                      <a:gd name="T7" fmla="*/ 17 h 22"/>
                      <a:gd name="T8" fmla="*/ 0 w 33"/>
                      <a:gd name="T9" fmla="*/ 11 h 22"/>
                      <a:gd name="T10" fmla="*/ 2 w 33"/>
                      <a:gd name="T11" fmla="*/ 4 h 22"/>
                      <a:gd name="T12" fmla="*/ 9 w 33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3" h="22">
                        <a:moveTo>
                          <a:pt x="32" y="18"/>
                        </a:moveTo>
                        <a:lnTo>
                          <a:pt x="20" y="21"/>
                        </a:lnTo>
                        <a:lnTo>
                          <a:pt x="10" y="20"/>
                        </a:lnTo>
                        <a:lnTo>
                          <a:pt x="3" y="17"/>
                        </a:lnTo>
                        <a:lnTo>
                          <a:pt x="0" y="11"/>
                        </a:lnTo>
                        <a:lnTo>
                          <a:pt x="2" y="4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49" name="Freeform 36"/>
                  <p:cNvSpPr>
                    <a:spLocks/>
                  </p:cNvSpPr>
                  <p:nvPr/>
                </p:nvSpPr>
                <p:spPr bwMode="auto">
                  <a:xfrm>
                    <a:off x="3339" y="1482"/>
                    <a:ext cx="36" cy="22"/>
                  </a:xfrm>
                  <a:custGeom>
                    <a:avLst/>
                    <a:gdLst>
                      <a:gd name="T0" fmla="*/ 35 w 36"/>
                      <a:gd name="T1" fmla="*/ 20 h 22"/>
                      <a:gd name="T2" fmla="*/ 23 w 36"/>
                      <a:gd name="T3" fmla="*/ 21 h 22"/>
                      <a:gd name="T4" fmla="*/ 12 w 36"/>
                      <a:gd name="T5" fmla="*/ 19 h 22"/>
                      <a:gd name="T6" fmla="*/ 5 w 36"/>
                      <a:gd name="T7" fmla="*/ 16 h 22"/>
                      <a:gd name="T8" fmla="*/ 0 w 36"/>
                      <a:gd name="T9" fmla="*/ 10 h 22"/>
                      <a:gd name="T10" fmla="*/ 2 w 36"/>
                      <a:gd name="T11" fmla="*/ 5 h 22"/>
                      <a:gd name="T12" fmla="*/ 7 w 36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6" h="22">
                        <a:moveTo>
                          <a:pt x="35" y="20"/>
                        </a:moveTo>
                        <a:lnTo>
                          <a:pt x="23" y="21"/>
                        </a:lnTo>
                        <a:lnTo>
                          <a:pt x="12" y="19"/>
                        </a:lnTo>
                        <a:lnTo>
                          <a:pt x="5" y="16"/>
                        </a:lnTo>
                        <a:lnTo>
                          <a:pt x="0" y="10"/>
                        </a:lnTo>
                        <a:lnTo>
                          <a:pt x="2" y="5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0" name="Freeform 37"/>
                  <p:cNvSpPr>
                    <a:spLocks/>
                  </p:cNvSpPr>
                  <p:nvPr/>
                </p:nvSpPr>
                <p:spPr bwMode="auto">
                  <a:xfrm>
                    <a:off x="3329" y="1496"/>
                    <a:ext cx="23" cy="27"/>
                  </a:xfrm>
                  <a:custGeom>
                    <a:avLst/>
                    <a:gdLst>
                      <a:gd name="T0" fmla="*/ 22 w 23"/>
                      <a:gd name="T1" fmla="*/ 26 h 27"/>
                      <a:gd name="T2" fmla="*/ 11 w 23"/>
                      <a:gd name="T3" fmla="*/ 22 h 27"/>
                      <a:gd name="T4" fmla="*/ 4 w 23"/>
                      <a:gd name="T5" fmla="*/ 17 h 27"/>
                      <a:gd name="T6" fmla="*/ 0 w 23"/>
                      <a:gd name="T7" fmla="*/ 10 h 27"/>
                      <a:gd name="T8" fmla="*/ 2 w 23"/>
                      <a:gd name="T9" fmla="*/ 3 h 27"/>
                      <a:gd name="T10" fmla="*/ 8 w 23"/>
                      <a:gd name="T11" fmla="*/ 0 h 2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" h="27">
                        <a:moveTo>
                          <a:pt x="22" y="26"/>
                        </a:moveTo>
                        <a:lnTo>
                          <a:pt x="11" y="22"/>
                        </a:lnTo>
                        <a:lnTo>
                          <a:pt x="4" y="17"/>
                        </a:lnTo>
                        <a:lnTo>
                          <a:pt x="0" y="10"/>
                        </a:lnTo>
                        <a:lnTo>
                          <a:pt x="2" y="3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1" name="Freeform 38"/>
                  <p:cNvSpPr>
                    <a:spLocks/>
                  </p:cNvSpPr>
                  <p:nvPr/>
                </p:nvSpPr>
                <p:spPr bwMode="auto">
                  <a:xfrm>
                    <a:off x="3318" y="1461"/>
                    <a:ext cx="5" cy="25"/>
                  </a:xfrm>
                  <a:custGeom>
                    <a:avLst/>
                    <a:gdLst>
                      <a:gd name="T0" fmla="*/ 0 w 5"/>
                      <a:gd name="T1" fmla="*/ 0 h 25"/>
                      <a:gd name="T2" fmla="*/ 4 w 5"/>
                      <a:gd name="T3" fmla="*/ 11 h 25"/>
                      <a:gd name="T4" fmla="*/ 4 w 5"/>
                      <a:gd name="T5" fmla="*/ 17 h 25"/>
                      <a:gd name="T6" fmla="*/ 4 w 5"/>
                      <a:gd name="T7" fmla="*/ 24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" h="25">
                        <a:moveTo>
                          <a:pt x="0" y="0"/>
                        </a:moveTo>
                        <a:lnTo>
                          <a:pt x="4" y="11"/>
                        </a:lnTo>
                        <a:lnTo>
                          <a:pt x="4" y="17"/>
                        </a:lnTo>
                        <a:lnTo>
                          <a:pt x="4" y="2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2" name="Freeform 39"/>
                  <p:cNvSpPr>
                    <a:spLocks/>
                  </p:cNvSpPr>
                  <p:nvPr/>
                </p:nvSpPr>
                <p:spPr bwMode="auto">
                  <a:xfrm>
                    <a:off x="3317" y="1461"/>
                    <a:ext cx="19" cy="10"/>
                  </a:xfrm>
                  <a:custGeom>
                    <a:avLst/>
                    <a:gdLst>
                      <a:gd name="T0" fmla="*/ 0 w 19"/>
                      <a:gd name="T1" fmla="*/ 0 h 10"/>
                      <a:gd name="T2" fmla="*/ 8 w 19"/>
                      <a:gd name="T3" fmla="*/ 1 h 10"/>
                      <a:gd name="T4" fmla="*/ 14 w 19"/>
                      <a:gd name="T5" fmla="*/ 4 h 10"/>
                      <a:gd name="T6" fmla="*/ 18 w 19"/>
                      <a:gd name="T7" fmla="*/ 9 h 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" h="10">
                        <a:moveTo>
                          <a:pt x="0" y="0"/>
                        </a:moveTo>
                        <a:lnTo>
                          <a:pt x="8" y="1"/>
                        </a:lnTo>
                        <a:lnTo>
                          <a:pt x="14" y="4"/>
                        </a:lnTo>
                        <a:lnTo>
                          <a:pt x="18" y="9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53" name="Freeform 40"/>
                  <p:cNvSpPr>
                    <a:spLocks/>
                  </p:cNvSpPr>
                  <p:nvPr/>
                </p:nvSpPr>
                <p:spPr bwMode="auto">
                  <a:xfrm>
                    <a:off x="3279" y="1505"/>
                    <a:ext cx="33" cy="28"/>
                  </a:xfrm>
                  <a:custGeom>
                    <a:avLst/>
                    <a:gdLst>
                      <a:gd name="T0" fmla="*/ 0 w 33"/>
                      <a:gd name="T1" fmla="*/ 0 h 28"/>
                      <a:gd name="T2" fmla="*/ 0 w 33"/>
                      <a:gd name="T3" fmla="*/ 4 h 28"/>
                      <a:gd name="T4" fmla="*/ 2 w 33"/>
                      <a:gd name="T5" fmla="*/ 9 h 28"/>
                      <a:gd name="T6" fmla="*/ 4 w 33"/>
                      <a:gd name="T7" fmla="*/ 12 h 28"/>
                      <a:gd name="T8" fmla="*/ 9 w 33"/>
                      <a:gd name="T9" fmla="*/ 16 h 28"/>
                      <a:gd name="T10" fmla="*/ 15 w 33"/>
                      <a:gd name="T11" fmla="*/ 19 h 28"/>
                      <a:gd name="T12" fmla="*/ 22 w 33"/>
                      <a:gd name="T13" fmla="*/ 19 h 28"/>
                      <a:gd name="T14" fmla="*/ 27 w 33"/>
                      <a:gd name="T15" fmla="*/ 20 h 28"/>
                      <a:gd name="T16" fmla="*/ 30 w 33"/>
                      <a:gd name="T17" fmla="*/ 24 h 28"/>
                      <a:gd name="T18" fmla="*/ 32 w 33"/>
                      <a:gd name="T19" fmla="*/ 27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3" h="2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9" y="16"/>
                        </a:lnTo>
                        <a:lnTo>
                          <a:pt x="15" y="19"/>
                        </a:lnTo>
                        <a:lnTo>
                          <a:pt x="22" y="19"/>
                        </a:lnTo>
                        <a:lnTo>
                          <a:pt x="27" y="20"/>
                        </a:lnTo>
                        <a:lnTo>
                          <a:pt x="30" y="24"/>
                        </a:lnTo>
                        <a:lnTo>
                          <a:pt x="32" y="27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43091" name="Group 41"/>
            <p:cNvGrpSpPr>
              <a:grpSpLocks/>
            </p:cNvGrpSpPr>
            <p:nvPr/>
          </p:nvGrpSpPr>
          <p:grpSpPr bwMode="auto">
            <a:xfrm>
              <a:off x="3053" y="1150"/>
              <a:ext cx="374" cy="502"/>
              <a:chOff x="3053" y="1150"/>
              <a:chExt cx="374" cy="502"/>
            </a:xfrm>
          </p:grpSpPr>
          <p:grpSp>
            <p:nvGrpSpPr>
              <p:cNvPr id="43092" name="Group 42"/>
              <p:cNvGrpSpPr>
                <a:grpSpLocks/>
              </p:cNvGrpSpPr>
              <p:nvPr/>
            </p:nvGrpSpPr>
            <p:grpSpPr bwMode="auto">
              <a:xfrm>
                <a:off x="3118" y="1150"/>
                <a:ext cx="298" cy="279"/>
                <a:chOff x="3118" y="1150"/>
                <a:chExt cx="298" cy="279"/>
              </a:xfrm>
            </p:grpSpPr>
            <p:sp>
              <p:nvSpPr>
                <p:cNvPr id="43113" name="Freeform 43"/>
                <p:cNvSpPr>
                  <a:spLocks/>
                </p:cNvSpPr>
                <p:nvPr/>
              </p:nvSpPr>
              <p:spPr bwMode="auto">
                <a:xfrm>
                  <a:off x="3146" y="1150"/>
                  <a:ext cx="266" cy="279"/>
                </a:xfrm>
                <a:custGeom>
                  <a:avLst/>
                  <a:gdLst>
                    <a:gd name="T0" fmla="*/ 33 w 266"/>
                    <a:gd name="T1" fmla="*/ 220 h 279"/>
                    <a:gd name="T2" fmla="*/ 46 w 266"/>
                    <a:gd name="T3" fmla="*/ 196 h 279"/>
                    <a:gd name="T4" fmla="*/ 46 w 266"/>
                    <a:gd name="T5" fmla="*/ 189 h 279"/>
                    <a:gd name="T6" fmla="*/ 41 w 266"/>
                    <a:gd name="T7" fmla="*/ 180 h 279"/>
                    <a:gd name="T8" fmla="*/ 34 w 266"/>
                    <a:gd name="T9" fmla="*/ 170 h 279"/>
                    <a:gd name="T10" fmla="*/ 21 w 266"/>
                    <a:gd name="T11" fmla="*/ 160 h 279"/>
                    <a:gd name="T12" fmla="*/ 12 w 266"/>
                    <a:gd name="T13" fmla="*/ 146 h 279"/>
                    <a:gd name="T14" fmla="*/ 8 w 266"/>
                    <a:gd name="T15" fmla="*/ 135 h 279"/>
                    <a:gd name="T16" fmla="*/ 3 w 266"/>
                    <a:gd name="T17" fmla="*/ 126 h 279"/>
                    <a:gd name="T18" fmla="*/ 3 w 266"/>
                    <a:gd name="T19" fmla="*/ 115 h 279"/>
                    <a:gd name="T20" fmla="*/ 0 w 266"/>
                    <a:gd name="T21" fmla="*/ 92 h 279"/>
                    <a:gd name="T22" fmla="*/ 3 w 266"/>
                    <a:gd name="T23" fmla="*/ 74 h 279"/>
                    <a:gd name="T24" fmla="*/ 9 w 266"/>
                    <a:gd name="T25" fmla="*/ 58 h 279"/>
                    <a:gd name="T26" fmla="*/ 17 w 266"/>
                    <a:gd name="T27" fmla="*/ 41 h 279"/>
                    <a:gd name="T28" fmla="*/ 27 w 266"/>
                    <a:gd name="T29" fmla="*/ 31 h 279"/>
                    <a:gd name="T30" fmla="*/ 45 w 266"/>
                    <a:gd name="T31" fmla="*/ 19 h 279"/>
                    <a:gd name="T32" fmla="*/ 65 w 266"/>
                    <a:gd name="T33" fmla="*/ 11 h 279"/>
                    <a:gd name="T34" fmla="*/ 85 w 266"/>
                    <a:gd name="T35" fmla="*/ 4 h 279"/>
                    <a:gd name="T36" fmla="*/ 112 w 266"/>
                    <a:gd name="T37" fmla="*/ 0 h 279"/>
                    <a:gd name="T38" fmla="*/ 131 w 266"/>
                    <a:gd name="T39" fmla="*/ 0 h 279"/>
                    <a:gd name="T40" fmla="*/ 149 w 266"/>
                    <a:gd name="T41" fmla="*/ 1 h 279"/>
                    <a:gd name="T42" fmla="*/ 173 w 266"/>
                    <a:gd name="T43" fmla="*/ 6 h 279"/>
                    <a:gd name="T44" fmla="*/ 195 w 266"/>
                    <a:gd name="T45" fmla="*/ 13 h 279"/>
                    <a:gd name="T46" fmla="*/ 211 w 266"/>
                    <a:gd name="T47" fmla="*/ 21 h 279"/>
                    <a:gd name="T48" fmla="*/ 231 w 266"/>
                    <a:gd name="T49" fmla="*/ 36 h 279"/>
                    <a:gd name="T50" fmla="*/ 244 w 266"/>
                    <a:gd name="T51" fmla="*/ 54 h 279"/>
                    <a:gd name="T52" fmla="*/ 254 w 266"/>
                    <a:gd name="T53" fmla="*/ 71 h 279"/>
                    <a:gd name="T54" fmla="*/ 259 w 266"/>
                    <a:gd name="T55" fmla="*/ 83 h 279"/>
                    <a:gd name="T56" fmla="*/ 265 w 266"/>
                    <a:gd name="T57" fmla="*/ 103 h 279"/>
                    <a:gd name="T58" fmla="*/ 265 w 266"/>
                    <a:gd name="T59" fmla="*/ 120 h 279"/>
                    <a:gd name="T60" fmla="*/ 261 w 266"/>
                    <a:gd name="T61" fmla="*/ 143 h 279"/>
                    <a:gd name="T62" fmla="*/ 255 w 266"/>
                    <a:gd name="T63" fmla="*/ 161 h 279"/>
                    <a:gd name="T64" fmla="*/ 246 w 266"/>
                    <a:gd name="T65" fmla="*/ 177 h 279"/>
                    <a:gd name="T66" fmla="*/ 238 w 266"/>
                    <a:gd name="T67" fmla="*/ 186 h 279"/>
                    <a:gd name="T68" fmla="*/ 227 w 266"/>
                    <a:gd name="T69" fmla="*/ 196 h 279"/>
                    <a:gd name="T70" fmla="*/ 208 w 266"/>
                    <a:gd name="T71" fmla="*/ 204 h 279"/>
                    <a:gd name="T72" fmla="*/ 194 w 266"/>
                    <a:gd name="T73" fmla="*/ 209 h 279"/>
                    <a:gd name="T74" fmla="*/ 178 w 266"/>
                    <a:gd name="T75" fmla="*/ 214 h 279"/>
                    <a:gd name="T76" fmla="*/ 154 w 266"/>
                    <a:gd name="T77" fmla="*/ 216 h 279"/>
                    <a:gd name="T78" fmla="*/ 132 w 266"/>
                    <a:gd name="T79" fmla="*/ 220 h 279"/>
                    <a:gd name="T80" fmla="*/ 118 w 266"/>
                    <a:gd name="T81" fmla="*/ 223 h 279"/>
                    <a:gd name="T82" fmla="*/ 114 w 266"/>
                    <a:gd name="T83" fmla="*/ 230 h 279"/>
                    <a:gd name="T84" fmla="*/ 115 w 266"/>
                    <a:gd name="T85" fmla="*/ 238 h 279"/>
                    <a:gd name="T86" fmla="*/ 114 w 266"/>
                    <a:gd name="T87" fmla="*/ 246 h 279"/>
                    <a:gd name="T88" fmla="*/ 111 w 266"/>
                    <a:gd name="T89" fmla="*/ 252 h 279"/>
                    <a:gd name="T90" fmla="*/ 109 w 266"/>
                    <a:gd name="T91" fmla="*/ 263 h 279"/>
                    <a:gd name="T92" fmla="*/ 110 w 266"/>
                    <a:gd name="T93" fmla="*/ 278 h 279"/>
                    <a:gd name="T94" fmla="*/ 92 w 266"/>
                    <a:gd name="T95" fmla="*/ 253 h 279"/>
                    <a:gd name="T96" fmla="*/ 69 w 266"/>
                    <a:gd name="T97" fmla="*/ 233 h 279"/>
                    <a:gd name="T98" fmla="*/ 49 w 266"/>
                    <a:gd name="T99" fmla="*/ 224 h 279"/>
                    <a:gd name="T100" fmla="*/ 33 w 266"/>
                    <a:gd name="T101" fmla="*/ 220 h 2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66" h="279">
                      <a:moveTo>
                        <a:pt x="33" y="220"/>
                      </a:moveTo>
                      <a:lnTo>
                        <a:pt x="46" y="196"/>
                      </a:lnTo>
                      <a:lnTo>
                        <a:pt x="46" y="189"/>
                      </a:lnTo>
                      <a:lnTo>
                        <a:pt x="41" y="180"/>
                      </a:lnTo>
                      <a:lnTo>
                        <a:pt x="34" y="170"/>
                      </a:lnTo>
                      <a:lnTo>
                        <a:pt x="21" y="160"/>
                      </a:lnTo>
                      <a:lnTo>
                        <a:pt x="12" y="146"/>
                      </a:lnTo>
                      <a:lnTo>
                        <a:pt x="8" y="135"/>
                      </a:lnTo>
                      <a:lnTo>
                        <a:pt x="3" y="126"/>
                      </a:lnTo>
                      <a:lnTo>
                        <a:pt x="3" y="115"/>
                      </a:lnTo>
                      <a:lnTo>
                        <a:pt x="0" y="92"/>
                      </a:lnTo>
                      <a:lnTo>
                        <a:pt x="3" y="74"/>
                      </a:lnTo>
                      <a:lnTo>
                        <a:pt x="9" y="58"/>
                      </a:lnTo>
                      <a:lnTo>
                        <a:pt x="17" y="41"/>
                      </a:lnTo>
                      <a:lnTo>
                        <a:pt x="27" y="31"/>
                      </a:lnTo>
                      <a:lnTo>
                        <a:pt x="45" y="19"/>
                      </a:lnTo>
                      <a:lnTo>
                        <a:pt x="65" y="11"/>
                      </a:lnTo>
                      <a:lnTo>
                        <a:pt x="85" y="4"/>
                      </a:lnTo>
                      <a:lnTo>
                        <a:pt x="112" y="0"/>
                      </a:lnTo>
                      <a:lnTo>
                        <a:pt x="131" y="0"/>
                      </a:lnTo>
                      <a:lnTo>
                        <a:pt x="149" y="1"/>
                      </a:lnTo>
                      <a:lnTo>
                        <a:pt x="173" y="6"/>
                      </a:lnTo>
                      <a:lnTo>
                        <a:pt x="195" y="13"/>
                      </a:lnTo>
                      <a:lnTo>
                        <a:pt x="211" y="21"/>
                      </a:lnTo>
                      <a:lnTo>
                        <a:pt x="231" y="36"/>
                      </a:lnTo>
                      <a:lnTo>
                        <a:pt x="244" y="54"/>
                      </a:lnTo>
                      <a:lnTo>
                        <a:pt x="254" y="71"/>
                      </a:lnTo>
                      <a:lnTo>
                        <a:pt x="259" y="83"/>
                      </a:lnTo>
                      <a:lnTo>
                        <a:pt x="265" y="103"/>
                      </a:lnTo>
                      <a:lnTo>
                        <a:pt x="265" y="120"/>
                      </a:lnTo>
                      <a:lnTo>
                        <a:pt x="261" y="143"/>
                      </a:lnTo>
                      <a:lnTo>
                        <a:pt x="255" y="161"/>
                      </a:lnTo>
                      <a:lnTo>
                        <a:pt x="246" y="177"/>
                      </a:lnTo>
                      <a:lnTo>
                        <a:pt x="238" y="186"/>
                      </a:lnTo>
                      <a:lnTo>
                        <a:pt x="227" y="196"/>
                      </a:lnTo>
                      <a:lnTo>
                        <a:pt x="208" y="204"/>
                      </a:lnTo>
                      <a:lnTo>
                        <a:pt x="194" y="209"/>
                      </a:lnTo>
                      <a:lnTo>
                        <a:pt x="178" y="214"/>
                      </a:lnTo>
                      <a:lnTo>
                        <a:pt x="154" y="216"/>
                      </a:lnTo>
                      <a:lnTo>
                        <a:pt x="132" y="220"/>
                      </a:lnTo>
                      <a:lnTo>
                        <a:pt x="118" y="223"/>
                      </a:lnTo>
                      <a:lnTo>
                        <a:pt x="114" y="230"/>
                      </a:lnTo>
                      <a:lnTo>
                        <a:pt x="115" y="238"/>
                      </a:lnTo>
                      <a:lnTo>
                        <a:pt x="114" y="246"/>
                      </a:lnTo>
                      <a:lnTo>
                        <a:pt x="111" y="252"/>
                      </a:lnTo>
                      <a:lnTo>
                        <a:pt x="109" y="263"/>
                      </a:lnTo>
                      <a:lnTo>
                        <a:pt x="110" y="278"/>
                      </a:lnTo>
                      <a:lnTo>
                        <a:pt x="92" y="253"/>
                      </a:lnTo>
                      <a:lnTo>
                        <a:pt x="69" y="233"/>
                      </a:lnTo>
                      <a:lnTo>
                        <a:pt x="49" y="224"/>
                      </a:lnTo>
                      <a:lnTo>
                        <a:pt x="33" y="220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3114" name="Group 44"/>
                <p:cNvGrpSpPr>
                  <a:grpSpLocks/>
                </p:cNvGrpSpPr>
                <p:nvPr/>
              </p:nvGrpSpPr>
              <p:grpSpPr bwMode="auto">
                <a:xfrm>
                  <a:off x="3118" y="1150"/>
                  <a:ext cx="250" cy="193"/>
                  <a:chOff x="3118" y="1150"/>
                  <a:chExt cx="250" cy="193"/>
                </a:xfrm>
              </p:grpSpPr>
              <p:grpSp>
                <p:nvGrpSpPr>
                  <p:cNvPr id="4312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185" y="1150"/>
                    <a:ext cx="172" cy="59"/>
                    <a:chOff x="3185" y="1150"/>
                    <a:chExt cx="172" cy="59"/>
                  </a:xfrm>
                </p:grpSpPr>
                <p:sp>
                  <p:nvSpPr>
                    <p:cNvPr id="43142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199" y="1158"/>
                      <a:ext cx="158" cy="51"/>
                    </a:xfrm>
                    <a:custGeom>
                      <a:avLst/>
                      <a:gdLst>
                        <a:gd name="T0" fmla="*/ 0 w 158"/>
                        <a:gd name="T1" fmla="*/ 50 h 51"/>
                        <a:gd name="T2" fmla="*/ 12 w 158"/>
                        <a:gd name="T3" fmla="*/ 34 h 51"/>
                        <a:gd name="T4" fmla="*/ 27 w 158"/>
                        <a:gd name="T5" fmla="*/ 22 h 51"/>
                        <a:gd name="T6" fmla="*/ 46 w 158"/>
                        <a:gd name="T7" fmla="*/ 12 h 51"/>
                        <a:gd name="T8" fmla="*/ 65 w 158"/>
                        <a:gd name="T9" fmla="*/ 6 h 51"/>
                        <a:gd name="T10" fmla="*/ 86 w 158"/>
                        <a:gd name="T11" fmla="*/ 2 h 51"/>
                        <a:gd name="T12" fmla="*/ 113 w 158"/>
                        <a:gd name="T13" fmla="*/ 0 h 51"/>
                        <a:gd name="T14" fmla="*/ 132 w 158"/>
                        <a:gd name="T15" fmla="*/ 3 h 51"/>
                        <a:gd name="T16" fmla="*/ 157 w 158"/>
                        <a:gd name="T17" fmla="*/ 11 h 5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58" h="51">
                          <a:moveTo>
                            <a:pt x="0" y="50"/>
                          </a:moveTo>
                          <a:lnTo>
                            <a:pt x="12" y="34"/>
                          </a:lnTo>
                          <a:lnTo>
                            <a:pt x="27" y="22"/>
                          </a:lnTo>
                          <a:lnTo>
                            <a:pt x="46" y="12"/>
                          </a:lnTo>
                          <a:lnTo>
                            <a:pt x="65" y="6"/>
                          </a:lnTo>
                          <a:lnTo>
                            <a:pt x="86" y="2"/>
                          </a:lnTo>
                          <a:lnTo>
                            <a:pt x="113" y="0"/>
                          </a:lnTo>
                          <a:lnTo>
                            <a:pt x="132" y="3"/>
                          </a:lnTo>
                          <a:lnTo>
                            <a:pt x="157" y="1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3143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185" y="1150"/>
                      <a:ext cx="163" cy="55"/>
                    </a:xfrm>
                    <a:custGeom>
                      <a:avLst/>
                      <a:gdLst>
                        <a:gd name="T0" fmla="*/ 0 w 163"/>
                        <a:gd name="T1" fmla="*/ 54 h 55"/>
                        <a:gd name="T2" fmla="*/ 8 w 163"/>
                        <a:gd name="T3" fmla="*/ 38 h 55"/>
                        <a:gd name="T4" fmla="*/ 17 w 163"/>
                        <a:gd name="T5" fmla="*/ 27 h 55"/>
                        <a:gd name="T6" fmla="*/ 27 w 163"/>
                        <a:gd name="T7" fmla="*/ 18 h 55"/>
                        <a:gd name="T8" fmla="*/ 46 w 163"/>
                        <a:gd name="T9" fmla="*/ 8 h 55"/>
                        <a:gd name="T10" fmla="*/ 71 w 163"/>
                        <a:gd name="T11" fmla="*/ 1 h 55"/>
                        <a:gd name="T12" fmla="*/ 94 w 163"/>
                        <a:gd name="T13" fmla="*/ 0 h 55"/>
                        <a:gd name="T14" fmla="*/ 119 w 163"/>
                        <a:gd name="T15" fmla="*/ 2 h 55"/>
                        <a:gd name="T16" fmla="*/ 141 w 163"/>
                        <a:gd name="T17" fmla="*/ 9 h 55"/>
                        <a:gd name="T18" fmla="*/ 152 w 163"/>
                        <a:gd name="T19" fmla="*/ 12 h 55"/>
                        <a:gd name="T20" fmla="*/ 162 w 163"/>
                        <a:gd name="T21" fmla="*/ 15 h 5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63" h="55">
                          <a:moveTo>
                            <a:pt x="0" y="54"/>
                          </a:moveTo>
                          <a:lnTo>
                            <a:pt x="8" y="38"/>
                          </a:lnTo>
                          <a:lnTo>
                            <a:pt x="17" y="27"/>
                          </a:lnTo>
                          <a:lnTo>
                            <a:pt x="27" y="18"/>
                          </a:lnTo>
                          <a:lnTo>
                            <a:pt x="46" y="8"/>
                          </a:lnTo>
                          <a:lnTo>
                            <a:pt x="71" y="1"/>
                          </a:lnTo>
                          <a:lnTo>
                            <a:pt x="94" y="0"/>
                          </a:lnTo>
                          <a:lnTo>
                            <a:pt x="119" y="2"/>
                          </a:lnTo>
                          <a:lnTo>
                            <a:pt x="141" y="9"/>
                          </a:lnTo>
                          <a:lnTo>
                            <a:pt x="152" y="12"/>
                          </a:lnTo>
                          <a:lnTo>
                            <a:pt x="162" y="15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4312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118" y="1186"/>
                    <a:ext cx="95" cy="95"/>
                    <a:chOff x="3118" y="1186"/>
                    <a:chExt cx="95" cy="95"/>
                  </a:xfrm>
                </p:grpSpPr>
                <p:sp>
                  <p:nvSpPr>
                    <p:cNvPr id="4313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118" y="1186"/>
                      <a:ext cx="95" cy="95"/>
                    </a:xfrm>
                    <a:custGeom>
                      <a:avLst/>
                      <a:gdLst>
                        <a:gd name="T0" fmla="*/ 5 w 95"/>
                        <a:gd name="T1" fmla="*/ 78 h 95"/>
                        <a:gd name="T2" fmla="*/ 3 w 95"/>
                        <a:gd name="T3" fmla="*/ 41 h 95"/>
                        <a:gd name="T4" fmla="*/ 16 w 95"/>
                        <a:gd name="T5" fmla="*/ 17 h 95"/>
                        <a:gd name="T6" fmla="*/ 25 w 95"/>
                        <a:gd name="T7" fmla="*/ 4 h 95"/>
                        <a:gd name="T8" fmla="*/ 34 w 95"/>
                        <a:gd name="T9" fmla="*/ 0 h 95"/>
                        <a:gd name="T10" fmla="*/ 39 w 95"/>
                        <a:gd name="T11" fmla="*/ 8 h 95"/>
                        <a:gd name="T12" fmla="*/ 46 w 95"/>
                        <a:gd name="T13" fmla="*/ 4 h 95"/>
                        <a:gd name="T14" fmla="*/ 51 w 95"/>
                        <a:gd name="T15" fmla="*/ 13 h 95"/>
                        <a:gd name="T16" fmla="*/ 56 w 95"/>
                        <a:gd name="T17" fmla="*/ 19 h 95"/>
                        <a:gd name="T18" fmla="*/ 61 w 95"/>
                        <a:gd name="T19" fmla="*/ 23 h 95"/>
                        <a:gd name="T20" fmla="*/ 60 w 95"/>
                        <a:gd name="T21" fmla="*/ 31 h 95"/>
                        <a:gd name="T22" fmla="*/ 67 w 95"/>
                        <a:gd name="T23" fmla="*/ 27 h 95"/>
                        <a:gd name="T24" fmla="*/ 74 w 95"/>
                        <a:gd name="T25" fmla="*/ 31 h 95"/>
                        <a:gd name="T26" fmla="*/ 74 w 95"/>
                        <a:gd name="T27" fmla="*/ 38 h 95"/>
                        <a:gd name="T28" fmla="*/ 82 w 95"/>
                        <a:gd name="T29" fmla="*/ 39 h 95"/>
                        <a:gd name="T30" fmla="*/ 85 w 95"/>
                        <a:gd name="T31" fmla="*/ 47 h 95"/>
                        <a:gd name="T32" fmla="*/ 91 w 95"/>
                        <a:gd name="T33" fmla="*/ 54 h 95"/>
                        <a:gd name="T34" fmla="*/ 89 w 95"/>
                        <a:gd name="T35" fmla="*/ 70 h 95"/>
                        <a:gd name="T36" fmla="*/ 92 w 95"/>
                        <a:gd name="T37" fmla="*/ 80 h 95"/>
                        <a:gd name="T38" fmla="*/ 94 w 95"/>
                        <a:gd name="T39" fmla="*/ 89 h 95"/>
                        <a:gd name="T40" fmla="*/ 88 w 95"/>
                        <a:gd name="T41" fmla="*/ 94 h 95"/>
                        <a:gd name="T42" fmla="*/ 80 w 95"/>
                        <a:gd name="T43" fmla="*/ 93 h 95"/>
                        <a:gd name="T44" fmla="*/ 74 w 95"/>
                        <a:gd name="T45" fmla="*/ 86 h 95"/>
                        <a:gd name="T46" fmla="*/ 69 w 95"/>
                        <a:gd name="T47" fmla="*/ 85 h 95"/>
                        <a:gd name="T48" fmla="*/ 61 w 95"/>
                        <a:gd name="T49" fmla="*/ 83 h 95"/>
                        <a:gd name="T50" fmla="*/ 56 w 95"/>
                        <a:gd name="T51" fmla="*/ 82 h 95"/>
                        <a:gd name="T52" fmla="*/ 52 w 95"/>
                        <a:gd name="T53" fmla="*/ 80 h 95"/>
                        <a:gd name="T54" fmla="*/ 46 w 95"/>
                        <a:gd name="T55" fmla="*/ 79 h 95"/>
                        <a:gd name="T56" fmla="*/ 43 w 95"/>
                        <a:gd name="T57" fmla="*/ 74 h 95"/>
                        <a:gd name="T58" fmla="*/ 40 w 95"/>
                        <a:gd name="T59" fmla="*/ 79 h 95"/>
                        <a:gd name="T60" fmla="*/ 33 w 95"/>
                        <a:gd name="T61" fmla="*/ 81 h 95"/>
                        <a:gd name="T62" fmla="*/ 31 w 95"/>
                        <a:gd name="T63" fmla="*/ 83 h 95"/>
                        <a:gd name="T64" fmla="*/ 25 w 95"/>
                        <a:gd name="T65" fmla="*/ 89 h 95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95" h="95">
                          <a:moveTo>
                            <a:pt x="18" y="89"/>
                          </a:moveTo>
                          <a:lnTo>
                            <a:pt x="5" y="78"/>
                          </a:lnTo>
                          <a:lnTo>
                            <a:pt x="0" y="61"/>
                          </a:lnTo>
                          <a:lnTo>
                            <a:pt x="3" y="41"/>
                          </a:lnTo>
                          <a:lnTo>
                            <a:pt x="10" y="25"/>
                          </a:lnTo>
                          <a:lnTo>
                            <a:pt x="16" y="17"/>
                          </a:lnTo>
                          <a:lnTo>
                            <a:pt x="22" y="7"/>
                          </a:lnTo>
                          <a:lnTo>
                            <a:pt x="25" y="4"/>
                          </a:lnTo>
                          <a:lnTo>
                            <a:pt x="30" y="0"/>
                          </a:lnTo>
                          <a:lnTo>
                            <a:pt x="34" y="0"/>
                          </a:lnTo>
                          <a:lnTo>
                            <a:pt x="37" y="4"/>
                          </a:lnTo>
                          <a:lnTo>
                            <a:pt x="39" y="8"/>
                          </a:lnTo>
                          <a:lnTo>
                            <a:pt x="41" y="5"/>
                          </a:lnTo>
                          <a:lnTo>
                            <a:pt x="46" y="4"/>
                          </a:lnTo>
                          <a:lnTo>
                            <a:pt x="49" y="8"/>
                          </a:lnTo>
                          <a:lnTo>
                            <a:pt x="51" y="13"/>
                          </a:lnTo>
                          <a:lnTo>
                            <a:pt x="52" y="21"/>
                          </a:lnTo>
                          <a:lnTo>
                            <a:pt x="56" y="19"/>
                          </a:lnTo>
                          <a:lnTo>
                            <a:pt x="60" y="21"/>
                          </a:lnTo>
                          <a:lnTo>
                            <a:pt x="61" y="23"/>
                          </a:lnTo>
                          <a:lnTo>
                            <a:pt x="61" y="27"/>
                          </a:lnTo>
                          <a:lnTo>
                            <a:pt x="60" y="31"/>
                          </a:lnTo>
                          <a:lnTo>
                            <a:pt x="63" y="29"/>
                          </a:lnTo>
                          <a:lnTo>
                            <a:pt x="67" y="27"/>
                          </a:lnTo>
                          <a:lnTo>
                            <a:pt x="73" y="27"/>
                          </a:lnTo>
                          <a:lnTo>
                            <a:pt x="74" y="31"/>
                          </a:lnTo>
                          <a:lnTo>
                            <a:pt x="74" y="34"/>
                          </a:lnTo>
                          <a:lnTo>
                            <a:pt x="74" y="38"/>
                          </a:lnTo>
                          <a:lnTo>
                            <a:pt x="78" y="37"/>
                          </a:lnTo>
                          <a:lnTo>
                            <a:pt x="82" y="39"/>
                          </a:lnTo>
                          <a:lnTo>
                            <a:pt x="84" y="42"/>
                          </a:lnTo>
                          <a:lnTo>
                            <a:pt x="85" y="47"/>
                          </a:lnTo>
                          <a:lnTo>
                            <a:pt x="89" y="48"/>
                          </a:lnTo>
                          <a:lnTo>
                            <a:pt x="91" y="54"/>
                          </a:lnTo>
                          <a:lnTo>
                            <a:pt x="90" y="60"/>
                          </a:lnTo>
                          <a:lnTo>
                            <a:pt x="89" y="70"/>
                          </a:lnTo>
                          <a:lnTo>
                            <a:pt x="90" y="76"/>
                          </a:lnTo>
                          <a:lnTo>
                            <a:pt x="92" y="80"/>
                          </a:lnTo>
                          <a:lnTo>
                            <a:pt x="94" y="84"/>
                          </a:lnTo>
                          <a:lnTo>
                            <a:pt x="94" y="89"/>
                          </a:lnTo>
                          <a:lnTo>
                            <a:pt x="91" y="93"/>
                          </a:lnTo>
                          <a:lnTo>
                            <a:pt x="88" y="94"/>
                          </a:lnTo>
                          <a:lnTo>
                            <a:pt x="84" y="94"/>
                          </a:lnTo>
                          <a:lnTo>
                            <a:pt x="80" y="93"/>
                          </a:lnTo>
                          <a:lnTo>
                            <a:pt x="76" y="89"/>
                          </a:lnTo>
                          <a:lnTo>
                            <a:pt x="74" y="86"/>
                          </a:lnTo>
                          <a:lnTo>
                            <a:pt x="73" y="84"/>
                          </a:lnTo>
                          <a:lnTo>
                            <a:pt x="69" y="85"/>
                          </a:lnTo>
                          <a:lnTo>
                            <a:pt x="64" y="85"/>
                          </a:lnTo>
                          <a:lnTo>
                            <a:pt x="61" y="83"/>
                          </a:lnTo>
                          <a:lnTo>
                            <a:pt x="60" y="82"/>
                          </a:lnTo>
                          <a:lnTo>
                            <a:pt x="56" y="82"/>
                          </a:lnTo>
                          <a:lnTo>
                            <a:pt x="53" y="81"/>
                          </a:lnTo>
                          <a:lnTo>
                            <a:pt x="52" y="80"/>
                          </a:lnTo>
                          <a:lnTo>
                            <a:pt x="49" y="80"/>
                          </a:lnTo>
                          <a:lnTo>
                            <a:pt x="46" y="79"/>
                          </a:lnTo>
                          <a:lnTo>
                            <a:pt x="44" y="76"/>
                          </a:lnTo>
                          <a:lnTo>
                            <a:pt x="43" y="74"/>
                          </a:lnTo>
                          <a:lnTo>
                            <a:pt x="41" y="76"/>
                          </a:lnTo>
                          <a:lnTo>
                            <a:pt x="40" y="79"/>
                          </a:lnTo>
                          <a:lnTo>
                            <a:pt x="37" y="81"/>
                          </a:lnTo>
                          <a:lnTo>
                            <a:pt x="33" y="81"/>
                          </a:lnTo>
                          <a:lnTo>
                            <a:pt x="32" y="81"/>
                          </a:lnTo>
                          <a:lnTo>
                            <a:pt x="31" y="83"/>
                          </a:lnTo>
                          <a:lnTo>
                            <a:pt x="28" y="86"/>
                          </a:lnTo>
                          <a:lnTo>
                            <a:pt x="25" y="89"/>
                          </a:lnTo>
                          <a:lnTo>
                            <a:pt x="18" y="89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43136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3" y="1191"/>
                      <a:ext cx="72" cy="83"/>
                      <a:chOff x="3123" y="1191"/>
                      <a:chExt cx="72" cy="83"/>
                    </a:xfrm>
                  </p:grpSpPr>
                  <p:sp>
                    <p:nvSpPr>
                      <p:cNvPr id="43137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0" y="1246"/>
                        <a:ext cx="15" cy="18"/>
                      </a:xfrm>
                      <a:custGeom>
                        <a:avLst/>
                        <a:gdLst>
                          <a:gd name="T0" fmla="*/ 4 w 15"/>
                          <a:gd name="T1" fmla="*/ 17 h 18"/>
                          <a:gd name="T2" fmla="*/ 3 w 15"/>
                          <a:gd name="T3" fmla="*/ 8 h 18"/>
                          <a:gd name="T4" fmla="*/ 6 w 15"/>
                          <a:gd name="T5" fmla="*/ 3 h 18"/>
                          <a:gd name="T6" fmla="*/ 14 w 15"/>
                          <a:gd name="T7" fmla="*/ 0 h 18"/>
                          <a:gd name="T8" fmla="*/ 9 w 15"/>
                          <a:gd name="T9" fmla="*/ 0 h 18"/>
                          <a:gd name="T10" fmla="*/ 2 w 15"/>
                          <a:gd name="T11" fmla="*/ 2 h 18"/>
                          <a:gd name="T12" fmla="*/ 0 w 15"/>
                          <a:gd name="T13" fmla="*/ 7 h 18"/>
                          <a:gd name="T14" fmla="*/ 4 w 15"/>
                          <a:gd name="T15" fmla="*/ 17 h 1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15" h="18">
                            <a:moveTo>
                              <a:pt x="4" y="17"/>
                            </a:moveTo>
                            <a:lnTo>
                              <a:pt x="3" y="8"/>
                            </a:lnTo>
                            <a:lnTo>
                              <a:pt x="6" y="3"/>
                            </a:lnTo>
                            <a:lnTo>
                              <a:pt x="14" y="0"/>
                            </a:lnTo>
                            <a:lnTo>
                              <a:pt x="9" y="0"/>
                            </a:lnTo>
                            <a:lnTo>
                              <a:pt x="2" y="2"/>
                            </a:lnTo>
                            <a:lnTo>
                              <a:pt x="0" y="7"/>
                            </a:lnTo>
                            <a:lnTo>
                              <a:pt x="4" y="17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8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3" y="1217"/>
                        <a:ext cx="24" cy="44"/>
                      </a:xfrm>
                      <a:custGeom>
                        <a:avLst/>
                        <a:gdLst>
                          <a:gd name="T0" fmla="*/ 9 w 24"/>
                          <a:gd name="T1" fmla="*/ 43 h 44"/>
                          <a:gd name="T2" fmla="*/ 5 w 24"/>
                          <a:gd name="T3" fmla="*/ 33 h 44"/>
                          <a:gd name="T4" fmla="*/ 5 w 24"/>
                          <a:gd name="T5" fmla="*/ 21 h 44"/>
                          <a:gd name="T6" fmla="*/ 13 w 24"/>
                          <a:gd name="T7" fmla="*/ 11 h 44"/>
                          <a:gd name="T8" fmla="*/ 23 w 24"/>
                          <a:gd name="T9" fmla="*/ 0 h 44"/>
                          <a:gd name="T10" fmla="*/ 17 w 24"/>
                          <a:gd name="T11" fmla="*/ 6 h 44"/>
                          <a:gd name="T12" fmla="*/ 7 w 24"/>
                          <a:gd name="T13" fmla="*/ 13 h 44"/>
                          <a:gd name="T14" fmla="*/ 0 w 24"/>
                          <a:gd name="T15" fmla="*/ 19 h 44"/>
                          <a:gd name="T16" fmla="*/ 2 w 24"/>
                          <a:gd name="T17" fmla="*/ 24 h 44"/>
                          <a:gd name="T18" fmla="*/ 1 w 24"/>
                          <a:gd name="T19" fmla="*/ 30 h 44"/>
                          <a:gd name="T20" fmla="*/ 1 w 24"/>
                          <a:gd name="T21" fmla="*/ 36 h 44"/>
                          <a:gd name="T22" fmla="*/ 9 w 24"/>
                          <a:gd name="T23" fmla="*/ 43 h 44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0" t="0" r="r" b="b"/>
                        <a:pathLst>
                          <a:path w="24" h="44">
                            <a:moveTo>
                              <a:pt x="9" y="43"/>
                            </a:moveTo>
                            <a:lnTo>
                              <a:pt x="5" y="33"/>
                            </a:lnTo>
                            <a:lnTo>
                              <a:pt x="5" y="21"/>
                            </a:lnTo>
                            <a:lnTo>
                              <a:pt x="13" y="11"/>
                            </a:lnTo>
                            <a:lnTo>
                              <a:pt x="23" y="0"/>
                            </a:lnTo>
                            <a:lnTo>
                              <a:pt x="17" y="6"/>
                            </a:lnTo>
                            <a:lnTo>
                              <a:pt x="7" y="13"/>
                            </a:lnTo>
                            <a:lnTo>
                              <a:pt x="0" y="19"/>
                            </a:lnTo>
                            <a:lnTo>
                              <a:pt x="2" y="24"/>
                            </a:lnTo>
                            <a:lnTo>
                              <a:pt x="1" y="30"/>
                            </a:lnTo>
                            <a:lnTo>
                              <a:pt x="1" y="36"/>
                            </a:lnTo>
                            <a:lnTo>
                              <a:pt x="9" y="43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9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3" y="1240"/>
                        <a:ext cx="17" cy="34"/>
                      </a:xfrm>
                      <a:custGeom>
                        <a:avLst/>
                        <a:gdLst>
                          <a:gd name="T0" fmla="*/ 7 w 17"/>
                          <a:gd name="T1" fmla="*/ 28 h 34"/>
                          <a:gd name="T2" fmla="*/ 0 w 17"/>
                          <a:gd name="T3" fmla="*/ 17 h 34"/>
                          <a:gd name="T4" fmla="*/ 3 w 17"/>
                          <a:gd name="T5" fmla="*/ 10 h 34"/>
                          <a:gd name="T6" fmla="*/ 9 w 17"/>
                          <a:gd name="T7" fmla="*/ 0 h 34"/>
                          <a:gd name="T8" fmla="*/ 4 w 17"/>
                          <a:gd name="T9" fmla="*/ 18 h 34"/>
                          <a:gd name="T10" fmla="*/ 8 w 17"/>
                          <a:gd name="T11" fmla="*/ 25 h 34"/>
                          <a:gd name="T12" fmla="*/ 16 w 17"/>
                          <a:gd name="T13" fmla="*/ 33 h 34"/>
                          <a:gd name="T14" fmla="*/ 7 w 17"/>
                          <a:gd name="T15" fmla="*/ 28 h 3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17" h="34">
                            <a:moveTo>
                              <a:pt x="7" y="28"/>
                            </a:moveTo>
                            <a:lnTo>
                              <a:pt x="0" y="17"/>
                            </a:lnTo>
                            <a:lnTo>
                              <a:pt x="3" y="10"/>
                            </a:lnTo>
                            <a:lnTo>
                              <a:pt x="9" y="0"/>
                            </a:lnTo>
                            <a:lnTo>
                              <a:pt x="4" y="18"/>
                            </a:lnTo>
                            <a:lnTo>
                              <a:pt x="8" y="25"/>
                            </a:lnTo>
                            <a:lnTo>
                              <a:pt x="16" y="33"/>
                            </a:lnTo>
                            <a:lnTo>
                              <a:pt x="7" y="28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40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6" y="1191"/>
                        <a:ext cx="22" cy="33"/>
                      </a:xfrm>
                      <a:custGeom>
                        <a:avLst/>
                        <a:gdLst>
                          <a:gd name="T0" fmla="*/ 21 w 22"/>
                          <a:gd name="T1" fmla="*/ 0 h 33"/>
                          <a:gd name="T2" fmla="*/ 11 w 22"/>
                          <a:gd name="T3" fmla="*/ 8 h 33"/>
                          <a:gd name="T4" fmla="*/ 3 w 22"/>
                          <a:gd name="T5" fmla="*/ 16 h 33"/>
                          <a:gd name="T6" fmla="*/ 1 w 22"/>
                          <a:gd name="T7" fmla="*/ 22 h 33"/>
                          <a:gd name="T8" fmla="*/ 0 w 22"/>
                          <a:gd name="T9" fmla="*/ 32 h 33"/>
                          <a:gd name="T10" fmla="*/ 3 w 22"/>
                          <a:gd name="T11" fmla="*/ 24 h 33"/>
                          <a:gd name="T12" fmla="*/ 6 w 22"/>
                          <a:gd name="T13" fmla="*/ 16 h 33"/>
                          <a:gd name="T14" fmla="*/ 15 w 22"/>
                          <a:gd name="T15" fmla="*/ 7 h 33"/>
                          <a:gd name="T16" fmla="*/ 21 w 22"/>
                          <a:gd name="T17" fmla="*/ 0 h 3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22" h="33">
                            <a:moveTo>
                              <a:pt x="21" y="0"/>
                            </a:moveTo>
                            <a:lnTo>
                              <a:pt x="11" y="8"/>
                            </a:lnTo>
                            <a:lnTo>
                              <a:pt x="3" y="16"/>
                            </a:lnTo>
                            <a:lnTo>
                              <a:pt x="1" y="22"/>
                            </a:lnTo>
                            <a:lnTo>
                              <a:pt x="0" y="32"/>
                            </a:lnTo>
                            <a:lnTo>
                              <a:pt x="3" y="24"/>
                            </a:lnTo>
                            <a:lnTo>
                              <a:pt x="6" y="16"/>
                            </a:lnTo>
                            <a:lnTo>
                              <a:pt x="15" y="7"/>
                            </a:lnTo>
                            <a:lnTo>
                              <a:pt x="21" y="0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41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33" y="1252"/>
                        <a:ext cx="13" cy="22"/>
                      </a:xfrm>
                      <a:custGeom>
                        <a:avLst/>
                        <a:gdLst>
                          <a:gd name="T0" fmla="*/ 5 w 13"/>
                          <a:gd name="T1" fmla="*/ 21 h 22"/>
                          <a:gd name="T2" fmla="*/ 2 w 13"/>
                          <a:gd name="T3" fmla="*/ 14 h 22"/>
                          <a:gd name="T4" fmla="*/ 0 w 13"/>
                          <a:gd name="T5" fmla="*/ 10 h 22"/>
                          <a:gd name="T6" fmla="*/ 4 w 13"/>
                          <a:gd name="T7" fmla="*/ 5 h 22"/>
                          <a:gd name="T8" fmla="*/ 11 w 13"/>
                          <a:gd name="T9" fmla="*/ 0 h 22"/>
                          <a:gd name="T10" fmla="*/ 7 w 13"/>
                          <a:gd name="T11" fmla="*/ 6 h 22"/>
                          <a:gd name="T12" fmla="*/ 4 w 13"/>
                          <a:gd name="T13" fmla="*/ 12 h 22"/>
                          <a:gd name="T14" fmla="*/ 8 w 13"/>
                          <a:gd name="T15" fmla="*/ 14 h 22"/>
                          <a:gd name="T16" fmla="*/ 12 w 13"/>
                          <a:gd name="T17" fmla="*/ 9 h 22"/>
                          <a:gd name="T18" fmla="*/ 10 w 13"/>
                          <a:gd name="T19" fmla="*/ 14 h 22"/>
                          <a:gd name="T20" fmla="*/ 5 w 13"/>
                          <a:gd name="T21" fmla="*/ 21 h 22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0" t="0" r="r" b="b"/>
                        <a:pathLst>
                          <a:path w="13" h="22">
                            <a:moveTo>
                              <a:pt x="5" y="21"/>
                            </a:moveTo>
                            <a:lnTo>
                              <a:pt x="2" y="14"/>
                            </a:lnTo>
                            <a:lnTo>
                              <a:pt x="0" y="10"/>
                            </a:lnTo>
                            <a:lnTo>
                              <a:pt x="4" y="5"/>
                            </a:lnTo>
                            <a:lnTo>
                              <a:pt x="11" y="0"/>
                            </a:lnTo>
                            <a:lnTo>
                              <a:pt x="7" y="6"/>
                            </a:lnTo>
                            <a:lnTo>
                              <a:pt x="4" y="12"/>
                            </a:lnTo>
                            <a:lnTo>
                              <a:pt x="8" y="14"/>
                            </a:lnTo>
                            <a:lnTo>
                              <a:pt x="12" y="9"/>
                            </a:lnTo>
                            <a:lnTo>
                              <a:pt x="10" y="14"/>
                            </a:lnTo>
                            <a:lnTo>
                              <a:pt x="5" y="2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grpSp>
                <p:nvGrpSpPr>
                  <p:cNvPr id="431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267" y="1293"/>
                    <a:ext cx="101" cy="50"/>
                    <a:chOff x="3267" y="1293"/>
                    <a:chExt cx="101" cy="50"/>
                  </a:xfrm>
                </p:grpSpPr>
                <p:sp>
                  <p:nvSpPr>
                    <p:cNvPr id="4312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267" y="1293"/>
                      <a:ext cx="101" cy="50"/>
                    </a:xfrm>
                    <a:custGeom>
                      <a:avLst/>
                      <a:gdLst>
                        <a:gd name="T0" fmla="*/ 6 w 101"/>
                        <a:gd name="T1" fmla="*/ 12 h 50"/>
                        <a:gd name="T2" fmla="*/ 24 w 101"/>
                        <a:gd name="T3" fmla="*/ 13 h 50"/>
                        <a:gd name="T4" fmla="*/ 37 w 101"/>
                        <a:gd name="T5" fmla="*/ 12 h 50"/>
                        <a:gd name="T6" fmla="*/ 52 w 101"/>
                        <a:gd name="T7" fmla="*/ 6 h 50"/>
                        <a:gd name="T8" fmla="*/ 64 w 101"/>
                        <a:gd name="T9" fmla="*/ 0 h 50"/>
                        <a:gd name="T10" fmla="*/ 76 w 101"/>
                        <a:gd name="T11" fmla="*/ 0 h 50"/>
                        <a:gd name="T12" fmla="*/ 81 w 101"/>
                        <a:gd name="T13" fmla="*/ 4 h 50"/>
                        <a:gd name="T14" fmla="*/ 89 w 101"/>
                        <a:gd name="T15" fmla="*/ 7 h 50"/>
                        <a:gd name="T16" fmla="*/ 98 w 101"/>
                        <a:gd name="T17" fmla="*/ 8 h 50"/>
                        <a:gd name="T18" fmla="*/ 100 w 101"/>
                        <a:gd name="T19" fmla="*/ 13 h 50"/>
                        <a:gd name="T20" fmla="*/ 99 w 101"/>
                        <a:gd name="T21" fmla="*/ 22 h 50"/>
                        <a:gd name="T22" fmla="*/ 97 w 101"/>
                        <a:gd name="T23" fmla="*/ 28 h 50"/>
                        <a:gd name="T24" fmla="*/ 93 w 101"/>
                        <a:gd name="T25" fmla="*/ 33 h 50"/>
                        <a:gd name="T26" fmla="*/ 86 w 101"/>
                        <a:gd name="T27" fmla="*/ 39 h 50"/>
                        <a:gd name="T28" fmla="*/ 83 w 101"/>
                        <a:gd name="T29" fmla="*/ 45 h 50"/>
                        <a:gd name="T30" fmla="*/ 78 w 101"/>
                        <a:gd name="T31" fmla="*/ 49 h 50"/>
                        <a:gd name="T32" fmla="*/ 74 w 101"/>
                        <a:gd name="T33" fmla="*/ 49 h 50"/>
                        <a:gd name="T34" fmla="*/ 68 w 101"/>
                        <a:gd name="T35" fmla="*/ 44 h 50"/>
                        <a:gd name="T36" fmla="*/ 65 w 101"/>
                        <a:gd name="T37" fmla="*/ 46 h 50"/>
                        <a:gd name="T38" fmla="*/ 59 w 101"/>
                        <a:gd name="T39" fmla="*/ 46 h 50"/>
                        <a:gd name="T40" fmla="*/ 55 w 101"/>
                        <a:gd name="T41" fmla="*/ 39 h 50"/>
                        <a:gd name="T42" fmla="*/ 52 w 101"/>
                        <a:gd name="T43" fmla="*/ 40 h 50"/>
                        <a:gd name="T44" fmla="*/ 49 w 101"/>
                        <a:gd name="T45" fmla="*/ 40 h 50"/>
                        <a:gd name="T46" fmla="*/ 46 w 101"/>
                        <a:gd name="T47" fmla="*/ 36 h 50"/>
                        <a:gd name="T48" fmla="*/ 42 w 101"/>
                        <a:gd name="T49" fmla="*/ 39 h 50"/>
                        <a:gd name="T50" fmla="*/ 38 w 101"/>
                        <a:gd name="T51" fmla="*/ 41 h 50"/>
                        <a:gd name="T52" fmla="*/ 33 w 101"/>
                        <a:gd name="T53" fmla="*/ 39 h 50"/>
                        <a:gd name="T54" fmla="*/ 32 w 101"/>
                        <a:gd name="T55" fmla="*/ 35 h 50"/>
                        <a:gd name="T56" fmla="*/ 31 w 101"/>
                        <a:gd name="T57" fmla="*/ 31 h 50"/>
                        <a:gd name="T58" fmla="*/ 23 w 101"/>
                        <a:gd name="T59" fmla="*/ 32 h 50"/>
                        <a:gd name="T60" fmla="*/ 16 w 101"/>
                        <a:gd name="T61" fmla="*/ 33 h 50"/>
                        <a:gd name="T62" fmla="*/ 15 w 101"/>
                        <a:gd name="T63" fmla="*/ 31 h 50"/>
                        <a:gd name="T64" fmla="*/ 10 w 101"/>
                        <a:gd name="T65" fmla="*/ 31 h 50"/>
                        <a:gd name="T66" fmla="*/ 2 w 101"/>
                        <a:gd name="T67" fmla="*/ 26 h 50"/>
                        <a:gd name="T68" fmla="*/ 0 w 101"/>
                        <a:gd name="T69" fmla="*/ 20 h 50"/>
                        <a:gd name="T70" fmla="*/ 1 w 101"/>
                        <a:gd name="T71" fmla="*/ 17 h 50"/>
                        <a:gd name="T72" fmla="*/ 0 w 101"/>
                        <a:gd name="T73" fmla="*/ 12 h 50"/>
                        <a:gd name="T74" fmla="*/ 6 w 101"/>
                        <a:gd name="T75" fmla="*/ 12 h 50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01" h="50">
                          <a:moveTo>
                            <a:pt x="6" y="12"/>
                          </a:moveTo>
                          <a:lnTo>
                            <a:pt x="24" y="13"/>
                          </a:lnTo>
                          <a:lnTo>
                            <a:pt x="37" y="12"/>
                          </a:lnTo>
                          <a:lnTo>
                            <a:pt x="52" y="6"/>
                          </a:lnTo>
                          <a:lnTo>
                            <a:pt x="64" y="0"/>
                          </a:lnTo>
                          <a:lnTo>
                            <a:pt x="76" y="0"/>
                          </a:lnTo>
                          <a:lnTo>
                            <a:pt x="81" y="4"/>
                          </a:lnTo>
                          <a:lnTo>
                            <a:pt x="89" y="7"/>
                          </a:lnTo>
                          <a:lnTo>
                            <a:pt x="98" y="8"/>
                          </a:lnTo>
                          <a:lnTo>
                            <a:pt x="100" y="13"/>
                          </a:lnTo>
                          <a:lnTo>
                            <a:pt x="99" y="22"/>
                          </a:lnTo>
                          <a:lnTo>
                            <a:pt x="97" y="28"/>
                          </a:lnTo>
                          <a:lnTo>
                            <a:pt x="93" y="33"/>
                          </a:lnTo>
                          <a:lnTo>
                            <a:pt x="86" y="39"/>
                          </a:lnTo>
                          <a:lnTo>
                            <a:pt x="83" y="45"/>
                          </a:lnTo>
                          <a:lnTo>
                            <a:pt x="78" y="49"/>
                          </a:lnTo>
                          <a:lnTo>
                            <a:pt x="74" y="49"/>
                          </a:lnTo>
                          <a:lnTo>
                            <a:pt x="68" y="44"/>
                          </a:lnTo>
                          <a:lnTo>
                            <a:pt x="65" y="46"/>
                          </a:lnTo>
                          <a:lnTo>
                            <a:pt x="59" y="46"/>
                          </a:lnTo>
                          <a:lnTo>
                            <a:pt x="55" y="39"/>
                          </a:lnTo>
                          <a:lnTo>
                            <a:pt x="52" y="40"/>
                          </a:lnTo>
                          <a:lnTo>
                            <a:pt x="49" y="40"/>
                          </a:lnTo>
                          <a:lnTo>
                            <a:pt x="46" y="36"/>
                          </a:lnTo>
                          <a:lnTo>
                            <a:pt x="42" y="39"/>
                          </a:lnTo>
                          <a:lnTo>
                            <a:pt x="38" y="41"/>
                          </a:lnTo>
                          <a:lnTo>
                            <a:pt x="33" y="39"/>
                          </a:lnTo>
                          <a:lnTo>
                            <a:pt x="32" y="35"/>
                          </a:lnTo>
                          <a:lnTo>
                            <a:pt x="31" y="31"/>
                          </a:lnTo>
                          <a:lnTo>
                            <a:pt x="23" y="32"/>
                          </a:lnTo>
                          <a:lnTo>
                            <a:pt x="16" y="33"/>
                          </a:lnTo>
                          <a:lnTo>
                            <a:pt x="15" y="31"/>
                          </a:lnTo>
                          <a:lnTo>
                            <a:pt x="10" y="31"/>
                          </a:lnTo>
                          <a:lnTo>
                            <a:pt x="2" y="26"/>
                          </a:lnTo>
                          <a:lnTo>
                            <a:pt x="0" y="20"/>
                          </a:lnTo>
                          <a:lnTo>
                            <a:pt x="1" y="17"/>
                          </a:lnTo>
                          <a:lnTo>
                            <a:pt x="0" y="12"/>
                          </a:lnTo>
                          <a:lnTo>
                            <a:pt x="6" y="12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4313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82" y="1300"/>
                      <a:ext cx="76" cy="39"/>
                      <a:chOff x="3282" y="1300"/>
                      <a:chExt cx="76" cy="39"/>
                    </a:xfrm>
                  </p:grpSpPr>
                  <p:sp>
                    <p:nvSpPr>
                      <p:cNvPr id="4313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82" y="1313"/>
                        <a:ext cx="24" cy="12"/>
                      </a:xfrm>
                      <a:custGeom>
                        <a:avLst/>
                        <a:gdLst>
                          <a:gd name="T0" fmla="*/ 0 w 24"/>
                          <a:gd name="T1" fmla="*/ 11 h 12"/>
                          <a:gd name="T2" fmla="*/ 11 w 24"/>
                          <a:gd name="T3" fmla="*/ 7 h 12"/>
                          <a:gd name="T4" fmla="*/ 23 w 24"/>
                          <a:gd name="T5" fmla="*/ 0 h 12"/>
                          <a:gd name="T6" fmla="*/ 19 w 24"/>
                          <a:gd name="T7" fmla="*/ 6 h 12"/>
                          <a:gd name="T8" fmla="*/ 13 w 24"/>
                          <a:gd name="T9" fmla="*/ 9 h 12"/>
                          <a:gd name="T10" fmla="*/ 0 w 24"/>
                          <a:gd name="T11" fmla="*/ 11 h 1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4" h="12">
                            <a:moveTo>
                              <a:pt x="0" y="11"/>
                            </a:moveTo>
                            <a:lnTo>
                              <a:pt x="11" y="7"/>
                            </a:lnTo>
                            <a:lnTo>
                              <a:pt x="23" y="0"/>
                            </a:lnTo>
                            <a:lnTo>
                              <a:pt x="19" y="6"/>
                            </a:lnTo>
                            <a:lnTo>
                              <a:pt x="13" y="9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2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2" y="1300"/>
                        <a:ext cx="20" cy="32"/>
                      </a:xfrm>
                      <a:custGeom>
                        <a:avLst/>
                        <a:gdLst>
                          <a:gd name="T0" fmla="*/ 0 w 20"/>
                          <a:gd name="T1" fmla="*/ 31 h 32"/>
                          <a:gd name="T2" fmla="*/ 7 w 20"/>
                          <a:gd name="T3" fmla="*/ 21 h 32"/>
                          <a:gd name="T4" fmla="*/ 19 w 20"/>
                          <a:gd name="T5" fmla="*/ 0 h 32"/>
                          <a:gd name="T6" fmla="*/ 15 w 20"/>
                          <a:gd name="T7" fmla="*/ 12 h 32"/>
                          <a:gd name="T8" fmla="*/ 13 w 20"/>
                          <a:gd name="T9" fmla="*/ 21 h 32"/>
                          <a:gd name="T10" fmla="*/ 0 w 20"/>
                          <a:gd name="T11" fmla="*/ 31 h 32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0" t="0" r="r" b="b"/>
                        <a:pathLst>
                          <a:path w="20" h="32">
                            <a:moveTo>
                              <a:pt x="0" y="31"/>
                            </a:moveTo>
                            <a:lnTo>
                              <a:pt x="7" y="21"/>
                            </a:lnTo>
                            <a:lnTo>
                              <a:pt x="19" y="0"/>
                            </a:lnTo>
                            <a:lnTo>
                              <a:pt x="15" y="12"/>
                            </a:lnTo>
                            <a:lnTo>
                              <a:pt x="13" y="21"/>
                            </a:lnTo>
                            <a:lnTo>
                              <a:pt x="0" y="31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3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4" y="1302"/>
                        <a:ext cx="15" cy="37"/>
                      </a:xfrm>
                      <a:custGeom>
                        <a:avLst/>
                        <a:gdLst>
                          <a:gd name="T0" fmla="*/ 0 w 15"/>
                          <a:gd name="T1" fmla="*/ 36 h 37"/>
                          <a:gd name="T2" fmla="*/ 10 w 15"/>
                          <a:gd name="T3" fmla="*/ 28 h 37"/>
                          <a:gd name="T4" fmla="*/ 10 w 15"/>
                          <a:gd name="T5" fmla="*/ 12 h 37"/>
                          <a:gd name="T6" fmla="*/ 3 w 15"/>
                          <a:gd name="T7" fmla="*/ 0 h 37"/>
                          <a:gd name="T8" fmla="*/ 11 w 15"/>
                          <a:gd name="T9" fmla="*/ 11 h 37"/>
                          <a:gd name="T10" fmla="*/ 14 w 15"/>
                          <a:gd name="T11" fmla="*/ 22 h 37"/>
                          <a:gd name="T12" fmla="*/ 13 w 15"/>
                          <a:gd name="T13" fmla="*/ 31 h 37"/>
                          <a:gd name="T14" fmla="*/ 0 w 15"/>
                          <a:gd name="T15" fmla="*/ 36 h 3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15" h="37">
                            <a:moveTo>
                              <a:pt x="0" y="36"/>
                            </a:moveTo>
                            <a:lnTo>
                              <a:pt x="10" y="28"/>
                            </a:lnTo>
                            <a:lnTo>
                              <a:pt x="10" y="12"/>
                            </a:lnTo>
                            <a:lnTo>
                              <a:pt x="3" y="0"/>
                            </a:lnTo>
                            <a:lnTo>
                              <a:pt x="11" y="11"/>
                            </a:lnTo>
                            <a:lnTo>
                              <a:pt x="14" y="22"/>
                            </a:lnTo>
                            <a:lnTo>
                              <a:pt x="13" y="31"/>
                            </a:lnTo>
                            <a:lnTo>
                              <a:pt x="0" y="36"/>
                            </a:lnTo>
                          </a:path>
                        </a:pathLst>
                      </a:custGeom>
                      <a:solidFill>
                        <a:srgbClr val="8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43134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3" y="1314"/>
                        <a:ext cx="5" cy="14"/>
                      </a:xfrm>
                      <a:custGeom>
                        <a:avLst/>
                        <a:gdLst>
                          <a:gd name="T0" fmla="*/ 0 w 5"/>
                          <a:gd name="T1" fmla="*/ 0 h 14"/>
                          <a:gd name="T2" fmla="*/ 4 w 5"/>
                          <a:gd name="T3" fmla="*/ 9 h 14"/>
                          <a:gd name="T4" fmla="*/ 3 w 5"/>
                          <a:gd name="T5" fmla="*/ 13 h 14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5" h="14">
                            <a:moveTo>
                              <a:pt x="0" y="0"/>
                            </a:moveTo>
                            <a:lnTo>
                              <a:pt x="4" y="9"/>
                            </a:lnTo>
                            <a:lnTo>
                              <a:pt x="3" y="1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43115" name="Group 63"/>
                <p:cNvGrpSpPr>
                  <a:grpSpLocks/>
                </p:cNvGrpSpPr>
                <p:nvPr/>
              </p:nvGrpSpPr>
              <p:grpSpPr bwMode="auto">
                <a:xfrm>
                  <a:off x="3295" y="1209"/>
                  <a:ext cx="121" cy="104"/>
                  <a:chOff x="3295" y="1209"/>
                  <a:chExt cx="121" cy="104"/>
                </a:xfrm>
              </p:grpSpPr>
              <p:sp>
                <p:nvSpPr>
                  <p:cNvPr id="43119" name="Freeform 64"/>
                  <p:cNvSpPr>
                    <a:spLocks/>
                  </p:cNvSpPr>
                  <p:nvPr/>
                </p:nvSpPr>
                <p:spPr bwMode="auto">
                  <a:xfrm>
                    <a:off x="3348" y="1246"/>
                    <a:ext cx="58" cy="54"/>
                  </a:xfrm>
                  <a:custGeom>
                    <a:avLst/>
                    <a:gdLst>
                      <a:gd name="T0" fmla="*/ 4 w 58"/>
                      <a:gd name="T1" fmla="*/ 21 h 54"/>
                      <a:gd name="T2" fmla="*/ 11 w 58"/>
                      <a:gd name="T3" fmla="*/ 11 h 54"/>
                      <a:gd name="T4" fmla="*/ 15 w 58"/>
                      <a:gd name="T5" fmla="*/ 7 h 54"/>
                      <a:gd name="T6" fmla="*/ 24 w 58"/>
                      <a:gd name="T7" fmla="*/ 2 h 54"/>
                      <a:gd name="T8" fmla="*/ 34 w 58"/>
                      <a:gd name="T9" fmla="*/ 0 h 54"/>
                      <a:gd name="T10" fmla="*/ 43 w 58"/>
                      <a:gd name="T11" fmla="*/ 0 h 54"/>
                      <a:gd name="T12" fmla="*/ 49 w 58"/>
                      <a:gd name="T13" fmla="*/ 2 h 54"/>
                      <a:gd name="T14" fmla="*/ 54 w 58"/>
                      <a:gd name="T15" fmla="*/ 8 h 54"/>
                      <a:gd name="T16" fmla="*/ 57 w 58"/>
                      <a:gd name="T17" fmla="*/ 17 h 54"/>
                      <a:gd name="T18" fmla="*/ 56 w 58"/>
                      <a:gd name="T19" fmla="*/ 27 h 54"/>
                      <a:gd name="T20" fmla="*/ 51 w 58"/>
                      <a:gd name="T21" fmla="*/ 35 h 54"/>
                      <a:gd name="T22" fmla="*/ 47 w 58"/>
                      <a:gd name="T23" fmla="*/ 41 h 54"/>
                      <a:gd name="T24" fmla="*/ 37 w 58"/>
                      <a:gd name="T25" fmla="*/ 47 h 54"/>
                      <a:gd name="T26" fmla="*/ 24 w 58"/>
                      <a:gd name="T27" fmla="*/ 50 h 54"/>
                      <a:gd name="T28" fmla="*/ 13 w 58"/>
                      <a:gd name="T29" fmla="*/ 53 h 54"/>
                      <a:gd name="T30" fmla="*/ 5 w 58"/>
                      <a:gd name="T31" fmla="*/ 50 h 54"/>
                      <a:gd name="T32" fmla="*/ 1 w 58"/>
                      <a:gd name="T33" fmla="*/ 45 h 54"/>
                      <a:gd name="T34" fmla="*/ 0 w 58"/>
                      <a:gd name="T35" fmla="*/ 37 h 54"/>
                      <a:gd name="T36" fmla="*/ 4 w 58"/>
                      <a:gd name="T37" fmla="*/ 21 h 5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58" h="54">
                        <a:moveTo>
                          <a:pt x="4" y="21"/>
                        </a:moveTo>
                        <a:lnTo>
                          <a:pt x="11" y="11"/>
                        </a:lnTo>
                        <a:lnTo>
                          <a:pt x="15" y="7"/>
                        </a:lnTo>
                        <a:lnTo>
                          <a:pt x="24" y="2"/>
                        </a:lnTo>
                        <a:lnTo>
                          <a:pt x="34" y="0"/>
                        </a:lnTo>
                        <a:lnTo>
                          <a:pt x="43" y="0"/>
                        </a:lnTo>
                        <a:lnTo>
                          <a:pt x="49" y="2"/>
                        </a:lnTo>
                        <a:lnTo>
                          <a:pt x="54" y="8"/>
                        </a:lnTo>
                        <a:lnTo>
                          <a:pt x="57" y="17"/>
                        </a:lnTo>
                        <a:lnTo>
                          <a:pt x="56" y="27"/>
                        </a:lnTo>
                        <a:lnTo>
                          <a:pt x="51" y="35"/>
                        </a:lnTo>
                        <a:lnTo>
                          <a:pt x="47" y="41"/>
                        </a:lnTo>
                        <a:lnTo>
                          <a:pt x="37" y="47"/>
                        </a:lnTo>
                        <a:lnTo>
                          <a:pt x="24" y="50"/>
                        </a:lnTo>
                        <a:lnTo>
                          <a:pt x="13" y="53"/>
                        </a:lnTo>
                        <a:lnTo>
                          <a:pt x="5" y="50"/>
                        </a:lnTo>
                        <a:lnTo>
                          <a:pt x="1" y="45"/>
                        </a:lnTo>
                        <a:lnTo>
                          <a:pt x="0" y="37"/>
                        </a:lnTo>
                        <a:lnTo>
                          <a:pt x="4" y="21"/>
                        </a:lnTo>
                      </a:path>
                    </a:pathLst>
                  </a:custGeom>
                  <a:solidFill>
                    <a:srgbClr val="F0F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20" name="Freeform 65"/>
                  <p:cNvSpPr>
                    <a:spLocks/>
                  </p:cNvSpPr>
                  <p:nvPr/>
                </p:nvSpPr>
                <p:spPr bwMode="auto">
                  <a:xfrm>
                    <a:off x="3373" y="1230"/>
                    <a:ext cx="43" cy="33"/>
                  </a:xfrm>
                  <a:custGeom>
                    <a:avLst/>
                    <a:gdLst>
                      <a:gd name="T0" fmla="*/ 5 w 43"/>
                      <a:gd name="T1" fmla="*/ 0 h 33"/>
                      <a:gd name="T2" fmla="*/ 40 w 43"/>
                      <a:gd name="T3" fmla="*/ 19 h 33"/>
                      <a:gd name="T4" fmla="*/ 42 w 43"/>
                      <a:gd name="T5" fmla="*/ 22 h 33"/>
                      <a:gd name="T6" fmla="*/ 42 w 43"/>
                      <a:gd name="T7" fmla="*/ 26 h 33"/>
                      <a:gd name="T8" fmla="*/ 41 w 43"/>
                      <a:gd name="T9" fmla="*/ 29 h 33"/>
                      <a:gd name="T10" fmla="*/ 40 w 43"/>
                      <a:gd name="T11" fmla="*/ 31 h 33"/>
                      <a:gd name="T12" fmla="*/ 39 w 43"/>
                      <a:gd name="T13" fmla="*/ 32 h 33"/>
                      <a:gd name="T14" fmla="*/ 35 w 43"/>
                      <a:gd name="T15" fmla="*/ 32 h 33"/>
                      <a:gd name="T16" fmla="*/ 3 w 43"/>
                      <a:gd name="T17" fmla="*/ 14 h 33"/>
                      <a:gd name="T18" fmla="*/ 0 w 43"/>
                      <a:gd name="T19" fmla="*/ 11 h 33"/>
                      <a:gd name="T20" fmla="*/ 0 w 43"/>
                      <a:gd name="T21" fmla="*/ 8 h 33"/>
                      <a:gd name="T22" fmla="*/ 0 w 43"/>
                      <a:gd name="T23" fmla="*/ 4 h 33"/>
                      <a:gd name="T24" fmla="*/ 2 w 43"/>
                      <a:gd name="T25" fmla="*/ 2 h 33"/>
                      <a:gd name="T26" fmla="*/ 3 w 43"/>
                      <a:gd name="T27" fmla="*/ 0 h 33"/>
                      <a:gd name="T28" fmla="*/ 5 w 43"/>
                      <a:gd name="T29" fmla="*/ 0 h 3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43" h="33">
                        <a:moveTo>
                          <a:pt x="5" y="0"/>
                        </a:moveTo>
                        <a:lnTo>
                          <a:pt x="40" y="19"/>
                        </a:lnTo>
                        <a:lnTo>
                          <a:pt x="42" y="22"/>
                        </a:lnTo>
                        <a:lnTo>
                          <a:pt x="42" y="26"/>
                        </a:lnTo>
                        <a:lnTo>
                          <a:pt x="41" y="29"/>
                        </a:lnTo>
                        <a:lnTo>
                          <a:pt x="40" y="31"/>
                        </a:lnTo>
                        <a:lnTo>
                          <a:pt x="39" y="32"/>
                        </a:lnTo>
                        <a:lnTo>
                          <a:pt x="35" y="32"/>
                        </a:lnTo>
                        <a:lnTo>
                          <a:pt x="3" y="14"/>
                        </a:lnTo>
                        <a:lnTo>
                          <a:pt x="0" y="11"/>
                        </a:lnTo>
                        <a:lnTo>
                          <a:pt x="0" y="8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C0804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21" name="Freeform 66"/>
                  <p:cNvSpPr>
                    <a:spLocks/>
                  </p:cNvSpPr>
                  <p:nvPr/>
                </p:nvSpPr>
                <p:spPr bwMode="auto">
                  <a:xfrm>
                    <a:off x="3334" y="1232"/>
                    <a:ext cx="79" cy="81"/>
                  </a:xfrm>
                  <a:custGeom>
                    <a:avLst/>
                    <a:gdLst>
                      <a:gd name="T0" fmla="*/ 24 w 79"/>
                      <a:gd name="T1" fmla="*/ 0 h 81"/>
                      <a:gd name="T2" fmla="*/ 47 w 79"/>
                      <a:gd name="T3" fmla="*/ 18 h 81"/>
                      <a:gd name="T4" fmla="*/ 56 w 79"/>
                      <a:gd name="T5" fmla="*/ 26 h 81"/>
                      <a:gd name="T6" fmla="*/ 65 w 79"/>
                      <a:gd name="T7" fmla="*/ 36 h 81"/>
                      <a:gd name="T8" fmla="*/ 71 w 79"/>
                      <a:gd name="T9" fmla="*/ 44 h 81"/>
                      <a:gd name="T10" fmla="*/ 76 w 79"/>
                      <a:gd name="T11" fmla="*/ 52 h 81"/>
                      <a:gd name="T12" fmla="*/ 78 w 79"/>
                      <a:gd name="T13" fmla="*/ 61 h 81"/>
                      <a:gd name="T14" fmla="*/ 76 w 79"/>
                      <a:gd name="T15" fmla="*/ 70 h 81"/>
                      <a:gd name="T16" fmla="*/ 72 w 79"/>
                      <a:gd name="T17" fmla="*/ 76 h 81"/>
                      <a:gd name="T18" fmla="*/ 65 w 79"/>
                      <a:gd name="T19" fmla="*/ 80 h 81"/>
                      <a:gd name="T20" fmla="*/ 48 w 79"/>
                      <a:gd name="T21" fmla="*/ 80 h 81"/>
                      <a:gd name="T22" fmla="*/ 36 w 79"/>
                      <a:gd name="T23" fmla="*/ 78 h 81"/>
                      <a:gd name="T24" fmla="*/ 18 w 79"/>
                      <a:gd name="T25" fmla="*/ 73 h 81"/>
                      <a:gd name="T26" fmla="*/ 15 w 79"/>
                      <a:gd name="T27" fmla="*/ 68 h 81"/>
                      <a:gd name="T28" fmla="*/ 9 w 79"/>
                      <a:gd name="T29" fmla="*/ 61 h 81"/>
                      <a:gd name="T30" fmla="*/ 0 w 79"/>
                      <a:gd name="T31" fmla="*/ 57 h 81"/>
                      <a:gd name="T32" fmla="*/ 8 w 79"/>
                      <a:gd name="T33" fmla="*/ 45 h 81"/>
                      <a:gd name="T34" fmla="*/ 8 w 79"/>
                      <a:gd name="T35" fmla="*/ 18 h 81"/>
                      <a:gd name="T36" fmla="*/ 24 w 79"/>
                      <a:gd name="T37" fmla="*/ 0 h 8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9" h="81">
                        <a:moveTo>
                          <a:pt x="24" y="0"/>
                        </a:moveTo>
                        <a:lnTo>
                          <a:pt x="47" y="18"/>
                        </a:lnTo>
                        <a:lnTo>
                          <a:pt x="56" y="26"/>
                        </a:lnTo>
                        <a:lnTo>
                          <a:pt x="65" y="36"/>
                        </a:lnTo>
                        <a:lnTo>
                          <a:pt x="71" y="44"/>
                        </a:lnTo>
                        <a:lnTo>
                          <a:pt x="76" y="52"/>
                        </a:lnTo>
                        <a:lnTo>
                          <a:pt x="78" y="61"/>
                        </a:lnTo>
                        <a:lnTo>
                          <a:pt x="76" y="70"/>
                        </a:lnTo>
                        <a:lnTo>
                          <a:pt x="72" y="76"/>
                        </a:lnTo>
                        <a:lnTo>
                          <a:pt x="65" y="80"/>
                        </a:lnTo>
                        <a:lnTo>
                          <a:pt x="48" y="80"/>
                        </a:lnTo>
                        <a:lnTo>
                          <a:pt x="36" y="78"/>
                        </a:lnTo>
                        <a:lnTo>
                          <a:pt x="18" y="73"/>
                        </a:lnTo>
                        <a:lnTo>
                          <a:pt x="15" y="68"/>
                        </a:lnTo>
                        <a:lnTo>
                          <a:pt x="9" y="61"/>
                        </a:lnTo>
                        <a:lnTo>
                          <a:pt x="0" y="57"/>
                        </a:lnTo>
                        <a:lnTo>
                          <a:pt x="8" y="45"/>
                        </a:lnTo>
                        <a:lnTo>
                          <a:pt x="8" y="18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43122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3295" y="1209"/>
                    <a:ext cx="74" cy="71"/>
                    <a:chOff x="3295" y="1209"/>
                    <a:chExt cx="74" cy="71"/>
                  </a:xfrm>
                </p:grpSpPr>
                <p:sp>
                  <p:nvSpPr>
                    <p:cNvPr id="4312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295" y="1226"/>
                      <a:ext cx="59" cy="54"/>
                    </a:xfrm>
                    <a:custGeom>
                      <a:avLst/>
                      <a:gdLst>
                        <a:gd name="T0" fmla="*/ 5 w 59"/>
                        <a:gd name="T1" fmla="*/ 21 h 54"/>
                        <a:gd name="T2" fmla="*/ 11 w 59"/>
                        <a:gd name="T3" fmla="*/ 11 h 54"/>
                        <a:gd name="T4" fmla="*/ 15 w 59"/>
                        <a:gd name="T5" fmla="*/ 7 h 54"/>
                        <a:gd name="T6" fmla="*/ 24 w 59"/>
                        <a:gd name="T7" fmla="*/ 2 h 54"/>
                        <a:gd name="T8" fmla="*/ 35 w 59"/>
                        <a:gd name="T9" fmla="*/ 0 h 54"/>
                        <a:gd name="T10" fmla="*/ 44 w 59"/>
                        <a:gd name="T11" fmla="*/ 0 h 54"/>
                        <a:gd name="T12" fmla="*/ 50 w 59"/>
                        <a:gd name="T13" fmla="*/ 2 h 54"/>
                        <a:gd name="T14" fmla="*/ 55 w 59"/>
                        <a:gd name="T15" fmla="*/ 8 h 54"/>
                        <a:gd name="T16" fmla="*/ 58 w 59"/>
                        <a:gd name="T17" fmla="*/ 17 h 54"/>
                        <a:gd name="T18" fmla="*/ 57 w 59"/>
                        <a:gd name="T19" fmla="*/ 27 h 54"/>
                        <a:gd name="T20" fmla="*/ 52 w 59"/>
                        <a:gd name="T21" fmla="*/ 35 h 54"/>
                        <a:gd name="T22" fmla="*/ 48 w 59"/>
                        <a:gd name="T23" fmla="*/ 41 h 54"/>
                        <a:gd name="T24" fmla="*/ 38 w 59"/>
                        <a:gd name="T25" fmla="*/ 47 h 54"/>
                        <a:gd name="T26" fmla="*/ 24 w 59"/>
                        <a:gd name="T27" fmla="*/ 50 h 54"/>
                        <a:gd name="T28" fmla="*/ 14 w 59"/>
                        <a:gd name="T29" fmla="*/ 53 h 54"/>
                        <a:gd name="T30" fmla="*/ 6 w 59"/>
                        <a:gd name="T31" fmla="*/ 50 h 54"/>
                        <a:gd name="T32" fmla="*/ 2 w 59"/>
                        <a:gd name="T33" fmla="*/ 45 h 54"/>
                        <a:gd name="T34" fmla="*/ 0 w 59"/>
                        <a:gd name="T35" fmla="*/ 37 h 54"/>
                        <a:gd name="T36" fmla="*/ 5 w 59"/>
                        <a:gd name="T37" fmla="*/ 21 h 5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59" h="54">
                          <a:moveTo>
                            <a:pt x="5" y="21"/>
                          </a:moveTo>
                          <a:lnTo>
                            <a:pt x="11" y="11"/>
                          </a:lnTo>
                          <a:lnTo>
                            <a:pt x="15" y="7"/>
                          </a:lnTo>
                          <a:lnTo>
                            <a:pt x="24" y="2"/>
                          </a:lnTo>
                          <a:lnTo>
                            <a:pt x="35" y="0"/>
                          </a:lnTo>
                          <a:lnTo>
                            <a:pt x="44" y="0"/>
                          </a:lnTo>
                          <a:lnTo>
                            <a:pt x="50" y="2"/>
                          </a:lnTo>
                          <a:lnTo>
                            <a:pt x="55" y="8"/>
                          </a:lnTo>
                          <a:lnTo>
                            <a:pt x="58" y="17"/>
                          </a:lnTo>
                          <a:lnTo>
                            <a:pt x="57" y="27"/>
                          </a:lnTo>
                          <a:lnTo>
                            <a:pt x="52" y="35"/>
                          </a:lnTo>
                          <a:lnTo>
                            <a:pt x="48" y="41"/>
                          </a:lnTo>
                          <a:lnTo>
                            <a:pt x="38" y="47"/>
                          </a:lnTo>
                          <a:lnTo>
                            <a:pt x="24" y="50"/>
                          </a:lnTo>
                          <a:lnTo>
                            <a:pt x="14" y="53"/>
                          </a:lnTo>
                          <a:lnTo>
                            <a:pt x="6" y="50"/>
                          </a:lnTo>
                          <a:lnTo>
                            <a:pt x="2" y="45"/>
                          </a:lnTo>
                          <a:lnTo>
                            <a:pt x="0" y="37"/>
                          </a:lnTo>
                          <a:lnTo>
                            <a:pt x="5" y="21"/>
                          </a:lnTo>
                        </a:path>
                      </a:pathLst>
                    </a:custGeom>
                    <a:solidFill>
                      <a:srgbClr val="F0F0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3124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06" y="1267"/>
                      <a:ext cx="2" cy="2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43125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309" y="1209"/>
                      <a:ext cx="60" cy="35"/>
                    </a:xfrm>
                    <a:custGeom>
                      <a:avLst/>
                      <a:gdLst>
                        <a:gd name="T0" fmla="*/ 8 w 60"/>
                        <a:gd name="T1" fmla="*/ 0 h 35"/>
                        <a:gd name="T2" fmla="*/ 57 w 60"/>
                        <a:gd name="T3" fmla="*/ 20 h 35"/>
                        <a:gd name="T4" fmla="*/ 58 w 60"/>
                        <a:gd name="T5" fmla="*/ 23 h 35"/>
                        <a:gd name="T6" fmla="*/ 59 w 60"/>
                        <a:gd name="T7" fmla="*/ 27 h 35"/>
                        <a:gd name="T8" fmla="*/ 58 w 60"/>
                        <a:gd name="T9" fmla="*/ 30 h 35"/>
                        <a:gd name="T10" fmla="*/ 56 w 60"/>
                        <a:gd name="T11" fmla="*/ 33 h 35"/>
                        <a:gd name="T12" fmla="*/ 54 w 60"/>
                        <a:gd name="T13" fmla="*/ 34 h 35"/>
                        <a:gd name="T14" fmla="*/ 50 w 60"/>
                        <a:gd name="T15" fmla="*/ 34 h 35"/>
                        <a:gd name="T16" fmla="*/ 4 w 60"/>
                        <a:gd name="T17" fmla="*/ 15 h 35"/>
                        <a:gd name="T18" fmla="*/ 1 w 60"/>
                        <a:gd name="T19" fmla="*/ 12 h 35"/>
                        <a:gd name="T20" fmla="*/ 0 w 60"/>
                        <a:gd name="T21" fmla="*/ 8 h 35"/>
                        <a:gd name="T22" fmla="*/ 1 w 60"/>
                        <a:gd name="T23" fmla="*/ 4 h 35"/>
                        <a:gd name="T24" fmla="*/ 2 w 60"/>
                        <a:gd name="T25" fmla="*/ 2 h 35"/>
                        <a:gd name="T26" fmla="*/ 5 w 60"/>
                        <a:gd name="T27" fmla="*/ 0 h 35"/>
                        <a:gd name="T28" fmla="*/ 8 w 60"/>
                        <a:gd name="T29" fmla="*/ 0 h 3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60" h="35">
                          <a:moveTo>
                            <a:pt x="8" y="0"/>
                          </a:moveTo>
                          <a:lnTo>
                            <a:pt x="57" y="20"/>
                          </a:lnTo>
                          <a:lnTo>
                            <a:pt x="58" y="23"/>
                          </a:lnTo>
                          <a:lnTo>
                            <a:pt x="59" y="27"/>
                          </a:lnTo>
                          <a:lnTo>
                            <a:pt x="58" y="30"/>
                          </a:lnTo>
                          <a:lnTo>
                            <a:pt x="56" y="33"/>
                          </a:lnTo>
                          <a:lnTo>
                            <a:pt x="54" y="34"/>
                          </a:lnTo>
                          <a:lnTo>
                            <a:pt x="50" y="34"/>
                          </a:lnTo>
                          <a:lnTo>
                            <a:pt x="4" y="15"/>
                          </a:lnTo>
                          <a:lnTo>
                            <a:pt x="1" y="12"/>
                          </a:lnTo>
                          <a:lnTo>
                            <a:pt x="0" y="8"/>
                          </a:lnTo>
                          <a:lnTo>
                            <a:pt x="1" y="4"/>
                          </a:lnTo>
                          <a:lnTo>
                            <a:pt x="2" y="2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43116" name="Group 71"/>
                <p:cNvGrpSpPr>
                  <a:grpSpLocks/>
                </p:cNvGrpSpPr>
                <p:nvPr/>
              </p:nvGrpSpPr>
              <p:grpSpPr bwMode="auto">
                <a:xfrm>
                  <a:off x="3144" y="1260"/>
                  <a:ext cx="52" cy="66"/>
                  <a:chOff x="3144" y="1260"/>
                  <a:chExt cx="52" cy="66"/>
                </a:xfrm>
              </p:grpSpPr>
              <p:sp>
                <p:nvSpPr>
                  <p:cNvPr id="43117" name="Freeform 72"/>
                  <p:cNvSpPr>
                    <a:spLocks/>
                  </p:cNvSpPr>
                  <p:nvPr/>
                </p:nvSpPr>
                <p:spPr bwMode="auto">
                  <a:xfrm>
                    <a:off x="3144" y="1260"/>
                    <a:ext cx="52" cy="66"/>
                  </a:xfrm>
                  <a:custGeom>
                    <a:avLst/>
                    <a:gdLst>
                      <a:gd name="T0" fmla="*/ 41 w 52"/>
                      <a:gd name="T1" fmla="*/ 11 h 66"/>
                      <a:gd name="T2" fmla="*/ 33 w 52"/>
                      <a:gd name="T3" fmla="*/ 2 h 66"/>
                      <a:gd name="T4" fmla="*/ 27 w 52"/>
                      <a:gd name="T5" fmla="*/ 1 h 66"/>
                      <a:gd name="T6" fmla="*/ 18 w 52"/>
                      <a:gd name="T7" fmla="*/ 0 h 66"/>
                      <a:gd name="T8" fmla="*/ 9 w 52"/>
                      <a:gd name="T9" fmla="*/ 5 h 66"/>
                      <a:gd name="T10" fmla="*/ 5 w 52"/>
                      <a:gd name="T11" fmla="*/ 11 h 66"/>
                      <a:gd name="T12" fmla="*/ 1 w 52"/>
                      <a:gd name="T13" fmla="*/ 17 h 66"/>
                      <a:gd name="T14" fmla="*/ 0 w 52"/>
                      <a:gd name="T15" fmla="*/ 24 h 66"/>
                      <a:gd name="T16" fmla="*/ 0 w 52"/>
                      <a:gd name="T17" fmla="*/ 33 h 66"/>
                      <a:gd name="T18" fmla="*/ 3 w 52"/>
                      <a:gd name="T19" fmla="*/ 42 h 66"/>
                      <a:gd name="T20" fmla="*/ 9 w 52"/>
                      <a:gd name="T21" fmla="*/ 49 h 66"/>
                      <a:gd name="T22" fmla="*/ 15 w 52"/>
                      <a:gd name="T23" fmla="*/ 54 h 66"/>
                      <a:gd name="T24" fmla="*/ 22 w 52"/>
                      <a:gd name="T25" fmla="*/ 57 h 66"/>
                      <a:gd name="T26" fmla="*/ 26 w 52"/>
                      <a:gd name="T27" fmla="*/ 63 h 66"/>
                      <a:gd name="T28" fmla="*/ 30 w 52"/>
                      <a:gd name="T29" fmla="*/ 65 h 66"/>
                      <a:gd name="T30" fmla="*/ 35 w 52"/>
                      <a:gd name="T31" fmla="*/ 65 h 66"/>
                      <a:gd name="T32" fmla="*/ 41 w 52"/>
                      <a:gd name="T33" fmla="*/ 64 h 66"/>
                      <a:gd name="T34" fmla="*/ 47 w 52"/>
                      <a:gd name="T35" fmla="*/ 60 h 66"/>
                      <a:gd name="T36" fmla="*/ 49 w 52"/>
                      <a:gd name="T37" fmla="*/ 55 h 66"/>
                      <a:gd name="T38" fmla="*/ 51 w 52"/>
                      <a:gd name="T39" fmla="*/ 47 h 66"/>
                      <a:gd name="T40" fmla="*/ 48 w 52"/>
                      <a:gd name="T41" fmla="*/ 39 h 66"/>
                      <a:gd name="T42" fmla="*/ 47 w 52"/>
                      <a:gd name="T43" fmla="*/ 31 h 66"/>
                      <a:gd name="T44" fmla="*/ 45 w 52"/>
                      <a:gd name="T45" fmla="*/ 20 h 66"/>
                      <a:gd name="T46" fmla="*/ 41 w 52"/>
                      <a:gd name="T47" fmla="*/ 11 h 6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2" h="66">
                        <a:moveTo>
                          <a:pt x="41" y="11"/>
                        </a:moveTo>
                        <a:lnTo>
                          <a:pt x="33" y="2"/>
                        </a:lnTo>
                        <a:lnTo>
                          <a:pt x="27" y="1"/>
                        </a:lnTo>
                        <a:lnTo>
                          <a:pt x="18" y="0"/>
                        </a:lnTo>
                        <a:lnTo>
                          <a:pt x="9" y="5"/>
                        </a:lnTo>
                        <a:lnTo>
                          <a:pt x="5" y="11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lnTo>
                          <a:pt x="0" y="33"/>
                        </a:lnTo>
                        <a:lnTo>
                          <a:pt x="3" y="42"/>
                        </a:lnTo>
                        <a:lnTo>
                          <a:pt x="9" y="49"/>
                        </a:lnTo>
                        <a:lnTo>
                          <a:pt x="15" y="54"/>
                        </a:lnTo>
                        <a:lnTo>
                          <a:pt x="22" y="57"/>
                        </a:lnTo>
                        <a:lnTo>
                          <a:pt x="26" y="63"/>
                        </a:lnTo>
                        <a:lnTo>
                          <a:pt x="30" y="65"/>
                        </a:lnTo>
                        <a:lnTo>
                          <a:pt x="35" y="65"/>
                        </a:lnTo>
                        <a:lnTo>
                          <a:pt x="41" y="64"/>
                        </a:lnTo>
                        <a:lnTo>
                          <a:pt x="47" y="60"/>
                        </a:lnTo>
                        <a:lnTo>
                          <a:pt x="49" y="55"/>
                        </a:lnTo>
                        <a:lnTo>
                          <a:pt x="51" y="47"/>
                        </a:lnTo>
                        <a:lnTo>
                          <a:pt x="48" y="39"/>
                        </a:lnTo>
                        <a:lnTo>
                          <a:pt x="47" y="31"/>
                        </a:lnTo>
                        <a:lnTo>
                          <a:pt x="45" y="20"/>
                        </a:lnTo>
                        <a:lnTo>
                          <a:pt x="41" y="11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8" name="Freeform 73"/>
                  <p:cNvSpPr>
                    <a:spLocks/>
                  </p:cNvSpPr>
                  <p:nvPr/>
                </p:nvSpPr>
                <p:spPr bwMode="auto">
                  <a:xfrm>
                    <a:off x="3150" y="1265"/>
                    <a:ext cx="45" cy="56"/>
                  </a:xfrm>
                  <a:custGeom>
                    <a:avLst/>
                    <a:gdLst>
                      <a:gd name="T0" fmla="*/ 36 w 45"/>
                      <a:gd name="T1" fmla="*/ 9 h 56"/>
                      <a:gd name="T2" fmla="*/ 29 w 45"/>
                      <a:gd name="T3" fmla="*/ 2 h 56"/>
                      <a:gd name="T4" fmla="*/ 24 w 45"/>
                      <a:gd name="T5" fmla="*/ 0 h 56"/>
                      <a:gd name="T6" fmla="*/ 15 w 45"/>
                      <a:gd name="T7" fmla="*/ 0 h 56"/>
                      <a:gd name="T8" fmla="*/ 8 w 45"/>
                      <a:gd name="T9" fmla="*/ 3 h 56"/>
                      <a:gd name="T10" fmla="*/ 4 w 45"/>
                      <a:gd name="T11" fmla="*/ 9 h 56"/>
                      <a:gd name="T12" fmla="*/ 2 w 45"/>
                      <a:gd name="T13" fmla="*/ 14 h 56"/>
                      <a:gd name="T14" fmla="*/ 0 w 45"/>
                      <a:gd name="T15" fmla="*/ 20 h 56"/>
                      <a:gd name="T16" fmla="*/ 1 w 45"/>
                      <a:gd name="T17" fmla="*/ 27 h 56"/>
                      <a:gd name="T18" fmla="*/ 3 w 45"/>
                      <a:gd name="T19" fmla="*/ 35 h 56"/>
                      <a:gd name="T20" fmla="*/ 8 w 45"/>
                      <a:gd name="T21" fmla="*/ 42 h 56"/>
                      <a:gd name="T22" fmla="*/ 14 w 45"/>
                      <a:gd name="T23" fmla="*/ 45 h 56"/>
                      <a:gd name="T24" fmla="*/ 19 w 45"/>
                      <a:gd name="T25" fmla="*/ 48 h 56"/>
                      <a:gd name="T26" fmla="*/ 23 w 45"/>
                      <a:gd name="T27" fmla="*/ 52 h 56"/>
                      <a:gd name="T28" fmla="*/ 26 w 45"/>
                      <a:gd name="T29" fmla="*/ 54 h 56"/>
                      <a:gd name="T30" fmla="*/ 30 w 45"/>
                      <a:gd name="T31" fmla="*/ 55 h 56"/>
                      <a:gd name="T32" fmla="*/ 36 w 45"/>
                      <a:gd name="T33" fmla="*/ 53 h 56"/>
                      <a:gd name="T34" fmla="*/ 41 w 45"/>
                      <a:gd name="T35" fmla="*/ 51 h 56"/>
                      <a:gd name="T36" fmla="*/ 43 w 45"/>
                      <a:gd name="T37" fmla="*/ 46 h 56"/>
                      <a:gd name="T38" fmla="*/ 44 w 45"/>
                      <a:gd name="T39" fmla="*/ 39 h 56"/>
                      <a:gd name="T40" fmla="*/ 41 w 45"/>
                      <a:gd name="T41" fmla="*/ 32 h 56"/>
                      <a:gd name="T42" fmla="*/ 41 w 45"/>
                      <a:gd name="T43" fmla="*/ 26 h 56"/>
                      <a:gd name="T44" fmla="*/ 40 w 45"/>
                      <a:gd name="T45" fmla="*/ 17 h 56"/>
                      <a:gd name="T46" fmla="*/ 36 w 45"/>
                      <a:gd name="T47" fmla="*/ 9 h 5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5" h="56">
                        <a:moveTo>
                          <a:pt x="36" y="9"/>
                        </a:moveTo>
                        <a:lnTo>
                          <a:pt x="29" y="2"/>
                        </a:lnTo>
                        <a:lnTo>
                          <a:pt x="24" y="0"/>
                        </a:lnTo>
                        <a:lnTo>
                          <a:pt x="15" y="0"/>
                        </a:lnTo>
                        <a:lnTo>
                          <a:pt x="8" y="3"/>
                        </a:lnTo>
                        <a:lnTo>
                          <a:pt x="4" y="9"/>
                        </a:lnTo>
                        <a:lnTo>
                          <a:pt x="2" y="14"/>
                        </a:lnTo>
                        <a:lnTo>
                          <a:pt x="0" y="20"/>
                        </a:lnTo>
                        <a:lnTo>
                          <a:pt x="1" y="27"/>
                        </a:lnTo>
                        <a:lnTo>
                          <a:pt x="3" y="35"/>
                        </a:lnTo>
                        <a:lnTo>
                          <a:pt x="8" y="42"/>
                        </a:lnTo>
                        <a:lnTo>
                          <a:pt x="14" y="45"/>
                        </a:lnTo>
                        <a:lnTo>
                          <a:pt x="19" y="48"/>
                        </a:lnTo>
                        <a:lnTo>
                          <a:pt x="23" y="52"/>
                        </a:lnTo>
                        <a:lnTo>
                          <a:pt x="26" y="54"/>
                        </a:lnTo>
                        <a:lnTo>
                          <a:pt x="30" y="55"/>
                        </a:lnTo>
                        <a:lnTo>
                          <a:pt x="36" y="53"/>
                        </a:lnTo>
                        <a:lnTo>
                          <a:pt x="41" y="51"/>
                        </a:lnTo>
                        <a:lnTo>
                          <a:pt x="43" y="46"/>
                        </a:lnTo>
                        <a:lnTo>
                          <a:pt x="44" y="39"/>
                        </a:lnTo>
                        <a:lnTo>
                          <a:pt x="41" y="32"/>
                        </a:lnTo>
                        <a:lnTo>
                          <a:pt x="41" y="26"/>
                        </a:lnTo>
                        <a:lnTo>
                          <a:pt x="40" y="17"/>
                        </a:lnTo>
                        <a:lnTo>
                          <a:pt x="36" y="9"/>
                        </a:lnTo>
                      </a:path>
                    </a:pathLst>
                  </a:custGeom>
                  <a:solidFill>
                    <a:srgbClr val="E0A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43093" name="Group 74"/>
              <p:cNvGrpSpPr>
                <a:grpSpLocks/>
              </p:cNvGrpSpPr>
              <p:nvPr/>
            </p:nvGrpSpPr>
            <p:grpSpPr bwMode="auto">
              <a:xfrm>
                <a:off x="3053" y="1323"/>
                <a:ext cx="374" cy="329"/>
                <a:chOff x="3053" y="1323"/>
                <a:chExt cx="374" cy="329"/>
              </a:xfrm>
            </p:grpSpPr>
            <p:sp>
              <p:nvSpPr>
                <p:cNvPr id="43094" name="Freeform 75"/>
                <p:cNvSpPr>
                  <a:spLocks/>
                </p:cNvSpPr>
                <p:nvPr/>
              </p:nvSpPr>
              <p:spPr bwMode="auto">
                <a:xfrm>
                  <a:off x="3053" y="1323"/>
                  <a:ext cx="302" cy="299"/>
                </a:xfrm>
                <a:custGeom>
                  <a:avLst/>
                  <a:gdLst>
                    <a:gd name="T0" fmla="*/ 82 w 302"/>
                    <a:gd name="T1" fmla="*/ 0 h 299"/>
                    <a:gd name="T2" fmla="*/ 101 w 302"/>
                    <a:gd name="T3" fmla="*/ 13 h 299"/>
                    <a:gd name="T4" fmla="*/ 120 w 302"/>
                    <a:gd name="T5" fmla="*/ 25 h 299"/>
                    <a:gd name="T6" fmla="*/ 138 w 302"/>
                    <a:gd name="T7" fmla="*/ 33 h 299"/>
                    <a:gd name="T8" fmla="*/ 196 w 302"/>
                    <a:gd name="T9" fmla="*/ 58 h 299"/>
                    <a:gd name="T10" fmla="*/ 204 w 302"/>
                    <a:gd name="T11" fmla="*/ 94 h 299"/>
                    <a:gd name="T12" fmla="*/ 212 w 302"/>
                    <a:gd name="T13" fmla="*/ 113 h 299"/>
                    <a:gd name="T14" fmla="*/ 218 w 302"/>
                    <a:gd name="T15" fmla="*/ 127 h 299"/>
                    <a:gd name="T16" fmla="*/ 223 w 302"/>
                    <a:gd name="T17" fmla="*/ 142 h 299"/>
                    <a:gd name="T18" fmla="*/ 226 w 302"/>
                    <a:gd name="T19" fmla="*/ 156 h 299"/>
                    <a:gd name="T20" fmla="*/ 225 w 302"/>
                    <a:gd name="T21" fmla="*/ 165 h 299"/>
                    <a:gd name="T22" fmla="*/ 223 w 302"/>
                    <a:gd name="T23" fmla="*/ 175 h 299"/>
                    <a:gd name="T24" fmla="*/ 225 w 302"/>
                    <a:gd name="T25" fmla="*/ 188 h 299"/>
                    <a:gd name="T26" fmla="*/ 229 w 302"/>
                    <a:gd name="T27" fmla="*/ 201 h 299"/>
                    <a:gd name="T28" fmla="*/ 241 w 302"/>
                    <a:gd name="T29" fmla="*/ 206 h 299"/>
                    <a:gd name="T30" fmla="*/ 260 w 302"/>
                    <a:gd name="T31" fmla="*/ 211 h 299"/>
                    <a:gd name="T32" fmla="*/ 273 w 302"/>
                    <a:gd name="T33" fmla="*/ 215 h 299"/>
                    <a:gd name="T34" fmla="*/ 285 w 302"/>
                    <a:gd name="T35" fmla="*/ 224 h 299"/>
                    <a:gd name="T36" fmla="*/ 293 w 302"/>
                    <a:gd name="T37" fmla="*/ 235 h 299"/>
                    <a:gd name="T38" fmla="*/ 298 w 302"/>
                    <a:gd name="T39" fmla="*/ 248 h 299"/>
                    <a:gd name="T40" fmla="*/ 301 w 302"/>
                    <a:gd name="T41" fmla="*/ 263 h 299"/>
                    <a:gd name="T42" fmla="*/ 298 w 302"/>
                    <a:gd name="T43" fmla="*/ 286 h 299"/>
                    <a:gd name="T44" fmla="*/ 71 w 302"/>
                    <a:gd name="T45" fmla="*/ 298 h 299"/>
                    <a:gd name="T46" fmla="*/ 30 w 302"/>
                    <a:gd name="T47" fmla="*/ 297 h 299"/>
                    <a:gd name="T48" fmla="*/ 22 w 302"/>
                    <a:gd name="T49" fmla="*/ 286 h 299"/>
                    <a:gd name="T50" fmla="*/ 14 w 302"/>
                    <a:gd name="T51" fmla="*/ 269 h 299"/>
                    <a:gd name="T52" fmla="*/ 8 w 302"/>
                    <a:gd name="T53" fmla="*/ 251 h 299"/>
                    <a:gd name="T54" fmla="*/ 4 w 302"/>
                    <a:gd name="T55" fmla="*/ 235 h 299"/>
                    <a:gd name="T56" fmla="*/ 1 w 302"/>
                    <a:gd name="T57" fmla="*/ 218 h 299"/>
                    <a:gd name="T58" fmla="*/ 0 w 302"/>
                    <a:gd name="T59" fmla="*/ 202 h 299"/>
                    <a:gd name="T60" fmla="*/ 3 w 302"/>
                    <a:gd name="T61" fmla="*/ 176 h 299"/>
                    <a:gd name="T62" fmla="*/ 8 w 302"/>
                    <a:gd name="T63" fmla="*/ 156 h 299"/>
                    <a:gd name="T64" fmla="*/ 15 w 302"/>
                    <a:gd name="T65" fmla="*/ 133 h 299"/>
                    <a:gd name="T66" fmla="*/ 23 w 302"/>
                    <a:gd name="T67" fmla="*/ 111 h 299"/>
                    <a:gd name="T68" fmla="*/ 32 w 302"/>
                    <a:gd name="T69" fmla="*/ 94 h 299"/>
                    <a:gd name="T70" fmla="*/ 44 w 302"/>
                    <a:gd name="T71" fmla="*/ 74 h 299"/>
                    <a:gd name="T72" fmla="*/ 59 w 302"/>
                    <a:gd name="T73" fmla="*/ 58 h 299"/>
                    <a:gd name="T74" fmla="*/ 73 w 302"/>
                    <a:gd name="T75" fmla="*/ 44 h 299"/>
                    <a:gd name="T76" fmla="*/ 83 w 302"/>
                    <a:gd name="T77" fmla="*/ 36 h 299"/>
                    <a:gd name="T78" fmla="*/ 60 w 302"/>
                    <a:gd name="T79" fmla="*/ 25 h 299"/>
                    <a:gd name="T80" fmla="*/ 82 w 302"/>
                    <a:gd name="T81" fmla="*/ 0 h 2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302" h="299">
                      <a:moveTo>
                        <a:pt x="82" y="0"/>
                      </a:moveTo>
                      <a:lnTo>
                        <a:pt x="101" y="13"/>
                      </a:lnTo>
                      <a:lnTo>
                        <a:pt x="120" y="25"/>
                      </a:lnTo>
                      <a:lnTo>
                        <a:pt x="138" y="33"/>
                      </a:lnTo>
                      <a:lnTo>
                        <a:pt x="196" y="58"/>
                      </a:lnTo>
                      <a:lnTo>
                        <a:pt x="204" y="94"/>
                      </a:lnTo>
                      <a:lnTo>
                        <a:pt x="212" y="113"/>
                      </a:lnTo>
                      <a:lnTo>
                        <a:pt x="218" y="127"/>
                      </a:lnTo>
                      <a:lnTo>
                        <a:pt x="223" y="142"/>
                      </a:lnTo>
                      <a:lnTo>
                        <a:pt x="226" y="156"/>
                      </a:lnTo>
                      <a:lnTo>
                        <a:pt x="225" y="165"/>
                      </a:lnTo>
                      <a:lnTo>
                        <a:pt x="223" y="175"/>
                      </a:lnTo>
                      <a:lnTo>
                        <a:pt x="225" y="188"/>
                      </a:lnTo>
                      <a:lnTo>
                        <a:pt x="229" y="201"/>
                      </a:lnTo>
                      <a:lnTo>
                        <a:pt x="241" y="206"/>
                      </a:lnTo>
                      <a:lnTo>
                        <a:pt x="260" y="211"/>
                      </a:lnTo>
                      <a:lnTo>
                        <a:pt x="273" y="215"/>
                      </a:lnTo>
                      <a:lnTo>
                        <a:pt x="285" y="224"/>
                      </a:lnTo>
                      <a:lnTo>
                        <a:pt x="293" y="235"/>
                      </a:lnTo>
                      <a:lnTo>
                        <a:pt x="298" y="248"/>
                      </a:lnTo>
                      <a:lnTo>
                        <a:pt x="301" y="263"/>
                      </a:lnTo>
                      <a:lnTo>
                        <a:pt x="298" y="286"/>
                      </a:lnTo>
                      <a:lnTo>
                        <a:pt x="71" y="298"/>
                      </a:lnTo>
                      <a:lnTo>
                        <a:pt x="30" y="297"/>
                      </a:lnTo>
                      <a:lnTo>
                        <a:pt x="22" y="286"/>
                      </a:lnTo>
                      <a:lnTo>
                        <a:pt x="14" y="269"/>
                      </a:lnTo>
                      <a:lnTo>
                        <a:pt x="8" y="251"/>
                      </a:lnTo>
                      <a:lnTo>
                        <a:pt x="4" y="235"/>
                      </a:lnTo>
                      <a:lnTo>
                        <a:pt x="1" y="218"/>
                      </a:lnTo>
                      <a:lnTo>
                        <a:pt x="0" y="202"/>
                      </a:lnTo>
                      <a:lnTo>
                        <a:pt x="3" y="176"/>
                      </a:lnTo>
                      <a:lnTo>
                        <a:pt x="8" y="156"/>
                      </a:lnTo>
                      <a:lnTo>
                        <a:pt x="15" y="133"/>
                      </a:lnTo>
                      <a:lnTo>
                        <a:pt x="23" y="111"/>
                      </a:lnTo>
                      <a:lnTo>
                        <a:pt x="32" y="94"/>
                      </a:lnTo>
                      <a:lnTo>
                        <a:pt x="44" y="74"/>
                      </a:lnTo>
                      <a:lnTo>
                        <a:pt x="59" y="58"/>
                      </a:lnTo>
                      <a:lnTo>
                        <a:pt x="73" y="44"/>
                      </a:lnTo>
                      <a:lnTo>
                        <a:pt x="83" y="36"/>
                      </a:lnTo>
                      <a:lnTo>
                        <a:pt x="60" y="25"/>
                      </a:lnTo>
                      <a:lnTo>
                        <a:pt x="82" y="0"/>
                      </a:lnTo>
                    </a:path>
                  </a:pathLst>
                </a:custGeom>
                <a:solidFill>
                  <a:srgbClr val="FF6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5" name="Freeform 76"/>
                <p:cNvSpPr>
                  <a:spLocks/>
                </p:cNvSpPr>
                <p:nvPr/>
              </p:nvSpPr>
              <p:spPr bwMode="auto">
                <a:xfrm>
                  <a:off x="3254" y="1481"/>
                  <a:ext cx="85" cy="109"/>
                </a:xfrm>
                <a:custGeom>
                  <a:avLst/>
                  <a:gdLst>
                    <a:gd name="T0" fmla="*/ 0 w 85"/>
                    <a:gd name="T1" fmla="*/ 0 h 109"/>
                    <a:gd name="T2" fmla="*/ 3 w 85"/>
                    <a:gd name="T3" fmla="*/ 19 h 109"/>
                    <a:gd name="T4" fmla="*/ 6 w 85"/>
                    <a:gd name="T5" fmla="*/ 36 h 109"/>
                    <a:gd name="T6" fmla="*/ 13 w 85"/>
                    <a:gd name="T7" fmla="*/ 49 h 109"/>
                    <a:gd name="T8" fmla="*/ 18 w 85"/>
                    <a:gd name="T9" fmla="*/ 56 h 109"/>
                    <a:gd name="T10" fmla="*/ 28 w 85"/>
                    <a:gd name="T11" fmla="*/ 62 h 109"/>
                    <a:gd name="T12" fmla="*/ 47 w 85"/>
                    <a:gd name="T13" fmla="*/ 69 h 109"/>
                    <a:gd name="T14" fmla="*/ 63 w 85"/>
                    <a:gd name="T15" fmla="*/ 76 h 109"/>
                    <a:gd name="T16" fmla="*/ 71 w 85"/>
                    <a:gd name="T17" fmla="*/ 79 h 109"/>
                    <a:gd name="T18" fmla="*/ 78 w 85"/>
                    <a:gd name="T19" fmla="*/ 86 h 109"/>
                    <a:gd name="T20" fmla="*/ 82 w 85"/>
                    <a:gd name="T21" fmla="*/ 96 h 109"/>
                    <a:gd name="T22" fmla="*/ 84 w 85"/>
                    <a:gd name="T23" fmla="*/ 108 h 1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5" h="109">
                      <a:moveTo>
                        <a:pt x="0" y="0"/>
                      </a:moveTo>
                      <a:lnTo>
                        <a:pt x="3" y="19"/>
                      </a:lnTo>
                      <a:lnTo>
                        <a:pt x="6" y="36"/>
                      </a:lnTo>
                      <a:lnTo>
                        <a:pt x="13" y="49"/>
                      </a:lnTo>
                      <a:lnTo>
                        <a:pt x="18" y="56"/>
                      </a:lnTo>
                      <a:lnTo>
                        <a:pt x="28" y="62"/>
                      </a:lnTo>
                      <a:lnTo>
                        <a:pt x="47" y="69"/>
                      </a:lnTo>
                      <a:lnTo>
                        <a:pt x="63" y="76"/>
                      </a:lnTo>
                      <a:lnTo>
                        <a:pt x="71" y="79"/>
                      </a:lnTo>
                      <a:lnTo>
                        <a:pt x="78" y="86"/>
                      </a:lnTo>
                      <a:lnTo>
                        <a:pt x="82" y="96"/>
                      </a:lnTo>
                      <a:lnTo>
                        <a:pt x="84" y="10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6" name="Freeform 77"/>
                <p:cNvSpPr>
                  <a:spLocks/>
                </p:cNvSpPr>
                <p:nvPr/>
              </p:nvSpPr>
              <p:spPr bwMode="auto">
                <a:xfrm>
                  <a:off x="3134" y="1361"/>
                  <a:ext cx="125" cy="122"/>
                </a:xfrm>
                <a:custGeom>
                  <a:avLst/>
                  <a:gdLst>
                    <a:gd name="T0" fmla="*/ 0 w 125"/>
                    <a:gd name="T1" fmla="*/ 2 h 122"/>
                    <a:gd name="T2" fmla="*/ 4 w 125"/>
                    <a:gd name="T3" fmla="*/ 0 h 122"/>
                    <a:gd name="T4" fmla="*/ 17 w 125"/>
                    <a:gd name="T5" fmla="*/ 10 h 122"/>
                    <a:gd name="T6" fmla="*/ 33 w 125"/>
                    <a:gd name="T7" fmla="*/ 20 h 122"/>
                    <a:gd name="T8" fmla="*/ 47 w 125"/>
                    <a:gd name="T9" fmla="*/ 26 h 122"/>
                    <a:gd name="T10" fmla="*/ 61 w 125"/>
                    <a:gd name="T11" fmla="*/ 33 h 122"/>
                    <a:gd name="T12" fmla="*/ 81 w 125"/>
                    <a:gd name="T13" fmla="*/ 43 h 122"/>
                    <a:gd name="T14" fmla="*/ 93 w 125"/>
                    <a:gd name="T15" fmla="*/ 63 h 122"/>
                    <a:gd name="T16" fmla="*/ 102 w 125"/>
                    <a:gd name="T17" fmla="*/ 96 h 122"/>
                    <a:gd name="T18" fmla="*/ 112 w 125"/>
                    <a:gd name="T19" fmla="*/ 69 h 122"/>
                    <a:gd name="T20" fmla="*/ 119 w 125"/>
                    <a:gd name="T21" fmla="*/ 51 h 122"/>
                    <a:gd name="T22" fmla="*/ 117 w 125"/>
                    <a:gd name="T23" fmla="*/ 39 h 122"/>
                    <a:gd name="T24" fmla="*/ 121 w 125"/>
                    <a:gd name="T25" fmla="*/ 56 h 122"/>
                    <a:gd name="T26" fmla="*/ 124 w 125"/>
                    <a:gd name="T27" fmla="*/ 65 h 122"/>
                    <a:gd name="T28" fmla="*/ 120 w 125"/>
                    <a:gd name="T29" fmla="*/ 73 h 122"/>
                    <a:gd name="T30" fmla="*/ 114 w 125"/>
                    <a:gd name="T31" fmla="*/ 87 h 122"/>
                    <a:gd name="T32" fmla="*/ 107 w 125"/>
                    <a:gd name="T33" fmla="*/ 105 h 122"/>
                    <a:gd name="T34" fmla="*/ 101 w 125"/>
                    <a:gd name="T35" fmla="*/ 121 h 122"/>
                    <a:gd name="T36" fmla="*/ 93 w 125"/>
                    <a:gd name="T37" fmla="*/ 94 h 122"/>
                    <a:gd name="T38" fmla="*/ 86 w 125"/>
                    <a:gd name="T39" fmla="*/ 75 h 122"/>
                    <a:gd name="T40" fmla="*/ 82 w 125"/>
                    <a:gd name="T41" fmla="*/ 58 h 122"/>
                    <a:gd name="T42" fmla="*/ 62 w 125"/>
                    <a:gd name="T43" fmla="*/ 39 h 122"/>
                    <a:gd name="T44" fmla="*/ 28 w 125"/>
                    <a:gd name="T45" fmla="*/ 21 h 122"/>
                    <a:gd name="T46" fmla="*/ 0 w 125"/>
                    <a:gd name="T47" fmla="*/ 2 h 1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5" h="12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17" y="10"/>
                      </a:lnTo>
                      <a:lnTo>
                        <a:pt x="33" y="20"/>
                      </a:lnTo>
                      <a:lnTo>
                        <a:pt x="47" y="26"/>
                      </a:lnTo>
                      <a:lnTo>
                        <a:pt x="61" y="33"/>
                      </a:lnTo>
                      <a:lnTo>
                        <a:pt x="81" y="43"/>
                      </a:lnTo>
                      <a:lnTo>
                        <a:pt x="93" y="63"/>
                      </a:lnTo>
                      <a:lnTo>
                        <a:pt x="102" y="96"/>
                      </a:lnTo>
                      <a:lnTo>
                        <a:pt x="112" y="69"/>
                      </a:lnTo>
                      <a:lnTo>
                        <a:pt x="119" y="51"/>
                      </a:lnTo>
                      <a:lnTo>
                        <a:pt x="117" y="39"/>
                      </a:lnTo>
                      <a:lnTo>
                        <a:pt x="121" y="56"/>
                      </a:lnTo>
                      <a:lnTo>
                        <a:pt x="124" y="65"/>
                      </a:lnTo>
                      <a:lnTo>
                        <a:pt x="120" y="73"/>
                      </a:lnTo>
                      <a:lnTo>
                        <a:pt x="114" y="87"/>
                      </a:lnTo>
                      <a:lnTo>
                        <a:pt x="107" y="105"/>
                      </a:lnTo>
                      <a:lnTo>
                        <a:pt x="101" y="121"/>
                      </a:lnTo>
                      <a:lnTo>
                        <a:pt x="93" y="94"/>
                      </a:lnTo>
                      <a:lnTo>
                        <a:pt x="86" y="75"/>
                      </a:lnTo>
                      <a:lnTo>
                        <a:pt x="82" y="58"/>
                      </a:lnTo>
                      <a:lnTo>
                        <a:pt x="62" y="39"/>
                      </a:lnTo>
                      <a:lnTo>
                        <a:pt x="28" y="21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7" name="Freeform 78"/>
                <p:cNvSpPr>
                  <a:spLocks/>
                </p:cNvSpPr>
                <p:nvPr/>
              </p:nvSpPr>
              <p:spPr bwMode="auto">
                <a:xfrm>
                  <a:off x="3141" y="1425"/>
                  <a:ext cx="53" cy="101"/>
                </a:xfrm>
                <a:custGeom>
                  <a:avLst/>
                  <a:gdLst>
                    <a:gd name="T0" fmla="*/ 27 w 53"/>
                    <a:gd name="T1" fmla="*/ 80 h 101"/>
                    <a:gd name="T2" fmla="*/ 14 w 53"/>
                    <a:gd name="T3" fmla="*/ 67 h 101"/>
                    <a:gd name="T4" fmla="*/ 10 w 53"/>
                    <a:gd name="T5" fmla="*/ 55 h 101"/>
                    <a:gd name="T6" fmla="*/ 8 w 53"/>
                    <a:gd name="T7" fmla="*/ 41 h 101"/>
                    <a:gd name="T8" fmla="*/ 6 w 53"/>
                    <a:gd name="T9" fmla="*/ 22 h 101"/>
                    <a:gd name="T10" fmla="*/ 13 w 53"/>
                    <a:gd name="T11" fmla="*/ 16 h 101"/>
                    <a:gd name="T12" fmla="*/ 17 w 53"/>
                    <a:gd name="T13" fmla="*/ 30 h 101"/>
                    <a:gd name="T14" fmla="*/ 23 w 53"/>
                    <a:gd name="T15" fmla="*/ 37 h 101"/>
                    <a:gd name="T16" fmla="*/ 25 w 53"/>
                    <a:gd name="T17" fmla="*/ 52 h 101"/>
                    <a:gd name="T18" fmla="*/ 29 w 53"/>
                    <a:gd name="T19" fmla="*/ 63 h 101"/>
                    <a:gd name="T20" fmla="*/ 38 w 53"/>
                    <a:gd name="T21" fmla="*/ 72 h 101"/>
                    <a:gd name="T22" fmla="*/ 46 w 53"/>
                    <a:gd name="T23" fmla="*/ 84 h 101"/>
                    <a:gd name="T24" fmla="*/ 52 w 53"/>
                    <a:gd name="T25" fmla="*/ 100 h 101"/>
                    <a:gd name="T26" fmla="*/ 52 w 53"/>
                    <a:gd name="T27" fmla="*/ 87 h 101"/>
                    <a:gd name="T28" fmla="*/ 50 w 53"/>
                    <a:gd name="T29" fmla="*/ 75 h 101"/>
                    <a:gd name="T30" fmla="*/ 40 w 53"/>
                    <a:gd name="T31" fmla="*/ 67 h 101"/>
                    <a:gd name="T32" fmla="*/ 34 w 53"/>
                    <a:gd name="T33" fmla="*/ 56 h 101"/>
                    <a:gd name="T34" fmla="*/ 29 w 53"/>
                    <a:gd name="T35" fmla="*/ 43 h 101"/>
                    <a:gd name="T36" fmla="*/ 26 w 53"/>
                    <a:gd name="T37" fmla="*/ 31 h 101"/>
                    <a:gd name="T38" fmla="*/ 21 w 53"/>
                    <a:gd name="T39" fmla="*/ 22 h 101"/>
                    <a:gd name="T40" fmla="*/ 19 w 53"/>
                    <a:gd name="T41" fmla="*/ 10 h 101"/>
                    <a:gd name="T42" fmla="*/ 16 w 53"/>
                    <a:gd name="T43" fmla="*/ 4 h 101"/>
                    <a:gd name="T44" fmla="*/ 12 w 53"/>
                    <a:gd name="T45" fmla="*/ 0 h 101"/>
                    <a:gd name="T46" fmla="*/ 6 w 53"/>
                    <a:gd name="T47" fmla="*/ 11 h 101"/>
                    <a:gd name="T48" fmla="*/ 0 w 53"/>
                    <a:gd name="T49" fmla="*/ 27 h 101"/>
                    <a:gd name="T50" fmla="*/ 4 w 53"/>
                    <a:gd name="T51" fmla="*/ 30 h 101"/>
                    <a:gd name="T52" fmla="*/ 4 w 53"/>
                    <a:gd name="T53" fmla="*/ 42 h 101"/>
                    <a:gd name="T54" fmla="*/ 7 w 53"/>
                    <a:gd name="T55" fmla="*/ 57 h 101"/>
                    <a:gd name="T56" fmla="*/ 10 w 53"/>
                    <a:gd name="T57" fmla="*/ 67 h 101"/>
                    <a:gd name="T58" fmla="*/ 17 w 53"/>
                    <a:gd name="T59" fmla="*/ 74 h 101"/>
                    <a:gd name="T60" fmla="*/ 27 w 53"/>
                    <a:gd name="T61" fmla="*/ 80 h 10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53" h="101">
                      <a:moveTo>
                        <a:pt x="27" y="80"/>
                      </a:moveTo>
                      <a:lnTo>
                        <a:pt x="14" y="67"/>
                      </a:lnTo>
                      <a:lnTo>
                        <a:pt x="10" y="55"/>
                      </a:lnTo>
                      <a:lnTo>
                        <a:pt x="8" y="41"/>
                      </a:lnTo>
                      <a:lnTo>
                        <a:pt x="6" y="22"/>
                      </a:lnTo>
                      <a:lnTo>
                        <a:pt x="13" y="16"/>
                      </a:lnTo>
                      <a:lnTo>
                        <a:pt x="17" y="30"/>
                      </a:lnTo>
                      <a:lnTo>
                        <a:pt x="23" y="37"/>
                      </a:lnTo>
                      <a:lnTo>
                        <a:pt x="25" y="52"/>
                      </a:lnTo>
                      <a:lnTo>
                        <a:pt x="29" y="63"/>
                      </a:lnTo>
                      <a:lnTo>
                        <a:pt x="38" y="72"/>
                      </a:lnTo>
                      <a:lnTo>
                        <a:pt x="46" y="84"/>
                      </a:lnTo>
                      <a:lnTo>
                        <a:pt x="52" y="100"/>
                      </a:lnTo>
                      <a:lnTo>
                        <a:pt x="52" y="87"/>
                      </a:lnTo>
                      <a:lnTo>
                        <a:pt x="50" y="75"/>
                      </a:lnTo>
                      <a:lnTo>
                        <a:pt x="40" y="67"/>
                      </a:lnTo>
                      <a:lnTo>
                        <a:pt x="34" y="56"/>
                      </a:lnTo>
                      <a:lnTo>
                        <a:pt x="29" y="43"/>
                      </a:lnTo>
                      <a:lnTo>
                        <a:pt x="26" y="31"/>
                      </a:lnTo>
                      <a:lnTo>
                        <a:pt x="21" y="22"/>
                      </a:lnTo>
                      <a:lnTo>
                        <a:pt x="19" y="10"/>
                      </a:ln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6" y="11"/>
                      </a:lnTo>
                      <a:lnTo>
                        <a:pt x="0" y="27"/>
                      </a:lnTo>
                      <a:lnTo>
                        <a:pt x="4" y="30"/>
                      </a:lnTo>
                      <a:lnTo>
                        <a:pt x="4" y="42"/>
                      </a:lnTo>
                      <a:lnTo>
                        <a:pt x="7" y="57"/>
                      </a:lnTo>
                      <a:lnTo>
                        <a:pt x="10" y="67"/>
                      </a:lnTo>
                      <a:lnTo>
                        <a:pt x="17" y="74"/>
                      </a:lnTo>
                      <a:lnTo>
                        <a:pt x="27" y="80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8" name="Freeform 79"/>
                <p:cNvSpPr>
                  <a:spLocks/>
                </p:cNvSpPr>
                <p:nvPr/>
              </p:nvSpPr>
              <p:spPr bwMode="auto">
                <a:xfrm>
                  <a:off x="3061" y="1480"/>
                  <a:ext cx="30" cy="69"/>
                </a:xfrm>
                <a:custGeom>
                  <a:avLst/>
                  <a:gdLst>
                    <a:gd name="T0" fmla="*/ 29 w 30"/>
                    <a:gd name="T1" fmla="*/ 68 h 69"/>
                    <a:gd name="T2" fmla="*/ 22 w 30"/>
                    <a:gd name="T3" fmla="*/ 66 h 69"/>
                    <a:gd name="T4" fmla="*/ 14 w 30"/>
                    <a:gd name="T5" fmla="*/ 58 h 69"/>
                    <a:gd name="T6" fmla="*/ 11 w 30"/>
                    <a:gd name="T7" fmla="*/ 53 h 69"/>
                    <a:gd name="T8" fmla="*/ 7 w 30"/>
                    <a:gd name="T9" fmla="*/ 40 h 69"/>
                    <a:gd name="T10" fmla="*/ 5 w 30"/>
                    <a:gd name="T11" fmla="*/ 32 h 69"/>
                    <a:gd name="T12" fmla="*/ 1 w 30"/>
                    <a:gd name="T13" fmla="*/ 23 h 69"/>
                    <a:gd name="T14" fmla="*/ 0 w 30"/>
                    <a:gd name="T15" fmla="*/ 13 h 69"/>
                    <a:gd name="T16" fmla="*/ 3 w 30"/>
                    <a:gd name="T17" fmla="*/ 7 h 69"/>
                    <a:gd name="T18" fmla="*/ 10 w 30"/>
                    <a:gd name="T19" fmla="*/ 0 h 69"/>
                    <a:gd name="T20" fmla="*/ 3 w 30"/>
                    <a:gd name="T21" fmla="*/ 7 h 69"/>
                    <a:gd name="T22" fmla="*/ 1 w 30"/>
                    <a:gd name="T23" fmla="*/ 14 h 69"/>
                    <a:gd name="T24" fmla="*/ 1 w 30"/>
                    <a:gd name="T25" fmla="*/ 23 h 69"/>
                    <a:gd name="T26" fmla="*/ 5 w 30"/>
                    <a:gd name="T27" fmla="*/ 30 h 69"/>
                    <a:gd name="T28" fmla="*/ 9 w 30"/>
                    <a:gd name="T29" fmla="*/ 43 h 69"/>
                    <a:gd name="T30" fmla="*/ 11 w 30"/>
                    <a:gd name="T31" fmla="*/ 50 h 69"/>
                    <a:gd name="T32" fmla="*/ 14 w 30"/>
                    <a:gd name="T33" fmla="*/ 59 h 69"/>
                    <a:gd name="T34" fmla="*/ 22 w 30"/>
                    <a:gd name="T35" fmla="*/ 65 h 6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0" h="69">
                      <a:moveTo>
                        <a:pt x="29" y="68"/>
                      </a:moveTo>
                      <a:lnTo>
                        <a:pt x="22" y="66"/>
                      </a:lnTo>
                      <a:lnTo>
                        <a:pt x="14" y="58"/>
                      </a:lnTo>
                      <a:lnTo>
                        <a:pt x="11" y="53"/>
                      </a:lnTo>
                      <a:lnTo>
                        <a:pt x="7" y="40"/>
                      </a:lnTo>
                      <a:lnTo>
                        <a:pt x="5" y="32"/>
                      </a:lnTo>
                      <a:lnTo>
                        <a:pt x="1" y="23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10" y="0"/>
                      </a:lnTo>
                      <a:lnTo>
                        <a:pt x="3" y="7"/>
                      </a:lnTo>
                      <a:lnTo>
                        <a:pt x="1" y="14"/>
                      </a:lnTo>
                      <a:lnTo>
                        <a:pt x="1" y="23"/>
                      </a:lnTo>
                      <a:lnTo>
                        <a:pt x="5" y="30"/>
                      </a:lnTo>
                      <a:lnTo>
                        <a:pt x="9" y="43"/>
                      </a:lnTo>
                      <a:lnTo>
                        <a:pt x="11" y="50"/>
                      </a:lnTo>
                      <a:lnTo>
                        <a:pt x="14" y="59"/>
                      </a:lnTo>
                      <a:lnTo>
                        <a:pt x="22" y="6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99" name="Freeform 80"/>
                <p:cNvSpPr>
                  <a:spLocks/>
                </p:cNvSpPr>
                <p:nvPr/>
              </p:nvSpPr>
              <p:spPr bwMode="auto">
                <a:xfrm>
                  <a:off x="3064" y="1480"/>
                  <a:ext cx="29" cy="69"/>
                </a:xfrm>
                <a:custGeom>
                  <a:avLst/>
                  <a:gdLst>
                    <a:gd name="T0" fmla="*/ 28 w 29"/>
                    <a:gd name="T1" fmla="*/ 68 h 69"/>
                    <a:gd name="T2" fmla="*/ 18 w 29"/>
                    <a:gd name="T3" fmla="*/ 59 h 69"/>
                    <a:gd name="T4" fmla="*/ 13 w 29"/>
                    <a:gd name="T5" fmla="*/ 52 h 69"/>
                    <a:gd name="T6" fmla="*/ 11 w 29"/>
                    <a:gd name="T7" fmla="*/ 44 h 69"/>
                    <a:gd name="T8" fmla="*/ 7 w 29"/>
                    <a:gd name="T9" fmla="*/ 31 h 69"/>
                    <a:gd name="T10" fmla="*/ 4 w 29"/>
                    <a:gd name="T11" fmla="*/ 22 h 69"/>
                    <a:gd name="T12" fmla="*/ 2 w 29"/>
                    <a:gd name="T13" fmla="*/ 16 h 69"/>
                    <a:gd name="T14" fmla="*/ 4 w 29"/>
                    <a:gd name="T15" fmla="*/ 8 h 69"/>
                    <a:gd name="T16" fmla="*/ 9 w 29"/>
                    <a:gd name="T17" fmla="*/ 0 h 69"/>
                    <a:gd name="T18" fmla="*/ 2 w 29"/>
                    <a:gd name="T19" fmla="*/ 7 h 69"/>
                    <a:gd name="T20" fmla="*/ 0 w 29"/>
                    <a:gd name="T21" fmla="*/ 14 h 69"/>
                    <a:gd name="T22" fmla="*/ 0 w 29"/>
                    <a:gd name="T23" fmla="*/ 23 h 69"/>
                    <a:gd name="T24" fmla="*/ 4 w 29"/>
                    <a:gd name="T25" fmla="*/ 30 h 69"/>
                    <a:gd name="T26" fmla="*/ 8 w 29"/>
                    <a:gd name="T27" fmla="*/ 43 h 69"/>
                    <a:gd name="T28" fmla="*/ 10 w 29"/>
                    <a:gd name="T29" fmla="*/ 50 h 69"/>
                    <a:gd name="T30" fmla="*/ 13 w 29"/>
                    <a:gd name="T31" fmla="*/ 59 h 69"/>
                    <a:gd name="T32" fmla="*/ 21 w 29"/>
                    <a:gd name="T33" fmla="*/ 65 h 69"/>
                    <a:gd name="T34" fmla="*/ 28 w 29"/>
                    <a:gd name="T35" fmla="*/ 68 h 6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9" h="69">
                      <a:moveTo>
                        <a:pt x="28" y="68"/>
                      </a:moveTo>
                      <a:lnTo>
                        <a:pt x="18" y="59"/>
                      </a:lnTo>
                      <a:lnTo>
                        <a:pt x="13" y="52"/>
                      </a:lnTo>
                      <a:lnTo>
                        <a:pt x="11" y="44"/>
                      </a:lnTo>
                      <a:lnTo>
                        <a:pt x="7" y="31"/>
                      </a:lnTo>
                      <a:lnTo>
                        <a:pt x="4" y="22"/>
                      </a:lnTo>
                      <a:lnTo>
                        <a:pt x="2" y="16"/>
                      </a:lnTo>
                      <a:lnTo>
                        <a:pt x="4" y="8"/>
                      </a:lnTo>
                      <a:lnTo>
                        <a:pt x="9" y="0"/>
                      </a:lnTo>
                      <a:lnTo>
                        <a:pt x="2" y="7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4" y="30"/>
                      </a:lnTo>
                      <a:lnTo>
                        <a:pt x="8" y="43"/>
                      </a:lnTo>
                      <a:lnTo>
                        <a:pt x="10" y="50"/>
                      </a:lnTo>
                      <a:lnTo>
                        <a:pt x="13" y="59"/>
                      </a:lnTo>
                      <a:lnTo>
                        <a:pt x="21" y="65"/>
                      </a:lnTo>
                      <a:lnTo>
                        <a:pt x="28" y="68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E040A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3100" name="Group 81"/>
                <p:cNvGrpSpPr>
                  <a:grpSpLocks/>
                </p:cNvGrpSpPr>
                <p:nvPr/>
              </p:nvGrpSpPr>
              <p:grpSpPr bwMode="auto">
                <a:xfrm>
                  <a:off x="3112" y="1538"/>
                  <a:ext cx="315" cy="114"/>
                  <a:chOff x="3112" y="1538"/>
                  <a:chExt cx="315" cy="114"/>
                </a:xfrm>
              </p:grpSpPr>
              <p:sp>
                <p:nvSpPr>
                  <p:cNvPr id="43104" name="Freeform 82"/>
                  <p:cNvSpPr>
                    <a:spLocks/>
                  </p:cNvSpPr>
                  <p:nvPr/>
                </p:nvSpPr>
                <p:spPr bwMode="auto">
                  <a:xfrm>
                    <a:off x="3112" y="1538"/>
                    <a:ext cx="313" cy="114"/>
                  </a:xfrm>
                  <a:custGeom>
                    <a:avLst/>
                    <a:gdLst>
                      <a:gd name="T0" fmla="*/ 75 w 313"/>
                      <a:gd name="T1" fmla="*/ 0 h 114"/>
                      <a:gd name="T2" fmla="*/ 80 w 313"/>
                      <a:gd name="T3" fmla="*/ 12 h 114"/>
                      <a:gd name="T4" fmla="*/ 92 w 313"/>
                      <a:gd name="T5" fmla="*/ 27 h 114"/>
                      <a:gd name="T6" fmla="*/ 112 w 313"/>
                      <a:gd name="T7" fmla="*/ 38 h 114"/>
                      <a:gd name="T8" fmla="*/ 139 w 313"/>
                      <a:gd name="T9" fmla="*/ 46 h 114"/>
                      <a:gd name="T10" fmla="*/ 171 w 313"/>
                      <a:gd name="T11" fmla="*/ 53 h 114"/>
                      <a:gd name="T12" fmla="*/ 197 w 313"/>
                      <a:gd name="T13" fmla="*/ 54 h 114"/>
                      <a:gd name="T14" fmla="*/ 223 w 313"/>
                      <a:gd name="T15" fmla="*/ 53 h 114"/>
                      <a:gd name="T16" fmla="*/ 228 w 313"/>
                      <a:gd name="T17" fmla="*/ 50 h 114"/>
                      <a:gd name="T18" fmla="*/ 236 w 313"/>
                      <a:gd name="T19" fmla="*/ 41 h 114"/>
                      <a:gd name="T20" fmla="*/ 242 w 313"/>
                      <a:gd name="T21" fmla="*/ 35 h 114"/>
                      <a:gd name="T22" fmla="*/ 251 w 313"/>
                      <a:gd name="T23" fmla="*/ 29 h 114"/>
                      <a:gd name="T24" fmla="*/ 254 w 313"/>
                      <a:gd name="T25" fmla="*/ 22 h 114"/>
                      <a:gd name="T26" fmla="*/ 258 w 313"/>
                      <a:gd name="T27" fmla="*/ 17 h 114"/>
                      <a:gd name="T28" fmla="*/ 264 w 313"/>
                      <a:gd name="T29" fmla="*/ 14 h 114"/>
                      <a:gd name="T30" fmla="*/ 271 w 313"/>
                      <a:gd name="T31" fmla="*/ 11 h 114"/>
                      <a:gd name="T32" fmla="*/ 282 w 313"/>
                      <a:gd name="T33" fmla="*/ 10 h 114"/>
                      <a:gd name="T34" fmla="*/ 294 w 313"/>
                      <a:gd name="T35" fmla="*/ 13 h 114"/>
                      <a:gd name="T36" fmla="*/ 304 w 313"/>
                      <a:gd name="T37" fmla="*/ 17 h 114"/>
                      <a:gd name="T38" fmla="*/ 309 w 313"/>
                      <a:gd name="T39" fmla="*/ 23 h 114"/>
                      <a:gd name="T40" fmla="*/ 312 w 313"/>
                      <a:gd name="T41" fmla="*/ 31 h 114"/>
                      <a:gd name="T42" fmla="*/ 308 w 313"/>
                      <a:gd name="T43" fmla="*/ 47 h 114"/>
                      <a:gd name="T44" fmla="*/ 311 w 313"/>
                      <a:gd name="T45" fmla="*/ 53 h 114"/>
                      <a:gd name="T46" fmla="*/ 312 w 313"/>
                      <a:gd name="T47" fmla="*/ 61 h 114"/>
                      <a:gd name="T48" fmla="*/ 310 w 313"/>
                      <a:gd name="T49" fmla="*/ 67 h 114"/>
                      <a:gd name="T50" fmla="*/ 304 w 313"/>
                      <a:gd name="T51" fmla="*/ 73 h 114"/>
                      <a:gd name="T52" fmla="*/ 301 w 313"/>
                      <a:gd name="T53" fmla="*/ 78 h 114"/>
                      <a:gd name="T54" fmla="*/ 304 w 313"/>
                      <a:gd name="T55" fmla="*/ 84 h 114"/>
                      <a:gd name="T56" fmla="*/ 303 w 313"/>
                      <a:gd name="T57" fmla="*/ 91 h 114"/>
                      <a:gd name="T58" fmla="*/ 299 w 313"/>
                      <a:gd name="T59" fmla="*/ 96 h 114"/>
                      <a:gd name="T60" fmla="*/ 296 w 313"/>
                      <a:gd name="T61" fmla="*/ 101 h 114"/>
                      <a:gd name="T62" fmla="*/ 294 w 313"/>
                      <a:gd name="T63" fmla="*/ 109 h 114"/>
                      <a:gd name="T64" fmla="*/ 291 w 313"/>
                      <a:gd name="T65" fmla="*/ 112 h 114"/>
                      <a:gd name="T66" fmla="*/ 282 w 313"/>
                      <a:gd name="T67" fmla="*/ 113 h 114"/>
                      <a:gd name="T68" fmla="*/ 268 w 313"/>
                      <a:gd name="T69" fmla="*/ 113 h 114"/>
                      <a:gd name="T70" fmla="*/ 256 w 313"/>
                      <a:gd name="T71" fmla="*/ 110 h 114"/>
                      <a:gd name="T72" fmla="*/ 242 w 313"/>
                      <a:gd name="T73" fmla="*/ 106 h 114"/>
                      <a:gd name="T74" fmla="*/ 233 w 313"/>
                      <a:gd name="T75" fmla="*/ 101 h 114"/>
                      <a:gd name="T76" fmla="*/ 226 w 313"/>
                      <a:gd name="T77" fmla="*/ 97 h 114"/>
                      <a:gd name="T78" fmla="*/ 204 w 313"/>
                      <a:gd name="T79" fmla="*/ 100 h 114"/>
                      <a:gd name="T80" fmla="*/ 173 w 313"/>
                      <a:gd name="T81" fmla="*/ 104 h 114"/>
                      <a:gd name="T82" fmla="*/ 150 w 313"/>
                      <a:gd name="T83" fmla="*/ 106 h 114"/>
                      <a:gd name="T84" fmla="*/ 127 w 313"/>
                      <a:gd name="T85" fmla="*/ 106 h 114"/>
                      <a:gd name="T86" fmla="*/ 97 w 313"/>
                      <a:gd name="T87" fmla="*/ 106 h 114"/>
                      <a:gd name="T88" fmla="*/ 79 w 313"/>
                      <a:gd name="T89" fmla="*/ 102 h 114"/>
                      <a:gd name="T90" fmla="*/ 47 w 313"/>
                      <a:gd name="T91" fmla="*/ 90 h 114"/>
                      <a:gd name="T92" fmla="*/ 28 w 313"/>
                      <a:gd name="T93" fmla="*/ 80 h 114"/>
                      <a:gd name="T94" fmla="*/ 16 w 313"/>
                      <a:gd name="T95" fmla="*/ 63 h 114"/>
                      <a:gd name="T96" fmla="*/ 8 w 313"/>
                      <a:gd name="T97" fmla="*/ 56 h 114"/>
                      <a:gd name="T98" fmla="*/ 0 w 313"/>
                      <a:gd name="T99" fmla="*/ 40 h 114"/>
                      <a:gd name="T100" fmla="*/ 14 w 313"/>
                      <a:gd name="T101" fmla="*/ 30 h 114"/>
                      <a:gd name="T102" fmla="*/ 33 w 313"/>
                      <a:gd name="T103" fmla="*/ 27 h 114"/>
                      <a:gd name="T104" fmla="*/ 55 w 313"/>
                      <a:gd name="T105" fmla="*/ 8 h 114"/>
                      <a:gd name="T106" fmla="*/ 67 w 313"/>
                      <a:gd name="T107" fmla="*/ 4 h 114"/>
                      <a:gd name="T108" fmla="*/ 75 w 313"/>
                      <a:gd name="T109" fmla="*/ 0 h 11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313" h="114">
                        <a:moveTo>
                          <a:pt x="75" y="0"/>
                        </a:moveTo>
                        <a:lnTo>
                          <a:pt x="80" y="12"/>
                        </a:lnTo>
                        <a:lnTo>
                          <a:pt x="92" y="27"/>
                        </a:lnTo>
                        <a:lnTo>
                          <a:pt x="112" y="38"/>
                        </a:lnTo>
                        <a:lnTo>
                          <a:pt x="139" y="46"/>
                        </a:lnTo>
                        <a:lnTo>
                          <a:pt x="171" y="53"/>
                        </a:lnTo>
                        <a:lnTo>
                          <a:pt x="197" y="54"/>
                        </a:lnTo>
                        <a:lnTo>
                          <a:pt x="223" y="53"/>
                        </a:lnTo>
                        <a:lnTo>
                          <a:pt x="228" y="50"/>
                        </a:lnTo>
                        <a:lnTo>
                          <a:pt x="236" y="41"/>
                        </a:lnTo>
                        <a:lnTo>
                          <a:pt x="242" y="35"/>
                        </a:lnTo>
                        <a:lnTo>
                          <a:pt x="251" y="29"/>
                        </a:lnTo>
                        <a:lnTo>
                          <a:pt x="254" y="22"/>
                        </a:lnTo>
                        <a:lnTo>
                          <a:pt x="258" y="17"/>
                        </a:lnTo>
                        <a:lnTo>
                          <a:pt x="264" y="14"/>
                        </a:lnTo>
                        <a:lnTo>
                          <a:pt x="271" y="11"/>
                        </a:lnTo>
                        <a:lnTo>
                          <a:pt x="282" y="10"/>
                        </a:lnTo>
                        <a:lnTo>
                          <a:pt x="294" y="13"/>
                        </a:lnTo>
                        <a:lnTo>
                          <a:pt x="304" y="17"/>
                        </a:lnTo>
                        <a:lnTo>
                          <a:pt x="309" y="23"/>
                        </a:lnTo>
                        <a:lnTo>
                          <a:pt x="312" y="31"/>
                        </a:lnTo>
                        <a:lnTo>
                          <a:pt x="308" y="47"/>
                        </a:lnTo>
                        <a:lnTo>
                          <a:pt x="311" y="53"/>
                        </a:lnTo>
                        <a:lnTo>
                          <a:pt x="312" y="61"/>
                        </a:lnTo>
                        <a:lnTo>
                          <a:pt x="310" y="67"/>
                        </a:lnTo>
                        <a:lnTo>
                          <a:pt x="304" y="73"/>
                        </a:lnTo>
                        <a:lnTo>
                          <a:pt x="301" y="78"/>
                        </a:lnTo>
                        <a:lnTo>
                          <a:pt x="304" y="84"/>
                        </a:lnTo>
                        <a:lnTo>
                          <a:pt x="303" y="91"/>
                        </a:lnTo>
                        <a:lnTo>
                          <a:pt x="299" y="96"/>
                        </a:lnTo>
                        <a:lnTo>
                          <a:pt x="296" y="101"/>
                        </a:lnTo>
                        <a:lnTo>
                          <a:pt x="294" y="109"/>
                        </a:lnTo>
                        <a:lnTo>
                          <a:pt x="291" y="112"/>
                        </a:lnTo>
                        <a:lnTo>
                          <a:pt x="282" y="113"/>
                        </a:lnTo>
                        <a:lnTo>
                          <a:pt x="268" y="113"/>
                        </a:lnTo>
                        <a:lnTo>
                          <a:pt x="256" y="110"/>
                        </a:lnTo>
                        <a:lnTo>
                          <a:pt x="242" y="106"/>
                        </a:lnTo>
                        <a:lnTo>
                          <a:pt x="233" y="101"/>
                        </a:lnTo>
                        <a:lnTo>
                          <a:pt x="226" y="97"/>
                        </a:lnTo>
                        <a:lnTo>
                          <a:pt x="204" y="100"/>
                        </a:lnTo>
                        <a:lnTo>
                          <a:pt x="173" y="104"/>
                        </a:lnTo>
                        <a:lnTo>
                          <a:pt x="150" y="106"/>
                        </a:lnTo>
                        <a:lnTo>
                          <a:pt x="127" y="106"/>
                        </a:lnTo>
                        <a:lnTo>
                          <a:pt x="97" y="106"/>
                        </a:lnTo>
                        <a:lnTo>
                          <a:pt x="79" y="102"/>
                        </a:lnTo>
                        <a:lnTo>
                          <a:pt x="47" y="90"/>
                        </a:lnTo>
                        <a:lnTo>
                          <a:pt x="28" y="80"/>
                        </a:lnTo>
                        <a:lnTo>
                          <a:pt x="16" y="63"/>
                        </a:lnTo>
                        <a:lnTo>
                          <a:pt x="8" y="56"/>
                        </a:lnTo>
                        <a:lnTo>
                          <a:pt x="0" y="40"/>
                        </a:lnTo>
                        <a:lnTo>
                          <a:pt x="14" y="30"/>
                        </a:lnTo>
                        <a:lnTo>
                          <a:pt x="33" y="27"/>
                        </a:lnTo>
                        <a:lnTo>
                          <a:pt x="55" y="8"/>
                        </a:lnTo>
                        <a:lnTo>
                          <a:pt x="67" y="4"/>
                        </a:lnTo>
                        <a:lnTo>
                          <a:pt x="75" y="0"/>
                        </a:lnTo>
                      </a:path>
                    </a:pathLst>
                  </a:custGeom>
                  <a:solidFill>
                    <a:srgbClr val="E0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5" name="Freeform 83"/>
                  <p:cNvSpPr>
                    <a:spLocks/>
                  </p:cNvSpPr>
                  <p:nvPr/>
                </p:nvSpPr>
                <p:spPr bwMode="auto">
                  <a:xfrm>
                    <a:off x="3380" y="1560"/>
                    <a:ext cx="8" cy="27"/>
                  </a:xfrm>
                  <a:custGeom>
                    <a:avLst/>
                    <a:gdLst>
                      <a:gd name="T0" fmla="*/ 7 w 8"/>
                      <a:gd name="T1" fmla="*/ 0 h 27"/>
                      <a:gd name="T2" fmla="*/ 4 w 8"/>
                      <a:gd name="T3" fmla="*/ 1 h 27"/>
                      <a:gd name="T4" fmla="*/ 2 w 8"/>
                      <a:gd name="T5" fmla="*/ 4 h 27"/>
                      <a:gd name="T6" fmla="*/ 0 w 8"/>
                      <a:gd name="T7" fmla="*/ 8 h 27"/>
                      <a:gd name="T8" fmla="*/ 0 w 8"/>
                      <a:gd name="T9" fmla="*/ 11 h 27"/>
                      <a:gd name="T10" fmla="*/ 2 w 8"/>
                      <a:gd name="T11" fmla="*/ 19 h 27"/>
                      <a:gd name="T12" fmla="*/ 2 w 8"/>
                      <a:gd name="T13" fmla="*/ 26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" h="27">
                        <a:moveTo>
                          <a:pt x="7" y="0"/>
                        </a:moveTo>
                        <a:lnTo>
                          <a:pt x="4" y="1"/>
                        </a:lnTo>
                        <a:lnTo>
                          <a:pt x="2" y="4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2" y="19"/>
                        </a:lnTo>
                        <a:lnTo>
                          <a:pt x="2" y="26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6" name="Freeform 84"/>
                  <p:cNvSpPr>
                    <a:spLocks/>
                  </p:cNvSpPr>
                  <p:nvPr/>
                </p:nvSpPr>
                <p:spPr bwMode="auto">
                  <a:xfrm>
                    <a:off x="3413" y="1593"/>
                    <a:ext cx="14" cy="5"/>
                  </a:xfrm>
                  <a:custGeom>
                    <a:avLst/>
                    <a:gdLst>
                      <a:gd name="T0" fmla="*/ 13 w 14"/>
                      <a:gd name="T1" fmla="*/ 2 h 5"/>
                      <a:gd name="T2" fmla="*/ 9 w 14"/>
                      <a:gd name="T3" fmla="*/ 4 h 5"/>
                      <a:gd name="T4" fmla="*/ 3 w 14"/>
                      <a:gd name="T5" fmla="*/ 3 h 5"/>
                      <a:gd name="T6" fmla="*/ 0 w 14"/>
                      <a:gd name="T7" fmla="*/ 0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" h="5">
                        <a:moveTo>
                          <a:pt x="13" y="2"/>
                        </a:moveTo>
                        <a:lnTo>
                          <a:pt x="9" y="4"/>
                        </a:lnTo>
                        <a:lnTo>
                          <a:pt x="3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7" name="Freeform 85"/>
                  <p:cNvSpPr>
                    <a:spLocks/>
                  </p:cNvSpPr>
                  <p:nvPr/>
                </p:nvSpPr>
                <p:spPr bwMode="auto">
                  <a:xfrm>
                    <a:off x="3406" y="1623"/>
                    <a:ext cx="16" cy="5"/>
                  </a:xfrm>
                  <a:custGeom>
                    <a:avLst/>
                    <a:gdLst>
                      <a:gd name="T0" fmla="*/ 15 w 16"/>
                      <a:gd name="T1" fmla="*/ 0 h 5"/>
                      <a:gd name="T2" fmla="*/ 13 w 16"/>
                      <a:gd name="T3" fmla="*/ 3 h 5"/>
                      <a:gd name="T4" fmla="*/ 9 w 16"/>
                      <a:gd name="T5" fmla="*/ 4 h 5"/>
                      <a:gd name="T6" fmla="*/ 4 w 16"/>
                      <a:gd name="T7" fmla="*/ 3 h 5"/>
                      <a:gd name="T8" fmla="*/ 0 w 16"/>
                      <a:gd name="T9" fmla="*/ 1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" h="5">
                        <a:moveTo>
                          <a:pt x="15" y="0"/>
                        </a:moveTo>
                        <a:lnTo>
                          <a:pt x="13" y="3"/>
                        </a:lnTo>
                        <a:lnTo>
                          <a:pt x="9" y="4"/>
                        </a:lnTo>
                        <a:lnTo>
                          <a:pt x="4" y="3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8" name="Freeform 86"/>
                  <p:cNvSpPr>
                    <a:spLocks/>
                  </p:cNvSpPr>
                  <p:nvPr/>
                </p:nvSpPr>
                <p:spPr bwMode="auto">
                  <a:xfrm>
                    <a:off x="3325" y="1602"/>
                    <a:ext cx="18" cy="34"/>
                  </a:xfrm>
                  <a:custGeom>
                    <a:avLst/>
                    <a:gdLst>
                      <a:gd name="T0" fmla="*/ 0 w 18"/>
                      <a:gd name="T1" fmla="*/ 0 h 34"/>
                      <a:gd name="T2" fmla="*/ 5 w 18"/>
                      <a:gd name="T3" fmla="*/ 4 h 34"/>
                      <a:gd name="T4" fmla="*/ 12 w 18"/>
                      <a:gd name="T5" fmla="*/ 12 h 34"/>
                      <a:gd name="T6" fmla="*/ 15 w 18"/>
                      <a:gd name="T7" fmla="*/ 20 h 34"/>
                      <a:gd name="T8" fmla="*/ 17 w 18"/>
                      <a:gd name="T9" fmla="*/ 26 h 34"/>
                      <a:gd name="T10" fmla="*/ 15 w 18"/>
                      <a:gd name="T11" fmla="*/ 33 h 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8" h="34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12" y="12"/>
                        </a:lnTo>
                        <a:lnTo>
                          <a:pt x="15" y="20"/>
                        </a:lnTo>
                        <a:lnTo>
                          <a:pt x="17" y="26"/>
                        </a:lnTo>
                        <a:lnTo>
                          <a:pt x="15" y="3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09" name="Freeform 87"/>
                  <p:cNvSpPr>
                    <a:spLocks/>
                  </p:cNvSpPr>
                  <p:nvPr/>
                </p:nvSpPr>
                <p:spPr bwMode="auto">
                  <a:xfrm>
                    <a:off x="3382" y="1581"/>
                    <a:ext cx="19" cy="10"/>
                  </a:xfrm>
                  <a:custGeom>
                    <a:avLst/>
                    <a:gdLst>
                      <a:gd name="T0" fmla="*/ 0 w 19"/>
                      <a:gd name="T1" fmla="*/ 9 h 10"/>
                      <a:gd name="T2" fmla="*/ 3 w 19"/>
                      <a:gd name="T3" fmla="*/ 5 h 10"/>
                      <a:gd name="T4" fmla="*/ 7 w 19"/>
                      <a:gd name="T5" fmla="*/ 2 h 10"/>
                      <a:gd name="T6" fmla="*/ 12 w 19"/>
                      <a:gd name="T7" fmla="*/ 0 h 10"/>
                      <a:gd name="T8" fmla="*/ 18 w 19"/>
                      <a:gd name="T9" fmla="*/ 1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0" y="9"/>
                        </a:moveTo>
                        <a:lnTo>
                          <a:pt x="3" y="5"/>
                        </a:lnTo>
                        <a:lnTo>
                          <a:pt x="7" y="2"/>
                        </a:lnTo>
                        <a:lnTo>
                          <a:pt x="12" y="0"/>
                        </a:lnTo>
                        <a:lnTo>
                          <a:pt x="18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0" name="Freeform 88"/>
                  <p:cNvSpPr>
                    <a:spLocks/>
                  </p:cNvSpPr>
                  <p:nvPr/>
                </p:nvSpPr>
                <p:spPr bwMode="auto">
                  <a:xfrm>
                    <a:off x="3396" y="1571"/>
                    <a:ext cx="13" cy="11"/>
                  </a:xfrm>
                  <a:custGeom>
                    <a:avLst/>
                    <a:gdLst>
                      <a:gd name="T0" fmla="*/ 12 w 13"/>
                      <a:gd name="T1" fmla="*/ 0 h 11"/>
                      <a:gd name="T2" fmla="*/ 8 w 13"/>
                      <a:gd name="T3" fmla="*/ 0 h 11"/>
                      <a:gd name="T4" fmla="*/ 5 w 13"/>
                      <a:gd name="T5" fmla="*/ 2 h 11"/>
                      <a:gd name="T6" fmla="*/ 3 w 13"/>
                      <a:gd name="T7" fmla="*/ 4 h 11"/>
                      <a:gd name="T8" fmla="*/ 1 w 13"/>
                      <a:gd name="T9" fmla="*/ 7 h 11"/>
                      <a:gd name="T10" fmla="*/ 0 w 13"/>
                      <a:gd name="T11" fmla="*/ 1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11">
                        <a:moveTo>
                          <a:pt x="12" y="0"/>
                        </a:moveTo>
                        <a:lnTo>
                          <a:pt x="8" y="0"/>
                        </a:lnTo>
                        <a:lnTo>
                          <a:pt x="5" y="2"/>
                        </a:lnTo>
                        <a:lnTo>
                          <a:pt x="3" y="4"/>
                        </a:lnTo>
                        <a:lnTo>
                          <a:pt x="1" y="7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1" name="Freeform 89"/>
                  <p:cNvSpPr>
                    <a:spLocks/>
                  </p:cNvSpPr>
                  <p:nvPr/>
                </p:nvSpPr>
                <p:spPr bwMode="auto">
                  <a:xfrm>
                    <a:off x="3394" y="1558"/>
                    <a:ext cx="6" cy="15"/>
                  </a:xfrm>
                  <a:custGeom>
                    <a:avLst/>
                    <a:gdLst>
                      <a:gd name="T0" fmla="*/ 5 w 6"/>
                      <a:gd name="T1" fmla="*/ 0 h 15"/>
                      <a:gd name="T2" fmla="*/ 3 w 6"/>
                      <a:gd name="T3" fmla="*/ 2 h 15"/>
                      <a:gd name="T4" fmla="*/ 1 w 6"/>
                      <a:gd name="T5" fmla="*/ 6 h 15"/>
                      <a:gd name="T6" fmla="*/ 0 w 6"/>
                      <a:gd name="T7" fmla="*/ 10 h 15"/>
                      <a:gd name="T8" fmla="*/ 0 w 6"/>
                      <a:gd name="T9" fmla="*/ 14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" h="15">
                        <a:moveTo>
                          <a:pt x="5" y="0"/>
                        </a:moveTo>
                        <a:lnTo>
                          <a:pt x="3" y="2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0" y="14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3112" name="Freeform 90"/>
                  <p:cNvSpPr>
                    <a:spLocks/>
                  </p:cNvSpPr>
                  <p:nvPr/>
                </p:nvSpPr>
                <p:spPr bwMode="auto">
                  <a:xfrm>
                    <a:off x="3386" y="1564"/>
                    <a:ext cx="9" cy="9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4 w 9"/>
                      <a:gd name="T3" fmla="*/ 2 h 9"/>
                      <a:gd name="T4" fmla="*/ 6 w 9"/>
                      <a:gd name="T5" fmla="*/ 4 h 9"/>
                      <a:gd name="T6" fmla="*/ 8 w 9"/>
                      <a:gd name="T7" fmla="*/ 8 h 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" h="9">
                        <a:moveTo>
                          <a:pt x="0" y="0"/>
                        </a:moveTo>
                        <a:lnTo>
                          <a:pt x="4" y="2"/>
                        </a:lnTo>
                        <a:lnTo>
                          <a:pt x="6" y="4"/>
                        </a:lnTo>
                        <a:lnTo>
                          <a:pt x="8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3101" name="Freeform 91"/>
                <p:cNvSpPr>
                  <a:spLocks/>
                </p:cNvSpPr>
                <p:nvPr/>
              </p:nvSpPr>
              <p:spPr bwMode="auto">
                <a:xfrm>
                  <a:off x="3089" y="1505"/>
                  <a:ext cx="104" cy="84"/>
                </a:xfrm>
                <a:custGeom>
                  <a:avLst/>
                  <a:gdLst>
                    <a:gd name="T0" fmla="*/ 0 w 104"/>
                    <a:gd name="T1" fmla="*/ 43 h 84"/>
                    <a:gd name="T2" fmla="*/ 1 w 104"/>
                    <a:gd name="T3" fmla="*/ 53 h 84"/>
                    <a:gd name="T4" fmla="*/ 6 w 104"/>
                    <a:gd name="T5" fmla="*/ 59 h 84"/>
                    <a:gd name="T6" fmla="*/ 6 w 104"/>
                    <a:gd name="T7" fmla="*/ 61 h 84"/>
                    <a:gd name="T8" fmla="*/ 12 w 104"/>
                    <a:gd name="T9" fmla="*/ 69 h 84"/>
                    <a:gd name="T10" fmla="*/ 11 w 104"/>
                    <a:gd name="T11" fmla="*/ 70 h 84"/>
                    <a:gd name="T12" fmla="*/ 17 w 104"/>
                    <a:gd name="T13" fmla="*/ 77 h 84"/>
                    <a:gd name="T14" fmla="*/ 26 w 104"/>
                    <a:gd name="T15" fmla="*/ 83 h 84"/>
                    <a:gd name="T16" fmla="*/ 31 w 104"/>
                    <a:gd name="T17" fmla="*/ 77 h 84"/>
                    <a:gd name="T18" fmla="*/ 37 w 104"/>
                    <a:gd name="T19" fmla="*/ 72 h 84"/>
                    <a:gd name="T20" fmla="*/ 44 w 104"/>
                    <a:gd name="T21" fmla="*/ 67 h 84"/>
                    <a:gd name="T22" fmla="*/ 51 w 104"/>
                    <a:gd name="T23" fmla="*/ 66 h 84"/>
                    <a:gd name="T24" fmla="*/ 61 w 104"/>
                    <a:gd name="T25" fmla="*/ 66 h 84"/>
                    <a:gd name="T26" fmla="*/ 66 w 104"/>
                    <a:gd name="T27" fmla="*/ 59 h 84"/>
                    <a:gd name="T28" fmla="*/ 71 w 104"/>
                    <a:gd name="T29" fmla="*/ 53 h 84"/>
                    <a:gd name="T30" fmla="*/ 77 w 104"/>
                    <a:gd name="T31" fmla="*/ 49 h 84"/>
                    <a:gd name="T32" fmla="*/ 84 w 104"/>
                    <a:gd name="T33" fmla="*/ 47 h 84"/>
                    <a:gd name="T34" fmla="*/ 95 w 104"/>
                    <a:gd name="T35" fmla="*/ 45 h 84"/>
                    <a:gd name="T36" fmla="*/ 101 w 104"/>
                    <a:gd name="T37" fmla="*/ 40 h 84"/>
                    <a:gd name="T38" fmla="*/ 103 w 104"/>
                    <a:gd name="T39" fmla="*/ 36 h 84"/>
                    <a:gd name="T40" fmla="*/ 101 w 104"/>
                    <a:gd name="T41" fmla="*/ 26 h 84"/>
                    <a:gd name="T42" fmla="*/ 100 w 104"/>
                    <a:gd name="T43" fmla="*/ 27 h 84"/>
                    <a:gd name="T44" fmla="*/ 95 w 104"/>
                    <a:gd name="T45" fmla="*/ 18 h 84"/>
                    <a:gd name="T46" fmla="*/ 93 w 104"/>
                    <a:gd name="T47" fmla="*/ 14 h 84"/>
                    <a:gd name="T48" fmla="*/ 93 w 104"/>
                    <a:gd name="T49" fmla="*/ 13 h 84"/>
                    <a:gd name="T50" fmla="*/ 89 w 104"/>
                    <a:gd name="T51" fmla="*/ 7 h 84"/>
                    <a:gd name="T52" fmla="*/ 81 w 104"/>
                    <a:gd name="T53" fmla="*/ 0 h 84"/>
                    <a:gd name="T54" fmla="*/ 68 w 104"/>
                    <a:gd name="T55" fmla="*/ 6 h 84"/>
                    <a:gd name="T56" fmla="*/ 60 w 104"/>
                    <a:gd name="T57" fmla="*/ 17 h 84"/>
                    <a:gd name="T58" fmla="*/ 50 w 104"/>
                    <a:gd name="T59" fmla="*/ 22 h 84"/>
                    <a:gd name="T60" fmla="*/ 34 w 104"/>
                    <a:gd name="T61" fmla="*/ 28 h 84"/>
                    <a:gd name="T62" fmla="*/ 29 w 104"/>
                    <a:gd name="T63" fmla="*/ 36 h 84"/>
                    <a:gd name="T64" fmla="*/ 22 w 104"/>
                    <a:gd name="T65" fmla="*/ 36 h 84"/>
                    <a:gd name="T66" fmla="*/ 12 w 104"/>
                    <a:gd name="T67" fmla="*/ 40 h 84"/>
                    <a:gd name="T68" fmla="*/ 0 w 104"/>
                    <a:gd name="T69" fmla="*/ 43 h 8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04" h="84">
                      <a:moveTo>
                        <a:pt x="0" y="43"/>
                      </a:moveTo>
                      <a:lnTo>
                        <a:pt x="1" y="53"/>
                      </a:lnTo>
                      <a:lnTo>
                        <a:pt x="6" y="59"/>
                      </a:lnTo>
                      <a:lnTo>
                        <a:pt x="6" y="61"/>
                      </a:lnTo>
                      <a:lnTo>
                        <a:pt x="12" y="69"/>
                      </a:lnTo>
                      <a:lnTo>
                        <a:pt x="11" y="70"/>
                      </a:lnTo>
                      <a:lnTo>
                        <a:pt x="17" y="77"/>
                      </a:lnTo>
                      <a:lnTo>
                        <a:pt x="26" y="83"/>
                      </a:lnTo>
                      <a:lnTo>
                        <a:pt x="31" y="77"/>
                      </a:lnTo>
                      <a:lnTo>
                        <a:pt x="37" y="72"/>
                      </a:lnTo>
                      <a:lnTo>
                        <a:pt x="44" y="67"/>
                      </a:lnTo>
                      <a:lnTo>
                        <a:pt x="51" y="66"/>
                      </a:lnTo>
                      <a:lnTo>
                        <a:pt x="61" y="66"/>
                      </a:lnTo>
                      <a:lnTo>
                        <a:pt x="66" y="59"/>
                      </a:lnTo>
                      <a:lnTo>
                        <a:pt x="71" y="53"/>
                      </a:lnTo>
                      <a:lnTo>
                        <a:pt x="77" y="49"/>
                      </a:lnTo>
                      <a:lnTo>
                        <a:pt x="84" y="47"/>
                      </a:lnTo>
                      <a:lnTo>
                        <a:pt x="95" y="45"/>
                      </a:lnTo>
                      <a:lnTo>
                        <a:pt x="101" y="40"/>
                      </a:lnTo>
                      <a:lnTo>
                        <a:pt x="103" y="36"/>
                      </a:lnTo>
                      <a:lnTo>
                        <a:pt x="101" y="26"/>
                      </a:lnTo>
                      <a:lnTo>
                        <a:pt x="100" y="27"/>
                      </a:lnTo>
                      <a:lnTo>
                        <a:pt x="95" y="18"/>
                      </a:lnTo>
                      <a:lnTo>
                        <a:pt x="93" y="14"/>
                      </a:lnTo>
                      <a:lnTo>
                        <a:pt x="93" y="13"/>
                      </a:lnTo>
                      <a:lnTo>
                        <a:pt x="89" y="7"/>
                      </a:lnTo>
                      <a:lnTo>
                        <a:pt x="81" y="0"/>
                      </a:lnTo>
                      <a:lnTo>
                        <a:pt x="68" y="6"/>
                      </a:lnTo>
                      <a:lnTo>
                        <a:pt x="60" y="17"/>
                      </a:lnTo>
                      <a:lnTo>
                        <a:pt x="50" y="22"/>
                      </a:lnTo>
                      <a:lnTo>
                        <a:pt x="34" y="28"/>
                      </a:lnTo>
                      <a:lnTo>
                        <a:pt x="29" y="36"/>
                      </a:lnTo>
                      <a:lnTo>
                        <a:pt x="22" y="36"/>
                      </a:lnTo>
                      <a:lnTo>
                        <a:pt x="12" y="4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02" name="Freeform 92"/>
                <p:cNvSpPr>
                  <a:spLocks/>
                </p:cNvSpPr>
                <p:nvPr/>
              </p:nvSpPr>
              <p:spPr bwMode="auto">
                <a:xfrm>
                  <a:off x="3133" y="1357"/>
                  <a:ext cx="121" cy="99"/>
                </a:xfrm>
                <a:custGeom>
                  <a:avLst/>
                  <a:gdLst>
                    <a:gd name="T0" fmla="*/ 0 w 121"/>
                    <a:gd name="T1" fmla="*/ 0 h 99"/>
                    <a:gd name="T2" fmla="*/ 18 w 121"/>
                    <a:gd name="T3" fmla="*/ 10 h 99"/>
                    <a:gd name="T4" fmla="*/ 34 w 121"/>
                    <a:gd name="T5" fmla="*/ 20 h 99"/>
                    <a:gd name="T6" fmla="*/ 48 w 121"/>
                    <a:gd name="T7" fmla="*/ 27 h 99"/>
                    <a:gd name="T8" fmla="*/ 62 w 121"/>
                    <a:gd name="T9" fmla="*/ 34 h 99"/>
                    <a:gd name="T10" fmla="*/ 82 w 121"/>
                    <a:gd name="T11" fmla="*/ 44 h 99"/>
                    <a:gd name="T12" fmla="*/ 94 w 121"/>
                    <a:gd name="T13" fmla="*/ 63 h 99"/>
                    <a:gd name="T14" fmla="*/ 103 w 121"/>
                    <a:gd name="T15" fmla="*/ 97 h 99"/>
                    <a:gd name="T16" fmla="*/ 113 w 121"/>
                    <a:gd name="T17" fmla="*/ 69 h 99"/>
                    <a:gd name="T18" fmla="*/ 120 w 121"/>
                    <a:gd name="T19" fmla="*/ 51 h 99"/>
                    <a:gd name="T20" fmla="*/ 119 w 121"/>
                    <a:gd name="T21" fmla="*/ 37 h 99"/>
                    <a:gd name="T22" fmla="*/ 119 w 121"/>
                    <a:gd name="T23" fmla="*/ 51 h 99"/>
                    <a:gd name="T24" fmla="*/ 112 w 121"/>
                    <a:gd name="T25" fmla="*/ 69 h 99"/>
                    <a:gd name="T26" fmla="*/ 105 w 121"/>
                    <a:gd name="T27" fmla="*/ 98 h 99"/>
                    <a:gd name="T28" fmla="*/ 94 w 121"/>
                    <a:gd name="T29" fmla="*/ 63 h 99"/>
                    <a:gd name="T30" fmla="*/ 82 w 121"/>
                    <a:gd name="T31" fmla="*/ 44 h 99"/>
                    <a:gd name="T32" fmla="*/ 62 w 121"/>
                    <a:gd name="T33" fmla="*/ 34 h 99"/>
                    <a:gd name="T34" fmla="*/ 48 w 121"/>
                    <a:gd name="T35" fmla="*/ 27 h 99"/>
                    <a:gd name="T36" fmla="*/ 34 w 121"/>
                    <a:gd name="T37" fmla="*/ 20 h 99"/>
                    <a:gd name="T38" fmla="*/ 17 w 121"/>
                    <a:gd name="T39" fmla="*/ 10 h 99"/>
                    <a:gd name="T40" fmla="*/ 0 w 121"/>
                    <a:gd name="T41" fmla="*/ 0 h 9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1" h="99">
                      <a:moveTo>
                        <a:pt x="0" y="0"/>
                      </a:moveTo>
                      <a:lnTo>
                        <a:pt x="18" y="10"/>
                      </a:lnTo>
                      <a:lnTo>
                        <a:pt x="34" y="20"/>
                      </a:lnTo>
                      <a:lnTo>
                        <a:pt x="48" y="27"/>
                      </a:lnTo>
                      <a:lnTo>
                        <a:pt x="62" y="34"/>
                      </a:lnTo>
                      <a:lnTo>
                        <a:pt x="82" y="44"/>
                      </a:lnTo>
                      <a:lnTo>
                        <a:pt x="94" y="63"/>
                      </a:lnTo>
                      <a:lnTo>
                        <a:pt x="103" y="97"/>
                      </a:lnTo>
                      <a:lnTo>
                        <a:pt x="113" y="69"/>
                      </a:lnTo>
                      <a:lnTo>
                        <a:pt x="120" y="51"/>
                      </a:lnTo>
                      <a:lnTo>
                        <a:pt x="119" y="37"/>
                      </a:lnTo>
                      <a:lnTo>
                        <a:pt x="119" y="51"/>
                      </a:lnTo>
                      <a:lnTo>
                        <a:pt x="112" y="69"/>
                      </a:lnTo>
                      <a:lnTo>
                        <a:pt x="105" y="98"/>
                      </a:lnTo>
                      <a:lnTo>
                        <a:pt x="94" y="63"/>
                      </a:lnTo>
                      <a:lnTo>
                        <a:pt x="82" y="44"/>
                      </a:lnTo>
                      <a:lnTo>
                        <a:pt x="62" y="34"/>
                      </a:lnTo>
                      <a:lnTo>
                        <a:pt x="48" y="27"/>
                      </a:lnTo>
                      <a:lnTo>
                        <a:pt x="34" y="20"/>
                      </a:lnTo>
                      <a:lnTo>
                        <a:pt x="17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103" name="Freeform 93"/>
                <p:cNvSpPr>
                  <a:spLocks/>
                </p:cNvSpPr>
                <p:nvPr/>
              </p:nvSpPr>
              <p:spPr bwMode="auto">
                <a:xfrm>
                  <a:off x="3146" y="1442"/>
                  <a:ext cx="47" cy="84"/>
                </a:xfrm>
                <a:custGeom>
                  <a:avLst/>
                  <a:gdLst>
                    <a:gd name="T0" fmla="*/ 21 w 47"/>
                    <a:gd name="T1" fmla="*/ 63 h 84"/>
                    <a:gd name="T2" fmla="*/ 8 w 47"/>
                    <a:gd name="T3" fmla="*/ 50 h 84"/>
                    <a:gd name="T4" fmla="*/ 4 w 47"/>
                    <a:gd name="T5" fmla="*/ 38 h 84"/>
                    <a:gd name="T6" fmla="*/ 2 w 47"/>
                    <a:gd name="T7" fmla="*/ 24 h 84"/>
                    <a:gd name="T8" fmla="*/ 0 w 47"/>
                    <a:gd name="T9" fmla="*/ 5 h 84"/>
                    <a:gd name="T10" fmla="*/ 4 w 47"/>
                    <a:gd name="T11" fmla="*/ 2 h 84"/>
                    <a:gd name="T12" fmla="*/ 8 w 47"/>
                    <a:gd name="T13" fmla="*/ 1 h 84"/>
                    <a:gd name="T14" fmla="*/ 11 w 47"/>
                    <a:gd name="T15" fmla="*/ 13 h 84"/>
                    <a:gd name="T16" fmla="*/ 17 w 47"/>
                    <a:gd name="T17" fmla="*/ 20 h 84"/>
                    <a:gd name="T18" fmla="*/ 19 w 47"/>
                    <a:gd name="T19" fmla="*/ 35 h 84"/>
                    <a:gd name="T20" fmla="*/ 23 w 47"/>
                    <a:gd name="T21" fmla="*/ 46 h 84"/>
                    <a:gd name="T22" fmla="*/ 32 w 47"/>
                    <a:gd name="T23" fmla="*/ 55 h 84"/>
                    <a:gd name="T24" fmla="*/ 40 w 47"/>
                    <a:gd name="T25" fmla="*/ 67 h 84"/>
                    <a:gd name="T26" fmla="*/ 46 w 47"/>
                    <a:gd name="T27" fmla="*/ 83 h 84"/>
                    <a:gd name="T28" fmla="*/ 39 w 47"/>
                    <a:gd name="T29" fmla="*/ 67 h 84"/>
                    <a:gd name="T30" fmla="*/ 31 w 47"/>
                    <a:gd name="T31" fmla="*/ 55 h 84"/>
                    <a:gd name="T32" fmla="*/ 22 w 47"/>
                    <a:gd name="T33" fmla="*/ 46 h 84"/>
                    <a:gd name="T34" fmla="*/ 19 w 47"/>
                    <a:gd name="T35" fmla="*/ 35 h 84"/>
                    <a:gd name="T36" fmla="*/ 18 w 47"/>
                    <a:gd name="T37" fmla="*/ 20 h 84"/>
                    <a:gd name="T38" fmla="*/ 11 w 47"/>
                    <a:gd name="T39" fmla="*/ 14 h 84"/>
                    <a:gd name="T40" fmla="*/ 9 w 47"/>
                    <a:gd name="T41" fmla="*/ 0 h 84"/>
                    <a:gd name="T42" fmla="*/ 5 w 47"/>
                    <a:gd name="T43" fmla="*/ 1 h 84"/>
                    <a:gd name="T44" fmla="*/ 0 w 47"/>
                    <a:gd name="T45" fmla="*/ 5 h 84"/>
                    <a:gd name="T46" fmla="*/ 0 w 47"/>
                    <a:gd name="T47" fmla="*/ 13 h 84"/>
                    <a:gd name="T48" fmla="*/ 2 w 47"/>
                    <a:gd name="T49" fmla="*/ 25 h 84"/>
                    <a:gd name="T50" fmla="*/ 4 w 47"/>
                    <a:gd name="T51" fmla="*/ 36 h 84"/>
                    <a:gd name="T52" fmla="*/ 8 w 47"/>
                    <a:gd name="T53" fmla="*/ 50 h 8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7" h="84">
                      <a:moveTo>
                        <a:pt x="21" y="63"/>
                      </a:moveTo>
                      <a:lnTo>
                        <a:pt x="8" y="50"/>
                      </a:lnTo>
                      <a:lnTo>
                        <a:pt x="4" y="38"/>
                      </a:lnTo>
                      <a:lnTo>
                        <a:pt x="2" y="24"/>
                      </a:lnTo>
                      <a:lnTo>
                        <a:pt x="0" y="5"/>
                      </a:lnTo>
                      <a:lnTo>
                        <a:pt x="4" y="2"/>
                      </a:lnTo>
                      <a:lnTo>
                        <a:pt x="8" y="1"/>
                      </a:lnTo>
                      <a:lnTo>
                        <a:pt x="11" y="13"/>
                      </a:lnTo>
                      <a:lnTo>
                        <a:pt x="17" y="20"/>
                      </a:lnTo>
                      <a:lnTo>
                        <a:pt x="19" y="35"/>
                      </a:lnTo>
                      <a:lnTo>
                        <a:pt x="23" y="46"/>
                      </a:lnTo>
                      <a:lnTo>
                        <a:pt x="32" y="55"/>
                      </a:lnTo>
                      <a:lnTo>
                        <a:pt x="40" y="67"/>
                      </a:lnTo>
                      <a:lnTo>
                        <a:pt x="46" y="83"/>
                      </a:lnTo>
                      <a:lnTo>
                        <a:pt x="39" y="67"/>
                      </a:lnTo>
                      <a:lnTo>
                        <a:pt x="31" y="55"/>
                      </a:lnTo>
                      <a:lnTo>
                        <a:pt x="22" y="46"/>
                      </a:lnTo>
                      <a:lnTo>
                        <a:pt x="19" y="35"/>
                      </a:lnTo>
                      <a:lnTo>
                        <a:pt x="18" y="20"/>
                      </a:lnTo>
                      <a:lnTo>
                        <a:pt x="11" y="14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2" y="25"/>
                      </a:lnTo>
                      <a:lnTo>
                        <a:pt x="4" y="36"/>
                      </a:lnTo>
                      <a:lnTo>
                        <a:pt x="8" y="5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0" name="Group 94"/>
          <p:cNvGrpSpPr>
            <a:grpSpLocks/>
          </p:cNvGrpSpPr>
          <p:nvPr/>
        </p:nvGrpSpPr>
        <p:grpSpPr bwMode="auto">
          <a:xfrm>
            <a:off x="7177088" y="4960938"/>
            <a:ext cx="550862" cy="461962"/>
            <a:chOff x="4886" y="3075"/>
            <a:chExt cx="347" cy="291"/>
          </a:xfrm>
        </p:grpSpPr>
        <p:sp>
          <p:nvSpPr>
            <p:cNvPr id="43088" name="Freeform 95"/>
            <p:cNvSpPr>
              <a:spLocks/>
            </p:cNvSpPr>
            <p:nvPr/>
          </p:nvSpPr>
          <p:spPr bwMode="auto">
            <a:xfrm>
              <a:off x="4886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89" name="Freeform 96"/>
            <p:cNvSpPr>
              <a:spLocks/>
            </p:cNvSpPr>
            <p:nvPr/>
          </p:nvSpPr>
          <p:spPr bwMode="auto">
            <a:xfrm>
              <a:off x="4913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21" name="Group 97"/>
          <p:cNvGrpSpPr>
            <a:grpSpLocks/>
          </p:cNvGrpSpPr>
          <p:nvPr/>
        </p:nvGrpSpPr>
        <p:grpSpPr bwMode="auto">
          <a:xfrm>
            <a:off x="7351713" y="4548188"/>
            <a:ext cx="514350" cy="687387"/>
            <a:chOff x="4996" y="2815"/>
            <a:chExt cx="324" cy="433"/>
          </a:xfrm>
        </p:grpSpPr>
        <p:grpSp>
          <p:nvGrpSpPr>
            <p:cNvPr id="43082" name="Group 98"/>
            <p:cNvGrpSpPr>
              <a:grpSpLocks/>
            </p:cNvGrpSpPr>
            <p:nvPr/>
          </p:nvGrpSpPr>
          <p:grpSpPr bwMode="auto">
            <a:xfrm>
              <a:off x="4996" y="2815"/>
              <a:ext cx="324" cy="331"/>
              <a:chOff x="4996" y="2815"/>
              <a:chExt cx="324" cy="331"/>
            </a:xfrm>
          </p:grpSpPr>
          <p:sp>
            <p:nvSpPr>
              <p:cNvPr id="43086" name="Freeform 99"/>
              <p:cNvSpPr>
                <a:spLocks/>
              </p:cNvSpPr>
              <p:nvPr/>
            </p:nvSpPr>
            <p:spPr bwMode="auto">
              <a:xfrm>
                <a:off x="4996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87" name="Freeform 100"/>
              <p:cNvSpPr>
                <a:spLocks/>
              </p:cNvSpPr>
              <p:nvPr/>
            </p:nvSpPr>
            <p:spPr bwMode="auto">
              <a:xfrm>
                <a:off x="5013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83" name="Group 101"/>
            <p:cNvGrpSpPr>
              <a:grpSpLocks/>
            </p:cNvGrpSpPr>
            <p:nvPr/>
          </p:nvGrpSpPr>
          <p:grpSpPr bwMode="auto">
            <a:xfrm>
              <a:off x="5228" y="3105"/>
              <a:ext cx="52" cy="143"/>
              <a:chOff x="5228" y="3105"/>
              <a:chExt cx="52" cy="143"/>
            </a:xfrm>
          </p:grpSpPr>
          <p:sp>
            <p:nvSpPr>
              <p:cNvPr id="43084" name="Freeform 102"/>
              <p:cNvSpPr>
                <a:spLocks/>
              </p:cNvSpPr>
              <p:nvPr/>
            </p:nvSpPr>
            <p:spPr bwMode="auto">
              <a:xfrm>
                <a:off x="5232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85" name="Oval 103"/>
              <p:cNvSpPr>
                <a:spLocks noChangeArrowheads="1"/>
              </p:cNvSpPr>
              <p:nvPr/>
            </p:nvSpPr>
            <p:spPr bwMode="auto">
              <a:xfrm>
                <a:off x="5228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22" name="Group 104"/>
          <p:cNvGrpSpPr>
            <a:grpSpLocks/>
          </p:cNvGrpSpPr>
          <p:nvPr/>
        </p:nvGrpSpPr>
        <p:grpSpPr bwMode="auto">
          <a:xfrm>
            <a:off x="6802438" y="4419600"/>
            <a:ext cx="588962" cy="989013"/>
            <a:chOff x="4650" y="2734"/>
            <a:chExt cx="371" cy="623"/>
          </a:xfrm>
        </p:grpSpPr>
        <p:sp>
          <p:nvSpPr>
            <p:cNvPr id="43076" name="Freeform 105"/>
            <p:cNvSpPr>
              <a:spLocks/>
            </p:cNvSpPr>
            <p:nvPr/>
          </p:nvSpPr>
          <p:spPr bwMode="auto">
            <a:xfrm>
              <a:off x="4650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77" name="Group 106"/>
            <p:cNvGrpSpPr>
              <a:grpSpLocks/>
            </p:cNvGrpSpPr>
            <p:nvPr/>
          </p:nvGrpSpPr>
          <p:grpSpPr bwMode="auto">
            <a:xfrm>
              <a:off x="4694" y="2734"/>
              <a:ext cx="327" cy="619"/>
              <a:chOff x="4694" y="2734"/>
              <a:chExt cx="327" cy="619"/>
            </a:xfrm>
          </p:grpSpPr>
          <p:sp>
            <p:nvSpPr>
              <p:cNvPr id="43078" name="Freeform 107"/>
              <p:cNvSpPr>
                <a:spLocks/>
              </p:cNvSpPr>
              <p:nvPr/>
            </p:nvSpPr>
            <p:spPr bwMode="auto">
              <a:xfrm>
                <a:off x="4694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79" name="Group 108"/>
              <p:cNvGrpSpPr>
                <a:grpSpLocks/>
              </p:cNvGrpSpPr>
              <p:nvPr/>
            </p:nvGrpSpPr>
            <p:grpSpPr bwMode="auto">
              <a:xfrm>
                <a:off x="4885" y="2810"/>
                <a:ext cx="42" cy="57"/>
                <a:chOff x="4885" y="2810"/>
                <a:chExt cx="42" cy="57"/>
              </a:xfrm>
            </p:grpSpPr>
            <p:sp>
              <p:nvSpPr>
                <p:cNvPr id="43080" name="Freeform 109"/>
                <p:cNvSpPr>
                  <a:spLocks/>
                </p:cNvSpPr>
                <p:nvPr/>
              </p:nvSpPr>
              <p:spPr bwMode="auto">
                <a:xfrm>
                  <a:off x="4885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81" name="Freeform 110"/>
                <p:cNvSpPr>
                  <a:spLocks/>
                </p:cNvSpPr>
                <p:nvPr/>
              </p:nvSpPr>
              <p:spPr bwMode="auto">
                <a:xfrm>
                  <a:off x="4913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3" name="Group 111"/>
          <p:cNvGrpSpPr>
            <a:grpSpLocks/>
          </p:cNvGrpSpPr>
          <p:nvPr/>
        </p:nvGrpSpPr>
        <p:grpSpPr bwMode="auto">
          <a:xfrm>
            <a:off x="5576888" y="4960938"/>
            <a:ext cx="550862" cy="461962"/>
            <a:chOff x="3878" y="3075"/>
            <a:chExt cx="347" cy="291"/>
          </a:xfrm>
        </p:grpSpPr>
        <p:sp>
          <p:nvSpPr>
            <p:cNvPr id="43074" name="Freeform 112"/>
            <p:cNvSpPr>
              <a:spLocks/>
            </p:cNvSpPr>
            <p:nvPr/>
          </p:nvSpPr>
          <p:spPr bwMode="auto">
            <a:xfrm>
              <a:off x="3878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75" name="Freeform 113"/>
            <p:cNvSpPr>
              <a:spLocks/>
            </p:cNvSpPr>
            <p:nvPr/>
          </p:nvSpPr>
          <p:spPr bwMode="auto">
            <a:xfrm>
              <a:off x="3905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24" name="Group 114"/>
          <p:cNvGrpSpPr>
            <a:grpSpLocks/>
          </p:cNvGrpSpPr>
          <p:nvPr/>
        </p:nvGrpSpPr>
        <p:grpSpPr bwMode="auto">
          <a:xfrm>
            <a:off x="5751513" y="4548188"/>
            <a:ext cx="514350" cy="687387"/>
            <a:chOff x="3988" y="2815"/>
            <a:chExt cx="324" cy="433"/>
          </a:xfrm>
        </p:grpSpPr>
        <p:grpSp>
          <p:nvGrpSpPr>
            <p:cNvPr id="43068" name="Group 115"/>
            <p:cNvGrpSpPr>
              <a:grpSpLocks/>
            </p:cNvGrpSpPr>
            <p:nvPr/>
          </p:nvGrpSpPr>
          <p:grpSpPr bwMode="auto">
            <a:xfrm>
              <a:off x="3988" y="2815"/>
              <a:ext cx="324" cy="331"/>
              <a:chOff x="3988" y="2815"/>
              <a:chExt cx="324" cy="331"/>
            </a:xfrm>
          </p:grpSpPr>
          <p:sp>
            <p:nvSpPr>
              <p:cNvPr id="43072" name="Freeform 116"/>
              <p:cNvSpPr>
                <a:spLocks/>
              </p:cNvSpPr>
              <p:nvPr/>
            </p:nvSpPr>
            <p:spPr bwMode="auto">
              <a:xfrm>
                <a:off x="3988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73" name="Freeform 117"/>
              <p:cNvSpPr>
                <a:spLocks/>
              </p:cNvSpPr>
              <p:nvPr/>
            </p:nvSpPr>
            <p:spPr bwMode="auto">
              <a:xfrm>
                <a:off x="4005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69" name="Group 118"/>
            <p:cNvGrpSpPr>
              <a:grpSpLocks/>
            </p:cNvGrpSpPr>
            <p:nvPr/>
          </p:nvGrpSpPr>
          <p:grpSpPr bwMode="auto">
            <a:xfrm>
              <a:off x="4220" y="3105"/>
              <a:ext cx="52" cy="143"/>
              <a:chOff x="4220" y="3105"/>
              <a:chExt cx="52" cy="143"/>
            </a:xfrm>
          </p:grpSpPr>
          <p:sp>
            <p:nvSpPr>
              <p:cNvPr id="43070" name="Freeform 119"/>
              <p:cNvSpPr>
                <a:spLocks/>
              </p:cNvSpPr>
              <p:nvPr/>
            </p:nvSpPr>
            <p:spPr bwMode="auto">
              <a:xfrm>
                <a:off x="4224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71" name="Oval 120"/>
              <p:cNvSpPr>
                <a:spLocks noChangeArrowheads="1"/>
              </p:cNvSpPr>
              <p:nvPr/>
            </p:nvSpPr>
            <p:spPr bwMode="auto">
              <a:xfrm>
                <a:off x="4220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25" name="Group 121"/>
          <p:cNvGrpSpPr>
            <a:grpSpLocks/>
          </p:cNvGrpSpPr>
          <p:nvPr/>
        </p:nvGrpSpPr>
        <p:grpSpPr bwMode="auto">
          <a:xfrm>
            <a:off x="5202238" y="4419600"/>
            <a:ext cx="588962" cy="989013"/>
            <a:chOff x="3642" y="2734"/>
            <a:chExt cx="371" cy="623"/>
          </a:xfrm>
        </p:grpSpPr>
        <p:sp>
          <p:nvSpPr>
            <p:cNvPr id="43062" name="Freeform 122"/>
            <p:cNvSpPr>
              <a:spLocks/>
            </p:cNvSpPr>
            <p:nvPr/>
          </p:nvSpPr>
          <p:spPr bwMode="auto">
            <a:xfrm>
              <a:off x="3642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63" name="Group 123"/>
            <p:cNvGrpSpPr>
              <a:grpSpLocks/>
            </p:cNvGrpSpPr>
            <p:nvPr/>
          </p:nvGrpSpPr>
          <p:grpSpPr bwMode="auto">
            <a:xfrm>
              <a:off x="3686" y="2734"/>
              <a:ext cx="327" cy="619"/>
              <a:chOff x="3686" y="2734"/>
              <a:chExt cx="327" cy="619"/>
            </a:xfrm>
          </p:grpSpPr>
          <p:sp>
            <p:nvSpPr>
              <p:cNvPr id="43064" name="Freeform 124"/>
              <p:cNvSpPr>
                <a:spLocks/>
              </p:cNvSpPr>
              <p:nvPr/>
            </p:nvSpPr>
            <p:spPr bwMode="auto">
              <a:xfrm>
                <a:off x="3686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65" name="Group 125"/>
              <p:cNvGrpSpPr>
                <a:grpSpLocks/>
              </p:cNvGrpSpPr>
              <p:nvPr/>
            </p:nvGrpSpPr>
            <p:grpSpPr bwMode="auto">
              <a:xfrm>
                <a:off x="3877" y="2810"/>
                <a:ext cx="42" cy="57"/>
                <a:chOff x="3877" y="2810"/>
                <a:chExt cx="42" cy="57"/>
              </a:xfrm>
            </p:grpSpPr>
            <p:sp>
              <p:nvSpPr>
                <p:cNvPr id="43066" name="Freeform 126"/>
                <p:cNvSpPr>
                  <a:spLocks/>
                </p:cNvSpPr>
                <p:nvPr/>
              </p:nvSpPr>
              <p:spPr bwMode="auto">
                <a:xfrm>
                  <a:off x="3877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67" name="Freeform 127"/>
                <p:cNvSpPr>
                  <a:spLocks/>
                </p:cNvSpPr>
                <p:nvPr/>
              </p:nvSpPr>
              <p:spPr bwMode="auto">
                <a:xfrm>
                  <a:off x="3905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6" name="Group 128"/>
          <p:cNvGrpSpPr>
            <a:grpSpLocks/>
          </p:cNvGrpSpPr>
          <p:nvPr/>
        </p:nvGrpSpPr>
        <p:grpSpPr bwMode="auto">
          <a:xfrm>
            <a:off x="3671888" y="4960938"/>
            <a:ext cx="550862" cy="461962"/>
            <a:chOff x="2678" y="3075"/>
            <a:chExt cx="347" cy="291"/>
          </a:xfrm>
        </p:grpSpPr>
        <p:sp>
          <p:nvSpPr>
            <p:cNvPr id="43060" name="Freeform 129"/>
            <p:cNvSpPr>
              <a:spLocks/>
            </p:cNvSpPr>
            <p:nvPr/>
          </p:nvSpPr>
          <p:spPr bwMode="auto">
            <a:xfrm>
              <a:off x="2678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61" name="Freeform 130"/>
            <p:cNvSpPr>
              <a:spLocks/>
            </p:cNvSpPr>
            <p:nvPr/>
          </p:nvSpPr>
          <p:spPr bwMode="auto">
            <a:xfrm>
              <a:off x="2705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27" name="Group 131"/>
          <p:cNvGrpSpPr>
            <a:grpSpLocks/>
          </p:cNvGrpSpPr>
          <p:nvPr/>
        </p:nvGrpSpPr>
        <p:grpSpPr bwMode="auto">
          <a:xfrm>
            <a:off x="3846513" y="4548188"/>
            <a:ext cx="514350" cy="687387"/>
            <a:chOff x="2788" y="2815"/>
            <a:chExt cx="324" cy="433"/>
          </a:xfrm>
        </p:grpSpPr>
        <p:grpSp>
          <p:nvGrpSpPr>
            <p:cNvPr id="43054" name="Group 132"/>
            <p:cNvGrpSpPr>
              <a:grpSpLocks/>
            </p:cNvGrpSpPr>
            <p:nvPr/>
          </p:nvGrpSpPr>
          <p:grpSpPr bwMode="auto">
            <a:xfrm>
              <a:off x="2788" y="2815"/>
              <a:ext cx="324" cy="331"/>
              <a:chOff x="2788" y="2815"/>
              <a:chExt cx="324" cy="331"/>
            </a:xfrm>
          </p:grpSpPr>
          <p:sp>
            <p:nvSpPr>
              <p:cNvPr id="43058" name="Freeform 133"/>
              <p:cNvSpPr>
                <a:spLocks/>
              </p:cNvSpPr>
              <p:nvPr/>
            </p:nvSpPr>
            <p:spPr bwMode="auto">
              <a:xfrm>
                <a:off x="2788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59" name="Freeform 134"/>
              <p:cNvSpPr>
                <a:spLocks/>
              </p:cNvSpPr>
              <p:nvPr/>
            </p:nvSpPr>
            <p:spPr bwMode="auto">
              <a:xfrm>
                <a:off x="2805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55" name="Group 135"/>
            <p:cNvGrpSpPr>
              <a:grpSpLocks/>
            </p:cNvGrpSpPr>
            <p:nvPr/>
          </p:nvGrpSpPr>
          <p:grpSpPr bwMode="auto">
            <a:xfrm>
              <a:off x="3020" y="3105"/>
              <a:ext cx="52" cy="143"/>
              <a:chOff x="3020" y="3105"/>
              <a:chExt cx="52" cy="143"/>
            </a:xfrm>
          </p:grpSpPr>
          <p:sp>
            <p:nvSpPr>
              <p:cNvPr id="43056" name="Freeform 136"/>
              <p:cNvSpPr>
                <a:spLocks/>
              </p:cNvSpPr>
              <p:nvPr/>
            </p:nvSpPr>
            <p:spPr bwMode="auto">
              <a:xfrm>
                <a:off x="3024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57" name="Oval 137"/>
              <p:cNvSpPr>
                <a:spLocks noChangeArrowheads="1"/>
              </p:cNvSpPr>
              <p:nvPr/>
            </p:nvSpPr>
            <p:spPr bwMode="auto">
              <a:xfrm>
                <a:off x="3020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28" name="Group 138"/>
          <p:cNvGrpSpPr>
            <a:grpSpLocks/>
          </p:cNvGrpSpPr>
          <p:nvPr/>
        </p:nvGrpSpPr>
        <p:grpSpPr bwMode="auto">
          <a:xfrm>
            <a:off x="3297238" y="4419600"/>
            <a:ext cx="588962" cy="989013"/>
            <a:chOff x="2442" y="2734"/>
            <a:chExt cx="371" cy="623"/>
          </a:xfrm>
        </p:grpSpPr>
        <p:sp>
          <p:nvSpPr>
            <p:cNvPr id="43048" name="Freeform 139"/>
            <p:cNvSpPr>
              <a:spLocks/>
            </p:cNvSpPr>
            <p:nvPr/>
          </p:nvSpPr>
          <p:spPr bwMode="auto">
            <a:xfrm>
              <a:off x="2442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49" name="Group 140"/>
            <p:cNvGrpSpPr>
              <a:grpSpLocks/>
            </p:cNvGrpSpPr>
            <p:nvPr/>
          </p:nvGrpSpPr>
          <p:grpSpPr bwMode="auto">
            <a:xfrm>
              <a:off x="2486" y="2734"/>
              <a:ext cx="327" cy="619"/>
              <a:chOff x="2486" y="2734"/>
              <a:chExt cx="327" cy="619"/>
            </a:xfrm>
          </p:grpSpPr>
          <p:sp>
            <p:nvSpPr>
              <p:cNvPr id="43050" name="Freeform 141"/>
              <p:cNvSpPr>
                <a:spLocks/>
              </p:cNvSpPr>
              <p:nvPr/>
            </p:nvSpPr>
            <p:spPr bwMode="auto">
              <a:xfrm>
                <a:off x="2486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51" name="Group 142"/>
              <p:cNvGrpSpPr>
                <a:grpSpLocks/>
              </p:cNvGrpSpPr>
              <p:nvPr/>
            </p:nvGrpSpPr>
            <p:grpSpPr bwMode="auto">
              <a:xfrm>
                <a:off x="2677" y="2810"/>
                <a:ext cx="42" cy="57"/>
                <a:chOff x="2677" y="2810"/>
                <a:chExt cx="42" cy="57"/>
              </a:xfrm>
            </p:grpSpPr>
            <p:sp>
              <p:nvSpPr>
                <p:cNvPr id="43052" name="Freeform 143"/>
                <p:cNvSpPr>
                  <a:spLocks/>
                </p:cNvSpPr>
                <p:nvPr/>
              </p:nvSpPr>
              <p:spPr bwMode="auto">
                <a:xfrm>
                  <a:off x="2677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53" name="Freeform 144"/>
                <p:cNvSpPr>
                  <a:spLocks/>
                </p:cNvSpPr>
                <p:nvPr/>
              </p:nvSpPr>
              <p:spPr bwMode="auto">
                <a:xfrm>
                  <a:off x="2705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3029" name="Group 145"/>
          <p:cNvGrpSpPr>
            <a:grpSpLocks/>
          </p:cNvGrpSpPr>
          <p:nvPr/>
        </p:nvGrpSpPr>
        <p:grpSpPr bwMode="auto">
          <a:xfrm>
            <a:off x="1843088" y="4960938"/>
            <a:ext cx="550862" cy="461962"/>
            <a:chOff x="1526" y="3075"/>
            <a:chExt cx="347" cy="291"/>
          </a:xfrm>
        </p:grpSpPr>
        <p:sp>
          <p:nvSpPr>
            <p:cNvPr id="43046" name="Freeform 146"/>
            <p:cNvSpPr>
              <a:spLocks/>
            </p:cNvSpPr>
            <p:nvPr/>
          </p:nvSpPr>
          <p:spPr bwMode="auto">
            <a:xfrm>
              <a:off x="1526" y="307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047" name="Freeform 147"/>
            <p:cNvSpPr>
              <a:spLocks/>
            </p:cNvSpPr>
            <p:nvPr/>
          </p:nvSpPr>
          <p:spPr bwMode="auto">
            <a:xfrm>
              <a:off x="1553" y="307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3030" name="Group 148"/>
          <p:cNvGrpSpPr>
            <a:grpSpLocks/>
          </p:cNvGrpSpPr>
          <p:nvPr/>
        </p:nvGrpSpPr>
        <p:grpSpPr bwMode="auto">
          <a:xfrm>
            <a:off x="2017713" y="4548188"/>
            <a:ext cx="514350" cy="687387"/>
            <a:chOff x="1636" y="2815"/>
            <a:chExt cx="324" cy="433"/>
          </a:xfrm>
        </p:grpSpPr>
        <p:grpSp>
          <p:nvGrpSpPr>
            <p:cNvPr id="43040" name="Group 149"/>
            <p:cNvGrpSpPr>
              <a:grpSpLocks/>
            </p:cNvGrpSpPr>
            <p:nvPr/>
          </p:nvGrpSpPr>
          <p:grpSpPr bwMode="auto">
            <a:xfrm>
              <a:off x="1636" y="2815"/>
              <a:ext cx="324" cy="331"/>
              <a:chOff x="1636" y="2815"/>
              <a:chExt cx="324" cy="331"/>
            </a:xfrm>
          </p:grpSpPr>
          <p:sp>
            <p:nvSpPr>
              <p:cNvPr id="43044" name="Freeform 150"/>
              <p:cNvSpPr>
                <a:spLocks/>
              </p:cNvSpPr>
              <p:nvPr/>
            </p:nvSpPr>
            <p:spPr bwMode="auto">
              <a:xfrm>
                <a:off x="1636" y="281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45" name="Freeform 151"/>
              <p:cNvSpPr>
                <a:spLocks/>
              </p:cNvSpPr>
              <p:nvPr/>
            </p:nvSpPr>
            <p:spPr bwMode="auto">
              <a:xfrm>
                <a:off x="1653" y="284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3041" name="Group 152"/>
            <p:cNvGrpSpPr>
              <a:grpSpLocks/>
            </p:cNvGrpSpPr>
            <p:nvPr/>
          </p:nvGrpSpPr>
          <p:grpSpPr bwMode="auto">
            <a:xfrm>
              <a:off x="1868" y="3105"/>
              <a:ext cx="52" cy="143"/>
              <a:chOff x="1868" y="3105"/>
              <a:chExt cx="52" cy="143"/>
            </a:xfrm>
          </p:grpSpPr>
          <p:sp>
            <p:nvSpPr>
              <p:cNvPr id="43042" name="Freeform 153"/>
              <p:cNvSpPr>
                <a:spLocks/>
              </p:cNvSpPr>
              <p:nvPr/>
            </p:nvSpPr>
            <p:spPr bwMode="auto">
              <a:xfrm>
                <a:off x="1872" y="311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043" name="Oval 154"/>
              <p:cNvSpPr>
                <a:spLocks noChangeArrowheads="1"/>
              </p:cNvSpPr>
              <p:nvPr/>
            </p:nvSpPr>
            <p:spPr bwMode="auto">
              <a:xfrm>
                <a:off x="1868" y="310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3031" name="Group 155"/>
          <p:cNvGrpSpPr>
            <a:grpSpLocks/>
          </p:cNvGrpSpPr>
          <p:nvPr/>
        </p:nvGrpSpPr>
        <p:grpSpPr bwMode="auto">
          <a:xfrm>
            <a:off x="1468438" y="4419600"/>
            <a:ext cx="588962" cy="989013"/>
            <a:chOff x="1290" y="2734"/>
            <a:chExt cx="371" cy="623"/>
          </a:xfrm>
        </p:grpSpPr>
        <p:sp>
          <p:nvSpPr>
            <p:cNvPr id="43034" name="Freeform 156"/>
            <p:cNvSpPr>
              <a:spLocks/>
            </p:cNvSpPr>
            <p:nvPr/>
          </p:nvSpPr>
          <p:spPr bwMode="auto">
            <a:xfrm>
              <a:off x="1290" y="301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3035" name="Group 157"/>
            <p:cNvGrpSpPr>
              <a:grpSpLocks/>
            </p:cNvGrpSpPr>
            <p:nvPr/>
          </p:nvGrpSpPr>
          <p:grpSpPr bwMode="auto">
            <a:xfrm>
              <a:off x="1334" y="2734"/>
              <a:ext cx="327" cy="619"/>
              <a:chOff x="1334" y="2734"/>
              <a:chExt cx="327" cy="619"/>
            </a:xfrm>
          </p:grpSpPr>
          <p:sp>
            <p:nvSpPr>
              <p:cNvPr id="43036" name="Freeform 158"/>
              <p:cNvSpPr>
                <a:spLocks/>
              </p:cNvSpPr>
              <p:nvPr/>
            </p:nvSpPr>
            <p:spPr bwMode="auto">
              <a:xfrm>
                <a:off x="1334" y="273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3037" name="Group 159"/>
              <p:cNvGrpSpPr>
                <a:grpSpLocks/>
              </p:cNvGrpSpPr>
              <p:nvPr/>
            </p:nvGrpSpPr>
            <p:grpSpPr bwMode="auto">
              <a:xfrm>
                <a:off x="1525" y="2810"/>
                <a:ext cx="42" cy="57"/>
                <a:chOff x="1525" y="2810"/>
                <a:chExt cx="42" cy="57"/>
              </a:xfrm>
            </p:grpSpPr>
            <p:sp>
              <p:nvSpPr>
                <p:cNvPr id="43038" name="Freeform 160"/>
                <p:cNvSpPr>
                  <a:spLocks/>
                </p:cNvSpPr>
                <p:nvPr/>
              </p:nvSpPr>
              <p:spPr bwMode="auto">
                <a:xfrm>
                  <a:off x="1525" y="281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3039" name="Freeform 161"/>
                <p:cNvSpPr>
                  <a:spLocks/>
                </p:cNvSpPr>
                <p:nvPr/>
              </p:nvSpPr>
              <p:spPr bwMode="auto">
                <a:xfrm>
                  <a:off x="1553" y="283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43032" name="Rectangle 16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>
                <a:latin typeface="標楷體" panose="03000509000000000000" pitchFamily="65" charset="-120"/>
              </a:rPr>
              <a:t> </a:t>
            </a:r>
          </a:p>
        </p:txBody>
      </p:sp>
      <p:sp>
        <p:nvSpPr>
          <p:cNvPr id="43033" name="Text Box 164"/>
          <p:cNvSpPr txBox="1">
            <a:spLocks noChangeArrowheads="1"/>
          </p:cNvSpPr>
          <p:nvPr/>
        </p:nvSpPr>
        <p:spPr bwMode="auto">
          <a:xfrm>
            <a:off x="6019800" y="1676400"/>
            <a:ext cx="2514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anose="03000509000000000000" pitchFamily="65" charset="-120"/>
              </a:rPr>
              <a:t>顧客為何需要知道你們如何分工，才有資格做你們的顧客？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6E0403-1A55-49A5-9DA9-83949FF15EF0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資訊科技下的可行方案</a:t>
            </a:r>
          </a:p>
        </p:txBody>
      </p:sp>
      <p:grpSp>
        <p:nvGrpSpPr>
          <p:cNvPr id="45061" name="Group 4"/>
          <p:cNvGrpSpPr>
            <a:grpSpLocks/>
          </p:cNvGrpSpPr>
          <p:nvPr/>
        </p:nvGrpSpPr>
        <p:grpSpPr bwMode="auto">
          <a:xfrm>
            <a:off x="244475" y="2833688"/>
            <a:ext cx="8308975" cy="647700"/>
            <a:chOff x="621" y="1797"/>
            <a:chExt cx="5234" cy="408"/>
          </a:xfrm>
        </p:grpSpPr>
        <p:sp>
          <p:nvSpPr>
            <p:cNvPr id="45305" name="弧線 5"/>
            <p:cNvSpPr>
              <a:spLocks/>
            </p:cNvSpPr>
            <p:nvPr/>
          </p:nvSpPr>
          <p:spPr bwMode="auto">
            <a:xfrm>
              <a:off x="3299" y="1797"/>
              <a:ext cx="2556" cy="408"/>
            </a:xfrm>
            <a:custGeom>
              <a:avLst/>
              <a:gdLst>
                <a:gd name="T0" fmla="*/ 0 w 21608"/>
                <a:gd name="T1" fmla="*/ 0 h 21600"/>
                <a:gd name="T2" fmla="*/ 302 w 21608"/>
                <a:gd name="T3" fmla="*/ 8 h 21600"/>
                <a:gd name="T4" fmla="*/ 0 w 21608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8" h="21600" fill="none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</a:path>
                <a:path w="21608" h="21600" stroke="0" extrusionOk="0">
                  <a:moveTo>
                    <a:pt x="0" y="0"/>
                  </a:moveTo>
                  <a:cubicBezTo>
                    <a:pt x="2" y="0"/>
                    <a:pt x="5" y="-1"/>
                    <a:pt x="8" y="-1"/>
                  </a:cubicBezTo>
                  <a:cubicBezTo>
                    <a:pt x="11937" y="-1"/>
                    <a:pt x="21608" y="9670"/>
                    <a:pt x="21608" y="21600"/>
                  </a:cubicBezTo>
                  <a:lnTo>
                    <a:pt x="8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306" name="弧線 6"/>
            <p:cNvSpPr>
              <a:spLocks/>
            </p:cNvSpPr>
            <p:nvPr/>
          </p:nvSpPr>
          <p:spPr bwMode="auto">
            <a:xfrm>
              <a:off x="621" y="1797"/>
              <a:ext cx="2556" cy="408"/>
            </a:xfrm>
            <a:custGeom>
              <a:avLst/>
              <a:gdLst>
                <a:gd name="T0" fmla="*/ 0 w 21600"/>
                <a:gd name="T1" fmla="*/ 8 h 21600"/>
                <a:gd name="T2" fmla="*/ 302 w 21600"/>
                <a:gd name="T3" fmla="*/ 0 h 21600"/>
                <a:gd name="T4" fmla="*/ 302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3"/>
                    <a:pt x="9665" y="4"/>
                    <a:pt x="21592" y="0"/>
                  </a:cubicBezTo>
                  <a:lnTo>
                    <a:pt x="21600" y="21600"/>
                  </a:lnTo>
                  <a:lnTo>
                    <a:pt x="-1" y="21599"/>
                  </a:lnTo>
                  <a:close/>
                </a:path>
              </a:pathLst>
            </a:custGeom>
            <a:noFill/>
            <a:ln w="762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5062" name="Line 7"/>
          <p:cNvSpPr>
            <a:spLocks noChangeShapeType="1"/>
          </p:cNvSpPr>
          <p:nvPr/>
        </p:nvSpPr>
        <p:spPr bwMode="auto">
          <a:xfrm flipV="1">
            <a:off x="3411538" y="2254250"/>
            <a:ext cx="59690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410200" y="1752600"/>
            <a:ext cx="32289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</a:pPr>
            <a:r>
              <a:rPr lang="zh-TW" altLang="en-US">
                <a:solidFill>
                  <a:schemeClr val="accent2"/>
                </a:solidFill>
                <a:latin typeface="GE Black-Medium" charset="0"/>
                <a:ea typeface="標楷體" panose="03000509000000000000" pitchFamily="65" charset="-120"/>
              </a:rPr>
              <a:t>顧客面對單一服務窗口</a:t>
            </a:r>
          </a:p>
        </p:txBody>
      </p:sp>
      <p:pic>
        <p:nvPicPr>
          <p:cNvPr id="45064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7783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Line 11"/>
          <p:cNvSpPr>
            <a:spLocks noChangeShapeType="1"/>
          </p:cNvSpPr>
          <p:nvPr/>
        </p:nvSpPr>
        <p:spPr bwMode="auto">
          <a:xfrm>
            <a:off x="4487863" y="48926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66" name="Group 12"/>
          <p:cNvGrpSpPr>
            <a:grpSpLocks/>
          </p:cNvGrpSpPr>
          <p:nvPr/>
        </p:nvGrpSpPr>
        <p:grpSpPr bwMode="auto">
          <a:xfrm>
            <a:off x="3706813" y="4376738"/>
            <a:ext cx="901700" cy="660400"/>
            <a:chOff x="2802" y="2769"/>
            <a:chExt cx="568" cy="416"/>
          </a:xfrm>
        </p:grpSpPr>
        <p:grpSp>
          <p:nvGrpSpPr>
            <p:cNvPr id="45265" name="Group 13"/>
            <p:cNvGrpSpPr>
              <a:grpSpLocks/>
            </p:cNvGrpSpPr>
            <p:nvPr/>
          </p:nvGrpSpPr>
          <p:grpSpPr bwMode="auto">
            <a:xfrm>
              <a:off x="2914" y="3009"/>
              <a:ext cx="360" cy="104"/>
              <a:chOff x="2914" y="3009"/>
              <a:chExt cx="360" cy="104"/>
            </a:xfrm>
          </p:grpSpPr>
          <p:sp>
            <p:nvSpPr>
              <p:cNvPr id="45303" name="Rectangle 14"/>
              <p:cNvSpPr>
                <a:spLocks noChangeArrowheads="1"/>
              </p:cNvSpPr>
              <p:nvPr/>
            </p:nvSpPr>
            <p:spPr bwMode="auto">
              <a:xfrm>
                <a:off x="2914" y="3009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304" name="Rectangle 15"/>
              <p:cNvSpPr>
                <a:spLocks noChangeArrowheads="1"/>
              </p:cNvSpPr>
              <p:nvPr/>
            </p:nvSpPr>
            <p:spPr bwMode="auto">
              <a:xfrm>
                <a:off x="2918" y="3013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66" name="Group 16"/>
            <p:cNvGrpSpPr>
              <a:grpSpLocks/>
            </p:cNvGrpSpPr>
            <p:nvPr/>
          </p:nvGrpSpPr>
          <p:grpSpPr bwMode="auto">
            <a:xfrm>
              <a:off x="2994" y="3017"/>
              <a:ext cx="104" cy="56"/>
              <a:chOff x="2994" y="3017"/>
              <a:chExt cx="104" cy="56"/>
            </a:xfrm>
          </p:grpSpPr>
          <p:sp>
            <p:nvSpPr>
              <p:cNvPr id="45301" name="Rectangle 17"/>
              <p:cNvSpPr>
                <a:spLocks noChangeArrowheads="1"/>
              </p:cNvSpPr>
              <p:nvPr/>
            </p:nvSpPr>
            <p:spPr bwMode="auto">
              <a:xfrm>
                <a:off x="2994" y="3017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302" name="Rectangle 18"/>
              <p:cNvSpPr>
                <a:spLocks noChangeArrowheads="1"/>
              </p:cNvSpPr>
              <p:nvPr/>
            </p:nvSpPr>
            <p:spPr bwMode="auto">
              <a:xfrm>
                <a:off x="2998" y="3021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67" name="Group 19"/>
            <p:cNvGrpSpPr>
              <a:grpSpLocks/>
            </p:cNvGrpSpPr>
            <p:nvPr/>
          </p:nvGrpSpPr>
          <p:grpSpPr bwMode="auto">
            <a:xfrm>
              <a:off x="3098" y="3017"/>
              <a:ext cx="120" cy="56"/>
              <a:chOff x="3098" y="3017"/>
              <a:chExt cx="120" cy="56"/>
            </a:xfrm>
          </p:grpSpPr>
          <p:sp>
            <p:nvSpPr>
              <p:cNvPr id="45299" name="Rectangle 20"/>
              <p:cNvSpPr>
                <a:spLocks noChangeArrowheads="1"/>
              </p:cNvSpPr>
              <p:nvPr/>
            </p:nvSpPr>
            <p:spPr bwMode="auto">
              <a:xfrm>
                <a:off x="3098" y="3017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300" name="Rectangle 21"/>
              <p:cNvSpPr>
                <a:spLocks noChangeArrowheads="1"/>
              </p:cNvSpPr>
              <p:nvPr/>
            </p:nvSpPr>
            <p:spPr bwMode="auto">
              <a:xfrm>
                <a:off x="3102" y="3021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68" name="Group 22"/>
            <p:cNvGrpSpPr>
              <a:grpSpLocks/>
            </p:cNvGrpSpPr>
            <p:nvPr/>
          </p:nvGrpSpPr>
          <p:grpSpPr bwMode="auto">
            <a:xfrm>
              <a:off x="3034" y="3025"/>
              <a:ext cx="32" cy="24"/>
              <a:chOff x="3034" y="3025"/>
              <a:chExt cx="32" cy="24"/>
            </a:xfrm>
          </p:grpSpPr>
          <p:sp>
            <p:nvSpPr>
              <p:cNvPr id="45297" name="Rectangle 23"/>
              <p:cNvSpPr>
                <a:spLocks noChangeArrowheads="1"/>
              </p:cNvSpPr>
              <p:nvPr/>
            </p:nvSpPr>
            <p:spPr bwMode="auto">
              <a:xfrm>
                <a:off x="3034" y="3025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98" name="Rectangle 24"/>
              <p:cNvSpPr>
                <a:spLocks noChangeArrowheads="1"/>
              </p:cNvSpPr>
              <p:nvPr/>
            </p:nvSpPr>
            <p:spPr bwMode="auto">
              <a:xfrm>
                <a:off x="3038" y="3029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269" name="Rectangle 25"/>
            <p:cNvSpPr>
              <a:spLocks noChangeArrowheads="1"/>
            </p:cNvSpPr>
            <p:nvPr/>
          </p:nvSpPr>
          <p:spPr bwMode="auto">
            <a:xfrm>
              <a:off x="2802" y="3169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70" name="Freeform 26"/>
            <p:cNvSpPr>
              <a:spLocks/>
            </p:cNvSpPr>
            <p:nvPr/>
          </p:nvSpPr>
          <p:spPr bwMode="auto">
            <a:xfrm>
              <a:off x="2802" y="3105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1" name="Freeform 27"/>
            <p:cNvSpPr>
              <a:spLocks/>
            </p:cNvSpPr>
            <p:nvPr/>
          </p:nvSpPr>
          <p:spPr bwMode="auto">
            <a:xfrm>
              <a:off x="2802" y="3105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2" name="Freeform 28"/>
            <p:cNvSpPr>
              <a:spLocks/>
            </p:cNvSpPr>
            <p:nvPr/>
          </p:nvSpPr>
          <p:spPr bwMode="auto">
            <a:xfrm>
              <a:off x="2866" y="3113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3" name="Freeform 29"/>
            <p:cNvSpPr>
              <a:spLocks/>
            </p:cNvSpPr>
            <p:nvPr/>
          </p:nvSpPr>
          <p:spPr bwMode="auto">
            <a:xfrm>
              <a:off x="2906" y="3113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4" name="Freeform 30"/>
            <p:cNvSpPr>
              <a:spLocks/>
            </p:cNvSpPr>
            <p:nvPr/>
          </p:nvSpPr>
          <p:spPr bwMode="auto">
            <a:xfrm>
              <a:off x="3002" y="311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5" name="Freeform 31"/>
            <p:cNvSpPr>
              <a:spLocks/>
            </p:cNvSpPr>
            <p:nvPr/>
          </p:nvSpPr>
          <p:spPr bwMode="auto">
            <a:xfrm>
              <a:off x="2994" y="3105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6" name="Freeform 32"/>
            <p:cNvSpPr>
              <a:spLocks/>
            </p:cNvSpPr>
            <p:nvPr/>
          </p:nvSpPr>
          <p:spPr bwMode="auto">
            <a:xfrm>
              <a:off x="3082" y="311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7" name="Freeform 33"/>
            <p:cNvSpPr>
              <a:spLocks/>
            </p:cNvSpPr>
            <p:nvPr/>
          </p:nvSpPr>
          <p:spPr bwMode="auto">
            <a:xfrm>
              <a:off x="3074" y="3105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8" name="Freeform 34"/>
            <p:cNvSpPr>
              <a:spLocks/>
            </p:cNvSpPr>
            <p:nvPr/>
          </p:nvSpPr>
          <p:spPr bwMode="auto">
            <a:xfrm>
              <a:off x="3162" y="3113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79" name="Freeform 35"/>
            <p:cNvSpPr>
              <a:spLocks/>
            </p:cNvSpPr>
            <p:nvPr/>
          </p:nvSpPr>
          <p:spPr bwMode="auto">
            <a:xfrm>
              <a:off x="3234" y="3121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80" name="Line 36"/>
            <p:cNvSpPr>
              <a:spLocks noChangeShapeType="1"/>
            </p:cNvSpPr>
            <p:nvPr/>
          </p:nvSpPr>
          <p:spPr bwMode="auto">
            <a:xfrm>
              <a:off x="2902" y="3149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1" name="Line 37"/>
            <p:cNvSpPr>
              <a:spLocks noChangeShapeType="1"/>
            </p:cNvSpPr>
            <p:nvPr/>
          </p:nvSpPr>
          <p:spPr bwMode="auto">
            <a:xfrm>
              <a:off x="2862" y="313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2" name="Line 38"/>
            <p:cNvSpPr>
              <a:spLocks noChangeShapeType="1"/>
            </p:cNvSpPr>
            <p:nvPr/>
          </p:nvSpPr>
          <p:spPr bwMode="auto">
            <a:xfrm>
              <a:off x="2846" y="3149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3" name="Line 39"/>
            <p:cNvSpPr>
              <a:spLocks noChangeShapeType="1"/>
            </p:cNvSpPr>
            <p:nvPr/>
          </p:nvSpPr>
          <p:spPr bwMode="auto">
            <a:xfrm>
              <a:off x="2942" y="3149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4" name="Line 40"/>
            <p:cNvSpPr>
              <a:spLocks noChangeShapeType="1"/>
            </p:cNvSpPr>
            <p:nvPr/>
          </p:nvSpPr>
          <p:spPr bwMode="auto">
            <a:xfrm>
              <a:off x="3126" y="3141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5" name="Line 41"/>
            <p:cNvSpPr>
              <a:spLocks noChangeShapeType="1"/>
            </p:cNvSpPr>
            <p:nvPr/>
          </p:nvSpPr>
          <p:spPr bwMode="auto">
            <a:xfrm>
              <a:off x="3078" y="314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6" name="Line 42"/>
            <p:cNvSpPr>
              <a:spLocks noChangeShapeType="1"/>
            </p:cNvSpPr>
            <p:nvPr/>
          </p:nvSpPr>
          <p:spPr bwMode="auto">
            <a:xfrm>
              <a:off x="3166" y="3141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7" name="Line 43"/>
            <p:cNvSpPr>
              <a:spLocks noChangeShapeType="1"/>
            </p:cNvSpPr>
            <p:nvPr/>
          </p:nvSpPr>
          <p:spPr bwMode="auto">
            <a:xfrm>
              <a:off x="3238" y="3133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8" name="Line 44"/>
            <p:cNvSpPr>
              <a:spLocks noChangeShapeType="1"/>
            </p:cNvSpPr>
            <p:nvPr/>
          </p:nvSpPr>
          <p:spPr bwMode="auto">
            <a:xfrm>
              <a:off x="3238" y="3149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89" name="Line 45"/>
            <p:cNvSpPr>
              <a:spLocks noChangeShapeType="1"/>
            </p:cNvSpPr>
            <p:nvPr/>
          </p:nvSpPr>
          <p:spPr bwMode="auto">
            <a:xfrm>
              <a:off x="3294" y="314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90" name="AutoShape 46"/>
            <p:cNvSpPr>
              <a:spLocks noChangeArrowheads="1"/>
            </p:cNvSpPr>
            <p:nvPr/>
          </p:nvSpPr>
          <p:spPr bwMode="auto">
            <a:xfrm>
              <a:off x="2938" y="2769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1" name="AutoShape 47"/>
            <p:cNvSpPr>
              <a:spLocks noChangeArrowheads="1"/>
            </p:cNvSpPr>
            <p:nvPr/>
          </p:nvSpPr>
          <p:spPr bwMode="auto">
            <a:xfrm>
              <a:off x="2950" y="2781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2" name="AutoShape 48"/>
            <p:cNvSpPr>
              <a:spLocks noChangeArrowheads="1"/>
            </p:cNvSpPr>
            <p:nvPr/>
          </p:nvSpPr>
          <p:spPr bwMode="auto">
            <a:xfrm>
              <a:off x="2970" y="2793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3" name="AutoShape 49"/>
            <p:cNvSpPr>
              <a:spLocks noChangeArrowheads="1"/>
            </p:cNvSpPr>
            <p:nvPr/>
          </p:nvSpPr>
          <p:spPr bwMode="auto">
            <a:xfrm>
              <a:off x="2982" y="2805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4" name="AutoShape 50"/>
            <p:cNvSpPr>
              <a:spLocks noChangeArrowheads="1"/>
            </p:cNvSpPr>
            <p:nvPr/>
          </p:nvSpPr>
          <p:spPr bwMode="auto">
            <a:xfrm>
              <a:off x="2986" y="2809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5" name="Rectangle 51"/>
            <p:cNvSpPr>
              <a:spLocks noChangeArrowheads="1"/>
            </p:cNvSpPr>
            <p:nvPr/>
          </p:nvSpPr>
          <p:spPr bwMode="auto">
            <a:xfrm>
              <a:off x="3194" y="2977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96" name="Rectangle 52"/>
            <p:cNvSpPr>
              <a:spLocks noChangeArrowheads="1"/>
            </p:cNvSpPr>
            <p:nvPr/>
          </p:nvSpPr>
          <p:spPr bwMode="auto">
            <a:xfrm flipV="1">
              <a:off x="3202" y="2973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45067" name="Picture 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6927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Line 54"/>
          <p:cNvSpPr>
            <a:spLocks noChangeShapeType="1"/>
          </p:cNvSpPr>
          <p:nvPr/>
        </p:nvSpPr>
        <p:spPr bwMode="auto">
          <a:xfrm>
            <a:off x="1516063" y="58070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69" name="Group 55"/>
          <p:cNvGrpSpPr>
            <a:grpSpLocks/>
          </p:cNvGrpSpPr>
          <p:nvPr/>
        </p:nvGrpSpPr>
        <p:grpSpPr bwMode="auto">
          <a:xfrm>
            <a:off x="735013" y="5291138"/>
            <a:ext cx="901700" cy="660400"/>
            <a:chOff x="930" y="3345"/>
            <a:chExt cx="568" cy="416"/>
          </a:xfrm>
        </p:grpSpPr>
        <p:grpSp>
          <p:nvGrpSpPr>
            <p:cNvPr id="45225" name="Group 56"/>
            <p:cNvGrpSpPr>
              <a:grpSpLocks/>
            </p:cNvGrpSpPr>
            <p:nvPr/>
          </p:nvGrpSpPr>
          <p:grpSpPr bwMode="auto">
            <a:xfrm>
              <a:off x="1042" y="3585"/>
              <a:ext cx="360" cy="104"/>
              <a:chOff x="1042" y="3585"/>
              <a:chExt cx="360" cy="104"/>
            </a:xfrm>
          </p:grpSpPr>
          <p:sp>
            <p:nvSpPr>
              <p:cNvPr id="45263" name="Rectangle 57"/>
              <p:cNvSpPr>
                <a:spLocks noChangeArrowheads="1"/>
              </p:cNvSpPr>
              <p:nvPr/>
            </p:nvSpPr>
            <p:spPr bwMode="auto">
              <a:xfrm>
                <a:off x="1042" y="3585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64" name="Rectangle 58"/>
              <p:cNvSpPr>
                <a:spLocks noChangeArrowheads="1"/>
              </p:cNvSpPr>
              <p:nvPr/>
            </p:nvSpPr>
            <p:spPr bwMode="auto">
              <a:xfrm>
                <a:off x="1046" y="3589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26" name="Group 59"/>
            <p:cNvGrpSpPr>
              <a:grpSpLocks/>
            </p:cNvGrpSpPr>
            <p:nvPr/>
          </p:nvGrpSpPr>
          <p:grpSpPr bwMode="auto">
            <a:xfrm>
              <a:off x="1122" y="3593"/>
              <a:ext cx="104" cy="56"/>
              <a:chOff x="1122" y="3593"/>
              <a:chExt cx="104" cy="56"/>
            </a:xfrm>
          </p:grpSpPr>
          <p:sp>
            <p:nvSpPr>
              <p:cNvPr id="45261" name="Rectangle 60"/>
              <p:cNvSpPr>
                <a:spLocks noChangeArrowheads="1"/>
              </p:cNvSpPr>
              <p:nvPr/>
            </p:nvSpPr>
            <p:spPr bwMode="auto">
              <a:xfrm>
                <a:off x="1122" y="3593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62" name="Rectangle 61"/>
              <p:cNvSpPr>
                <a:spLocks noChangeArrowheads="1"/>
              </p:cNvSpPr>
              <p:nvPr/>
            </p:nvSpPr>
            <p:spPr bwMode="auto">
              <a:xfrm>
                <a:off x="1126" y="3597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27" name="Group 62"/>
            <p:cNvGrpSpPr>
              <a:grpSpLocks/>
            </p:cNvGrpSpPr>
            <p:nvPr/>
          </p:nvGrpSpPr>
          <p:grpSpPr bwMode="auto">
            <a:xfrm>
              <a:off x="1226" y="3593"/>
              <a:ext cx="120" cy="56"/>
              <a:chOff x="1226" y="3593"/>
              <a:chExt cx="120" cy="56"/>
            </a:xfrm>
          </p:grpSpPr>
          <p:sp>
            <p:nvSpPr>
              <p:cNvPr id="45259" name="Rectangle 63"/>
              <p:cNvSpPr>
                <a:spLocks noChangeArrowheads="1"/>
              </p:cNvSpPr>
              <p:nvPr/>
            </p:nvSpPr>
            <p:spPr bwMode="auto">
              <a:xfrm>
                <a:off x="1226" y="3593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60" name="Rectangle 64"/>
              <p:cNvSpPr>
                <a:spLocks noChangeArrowheads="1"/>
              </p:cNvSpPr>
              <p:nvPr/>
            </p:nvSpPr>
            <p:spPr bwMode="auto">
              <a:xfrm>
                <a:off x="1230" y="3597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228" name="Group 65"/>
            <p:cNvGrpSpPr>
              <a:grpSpLocks/>
            </p:cNvGrpSpPr>
            <p:nvPr/>
          </p:nvGrpSpPr>
          <p:grpSpPr bwMode="auto">
            <a:xfrm>
              <a:off x="1162" y="3601"/>
              <a:ext cx="32" cy="24"/>
              <a:chOff x="1162" y="3601"/>
              <a:chExt cx="32" cy="24"/>
            </a:xfrm>
          </p:grpSpPr>
          <p:sp>
            <p:nvSpPr>
              <p:cNvPr id="45257" name="Rectangle 66"/>
              <p:cNvSpPr>
                <a:spLocks noChangeArrowheads="1"/>
              </p:cNvSpPr>
              <p:nvPr/>
            </p:nvSpPr>
            <p:spPr bwMode="auto">
              <a:xfrm>
                <a:off x="1162" y="3601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58" name="Rectangle 67"/>
              <p:cNvSpPr>
                <a:spLocks noChangeArrowheads="1"/>
              </p:cNvSpPr>
              <p:nvPr/>
            </p:nvSpPr>
            <p:spPr bwMode="auto">
              <a:xfrm>
                <a:off x="1166" y="3605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229" name="Rectangle 68"/>
            <p:cNvSpPr>
              <a:spLocks noChangeArrowheads="1"/>
            </p:cNvSpPr>
            <p:nvPr/>
          </p:nvSpPr>
          <p:spPr bwMode="auto">
            <a:xfrm>
              <a:off x="930" y="3745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30" name="Freeform 69"/>
            <p:cNvSpPr>
              <a:spLocks/>
            </p:cNvSpPr>
            <p:nvPr/>
          </p:nvSpPr>
          <p:spPr bwMode="auto">
            <a:xfrm>
              <a:off x="930" y="3681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1" name="Freeform 70"/>
            <p:cNvSpPr>
              <a:spLocks/>
            </p:cNvSpPr>
            <p:nvPr/>
          </p:nvSpPr>
          <p:spPr bwMode="auto">
            <a:xfrm>
              <a:off x="930" y="3681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2" name="Freeform 71"/>
            <p:cNvSpPr>
              <a:spLocks/>
            </p:cNvSpPr>
            <p:nvPr/>
          </p:nvSpPr>
          <p:spPr bwMode="auto">
            <a:xfrm>
              <a:off x="994" y="3689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3" name="Freeform 72"/>
            <p:cNvSpPr>
              <a:spLocks/>
            </p:cNvSpPr>
            <p:nvPr/>
          </p:nvSpPr>
          <p:spPr bwMode="auto">
            <a:xfrm>
              <a:off x="1034" y="3689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4" name="Freeform 73"/>
            <p:cNvSpPr>
              <a:spLocks/>
            </p:cNvSpPr>
            <p:nvPr/>
          </p:nvSpPr>
          <p:spPr bwMode="auto">
            <a:xfrm>
              <a:off x="1130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5" name="Freeform 74"/>
            <p:cNvSpPr>
              <a:spLocks/>
            </p:cNvSpPr>
            <p:nvPr/>
          </p:nvSpPr>
          <p:spPr bwMode="auto">
            <a:xfrm>
              <a:off x="1122" y="3681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6" name="Freeform 75"/>
            <p:cNvSpPr>
              <a:spLocks/>
            </p:cNvSpPr>
            <p:nvPr/>
          </p:nvSpPr>
          <p:spPr bwMode="auto">
            <a:xfrm>
              <a:off x="1210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7" name="Freeform 76"/>
            <p:cNvSpPr>
              <a:spLocks/>
            </p:cNvSpPr>
            <p:nvPr/>
          </p:nvSpPr>
          <p:spPr bwMode="auto">
            <a:xfrm>
              <a:off x="1202" y="3681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8" name="Freeform 77"/>
            <p:cNvSpPr>
              <a:spLocks/>
            </p:cNvSpPr>
            <p:nvPr/>
          </p:nvSpPr>
          <p:spPr bwMode="auto">
            <a:xfrm>
              <a:off x="1290" y="3689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39" name="Freeform 78"/>
            <p:cNvSpPr>
              <a:spLocks/>
            </p:cNvSpPr>
            <p:nvPr/>
          </p:nvSpPr>
          <p:spPr bwMode="auto">
            <a:xfrm>
              <a:off x="1362" y="3697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40" name="Line 79"/>
            <p:cNvSpPr>
              <a:spLocks noChangeShapeType="1"/>
            </p:cNvSpPr>
            <p:nvPr/>
          </p:nvSpPr>
          <p:spPr bwMode="auto">
            <a:xfrm>
              <a:off x="1030" y="3725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1" name="Line 80"/>
            <p:cNvSpPr>
              <a:spLocks noChangeShapeType="1"/>
            </p:cNvSpPr>
            <p:nvPr/>
          </p:nvSpPr>
          <p:spPr bwMode="auto">
            <a:xfrm>
              <a:off x="990" y="370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2" name="Line 81"/>
            <p:cNvSpPr>
              <a:spLocks noChangeShapeType="1"/>
            </p:cNvSpPr>
            <p:nvPr/>
          </p:nvSpPr>
          <p:spPr bwMode="auto">
            <a:xfrm>
              <a:off x="974" y="3725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3" name="Line 82"/>
            <p:cNvSpPr>
              <a:spLocks noChangeShapeType="1"/>
            </p:cNvSpPr>
            <p:nvPr/>
          </p:nvSpPr>
          <p:spPr bwMode="auto">
            <a:xfrm>
              <a:off x="1070" y="3725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4" name="Line 83"/>
            <p:cNvSpPr>
              <a:spLocks noChangeShapeType="1"/>
            </p:cNvSpPr>
            <p:nvPr/>
          </p:nvSpPr>
          <p:spPr bwMode="auto">
            <a:xfrm>
              <a:off x="1254" y="3717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5" name="Line 84"/>
            <p:cNvSpPr>
              <a:spLocks noChangeShapeType="1"/>
            </p:cNvSpPr>
            <p:nvPr/>
          </p:nvSpPr>
          <p:spPr bwMode="auto">
            <a:xfrm>
              <a:off x="1206" y="372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6" name="Line 85"/>
            <p:cNvSpPr>
              <a:spLocks noChangeShapeType="1"/>
            </p:cNvSpPr>
            <p:nvPr/>
          </p:nvSpPr>
          <p:spPr bwMode="auto">
            <a:xfrm>
              <a:off x="1294" y="371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7" name="Line 86"/>
            <p:cNvSpPr>
              <a:spLocks noChangeShapeType="1"/>
            </p:cNvSpPr>
            <p:nvPr/>
          </p:nvSpPr>
          <p:spPr bwMode="auto">
            <a:xfrm>
              <a:off x="1366" y="3709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8" name="Line 87"/>
            <p:cNvSpPr>
              <a:spLocks noChangeShapeType="1"/>
            </p:cNvSpPr>
            <p:nvPr/>
          </p:nvSpPr>
          <p:spPr bwMode="auto">
            <a:xfrm>
              <a:off x="1366" y="3725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49" name="Line 88"/>
            <p:cNvSpPr>
              <a:spLocks noChangeShapeType="1"/>
            </p:cNvSpPr>
            <p:nvPr/>
          </p:nvSpPr>
          <p:spPr bwMode="auto">
            <a:xfrm>
              <a:off x="1422" y="371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50" name="AutoShape 89"/>
            <p:cNvSpPr>
              <a:spLocks noChangeArrowheads="1"/>
            </p:cNvSpPr>
            <p:nvPr/>
          </p:nvSpPr>
          <p:spPr bwMode="auto">
            <a:xfrm>
              <a:off x="1066" y="3345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1" name="AutoShape 90"/>
            <p:cNvSpPr>
              <a:spLocks noChangeArrowheads="1"/>
            </p:cNvSpPr>
            <p:nvPr/>
          </p:nvSpPr>
          <p:spPr bwMode="auto">
            <a:xfrm>
              <a:off x="1078" y="3357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2" name="AutoShape 91"/>
            <p:cNvSpPr>
              <a:spLocks noChangeArrowheads="1"/>
            </p:cNvSpPr>
            <p:nvPr/>
          </p:nvSpPr>
          <p:spPr bwMode="auto">
            <a:xfrm>
              <a:off x="1098" y="3369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3" name="AutoShape 92"/>
            <p:cNvSpPr>
              <a:spLocks noChangeArrowheads="1"/>
            </p:cNvSpPr>
            <p:nvPr/>
          </p:nvSpPr>
          <p:spPr bwMode="auto">
            <a:xfrm>
              <a:off x="1110" y="3381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4" name="AutoShape 93"/>
            <p:cNvSpPr>
              <a:spLocks noChangeArrowheads="1"/>
            </p:cNvSpPr>
            <p:nvPr/>
          </p:nvSpPr>
          <p:spPr bwMode="auto">
            <a:xfrm>
              <a:off x="1114" y="3385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5" name="Rectangle 94"/>
            <p:cNvSpPr>
              <a:spLocks noChangeArrowheads="1"/>
            </p:cNvSpPr>
            <p:nvPr/>
          </p:nvSpPr>
          <p:spPr bwMode="auto">
            <a:xfrm>
              <a:off x="1322" y="3553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56" name="Rectangle 95"/>
            <p:cNvSpPr>
              <a:spLocks noChangeArrowheads="1"/>
            </p:cNvSpPr>
            <p:nvPr/>
          </p:nvSpPr>
          <p:spPr bwMode="auto">
            <a:xfrm flipV="1">
              <a:off x="1330" y="3549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45070" name="Picture 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3973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Line 97"/>
          <p:cNvSpPr>
            <a:spLocks noChangeShapeType="1"/>
          </p:cNvSpPr>
          <p:nvPr/>
        </p:nvSpPr>
        <p:spPr bwMode="auto">
          <a:xfrm>
            <a:off x="7764463" y="45116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72" name="Group 98"/>
          <p:cNvGrpSpPr>
            <a:grpSpLocks/>
          </p:cNvGrpSpPr>
          <p:nvPr/>
        </p:nvGrpSpPr>
        <p:grpSpPr bwMode="auto">
          <a:xfrm>
            <a:off x="6983413" y="3995738"/>
            <a:ext cx="901700" cy="660400"/>
            <a:chOff x="4866" y="2529"/>
            <a:chExt cx="568" cy="416"/>
          </a:xfrm>
        </p:grpSpPr>
        <p:grpSp>
          <p:nvGrpSpPr>
            <p:cNvPr id="45185" name="Group 99"/>
            <p:cNvGrpSpPr>
              <a:grpSpLocks/>
            </p:cNvGrpSpPr>
            <p:nvPr/>
          </p:nvGrpSpPr>
          <p:grpSpPr bwMode="auto">
            <a:xfrm>
              <a:off x="4978" y="2769"/>
              <a:ext cx="360" cy="104"/>
              <a:chOff x="4978" y="2769"/>
              <a:chExt cx="360" cy="104"/>
            </a:xfrm>
          </p:grpSpPr>
          <p:sp>
            <p:nvSpPr>
              <p:cNvPr id="45223" name="Rectangle 100"/>
              <p:cNvSpPr>
                <a:spLocks noChangeArrowheads="1"/>
              </p:cNvSpPr>
              <p:nvPr/>
            </p:nvSpPr>
            <p:spPr bwMode="auto">
              <a:xfrm>
                <a:off x="4978" y="2769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24" name="Rectangle 101"/>
              <p:cNvSpPr>
                <a:spLocks noChangeArrowheads="1"/>
              </p:cNvSpPr>
              <p:nvPr/>
            </p:nvSpPr>
            <p:spPr bwMode="auto">
              <a:xfrm>
                <a:off x="4982" y="2773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86" name="Group 102"/>
            <p:cNvGrpSpPr>
              <a:grpSpLocks/>
            </p:cNvGrpSpPr>
            <p:nvPr/>
          </p:nvGrpSpPr>
          <p:grpSpPr bwMode="auto">
            <a:xfrm>
              <a:off x="5058" y="2777"/>
              <a:ext cx="104" cy="56"/>
              <a:chOff x="5058" y="2777"/>
              <a:chExt cx="104" cy="56"/>
            </a:xfrm>
          </p:grpSpPr>
          <p:sp>
            <p:nvSpPr>
              <p:cNvPr id="45221" name="Rectangle 103"/>
              <p:cNvSpPr>
                <a:spLocks noChangeArrowheads="1"/>
              </p:cNvSpPr>
              <p:nvPr/>
            </p:nvSpPr>
            <p:spPr bwMode="auto">
              <a:xfrm>
                <a:off x="5058" y="2777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22" name="Rectangle 104"/>
              <p:cNvSpPr>
                <a:spLocks noChangeArrowheads="1"/>
              </p:cNvSpPr>
              <p:nvPr/>
            </p:nvSpPr>
            <p:spPr bwMode="auto">
              <a:xfrm>
                <a:off x="5062" y="2781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87" name="Group 105"/>
            <p:cNvGrpSpPr>
              <a:grpSpLocks/>
            </p:cNvGrpSpPr>
            <p:nvPr/>
          </p:nvGrpSpPr>
          <p:grpSpPr bwMode="auto">
            <a:xfrm>
              <a:off x="5162" y="2777"/>
              <a:ext cx="120" cy="56"/>
              <a:chOff x="5162" y="2777"/>
              <a:chExt cx="120" cy="56"/>
            </a:xfrm>
          </p:grpSpPr>
          <p:sp>
            <p:nvSpPr>
              <p:cNvPr id="45219" name="Rectangle 106"/>
              <p:cNvSpPr>
                <a:spLocks noChangeArrowheads="1"/>
              </p:cNvSpPr>
              <p:nvPr/>
            </p:nvSpPr>
            <p:spPr bwMode="auto">
              <a:xfrm>
                <a:off x="5162" y="2777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20" name="Rectangle 107"/>
              <p:cNvSpPr>
                <a:spLocks noChangeArrowheads="1"/>
              </p:cNvSpPr>
              <p:nvPr/>
            </p:nvSpPr>
            <p:spPr bwMode="auto">
              <a:xfrm>
                <a:off x="5166" y="2781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88" name="Group 108"/>
            <p:cNvGrpSpPr>
              <a:grpSpLocks/>
            </p:cNvGrpSpPr>
            <p:nvPr/>
          </p:nvGrpSpPr>
          <p:grpSpPr bwMode="auto">
            <a:xfrm>
              <a:off x="5098" y="2785"/>
              <a:ext cx="32" cy="24"/>
              <a:chOff x="5098" y="2785"/>
              <a:chExt cx="32" cy="24"/>
            </a:xfrm>
          </p:grpSpPr>
          <p:sp>
            <p:nvSpPr>
              <p:cNvPr id="45217" name="Rectangle 109"/>
              <p:cNvSpPr>
                <a:spLocks noChangeArrowheads="1"/>
              </p:cNvSpPr>
              <p:nvPr/>
            </p:nvSpPr>
            <p:spPr bwMode="auto">
              <a:xfrm>
                <a:off x="5098" y="2785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218" name="Rectangle 110"/>
              <p:cNvSpPr>
                <a:spLocks noChangeArrowheads="1"/>
              </p:cNvSpPr>
              <p:nvPr/>
            </p:nvSpPr>
            <p:spPr bwMode="auto">
              <a:xfrm>
                <a:off x="5102" y="2789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189" name="Rectangle 111"/>
            <p:cNvSpPr>
              <a:spLocks noChangeArrowheads="1"/>
            </p:cNvSpPr>
            <p:nvPr/>
          </p:nvSpPr>
          <p:spPr bwMode="auto">
            <a:xfrm>
              <a:off x="4866" y="2929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90" name="Freeform 112"/>
            <p:cNvSpPr>
              <a:spLocks/>
            </p:cNvSpPr>
            <p:nvPr/>
          </p:nvSpPr>
          <p:spPr bwMode="auto">
            <a:xfrm>
              <a:off x="4866" y="2865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1" name="Freeform 113"/>
            <p:cNvSpPr>
              <a:spLocks/>
            </p:cNvSpPr>
            <p:nvPr/>
          </p:nvSpPr>
          <p:spPr bwMode="auto">
            <a:xfrm>
              <a:off x="4866" y="2865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2" name="Freeform 114"/>
            <p:cNvSpPr>
              <a:spLocks/>
            </p:cNvSpPr>
            <p:nvPr/>
          </p:nvSpPr>
          <p:spPr bwMode="auto">
            <a:xfrm>
              <a:off x="4930" y="2873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3" name="Freeform 115"/>
            <p:cNvSpPr>
              <a:spLocks/>
            </p:cNvSpPr>
            <p:nvPr/>
          </p:nvSpPr>
          <p:spPr bwMode="auto">
            <a:xfrm>
              <a:off x="4970" y="2873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4" name="Freeform 116"/>
            <p:cNvSpPr>
              <a:spLocks/>
            </p:cNvSpPr>
            <p:nvPr/>
          </p:nvSpPr>
          <p:spPr bwMode="auto">
            <a:xfrm>
              <a:off x="5066" y="287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5" name="Freeform 117"/>
            <p:cNvSpPr>
              <a:spLocks/>
            </p:cNvSpPr>
            <p:nvPr/>
          </p:nvSpPr>
          <p:spPr bwMode="auto">
            <a:xfrm>
              <a:off x="5058" y="2865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6" name="Freeform 118"/>
            <p:cNvSpPr>
              <a:spLocks/>
            </p:cNvSpPr>
            <p:nvPr/>
          </p:nvSpPr>
          <p:spPr bwMode="auto">
            <a:xfrm>
              <a:off x="5146" y="2873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7" name="Freeform 119"/>
            <p:cNvSpPr>
              <a:spLocks/>
            </p:cNvSpPr>
            <p:nvPr/>
          </p:nvSpPr>
          <p:spPr bwMode="auto">
            <a:xfrm>
              <a:off x="5138" y="2865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8" name="Freeform 120"/>
            <p:cNvSpPr>
              <a:spLocks/>
            </p:cNvSpPr>
            <p:nvPr/>
          </p:nvSpPr>
          <p:spPr bwMode="auto">
            <a:xfrm>
              <a:off x="5226" y="2873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99" name="Freeform 121"/>
            <p:cNvSpPr>
              <a:spLocks/>
            </p:cNvSpPr>
            <p:nvPr/>
          </p:nvSpPr>
          <p:spPr bwMode="auto">
            <a:xfrm>
              <a:off x="5298" y="2881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200" name="Line 122"/>
            <p:cNvSpPr>
              <a:spLocks noChangeShapeType="1"/>
            </p:cNvSpPr>
            <p:nvPr/>
          </p:nvSpPr>
          <p:spPr bwMode="auto">
            <a:xfrm>
              <a:off x="4966" y="2909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1" name="Line 123"/>
            <p:cNvSpPr>
              <a:spLocks noChangeShapeType="1"/>
            </p:cNvSpPr>
            <p:nvPr/>
          </p:nvSpPr>
          <p:spPr bwMode="auto">
            <a:xfrm>
              <a:off x="4926" y="289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2" name="Line 124"/>
            <p:cNvSpPr>
              <a:spLocks noChangeShapeType="1"/>
            </p:cNvSpPr>
            <p:nvPr/>
          </p:nvSpPr>
          <p:spPr bwMode="auto">
            <a:xfrm>
              <a:off x="4910" y="2909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3" name="Line 125"/>
            <p:cNvSpPr>
              <a:spLocks noChangeShapeType="1"/>
            </p:cNvSpPr>
            <p:nvPr/>
          </p:nvSpPr>
          <p:spPr bwMode="auto">
            <a:xfrm>
              <a:off x="5006" y="2909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4" name="Line 126"/>
            <p:cNvSpPr>
              <a:spLocks noChangeShapeType="1"/>
            </p:cNvSpPr>
            <p:nvPr/>
          </p:nvSpPr>
          <p:spPr bwMode="auto">
            <a:xfrm>
              <a:off x="5190" y="2901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5" name="Line 127"/>
            <p:cNvSpPr>
              <a:spLocks noChangeShapeType="1"/>
            </p:cNvSpPr>
            <p:nvPr/>
          </p:nvSpPr>
          <p:spPr bwMode="auto">
            <a:xfrm>
              <a:off x="5142" y="290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6" name="Line 128"/>
            <p:cNvSpPr>
              <a:spLocks noChangeShapeType="1"/>
            </p:cNvSpPr>
            <p:nvPr/>
          </p:nvSpPr>
          <p:spPr bwMode="auto">
            <a:xfrm>
              <a:off x="5230" y="2901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7" name="Line 129"/>
            <p:cNvSpPr>
              <a:spLocks noChangeShapeType="1"/>
            </p:cNvSpPr>
            <p:nvPr/>
          </p:nvSpPr>
          <p:spPr bwMode="auto">
            <a:xfrm>
              <a:off x="5302" y="2893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8" name="Line 130"/>
            <p:cNvSpPr>
              <a:spLocks noChangeShapeType="1"/>
            </p:cNvSpPr>
            <p:nvPr/>
          </p:nvSpPr>
          <p:spPr bwMode="auto">
            <a:xfrm>
              <a:off x="5302" y="2909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09" name="Line 131"/>
            <p:cNvSpPr>
              <a:spLocks noChangeShapeType="1"/>
            </p:cNvSpPr>
            <p:nvPr/>
          </p:nvSpPr>
          <p:spPr bwMode="auto">
            <a:xfrm>
              <a:off x="5358" y="290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210" name="AutoShape 132"/>
            <p:cNvSpPr>
              <a:spLocks noChangeArrowheads="1"/>
            </p:cNvSpPr>
            <p:nvPr/>
          </p:nvSpPr>
          <p:spPr bwMode="auto">
            <a:xfrm>
              <a:off x="5002" y="2529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1" name="AutoShape 133"/>
            <p:cNvSpPr>
              <a:spLocks noChangeArrowheads="1"/>
            </p:cNvSpPr>
            <p:nvPr/>
          </p:nvSpPr>
          <p:spPr bwMode="auto">
            <a:xfrm>
              <a:off x="5014" y="2541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2" name="AutoShape 134"/>
            <p:cNvSpPr>
              <a:spLocks noChangeArrowheads="1"/>
            </p:cNvSpPr>
            <p:nvPr/>
          </p:nvSpPr>
          <p:spPr bwMode="auto">
            <a:xfrm>
              <a:off x="5034" y="2553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3" name="AutoShape 135"/>
            <p:cNvSpPr>
              <a:spLocks noChangeArrowheads="1"/>
            </p:cNvSpPr>
            <p:nvPr/>
          </p:nvSpPr>
          <p:spPr bwMode="auto">
            <a:xfrm>
              <a:off x="5046" y="2565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4" name="AutoShape 136"/>
            <p:cNvSpPr>
              <a:spLocks noChangeArrowheads="1"/>
            </p:cNvSpPr>
            <p:nvPr/>
          </p:nvSpPr>
          <p:spPr bwMode="auto">
            <a:xfrm>
              <a:off x="5050" y="2569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5" name="Rectangle 137"/>
            <p:cNvSpPr>
              <a:spLocks noChangeArrowheads="1"/>
            </p:cNvSpPr>
            <p:nvPr/>
          </p:nvSpPr>
          <p:spPr bwMode="auto">
            <a:xfrm>
              <a:off x="5258" y="2737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216" name="Rectangle 138"/>
            <p:cNvSpPr>
              <a:spLocks noChangeArrowheads="1"/>
            </p:cNvSpPr>
            <p:nvPr/>
          </p:nvSpPr>
          <p:spPr bwMode="auto">
            <a:xfrm flipV="1">
              <a:off x="5266" y="2733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45073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5692775"/>
            <a:ext cx="342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4" name="Line 140"/>
          <p:cNvSpPr>
            <a:spLocks noChangeShapeType="1"/>
          </p:cNvSpPr>
          <p:nvPr/>
        </p:nvSpPr>
        <p:spPr bwMode="auto">
          <a:xfrm>
            <a:off x="6697663" y="5807075"/>
            <a:ext cx="260350" cy="396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75" name="Group 141"/>
          <p:cNvGrpSpPr>
            <a:grpSpLocks/>
          </p:cNvGrpSpPr>
          <p:nvPr/>
        </p:nvGrpSpPr>
        <p:grpSpPr bwMode="auto">
          <a:xfrm>
            <a:off x="5916613" y="5291138"/>
            <a:ext cx="901700" cy="660400"/>
            <a:chOff x="4194" y="3345"/>
            <a:chExt cx="568" cy="416"/>
          </a:xfrm>
        </p:grpSpPr>
        <p:grpSp>
          <p:nvGrpSpPr>
            <p:cNvPr id="45145" name="Group 142"/>
            <p:cNvGrpSpPr>
              <a:grpSpLocks/>
            </p:cNvGrpSpPr>
            <p:nvPr/>
          </p:nvGrpSpPr>
          <p:grpSpPr bwMode="auto">
            <a:xfrm>
              <a:off x="4306" y="3585"/>
              <a:ext cx="360" cy="104"/>
              <a:chOff x="4306" y="3585"/>
              <a:chExt cx="360" cy="104"/>
            </a:xfrm>
          </p:grpSpPr>
          <p:sp>
            <p:nvSpPr>
              <p:cNvPr id="45183" name="Rectangle 143"/>
              <p:cNvSpPr>
                <a:spLocks noChangeArrowheads="1"/>
              </p:cNvSpPr>
              <p:nvPr/>
            </p:nvSpPr>
            <p:spPr bwMode="auto">
              <a:xfrm>
                <a:off x="4306" y="3585"/>
                <a:ext cx="360" cy="104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84" name="Rectangle 144"/>
              <p:cNvSpPr>
                <a:spLocks noChangeArrowheads="1"/>
              </p:cNvSpPr>
              <p:nvPr/>
            </p:nvSpPr>
            <p:spPr bwMode="auto">
              <a:xfrm>
                <a:off x="4310" y="3589"/>
                <a:ext cx="344" cy="8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46" name="Group 145"/>
            <p:cNvGrpSpPr>
              <a:grpSpLocks/>
            </p:cNvGrpSpPr>
            <p:nvPr/>
          </p:nvGrpSpPr>
          <p:grpSpPr bwMode="auto">
            <a:xfrm>
              <a:off x="4386" y="3593"/>
              <a:ext cx="104" cy="56"/>
              <a:chOff x="4386" y="3593"/>
              <a:chExt cx="104" cy="56"/>
            </a:xfrm>
          </p:grpSpPr>
          <p:sp>
            <p:nvSpPr>
              <p:cNvPr id="45181" name="Rectangle 146"/>
              <p:cNvSpPr>
                <a:spLocks noChangeArrowheads="1"/>
              </p:cNvSpPr>
              <p:nvPr/>
            </p:nvSpPr>
            <p:spPr bwMode="auto">
              <a:xfrm>
                <a:off x="4386" y="3593"/>
                <a:ext cx="104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82" name="Rectangle 147"/>
              <p:cNvSpPr>
                <a:spLocks noChangeArrowheads="1"/>
              </p:cNvSpPr>
              <p:nvPr/>
            </p:nvSpPr>
            <p:spPr bwMode="auto">
              <a:xfrm>
                <a:off x="4390" y="3597"/>
                <a:ext cx="88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47" name="Group 148"/>
            <p:cNvGrpSpPr>
              <a:grpSpLocks/>
            </p:cNvGrpSpPr>
            <p:nvPr/>
          </p:nvGrpSpPr>
          <p:grpSpPr bwMode="auto">
            <a:xfrm>
              <a:off x="4490" y="3593"/>
              <a:ext cx="120" cy="56"/>
              <a:chOff x="4490" y="3593"/>
              <a:chExt cx="120" cy="56"/>
            </a:xfrm>
          </p:grpSpPr>
          <p:sp>
            <p:nvSpPr>
              <p:cNvPr id="45179" name="Rectangle 149"/>
              <p:cNvSpPr>
                <a:spLocks noChangeArrowheads="1"/>
              </p:cNvSpPr>
              <p:nvPr/>
            </p:nvSpPr>
            <p:spPr bwMode="auto">
              <a:xfrm>
                <a:off x="4490" y="3593"/>
                <a:ext cx="120" cy="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80" name="Rectangle 150"/>
              <p:cNvSpPr>
                <a:spLocks noChangeArrowheads="1"/>
              </p:cNvSpPr>
              <p:nvPr/>
            </p:nvSpPr>
            <p:spPr bwMode="auto">
              <a:xfrm>
                <a:off x="4494" y="3597"/>
                <a:ext cx="104" cy="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45148" name="Group 151"/>
            <p:cNvGrpSpPr>
              <a:grpSpLocks/>
            </p:cNvGrpSpPr>
            <p:nvPr/>
          </p:nvGrpSpPr>
          <p:grpSpPr bwMode="auto">
            <a:xfrm>
              <a:off x="4426" y="3601"/>
              <a:ext cx="32" cy="24"/>
              <a:chOff x="4426" y="3601"/>
              <a:chExt cx="32" cy="24"/>
            </a:xfrm>
          </p:grpSpPr>
          <p:sp>
            <p:nvSpPr>
              <p:cNvPr id="45177" name="Rectangle 152"/>
              <p:cNvSpPr>
                <a:spLocks noChangeArrowheads="1"/>
              </p:cNvSpPr>
              <p:nvPr/>
            </p:nvSpPr>
            <p:spPr bwMode="auto">
              <a:xfrm>
                <a:off x="4426" y="3601"/>
                <a:ext cx="32" cy="2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178" name="Rectangle 153"/>
              <p:cNvSpPr>
                <a:spLocks noChangeArrowheads="1"/>
              </p:cNvSpPr>
              <p:nvPr/>
            </p:nvSpPr>
            <p:spPr bwMode="auto">
              <a:xfrm>
                <a:off x="4430" y="3605"/>
                <a:ext cx="16" cy="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45149" name="Rectangle 154"/>
            <p:cNvSpPr>
              <a:spLocks noChangeArrowheads="1"/>
            </p:cNvSpPr>
            <p:nvPr/>
          </p:nvSpPr>
          <p:spPr bwMode="auto">
            <a:xfrm>
              <a:off x="4194" y="3745"/>
              <a:ext cx="568" cy="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50" name="Freeform 155"/>
            <p:cNvSpPr>
              <a:spLocks/>
            </p:cNvSpPr>
            <p:nvPr/>
          </p:nvSpPr>
          <p:spPr bwMode="auto">
            <a:xfrm>
              <a:off x="4194" y="3681"/>
              <a:ext cx="553" cy="57"/>
            </a:xfrm>
            <a:custGeom>
              <a:avLst/>
              <a:gdLst>
                <a:gd name="T0" fmla="*/ 0 w 553"/>
                <a:gd name="T1" fmla="*/ 56 h 57"/>
                <a:gd name="T2" fmla="*/ 552 w 553"/>
                <a:gd name="T3" fmla="*/ 56 h 57"/>
                <a:gd name="T4" fmla="*/ 520 w 553"/>
                <a:gd name="T5" fmla="*/ 0 h 57"/>
                <a:gd name="T6" fmla="*/ 39 w 553"/>
                <a:gd name="T7" fmla="*/ 0 h 57"/>
                <a:gd name="T8" fmla="*/ 0 w 553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3" h="57">
                  <a:moveTo>
                    <a:pt x="0" y="56"/>
                  </a:moveTo>
                  <a:lnTo>
                    <a:pt x="552" y="56"/>
                  </a:lnTo>
                  <a:lnTo>
                    <a:pt x="520" y="0"/>
                  </a:lnTo>
                  <a:lnTo>
                    <a:pt x="39" y="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1" name="Freeform 156"/>
            <p:cNvSpPr>
              <a:spLocks/>
            </p:cNvSpPr>
            <p:nvPr/>
          </p:nvSpPr>
          <p:spPr bwMode="auto">
            <a:xfrm>
              <a:off x="4194" y="3681"/>
              <a:ext cx="561" cy="57"/>
            </a:xfrm>
            <a:custGeom>
              <a:avLst/>
              <a:gdLst>
                <a:gd name="T0" fmla="*/ 0 w 561"/>
                <a:gd name="T1" fmla="*/ 56 h 57"/>
                <a:gd name="T2" fmla="*/ 560 w 561"/>
                <a:gd name="T3" fmla="*/ 56 h 57"/>
                <a:gd name="T4" fmla="*/ 528 w 561"/>
                <a:gd name="T5" fmla="*/ 0 h 57"/>
                <a:gd name="T6" fmla="*/ 40 w 561"/>
                <a:gd name="T7" fmla="*/ 0 h 57"/>
                <a:gd name="T8" fmla="*/ 0 w 561"/>
                <a:gd name="T9" fmla="*/ 56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57">
                  <a:moveTo>
                    <a:pt x="0" y="56"/>
                  </a:moveTo>
                  <a:lnTo>
                    <a:pt x="560" y="56"/>
                  </a:lnTo>
                  <a:lnTo>
                    <a:pt x="528" y="0"/>
                  </a:lnTo>
                  <a:lnTo>
                    <a:pt x="40" y="0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2" name="Freeform 157"/>
            <p:cNvSpPr>
              <a:spLocks/>
            </p:cNvSpPr>
            <p:nvPr/>
          </p:nvSpPr>
          <p:spPr bwMode="auto">
            <a:xfrm>
              <a:off x="4258" y="3689"/>
              <a:ext cx="9" cy="1"/>
            </a:xfrm>
            <a:custGeom>
              <a:avLst/>
              <a:gdLst>
                <a:gd name="T0" fmla="*/ 4 w 9"/>
                <a:gd name="T1" fmla="*/ 0 h 1"/>
                <a:gd name="T2" fmla="*/ 8 w 9"/>
                <a:gd name="T3" fmla="*/ 0 h 1"/>
                <a:gd name="T4" fmla="*/ 8 w 9"/>
                <a:gd name="T5" fmla="*/ 0 h 1"/>
                <a:gd name="T6" fmla="*/ 0 w 9"/>
                <a:gd name="T7" fmla="*/ 0 h 1"/>
                <a:gd name="T8" fmla="*/ 4 w 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">
                  <a:moveTo>
                    <a:pt x="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3" name="Freeform 158"/>
            <p:cNvSpPr>
              <a:spLocks/>
            </p:cNvSpPr>
            <p:nvPr/>
          </p:nvSpPr>
          <p:spPr bwMode="auto">
            <a:xfrm>
              <a:off x="4298" y="3689"/>
              <a:ext cx="65" cy="1"/>
            </a:xfrm>
            <a:custGeom>
              <a:avLst/>
              <a:gdLst>
                <a:gd name="T0" fmla="*/ 7 w 65"/>
                <a:gd name="T1" fmla="*/ 0 h 1"/>
                <a:gd name="T2" fmla="*/ 64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7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7" y="0"/>
                  </a:moveTo>
                  <a:lnTo>
                    <a:pt x="64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4" name="Freeform 159"/>
            <p:cNvSpPr>
              <a:spLocks/>
            </p:cNvSpPr>
            <p:nvPr/>
          </p:nvSpPr>
          <p:spPr bwMode="auto">
            <a:xfrm>
              <a:off x="4394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5" name="Freeform 160"/>
            <p:cNvSpPr>
              <a:spLocks/>
            </p:cNvSpPr>
            <p:nvPr/>
          </p:nvSpPr>
          <p:spPr bwMode="auto">
            <a:xfrm>
              <a:off x="4386" y="3681"/>
              <a:ext cx="65" cy="17"/>
            </a:xfrm>
            <a:custGeom>
              <a:avLst/>
              <a:gdLst>
                <a:gd name="T0" fmla="*/ 0 w 65"/>
                <a:gd name="T1" fmla="*/ 0 h 17"/>
                <a:gd name="T2" fmla="*/ 64 w 65"/>
                <a:gd name="T3" fmla="*/ 0 h 17"/>
                <a:gd name="T4" fmla="*/ 64 w 65"/>
                <a:gd name="T5" fmla="*/ 16 h 17"/>
                <a:gd name="T6" fmla="*/ 0 w 65"/>
                <a:gd name="T7" fmla="*/ 16 h 17"/>
                <a:gd name="T8" fmla="*/ 0 w 6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7">
                  <a:moveTo>
                    <a:pt x="0" y="0"/>
                  </a:moveTo>
                  <a:lnTo>
                    <a:pt x="64" y="0"/>
                  </a:lnTo>
                  <a:lnTo>
                    <a:pt x="6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6" name="Freeform 161"/>
            <p:cNvSpPr>
              <a:spLocks/>
            </p:cNvSpPr>
            <p:nvPr/>
          </p:nvSpPr>
          <p:spPr bwMode="auto">
            <a:xfrm>
              <a:off x="4474" y="3689"/>
              <a:ext cx="57" cy="1"/>
            </a:xfrm>
            <a:custGeom>
              <a:avLst/>
              <a:gdLst>
                <a:gd name="T0" fmla="*/ 0 w 57"/>
                <a:gd name="T1" fmla="*/ 0 h 1"/>
                <a:gd name="T2" fmla="*/ 56 w 57"/>
                <a:gd name="T3" fmla="*/ 0 h 1"/>
                <a:gd name="T4" fmla="*/ 56 w 57"/>
                <a:gd name="T5" fmla="*/ 0 h 1"/>
                <a:gd name="T6" fmla="*/ 0 w 57"/>
                <a:gd name="T7" fmla="*/ 0 h 1"/>
                <a:gd name="T8" fmla="*/ 0 w 57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7" name="Freeform 162"/>
            <p:cNvSpPr>
              <a:spLocks/>
            </p:cNvSpPr>
            <p:nvPr/>
          </p:nvSpPr>
          <p:spPr bwMode="auto">
            <a:xfrm>
              <a:off x="4466" y="3681"/>
              <a:ext cx="73" cy="17"/>
            </a:xfrm>
            <a:custGeom>
              <a:avLst/>
              <a:gdLst>
                <a:gd name="T0" fmla="*/ 0 w 73"/>
                <a:gd name="T1" fmla="*/ 0 h 17"/>
                <a:gd name="T2" fmla="*/ 72 w 73"/>
                <a:gd name="T3" fmla="*/ 0 h 17"/>
                <a:gd name="T4" fmla="*/ 72 w 73"/>
                <a:gd name="T5" fmla="*/ 16 h 17"/>
                <a:gd name="T6" fmla="*/ 0 w 73"/>
                <a:gd name="T7" fmla="*/ 16 h 17"/>
                <a:gd name="T8" fmla="*/ 0 w 7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17">
                  <a:moveTo>
                    <a:pt x="0" y="0"/>
                  </a:moveTo>
                  <a:lnTo>
                    <a:pt x="72" y="0"/>
                  </a:lnTo>
                  <a:lnTo>
                    <a:pt x="7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8" name="Freeform 163"/>
            <p:cNvSpPr>
              <a:spLocks/>
            </p:cNvSpPr>
            <p:nvPr/>
          </p:nvSpPr>
          <p:spPr bwMode="auto">
            <a:xfrm>
              <a:off x="4554" y="3689"/>
              <a:ext cx="49" cy="1"/>
            </a:xfrm>
            <a:custGeom>
              <a:avLst/>
              <a:gdLst>
                <a:gd name="T0" fmla="*/ 0 w 49"/>
                <a:gd name="T1" fmla="*/ 0 h 1"/>
                <a:gd name="T2" fmla="*/ 48 w 49"/>
                <a:gd name="T3" fmla="*/ 0 h 1"/>
                <a:gd name="T4" fmla="*/ 48 w 49"/>
                <a:gd name="T5" fmla="*/ 0 h 1"/>
                <a:gd name="T6" fmla="*/ 0 w 49"/>
                <a:gd name="T7" fmla="*/ 0 h 1"/>
                <a:gd name="T8" fmla="*/ 0 w 4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59" name="Freeform 164"/>
            <p:cNvSpPr>
              <a:spLocks/>
            </p:cNvSpPr>
            <p:nvPr/>
          </p:nvSpPr>
          <p:spPr bwMode="auto">
            <a:xfrm>
              <a:off x="4626" y="3697"/>
              <a:ext cx="65" cy="1"/>
            </a:xfrm>
            <a:custGeom>
              <a:avLst/>
              <a:gdLst>
                <a:gd name="T0" fmla="*/ 0 w 65"/>
                <a:gd name="T1" fmla="*/ 0 h 1"/>
                <a:gd name="T2" fmla="*/ 57 w 65"/>
                <a:gd name="T3" fmla="*/ 0 h 1"/>
                <a:gd name="T4" fmla="*/ 64 w 65"/>
                <a:gd name="T5" fmla="*/ 0 h 1"/>
                <a:gd name="T6" fmla="*/ 0 w 65"/>
                <a:gd name="T7" fmla="*/ 0 h 1"/>
                <a:gd name="T8" fmla="*/ 0 w 6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">
                  <a:moveTo>
                    <a:pt x="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160" name="Line 165"/>
            <p:cNvSpPr>
              <a:spLocks noChangeShapeType="1"/>
            </p:cNvSpPr>
            <p:nvPr/>
          </p:nvSpPr>
          <p:spPr bwMode="auto">
            <a:xfrm>
              <a:off x="4294" y="3725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1" name="Line 166"/>
            <p:cNvSpPr>
              <a:spLocks noChangeShapeType="1"/>
            </p:cNvSpPr>
            <p:nvPr/>
          </p:nvSpPr>
          <p:spPr bwMode="auto">
            <a:xfrm>
              <a:off x="4254" y="3709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2" name="Line 167"/>
            <p:cNvSpPr>
              <a:spLocks noChangeShapeType="1"/>
            </p:cNvSpPr>
            <p:nvPr/>
          </p:nvSpPr>
          <p:spPr bwMode="auto">
            <a:xfrm>
              <a:off x="4238" y="3725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3" name="Line 168"/>
            <p:cNvSpPr>
              <a:spLocks noChangeShapeType="1"/>
            </p:cNvSpPr>
            <p:nvPr/>
          </p:nvSpPr>
          <p:spPr bwMode="auto">
            <a:xfrm>
              <a:off x="4334" y="3725"/>
              <a:ext cx="1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4" name="Line 169"/>
            <p:cNvSpPr>
              <a:spLocks noChangeShapeType="1"/>
            </p:cNvSpPr>
            <p:nvPr/>
          </p:nvSpPr>
          <p:spPr bwMode="auto">
            <a:xfrm>
              <a:off x="4518" y="3717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5" name="Line 170"/>
            <p:cNvSpPr>
              <a:spLocks noChangeShapeType="1"/>
            </p:cNvSpPr>
            <p:nvPr/>
          </p:nvSpPr>
          <p:spPr bwMode="auto">
            <a:xfrm>
              <a:off x="4470" y="372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6" name="Line 171"/>
            <p:cNvSpPr>
              <a:spLocks noChangeShapeType="1"/>
            </p:cNvSpPr>
            <p:nvPr/>
          </p:nvSpPr>
          <p:spPr bwMode="auto">
            <a:xfrm>
              <a:off x="4558" y="3717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7" name="Line 172"/>
            <p:cNvSpPr>
              <a:spLocks noChangeShapeType="1"/>
            </p:cNvSpPr>
            <p:nvPr/>
          </p:nvSpPr>
          <p:spPr bwMode="auto">
            <a:xfrm>
              <a:off x="4630" y="3709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8" name="Line 173"/>
            <p:cNvSpPr>
              <a:spLocks noChangeShapeType="1"/>
            </p:cNvSpPr>
            <p:nvPr/>
          </p:nvSpPr>
          <p:spPr bwMode="auto">
            <a:xfrm>
              <a:off x="4630" y="3725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69" name="Line 174"/>
            <p:cNvSpPr>
              <a:spLocks noChangeShapeType="1"/>
            </p:cNvSpPr>
            <p:nvPr/>
          </p:nvSpPr>
          <p:spPr bwMode="auto">
            <a:xfrm>
              <a:off x="4686" y="371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170" name="AutoShape 175"/>
            <p:cNvSpPr>
              <a:spLocks noChangeArrowheads="1"/>
            </p:cNvSpPr>
            <p:nvPr/>
          </p:nvSpPr>
          <p:spPr bwMode="auto">
            <a:xfrm>
              <a:off x="4330" y="3345"/>
              <a:ext cx="304" cy="224"/>
            </a:xfrm>
            <a:prstGeom prst="roundRect">
              <a:avLst>
                <a:gd name="adj" fmla="val 12060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1" name="AutoShape 176"/>
            <p:cNvSpPr>
              <a:spLocks noChangeArrowheads="1"/>
            </p:cNvSpPr>
            <p:nvPr/>
          </p:nvSpPr>
          <p:spPr bwMode="auto">
            <a:xfrm>
              <a:off x="4342" y="3357"/>
              <a:ext cx="288" cy="20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2" name="AutoShape 177"/>
            <p:cNvSpPr>
              <a:spLocks noChangeArrowheads="1"/>
            </p:cNvSpPr>
            <p:nvPr/>
          </p:nvSpPr>
          <p:spPr bwMode="auto">
            <a:xfrm>
              <a:off x="4362" y="3369"/>
              <a:ext cx="240" cy="176"/>
            </a:xfrm>
            <a:prstGeom prst="roundRect">
              <a:avLst>
                <a:gd name="adj" fmla="val 10861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3" name="AutoShape 178"/>
            <p:cNvSpPr>
              <a:spLocks noChangeArrowheads="1"/>
            </p:cNvSpPr>
            <p:nvPr/>
          </p:nvSpPr>
          <p:spPr bwMode="auto">
            <a:xfrm>
              <a:off x="4374" y="3381"/>
              <a:ext cx="224" cy="160"/>
            </a:xfrm>
            <a:prstGeom prst="roundRect">
              <a:avLst>
                <a:gd name="adj" fmla="val 1135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4" name="AutoShape 179"/>
            <p:cNvSpPr>
              <a:spLocks noChangeArrowheads="1"/>
            </p:cNvSpPr>
            <p:nvPr/>
          </p:nvSpPr>
          <p:spPr bwMode="auto">
            <a:xfrm>
              <a:off x="4378" y="3385"/>
              <a:ext cx="208" cy="152"/>
            </a:xfrm>
            <a:prstGeom prst="roundRect">
              <a:avLst>
                <a:gd name="adj" fmla="val 9995"/>
              </a:avLst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5" name="Rectangle 180"/>
            <p:cNvSpPr>
              <a:spLocks noChangeArrowheads="1"/>
            </p:cNvSpPr>
            <p:nvPr/>
          </p:nvSpPr>
          <p:spPr bwMode="auto">
            <a:xfrm>
              <a:off x="4586" y="3553"/>
              <a:ext cx="8" cy="1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5176" name="Rectangle 181"/>
            <p:cNvSpPr>
              <a:spLocks noChangeArrowheads="1"/>
            </p:cNvSpPr>
            <p:nvPr/>
          </p:nvSpPr>
          <p:spPr bwMode="auto">
            <a:xfrm flipV="1">
              <a:off x="4594" y="3549"/>
              <a:ext cx="1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5076" name="Line 182"/>
          <p:cNvSpPr>
            <a:spLocks noChangeShapeType="1"/>
          </p:cNvSpPr>
          <p:nvPr/>
        </p:nvSpPr>
        <p:spPr bwMode="auto">
          <a:xfrm>
            <a:off x="3563938" y="4095750"/>
            <a:ext cx="5207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77" name="Line 183"/>
          <p:cNvSpPr>
            <a:spLocks noChangeShapeType="1"/>
          </p:cNvSpPr>
          <p:nvPr/>
        </p:nvSpPr>
        <p:spPr bwMode="auto">
          <a:xfrm flipV="1">
            <a:off x="1582738" y="4845050"/>
            <a:ext cx="21209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78" name="Line 184"/>
          <p:cNvSpPr>
            <a:spLocks noChangeShapeType="1"/>
          </p:cNvSpPr>
          <p:nvPr/>
        </p:nvSpPr>
        <p:spPr bwMode="auto">
          <a:xfrm flipV="1">
            <a:off x="4630738" y="4311650"/>
            <a:ext cx="23495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079" name="Line 185"/>
          <p:cNvSpPr>
            <a:spLocks noChangeShapeType="1"/>
          </p:cNvSpPr>
          <p:nvPr/>
        </p:nvSpPr>
        <p:spPr bwMode="auto">
          <a:xfrm>
            <a:off x="4402138" y="5162550"/>
            <a:ext cx="16637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5080" name="Group 186"/>
          <p:cNvGrpSpPr>
            <a:grpSpLocks/>
          </p:cNvGrpSpPr>
          <p:nvPr/>
        </p:nvGrpSpPr>
        <p:grpSpPr bwMode="auto">
          <a:xfrm>
            <a:off x="4191000" y="2057400"/>
            <a:ext cx="515938" cy="658813"/>
            <a:chOff x="3078" y="1131"/>
            <a:chExt cx="325" cy="415"/>
          </a:xfrm>
        </p:grpSpPr>
        <p:grpSp>
          <p:nvGrpSpPr>
            <p:cNvPr id="45122" name="Group 187"/>
            <p:cNvGrpSpPr>
              <a:grpSpLocks/>
            </p:cNvGrpSpPr>
            <p:nvPr/>
          </p:nvGrpSpPr>
          <p:grpSpPr bwMode="auto">
            <a:xfrm>
              <a:off x="3145" y="1307"/>
              <a:ext cx="152" cy="239"/>
              <a:chOff x="3145" y="1307"/>
              <a:chExt cx="152" cy="239"/>
            </a:xfrm>
          </p:grpSpPr>
          <p:grpSp>
            <p:nvGrpSpPr>
              <p:cNvPr id="45141" name="Group 188"/>
              <p:cNvGrpSpPr>
                <a:grpSpLocks/>
              </p:cNvGrpSpPr>
              <p:nvPr/>
            </p:nvGrpSpPr>
            <p:grpSpPr bwMode="auto">
              <a:xfrm>
                <a:off x="3145" y="1489"/>
                <a:ext cx="136" cy="57"/>
                <a:chOff x="3145" y="1489"/>
                <a:chExt cx="136" cy="57"/>
              </a:xfrm>
            </p:grpSpPr>
            <p:sp>
              <p:nvSpPr>
                <p:cNvPr id="45143" name="Freeform 189"/>
                <p:cNvSpPr>
                  <a:spLocks/>
                </p:cNvSpPr>
                <p:nvPr/>
              </p:nvSpPr>
              <p:spPr bwMode="auto">
                <a:xfrm>
                  <a:off x="3203" y="1499"/>
                  <a:ext cx="78" cy="47"/>
                </a:xfrm>
                <a:custGeom>
                  <a:avLst/>
                  <a:gdLst>
                    <a:gd name="T0" fmla="*/ 45 w 78"/>
                    <a:gd name="T1" fmla="*/ 7 h 47"/>
                    <a:gd name="T2" fmla="*/ 42 w 78"/>
                    <a:gd name="T3" fmla="*/ 11 h 47"/>
                    <a:gd name="T4" fmla="*/ 38 w 78"/>
                    <a:gd name="T5" fmla="*/ 14 h 47"/>
                    <a:gd name="T6" fmla="*/ 31 w 78"/>
                    <a:gd name="T7" fmla="*/ 16 h 47"/>
                    <a:gd name="T8" fmla="*/ 24 w 78"/>
                    <a:gd name="T9" fmla="*/ 19 h 47"/>
                    <a:gd name="T10" fmla="*/ 19 w 78"/>
                    <a:gd name="T11" fmla="*/ 25 h 47"/>
                    <a:gd name="T12" fmla="*/ 12 w 78"/>
                    <a:gd name="T13" fmla="*/ 30 h 47"/>
                    <a:gd name="T14" fmla="*/ 6 w 78"/>
                    <a:gd name="T15" fmla="*/ 34 h 47"/>
                    <a:gd name="T16" fmla="*/ 2 w 78"/>
                    <a:gd name="T17" fmla="*/ 39 h 47"/>
                    <a:gd name="T18" fmla="*/ 0 w 78"/>
                    <a:gd name="T19" fmla="*/ 42 h 47"/>
                    <a:gd name="T20" fmla="*/ 1 w 78"/>
                    <a:gd name="T21" fmla="*/ 45 h 47"/>
                    <a:gd name="T22" fmla="*/ 4 w 78"/>
                    <a:gd name="T23" fmla="*/ 46 h 47"/>
                    <a:gd name="T24" fmla="*/ 16 w 78"/>
                    <a:gd name="T25" fmla="*/ 43 h 47"/>
                    <a:gd name="T26" fmla="*/ 31 w 78"/>
                    <a:gd name="T27" fmla="*/ 37 h 47"/>
                    <a:gd name="T28" fmla="*/ 45 w 78"/>
                    <a:gd name="T29" fmla="*/ 31 h 47"/>
                    <a:gd name="T30" fmla="*/ 55 w 78"/>
                    <a:gd name="T31" fmla="*/ 24 h 47"/>
                    <a:gd name="T32" fmla="*/ 61 w 78"/>
                    <a:gd name="T33" fmla="*/ 19 h 47"/>
                    <a:gd name="T34" fmla="*/ 62 w 78"/>
                    <a:gd name="T35" fmla="*/ 22 h 47"/>
                    <a:gd name="T36" fmla="*/ 70 w 78"/>
                    <a:gd name="T37" fmla="*/ 18 h 47"/>
                    <a:gd name="T38" fmla="*/ 76 w 78"/>
                    <a:gd name="T39" fmla="*/ 17 h 47"/>
                    <a:gd name="T40" fmla="*/ 77 w 78"/>
                    <a:gd name="T41" fmla="*/ 14 h 47"/>
                    <a:gd name="T42" fmla="*/ 77 w 78"/>
                    <a:gd name="T43" fmla="*/ 10 h 47"/>
                    <a:gd name="T44" fmla="*/ 76 w 78"/>
                    <a:gd name="T45" fmla="*/ 6 h 47"/>
                    <a:gd name="T46" fmla="*/ 74 w 78"/>
                    <a:gd name="T47" fmla="*/ 4 h 47"/>
                    <a:gd name="T48" fmla="*/ 72 w 78"/>
                    <a:gd name="T49" fmla="*/ 0 h 47"/>
                    <a:gd name="T50" fmla="*/ 68 w 78"/>
                    <a:gd name="T51" fmla="*/ 3 h 47"/>
                    <a:gd name="T52" fmla="*/ 62 w 78"/>
                    <a:gd name="T53" fmla="*/ 5 h 47"/>
                    <a:gd name="T54" fmla="*/ 55 w 78"/>
                    <a:gd name="T55" fmla="*/ 5 h 47"/>
                    <a:gd name="T56" fmla="*/ 45 w 78"/>
                    <a:gd name="T57" fmla="*/ 7 h 4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8" h="47">
                      <a:moveTo>
                        <a:pt x="45" y="7"/>
                      </a:moveTo>
                      <a:lnTo>
                        <a:pt x="42" y="11"/>
                      </a:lnTo>
                      <a:lnTo>
                        <a:pt x="38" y="14"/>
                      </a:lnTo>
                      <a:lnTo>
                        <a:pt x="31" y="16"/>
                      </a:lnTo>
                      <a:lnTo>
                        <a:pt x="24" y="19"/>
                      </a:lnTo>
                      <a:lnTo>
                        <a:pt x="19" y="25"/>
                      </a:lnTo>
                      <a:lnTo>
                        <a:pt x="12" y="30"/>
                      </a:lnTo>
                      <a:lnTo>
                        <a:pt x="6" y="34"/>
                      </a:lnTo>
                      <a:lnTo>
                        <a:pt x="2" y="39"/>
                      </a:lnTo>
                      <a:lnTo>
                        <a:pt x="0" y="42"/>
                      </a:lnTo>
                      <a:lnTo>
                        <a:pt x="1" y="45"/>
                      </a:lnTo>
                      <a:lnTo>
                        <a:pt x="4" y="46"/>
                      </a:lnTo>
                      <a:lnTo>
                        <a:pt x="16" y="43"/>
                      </a:lnTo>
                      <a:lnTo>
                        <a:pt x="31" y="37"/>
                      </a:lnTo>
                      <a:lnTo>
                        <a:pt x="45" y="31"/>
                      </a:lnTo>
                      <a:lnTo>
                        <a:pt x="55" y="24"/>
                      </a:lnTo>
                      <a:lnTo>
                        <a:pt x="61" y="19"/>
                      </a:lnTo>
                      <a:lnTo>
                        <a:pt x="62" y="22"/>
                      </a:lnTo>
                      <a:lnTo>
                        <a:pt x="70" y="18"/>
                      </a:lnTo>
                      <a:lnTo>
                        <a:pt x="76" y="17"/>
                      </a:lnTo>
                      <a:lnTo>
                        <a:pt x="77" y="14"/>
                      </a:lnTo>
                      <a:lnTo>
                        <a:pt x="77" y="10"/>
                      </a:lnTo>
                      <a:lnTo>
                        <a:pt x="76" y="6"/>
                      </a:lnTo>
                      <a:lnTo>
                        <a:pt x="74" y="4"/>
                      </a:lnTo>
                      <a:lnTo>
                        <a:pt x="72" y="0"/>
                      </a:lnTo>
                      <a:lnTo>
                        <a:pt x="68" y="3"/>
                      </a:lnTo>
                      <a:lnTo>
                        <a:pt x="62" y="5"/>
                      </a:lnTo>
                      <a:lnTo>
                        <a:pt x="55" y="5"/>
                      </a:lnTo>
                      <a:lnTo>
                        <a:pt x="45" y="7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44" name="Freeform 190"/>
                <p:cNvSpPr>
                  <a:spLocks/>
                </p:cNvSpPr>
                <p:nvPr/>
              </p:nvSpPr>
              <p:spPr bwMode="auto">
                <a:xfrm>
                  <a:off x="3145" y="1489"/>
                  <a:ext cx="77" cy="48"/>
                </a:xfrm>
                <a:custGeom>
                  <a:avLst/>
                  <a:gdLst>
                    <a:gd name="T0" fmla="*/ 44 w 77"/>
                    <a:gd name="T1" fmla="*/ 8 h 48"/>
                    <a:gd name="T2" fmla="*/ 42 w 77"/>
                    <a:gd name="T3" fmla="*/ 12 h 48"/>
                    <a:gd name="T4" fmla="*/ 38 w 77"/>
                    <a:gd name="T5" fmla="*/ 15 h 48"/>
                    <a:gd name="T6" fmla="*/ 31 w 77"/>
                    <a:gd name="T7" fmla="*/ 16 h 48"/>
                    <a:gd name="T8" fmla="*/ 24 w 77"/>
                    <a:gd name="T9" fmla="*/ 20 h 48"/>
                    <a:gd name="T10" fmla="*/ 19 w 77"/>
                    <a:gd name="T11" fmla="*/ 25 h 48"/>
                    <a:gd name="T12" fmla="*/ 12 w 77"/>
                    <a:gd name="T13" fmla="*/ 31 h 48"/>
                    <a:gd name="T14" fmla="*/ 7 w 77"/>
                    <a:gd name="T15" fmla="*/ 35 h 48"/>
                    <a:gd name="T16" fmla="*/ 3 w 77"/>
                    <a:gd name="T17" fmla="*/ 39 h 48"/>
                    <a:gd name="T18" fmla="*/ 0 w 77"/>
                    <a:gd name="T19" fmla="*/ 44 h 48"/>
                    <a:gd name="T20" fmla="*/ 1 w 77"/>
                    <a:gd name="T21" fmla="*/ 46 h 48"/>
                    <a:gd name="T22" fmla="*/ 4 w 77"/>
                    <a:gd name="T23" fmla="*/ 47 h 48"/>
                    <a:gd name="T24" fmla="*/ 16 w 77"/>
                    <a:gd name="T25" fmla="*/ 44 h 48"/>
                    <a:gd name="T26" fmla="*/ 31 w 77"/>
                    <a:gd name="T27" fmla="*/ 38 h 48"/>
                    <a:gd name="T28" fmla="*/ 44 w 77"/>
                    <a:gd name="T29" fmla="*/ 32 h 48"/>
                    <a:gd name="T30" fmla="*/ 55 w 77"/>
                    <a:gd name="T31" fmla="*/ 24 h 48"/>
                    <a:gd name="T32" fmla="*/ 60 w 77"/>
                    <a:gd name="T33" fmla="*/ 19 h 48"/>
                    <a:gd name="T34" fmla="*/ 61 w 77"/>
                    <a:gd name="T35" fmla="*/ 23 h 48"/>
                    <a:gd name="T36" fmla="*/ 69 w 77"/>
                    <a:gd name="T37" fmla="*/ 19 h 48"/>
                    <a:gd name="T38" fmla="*/ 76 w 77"/>
                    <a:gd name="T39" fmla="*/ 18 h 48"/>
                    <a:gd name="T40" fmla="*/ 76 w 77"/>
                    <a:gd name="T41" fmla="*/ 14 h 48"/>
                    <a:gd name="T42" fmla="*/ 76 w 77"/>
                    <a:gd name="T43" fmla="*/ 11 h 48"/>
                    <a:gd name="T44" fmla="*/ 75 w 77"/>
                    <a:gd name="T45" fmla="*/ 7 h 48"/>
                    <a:gd name="T46" fmla="*/ 74 w 77"/>
                    <a:gd name="T47" fmla="*/ 4 h 48"/>
                    <a:gd name="T48" fmla="*/ 72 w 77"/>
                    <a:gd name="T49" fmla="*/ 0 h 48"/>
                    <a:gd name="T50" fmla="*/ 67 w 77"/>
                    <a:gd name="T51" fmla="*/ 4 h 48"/>
                    <a:gd name="T52" fmla="*/ 61 w 77"/>
                    <a:gd name="T53" fmla="*/ 5 h 48"/>
                    <a:gd name="T54" fmla="*/ 54 w 77"/>
                    <a:gd name="T55" fmla="*/ 6 h 48"/>
                    <a:gd name="T56" fmla="*/ 44 w 77"/>
                    <a:gd name="T57" fmla="*/ 8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7" h="48">
                      <a:moveTo>
                        <a:pt x="44" y="8"/>
                      </a:moveTo>
                      <a:lnTo>
                        <a:pt x="42" y="12"/>
                      </a:lnTo>
                      <a:lnTo>
                        <a:pt x="38" y="15"/>
                      </a:lnTo>
                      <a:lnTo>
                        <a:pt x="31" y="16"/>
                      </a:lnTo>
                      <a:lnTo>
                        <a:pt x="24" y="20"/>
                      </a:lnTo>
                      <a:lnTo>
                        <a:pt x="19" y="25"/>
                      </a:lnTo>
                      <a:lnTo>
                        <a:pt x="12" y="31"/>
                      </a:lnTo>
                      <a:lnTo>
                        <a:pt x="7" y="35"/>
                      </a:lnTo>
                      <a:lnTo>
                        <a:pt x="3" y="39"/>
                      </a:lnTo>
                      <a:lnTo>
                        <a:pt x="0" y="44"/>
                      </a:lnTo>
                      <a:lnTo>
                        <a:pt x="1" y="46"/>
                      </a:lnTo>
                      <a:lnTo>
                        <a:pt x="4" y="47"/>
                      </a:lnTo>
                      <a:lnTo>
                        <a:pt x="16" y="44"/>
                      </a:lnTo>
                      <a:lnTo>
                        <a:pt x="31" y="38"/>
                      </a:lnTo>
                      <a:lnTo>
                        <a:pt x="44" y="32"/>
                      </a:lnTo>
                      <a:lnTo>
                        <a:pt x="55" y="24"/>
                      </a:lnTo>
                      <a:lnTo>
                        <a:pt x="60" y="19"/>
                      </a:lnTo>
                      <a:lnTo>
                        <a:pt x="61" y="23"/>
                      </a:lnTo>
                      <a:lnTo>
                        <a:pt x="69" y="19"/>
                      </a:lnTo>
                      <a:lnTo>
                        <a:pt x="76" y="18"/>
                      </a:lnTo>
                      <a:lnTo>
                        <a:pt x="76" y="14"/>
                      </a:lnTo>
                      <a:lnTo>
                        <a:pt x="76" y="11"/>
                      </a:lnTo>
                      <a:lnTo>
                        <a:pt x="75" y="7"/>
                      </a:lnTo>
                      <a:lnTo>
                        <a:pt x="74" y="4"/>
                      </a:lnTo>
                      <a:lnTo>
                        <a:pt x="72" y="0"/>
                      </a:lnTo>
                      <a:lnTo>
                        <a:pt x="67" y="4"/>
                      </a:lnTo>
                      <a:lnTo>
                        <a:pt x="61" y="5"/>
                      </a:lnTo>
                      <a:lnTo>
                        <a:pt x="54" y="6"/>
                      </a:lnTo>
                      <a:lnTo>
                        <a:pt x="44" y="8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5142" name="Freeform 191"/>
              <p:cNvSpPr>
                <a:spLocks/>
              </p:cNvSpPr>
              <p:nvPr/>
            </p:nvSpPr>
            <p:spPr bwMode="auto">
              <a:xfrm>
                <a:off x="3165" y="1307"/>
                <a:ext cx="132" cy="215"/>
              </a:xfrm>
              <a:custGeom>
                <a:avLst/>
                <a:gdLst>
                  <a:gd name="T0" fmla="*/ 45 w 132"/>
                  <a:gd name="T1" fmla="*/ 5 h 215"/>
                  <a:gd name="T2" fmla="*/ 31 w 132"/>
                  <a:gd name="T3" fmla="*/ 27 h 215"/>
                  <a:gd name="T4" fmla="*/ 25 w 132"/>
                  <a:gd name="T5" fmla="*/ 47 h 215"/>
                  <a:gd name="T6" fmla="*/ 22 w 132"/>
                  <a:gd name="T7" fmla="*/ 67 h 215"/>
                  <a:gd name="T8" fmla="*/ 19 w 132"/>
                  <a:gd name="T9" fmla="*/ 83 h 215"/>
                  <a:gd name="T10" fmla="*/ 11 w 132"/>
                  <a:gd name="T11" fmla="*/ 96 h 215"/>
                  <a:gd name="T12" fmla="*/ 9 w 132"/>
                  <a:gd name="T13" fmla="*/ 107 h 215"/>
                  <a:gd name="T14" fmla="*/ 11 w 132"/>
                  <a:gd name="T15" fmla="*/ 119 h 215"/>
                  <a:gd name="T16" fmla="*/ 16 w 132"/>
                  <a:gd name="T17" fmla="*/ 137 h 215"/>
                  <a:gd name="T18" fmla="*/ 17 w 132"/>
                  <a:gd name="T19" fmla="*/ 153 h 215"/>
                  <a:gd name="T20" fmla="*/ 14 w 132"/>
                  <a:gd name="T21" fmla="*/ 166 h 215"/>
                  <a:gd name="T22" fmla="*/ 9 w 132"/>
                  <a:gd name="T23" fmla="*/ 181 h 215"/>
                  <a:gd name="T24" fmla="*/ 3 w 132"/>
                  <a:gd name="T25" fmla="*/ 196 h 215"/>
                  <a:gd name="T26" fmla="*/ 0 w 132"/>
                  <a:gd name="T27" fmla="*/ 207 h 215"/>
                  <a:gd name="T28" fmla="*/ 11 w 132"/>
                  <a:gd name="T29" fmla="*/ 202 h 215"/>
                  <a:gd name="T30" fmla="*/ 26 w 132"/>
                  <a:gd name="T31" fmla="*/ 195 h 215"/>
                  <a:gd name="T32" fmla="*/ 42 w 132"/>
                  <a:gd name="T33" fmla="*/ 191 h 215"/>
                  <a:gd name="T34" fmla="*/ 53 w 132"/>
                  <a:gd name="T35" fmla="*/ 188 h 215"/>
                  <a:gd name="T36" fmla="*/ 55 w 132"/>
                  <a:gd name="T37" fmla="*/ 178 h 215"/>
                  <a:gd name="T38" fmla="*/ 53 w 132"/>
                  <a:gd name="T39" fmla="*/ 167 h 215"/>
                  <a:gd name="T40" fmla="*/ 55 w 132"/>
                  <a:gd name="T41" fmla="*/ 152 h 215"/>
                  <a:gd name="T42" fmla="*/ 57 w 132"/>
                  <a:gd name="T43" fmla="*/ 136 h 215"/>
                  <a:gd name="T44" fmla="*/ 55 w 132"/>
                  <a:gd name="T45" fmla="*/ 123 h 215"/>
                  <a:gd name="T46" fmla="*/ 50 w 132"/>
                  <a:gd name="T47" fmla="*/ 112 h 215"/>
                  <a:gd name="T48" fmla="*/ 51 w 132"/>
                  <a:gd name="T49" fmla="*/ 104 h 215"/>
                  <a:gd name="T50" fmla="*/ 55 w 132"/>
                  <a:gd name="T51" fmla="*/ 93 h 215"/>
                  <a:gd name="T52" fmla="*/ 60 w 132"/>
                  <a:gd name="T53" fmla="*/ 82 h 215"/>
                  <a:gd name="T54" fmla="*/ 68 w 132"/>
                  <a:gd name="T55" fmla="*/ 69 h 215"/>
                  <a:gd name="T56" fmla="*/ 73 w 132"/>
                  <a:gd name="T57" fmla="*/ 50 h 215"/>
                  <a:gd name="T58" fmla="*/ 79 w 132"/>
                  <a:gd name="T59" fmla="*/ 31 h 215"/>
                  <a:gd name="T60" fmla="*/ 77 w 132"/>
                  <a:gd name="T61" fmla="*/ 50 h 215"/>
                  <a:gd name="T62" fmla="*/ 79 w 132"/>
                  <a:gd name="T63" fmla="*/ 72 h 215"/>
                  <a:gd name="T64" fmla="*/ 80 w 132"/>
                  <a:gd name="T65" fmla="*/ 82 h 215"/>
                  <a:gd name="T66" fmla="*/ 79 w 132"/>
                  <a:gd name="T67" fmla="*/ 97 h 215"/>
                  <a:gd name="T68" fmla="*/ 75 w 132"/>
                  <a:gd name="T69" fmla="*/ 112 h 215"/>
                  <a:gd name="T70" fmla="*/ 76 w 132"/>
                  <a:gd name="T71" fmla="*/ 128 h 215"/>
                  <a:gd name="T72" fmla="*/ 77 w 132"/>
                  <a:gd name="T73" fmla="*/ 145 h 215"/>
                  <a:gd name="T74" fmla="*/ 76 w 132"/>
                  <a:gd name="T75" fmla="*/ 166 h 215"/>
                  <a:gd name="T76" fmla="*/ 72 w 132"/>
                  <a:gd name="T77" fmla="*/ 182 h 215"/>
                  <a:gd name="T78" fmla="*/ 67 w 132"/>
                  <a:gd name="T79" fmla="*/ 198 h 215"/>
                  <a:gd name="T80" fmla="*/ 60 w 132"/>
                  <a:gd name="T81" fmla="*/ 214 h 215"/>
                  <a:gd name="T82" fmla="*/ 74 w 132"/>
                  <a:gd name="T83" fmla="*/ 208 h 215"/>
                  <a:gd name="T84" fmla="*/ 86 w 132"/>
                  <a:gd name="T85" fmla="*/ 202 h 215"/>
                  <a:gd name="T86" fmla="*/ 99 w 132"/>
                  <a:gd name="T87" fmla="*/ 199 h 215"/>
                  <a:gd name="T88" fmla="*/ 111 w 132"/>
                  <a:gd name="T89" fmla="*/ 196 h 215"/>
                  <a:gd name="T90" fmla="*/ 112 w 132"/>
                  <a:gd name="T91" fmla="*/ 189 h 215"/>
                  <a:gd name="T92" fmla="*/ 113 w 132"/>
                  <a:gd name="T93" fmla="*/ 179 h 215"/>
                  <a:gd name="T94" fmla="*/ 112 w 132"/>
                  <a:gd name="T95" fmla="*/ 169 h 215"/>
                  <a:gd name="T96" fmla="*/ 110 w 132"/>
                  <a:gd name="T97" fmla="*/ 158 h 215"/>
                  <a:gd name="T98" fmla="*/ 114 w 132"/>
                  <a:gd name="T99" fmla="*/ 144 h 215"/>
                  <a:gd name="T100" fmla="*/ 117 w 132"/>
                  <a:gd name="T101" fmla="*/ 132 h 215"/>
                  <a:gd name="T102" fmla="*/ 120 w 132"/>
                  <a:gd name="T103" fmla="*/ 117 h 215"/>
                  <a:gd name="T104" fmla="*/ 123 w 132"/>
                  <a:gd name="T105" fmla="*/ 104 h 215"/>
                  <a:gd name="T106" fmla="*/ 124 w 132"/>
                  <a:gd name="T107" fmla="*/ 93 h 215"/>
                  <a:gd name="T108" fmla="*/ 123 w 132"/>
                  <a:gd name="T109" fmla="*/ 82 h 215"/>
                  <a:gd name="T110" fmla="*/ 121 w 132"/>
                  <a:gd name="T111" fmla="*/ 72 h 215"/>
                  <a:gd name="T112" fmla="*/ 123 w 132"/>
                  <a:gd name="T113" fmla="*/ 58 h 215"/>
                  <a:gd name="T114" fmla="*/ 126 w 132"/>
                  <a:gd name="T115" fmla="*/ 46 h 215"/>
                  <a:gd name="T116" fmla="*/ 130 w 132"/>
                  <a:gd name="T117" fmla="*/ 31 h 215"/>
                  <a:gd name="T118" fmla="*/ 131 w 132"/>
                  <a:gd name="T119" fmla="*/ 0 h 215"/>
                  <a:gd name="T120" fmla="*/ 55 w 132"/>
                  <a:gd name="T121" fmla="*/ 10 h 215"/>
                  <a:gd name="T122" fmla="*/ 45 w 132"/>
                  <a:gd name="T123" fmla="*/ 5 h 2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2" h="215">
                    <a:moveTo>
                      <a:pt x="45" y="5"/>
                    </a:moveTo>
                    <a:lnTo>
                      <a:pt x="31" y="27"/>
                    </a:lnTo>
                    <a:lnTo>
                      <a:pt x="25" y="47"/>
                    </a:lnTo>
                    <a:lnTo>
                      <a:pt x="22" y="67"/>
                    </a:lnTo>
                    <a:lnTo>
                      <a:pt x="19" y="83"/>
                    </a:lnTo>
                    <a:lnTo>
                      <a:pt x="11" y="96"/>
                    </a:lnTo>
                    <a:lnTo>
                      <a:pt x="9" y="107"/>
                    </a:lnTo>
                    <a:lnTo>
                      <a:pt x="11" y="119"/>
                    </a:lnTo>
                    <a:lnTo>
                      <a:pt x="16" y="137"/>
                    </a:lnTo>
                    <a:lnTo>
                      <a:pt x="17" y="153"/>
                    </a:lnTo>
                    <a:lnTo>
                      <a:pt x="14" y="166"/>
                    </a:lnTo>
                    <a:lnTo>
                      <a:pt x="9" y="181"/>
                    </a:lnTo>
                    <a:lnTo>
                      <a:pt x="3" y="196"/>
                    </a:lnTo>
                    <a:lnTo>
                      <a:pt x="0" y="207"/>
                    </a:lnTo>
                    <a:lnTo>
                      <a:pt x="11" y="202"/>
                    </a:lnTo>
                    <a:lnTo>
                      <a:pt x="26" y="195"/>
                    </a:lnTo>
                    <a:lnTo>
                      <a:pt x="42" y="191"/>
                    </a:lnTo>
                    <a:lnTo>
                      <a:pt x="53" y="188"/>
                    </a:lnTo>
                    <a:lnTo>
                      <a:pt x="55" y="178"/>
                    </a:lnTo>
                    <a:lnTo>
                      <a:pt x="53" y="167"/>
                    </a:lnTo>
                    <a:lnTo>
                      <a:pt x="55" y="152"/>
                    </a:lnTo>
                    <a:lnTo>
                      <a:pt x="57" y="136"/>
                    </a:lnTo>
                    <a:lnTo>
                      <a:pt x="55" y="123"/>
                    </a:lnTo>
                    <a:lnTo>
                      <a:pt x="50" y="112"/>
                    </a:lnTo>
                    <a:lnTo>
                      <a:pt x="51" y="104"/>
                    </a:lnTo>
                    <a:lnTo>
                      <a:pt x="55" y="93"/>
                    </a:lnTo>
                    <a:lnTo>
                      <a:pt x="60" y="82"/>
                    </a:lnTo>
                    <a:lnTo>
                      <a:pt x="68" y="69"/>
                    </a:lnTo>
                    <a:lnTo>
                      <a:pt x="73" y="50"/>
                    </a:lnTo>
                    <a:lnTo>
                      <a:pt x="79" y="31"/>
                    </a:lnTo>
                    <a:lnTo>
                      <a:pt x="77" y="50"/>
                    </a:lnTo>
                    <a:lnTo>
                      <a:pt x="79" y="72"/>
                    </a:lnTo>
                    <a:lnTo>
                      <a:pt x="80" y="82"/>
                    </a:lnTo>
                    <a:lnTo>
                      <a:pt x="79" y="97"/>
                    </a:lnTo>
                    <a:lnTo>
                      <a:pt x="75" y="112"/>
                    </a:lnTo>
                    <a:lnTo>
                      <a:pt x="76" y="128"/>
                    </a:lnTo>
                    <a:lnTo>
                      <a:pt x="77" y="145"/>
                    </a:lnTo>
                    <a:lnTo>
                      <a:pt x="76" y="166"/>
                    </a:lnTo>
                    <a:lnTo>
                      <a:pt x="72" y="182"/>
                    </a:lnTo>
                    <a:lnTo>
                      <a:pt x="67" y="198"/>
                    </a:lnTo>
                    <a:lnTo>
                      <a:pt x="60" y="214"/>
                    </a:lnTo>
                    <a:lnTo>
                      <a:pt x="74" y="208"/>
                    </a:lnTo>
                    <a:lnTo>
                      <a:pt x="86" y="202"/>
                    </a:lnTo>
                    <a:lnTo>
                      <a:pt x="99" y="199"/>
                    </a:lnTo>
                    <a:lnTo>
                      <a:pt x="111" y="196"/>
                    </a:lnTo>
                    <a:lnTo>
                      <a:pt x="112" y="189"/>
                    </a:lnTo>
                    <a:lnTo>
                      <a:pt x="113" y="179"/>
                    </a:lnTo>
                    <a:lnTo>
                      <a:pt x="112" y="169"/>
                    </a:lnTo>
                    <a:lnTo>
                      <a:pt x="110" y="158"/>
                    </a:lnTo>
                    <a:lnTo>
                      <a:pt x="114" y="144"/>
                    </a:lnTo>
                    <a:lnTo>
                      <a:pt x="117" y="132"/>
                    </a:lnTo>
                    <a:lnTo>
                      <a:pt x="120" y="117"/>
                    </a:lnTo>
                    <a:lnTo>
                      <a:pt x="123" y="104"/>
                    </a:lnTo>
                    <a:lnTo>
                      <a:pt x="124" y="93"/>
                    </a:lnTo>
                    <a:lnTo>
                      <a:pt x="123" y="82"/>
                    </a:lnTo>
                    <a:lnTo>
                      <a:pt x="121" y="72"/>
                    </a:lnTo>
                    <a:lnTo>
                      <a:pt x="123" y="58"/>
                    </a:lnTo>
                    <a:lnTo>
                      <a:pt x="126" y="46"/>
                    </a:lnTo>
                    <a:lnTo>
                      <a:pt x="130" y="31"/>
                    </a:lnTo>
                    <a:lnTo>
                      <a:pt x="131" y="0"/>
                    </a:lnTo>
                    <a:lnTo>
                      <a:pt x="55" y="10"/>
                    </a:lnTo>
                    <a:lnTo>
                      <a:pt x="45" y="5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5123" name="Group 192"/>
            <p:cNvGrpSpPr>
              <a:grpSpLocks/>
            </p:cNvGrpSpPr>
            <p:nvPr/>
          </p:nvGrpSpPr>
          <p:grpSpPr bwMode="auto">
            <a:xfrm>
              <a:off x="3078" y="1131"/>
              <a:ext cx="325" cy="203"/>
              <a:chOff x="3078" y="1131"/>
              <a:chExt cx="325" cy="203"/>
            </a:xfrm>
          </p:grpSpPr>
          <p:sp>
            <p:nvSpPr>
              <p:cNvPr id="45124" name="Freeform 193"/>
              <p:cNvSpPr>
                <a:spLocks/>
              </p:cNvSpPr>
              <p:nvPr/>
            </p:nvSpPr>
            <p:spPr bwMode="auto">
              <a:xfrm>
                <a:off x="3303" y="1168"/>
                <a:ext cx="52" cy="59"/>
              </a:xfrm>
              <a:custGeom>
                <a:avLst/>
                <a:gdLst>
                  <a:gd name="T0" fmla="*/ 0 w 52"/>
                  <a:gd name="T1" fmla="*/ 34 h 59"/>
                  <a:gd name="T2" fmla="*/ 3 w 52"/>
                  <a:gd name="T3" fmla="*/ 21 h 59"/>
                  <a:gd name="T4" fmla="*/ 7 w 52"/>
                  <a:gd name="T5" fmla="*/ 13 h 59"/>
                  <a:gd name="T6" fmla="*/ 13 w 52"/>
                  <a:gd name="T7" fmla="*/ 6 h 59"/>
                  <a:gd name="T8" fmla="*/ 20 w 52"/>
                  <a:gd name="T9" fmla="*/ 0 h 59"/>
                  <a:gd name="T10" fmla="*/ 22 w 52"/>
                  <a:gd name="T11" fmla="*/ 10 h 59"/>
                  <a:gd name="T12" fmla="*/ 26 w 52"/>
                  <a:gd name="T13" fmla="*/ 19 h 59"/>
                  <a:gd name="T14" fmla="*/ 35 w 52"/>
                  <a:gd name="T15" fmla="*/ 31 h 59"/>
                  <a:gd name="T16" fmla="*/ 46 w 52"/>
                  <a:gd name="T17" fmla="*/ 40 h 59"/>
                  <a:gd name="T18" fmla="*/ 51 w 52"/>
                  <a:gd name="T19" fmla="*/ 40 h 59"/>
                  <a:gd name="T20" fmla="*/ 46 w 52"/>
                  <a:gd name="T21" fmla="*/ 51 h 59"/>
                  <a:gd name="T22" fmla="*/ 41 w 52"/>
                  <a:gd name="T23" fmla="*/ 58 h 59"/>
                  <a:gd name="T24" fmla="*/ 25 w 52"/>
                  <a:gd name="T25" fmla="*/ 52 h 59"/>
                  <a:gd name="T26" fmla="*/ 0 w 52"/>
                  <a:gd name="T27" fmla="*/ 34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59">
                    <a:moveTo>
                      <a:pt x="0" y="34"/>
                    </a:moveTo>
                    <a:lnTo>
                      <a:pt x="3" y="21"/>
                    </a:lnTo>
                    <a:lnTo>
                      <a:pt x="7" y="13"/>
                    </a:lnTo>
                    <a:lnTo>
                      <a:pt x="13" y="6"/>
                    </a:lnTo>
                    <a:lnTo>
                      <a:pt x="20" y="0"/>
                    </a:lnTo>
                    <a:lnTo>
                      <a:pt x="22" y="10"/>
                    </a:lnTo>
                    <a:lnTo>
                      <a:pt x="26" y="19"/>
                    </a:lnTo>
                    <a:lnTo>
                      <a:pt x="35" y="31"/>
                    </a:lnTo>
                    <a:lnTo>
                      <a:pt x="46" y="40"/>
                    </a:lnTo>
                    <a:lnTo>
                      <a:pt x="51" y="40"/>
                    </a:lnTo>
                    <a:lnTo>
                      <a:pt x="46" y="51"/>
                    </a:lnTo>
                    <a:lnTo>
                      <a:pt x="41" y="58"/>
                    </a:lnTo>
                    <a:lnTo>
                      <a:pt x="25" y="52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5" name="Freeform 194"/>
              <p:cNvSpPr>
                <a:spLocks/>
              </p:cNvSpPr>
              <p:nvPr/>
            </p:nvSpPr>
            <p:spPr bwMode="auto">
              <a:xfrm>
                <a:off x="3128" y="1196"/>
                <a:ext cx="50" cy="48"/>
              </a:xfrm>
              <a:custGeom>
                <a:avLst/>
                <a:gdLst>
                  <a:gd name="T0" fmla="*/ 0 w 50"/>
                  <a:gd name="T1" fmla="*/ 29 h 48"/>
                  <a:gd name="T2" fmla="*/ 13 w 50"/>
                  <a:gd name="T3" fmla="*/ 47 h 48"/>
                  <a:gd name="T4" fmla="*/ 26 w 50"/>
                  <a:gd name="T5" fmla="*/ 44 h 48"/>
                  <a:gd name="T6" fmla="*/ 37 w 50"/>
                  <a:gd name="T7" fmla="*/ 37 h 48"/>
                  <a:gd name="T8" fmla="*/ 48 w 50"/>
                  <a:gd name="T9" fmla="*/ 29 h 48"/>
                  <a:gd name="T10" fmla="*/ 49 w 50"/>
                  <a:gd name="T11" fmla="*/ 19 h 48"/>
                  <a:gd name="T12" fmla="*/ 28 w 50"/>
                  <a:gd name="T13" fmla="*/ 0 h 48"/>
                  <a:gd name="T14" fmla="*/ 15 w 50"/>
                  <a:gd name="T15" fmla="*/ 13 h 48"/>
                  <a:gd name="T16" fmla="*/ 0 w 50"/>
                  <a:gd name="T17" fmla="*/ 29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48">
                    <a:moveTo>
                      <a:pt x="0" y="29"/>
                    </a:moveTo>
                    <a:lnTo>
                      <a:pt x="13" y="47"/>
                    </a:lnTo>
                    <a:lnTo>
                      <a:pt x="26" y="44"/>
                    </a:lnTo>
                    <a:lnTo>
                      <a:pt x="37" y="37"/>
                    </a:lnTo>
                    <a:lnTo>
                      <a:pt x="48" y="29"/>
                    </a:lnTo>
                    <a:lnTo>
                      <a:pt x="49" y="19"/>
                    </a:lnTo>
                    <a:lnTo>
                      <a:pt x="28" y="0"/>
                    </a:lnTo>
                    <a:lnTo>
                      <a:pt x="15" y="13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E0E0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6" name="Freeform 195"/>
              <p:cNvSpPr>
                <a:spLocks/>
              </p:cNvSpPr>
              <p:nvPr/>
            </p:nvSpPr>
            <p:spPr bwMode="auto">
              <a:xfrm>
                <a:off x="3137" y="1167"/>
                <a:ext cx="212" cy="167"/>
              </a:xfrm>
              <a:custGeom>
                <a:avLst/>
                <a:gdLst>
                  <a:gd name="T0" fmla="*/ 123 w 212"/>
                  <a:gd name="T1" fmla="*/ 8 h 167"/>
                  <a:gd name="T2" fmla="*/ 142 w 212"/>
                  <a:gd name="T3" fmla="*/ 13 h 167"/>
                  <a:gd name="T4" fmla="*/ 151 w 212"/>
                  <a:gd name="T5" fmla="*/ 17 h 167"/>
                  <a:gd name="T6" fmla="*/ 157 w 212"/>
                  <a:gd name="T7" fmla="*/ 23 h 167"/>
                  <a:gd name="T8" fmla="*/ 167 w 212"/>
                  <a:gd name="T9" fmla="*/ 27 h 167"/>
                  <a:gd name="T10" fmla="*/ 179 w 212"/>
                  <a:gd name="T11" fmla="*/ 41 h 167"/>
                  <a:gd name="T12" fmla="*/ 192 w 212"/>
                  <a:gd name="T13" fmla="*/ 51 h 167"/>
                  <a:gd name="T14" fmla="*/ 211 w 212"/>
                  <a:gd name="T15" fmla="*/ 55 h 167"/>
                  <a:gd name="T16" fmla="*/ 210 w 212"/>
                  <a:gd name="T17" fmla="*/ 77 h 167"/>
                  <a:gd name="T18" fmla="*/ 203 w 212"/>
                  <a:gd name="T19" fmla="*/ 96 h 167"/>
                  <a:gd name="T20" fmla="*/ 187 w 212"/>
                  <a:gd name="T21" fmla="*/ 102 h 167"/>
                  <a:gd name="T22" fmla="*/ 173 w 212"/>
                  <a:gd name="T23" fmla="*/ 107 h 167"/>
                  <a:gd name="T24" fmla="*/ 176 w 212"/>
                  <a:gd name="T25" fmla="*/ 126 h 167"/>
                  <a:gd name="T26" fmla="*/ 176 w 212"/>
                  <a:gd name="T27" fmla="*/ 152 h 167"/>
                  <a:gd name="T28" fmla="*/ 164 w 212"/>
                  <a:gd name="T29" fmla="*/ 159 h 167"/>
                  <a:gd name="T30" fmla="*/ 136 w 212"/>
                  <a:gd name="T31" fmla="*/ 162 h 167"/>
                  <a:gd name="T32" fmla="*/ 111 w 212"/>
                  <a:gd name="T33" fmla="*/ 161 h 167"/>
                  <a:gd name="T34" fmla="*/ 90 w 212"/>
                  <a:gd name="T35" fmla="*/ 166 h 167"/>
                  <a:gd name="T36" fmla="*/ 60 w 212"/>
                  <a:gd name="T37" fmla="*/ 159 h 167"/>
                  <a:gd name="T38" fmla="*/ 44 w 212"/>
                  <a:gd name="T39" fmla="*/ 151 h 167"/>
                  <a:gd name="T40" fmla="*/ 43 w 212"/>
                  <a:gd name="T41" fmla="*/ 131 h 167"/>
                  <a:gd name="T42" fmla="*/ 39 w 212"/>
                  <a:gd name="T43" fmla="*/ 113 h 167"/>
                  <a:gd name="T44" fmla="*/ 29 w 212"/>
                  <a:gd name="T45" fmla="*/ 103 h 167"/>
                  <a:gd name="T46" fmla="*/ 23 w 212"/>
                  <a:gd name="T47" fmla="*/ 87 h 167"/>
                  <a:gd name="T48" fmla="*/ 10 w 212"/>
                  <a:gd name="T49" fmla="*/ 81 h 167"/>
                  <a:gd name="T50" fmla="*/ 0 w 212"/>
                  <a:gd name="T51" fmla="*/ 73 h 167"/>
                  <a:gd name="T52" fmla="*/ 16 w 212"/>
                  <a:gd name="T53" fmla="*/ 67 h 167"/>
                  <a:gd name="T54" fmla="*/ 33 w 212"/>
                  <a:gd name="T55" fmla="*/ 50 h 167"/>
                  <a:gd name="T56" fmla="*/ 39 w 212"/>
                  <a:gd name="T57" fmla="*/ 36 h 167"/>
                  <a:gd name="T58" fmla="*/ 46 w 212"/>
                  <a:gd name="T59" fmla="*/ 23 h 167"/>
                  <a:gd name="T60" fmla="*/ 56 w 212"/>
                  <a:gd name="T61" fmla="*/ 14 h 167"/>
                  <a:gd name="T62" fmla="*/ 72 w 212"/>
                  <a:gd name="T63" fmla="*/ 5 h 1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2" h="167">
                    <a:moveTo>
                      <a:pt x="93" y="0"/>
                    </a:moveTo>
                    <a:lnTo>
                      <a:pt x="123" y="8"/>
                    </a:lnTo>
                    <a:lnTo>
                      <a:pt x="134" y="10"/>
                    </a:lnTo>
                    <a:lnTo>
                      <a:pt x="142" y="13"/>
                    </a:lnTo>
                    <a:lnTo>
                      <a:pt x="147" y="14"/>
                    </a:lnTo>
                    <a:lnTo>
                      <a:pt x="151" y="17"/>
                    </a:lnTo>
                    <a:lnTo>
                      <a:pt x="154" y="19"/>
                    </a:lnTo>
                    <a:lnTo>
                      <a:pt x="157" y="23"/>
                    </a:lnTo>
                    <a:lnTo>
                      <a:pt x="159" y="28"/>
                    </a:lnTo>
                    <a:lnTo>
                      <a:pt x="167" y="27"/>
                    </a:lnTo>
                    <a:lnTo>
                      <a:pt x="173" y="34"/>
                    </a:lnTo>
                    <a:lnTo>
                      <a:pt x="179" y="41"/>
                    </a:lnTo>
                    <a:lnTo>
                      <a:pt x="185" y="46"/>
                    </a:lnTo>
                    <a:lnTo>
                      <a:pt x="192" y="51"/>
                    </a:lnTo>
                    <a:lnTo>
                      <a:pt x="201" y="54"/>
                    </a:lnTo>
                    <a:lnTo>
                      <a:pt x="211" y="55"/>
                    </a:lnTo>
                    <a:lnTo>
                      <a:pt x="211" y="64"/>
                    </a:lnTo>
                    <a:lnTo>
                      <a:pt x="210" y="77"/>
                    </a:lnTo>
                    <a:lnTo>
                      <a:pt x="207" y="89"/>
                    </a:lnTo>
                    <a:lnTo>
                      <a:pt x="203" y="96"/>
                    </a:lnTo>
                    <a:lnTo>
                      <a:pt x="197" y="101"/>
                    </a:lnTo>
                    <a:lnTo>
                      <a:pt x="187" y="102"/>
                    </a:lnTo>
                    <a:lnTo>
                      <a:pt x="176" y="99"/>
                    </a:lnTo>
                    <a:lnTo>
                      <a:pt x="173" y="107"/>
                    </a:lnTo>
                    <a:lnTo>
                      <a:pt x="173" y="116"/>
                    </a:lnTo>
                    <a:lnTo>
                      <a:pt x="176" y="126"/>
                    </a:lnTo>
                    <a:lnTo>
                      <a:pt x="177" y="140"/>
                    </a:lnTo>
                    <a:lnTo>
                      <a:pt x="176" y="152"/>
                    </a:lnTo>
                    <a:lnTo>
                      <a:pt x="177" y="160"/>
                    </a:lnTo>
                    <a:lnTo>
                      <a:pt x="164" y="159"/>
                    </a:lnTo>
                    <a:lnTo>
                      <a:pt x="155" y="160"/>
                    </a:lnTo>
                    <a:lnTo>
                      <a:pt x="136" y="162"/>
                    </a:lnTo>
                    <a:lnTo>
                      <a:pt x="121" y="163"/>
                    </a:lnTo>
                    <a:lnTo>
                      <a:pt x="111" y="161"/>
                    </a:lnTo>
                    <a:lnTo>
                      <a:pt x="103" y="165"/>
                    </a:lnTo>
                    <a:lnTo>
                      <a:pt x="90" y="166"/>
                    </a:lnTo>
                    <a:lnTo>
                      <a:pt x="73" y="164"/>
                    </a:lnTo>
                    <a:lnTo>
                      <a:pt x="60" y="159"/>
                    </a:lnTo>
                    <a:lnTo>
                      <a:pt x="52" y="156"/>
                    </a:lnTo>
                    <a:lnTo>
                      <a:pt x="44" y="151"/>
                    </a:lnTo>
                    <a:lnTo>
                      <a:pt x="37" y="146"/>
                    </a:lnTo>
                    <a:lnTo>
                      <a:pt x="43" y="131"/>
                    </a:lnTo>
                    <a:lnTo>
                      <a:pt x="46" y="119"/>
                    </a:lnTo>
                    <a:lnTo>
                      <a:pt x="39" y="113"/>
                    </a:lnTo>
                    <a:lnTo>
                      <a:pt x="32" y="108"/>
                    </a:lnTo>
                    <a:lnTo>
                      <a:pt x="29" y="103"/>
                    </a:lnTo>
                    <a:lnTo>
                      <a:pt x="26" y="96"/>
                    </a:lnTo>
                    <a:lnTo>
                      <a:pt x="23" y="87"/>
                    </a:lnTo>
                    <a:lnTo>
                      <a:pt x="17" y="83"/>
                    </a:lnTo>
                    <a:lnTo>
                      <a:pt x="10" y="81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6" y="71"/>
                    </a:lnTo>
                    <a:lnTo>
                      <a:pt x="16" y="67"/>
                    </a:lnTo>
                    <a:lnTo>
                      <a:pt x="24" y="61"/>
                    </a:lnTo>
                    <a:lnTo>
                      <a:pt x="33" y="50"/>
                    </a:lnTo>
                    <a:lnTo>
                      <a:pt x="34" y="41"/>
                    </a:lnTo>
                    <a:lnTo>
                      <a:pt x="39" y="36"/>
                    </a:lnTo>
                    <a:lnTo>
                      <a:pt x="43" y="30"/>
                    </a:lnTo>
                    <a:lnTo>
                      <a:pt x="46" y="23"/>
                    </a:lnTo>
                    <a:lnTo>
                      <a:pt x="49" y="17"/>
                    </a:lnTo>
                    <a:lnTo>
                      <a:pt x="56" y="14"/>
                    </a:lnTo>
                    <a:lnTo>
                      <a:pt x="63" y="14"/>
                    </a:lnTo>
                    <a:lnTo>
                      <a:pt x="72" y="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A0A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7" name="Freeform 196"/>
              <p:cNvSpPr>
                <a:spLocks/>
              </p:cNvSpPr>
              <p:nvPr/>
            </p:nvSpPr>
            <p:spPr bwMode="auto">
              <a:xfrm>
                <a:off x="3078" y="1150"/>
                <a:ext cx="79" cy="77"/>
              </a:xfrm>
              <a:custGeom>
                <a:avLst/>
                <a:gdLst>
                  <a:gd name="T0" fmla="*/ 72 w 79"/>
                  <a:gd name="T1" fmla="*/ 24 h 77"/>
                  <a:gd name="T2" fmla="*/ 76 w 79"/>
                  <a:gd name="T3" fmla="*/ 29 h 77"/>
                  <a:gd name="T4" fmla="*/ 78 w 79"/>
                  <a:gd name="T5" fmla="*/ 39 h 77"/>
                  <a:gd name="T6" fmla="*/ 76 w 79"/>
                  <a:gd name="T7" fmla="*/ 50 h 77"/>
                  <a:gd name="T8" fmla="*/ 72 w 79"/>
                  <a:gd name="T9" fmla="*/ 58 h 77"/>
                  <a:gd name="T10" fmla="*/ 64 w 79"/>
                  <a:gd name="T11" fmla="*/ 68 h 77"/>
                  <a:gd name="T12" fmla="*/ 57 w 79"/>
                  <a:gd name="T13" fmla="*/ 73 h 77"/>
                  <a:gd name="T14" fmla="*/ 48 w 79"/>
                  <a:gd name="T15" fmla="*/ 76 h 77"/>
                  <a:gd name="T16" fmla="*/ 38 w 79"/>
                  <a:gd name="T17" fmla="*/ 76 h 77"/>
                  <a:gd name="T18" fmla="*/ 32 w 79"/>
                  <a:gd name="T19" fmla="*/ 73 h 77"/>
                  <a:gd name="T20" fmla="*/ 25 w 79"/>
                  <a:gd name="T21" fmla="*/ 69 h 77"/>
                  <a:gd name="T22" fmla="*/ 13 w 79"/>
                  <a:gd name="T23" fmla="*/ 68 h 77"/>
                  <a:gd name="T24" fmla="*/ 2 w 79"/>
                  <a:gd name="T25" fmla="*/ 67 h 77"/>
                  <a:gd name="T26" fmla="*/ 0 w 79"/>
                  <a:gd name="T27" fmla="*/ 64 h 77"/>
                  <a:gd name="T28" fmla="*/ 0 w 79"/>
                  <a:gd name="T29" fmla="*/ 59 h 77"/>
                  <a:gd name="T30" fmla="*/ 2 w 79"/>
                  <a:gd name="T31" fmla="*/ 57 h 77"/>
                  <a:gd name="T32" fmla="*/ 10 w 79"/>
                  <a:gd name="T33" fmla="*/ 56 h 77"/>
                  <a:gd name="T34" fmla="*/ 19 w 79"/>
                  <a:gd name="T35" fmla="*/ 57 h 77"/>
                  <a:gd name="T36" fmla="*/ 0 w 79"/>
                  <a:gd name="T37" fmla="*/ 42 h 77"/>
                  <a:gd name="T38" fmla="*/ 0 w 79"/>
                  <a:gd name="T39" fmla="*/ 38 h 77"/>
                  <a:gd name="T40" fmla="*/ 1 w 79"/>
                  <a:gd name="T41" fmla="*/ 34 h 77"/>
                  <a:gd name="T42" fmla="*/ 5 w 79"/>
                  <a:gd name="T43" fmla="*/ 32 h 77"/>
                  <a:gd name="T44" fmla="*/ 27 w 79"/>
                  <a:gd name="T45" fmla="*/ 45 h 77"/>
                  <a:gd name="T46" fmla="*/ 14 w 79"/>
                  <a:gd name="T47" fmla="*/ 35 h 77"/>
                  <a:gd name="T48" fmla="*/ 4 w 79"/>
                  <a:gd name="T49" fmla="*/ 25 h 77"/>
                  <a:gd name="T50" fmla="*/ 4 w 79"/>
                  <a:gd name="T51" fmla="*/ 21 h 77"/>
                  <a:gd name="T52" fmla="*/ 7 w 79"/>
                  <a:gd name="T53" fmla="*/ 18 h 77"/>
                  <a:gd name="T54" fmla="*/ 11 w 79"/>
                  <a:gd name="T55" fmla="*/ 18 h 77"/>
                  <a:gd name="T56" fmla="*/ 36 w 79"/>
                  <a:gd name="T57" fmla="*/ 35 h 77"/>
                  <a:gd name="T58" fmla="*/ 27 w 79"/>
                  <a:gd name="T59" fmla="*/ 27 h 77"/>
                  <a:gd name="T60" fmla="*/ 18 w 79"/>
                  <a:gd name="T61" fmla="*/ 15 h 77"/>
                  <a:gd name="T62" fmla="*/ 18 w 79"/>
                  <a:gd name="T63" fmla="*/ 11 h 77"/>
                  <a:gd name="T64" fmla="*/ 20 w 79"/>
                  <a:gd name="T65" fmla="*/ 9 h 77"/>
                  <a:gd name="T66" fmla="*/ 24 w 79"/>
                  <a:gd name="T67" fmla="*/ 8 h 77"/>
                  <a:gd name="T68" fmla="*/ 34 w 79"/>
                  <a:gd name="T69" fmla="*/ 14 h 77"/>
                  <a:gd name="T70" fmla="*/ 44 w 79"/>
                  <a:gd name="T71" fmla="*/ 22 h 77"/>
                  <a:gd name="T72" fmla="*/ 52 w 79"/>
                  <a:gd name="T73" fmla="*/ 27 h 77"/>
                  <a:gd name="T74" fmla="*/ 55 w 79"/>
                  <a:gd name="T75" fmla="*/ 26 h 77"/>
                  <a:gd name="T76" fmla="*/ 52 w 79"/>
                  <a:gd name="T77" fmla="*/ 20 h 77"/>
                  <a:gd name="T78" fmla="*/ 53 w 79"/>
                  <a:gd name="T79" fmla="*/ 12 h 77"/>
                  <a:gd name="T80" fmla="*/ 57 w 79"/>
                  <a:gd name="T81" fmla="*/ 4 h 77"/>
                  <a:gd name="T82" fmla="*/ 61 w 79"/>
                  <a:gd name="T83" fmla="*/ 1 h 77"/>
                  <a:gd name="T84" fmla="*/ 64 w 79"/>
                  <a:gd name="T85" fmla="*/ 0 h 77"/>
                  <a:gd name="T86" fmla="*/ 66 w 79"/>
                  <a:gd name="T87" fmla="*/ 2 h 77"/>
                  <a:gd name="T88" fmla="*/ 68 w 79"/>
                  <a:gd name="T89" fmla="*/ 5 h 77"/>
                  <a:gd name="T90" fmla="*/ 66 w 79"/>
                  <a:gd name="T91" fmla="*/ 11 h 77"/>
                  <a:gd name="T92" fmla="*/ 65 w 79"/>
                  <a:gd name="T93" fmla="*/ 17 h 77"/>
                  <a:gd name="T94" fmla="*/ 67 w 79"/>
                  <a:gd name="T95" fmla="*/ 21 h 77"/>
                  <a:gd name="T96" fmla="*/ 72 w 79"/>
                  <a:gd name="T97" fmla="*/ 24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9" h="77">
                    <a:moveTo>
                      <a:pt x="72" y="24"/>
                    </a:moveTo>
                    <a:lnTo>
                      <a:pt x="76" y="29"/>
                    </a:lnTo>
                    <a:lnTo>
                      <a:pt x="78" y="39"/>
                    </a:lnTo>
                    <a:lnTo>
                      <a:pt x="76" y="50"/>
                    </a:lnTo>
                    <a:lnTo>
                      <a:pt x="72" y="58"/>
                    </a:lnTo>
                    <a:lnTo>
                      <a:pt x="64" y="68"/>
                    </a:lnTo>
                    <a:lnTo>
                      <a:pt x="57" y="73"/>
                    </a:lnTo>
                    <a:lnTo>
                      <a:pt x="48" y="76"/>
                    </a:lnTo>
                    <a:lnTo>
                      <a:pt x="38" y="76"/>
                    </a:lnTo>
                    <a:lnTo>
                      <a:pt x="32" y="73"/>
                    </a:lnTo>
                    <a:lnTo>
                      <a:pt x="25" y="69"/>
                    </a:lnTo>
                    <a:lnTo>
                      <a:pt x="13" y="68"/>
                    </a:lnTo>
                    <a:lnTo>
                      <a:pt x="2" y="67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2" y="57"/>
                    </a:lnTo>
                    <a:lnTo>
                      <a:pt x="10" y="56"/>
                    </a:lnTo>
                    <a:lnTo>
                      <a:pt x="19" y="5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27" y="45"/>
                    </a:lnTo>
                    <a:lnTo>
                      <a:pt x="14" y="35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7" y="18"/>
                    </a:lnTo>
                    <a:lnTo>
                      <a:pt x="11" y="18"/>
                    </a:lnTo>
                    <a:lnTo>
                      <a:pt x="36" y="35"/>
                    </a:lnTo>
                    <a:lnTo>
                      <a:pt x="27" y="27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4" y="8"/>
                    </a:lnTo>
                    <a:lnTo>
                      <a:pt x="34" y="14"/>
                    </a:lnTo>
                    <a:lnTo>
                      <a:pt x="44" y="22"/>
                    </a:lnTo>
                    <a:lnTo>
                      <a:pt x="52" y="27"/>
                    </a:lnTo>
                    <a:lnTo>
                      <a:pt x="55" y="26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7" y="4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66" y="11"/>
                    </a:lnTo>
                    <a:lnTo>
                      <a:pt x="65" y="17"/>
                    </a:lnTo>
                    <a:lnTo>
                      <a:pt x="67" y="21"/>
                    </a:lnTo>
                    <a:lnTo>
                      <a:pt x="72" y="24"/>
                    </a:lnTo>
                  </a:path>
                </a:pathLst>
              </a:custGeom>
              <a:solidFill>
                <a:srgbClr val="E0A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28" name="Freeform 197"/>
              <p:cNvSpPr>
                <a:spLocks/>
              </p:cNvSpPr>
              <p:nvPr/>
            </p:nvSpPr>
            <p:spPr bwMode="auto">
              <a:xfrm>
                <a:off x="3255" y="1289"/>
                <a:ext cx="49" cy="10"/>
              </a:xfrm>
              <a:custGeom>
                <a:avLst/>
                <a:gdLst>
                  <a:gd name="T0" fmla="*/ 0 w 49"/>
                  <a:gd name="T1" fmla="*/ 9 h 10"/>
                  <a:gd name="T2" fmla="*/ 48 w 49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10">
                    <a:moveTo>
                      <a:pt x="0" y="9"/>
                    </a:moveTo>
                    <a:lnTo>
                      <a:pt x="48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5129" name="Group 198"/>
              <p:cNvGrpSpPr>
                <a:grpSpLocks/>
              </p:cNvGrpSpPr>
              <p:nvPr/>
            </p:nvGrpSpPr>
            <p:grpSpPr bwMode="auto">
              <a:xfrm>
                <a:off x="3193" y="1163"/>
                <a:ext cx="68" cy="76"/>
                <a:chOff x="3193" y="1163"/>
                <a:chExt cx="68" cy="76"/>
              </a:xfrm>
            </p:grpSpPr>
            <p:sp>
              <p:nvSpPr>
                <p:cNvPr id="45138" name="Freeform 199"/>
                <p:cNvSpPr>
                  <a:spLocks/>
                </p:cNvSpPr>
                <p:nvPr/>
              </p:nvSpPr>
              <p:spPr bwMode="auto">
                <a:xfrm>
                  <a:off x="3193" y="1163"/>
                  <a:ext cx="68" cy="76"/>
                </a:xfrm>
                <a:custGeom>
                  <a:avLst/>
                  <a:gdLst>
                    <a:gd name="T0" fmla="*/ 19 w 68"/>
                    <a:gd name="T1" fmla="*/ 6 h 76"/>
                    <a:gd name="T2" fmla="*/ 0 w 68"/>
                    <a:gd name="T3" fmla="*/ 18 h 76"/>
                    <a:gd name="T4" fmla="*/ 8 w 68"/>
                    <a:gd name="T5" fmla="*/ 44 h 76"/>
                    <a:gd name="T6" fmla="*/ 33 w 68"/>
                    <a:gd name="T7" fmla="*/ 75 h 76"/>
                    <a:gd name="T8" fmla="*/ 41 w 68"/>
                    <a:gd name="T9" fmla="*/ 65 h 76"/>
                    <a:gd name="T10" fmla="*/ 67 w 68"/>
                    <a:gd name="T11" fmla="*/ 13 h 76"/>
                    <a:gd name="T12" fmla="*/ 55 w 68"/>
                    <a:gd name="T13" fmla="*/ 0 h 76"/>
                    <a:gd name="T14" fmla="*/ 36 w 68"/>
                    <a:gd name="T15" fmla="*/ 13 h 76"/>
                    <a:gd name="T16" fmla="*/ 19 w 68"/>
                    <a:gd name="T17" fmla="*/ 6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8" h="76">
                      <a:moveTo>
                        <a:pt x="19" y="6"/>
                      </a:moveTo>
                      <a:lnTo>
                        <a:pt x="0" y="18"/>
                      </a:lnTo>
                      <a:lnTo>
                        <a:pt x="8" y="44"/>
                      </a:lnTo>
                      <a:lnTo>
                        <a:pt x="33" y="75"/>
                      </a:lnTo>
                      <a:lnTo>
                        <a:pt x="41" y="65"/>
                      </a:lnTo>
                      <a:lnTo>
                        <a:pt x="67" y="13"/>
                      </a:lnTo>
                      <a:lnTo>
                        <a:pt x="55" y="0"/>
                      </a:lnTo>
                      <a:lnTo>
                        <a:pt x="36" y="13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E0E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39" name="Freeform 200"/>
                <p:cNvSpPr>
                  <a:spLocks/>
                </p:cNvSpPr>
                <p:nvPr/>
              </p:nvSpPr>
              <p:spPr bwMode="auto">
                <a:xfrm>
                  <a:off x="3228" y="1192"/>
                  <a:ext cx="19" cy="10"/>
                </a:xfrm>
                <a:custGeom>
                  <a:avLst/>
                  <a:gdLst>
                    <a:gd name="T0" fmla="*/ 0 w 19"/>
                    <a:gd name="T1" fmla="*/ 0 h 10"/>
                    <a:gd name="T2" fmla="*/ 18 w 19"/>
                    <a:gd name="T3" fmla="*/ 9 h 10"/>
                    <a:gd name="T4" fmla="*/ 8 w 19"/>
                    <a:gd name="T5" fmla="*/ 7 h 10"/>
                    <a:gd name="T6" fmla="*/ 0 w 19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0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8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40" name="Freeform 201"/>
                <p:cNvSpPr>
                  <a:spLocks/>
                </p:cNvSpPr>
                <p:nvPr/>
              </p:nvSpPr>
              <p:spPr bwMode="auto">
                <a:xfrm>
                  <a:off x="3198" y="1196"/>
                  <a:ext cx="8" cy="5"/>
                </a:xfrm>
                <a:custGeom>
                  <a:avLst/>
                  <a:gdLst>
                    <a:gd name="T0" fmla="*/ 7 w 8"/>
                    <a:gd name="T1" fmla="*/ 0 h 5"/>
                    <a:gd name="T2" fmla="*/ 0 w 8"/>
                    <a:gd name="T3" fmla="*/ 4 h 5"/>
                    <a:gd name="T4" fmla="*/ 5 w 8"/>
                    <a:gd name="T5" fmla="*/ 3 h 5"/>
                    <a:gd name="T6" fmla="*/ 7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5" y="3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130" name="Group 202"/>
              <p:cNvGrpSpPr>
                <a:grpSpLocks/>
              </p:cNvGrpSpPr>
              <p:nvPr/>
            </p:nvGrpSpPr>
            <p:grpSpPr bwMode="auto">
              <a:xfrm>
                <a:off x="3207" y="1184"/>
                <a:ext cx="31" cy="78"/>
                <a:chOff x="3207" y="1184"/>
                <a:chExt cx="31" cy="78"/>
              </a:xfrm>
            </p:grpSpPr>
            <p:sp>
              <p:nvSpPr>
                <p:cNvPr id="45136" name="Freeform 203"/>
                <p:cNvSpPr>
                  <a:spLocks/>
                </p:cNvSpPr>
                <p:nvPr/>
              </p:nvSpPr>
              <p:spPr bwMode="auto">
                <a:xfrm>
                  <a:off x="3207" y="1184"/>
                  <a:ext cx="31" cy="78"/>
                </a:xfrm>
                <a:custGeom>
                  <a:avLst/>
                  <a:gdLst>
                    <a:gd name="T0" fmla="*/ 8 w 31"/>
                    <a:gd name="T1" fmla="*/ 0 h 78"/>
                    <a:gd name="T2" fmla="*/ 19 w 31"/>
                    <a:gd name="T3" fmla="*/ 9 h 78"/>
                    <a:gd name="T4" fmla="*/ 17 w 31"/>
                    <a:gd name="T5" fmla="*/ 23 h 78"/>
                    <a:gd name="T6" fmla="*/ 30 w 31"/>
                    <a:gd name="T7" fmla="*/ 47 h 78"/>
                    <a:gd name="T8" fmla="*/ 17 w 31"/>
                    <a:gd name="T9" fmla="*/ 77 h 78"/>
                    <a:gd name="T10" fmla="*/ 0 w 31"/>
                    <a:gd name="T11" fmla="*/ 54 h 78"/>
                    <a:gd name="T12" fmla="*/ 7 w 31"/>
                    <a:gd name="T13" fmla="*/ 23 h 78"/>
                    <a:gd name="T14" fmla="*/ 2 w 31"/>
                    <a:gd name="T15" fmla="*/ 12 h 78"/>
                    <a:gd name="T16" fmla="*/ 8 w 31"/>
                    <a:gd name="T17" fmla="*/ 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78">
                      <a:moveTo>
                        <a:pt x="8" y="0"/>
                      </a:moveTo>
                      <a:lnTo>
                        <a:pt x="19" y="9"/>
                      </a:lnTo>
                      <a:lnTo>
                        <a:pt x="17" y="23"/>
                      </a:lnTo>
                      <a:lnTo>
                        <a:pt x="30" y="47"/>
                      </a:lnTo>
                      <a:lnTo>
                        <a:pt x="17" y="77"/>
                      </a:lnTo>
                      <a:lnTo>
                        <a:pt x="0" y="54"/>
                      </a:lnTo>
                      <a:lnTo>
                        <a:pt x="7" y="23"/>
                      </a:lnTo>
                      <a:lnTo>
                        <a:pt x="2" y="12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FF0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37" name="Freeform 204"/>
                <p:cNvSpPr>
                  <a:spLocks/>
                </p:cNvSpPr>
                <p:nvPr/>
              </p:nvSpPr>
              <p:spPr bwMode="auto">
                <a:xfrm>
                  <a:off x="3213" y="1206"/>
                  <a:ext cx="11" cy="3"/>
                </a:xfrm>
                <a:custGeom>
                  <a:avLst/>
                  <a:gdLst>
                    <a:gd name="T0" fmla="*/ 0 w 11"/>
                    <a:gd name="T1" fmla="*/ 1 h 3"/>
                    <a:gd name="T2" fmla="*/ 6 w 11"/>
                    <a:gd name="T3" fmla="*/ 2 h 3"/>
                    <a:gd name="T4" fmla="*/ 10 w 11"/>
                    <a:gd name="T5" fmla="*/ 0 h 3"/>
                    <a:gd name="T6" fmla="*/ 6 w 11"/>
                    <a:gd name="T7" fmla="*/ 2 h 3"/>
                    <a:gd name="T8" fmla="*/ 0 w 11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">
                      <a:moveTo>
                        <a:pt x="0" y="1"/>
                      </a:move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04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5131" name="Freeform 205"/>
              <p:cNvSpPr>
                <a:spLocks/>
              </p:cNvSpPr>
              <p:nvPr/>
            </p:nvSpPr>
            <p:spPr bwMode="auto">
              <a:xfrm>
                <a:off x="3171" y="1201"/>
                <a:ext cx="27" cy="31"/>
              </a:xfrm>
              <a:custGeom>
                <a:avLst/>
                <a:gdLst>
                  <a:gd name="T0" fmla="*/ 0 w 27"/>
                  <a:gd name="T1" fmla="*/ 7 h 31"/>
                  <a:gd name="T2" fmla="*/ 4 w 27"/>
                  <a:gd name="T3" fmla="*/ 12 h 31"/>
                  <a:gd name="T4" fmla="*/ 5 w 27"/>
                  <a:gd name="T5" fmla="*/ 15 h 31"/>
                  <a:gd name="T6" fmla="*/ 8 w 27"/>
                  <a:gd name="T7" fmla="*/ 18 h 31"/>
                  <a:gd name="T8" fmla="*/ 11 w 27"/>
                  <a:gd name="T9" fmla="*/ 20 h 31"/>
                  <a:gd name="T10" fmla="*/ 14 w 27"/>
                  <a:gd name="T11" fmla="*/ 23 h 31"/>
                  <a:gd name="T12" fmla="*/ 17 w 27"/>
                  <a:gd name="T13" fmla="*/ 27 h 31"/>
                  <a:gd name="T14" fmla="*/ 23 w 27"/>
                  <a:gd name="T15" fmla="*/ 29 h 31"/>
                  <a:gd name="T16" fmla="*/ 26 w 27"/>
                  <a:gd name="T17" fmla="*/ 30 h 31"/>
                  <a:gd name="T18" fmla="*/ 19 w 27"/>
                  <a:gd name="T19" fmla="*/ 25 h 31"/>
                  <a:gd name="T20" fmla="*/ 16 w 27"/>
                  <a:gd name="T21" fmla="*/ 21 h 31"/>
                  <a:gd name="T22" fmla="*/ 13 w 27"/>
                  <a:gd name="T23" fmla="*/ 18 h 31"/>
                  <a:gd name="T24" fmla="*/ 12 w 27"/>
                  <a:gd name="T25" fmla="*/ 13 h 31"/>
                  <a:gd name="T26" fmla="*/ 10 w 27"/>
                  <a:gd name="T27" fmla="*/ 14 h 31"/>
                  <a:gd name="T28" fmla="*/ 8 w 27"/>
                  <a:gd name="T29" fmla="*/ 12 h 31"/>
                  <a:gd name="T30" fmla="*/ 5 w 27"/>
                  <a:gd name="T31" fmla="*/ 7 h 31"/>
                  <a:gd name="T32" fmla="*/ 4 w 27"/>
                  <a:gd name="T33" fmla="*/ 4 h 31"/>
                  <a:gd name="T34" fmla="*/ 5 w 27"/>
                  <a:gd name="T35" fmla="*/ 0 h 31"/>
                  <a:gd name="T36" fmla="*/ 2 w 27"/>
                  <a:gd name="T37" fmla="*/ 2 h 31"/>
                  <a:gd name="T38" fmla="*/ 0 w 27"/>
                  <a:gd name="T39" fmla="*/ 7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" h="31">
                    <a:moveTo>
                      <a:pt x="0" y="7"/>
                    </a:moveTo>
                    <a:lnTo>
                      <a:pt x="4" y="12"/>
                    </a:lnTo>
                    <a:lnTo>
                      <a:pt x="5" y="15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7" y="27"/>
                    </a:lnTo>
                    <a:lnTo>
                      <a:pt x="23" y="29"/>
                    </a:lnTo>
                    <a:lnTo>
                      <a:pt x="26" y="30"/>
                    </a:lnTo>
                    <a:lnTo>
                      <a:pt x="19" y="25"/>
                    </a:lnTo>
                    <a:lnTo>
                      <a:pt x="16" y="21"/>
                    </a:lnTo>
                    <a:lnTo>
                      <a:pt x="13" y="18"/>
                    </a:lnTo>
                    <a:lnTo>
                      <a:pt x="12" y="13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5" y="7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2" name="Freeform 206"/>
              <p:cNvSpPr>
                <a:spLocks/>
              </p:cNvSpPr>
              <p:nvPr/>
            </p:nvSpPr>
            <p:spPr bwMode="auto">
              <a:xfrm>
                <a:off x="3171" y="1276"/>
                <a:ext cx="29" cy="26"/>
              </a:xfrm>
              <a:custGeom>
                <a:avLst/>
                <a:gdLst>
                  <a:gd name="T0" fmla="*/ 0 w 29"/>
                  <a:gd name="T1" fmla="*/ 0 h 26"/>
                  <a:gd name="T2" fmla="*/ 3 w 29"/>
                  <a:gd name="T3" fmla="*/ 4 h 26"/>
                  <a:gd name="T4" fmla="*/ 6 w 29"/>
                  <a:gd name="T5" fmla="*/ 7 h 26"/>
                  <a:gd name="T6" fmla="*/ 9 w 29"/>
                  <a:gd name="T7" fmla="*/ 10 h 26"/>
                  <a:gd name="T8" fmla="*/ 12 w 29"/>
                  <a:gd name="T9" fmla="*/ 13 h 26"/>
                  <a:gd name="T10" fmla="*/ 16 w 29"/>
                  <a:gd name="T11" fmla="*/ 16 h 26"/>
                  <a:gd name="T12" fmla="*/ 19 w 29"/>
                  <a:gd name="T13" fmla="*/ 25 h 26"/>
                  <a:gd name="T14" fmla="*/ 18 w 29"/>
                  <a:gd name="T15" fmla="*/ 17 h 26"/>
                  <a:gd name="T16" fmla="*/ 17 w 29"/>
                  <a:gd name="T17" fmla="*/ 13 h 26"/>
                  <a:gd name="T18" fmla="*/ 13 w 29"/>
                  <a:gd name="T19" fmla="*/ 11 h 26"/>
                  <a:gd name="T20" fmla="*/ 12 w 29"/>
                  <a:gd name="T21" fmla="*/ 9 h 26"/>
                  <a:gd name="T22" fmla="*/ 16 w 29"/>
                  <a:gd name="T23" fmla="*/ 10 h 26"/>
                  <a:gd name="T24" fmla="*/ 22 w 29"/>
                  <a:gd name="T25" fmla="*/ 10 h 26"/>
                  <a:gd name="T26" fmla="*/ 28 w 29"/>
                  <a:gd name="T27" fmla="*/ 9 h 26"/>
                  <a:gd name="T28" fmla="*/ 21 w 29"/>
                  <a:gd name="T29" fmla="*/ 8 h 26"/>
                  <a:gd name="T30" fmla="*/ 13 w 29"/>
                  <a:gd name="T31" fmla="*/ 7 h 26"/>
                  <a:gd name="T32" fmla="*/ 7 w 29"/>
                  <a:gd name="T33" fmla="*/ 5 h 26"/>
                  <a:gd name="T34" fmla="*/ 0 w 29"/>
                  <a:gd name="T35" fmla="*/ 0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" h="26">
                    <a:moveTo>
                      <a:pt x="0" y="0"/>
                    </a:moveTo>
                    <a:lnTo>
                      <a:pt x="3" y="4"/>
                    </a:lnTo>
                    <a:lnTo>
                      <a:pt x="6" y="7"/>
                    </a:lnTo>
                    <a:lnTo>
                      <a:pt x="9" y="10"/>
                    </a:lnTo>
                    <a:lnTo>
                      <a:pt x="12" y="13"/>
                    </a:lnTo>
                    <a:lnTo>
                      <a:pt x="16" y="16"/>
                    </a:lnTo>
                    <a:lnTo>
                      <a:pt x="19" y="25"/>
                    </a:lnTo>
                    <a:lnTo>
                      <a:pt x="18" y="17"/>
                    </a:lnTo>
                    <a:lnTo>
                      <a:pt x="17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21" y="8"/>
                    </a:lnTo>
                    <a:lnTo>
                      <a:pt x="13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3" name="Freeform 207"/>
              <p:cNvSpPr>
                <a:spLocks/>
              </p:cNvSpPr>
              <p:nvPr/>
            </p:nvSpPr>
            <p:spPr bwMode="auto">
              <a:xfrm>
                <a:off x="3322" y="1131"/>
                <a:ext cx="81" cy="78"/>
              </a:xfrm>
              <a:custGeom>
                <a:avLst/>
                <a:gdLst>
                  <a:gd name="T0" fmla="*/ 7 w 81"/>
                  <a:gd name="T1" fmla="*/ 24 h 78"/>
                  <a:gd name="T2" fmla="*/ 3 w 81"/>
                  <a:gd name="T3" fmla="*/ 30 h 78"/>
                  <a:gd name="T4" fmla="*/ 0 w 81"/>
                  <a:gd name="T5" fmla="*/ 40 h 78"/>
                  <a:gd name="T6" fmla="*/ 2 w 81"/>
                  <a:gd name="T7" fmla="*/ 50 h 78"/>
                  <a:gd name="T8" fmla="*/ 7 w 81"/>
                  <a:gd name="T9" fmla="*/ 58 h 78"/>
                  <a:gd name="T10" fmla="*/ 15 w 81"/>
                  <a:gd name="T11" fmla="*/ 68 h 78"/>
                  <a:gd name="T12" fmla="*/ 22 w 81"/>
                  <a:gd name="T13" fmla="*/ 74 h 78"/>
                  <a:gd name="T14" fmla="*/ 30 w 81"/>
                  <a:gd name="T15" fmla="*/ 77 h 78"/>
                  <a:gd name="T16" fmla="*/ 41 w 81"/>
                  <a:gd name="T17" fmla="*/ 77 h 78"/>
                  <a:gd name="T18" fmla="*/ 47 w 81"/>
                  <a:gd name="T19" fmla="*/ 74 h 78"/>
                  <a:gd name="T20" fmla="*/ 53 w 81"/>
                  <a:gd name="T21" fmla="*/ 69 h 78"/>
                  <a:gd name="T22" fmla="*/ 66 w 81"/>
                  <a:gd name="T23" fmla="*/ 68 h 78"/>
                  <a:gd name="T24" fmla="*/ 77 w 81"/>
                  <a:gd name="T25" fmla="*/ 67 h 78"/>
                  <a:gd name="T26" fmla="*/ 80 w 81"/>
                  <a:gd name="T27" fmla="*/ 65 h 78"/>
                  <a:gd name="T28" fmla="*/ 80 w 81"/>
                  <a:gd name="T29" fmla="*/ 60 h 78"/>
                  <a:gd name="T30" fmla="*/ 77 w 81"/>
                  <a:gd name="T31" fmla="*/ 58 h 78"/>
                  <a:gd name="T32" fmla="*/ 69 w 81"/>
                  <a:gd name="T33" fmla="*/ 56 h 78"/>
                  <a:gd name="T34" fmla="*/ 59 w 81"/>
                  <a:gd name="T35" fmla="*/ 57 h 78"/>
                  <a:gd name="T36" fmla="*/ 79 w 81"/>
                  <a:gd name="T37" fmla="*/ 42 h 78"/>
                  <a:gd name="T38" fmla="*/ 80 w 81"/>
                  <a:gd name="T39" fmla="*/ 38 h 78"/>
                  <a:gd name="T40" fmla="*/ 78 w 81"/>
                  <a:gd name="T41" fmla="*/ 34 h 78"/>
                  <a:gd name="T42" fmla="*/ 75 w 81"/>
                  <a:gd name="T43" fmla="*/ 33 h 78"/>
                  <a:gd name="T44" fmla="*/ 52 w 81"/>
                  <a:gd name="T45" fmla="*/ 46 h 78"/>
                  <a:gd name="T46" fmla="*/ 73 w 81"/>
                  <a:gd name="T47" fmla="*/ 29 h 78"/>
                  <a:gd name="T48" fmla="*/ 74 w 81"/>
                  <a:gd name="T49" fmla="*/ 26 h 78"/>
                  <a:gd name="T50" fmla="*/ 74 w 81"/>
                  <a:gd name="T51" fmla="*/ 22 h 78"/>
                  <a:gd name="T52" fmla="*/ 72 w 81"/>
                  <a:gd name="T53" fmla="*/ 20 h 78"/>
                  <a:gd name="T54" fmla="*/ 68 w 81"/>
                  <a:gd name="T55" fmla="*/ 19 h 78"/>
                  <a:gd name="T56" fmla="*/ 43 w 81"/>
                  <a:gd name="T57" fmla="*/ 35 h 78"/>
                  <a:gd name="T58" fmla="*/ 57 w 81"/>
                  <a:gd name="T59" fmla="*/ 20 h 78"/>
                  <a:gd name="T60" fmla="*/ 61 w 81"/>
                  <a:gd name="T61" fmla="*/ 16 h 78"/>
                  <a:gd name="T62" fmla="*/ 61 w 81"/>
                  <a:gd name="T63" fmla="*/ 11 h 78"/>
                  <a:gd name="T64" fmla="*/ 58 w 81"/>
                  <a:gd name="T65" fmla="*/ 9 h 78"/>
                  <a:gd name="T66" fmla="*/ 54 w 81"/>
                  <a:gd name="T67" fmla="*/ 8 h 78"/>
                  <a:gd name="T68" fmla="*/ 45 w 81"/>
                  <a:gd name="T69" fmla="*/ 15 h 78"/>
                  <a:gd name="T70" fmla="*/ 35 w 81"/>
                  <a:gd name="T71" fmla="*/ 23 h 78"/>
                  <a:gd name="T72" fmla="*/ 27 w 81"/>
                  <a:gd name="T73" fmla="*/ 28 h 78"/>
                  <a:gd name="T74" fmla="*/ 24 w 81"/>
                  <a:gd name="T75" fmla="*/ 27 h 78"/>
                  <a:gd name="T76" fmla="*/ 27 w 81"/>
                  <a:gd name="T77" fmla="*/ 20 h 78"/>
                  <a:gd name="T78" fmla="*/ 27 w 81"/>
                  <a:gd name="T79" fmla="*/ 12 h 78"/>
                  <a:gd name="T80" fmla="*/ 22 w 81"/>
                  <a:gd name="T81" fmla="*/ 5 h 78"/>
                  <a:gd name="T82" fmla="*/ 18 w 81"/>
                  <a:gd name="T83" fmla="*/ 1 h 78"/>
                  <a:gd name="T84" fmla="*/ 15 w 81"/>
                  <a:gd name="T85" fmla="*/ 0 h 78"/>
                  <a:gd name="T86" fmla="*/ 13 w 81"/>
                  <a:gd name="T87" fmla="*/ 2 h 78"/>
                  <a:gd name="T88" fmla="*/ 11 w 81"/>
                  <a:gd name="T89" fmla="*/ 6 h 78"/>
                  <a:gd name="T90" fmla="*/ 13 w 81"/>
                  <a:gd name="T91" fmla="*/ 11 h 78"/>
                  <a:gd name="T92" fmla="*/ 14 w 81"/>
                  <a:gd name="T93" fmla="*/ 17 h 78"/>
                  <a:gd name="T94" fmla="*/ 12 w 81"/>
                  <a:gd name="T95" fmla="*/ 22 h 78"/>
                  <a:gd name="T96" fmla="*/ 7 w 81"/>
                  <a:gd name="T97" fmla="*/ 24 h 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1" h="78">
                    <a:moveTo>
                      <a:pt x="7" y="24"/>
                    </a:moveTo>
                    <a:lnTo>
                      <a:pt x="3" y="30"/>
                    </a:lnTo>
                    <a:lnTo>
                      <a:pt x="0" y="40"/>
                    </a:lnTo>
                    <a:lnTo>
                      <a:pt x="2" y="50"/>
                    </a:lnTo>
                    <a:lnTo>
                      <a:pt x="7" y="58"/>
                    </a:lnTo>
                    <a:lnTo>
                      <a:pt x="15" y="68"/>
                    </a:lnTo>
                    <a:lnTo>
                      <a:pt x="22" y="74"/>
                    </a:lnTo>
                    <a:lnTo>
                      <a:pt x="30" y="77"/>
                    </a:lnTo>
                    <a:lnTo>
                      <a:pt x="41" y="77"/>
                    </a:lnTo>
                    <a:lnTo>
                      <a:pt x="47" y="74"/>
                    </a:lnTo>
                    <a:lnTo>
                      <a:pt x="53" y="69"/>
                    </a:lnTo>
                    <a:lnTo>
                      <a:pt x="66" y="68"/>
                    </a:lnTo>
                    <a:lnTo>
                      <a:pt x="77" y="67"/>
                    </a:lnTo>
                    <a:lnTo>
                      <a:pt x="80" y="65"/>
                    </a:lnTo>
                    <a:lnTo>
                      <a:pt x="80" y="60"/>
                    </a:lnTo>
                    <a:lnTo>
                      <a:pt x="77" y="58"/>
                    </a:lnTo>
                    <a:lnTo>
                      <a:pt x="69" y="56"/>
                    </a:lnTo>
                    <a:lnTo>
                      <a:pt x="59" y="57"/>
                    </a:lnTo>
                    <a:lnTo>
                      <a:pt x="79" y="42"/>
                    </a:lnTo>
                    <a:lnTo>
                      <a:pt x="80" y="38"/>
                    </a:lnTo>
                    <a:lnTo>
                      <a:pt x="78" y="34"/>
                    </a:lnTo>
                    <a:lnTo>
                      <a:pt x="75" y="33"/>
                    </a:lnTo>
                    <a:lnTo>
                      <a:pt x="52" y="46"/>
                    </a:lnTo>
                    <a:lnTo>
                      <a:pt x="73" y="29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20"/>
                    </a:lnTo>
                    <a:lnTo>
                      <a:pt x="68" y="19"/>
                    </a:lnTo>
                    <a:lnTo>
                      <a:pt x="43" y="35"/>
                    </a:lnTo>
                    <a:lnTo>
                      <a:pt x="57" y="20"/>
                    </a:lnTo>
                    <a:lnTo>
                      <a:pt x="61" y="16"/>
                    </a:lnTo>
                    <a:lnTo>
                      <a:pt x="61" y="11"/>
                    </a:lnTo>
                    <a:lnTo>
                      <a:pt x="58" y="9"/>
                    </a:lnTo>
                    <a:lnTo>
                      <a:pt x="54" y="8"/>
                    </a:lnTo>
                    <a:lnTo>
                      <a:pt x="45" y="15"/>
                    </a:lnTo>
                    <a:lnTo>
                      <a:pt x="35" y="23"/>
                    </a:lnTo>
                    <a:lnTo>
                      <a:pt x="27" y="28"/>
                    </a:lnTo>
                    <a:lnTo>
                      <a:pt x="24" y="27"/>
                    </a:lnTo>
                    <a:lnTo>
                      <a:pt x="27" y="20"/>
                    </a:lnTo>
                    <a:lnTo>
                      <a:pt x="27" y="12"/>
                    </a:lnTo>
                    <a:lnTo>
                      <a:pt x="22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6"/>
                    </a:lnTo>
                    <a:lnTo>
                      <a:pt x="13" y="11"/>
                    </a:lnTo>
                    <a:lnTo>
                      <a:pt x="14" y="17"/>
                    </a:lnTo>
                    <a:lnTo>
                      <a:pt x="12" y="22"/>
                    </a:lnTo>
                    <a:lnTo>
                      <a:pt x="7" y="24"/>
                    </a:lnTo>
                  </a:path>
                </a:pathLst>
              </a:custGeom>
              <a:solidFill>
                <a:srgbClr val="E0A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4" name="Freeform 208"/>
              <p:cNvSpPr>
                <a:spLocks/>
              </p:cNvSpPr>
              <p:nvPr/>
            </p:nvSpPr>
            <p:spPr bwMode="auto">
              <a:xfrm>
                <a:off x="3282" y="1188"/>
                <a:ext cx="21" cy="40"/>
              </a:xfrm>
              <a:custGeom>
                <a:avLst/>
                <a:gdLst>
                  <a:gd name="T0" fmla="*/ 11 w 21"/>
                  <a:gd name="T1" fmla="*/ 0 h 40"/>
                  <a:gd name="T2" fmla="*/ 12 w 21"/>
                  <a:gd name="T3" fmla="*/ 2 h 40"/>
                  <a:gd name="T4" fmla="*/ 14 w 21"/>
                  <a:gd name="T5" fmla="*/ 5 h 40"/>
                  <a:gd name="T6" fmla="*/ 16 w 21"/>
                  <a:gd name="T7" fmla="*/ 5 h 40"/>
                  <a:gd name="T8" fmla="*/ 18 w 21"/>
                  <a:gd name="T9" fmla="*/ 5 h 40"/>
                  <a:gd name="T10" fmla="*/ 20 w 21"/>
                  <a:gd name="T11" fmla="*/ 6 h 40"/>
                  <a:gd name="T12" fmla="*/ 17 w 21"/>
                  <a:gd name="T13" fmla="*/ 7 h 40"/>
                  <a:gd name="T14" fmla="*/ 14 w 21"/>
                  <a:gd name="T15" fmla="*/ 10 h 40"/>
                  <a:gd name="T16" fmla="*/ 13 w 21"/>
                  <a:gd name="T17" fmla="*/ 13 h 40"/>
                  <a:gd name="T18" fmla="*/ 13 w 21"/>
                  <a:gd name="T19" fmla="*/ 15 h 40"/>
                  <a:gd name="T20" fmla="*/ 13 w 21"/>
                  <a:gd name="T21" fmla="*/ 18 h 40"/>
                  <a:gd name="T22" fmla="*/ 12 w 21"/>
                  <a:gd name="T23" fmla="*/ 22 h 40"/>
                  <a:gd name="T24" fmla="*/ 10 w 21"/>
                  <a:gd name="T25" fmla="*/ 26 h 40"/>
                  <a:gd name="T26" fmla="*/ 5 w 21"/>
                  <a:gd name="T27" fmla="*/ 28 h 40"/>
                  <a:gd name="T28" fmla="*/ 7 w 21"/>
                  <a:gd name="T29" fmla="*/ 26 h 40"/>
                  <a:gd name="T30" fmla="*/ 9 w 21"/>
                  <a:gd name="T31" fmla="*/ 24 h 40"/>
                  <a:gd name="T32" fmla="*/ 11 w 21"/>
                  <a:gd name="T33" fmla="*/ 18 h 40"/>
                  <a:gd name="T34" fmla="*/ 11 w 21"/>
                  <a:gd name="T35" fmla="*/ 16 h 40"/>
                  <a:gd name="T36" fmla="*/ 8 w 21"/>
                  <a:gd name="T37" fmla="*/ 18 h 40"/>
                  <a:gd name="T38" fmla="*/ 5 w 21"/>
                  <a:gd name="T39" fmla="*/ 22 h 40"/>
                  <a:gd name="T40" fmla="*/ 3 w 21"/>
                  <a:gd name="T41" fmla="*/ 27 h 40"/>
                  <a:gd name="T42" fmla="*/ 3 w 21"/>
                  <a:gd name="T43" fmla="*/ 31 h 40"/>
                  <a:gd name="T44" fmla="*/ 4 w 21"/>
                  <a:gd name="T45" fmla="*/ 36 h 40"/>
                  <a:gd name="T46" fmla="*/ 6 w 21"/>
                  <a:gd name="T47" fmla="*/ 39 h 40"/>
                  <a:gd name="T48" fmla="*/ 2 w 21"/>
                  <a:gd name="T49" fmla="*/ 35 h 40"/>
                  <a:gd name="T50" fmla="*/ 1 w 21"/>
                  <a:gd name="T51" fmla="*/ 31 h 40"/>
                  <a:gd name="T52" fmla="*/ 1 w 21"/>
                  <a:gd name="T53" fmla="*/ 27 h 40"/>
                  <a:gd name="T54" fmla="*/ 2 w 21"/>
                  <a:gd name="T55" fmla="*/ 22 h 40"/>
                  <a:gd name="T56" fmla="*/ 4 w 21"/>
                  <a:gd name="T57" fmla="*/ 19 h 40"/>
                  <a:gd name="T58" fmla="*/ 8 w 21"/>
                  <a:gd name="T59" fmla="*/ 15 h 40"/>
                  <a:gd name="T60" fmla="*/ 9 w 21"/>
                  <a:gd name="T61" fmla="*/ 11 h 40"/>
                  <a:gd name="T62" fmla="*/ 4 w 21"/>
                  <a:gd name="T63" fmla="*/ 14 h 40"/>
                  <a:gd name="T64" fmla="*/ 0 w 21"/>
                  <a:gd name="T65" fmla="*/ 14 h 40"/>
                  <a:gd name="T66" fmla="*/ 4 w 21"/>
                  <a:gd name="T67" fmla="*/ 13 h 40"/>
                  <a:gd name="T68" fmla="*/ 6 w 21"/>
                  <a:gd name="T69" fmla="*/ 11 h 40"/>
                  <a:gd name="T70" fmla="*/ 8 w 21"/>
                  <a:gd name="T71" fmla="*/ 10 h 40"/>
                  <a:gd name="T72" fmla="*/ 10 w 21"/>
                  <a:gd name="T73" fmla="*/ 7 h 40"/>
                  <a:gd name="T74" fmla="*/ 11 w 21"/>
                  <a:gd name="T75" fmla="*/ 4 h 40"/>
                  <a:gd name="T76" fmla="*/ 11 w 21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" h="40">
                    <a:moveTo>
                      <a:pt x="11" y="0"/>
                    </a:moveTo>
                    <a:lnTo>
                      <a:pt x="12" y="2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2" y="22"/>
                    </a:lnTo>
                    <a:lnTo>
                      <a:pt x="10" y="26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6" y="39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1" y="27"/>
                    </a:lnTo>
                    <a:lnTo>
                      <a:pt x="2" y="22"/>
                    </a:lnTo>
                    <a:lnTo>
                      <a:pt x="4" y="19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135" name="Freeform 209"/>
              <p:cNvSpPr>
                <a:spLocks/>
              </p:cNvSpPr>
              <p:nvPr/>
            </p:nvSpPr>
            <p:spPr bwMode="auto">
              <a:xfrm>
                <a:off x="3290" y="1245"/>
                <a:ext cx="22" cy="36"/>
              </a:xfrm>
              <a:custGeom>
                <a:avLst/>
                <a:gdLst>
                  <a:gd name="T0" fmla="*/ 21 w 22"/>
                  <a:gd name="T1" fmla="*/ 21 h 36"/>
                  <a:gd name="T2" fmla="*/ 18 w 22"/>
                  <a:gd name="T3" fmla="*/ 20 h 36"/>
                  <a:gd name="T4" fmla="*/ 16 w 22"/>
                  <a:gd name="T5" fmla="*/ 16 h 36"/>
                  <a:gd name="T6" fmla="*/ 15 w 22"/>
                  <a:gd name="T7" fmla="*/ 10 h 36"/>
                  <a:gd name="T8" fmla="*/ 14 w 22"/>
                  <a:gd name="T9" fmla="*/ 5 h 36"/>
                  <a:gd name="T10" fmla="*/ 15 w 22"/>
                  <a:gd name="T11" fmla="*/ 0 h 36"/>
                  <a:gd name="T12" fmla="*/ 14 w 22"/>
                  <a:gd name="T13" fmla="*/ 3 h 36"/>
                  <a:gd name="T14" fmla="*/ 12 w 22"/>
                  <a:gd name="T15" fmla="*/ 9 h 36"/>
                  <a:gd name="T16" fmla="*/ 12 w 22"/>
                  <a:gd name="T17" fmla="*/ 12 h 36"/>
                  <a:gd name="T18" fmla="*/ 13 w 22"/>
                  <a:gd name="T19" fmla="*/ 15 h 36"/>
                  <a:gd name="T20" fmla="*/ 9 w 22"/>
                  <a:gd name="T21" fmla="*/ 15 h 36"/>
                  <a:gd name="T22" fmla="*/ 4 w 22"/>
                  <a:gd name="T23" fmla="*/ 18 h 36"/>
                  <a:gd name="T24" fmla="*/ 0 w 22"/>
                  <a:gd name="T25" fmla="*/ 21 h 36"/>
                  <a:gd name="T26" fmla="*/ 5 w 22"/>
                  <a:gd name="T27" fmla="*/ 19 h 36"/>
                  <a:gd name="T28" fmla="*/ 9 w 22"/>
                  <a:gd name="T29" fmla="*/ 18 h 36"/>
                  <a:gd name="T30" fmla="*/ 14 w 22"/>
                  <a:gd name="T31" fmla="*/ 18 h 36"/>
                  <a:gd name="T32" fmla="*/ 9 w 22"/>
                  <a:gd name="T33" fmla="*/ 20 h 36"/>
                  <a:gd name="T34" fmla="*/ 8 w 22"/>
                  <a:gd name="T35" fmla="*/ 23 h 36"/>
                  <a:gd name="T36" fmla="*/ 6 w 22"/>
                  <a:gd name="T37" fmla="*/ 27 h 36"/>
                  <a:gd name="T38" fmla="*/ 5 w 22"/>
                  <a:gd name="T39" fmla="*/ 30 h 36"/>
                  <a:gd name="T40" fmla="*/ 7 w 22"/>
                  <a:gd name="T41" fmla="*/ 27 h 36"/>
                  <a:gd name="T42" fmla="*/ 10 w 22"/>
                  <a:gd name="T43" fmla="*/ 23 h 36"/>
                  <a:gd name="T44" fmla="*/ 14 w 22"/>
                  <a:gd name="T45" fmla="*/ 21 h 36"/>
                  <a:gd name="T46" fmla="*/ 16 w 22"/>
                  <a:gd name="T47" fmla="*/ 21 h 36"/>
                  <a:gd name="T48" fmla="*/ 16 w 22"/>
                  <a:gd name="T49" fmla="*/ 24 h 36"/>
                  <a:gd name="T50" fmla="*/ 16 w 22"/>
                  <a:gd name="T51" fmla="*/ 27 h 36"/>
                  <a:gd name="T52" fmla="*/ 17 w 22"/>
                  <a:gd name="T53" fmla="*/ 30 h 36"/>
                  <a:gd name="T54" fmla="*/ 18 w 22"/>
                  <a:gd name="T55" fmla="*/ 33 h 36"/>
                  <a:gd name="T56" fmla="*/ 20 w 22"/>
                  <a:gd name="T57" fmla="*/ 35 h 36"/>
                  <a:gd name="T58" fmla="*/ 20 w 22"/>
                  <a:gd name="T59" fmla="*/ 32 h 36"/>
                  <a:gd name="T60" fmla="*/ 19 w 22"/>
                  <a:gd name="T61" fmla="*/ 30 h 36"/>
                  <a:gd name="T62" fmla="*/ 19 w 22"/>
                  <a:gd name="T63" fmla="*/ 27 h 36"/>
                  <a:gd name="T64" fmla="*/ 20 w 22"/>
                  <a:gd name="T65" fmla="*/ 25 h 36"/>
                  <a:gd name="T66" fmla="*/ 21 w 22"/>
                  <a:gd name="T67" fmla="*/ 21 h 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" h="36">
                    <a:moveTo>
                      <a:pt x="21" y="21"/>
                    </a:moveTo>
                    <a:lnTo>
                      <a:pt x="18" y="20"/>
                    </a:lnTo>
                    <a:lnTo>
                      <a:pt x="16" y="16"/>
                    </a:lnTo>
                    <a:lnTo>
                      <a:pt x="15" y="10"/>
                    </a:lnTo>
                    <a:lnTo>
                      <a:pt x="14" y="5"/>
                    </a:lnTo>
                    <a:lnTo>
                      <a:pt x="15" y="0"/>
                    </a:lnTo>
                    <a:lnTo>
                      <a:pt x="14" y="3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13" y="15"/>
                    </a:lnTo>
                    <a:lnTo>
                      <a:pt x="9" y="15"/>
                    </a:lnTo>
                    <a:lnTo>
                      <a:pt x="4" y="18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9" y="18"/>
                    </a:lnTo>
                    <a:lnTo>
                      <a:pt x="14" y="18"/>
                    </a:lnTo>
                    <a:lnTo>
                      <a:pt x="9" y="20"/>
                    </a:lnTo>
                    <a:lnTo>
                      <a:pt x="8" y="23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7" y="27"/>
                    </a:lnTo>
                    <a:lnTo>
                      <a:pt x="10" y="23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24"/>
                    </a:lnTo>
                    <a:lnTo>
                      <a:pt x="16" y="27"/>
                    </a:lnTo>
                    <a:lnTo>
                      <a:pt x="17" y="30"/>
                    </a:lnTo>
                    <a:lnTo>
                      <a:pt x="18" y="33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9" y="27"/>
                    </a:lnTo>
                    <a:lnTo>
                      <a:pt x="20" y="25"/>
                    </a:lnTo>
                    <a:lnTo>
                      <a:pt x="21" y="21"/>
                    </a:lnTo>
                  </a:path>
                </a:pathLst>
              </a:custGeom>
              <a:solidFill>
                <a:srgbClr val="808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5081" name="Group 210"/>
          <p:cNvGrpSpPr>
            <a:grpSpLocks/>
          </p:cNvGrpSpPr>
          <p:nvPr/>
        </p:nvGrpSpPr>
        <p:grpSpPr bwMode="auto">
          <a:xfrm>
            <a:off x="4267200" y="1676400"/>
            <a:ext cx="338138" cy="492125"/>
            <a:chOff x="3107" y="876"/>
            <a:chExt cx="213" cy="310"/>
          </a:xfrm>
        </p:grpSpPr>
        <p:grpSp>
          <p:nvGrpSpPr>
            <p:cNvPr id="45099" name="Group 211"/>
            <p:cNvGrpSpPr>
              <a:grpSpLocks/>
            </p:cNvGrpSpPr>
            <p:nvPr/>
          </p:nvGrpSpPr>
          <p:grpSpPr bwMode="auto">
            <a:xfrm>
              <a:off x="3107" y="876"/>
              <a:ext cx="213" cy="310"/>
              <a:chOff x="3107" y="876"/>
              <a:chExt cx="213" cy="310"/>
            </a:xfrm>
          </p:grpSpPr>
          <p:grpSp>
            <p:nvGrpSpPr>
              <p:cNvPr id="45111" name="Group 212"/>
              <p:cNvGrpSpPr>
                <a:grpSpLocks/>
              </p:cNvGrpSpPr>
              <p:nvPr/>
            </p:nvGrpSpPr>
            <p:grpSpPr bwMode="auto">
              <a:xfrm>
                <a:off x="3107" y="893"/>
                <a:ext cx="193" cy="293"/>
                <a:chOff x="3107" y="893"/>
                <a:chExt cx="193" cy="293"/>
              </a:xfrm>
            </p:grpSpPr>
            <p:sp>
              <p:nvSpPr>
                <p:cNvPr id="45120" name="Freeform 213"/>
                <p:cNvSpPr>
                  <a:spLocks/>
                </p:cNvSpPr>
                <p:nvPr/>
              </p:nvSpPr>
              <p:spPr bwMode="auto">
                <a:xfrm>
                  <a:off x="3107" y="893"/>
                  <a:ext cx="193" cy="293"/>
                </a:xfrm>
                <a:custGeom>
                  <a:avLst/>
                  <a:gdLst>
                    <a:gd name="T0" fmla="*/ 94 w 193"/>
                    <a:gd name="T1" fmla="*/ 30 h 293"/>
                    <a:gd name="T2" fmla="*/ 85 w 193"/>
                    <a:gd name="T3" fmla="*/ 45 h 293"/>
                    <a:gd name="T4" fmla="*/ 78 w 193"/>
                    <a:gd name="T5" fmla="*/ 70 h 293"/>
                    <a:gd name="T6" fmla="*/ 74 w 193"/>
                    <a:gd name="T7" fmla="*/ 88 h 293"/>
                    <a:gd name="T8" fmla="*/ 59 w 193"/>
                    <a:gd name="T9" fmla="*/ 98 h 293"/>
                    <a:gd name="T10" fmla="*/ 33 w 193"/>
                    <a:gd name="T11" fmla="*/ 106 h 293"/>
                    <a:gd name="T12" fmla="*/ 12 w 193"/>
                    <a:gd name="T13" fmla="*/ 116 h 293"/>
                    <a:gd name="T14" fmla="*/ 1 w 193"/>
                    <a:gd name="T15" fmla="*/ 128 h 293"/>
                    <a:gd name="T16" fmla="*/ 0 w 193"/>
                    <a:gd name="T17" fmla="*/ 144 h 293"/>
                    <a:gd name="T18" fmla="*/ 7 w 193"/>
                    <a:gd name="T19" fmla="*/ 157 h 293"/>
                    <a:gd name="T20" fmla="*/ 23 w 193"/>
                    <a:gd name="T21" fmla="*/ 165 h 293"/>
                    <a:gd name="T22" fmla="*/ 48 w 193"/>
                    <a:gd name="T23" fmla="*/ 166 h 293"/>
                    <a:gd name="T24" fmla="*/ 72 w 193"/>
                    <a:gd name="T25" fmla="*/ 163 h 293"/>
                    <a:gd name="T26" fmla="*/ 69 w 193"/>
                    <a:gd name="T27" fmla="*/ 193 h 293"/>
                    <a:gd name="T28" fmla="*/ 73 w 193"/>
                    <a:gd name="T29" fmla="*/ 235 h 293"/>
                    <a:gd name="T30" fmla="*/ 80 w 193"/>
                    <a:gd name="T31" fmla="*/ 263 h 293"/>
                    <a:gd name="T32" fmla="*/ 91 w 193"/>
                    <a:gd name="T33" fmla="*/ 279 h 293"/>
                    <a:gd name="T34" fmla="*/ 105 w 193"/>
                    <a:gd name="T35" fmla="*/ 291 h 293"/>
                    <a:gd name="T36" fmla="*/ 121 w 193"/>
                    <a:gd name="T37" fmla="*/ 291 h 293"/>
                    <a:gd name="T38" fmla="*/ 141 w 193"/>
                    <a:gd name="T39" fmla="*/ 277 h 293"/>
                    <a:gd name="T40" fmla="*/ 152 w 193"/>
                    <a:gd name="T41" fmla="*/ 252 h 293"/>
                    <a:gd name="T42" fmla="*/ 163 w 193"/>
                    <a:gd name="T43" fmla="*/ 214 h 293"/>
                    <a:gd name="T44" fmla="*/ 170 w 193"/>
                    <a:gd name="T45" fmla="*/ 185 h 293"/>
                    <a:gd name="T46" fmla="*/ 175 w 193"/>
                    <a:gd name="T47" fmla="*/ 149 h 293"/>
                    <a:gd name="T48" fmla="*/ 175 w 193"/>
                    <a:gd name="T49" fmla="*/ 132 h 293"/>
                    <a:gd name="T50" fmla="*/ 185 w 193"/>
                    <a:gd name="T51" fmla="*/ 131 h 293"/>
                    <a:gd name="T52" fmla="*/ 192 w 193"/>
                    <a:gd name="T53" fmla="*/ 120 h 293"/>
                    <a:gd name="T54" fmla="*/ 191 w 193"/>
                    <a:gd name="T55" fmla="*/ 108 h 293"/>
                    <a:gd name="T56" fmla="*/ 183 w 193"/>
                    <a:gd name="T57" fmla="*/ 103 h 293"/>
                    <a:gd name="T58" fmla="*/ 184 w 193"/>
                    <a:gd name="T59" fmla="*/ 91 h 293"/>
                    <a:gd name="T60" fmla="*/ 188 w 193"/>
                    <a:gd name="T61" fmla="*/ 50 h 293"/>
                    <a:gd name="T62" fmla="*/ 172 w 193"/>
                    <a:gd name="T63" fmla="*/ 9 h 293"/>
                    <a:gd name="T64" fmla="*/ 139 w 193"/>
                    <a:gd name="T65" fmla="*/ 0 h 293"/>
                    <a:gd name="T66" fmla="*/ 106 w 193"/>
                    <a:gd name="T67" fmla="*/ 15 h 29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3" h="293">
                      <a:moveTo>
                        <a:pt x="106" y="15"/>
                      </a:moveTo>
                      <a:lnTo>
                        <a:pt x="94" y="30"/>
                      </a:lnTo>
                      <a:lnTo>
                        <a:pt x="89" y="37"/>
                      </a:lnTo>
                      <a:lnTo>
                        <a:pt x="85" y="45"/>
                      </a:lnTo>
                      <a:lnTo>
                        <a:pt x="81" y="57"/>
                      </a:lnTo>
                      <a:lnTo>
                        <a:pt x="78" y="70"/>
                      </a:lnTo>
                      <a:lnTo>
                        <a:pt x="75" y="81"/>
                      </a:lnTo>
                      <a:lnTo>
                        <a:pt x="74" y="88"/>
                      </a:lnTo>
                      <a:lnTo>
                        <a:pt x="70" y="93"/>
                      </a:lnTo>
                      <a:lnTo>
                        <a:pt x="59" y="98"/>
                      </a:lnTo>
                      <a:lnTo>
                        <a:pt x="46" y="101"/>
                      </a:lnTo>
                      <a:lnTo>
                        <a:pt x="33" y="106"/>
                      </a:lnTo>
                      <a:lnTo>
                        <a:pt x="21" y="112"/>
                      </a:lnTo>
                      <a:lnTo>
                        <a:pt x="12" y="116"/>
                      </a:lnTo>
                      <a:lnTo>
                        <a:pt x="5" y="122"/>
                      </a:lnTo>
                      <a:lnTo>
                        <a:pt x="1" y="128"/>
                      </a:lnTo>
                      <a:lnTo>
                        <a:pt x="0" y="136"/>
                      </a:lnTo>
                      <a:lnTo>
                        <a:pt x="0" y="144"/>
                      </a:lnTo>
                      <a:lnTo>
                        <a:pt x="2" y="151"/>
                      </a:lnTo>
                      <a:lnTo>
                        <a:pt x="7" y="157"/>
                      </a:lnTo>
                      <a:lnTo>
                        <a:pt x="14" y="161"/>
                      </a:lnTo>
                      <a:lnTo>
                        <a:pt x="23" y="165"/>
                      </a:lnTo>
                      <a:lnTo>
                        <a:pt x="36" y="166"/>
                      </a:lnTo>
                      <a:lnTo>
                        <a:pt x="48" y="166"/>
                      </a:lnTo>
                      <a:lnTo>
                        <a:pt x="61" y="165"/>
                      </a:lnTo>
                      <a:lnTo>
                        <a:pt x="72" y="163"/>
                      </a:lnTo>
                      <a:lnTo>
                        <a:pt x="70" y="174"/>
                      </a:lnTo>
                      <a:lnTo>
                        <a:pt x="69" y="193"/>
                      </a:lnTo>
                      <a:lnTo>
                        <a:pt x="70" y="213"/>
                      </a:lnTo>
                      <a:lnTo>
                        <a:pt x="73" y="235"/>
                      </a:lnTo>
                      <a:lnTo>
                        <a:pt x="77" y="255"/>
                      </a:lnTo>
                      <a:lnTo>
                        <a:pt x="80" y="263"/>
                      </a:lnTo>
                      <a:lnTo>
                        <a:pt x="85" y="271"/>
                      </a:lnTo>
                      <a:lnTo>
                        <a:pt x="91" y="279"/>
                      </a:lnTo>
                      <a:lnTo>
                        <a:pt x="100" y="287"/>
                      </a:lnTo>
                      <a:lnTo>
                        <a:pt x="105" y="291"/>
                      </a:lnTo>
                      <a:lnTo>
                        <a:pt x="114" y="292"/>
                      </a:lnTo>
                      <a:lnTo>
                        <a:pt x="121" y="291"/>
                      </a:lnTo>
                      <a:lnTo>
                        <a:pt x="129" y="287"/>
                      </a:lnTo>
                      <a:lnTo>
                        <a:pt x="141" y="277"/>
                      </a:lnTo>
                      <a:lnTo>
                        <a:pt x="147" y="265"/>
                      </a:lnTo>
                      <a:lnTo>
                        <a:pt x="152" y="252"/>
                      </a:lnTo>
                      <a:lnTo>
                        <a:pt x="159" y="231"/>
                      </a:lnTo>
                      <a:lnTo>
                        <a:pt x="163" y="214"/>
                      </a:lnTo>
                      <a:lnTo>
                        <a:pt x="168" y="197"/>
                      </a:lnTo>
                      <a:lnTo>
                        <a:pt x="170" y="185"/>
                      </a:lnTo>
                      <a:lnTo>
                        <a:pt x="173" y="166"/>
                      </a:lnTo>
                      <a:lnTo>
                        <a:pt x="175" y="149"/>
                      </a:lnTo>
                      <a:lnTo>
                        <a:pt x="176" y="138"/>
                      </a:lnTo>
                      <a:lnTo>
                        <a:pt x="175" y="132"/>
                      </a:lnTo>
                      <a:lnTo>
                        <a:pt x="179" y="133"/>
                      </a:lnTo>
                      <a:lnTo>
                        <a:pt x="185" y="131"/>
                      </a:lnTo>
                      <a:lnTo>
                        <a:pt x="189" y="125"/>
                      </a:lnTo>
                      <a:lnTo>
                        <a:pt x="192" y="120"/>
                      </a:lnTo>
                      <a:lnTo>
                        <a:pt x="192" y="114"/>
                      </a:lnTo>
                      <a:lnTo>
                        <a:pt x="191" y="108"/>
                      </a:lnTo>
                      <a:lnTo>
                        <a:pt x="188" y="104"/>
                      </a:lnTo>
                      <a:lnTo>
                        <a:pt x="183" y="103"/>
                      </a:lnTo>
                      <a:lnTo>
                        <a:pt x="178" y="103"/>
                      </a:lnTo>
                      <a:lnTo>
                        <a:pt x="184" y="91"/>
                      </a:lnTo>
                      <a:lnTo>
                        <a:pt x="187" y="71"/>
                      </a:lnTo>
                      <a:lnTo>
                        <a:pt x="188" y="50"/>
                      </a:lnTo>
                      <a:lnTo>
                        <a:pt x="187" y="26"/>
                      </a:lnTo>
                      <a:lnTo>
                        <a:pt x="172" y="9"/>
                      </a:lnTo>
                      <a:lnTo>
                        <a:pt x="159" y="2"/>
                      </a:lnTo>
                      <a:lnTo>
                        <a:pt x="139" y="0"/>
                      </a:lnTo>
                      <a:lnTo>
                        <a:pt x="120" y="4"/>
                      </a:lnTo>
                      <a:lnTo>
                        <a:pt x="106" y="15"/>
                      </a:lnTo>
                    </a:path>
                  </a:pathLst>
                </a:custGeom>
                <a:solidFill>
                  <a:srgbClr val="E0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21" name="Freeform 214"/>
                <p:cNvSpPr>
                  <a:spLocks/>
                </p:cNvSpPr>
                <p:nvPr/>
              </p:nvSpPr>
              <p:spPr bwMode="auto">
                <a:xfrm>
                  <a:off x="3177" y="1039"/>
                  <a:ext cx="37" cy="20"/>
                </a:xfrm>
                <a:custGeom>
                  <a:avLst/>
                  <a:gdLst>
                    <a:gd name="T0" fmla="*/ 0 w 37"/>
                    <a:gd name="T1" fmla="*/ 19 h 20"/>
                    <a:gd name="T2" fmla="*/ 8 w 37"/>
                    <a:gd name="T3" fmla="*/ 17 h 20"/>
                    <a:gd name="T4" fmla="*/ 18 w 37"/>
                    <a:gd name="T5" fmla="*/ 13 h 20"/>
                    <a:gd name="T6" fmla="*/ 25 w 37"/>
                    <a:gd name="T7" fmla="*/ 10 h 20"/>
                    <a:gd name="T8" fmla="*/ 32 w 37"/>
                    <a:gd name="T9" fmla="*/ 5 h 20"/>
                    <a:gd name="T10" fmla="*/ 36 w 37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0">
                      <a:moveTo>
                        <a:pt x="0" y="19"/>
                      </a:moveTo>
                      <a:lnTo>
                        <a:pt x="8" y="17"/>
                      </a:lnTo>
                      <a:lnTo>
                        <a:pt x="18" y="13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5112" name="Group 215"/>
              <p:cNvGrpSpPr>
                <a:grpSpLocks/>
              </p:cNvGrpSpPr>
              <p:nvPr/>
            </p:nvGrpSpPr>
            <p:grpSpPr bwMode="auto">
              <a:xfrm>
                <a:off x="3179" y="876"/>
                <a:ext cx="141" cy="125"/>
                <a:chOff x="3179" y="876"/>
                <a:chExt cx="141" cy="125"/>
              </a:xfrm>
            </p:grpSpPr>
            <p:sp>
              <p:nvSpPr>
                <p:cNvPr id="45113" name="Freeform 216"/>
                <p:cNvSpPr>
                  <a:spLocks/>
                </p:cNvSpPr>
                <p:nvPr/>
              </p:nvSpPr>
              <p:spPr bwMode="auto">
                <a:xfrm>
                  <a:off x="3179" y="876"/>
                  <a:ext cx="141" cy="125"/>
                </a:xfrm>
                <a:custGeom>
                  <a:avLst/>
                  <a:gdLst>
                    <a:gd name="T0" fmla="*/ 0 w 141"/>
                    <a:gd name="T1" fmla="*/ 32 h 125"/>
                    <a:gd name="T2" fmla="*/ 6 w 141"/>
                    <a:gd name="T3" fmla="*/ 23 h 125"/>
                    <a:gd name="T4" fmla="*/ 18 w 141"/>
                    <a:gd name="T5" fmla="*/ 15 h 125"/>
                    <a:gd name="T6" fmla="*/ 37 w 141"/>
                    <a:gd name="T7" fmla="*/ 9 h 125"/>
                    <a:gd name="T8" fmla="*/ 52 w 141"/>
                    <a:gd name="T9" fmla="*/ 5 h 125"/>
                    <a:gd name="T10" fmla="*/ 68 w 141"/>
                    <a:gd name="T11" fmla="*/ 0 h 125"/>
                    <a:gd name="T12" fmla="*/ 84 w 141"/>
                    <a:gd name="T13" fmla="*/ 1 h 125"/>
                    <a:gd name="T14" fmla="*/ 98 w 141"/>
                    <a:gd name="T15" fmla="*/ 4 h 125"/>
                    <a:gd name="T16" fmla="*/ 107 w 141"/>
                    <a:gd name="T17" fmla="*/ 12 h 125"/>
                    <a:gd name="T18" fmla="*/ 112 w 141"/>
                    <a:gd name="T19" fmla="*/ 25 h 125"/>
                    <a:gd name="T20" fmla="*/ 121 w 141"/>
                    <a:gd name="T21" fmla="*/ 35 h 125"/>
                    <a:gd name="T22" fmla="*/ 131 w 141"/>
                    <a:gd name="T23" fmla="*/ 38 h 125"/>
                    <a:gd name="T24" fmla="*/ 139 w 141"/>
                    <a:gd name="T25" fmla="*/ 46 h 125"/>
                    <a:gd name="T26" fmla="*/ 139 w 141"/>
                    <a:gd name="T27" fmla="*/ 59 h 125"/>
                    <a:gd name="T28" fmla="*/ 136 w 141"/>
                    <a:gd name="T29" fmla="*/ 73 h 125"/>
                    <a:gd name="T30" fmla="*/ 139 w 141"/>
                    <a:gd name="T31" fmla="*/ 85 h 125"/>
                    <a:gd name="T32" fmla="*/ 137 w 141"/>
                    <a:gd name="T33" fmla="*/ 97 h 125"/>
                    <a:gd name="T34" fmla="*/ 127 w 141"/>
                    <a:gd name="T35" fmla="*/ 110 h 125"/>
                    <a:gd name="T36" fmla="*/ 117 w 141"/>
                    <a:gd name="T37" fmla="*/ 118 h 125"/>
                    <a:gd name="T38" fmla="*/ 105 w 141"/>
                    <a:gd name="T39" fmla="*/ 124 h 125"/>
                    <a:gd name="T40" fmla="*/ 94 w 141"/>
                    <a:gd name="T41" fmla="*/ 120 h 125"/>
                    <a:gd name="T42" fmla="*/ 96 w 141"/>
                    <a:gd name="T43" fmla="*/ 108 h 125"/>
                    <a:gd name="T44" fmla="*/ 93 w 141"/>
                    <a:gd name="T45" fmla="*/ 97 h 125"/>
                    <a:gd name="T46" fmla="*/ 84 w 141"/>
                    <a:gd name="T47" fmla="*/ 90 h 125"/>
                    <a:gd name="T48" fmla="*/ 82 w 141"/>
                    <a:gd name="T49" fmla="*/ 77 h 125"/>
                    <a:gd name="T50" fmla="*/ 83 w 141"/>
                    <a:gd name="T51" fmla="*/ 62 h 125"/>
                    <a:gd name="T52" fmla="*/ 89 w 141"/>
                    <a:gd name="T53" fmla="*/ 51 h 125"/>
                    <a:gd name="T54" fmla="*/ 86 w 141"/>
                    <a:gd name="T55" fmla="*/ 48 h 125"/>
                    <a:gd name="T56" fmla="*/ 74 w 141"/>
                    <a:gd name="T57" fmla="*/ 50 h 125"/>
                    <a:gd name="T58" fmla="*/ 64 w 141"/>
                    <a:gd name="T59" fmla="*/ 48 h 125"/>
                    <a:gd name="T60" fmla="*/ 55 w 141"/>
                    <a:gd name="T61" fmla="*/ 45 h 125"/>
                    <a:gd name="T62" fmla="*/ 46 w 141"/>
                    <a:gd name="T63" fmla="*/ 41 h 125"/>
                    <a:gd name="T64" fmla="*/ 34 w 141"/>
                    <a:gd name="T65" fmla="*/ 45 h 125"/>
                    <a:gd name="T66" fmla="*/ 19 w 141"/>
                    <a:gd name="T67" fmla="*/ 46 h 125"/>
                    <a:gd name="T68" fmla="*/ 6 w 141"/>
                    <a:gd name="T69" fmla="*/ 43 h 125"/>
                    <a:gd name="T70" fmla="*/ 0 w 141"/>
                    <a:gd name="T71" fmla="*/ 36 h 1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41" h="125">
                      <a:moveTo>
                        <a:pt x="0" y="36"/>
                      </a:moveTo>
                      <a:lnTo>
                        <a:pt x="0" y="32"/>
                      </a:lnTo>
                      <a:lnTo>
                        <a:pt x="2" y="28"/>
                      </a:lnTo>
                      <a:lnTo>
                        <a:pt x="6" y="23"/>
                      </a:lnTo>
                      <a:lnTo>
                        <a:pt x="11" y="19"/>
                      </a:lnTo>
                      <a:lnTo>
                        <a:pt x="18" y="15"/>
                      </a:lnTo>
                      <a:lnTo>
                        <a:pt x="26" y="12"/>
                      </a:lnTo>
                      <a:lnTo>
                        <a:pt x="37" y="9"/>
                      </a:lnTo>
                      <a:lnTo>
                        <a:pt x="46" y="8"/>
                      </a:lnTo>
                      <a:lnTo>
                        <a:pt x="52" y="5"/>
                      </a:lnTo>
                      <a:lnTo>
                        <a:pt x="59" y="2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4" y="1"/>
                      </a:lnTo>
                      <a:lnTo>
                        <a:pt x="92" y="2"/>
                      </a:lnTo>
                      <a:lnTo>
                        <a:pt x="98" y="4"/>
                      </a:lnTo>
                      <a:lnTo>
                        <a:pt x="102" y="7"/>
                      </a:lnTo>
                      <a:lnTo>
                        <a:pt x="107" y="12"/>
                      </a:lnTo>
                      <a:lnTo>
                        <a:pt x="111" y="19"/>
                      </a:lnTo>
                      <a:lnTo>
                        <a:pt x="112" y="25"/>
                      </a:lnTo>
                      <a:lnTo>
                        <a:pt x="115" y="31"/>
                      </a:lnTo>
                      <a:lnTo>
                        <a:pt x="121" y="35"/>
                      </a:lnTo>
                      <a:lnTo>
                        <a:pt x="126" y="37"/>
                      </a:lnTo>
                      <a:lnTo>
                        <a:pt x="131" y="38"/>
                      </a:lnTo>
                      <a:lnTo>
                        <a:pt x="136" y="42"/>
                      </a:lnTo>
                      <a:lnTo>
                        <a:pt x="139" y="46"/>
                      </a:lnTo>
                      <a:lnTo>
                        <a:pt x="140" y="53"/>
                      </a:lnTo>
                      <a:lnTo>
                        <a:pt x="139" y="59"/>
                      </a:lnTo>
                      <a:lnTo>
                        <a:pt x="138" y="67"/>
                      </a:lnTo>
                      <a:lnTo>
                        <a:pt x="136" y="73"/>
                      </a:lnTo>
                      <a:lnTo>
                        <a:pt x="138" y="78"/>
                      </a:lnTo>
                      <a:lnTo>
                        <a:pt x="139" y="85"/>
                      </a:lnTo>
                      <a:lnTo>
                        <a:pt x="139" y="91"/>
                      </a:lnTo>
                      <a:lnTo>
                        <a:pt x="137" y="97"/>
                      </a:lnTo>
                      <a:lnTo>
                        <a:pt x="131" y="105"/>
                      </a:lnTo>
                      <a:lnTo>
                        <a:pt x="127" y="110"/>
                      </a:lnTo>
                      <a:lnTo>
                        <a:pt x="123" y="114"/>
                      </a:lnTo>
                      <a:lnTo>
                        <a:pt x="117" y="118"/>
                      </a:lnTo>
                      <a:lnTo>
                        <a:pt x="112" y="121"/>
                      </a:lnTo>
                      <a:lnTo>
                        <a:pt x="105" y="124"/>
                      </a:lnTo>
                      <a:lnTo>
                        <a:pt x="99" y="122"/>
                      </a:lnTo>
                      <a:lnTo>
                        <a:pt x="94" y="120"/>
                      </a:lnTo>
                      <a:lnTo>
                        <a:pt x="97" y="114"/>
                      </a:lnTo>
                      <a:lnTo>
                        <a:pt x="96" y="108"/>
                      </a:lnTo>
                      <a:lnTo>
                        <a:pt x="95" y="103"/>
                      </a:lnTo>
                      <a:lnTo>
                        <a:pt x="93" y="97"/>
                      </a:lnTo>
                      <a:lnTo>
                        <a:pt x="88" y="95"/>
                      </a:lnTo>
                      <a:lnTo>
                        <a:pt x="84" y="90"/>
                      </a:lnTo>
                      <a:lnTo>
                        <a:pt x="82" y="84"/>
                      </a:lnTo>
                      <a:lnTo>
                        <a:pt x="82" y="77"/>
                      </a:lnTo>
                      <a:lnTo>
                        <a:pt x="82" y="68"/>
                      </a:lnTo>
                      <a:lnTo>
                        <a:pt x="83" y="62"/>
                      </a:lnTo>
                      <a:lnTo>
                        <a:pt x="86" y="55"/>
                      </a:lnTo>
                      <a:lnTo>
                        <a:pt x="89" y="51"/>
                      </a:lnTo>
                      <a:lnTo>
                        <a:pt x="91" y="46"/>
                      </a:lnTo>
                      <a:lnTo>
                        <a:pt x="86" y="48"/>
                      </a:lnTo>
                      <a:lnTo>
                        <a:pt x="79" y="50"/>
                      </a:lnTo>
                      <a:lnTo>
                        <a:pt x="74" y="50"/>
                      </a:lnTo>
                      <a:lnTo>
                        <a:pt x="69" y="50"/>
                      </a:lnTo>
                      <a:lnTo>
                        <a:pt x="64" y="48"/>
                      </a:lnTo>
                      <a:lnTo>
                        <a:pt x="61" y="45"/>
                      </a:lnTo>
                      <a:lnTo>
                        <a:pt x="55" y="45"/>
                      </a:lnTo>
                      <a:lnTo>
                        <a:pt x="50" y="43"/>
                      </a:lnTo>
                      <a:lnTo>
                        <a:pt x="46" y="41"/>
                      </a:lnTo>
                      <a:lnTo>
                        <a:pt x="42" y="43"/>
                      </a:lnTo>
                      <a:lnTo>
                        <a:pt x="34" y="45"/>
                      </a:lnTo>
                      <a:lnTo>
                        <a:pt x="26" y="45"/>
                      </a:lnTo>
                      <a:lnTo>
                        <a:pt x="19" y="46"/>
                      </a:lnTo>
                      <a:lnTo>
                        <a:pt x="12" y="45"/>
                      </a:lnTo>
                      <a:lnTo>
                        <a:pt x="6" y="43"/>
                      </a:lnTo>
                      <a:lnTo>
                        <a:pt x="2" y="41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A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45114" name="Group 217"/>
                <p:cNvGrpSpPr>
                  <a:grpSpLocks/>
                </p:cNvGrpSpPr>
                <p:nvPr/>
              </p:nvGrpSpPr>
              <p:grpSpPr bwMode="auto">
                <a:xfrm>
                  <a:off x="3226" y="908"/>
                  <a:ext cx="52" cy="73"/>
                  <a:chOff x="3226" y="908"/>
                  <a:chExt cx="52" cy="73"/>
                </a:xfrm>
              </p:grpSpPr>
              <p:grpSp>
                <p:nvGrpSpPr>
                  <p:cNvPr id="4511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3226" y="911"/>
                    <a:ext cx="52" cy="70"/>
                    <a:chOff x="3226" y="911"/>
                    <a:chExt cx="52" cy="70"/>
                  </a:xfrm>
                </p:grpSpPr>
                <p:sp>
                  <p:nvSpPr>
                    <p:cNvPr id="45117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3262" y="911"/>
                      <a:ext cx="16" cy="18"/>
                    </a:xfrm>
                    <a:custGeom>
                      <a:avLst/>
                      <a:gdLst>
                        <a:gd name="T0" fmla="*/ 0 w 16"/>
                        <a:gd name="T1" fmla="*/ 11 h 18"/>
                        <a:gd name="T2" fmla="*/ 6 w 16"/>
                        <a:gd name="T3" fmla="*/ 8 h 18"/>
                        <a:gd name="T4" fmla="*/ 8 w 16"/>
                        <a:gd name="T5" fmla="*/ 5 h 18"/>
                        <a:gd name="T6" fmla="*/ 8 w 16"/>
                        <a:gd name="T7" fmla="*/ 3 h 18"/>
                        <a:gd name="T8" fmla="*/ 7 w 16"/>
                        <a:gd name="T9" fmla="*/ 0 h 18"/>
                        <a:gd name="T10" fmla="*/ 9 w 16"/>
                        <a:gd name="T11" fmla="*/ 1 h 18"/>
                        <a:gd name="T12" fmla="*/ 10 w 16"/>
                        <a:gd name="T13" fmla="*/ 3 h 18"/>
                        <a:gd name="T14" fmla="*/ 10 w 16"/>
                        <a:gd name="T15" fmla="*/ 5 h 18"/>
                        <a:gd name="T16" fmla="*/ 8 w 16"/>
                        <a:gd name="T17" fmla="*/ 9 h 18"/>
                        <a:gd name="T18" fmla="*/ 12 w 16"/>
                        <a:gd name="T19" fmla="*/ 9 h 18"/>
                        <a:gd name="T20" fmla="*/ 15 w 16"/>
                        <a:gd name="T21" fmla="*/ 12 h 18"/>
                        <a:gd name="T22" fmla="*/ 14 w 16"/>
                        <a:gd name="T23" fmla="*/ 11 h 18"/>
                        <a:gd name="T24" fmla="*/ 12 w 16"/>
                        <a:gd name="T25" fmla="*/ 10 h 18"/>
                        <a:gd name="T26" fmla="*/ 10 w 16"/>
                        <a:gd name="T27" fmla="*/ 11 h 18"/>
                        <a:gd name="T28" fmla="*/ 10 w 16"/>
                        <a:gd name="T29" fmla="*/ 14 h 18"/>
                        <a:gd name="T30" fmla="*/ 9 w 16"/>
                        <a:gd name="T31" fmla="*/ 15 h 18"/>
                        <a:gd name="T32" fmla="*/ 7 w 16"/>
                        <a:gd name="T33" fmla="*/ 17 h 18"/>
                        <a:gd name="T34" fmla="*/ 9 w 16"/>
                        <a:gd name="T35" fmla="*/ 14 h 18"/>
                        <a:gd name="T36" fmla="*/ 8 w 16"/>
                        <a:gd name="T37" fmla="*/ 11 h 18"/>
                        <a:gd name="T38" fmla="*/ 7 w 16"/>
                        <a:gd name="T39" fmla="*/ 10 h 18"/>
                        <a:gd name="T40" fmla="*/ 5 w 16"/>
                        <a:gd name="T41" fmla="*/ 10 h 18"/>
                        <a:gd name="T42" fmla="*/ 2 w 16"/>
                        <a:gd name="T43" fmla="*/ 15 h 18"/>
                        <a:gd name="T44" fmla="*/ 4 w 16"/>
                        <a:gd name="T45" fmla="*/ 10 h 18"/>
                        <a:gd name="T46" fmla="*/ 0 w 16"/>
                        <a:gd name="T47" fmla="*/ 11 h 18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11"/>
                          </a:moveTo>
                          <a:lnTo>
                            <a:pt x="6" y="8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0" y="3"/>
                          </a:lnTo>
                          <a:lnTo>
                            <a:pt x="10" y="5"/>
                          </a:lnTo>
                          <a:lnTo>
                            <a:pt x="8" y="9"/>
                          </a:lnTo>
                          <a:lnTo>
                            <a:pt x="12" y="9"/>
                          </a:lnTo>
                          <a:lnTo>
                            <a:pt x="15" y="12"/>
                          </a:lnTo>
                          <a:lnTo>
                            <a:pt x="14" y="11"/>
                          </a:lnTo>
                          <a:lnTo>
                            <a:pt x="12" y="10"/>
                          </a:lnTo>
                          <a:lnTo>
                            <a:pt x="10" y="11"/>
                          </a:lnTo>
                          <a:lnTo>
                            <a:pt x="10" y="14"/>
                          </a:lnTo>
                          <a:lnTo>
                            <a:pt x="9" y="15"/>
                          </a:lnTo>
                          <a:lnTo>
                            <a:pt x="7" y="17"/>
                          </a:lnTo>
                          <a:lnTo>
                            <a:pt x="9" y="14"/>
                          </a:lnTo>
                          <a:lnTo>
                            <a:pt x="8" y="11"/>
                          </a:lnTo>
                          <a:lnTo>
                            <a:pt x="7" y="10"/>
                          </a:lnTo>
                          <a:lnTo>
                            <a:pt x="5" y="10"/>
                          </a:lnTo>
                          <a:lnTo>
                            <a:pt x="2" y="15"/>
                          </a:lnTo>
                          <a:lnTo>
                            <a:pt x="4" y="10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5118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3272" y="964"/>
                      <a:ext cx="5" cy="17"/>
                    </a:xfrm>
                    <a:custGeom>
                      <a:avLst/>
                      <a:gdLst>
                        <a:gd name="T0" fmla="*/ 0 w 5"/>
                        <a:gd name="T1" fmla="*/ 8 h 17"/>
                        <a:gd name="T2" fmla="*/ 1 w 5"/>
                        <a:gd name="T3" fmla="*/ 8 h 17"/>
                        <a:gd name="T4" fmla="*/ 3 w 5"/>
                        <a:gd name="T5" fmla="*/ 6 h 17"/>
                        <a:gd name="T6" fmla="*/ 3 w 5"/>
                        <a:gd name="T7" fmla="*/ 3 h 17"/>
                        <a:gd name="T8" fmla="*/ 4 w 5"/>
                        <a:gd name="T9" fmla="*/ 0 h 17"/>
                        <a:gd name="T10" fmla="*/ 4 w 5"/>
                        <a:gd name="T11" fmla="*/ 4 h 17"/>
                        <a:gd name="T12" fmla="*/ 3 w 5"/>
                        <a:gd name="T13" fmla="*/ 7 h 17"/>
                        <a:gd name="T14" fmla="*/ 3 w 5"/>
                        <a:gd name="T15" fmla="*/ 9 h 17"/>
                        <a:gd name="T16" fmla="*/ 2 w 5"/>
                        <a:gd name="T17" fmla="*/ 10 h 17"/>
                        <a:gd name="T18" fmla="*/ 2 w 5"/>
                        <a:gd name="T19" fmla="*/ 13 h 17"/>
                        <a:gd name="T20" fmla="*/ 2 w 5"/>
                        <a:gd name="T21" fmla="*/ 14 h 17"/>
                        <a:gd name="T22" fmla="*/ 4 w 5"/>
                        <a:gd name="T23" fmla="*/ 14 h 17"/>
                        <a:gd name="T24" fmla="*/ 1 w 5"/>
                        <a:gd name="T25" fmla="*/ 16 h 17"/>
                        <a:gd name="T26" fmla="*/ 1 w 5"/>
                        <a:gd name="T27" fmla="*/ 13 h 17"/>
                        <a:gd name="T28" fmla="*/ 0 w 5"/>
                        <a:gd name="T29" fmla="*/ 8 h 1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5" h="17">
                          <a:moveTo>
                            <a:pt x="0" y="8"/>
                          </a:moveTo>
                          <a:lnTo>
                            <a:pt x="1" y="8"/>
                          </a:lnTo>
                          <a:lnTo>
                            <a:pt x="3" y="6"/>
                          </a:lnTo>
                          <a:lnTo>
                            <a:pt x="3" y="3"/>
                          </a:lnTo>
                          <a:lnTo>
                            <a:pt x="4" y="0"/>
                          </a:lnTo>
                          <a:lnTo>
                            <a:pt x="4" y="4"/>
                          </a:lnTo>
                          <a:lnTo>
                            <a:pt x="3" y="7"/>
                          </a:lnTo>
                          <a:lnTo>
                            <a:pt x="3" y="9"/>
                          </a:lnTo>
                          <a:lnTo>
                            <a:pt x="2" y="10"/>
                          </a:lnTo>
                          <a:lnTo>
                            <a:pt x="2" y="13"/>
                          </a:lnTo>
                          <a:lnTo>
                            <a:pt x="2" y="14"/>
                          </a:lnTo>
                          <a:lnTo>
                            <a:pt x="4" y="14"/>
                          </a:lnTo>
                          <a:lnTo>
                            <a:pt x="1" y="16"/>
                          </a:lnTo>
                          <a:lnTo>
                            <a:pt x="1" y="13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45119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3226" y="915"/>
                      <a:ext cx="10" cy="4"/>
                    </a:xfrm>
                    <a:custGeom>
                      <a:avLst/>
                      <a:gdLst>
                        <a:gd name="T0" fmla="*/ 3 w 10"/>
                        <a:gd name="T1" fmla="*/ 2 h 4"/>
                        <a:gd name="T2" fmla="*/ 5 w 10"/>
                        <a:gd name="T3" fmla="*/ 2 h 4"/>
                        <a:gd name="T4" fmla="*/ 9 w 10"/>
                        <a:gd name="T5" fmla="*/ 3 h 4"/>
                        <a:gd name="T6" fmla="*/ 6 w 10"/>
                        <a:gd name="T7" fmla="*/ 1 h 4"/>
                        <a:gd name="T8" fmla="*/ 4 w 10"/>
                        <a:gd name="T9" fmla="*/ 0 h 4"/>
                        <a:gd name="T10" fmla="*/ 2 w 10"/>
                        <a:gd name="T11" fmla="*/ 1 h 4"/>
                        <a:gd name="T12" fmla="*/ 0 w 10"/>
                        <a:gd name="T13" fmla="*/ 2 h 4"/>
                        <a:gd name="T14" fmla="*/ 3 w 10"/>
                        <a:gd name="T15" fmla="*/ 2 h 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10" h="4">
                          <a:moveTo>
                            <a:pt x="3" y="2"/>
                          </a:moveTo>
                          <a:lnTo>
                            <a:pt x="5" y="2"/>
                          </a:lnTo>
                          <a:lnTo>
                            <a:pt x="9" y="3"/>
                          </a:lnTo>
                          <a:lnTo>
                            <a:pt x="6" y="1"/>
                          </a:lnTo>
                          <a:lnTo>
                            <a:pt x="4" y="0"/>
                          </a:lnTo>
                          <a:lnTo>
                            <a:pt x="2" y="1"/>
                          </a:lnTo>
                          <a:lnTo>
                            <a:pt x="0" y="2"/>
                          </a:lnTo>
                          <a:lnTo>
                            <a:pt x="3" y="2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45116" name="Freeform 222"/>
                  <p:cNvSpPr>
                    <a:spLocks/>
                  </p:cNvSpPr>
                  <p:nvPr/>
                </p:nvSpPr>
                <p:spPr bwMode="auto">
                  <a:xfrm>
                    <a:off x="3226" y="908"/>
                    <a:ext cx="4" cy="5"/>
                  </a:xfrm>
                  <a:custGeom>
                    <a:avLst/>
                    <a:gdLst>
                      <a:gd name="T0" fmla="*/ 0 w 4"/>
                      <a:gd name="T1" fmla="*/ 4 h 5"/>
                      <a:gd name="T2" fmla="*/ 1 w 4"/>
                      <a:gd name="T3" fmla="*/ 4 h 5"/>
                      <a:gd name="T4" fmla="*/ 2 w 4"/>
                      <a:gd name="T5" fmla="*/ 4 h 5"/>
                      <a:gd name="T6" fmla="*/ 2 w 4"/>
                      <a:gd name="T7" fmla="*/ 2 h 5"/>
                      <a:gd name="T8" fmla="*/ 3 w 4"/>
                      <a:gd name="T9" fmla="*/ 0 h 5"/>
                      <a:gd name="T10" fmla="*/ 1 w 4"/>
                      <a:gd name="T11" fmla="*/ 3 h 5"/>
                      <a:gd name="T12" fmla="*/ 0 w 4"/>
                      <a:gd name="T13" fmla="*/ 4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" h="5">
                        <a:moveTo>
                          <a:pt x="0" y="4"/>
                        </a:move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3" y="0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604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45100" name="Group 223"/>
            <p:cNvGrpSpPr>
              <a:grpSpLocks/>
            </p:cNvGrpSpPr>
            <p:nvPr/>
          </p:nvGrpSpPr>
          <p:grpSpPr bwMode="auto">
            <a:xfrm>
              <a:off x="3192" y="937"/>
              <a:ext cx="56" cy="161"/>
              <a:chOff x="3192" y="937"/>
              <a:chExt cx="56" cy="161"/>
            </a:xfrm>
          </p:grpSpPr>
          <p:grpSp>
            <p:nvGrpSpPr>
              <p:cNvPr id="45101" name="Group 224"/>
              <p:cNvGrpSpPr>
                <a:grpSpLocks/>
              </p:cNvGrpSpPr>
              <p:nvPr/>
            </p:nvGrpSpPr>
            <p:grpSpPr bwMode="auto">
              <a:xfrm>
                <a:off x="3192" y="937"/>
                <a:ext cx="49" cy="55"/>
                <a:chOff x="3192" y="937"/>
                <a:chExt cx="49" cy="55"/>
              </a:xfrm>
            </p:grpSpPr>
            <p:grpSp>
              <p:nvGrpSpPr>
                <p:cNvPr id="45105" name="Group 225"/>
                <p:cNvGrpSpPr>
                  <a:grpSpLocks/>
                </p:cNvGrpSpPr>
                <p:nvPr/>
              </p:nvGrpSpPr>
              <p:grpSpPr bwMode="auto">
                <a:xfrm>
                  <a:off x="3192" y="937"/>
                  <a:ext cx="49" cy="9"/>
                  <a:chOff x="3192" y="937"/>
                  <a:chExt cx="49" cy="9"/>
                </a:xfrm>
              </p:grpSpPr>
              <p:sp>
                <p:nvSpPr>
                  <p:cNvPr id="45109" name="Freeform 226"/>
                  <p:cNvSpPr>
                    <a:spLocks/>
                  </p:cNvSpPr>
                  <p:nvPr/>
                </p:nvSpPr>
                <p:spPr bwMode="auto">
                  <a:xfrm>
                    <a:off x="3218" y="937"/>
                    <a:ext cx="23" cy="9"/>
                  </a:xfrm>
                  <a:custGeom>
                    <a:avLst/>
                    <a:gdLst>
                      <a:gd name="T0" fmla="*/ 0 w 23"/>
                      <a:gd name="T1" fmla="*/ 1 h 9"/>
                      <a:gd name="T2" fmla="*/ 5 w 23"/>
                      <a:gd name="T3" fmla="*/ 0 h 9"/>
                      <a:gd name="T4" fmla="*/ 10 w 23"/>
                      <a:gd name="T5" fmla="*/ 0 h 9"/>
                      <a:gd name="T6" fmla="*/ 14 w 23"/>
                      <a:gd name="T7" fmla="*/ 1 h 9"/>
                      <a:gd name="T8" fmla="*/ 18 w 23"/>
                      <a:gd name="T9" fmla="*/ 4 h 9"/>
                      <a:gd name="T10" fmla="*/ 22 w 23"/>
                      <a:gd name="T11" fmla="*/ 8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" h="9">
                        <a:moveTo>
                          <a:pt x="0" y="1"/>
                        </a:moveTo>
                        <a:lnTo>
                          <a:pt x="5" y="0"/>
                        </a:lnTo>
                        <a:lnTo>
                          <a:pt x="10" y="0"/>
                        </a:lnTo>
                        <a:lnTo>
                          <a:pt x="14" y="1"/>
                        </a:lnTo>
                        <a:lnTo>
                          <a:pt x="18" y="4"/>
                        </a:lnTo>
                        <a:lnTo>
                          <a:pt x="22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60402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45110" name="Freeform 227"/>
                  <p:cNvSpPr>
                    <a:spLocks/>
                  </p:cNvSpPr>
                  <p:nvPr/>
                </p:nvSpPr>
                <p:spPr bwMode="auto">
                  <a:xfrm>
                    <a:off x="3192" y="937"/>
                    <a:ext cx="18" cy="7"/>
                  </a:xfrm>
                  <a:custGeom>
                    <a:avLst/>
                    <a:gdLst>
                      <a:gd name="T0" fmla="*/ 0 w 18"/>
                      <a:gd name="T1" fmla="*/ 6 h 7"/>
                      <a:gd name="T2" fmla="*/ 3 w 18"/>
                      <a:gd name="T3" fmla="*/ 2 h 7"/>
                      <a:gd name="T4" fmla="*/ 7 w 18"/>
                      <a:gd name="T5" fmla="*/ 1 h 7"/>
                      <a:gd name="T6" fmla="*/ 12 w 18"/>
                      <a:gd name="T7" fmla="*/ 0 h 7"/>
                      <a:gd name="T8" fmla="*/ 17 w 18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" h="7">
                        <a:moveTo>
                          <a:pt x="0" y="6"/>
                        </a:moveTo>
                        <a:lnTo>
                          <a:pt x="3" y="2"/>
                        </a:lnTo>
                        <a:lnTo>
                          <a:pt x="7" y="1"/>
                        </a:lnTo>
                        <a:lnTo>
                          <a:pt x="12" y="0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60402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45106" name="Group 228"/>
                <p:cNvGrpSpPr>
                  <a:grpSpLocks/>
                </p:cNvGrpSpPr>
                <p:nvPr/>
              </p:nvGrpSpPr>
              <p:grpSpPr bwMode="auto">
                <a:xfrm>
                  <a:off x="3196" y="946"/>
                  <a:ext cx="34" cy="46"/>
                  <a:chOff x="3196" y="946"/>
                  <a:chExt cx="34" cy="46"/>
                </a:xfrm>
              </p:grpSpPr>
              <p:sp>
                <p:nvSpPr>
                  <p:cNvPr id="45107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3196" y="946"/>
                    <a:ext cx="7" cy="4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45108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223" y="946"/>
                    <a:ext cx="7" cy="4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45102" name="Group 231"/>
              <p:cNvGrpSpPr>
                <a:grpSpLocks/>
              </p:cNvGrpSpPr>
              <p:nvPr/>
            </p:nvGrpSpPr>
            <p:grpSpPr bwMode="auto">
              <a:xfrm>
                <a:off x="3197" y="1040"/>
                <a:ext cx="51" cy="58"/>
                <a:chOff x="3197" y="1040"/>
                <a:chExt cx="51" cy="58"/>
              </a:xfrm>
            </p:grpSpPr>
            <p:sp>
              <p:nvSpPr>
                <p:cNvPr id="45103" name="Freeform 232"/>
                <p:cNvSpPr>
                  <a:spLocks/>
                </p:cNvSpPr>
                <p:nvPr/>
              </p:nvSpPr>
              <p:spPr bwMode="auto">
                <a:xfrm>
                  <a:off x="3234" y="1040"/>
                  <a:ext cx="14" cy="58"/>
                </a:xfrm>
                <a:custGeom>
                  <a:avLst/>
                  <a:gdLst>
                    <a:gd name="T0" fmla="*/ 10 w 14"/>
                    <a:gd name="T1" fmla="*/ 0 h 58"/>
                    <a:gd name="T2" fmla="*/ 7 w 14"/>
                    <a:gd name="T3" fmla="*/ 6 h 58"/>
                    <a:gd name="T4" fmla="*/ 3 w 14"/>
                    <a:gd name="T5" fmla="*/ 14 h 58"/>
                    <a:gd name="T6" fmla="*/ 1 w 14"/>
                    <a:gd name="T7" fmla="*/ 21 h 58"/>
                    <a:gd name="T8" fmla="*/ 0 w 14"/>
                    <a:gd name="T9" fmla="*/ 31 h 58"/>
                    <a:gd name="T10" fmla="*/ 0 w 14"/>
                    <a:gd name="T11" fmla="*/ 39 h 58"/>
                    <a:gd name="T12" fmla="*/ 4 w 14"/>
                    <a:gd name="T13" fmla="*/ 45 h 58"/>
                    <a:gd name="T14" fmla="*/ 8 w 14"/>
                    <a:gd name="T15" fmla="*/ 51 h 58"/>
                    <a:gd name="T16" fmla="*/ 13 w 14"/>
                    <a:gd name="T17" fmla="*/ 5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58">
                      <a:moveTo>
                        <a:pt x="10" y="0"/>
                      </a:moveTo>
                      <a:lnTo>
                        <a:pt x="7" y="6"/>
                      </a:lnTo>
                      <a:lnTo>
                        <a:pt x="3" y="14"/>
                      </a:lnTo>
                      <a:lnTo>
                        <a:pt x="1" y="21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4" y="45"/>
                      </a:lnTo>
                      <a:lnTo>
                        <a:pt x="8" y="51"/>
                      </a:lnTo>
                      <a:lnTo>
                        <a:pt x="13" y="5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104" name="Freeform 233"/>
                <p:cNvSpPr>
                  <a:spLocks/>
                </p:cNvSpPr>
                <p:nvPr/>
              </p:nvSpPr>
              <p:spPr bwMode="auto">
                <a:xfrm>
                  <a:off x="3197" y="1061"/>
                  <a:ext cx="40" cy="25"/>
                </a:xfrm>
                <a:custGeom>
                  <a:avLst/>
                  <a:gdLst>
                    <a:gd name="T0" fmla="*/ 0 w 40"/>
                    <a:gd name="T1" fmla="*/ 2 h 25"/>
                    <a:gd name="T2" fmla="*/ 5 w 40"/>
                    <a:gd name="T3" fmla="*/ 13 h 25"/>
                    <a:gd name="T4" fmla="*/ 4 w 40"/>
                    <a:gd name="T5" fmla="*/ 24 h 25"/>
                    <a:gd name="T6" fmla="*/ 14 w 40"/>
                    <a:gd name="T7" fmla="*/ 21 h 25"/>
                    <a:gd name="T8" fmla="*/ 21 w 40"/>
                    <a:gd name="T9" fmla="*/ 20 h 25"/>
                    <a:gd name="T10" fmla="*/ 28 w 40"/>
                    <a:gd name="T11" fmla="*/ 20 h 25"/>
                    <a:gd name="T12" fmla="*/ 39 w 40"/>
                    <a:gd name="T13" fmla="*/ 23 h 25"/>
                    <a:gd name="T14" fmla="*/ 37 w 40"/>
                    <a:gd name="T15" fmla="*/ 17 h 25"/>
                    <a:gd name="T16" fmla="*/ 36 w 40"/>
                    <a:gd name="T17" fmla="*/ 11 h 25"/>
                    <a:gd name="T18" fmla="*/ 37 w 40"/>
                    <a:gd name="T19" fmla="*/ 5 h 25"/>
                    <a:gd name="T20" fmla="*/ 37 w 40"/>
                    <a:gd name="T21" fmla="*/ 0 h 25"/>
                    <a:gd name="T22" fmla="*/ 31 w 40"/>
                    <a:gd name="T23" fmla="*/ 3 h 25"/>
                    <a:gd name="T24" fmla="*/ 24 w 40"/>
                    <a:gd name="T25" fmla="*/ 5 h 25"/>
                    <a:gd name="T26" fmla="*/ 17 w 40"/>
                    <a:gd name="T27" fmla="*/ 5 h 25"/>
                    <a:gd name="T28" fmla="*/ 10 w 40"/>
                    <a:gd name="T29" fmla="*/ 4 h 25"/>
                    <a:gd name="T30" fmla="*/ 0 w 40"/>
                    <a:gd name="T31" fmla="*/ 2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0" h="25">
                      <a:moveTo>
                        <a:pt x="0" y="2"/>
                      </a:moveTo>
                      <a:lnTo>
                        <a:pt x="5" y="13"/>
                      </a:lnTo>
                      <a:lnTo>
                        <a:pt x="4" y="24"/>
                      </a:lnTo>
                      <a:lnTo>
                        <a:pt x="14" y="21"/>
                      </a:lnTo>
                      <a:lnTo>
                        <a:pt x="21" y="20"/>
                      </a:lnTo>
                      <a:lnTo>
                        <a:pt x="28" y="20"/>
                      </a:lnTo>
                      <a:lnTo>
                        <a:pt x="39" y="23"/>
                      </a:lnTo>
                      <a:lnTo>
                        <a:pt x="37" y="17"/>
                      </a:lnTo>
                      <a:lnTo>
                        <a:pt x="36" y="11"/>
                      </a:lnTo>
                      <a:lnTo>
                        <a:pt x="37" y="5"/>
                      </a:lnTo>
                      <a:lnTo>
                        <a:pt x="37" y="0"/>
                      </a:lnTo>
                      <a:lnTo>
                        <a:pt x="31" y="3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1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45082" name="Group 234"/>
          <p:cNvGrpSpPr>
            <a:grpSpLocks/>
          </p:cNvGrpSpPr>
          <p:nvPr/>
        </p:nvGrpSpPr>
        <p:grpSpPr bwMode="auto">
          <a:xfrm>
            <a:off x="2900363" y="3719513"/>
            <a:ext cx="550862" cy="461962"/>
            <a:chOff x="2294" y="2355"/>
            <a:chExt cx="347" cy="291"/>
          </a:xfrm>
        </p:grpSpPr>
        <p:sp>
          <p:nvSpPr>
            <p:cNvPr id="45097" name="Freeform 235"/>
            <p:cNvSpPr>
              <a:spLocks/>
            </p:cNvSpPr>
            <p:nvPr/>
          </p:nvSpPr>
          <p:spPr bwMode="auto">
            <a:xfrm>
              <a:off x="2294" y="2357"/>
              <a:ext cx="347" cy="289"/>
            </a:xfrm>
            <a:custGeom>
              <a:avLst/>
              <a:gdLst>
                <a:gd name="T0" fmla="*/ 346 w 347"/>
                <a:gd name="T1" fmla="*/ 287 h 289"/>
                <a:gd name="T2" fmla="*/ 346 w 347"/>
                <a:gd name="T3" fmla="*/ 138 h 289"/>
                <a:gd name="T4" fmla="*/ 341 w 347"/>
                <a:gd name="T5" fmla="*/ 20 h 289"/>
                <a:gd name="T6" fmla="*/ 166 w 347"/>
                <a:gd name="T7" fmla="*/ 0 h 289"/>
                <a:gd name="T8" fmla="*/ 6 w 347"/>
                <a:gd name="T9" fmla="*/ 18 h 289"/>
                <a:gd name="T10" fmla="*/ 5 w 347"/>
                <a:gd name="T11" fmla="*/ 60 h 289"/>
                <a:gd name="T12" fmla="*/ 0 w 347"/>
                <a:gd name="T13" fmla="*/ 286 h 289"/>
                <a:gd name="T14" fmla="*/ 36 w 347"/>
                <a:gd name="T15" fmla="*/ 286 h 289"/>
                <a:gd name="T16" fmla="*/ 36 w 347"/>
                <a:gd name="T17" fmla="*/ 81 h 289"/>
                <a:gd name="T18" fmla="*/ 105 w 347"/>
                <a:gd name="T19" fmla="*/ 76 h 289"/>
                <a:gd name="T20" fmla="*/ 314 w 347"/>
                <a:gd name="T21" fmla="*/ 76 h 289"/>
                <a:gd name="T22" fmla="*/ 317 w 347"/>
                <a:gd name="T23" fmla="*/ 288 h 289"/>
                <a:gd name="T24" fmla="*/ 346 w 347"/>
                <a:gd name="T25" fmla="*/ 287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7" h="289">
                  <a:moveTo>
                    <a:pt x="346" y="287"/>
                  </a:moveTo>
                  <a:lnTo>
                    <a:pt x="346" y="138"/>
                  </a:lnTo>
                  <a:lnTo>
                    <a:pt x="341" y="20"/>
                  </a:lnTo>
                  <a:lnTo>
                    <a:pt x="166" y="0"/>
                  </a:lnTo>
                  <a:lnTo>
                    <a:pt x="6" y="18"/>
                  </a:lnTo>
                  <a:lnTo>
                    <a:pt x="5" y="60"/>
                  </a:lnTo>
                  <a:lnTo>
                    <a:pt x="0" y="286"/>
                  </a:lnTo>
                  <a:lnTo>
                    <a:pt x="36" y="286"/>
                  </a:lnTo>
                  <a:lnTo>
                    <a:pt x="36" y="81"/>
                  </a:lnTo>
                  <a:lnTo>
                    <a:pt x="105" y="76"/>
                  </a:lnTo>
                  <a:lnTo>
                    <a:pt x="314" y="76"/>
                  </a:lnTo>
                  <a:lnTo>
                    <a:pt x="317" y="288"/>
                  </a:lnTo>
                  <a:lnTo>
                    <a:pt x="346" y="28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098" name="Freeform 236"/>
            <p:cNvSpPr>
              <a:spLocks/>
            </p:cNvSpPr>
            <p:nvPr/>
          </p:nvSpPr>
          <p:spPr bwMode="auto">
            <a:xfrm>
              <a:off x="2321" y="2355"/>
              <a:ext cx="136" cy="74"/>
            </a:xfrm>
            <a:custGeom>
              <a:avLst/>
              <a:gdLst>
                <a:gd name="T0" fmla="*/ 25 w 136"/>
                <a:gd name="T1" fmla="*/ 14 h 74"/>
                <a:gd name="T2" fmla="*/ 43 w 136"/>
                <a:gd name="T3" fmla="*/ 11 h 74"/>
                <a:gd name="T4" fmla="*/ 60 w 136"/>
                <a:gd name="T5" fmla="*/ 0 h 74"/>
                <a:gd name="T6" fmla="*/ 77 w 136"/>
                <a:gd name="T7" fmla="*/ 17 h 74"/>
                <a:gd name="T8" fmla="*/ 131 w 136"/>
                <a:gd name="T9" fmla="*/ 50 h 74"/>
                <a:gd name="T10" fmla="*/ 135 w 136"/>
                <a:gd name="T11" fmla="*/ 63 h 74"/>
                <a:gd name="T12" fmla="*/ 104 w 136"/>
                <a:gd name="T13" fmla="*/ 73 h 74"/>
                <a:gd name="T14" fmla="*/ 0 w 136"/>
                <a:gd name="T15" fmla="*/ 22 h 74"/>
                <a:gd name="T16" fmla="*/ 25 w 136"/>
                <a:gd name="T17" fmla="*/ 1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74">
                  <a:moveTo>
                    <a:pt x="25" y="14"/>
                  </a:moveTo>
                  <a:lnTo>
                    <a:pt x="43" y="11"/>
                  </a:lnTo>
                  <a:lnTo>
                    <a:pt x="60" y="0"/>
                  </a:lnTo>
                  <a:lnTo>
                    <a:pt x="77" y="17"/>
                  </a:lnTo>
                  <a:lnTo>
                    <a:pt x="131" y="50"/>
                  </a:lnTo>
                  <a:lnTo>
                    <a:pt x="135" y="63"/>
                  </a:lnTo>
                  <a:lnTo>
                    <a:pt x="104" y="73"/>
                  </a:lnTo>
                  <a:lnTo>
                    <a:pt x="0" y="22"/>
                  </a:lnTo>
                  <a:lnTo>
                    <a:pt x="25" y="14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5083" name="Group 237"/>
          <p:cNvGrpSpPr>
            <a:grpSpLocks/>
          </p:cNvGrpSpPr>
          <p:nvPr/>
        </p:nvGrpSpPr>
        <p:grpSpPr bwMode="auto">
          <a:xfrm>
            <a:off x="3074988" y="3306763"/>
            <a:ext cx="514350" cy="687387"/>
            <a:chOff x="2404" y="2095"/>
            <a:chExt cx="324" cy="433"/>
          </a:xfrm>
        </p:grpSpPr>
        <p:grpSp>
          <p:nvGrpSpPr>
            <p:cNvPr id="45091" name="Group 238"/>
            <p:cNvGrpSpPr>
              <a:grpSpLocks/>
            </p:cNvGrpSpPr>
            <p:nvPr/>
          </p:nvGrpSpPr>
          <p:grpSpPr bwMode="auto">
            <a:xfrm>
              <a:off x="2404" y="2095"/>
              <a:ext cx="324" cy="331"/>
              <a:chOff x="2404" y="2095"/>
              <a:chExt cx="324" cy="331"/>
            </a:xfrm>
          </p:grpSpPr>
          <p:sp>
            <p:nvSpPr>
              <p:cNvPr id="45095" name="Freeform 239"/>
              <p:cNvSpPr>
                <a:spLocks/>
              </p:cNvSpPr>
              <p:nvPr/>
            </p:nvSpPr>
            <p:spPr bwMode="auto">
              <a:xfrm>
                <a:off x="2404" y="2095"/>
                <a:ext cx="324" cy="331"/>
              </a:xfrm>
              <a:custGeom>
                <a:avLst/>
                <a:gdLst>
                  <a:gd name="T0" fmla="*/ 61 w 324"/>
                  <a:gd name="T1" fmla="*/ 67 h 331"/>
                  <a:gd name="T2" fmla="*/ 68 w 324"/>
                  <a:gd name="T3" fmla="*/ 45 h 331"/>
                  <a:gd name="T4" fmla="*/ 73 w 324"/>
                  <a:gd name="T5" fmla="*/ 30 h 331"/>
                  <a:gd name="T6" fmla="*/ 75 w 324"/>
                  <a:gd name="T7" fmla="*/ 26 h 331"/>
                  <a:gd name="T8" fmla="*/ 78 w 324"/>
                  <a:gd name="T9" fmla="*/ 22 h 331"/>
                  <a:gd name="T10" fmla="*/ 80 w 324"/>
                  <a:gd name="T11" fmla="*/ 20 h 331"/>
                  <a:gd name="T12" fmla="*/ 83 w 324"/>
                  <a:gd name="T13" fmla="*/ 19 h 331"/>
                  <a:gd name="T14" fmla="*/ 124 w 324"/>
                  <a:gd name="T15" fmla="*/ 11 h 331"/>
                  <a:gd name="T16" fmla="*/ 168 w 324"/>
                  <a:gd name="T17" fmla="*/ 3 h 331"/>
                  <a:gd name="T18" fmla="*/ 208 w 324"/>
                  <a:gd name="T19" fmla="*/ 0 h 331"/>
                  <a:gd name="T20" fmla="*/ 230 w 324"/>
                  <a:gd name="T21" fmla="*/ 0 h 331"/>
                  <a:gd name="T22" fmla="*/ 277 w 324"/>
                  <a:gd name="T23" fmla="*/ 3 h 331"/>
                  <a:gd name="T24" fmla="*/ 311 w 324"/>
                  <a:gd name="T25" fmla="*/ 5 h 331"/>
                  <a:gd name="T26" fmla="*/ 316 w 324"/>
                  <a:gd name="T27" fmla="*/ 5 h 331"/>
                  <a:gd name="T28" fmla="*/ 320 w 324"/>
                  <a:gd name="T29" fmla="*/ 7 h 331"/>
                  <a:gd name="T30" fmla="*/ 322 w 324"/>
                  <a:gd name="T31" fmla="*/ 8 h 331"/>
                  <a:gd name="T32" fmla="*/ 323 w 324"/>
                  <a:gd name="T33" fmla="*/ 11 h 331"/>
                  <a:gd name="T34" fmla="*/ 323 w 324"/>
                  <a:gd name="T35" fmla="*/ 14 h 331"/>
                  <a:gd name="T36" fmla="*/ 321 w 324"/>
                  <a:gd name="T37" fmla="*/ 23 h 331"/>
                  <a:gd name="T38" fmla="*/ 315 w 324"/>
                  <a:gd name="T39" fmla="*/ 52 h 331"/>
                  <a:gd name="T40" fmla="*/ 310 w 324"/>
                  <a:gd name="T41" fmla="*/ 74 h 331"/>
                  <a:gd name="T42" fmla="*/ 299 w 324"/>
                  <a:gd name="T43" fmla="*/ 124 h 331"/>
                  <a:gd name="T44" fmla="*/ 292 w 324"/>
                  <a:gd name="T45" fmla="*/ 155 h 331"/>
                  <a:gd name="T46" fmla="*/ 272 w 324"/>
                  <a:gd name="T47" fmla="*/ 226 h 331"/>
                  <a:gd name="T48" fmla="*/ 254 w 324"/>
                  <a:gd name="T49" fmla="*/ 284 h 331"/>
                  <a:gd name="T50" fmla="*/ 250 w 324"/>
                  <a:gd name="T51" fmla="*/ 295 h 331"/>
                  <a:gd name="T52" fmla="*/ 248 w 324"/>
                  <a:gd name="T53" fmla="*/ 301 h 331"/>
                  <a:gd name="T54" fmla="*/ 247 w 324"/>
                  <a:gd name="T55" fmla="*/ 307 h 331"/>
                  <a:gd name="T56" fmla="*/ 244 w 324"/>
                  <a:gd name="T57" fmla="*/ 311 h 331"/>
                  <a:gd name="T58" fmla="*/ 241 w 324"/>
                  <a:gd name="T59" fmla="*/ 315 h 331"/>
                  <a:gd name="T60" fmla="*/ 238 w 324"/>
                  <a:gd name="T61" fmla="*/ 316 h 331"/>
                  <a:gd name="T62" fmla="*/ 232 w 324"/>
                  <a:gd name="T63" fmla="*/ 318 h 331"/>
                  <a:gd name="T64" fmla="*/ 221 w 324"/>
                  <a:gd name="T65" fmla="*/ 319 h 331"/>
                  <a:gd name="T66" fmla="*/ 202 w 324"/>
                  <a:gd name="T67" fmla="*/ 319 h 331"/>
                  <a:gd name="T68" fmla="*/ 187 w 324"/>
                  <a:gd name="T69" fmla="*/ 320 h 331"/>
                  <a:gd name="T70" fmla="*/ 166 w 324"/>
                  <a:gd name="T71" fmla="*/ 324 h 331"/>
                  <a:gd name="T72" fmla="*/ 146 w 324"/>
                  <a:gd name="T73" fmla="*/ 327 h 331"/>
                  <a:gd name="T74" fmla="*/ 131 w 324"/>
                  <a:gd name="T75" fmla="*/ 330 h 331"/>
                  <a:gd name="T76" fmla="*/ 113 w 324"/>
                  <a:gd name="T77" fmla="*/ 330 h 331"/>
                  <a:gd name="T78" fmla="*/ 110 w 324"/>
                  <a:gd name="T79" fmla="*/ 327 h 331"/>
                  <a:gd name="T80" fmla="*/ 10 w 324"/>
                  <a:gd name="T81" fmla="*/ 262 h 331"/>
                  <a:gd name="T82" fmla="*/ 5 w 324"/>
                  <a:gd name="T83" fmla="*/ 257 h 331"/>
                  <a:gd name="T84" fmla="*/ 2 w 324"/>
                  <a:gd name="T85" fmla="*/ 253 h 331"/>
                  <a:gd name="T86" fmla="*/ 0 w 324"/>
                  <a:gd name="T87" fmla="*/ 248 h 331"/>
                  <a:gd name="T88" fmla="*/ 0 w 324"/>
                  <a:gd name="T89" fmla="*/ 242 h 331"/>
                  <a:gd name="T90" fmla="*/ 2 w 324"/>
                  <a:gd name="T91" fmla="*/ 237 h 331"/>
                  <a:gd name="T92" fmla="*/ 30 w 324"/>
                  <a:gd name="T93" fmla="*/ 155 h 331"/>
                  <a:gd name="T94" fmla="*/ 48 w 324"/>
                  <a:gd name="T95" fmla="*/ 104 h 331"/>
                  <a:gd name="T96" fmla="*/ 61 w 324"/>
                  <a:gd name="T97" fmla="*/ 67 h 3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24" h="331">
                    <a:moveTo>
                      <a:pt x="61" y="67"/>
                    </a:moveTo>
                    <a:lnTo>
                      <a:pt x="68" y="45"/>
                    </a:lnTo>
                    <a:lnTo>
                      <a:pt x="73" y="30"/>
                    </a:lnTo>
                    <a:lnTo>
                      <a:pt x="75" y="26"/>
                    </a:lnTo>
                    <a:lnTo>
                      <a:pt x="78" y="22"/>
                    </a:lnTo>
                    <a:lnTo>
                      <a:pt x="80" y="20"/>
                    </a:lnTo>
                    <a:lnTo>
                      <a:pt x="83" y="19"/>
                    </a:lnTo>
                    <a:lnTo>
                      <a:pt x="124" y="11"/>
                    </a:lnTo>
                    <a:lnTo>
                      <a:pt x="168" y="3"/>
                    </a:lnTo>
                    <a:lnTo>
                      <a:pt x="208" y="0"/>
                    </a:lnTo>
                    <a:lnTo>
                      <a:pt x="230" y="0"/>
                    </a:lnTo>
                    <a:lnTo>
                      <a:pt x="277" y="3"/>
                    </a:lnTo>
                    <a:lnTo>
                      <a:pt x="311" y="5"/>
                    </a:lnTo>
                    <a:lnTo>
                      <a:pt x="316" y="5"/>
                    </a:lnTo>
                    <a:lnTo>
                      <a:pt x="320" y="7"/>
                    </a:lnTo>
                    <a:lnTo>
                      <a:pt x="322" y="8"/>
                    </a:lnTo>
                    <a:lnTo>
                      <a:pt x="323" y="11"/>
                    </a:lnTo>
                    <a:lnTo>
                      <a:pt x="323" y="14"/>
                    </a:lnTo>
                    <a:lnTo>
                      <a:pt x="321" y="23"/>
                    </a:lnTo>
                    <a:lnTo>
                      <a:pt x="315" y="52"/>
                    </a:lnTo>
                    <a:lnTo>
                      <a:pt x="310" y="74"/>
                    </a:lnTo>
                    <a:lnTo>
                      <a:pt x="299" y="124"/>
                    </a:lnTo>
                    <a:lnTo>
                      <a:pt x="292" y="155"/>
                    </a:lnTo>
                    <a:lnTo>
                      <a:pt x="272" y="226"/>
                    </a:lnTo>
                    <a:lnTo>
                      <a:pt x="254" y="284"/>
                    </a:lnTo>
                    <a:lnTo>
                      <a:pt x="250" y="295"/>
                    </a:lnTo>
                    <a:lnTo>
                      <a:pt x="248" y="301"/>
                    </a:lnTo>
                    <a:lnTo>
                      <a:pt x="247" y="307"/>
                    </a:lnTo>
                    <a:lnTo>
                      <a:pt x="244" y="311"/>
                    </a:lnTo>
                    <a:lnTo>
                      <a:pt x="241" y="315"/>
                    </a:lnTo>
                    <a:lnTo>
                      <a:pt x="238" y="316"/>
                    </a:lnTo>
                    <a:lnTo>
                      <a:pt x="232" y="318"/>
                    </a:lnTo>
                    <a:lnTo>
                      <a:pt x="221" y="319"/>
                    </a:lnTo>
                    <a:lnTo>
                      <a:pt x="202" y="319"/>
                    </a:lnTo>
                    <a:lnTo>
                      <a:pt x="187" y="320"/>
                    </a:lnTo>
                    <a:lnTo>
                      <a:pt x="166" y="324"/>
                    </a:lnTo>
                    <a:lnTo>
                      <a:pt x="146" y="327"/>
                    </a:lnTo>
                    <a:lnTo>
                      <a:pt x="131" y="330"/>
                    </a:lnTo>
                    <a:lnTo>
                      <a:pt x="113" y="330"/>
                    </a:lnTo>
                    <a:lnTo>
                      <a:pt x="110" y="327"/>
                    </a:lnTo>
                    <a:lnTo>
                      <a:pt x="10" y="262"/>
                    </a:lnTo>
                    <a:lnTo>
                      <a:pt x="5" y="257"/>
                    </a:lnTo>
                    <a:lnTo>
                      <a:pt x="2" y="253"/>
                    </a:lnTo>
                    <a:lnTo>
                      <a:pt x="0" y="248"/>
                    </a:lnTo>
                    <a:lnTo>
                      <a:pt x="0" y="242"/>
                    </a:lnTo>
                    <a:lnTo>
                      <a:pt x="2" y="237"/>
                    </a:lnTo>
                    <a:lnTo>
                      <a:pt x="30" y="155"/>
                    </a:lnTo>
                    <a:lnTo>
                      <a:pt x="48" y="104"/>
                    </a:lnTo>
                    <a:lnTo>
                      <a:pt x="61" y="6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96" name="Freeform 240"/>
              <p:cNvSpPr>
                <a:spLocks/>
              </p:cNvSpPr>
              <p:nvPr/>
            </p:nvSpPr>
            <p:spPr bwMode="auto">
              <a:xfrm>
                <a:off x="2421" y="2128"/>
                <a:ext cx="193" cy="251"/>
              </a:xfrm>
              <a:custGeom>
                <a:avLst/>
                <a:gdLst>
                  <a:gd name="T0" fmla="*/ 44 w 193"/>
                  <a:gd name="T1" fmla="*/ 75 h 251"/>
                  <a:gd name="T2" fmla="*/ 58 w 193"/>
                  <a:gd name="T3" fmla="*/ 39 h 251"/>
                  <a:gd name="T4" fmla="*/ 70 w 193"/>
                  <a:gd name="T5" fmla="*/ 7 h 251"/>
                  <a:gd name="T6" fmla="*/ 72 w 193"/>
                  <a:gd name="T7" fmla="*/ 5 h 251"/>
                  <a:gd name="T8" fmla="*/ 74 w 193"/>
                  <a:gd name="T9" fmla="*/ 5 h 251"/>
                  <a:gd name="T10" fmla="*/ 78 w 193"/>
                  <a:gd name="T11" fmla="*/ 4 h 251"/>
                  <a:gd name="T12" fmla="*/ 133 w 193"/>
                  <a:gd name="T13" fmla="*/ 1 h 251"/>
                  <a:gd name="T14" fmla="*/ 186 w 193"/>
                  <a:gd name="T15" fmla="*/ 0 h 251"/>
                  <a:gd name="T16" fmla="*/ 190 w 193"/>
                  <a:gd name="T17" fmla="*/ 1 h 251"/>
                  <a:gd name="T18" fmla="*/ 191 w 193"/>
                  <a:gd name="T19" fmla="*/ 2 h 251"/>
                  <a:gd name="T20" fmla="*/ 192 w 193"/>
                  <a:gd name="T21" fmla="*/ 5 h 251"/>
                  <a:gd name="T22" fmla="*/ 188 w 193"/>
                  <a:gd name="T23" fmla="*/ 27 h 251"/>
                  <a:gd name="T24" fmla="*/ 179 w 193"/>
                  <a:gd name="T25" fmla="*/ 47 h 251"/>
                  <a:gd name="T26" fmla="*/ 165 w 193"/>
                  <a:gd name="T27" fmla="*/ 83 h 251"/>
                  <a:gd name="T28" fmla="*/ 138 w 193"/>
                  <a:gd name="T29" fmla="*/ 145 h 251"/>
                  <a:gd name="T30" fmla="*/ 115 w 193"/>
                  <a:gd name="T31" fmla="*/ 198 h 251"/>
                  <a:gd name="T32" fmla="*/ 108 w 193"/>
                  <a:gd name="T33" fmla="*/ 218 h 251"/>
                  <a:gd name="T34" fmla="*/ 105 w 193"/>
                  <a:gd name="T35" fmla="*/ 232 h 251"/>
                  <a:gd name="T36" fmla="*/ 101 w 193"/>
                  <a:gd name="T37" fmla="*/ 240 h 251"/>
                  <a:gd name="T38" fmla="*/ 97 w 193"/>
                  <a:gd name="T39" fmla="*/ 246 h 251"/>
                  <a:gd name="T40" fmla="*/ 95 w 193"/>
                  <a:gd name="T41" fmla="*/ 248 h 251"/>
                  <a:gd name="T42" fmla="*/ 93 w 193"/>
                  <a:gd name="T43" fmla="*/ 250 h 251"/>
                  <a:gd name="T44" fmla="*/ 90 w 193"/>
                  <a:gd name="T45" fmla="*/ 250 h 251"/>
                  <a:gd name="T46" fmla="*/ 86 w 193"/>
                  <a:gd name="T47" fmla="*/ 249 h 251"/>
                  <a:gd name="T48" fmla="*/ 81 w 193"/>
                  <a:gd name="T49" fmla="*/ 246 h 251"/>
                  <a:gd name="T50" fmla="*/ 75 w 193"/>
                  <a:gd name="T51" fmla="*/ 242 h 251"/>
                  <a:gd name="T52" fmla="*/ 70 w 193"/>
                  <a:gd name="T53" fmla="*/ 237 h 251"/>
                  <a:gd name="T54" fmla="*/ 63 w 193"/>
                  <a:gd name="T55" fmla="*/ 232 h 251"/>
                  <a:gd name="T56" fmla="*/ 57 w 193"/>
                  <a:gd name="T57" fmla="*/ 228 h 251"/>
                  <a:gd name="T58" fmla="*/ 3 w 193"/>
                  <a:gd name="T59" fmla="*/ 206 h 251"/>
                  <a:gd name="T60" fmla="*/ 1 w 193"/>
                  <a:gd name="T61" fmla="*/ 204 h 251"/>
                  <a:gd name="T62" fmla="*/ 0 w 193"/>
                  <a:gd name="T63" fmla="*/ 202 h 251"/>
                  <a:gd name="T64" fmla="*/ 1 w 193"/>
                  <a:gd name="T65" fmla="*/ 199 h 251"/>
                  <a:gd name="T66" fmla="*/ 2 w 193"/>
                  <a:gd name="T67" fmla="*/ 196 h 251"/>
                  <a:gd name="T68" fmla="*/ 44 w 193"/>
                  <a:gd name="T69" fmla="*/ 75 h 2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3" h="251">
                    <a:moveTo>
                      <a:pt x="44" y="75"/>
                    </a:moveTo>
                    <a:lnTo>
                      <a:pt x="58" y="39"/>
                    </a:lnTo>
                    <a:lnTo>
                      <a:pt x="70" y="7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8" y="4"/>
                    </a:lnTo>
                    <a:lnTo>
                      <a:pt x="133" y="1"/>
                    </a:lnTo>
                    <a:lnTo>
                      <a:pt x="186" y="0"/>
                    </a:lnTo>
                    <a:lnTo>
                      <a:pt x="190" y="1"/>
                    </a:lnTo>
                    <a:lnTo>
                      <a:pt x="191" y="2"/>
                    </a:lnTo>
                    <a:lnTo>
                      <a:pt x="192" y="5"/>
                    </a:lnTo>
                    <a:lnTo>
                      <a:pt x="188" y="27"/>
                    </a:lnTo>
                    <a:lnTo>
                      <a:pt x="179" y="47"/>
                    </a:lnTo>
                    <a:lnTo>
                      <a:pt x="165" y="83"/>
                    </a:lnTo>
                    <a:lnTo>
                      <a:pt x="138" y="145"/>
                    </a:lnTo>
                    <a:lnTo>
                      <a:pt x="115" y="198"/>
                    </a:lnTo>
                    <a:lnTo>
                      <a:pt x="108" y="218"/>
                    </a:lnTo>
                    <a:lnTo>
                      <a:pt x="105" y="232"/>
                    </a:lnTo>
                    <a:lnTo>
                      <a:pt x="101" y="240"/>
                    </a:lnTo>
                    <a:lnTo>
                      <a:pt x="97" y="246"/>
                    </a:lnTo>
                    <a:lnTo>
                      <a:pt x="95" y="248"/>
                    </a:lnTo>
                    <a:lnTo>
                      <a:pt x="93" y="250"/>
                    </a:lnTo>
                    <a:lnTo>
                      <a:pt x="90" y="250"/>
                    </a:lnTo>
                    <a:lnTo>
                      <a:pt x="86" y="249"/>
                    </a:lnTo>
                    <a:lnTo>
                      <a:pt x="81" y="246"/>
                    </a:lnTo>
                    <a:lnTo>
                      <a:pt x="75" y="242"/>
                    </a:lnTo>
                    <a:lnTo>
                      <a:pt x="70" y="237"/>
                    </a:lnTo>
                    <a:lnTo>
                      <a:pt x="63" y="232"/>
                    </a:lnTo>
                    <a:lnTo>
                      <a:pt x="57" y="228"/>
                    </a:lnTo>
                    <a:lnTo>
                      <a:pt x="3" y="206"/>
                    </a:lnTo>
                    <a:lnTo>
                      <a:pt x="1" y="204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2" y="196"/>
                    </a:lnTo>
                    <a:lnTo>
                      <a:pt x="44" y="75"/>
                    </a:lnTo>
                  </a:path>
                </a:pathLst>
              </a:custGeom>
              <a:solidFill>
                <a:srgbClr val="00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5092" name="Group 241"/>
            <p:cNvGrpSpPr>
              <a:grpSpLocks/>
            </p:cNvGrpSpPr>
            <p:nvPr/>
          </p:nvGrpSpPr>
          <p:grpSpPr bwMode="auto">
            <a:xfrm>
              <a:off x="2636" y="2385"/>
              <a:ext cx="52" cy="143"/>
              <a:chOff x="2636" y="2385"/>
              <a:chExt cx="52" cy="143"/>
            </a:xfrm>
          </p:grpSpPr>
          <p:sp>
            <p:nvSpPr>
              <p:cNvPr id="45093" name="Freeform 242"/>
              <p:cNvSpPr>
                <a:spLocks/>
              </p:cNvSpPr>
              <p:nvPr/>
            </p:nvSpPr>
            <p:spPr bwMode="auto">
              <a:xfrm>
                <a:off x="2640" y="2390"/>
                <a:ext cx="48" cy="138"/>
              </a:xfrm>
              <a:custGeom>
                <a:avLst/>
                <a:gdLst>
                  <a:gd name="T0" fmla="*/ 0 w 48"/>
                  <a:gd name="T1" fmla="*/ 0 h 138"/>
                  <a:gd name="T2" fmla="*/ 2 w 48"/>
                  <a:gd name="T3" fmla="*/ 9 h 138"/>
                  <a:gd name="T4" fmla="*/ 4 w 48"/>
                  <a:gd name="T5" fmla="*/ 16 h 138"/>
                  <a:gd name="T6" fmla="*/ 8 w 48"/>
                  <a:gd name="T7" fmla="*/ 22 h 138"/>
                  <a:gd name="T8" fmla="*/ 14 w 48"/>
                  <a:gd name="T9" fmla="*/ 26 h 138"/>
                  <a:gd name="T10" fmla="*/ 22 w 48"/>
                  <a:gd name="T11" fmla="*/ 29 h 138"/>
                  <a:gd name="T12" fmla="*/ 28 w 48"/>
                  <a:gd name="T13" fmla="*/ 35 h 138"/>
                  <a:gd name="T14" fmla="*/ 33 w 48"/>
                  <a:gd name="T15" fmla="*/ 41 h 138"/>
                  <a:gd name="T16" fmla="*/ 38 w 48"/>
                  <a:gd name="T17" fmla="*/ 52 h 138"/>
                  <a:gd name="T18" fmla="*/ 40 w 48"/>
                  <a:gd name="T19" fmla="*/ 61 h 138"/>
                  <a:gd name="T20" fmla="*/ 39 w 48"/>
                  <a:gd name="T21" fmla="*/ 69 h 138"/>
                  <a:gd name="T22" fmla="*/ 33 w 48"/>
                  <a:gd name="T23" fmla="*/ 75 h 138"/>
                  <a:gd name="T24" fmla="*/ 28 w 48"/>
                  <a:gd name="T25" fmla="*/ 81 h 138"/>
                  <a:gd name="T26" fmla="*/ 25 w 48"/>
                  <a:gd name="T27" fmla="*/ 87 h 138"/>
                  <a:gd name="T28" fmla="*/ 23 w 48"/>
                  <a:gd name="T29" fmla="*/ 95 h 138"/>
                  <a:gd name="T30" fmla="*/ 22 w 48"/>
                  <a:gd name="T31" fmla="*/ 104 h 138"/>
                  <a:gd name="T32" fmla="*/ 24 w 48"/>
                  <a:gd name="T33" fmla="*/ 113 h 138"/>
                  <a:gd name="T34" fmla="*/ 27 w 48"/>
                  <a:gd name="T35" fmla="*/ 118 h 138"/>
                  <a:gd name="T36" fmla="*/ 34 w 48"/>
                  <a:gd name="T37" fmla="*/ 126 h 138"/>
                  <a:gd name="T38" fmla="*/ 40 w 48"/>
                  <a:gd name="T39" fmla="*/ 131 h 138"/>
                  <a:gd name="T40" fmla="*/ 47 w 48"/>
                  <a:gd name="T41" fmla="*/ 137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138">
                    <a:moveTo>
                      <a:pt x="0" y="0"/>
                    </a:moveTo>
                    <a:lnTo>
                      <a:pt x="2" y="9"/>
                    </a:lnTo>
                    <a:lnTo>
                      <a:pt x="4" y="16"/>
                    </a:lnTo>
                    <a:lnTo>
                      <a:pt x="8" y="22"/>
                    </a:lnTo>
                    <a:lnTo>
                      <a:pt x="14" y="26"/>
                    </a:lnTo>
                    <a:lnTo>
                      <a:pt x="22" y="29"/>
                    </a:lnTo>
                    <a:lnTo>
                      <a:pt x="28" y="35"/>
                    </a:lnTo>
                    <a:lnTo>
                      <a:pt x="33" y="41"/>
                    </a:lnTo>
                    <a:lnTo>
                      <a:pt x="38" y="52"/>
                    </a:lnTo>
                    <a:lnTo>
                      <a:pt x="40" y="61"/>
                    </a:lnTo>
                    <a:lnTo>
                      <a:pt x="39" y="69"/>
                    </a:lnTo>
                    <a:lnTo>
                      <a:pt x="33" y="75"/>
                    </a:lnTo>
                    <a:lnTo>
                      <a:pt x="28" y="81"/>
                    </a:lnTo>
                    <a:lnTo>
                      <a:pt x="25" y="87"/>
                    </a:lnTo>
                    <a:lnTo>
                      <a:pt x="23" y="95"/>
                    </a:lnTo>
                    <a:lnTo>
                      <a:pt x="22" y="104"/>
                    </a:lnTo>
                    <a:lnTo>
                      <a:pt x="24" y="113"/>
                    </a:lnTo>
                    <a:lnTo>
                      <a:pt x="27" y="118"/>
                    </a:lnTo>
                    <a:lnTo>
                      <a:pt x="34" y="126"/>
                    </a:lnTo>
                    <a:lnTo>
                      <a:pt x="40" y="131"/>
                    </a:lnTo>
                    <a:lnTo>
                      <a:pt x="47" y="1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094" name="Oval 243"/>
              <p:cNvSpPr>
                <a:spLocks noChangeArrowheads="1"/>
              </p:cNvSpPr>
              <p:nvPr/>
            </p:nvSpPr>
            <p:spPr bwMode="auto">
              <a:xfrm>
                <a:off x="2636" y="2385"/>
                <a:ext cx="3" cy="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grpSp>
        <p:nvGrpSpPr>
          <p:cNvPr id="45084" name="Group 244"/>
          <p:cNvGrpSpPr>
            <a:grpSpLocks/>
          </p:cNvGrpSpPr>
          <p:nvPr/>
        </p:nvGrpSpPr>
        <p:grpSpPr bwMode="auto">
          <a:xfrm>
            <a:off x="2525713" y="3178175"/>
            <a:ext cx="588962" cy="989013"/>
            <a:chOff x="2058" y="2014"/>
            <a:chExt cx="371" cy="623"/>
          </a:xfrm>
        </p:grpSpPr>
        <p:sp>
          <p:nvSpPr>
            <p:cNvPr id="45085" name="Freeform 245"/>
            <p:cNvSpPr>
              <a:spLocks/>
            </p:cNvSpPr>
            <p:nvPr/>
          </p:nvSpPr>
          <p:spPr bwMode="auto">
            <a:xfrm>
              <a:off x="2058" y="2295"/>
              <a:ext cx="216" cy="342"/>
            </a:xfrm>
            <a:custGeom>
              <a:avLst/>
              <a:gdLst>
                <a:gd name="T0" fmla="*/ 215 w 216"/>
                <a:gd name="T1" fmla="*/ 161 h 342"/>
                <a:gd name="T2" fmla="*/ 154 w 216"/>
                <a:gd name="T3" fmla="*/ 126 h 342"/>
                <a:gd name="T4" fmla="*/ 87 w 216"/>
                <a:gd name="T5" fmla="*/ 6 h 342"/>
                <a:gd name="T6" fmla="*/ 84 w 216"/>
                <a:gd name="T7" fmla="*/ 4 h 342"/>
                <a:gd name="T8" fmla="*/ 79 w 216"/>
                <a:gd name="T9" fmla="*/ 2 h 342"/>
                <a:gd name="T10" fmla="*/ 73 w 216"/>
                <a:gd name="T11" fmla="*/ 1 h 342"/>
                <a:gd name="T12" fmla="*/ 66 w 216"/>
                <a:gd name="T13" fmla="*/ 0 h 342"/>
                <a:gd name="T14" fmla="*/ 60 w 216"/>
                <a:gd name="T15" fmla="*/ 1 h 342"/>
                <a:gd name="T16" fmla="*/ 54 w 216"/>
                <a:gd name="T17" fmla="*/ 3 h 342"/>
                <a:gd name="T18" fmla="*/ 46 w 216"/>
                <a:gd name="T19" fmla="*/ 6 h 342"/>
                <a:gd name="T20" fmla="*/ 37 w 216"/>
                <a:gd name="T21" fmla="*/ 11 h 342"/>
                <a:gd name="T22" fmla="*/ 29 w 216"/>
                <a:gd name="T23" fmla="*/ 16 h 342"/>
                <a:gd name="T24" fmla="*/ 23 w 216"/>
                <a:gd name="T25" fmla="*/ 21 h 342"/>
                <a:gd name="T26" fmla="*/ 18 w 216"/>
                <a:gd name="T27" fmla="*/ 26 h 342"/>
                <a:gd name="T28" fmla="*/ 13 w 216"/>
                <a:gd name="T29" fmla="*/ 32 h 342"/>
                <a:gd name="T30" fmla="*/ 7 w 216"/>
                <a:gd name="T31" fmla="*/ 40 h 342"/>
                <a:gd name="T32" fmla="*/ 4 w 216"/>
                <a:gd name="T33" fmla="*/ 46 h 342"/>
                <a:gd name="T34" fmla="*/ 1 w 216"/>
                <a:gd name="T35" fmla="*/ 55 h 342"/>
                <a:gd name="T36" fmla="*/ 0 w 216"/>
                <a:gd name="T37" fmla="*/ 65 h 342"/>
                <a:gd name="T38" fmla="*/ 0 w 216"/>
                <a:gd name="T39" fmla="*/ 79 h 342"/>
                <a:gd name="T40" fmla="*/ 2 w 216"/>
                <a:gd name="T41" fmla="*/ 96 h 342"/>
                <a:gd name="T42" fmla="*/ 6 w 216"/>
                <a:gd name="T43" fmla="*/ 112 h 342"/>
                <a:gd name="T44" fmla="*/ 11 w 216"/>
                <a:gd name="T45" fmla="*/ 131 h 342"/>
                <a:gd name="T46" fmla="*/ 17 w 216"/>
                <a:gd name="T47" fmla="*/ 147 h 342"/>
                <a:gd name="T48" fmla="*/ 22 w 216"/>
                <a:gd name="T49" fmla="*/ 158 h 342"/>
                <a:gd name="T50" fmla="*/ 30 w 216"/>
                <a:gd name="T51" fmla="*/ 169 h 342"/>
                <a:gd name="T52" fmla="*/ 35 w 216"/>
                <a:gd name="T53" fmla="*/ 177 h 342"/>
                <a:gd name="T54" fmla="*/ 42 w 216"/>
                <a:gd name="T55" fmla="*/ 186 h 342"/>
                <a:gd name="T56" fmla="*/ 49 w 216"/>
                <a:gd name="T57" fmla="*/ 195 h 342"/>
                <a:gd name="T58" fmla="*/ 56 w 216"/>
                <a:gd name="T59" fmla="*/ 200 h 342"/>
                <a:gd name="T60" fmla="*/ 84 w 216"/>
                <a:gd name="T61" fmla="*/ 197 h 342"/>
                <a:gd name="T62" fmla="*/ 106 w 216"/>
                <a:gd name="T63" fmla="*/ 190 h 342"/>
                <a:gd name="T64" fmla="*/ 119 w 216"/>
                <a:gd name="T65" fmla="*/ 194 h 342"/>
                <a:gd name="T66" fmla="*/ 151 w 216"/>
                <a:gd name="T67" fmla="*/ 195 h 342"/>
                <a:gd name="T68" fmla="*/ 189 w 216"/>
                <a:gd name="T69" fmla="*/ 190 h 342"/>
                <a:gd name="T70" fmla="*/ 195 w 216"/>
                <a:gd name="T71" fmla="*/ 202 h 342"/>
                <a:gd name="T72" fmla="*/ 195 w 216"/>
                <a:gd name="T73" fmla="*/ 292 h 342"/>
                <a:gd name="T74" fmla="*/ 194 w 216"/>
                <a:gd name="T75" fmla="*/ 301 h 342"/>
                <a:gd name="T76" fmla="*/ 192 w 216"/>
                <a:gd name="T77" fmla="*/ 306 h 342"/>
                <a:gd name="T78" fmla="*/ 190 w 216"/>
                <a:gd name="T79" fmla="*/ 312 h 342"/>
                <a:gd name="T80" fmla="*/ 186 w 216"/>
                <a:gd name="T81" fmla="*/ 316 h 342"/>
                <a:gd name="T82" fmla="*/ 182 w 216"/>
                <a:gd name="T83" fmla="*/ 320 h 342"/>
                <a:gd name="T84" fmla="*/ 177 w 216"/>
                <a:gd name="T85" fmla="*/ 322 h 342"/>
                <a:gd name="T86" fmla="*/ 173 w 216"/>
                <a:gd name="T87" fmla="*/ 324 h 342"/>
                <a:gd name="T88" fmla="*/ 168 w 216"/>
                <a:gd name="T89" fmla="*/ 325 h 342"/>
                <a:gd name="T90" fmla="*/ 23 w 216"/>
                <a:gd name="T91" fmla="*/ 324 h 342"/>
                <a:gd name="T92" fmla="*/ 23 w 216"/>
                <a:gd name="T93" fmla="*/ 341 h 342"/>
                <a:gd name="T94" fmla="*/ 172 w 216"/>
                <a:gd name="T95" fmla="*/ 340 h 342"/>
                <a:gd name="T96" fmla="*/ 180 w 216"/>
                <a:gd name="T97" fmla="*/ 340 h 342"/>
                <a:gd name="T98" fmla="*/ 185 w 216"/>
                <a:gd name="T99" fmla="*/ 339 h 342"/>
                <a:gd name="T100" fmla="*/ 190 w 216"/>
                <a:gd name="T101" fmla="*/ 338 h 342"/>
                <a:gd name="T102" fmla="*/ 195 w 216"/>
                <a:gd name="T103" fmla="*/ 336 h 342"/>
                <a:gd name="T104" fmla="*/ 200 w 216"/>
                <a:gd name="T105" fmla="*/ 332 h 342"/>
                <a:gd name="T106" fmla="*/ 205 w 216"/>
                <a:gd name="T107" fmla="*/ 325 h 342"/>
                <a:gd name="T108" fmla="*/ 208 w 216"/>
                <a:gd name="T109" fmla="*/ 320 h 342"/>
                <a:gd name="T110" fmla="*/ 211 w 216"/>
                <a:gd name="T111" fmla="*/ 314 h 342"/>
                <a:gd name="T112" fmla="*/ 213 w 216"/>
                <a:gd name="T113" fmla="*/ 307 h 342"/>
                <a:gd name="T114" fmla="*/ 214 w 216"/>
                <a:gd name="T115" fmla="*/ 299 h 342"/>
                <a:gd name="T116" fmla="*/ 215 w 216"/>
                <a:gd name="T117" fmla="*/ 290 h 342"/>
                <a:gd name="T118" fmla="*/ 215 w 216"/>
                <a:gd name="T119" fmla="*/ 161 h 3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342">
                  <a:moveTo>
                    <a:pt x="215" y="161"/>
                  </a:moveTo>
                  <a:lnTo>
                    <a:pt x="154" y="126"/>
                  </a:lnTo>
                  <a:lnTo>
                    <a:pt x="87" y="6"/>
                  </a:lnTo>
                  <a:lnTo>
                    <a:pt x="84" y="4"/>
                  </a:lnTo>
                  <a:lnTo>
                    <a:pt x="79" y="2"/>
                  </a:lnTo>
                  <a:lnTo>
                    <a:pt x="73" y="1"/>
                  </a:lnTo>
                  <a:lnTo>
                    <a:pt x="66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6" y="6"/>
                  </a:lnTo>
                  <a:lnTo>
                    <a:pt x="37" y="11"/>
                  </a:lnTo>
                  <a:lnTo>
                    <a:pt x="29" y="16"/>
                  </a:lnTo>
                  <a:lnTo>
                    <a:pt x="23" y="21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7" y="40"/>
                  </a:lnTo>
                  <a:lnTo>
                    <a:pt x="4" y="46"/>
                  </a:lnTo>
                  <a:lnTo>
                    <a:pt x="1" y="55"/>
                  </a:lnTo>
                  <a:lnTo>
                    <a:pt x="0" y="65"/>
                  </a:lnTo>
                  <a:lnTo>
                    <a:pt x="0" y="79"/>
                  </a:lnTo>
                  <a:lnTo>
                    <a:pt x="2" y="96"/>
                  </a:lnTo>
                  <a:lnTo>
                    <a:pt x="6" y="112"/>
                  </a:lnTo>
                  <a:lnTo>
                    <a:pt x="11" y="131"/>
                  </a:lnTo>
                  <a:lnTo>
                    <a:pt x="17" y="147"/>
                  </a:lnTo>
                  <a:lnTo>
                    <a:pt x="22" y="158"/>
                  </a:lnTo>
                  <a:lnTo>
                    <a:pt x="30" y="169"/>
                  </a:lnTo>
                  <a:lnTo>
                    <a:pt x="35" y="177"/>
                  </a:lnTo>
                  <a:lnTo>
                    <a:pt x="42" y="186"/>
                  </a:lnTo>
                  <a:lnTo>
                    <a:pt x="49" y="195"/>
                  </a:lnTo>
                  <a:lnTo>
                    <a:pt x="56" y="200"/>
                  </a:lnTo>
                  <a:lnTo>
                    <a:pt x="84" y="197"/>
                  </a:lnTo>
                  <a:lnTo>
                    <a:pt x="106" y="190"/>
                  </a:lnTo>
                  <a:lnTo>
                    <a:pt x="119" y="194"/>
                  </a:lnTo>
                  <a:lnTo>
                    <a:pt x="151" y="195"/>
                  </a:lnTo>
                  <a:lnTo>
                    <a:pt x="189" y="190"/>
                  </a:lnTo>
                  <a:lnTo>
                    <a:pt x="195" y="202"/>
                  </a:lnTo>
                  <a:lnTo>
                    <a:pt x="195" y="292"/>
                  </a:lnTo>
                  <a:lnTo>
                    <a:pt x="194" y="301"/>
                  </a:lnTo>
                  <a:lnTo>
                    <a:pt x="192" y="306"/>
                  </a:lnTo>
                  <a:lnTo>
                    <a:pt x="190" y="312"/>
                  </a:lnTo>
                  <a:lnTo>
                    <a:pt x="186" y="316"/>
                  </a:lnTo>
                  <a:lnTo>
                    <a:pt x="182" y="320"/>
                  </a:lnTo>
                  <a:lnTo>
                    <a:pt x="177" y="322"/>
                  </a:lnTo>
                  <a:lnTo>
                    <a:pt x="173" y="324"/>
                  </a:lnTo>
                  <a:lnTo>
                    <a:pt x="168" y="325"/>
                  </a:lnTo>
                  <a:lnTo>
                    <a:pt x="23" y="324"/>
                  </a:lnTo>
                  <a:lnTo>
                    <a:pt x="23" y="341"/>
                  </a:lnTo>
                  <a:lnTo>
                    <a:pt x="172" y="340"/>
                  </a:lnTo>
                  <a:lnTo>
                    <a:pt x="180" y="340"/>
                  </a:lnTo>
                  <a:lnTo>
                    <a:pt x="185" y="339"/>
                  </a:lnTo>
                  <a:lnTo>
                    <a:pt x="190" y="338"/>
                  </a:lnTo>
                  <a:lnTo>
                    <a:pt x="195" y="336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08" y="320"/>
                  </a:lnTo>
                  <a:lnTo>
                    <a:pt x="211" y="314"/>
                  </a:lnTo>
                  <a:lnTo>
                    <a:pt x="213" y="307"/>
                  </a:lnTo>
                  <a:lnTo>
                    <a:pt x="214" y="299"/>
                  </a:lnTo>
                  <a:lnTo>
                    <a:pt x="215" y="290"/>
                  </a:lnTo>
                  <a:lnTo>
                    <a:pt x="215" y="161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5086" name="Group 246"/>
            <p:cNvGrpSpPr>
              <a:grpSpLocks/>
            </p:cNvGrpSpPr>
            <p:nvPr/>
          </p:nvGrpSpPr>
          <p:grpSpPr bwMode="auto">
            <a:xfrm>
              <a:off x="2102" y="2014"/>
              <a:ext cx="327" cy="619"/>
              <a:chOff x="2102" y="2014"/>
              <a:chExt cx="327" cy="619"/>
            </a:xfrm>
          </p:grpSpPr>
          <p:sp>
            <p:nvSpPr>
              <p:cNvPr id="45087" name="Freeform 247"/>
              <p:cNvSpPr>
                <a:spLocks/>
              </p:cNvSpPr>
              <p:nvPr/>
            </p:nvSpPr>
            <p:spPr bwMode="auto">
              <a:xfrm>
                <a:off x="2102" y="2014"/>
                <a:ext cx="327" cy="619"/>
              </a:xfrm>
              <a:custGeom>
                <a:avLst/>
                <a:gdLst>
                  <a:gd name="T0" fmla="*/ 131 w 327"/>
                  <a:gd name="T1" fmla="*/ 43 h 619"/>
                  <a:gd name="T2" fmla="*/ 136 w 327"/>
                  <a:gd name="T3" fmla="*/ 42 h 619"/>
                  <a:gd name="T4" fmla="*/ 153 w 327"/>
                  <a:gd name="T5" fmla="*/ 47 h 619"/>
                  <a:gd name="T6" fmla="*/ 150 w 327"/>
                  <a:gd name="T7" fmla="*/ 3 h 619"/>
                  <a:gd name="T8" fmla="*/ 174 w 327"/>
                  <a:gd name="T9" fmla="*/ 35 h 619"/>
                  <a:gd name="T10" fmla="*/ 181 w 327"/>
                  <a:gd name="T11" fmla="*/ 9 h 619"/>
                  <a:gd name="T12" fmla="*/ 203 w 327"/>
                  <a:gd name="T13" fmla="*/ 0 h 619"/>
                  <a:gd name="T14" fmla="*/ 200 w 327"/>
                  <a:gd name="T15" fmla="*/ 23 h 619"/>
                  <a:gd name="T16" fmla="*/ 213 w 327"/>
                  <a:gd name="T17" fmla="*/ 15 h 619"/>
                  <a:gd name="T18" fmla="*/ 212 w 327"/>
                  <a:gd name="T19" fmla="*/ 27 h 619"/>
                  <a:gd name="T20" fmla="*/ 219 w 327"/>
                  <a:gd name="T21" fmla="*/ 50 h 619"/>
                  <a:gd name="T22" fmla="*/ 248 w 327"/>
                  <a:gd name="T23" fmla="*/ 18 h 619"/>
                  <a:gd name="T24" fmla="*/ 229 w 327"/>
                  <a:gd name="T25" fmla="*/ 49 h 619"/>
                  <a:gd name="T26" fmla="*/ 261 w 327"/>
                  <a:gd name="T27" fmla="*/ 28 h 619"/>
                  <a:gd name="T28" fmla="*/ 247 w 327"/>
                  <a:gd name="T29" fmla="*/ 52 h 619"/>
                  <a:gd name="T30" fmla="*/ 250 w 327"/>
                  <a:gd name="T31" fmla="*/ 64 h 619"/>
                  <a:gd name="T32" fmla="*/ 248 w 327"/>
                  <a:gd name="T33" fmla="*/ 92 h 619"/>
                  <a:gd name="T34" fmla="*/ 274 w 327"/>
                  <a:gd name="T35" fmla="*/ 127 h 619"/>
                  <a:gd name="T36" fmla="*/ 296 w 327"/>
                  <a:gd name="T37" fmla="*/ 169 h 619"/>
                  <a:gd name="T38" fmla="*/ 290 w 327"/>
                  <a:gd name="T39" fmla="*/ 177 h 619"/>
                  <a:gd name="T40" fmla="*/ 237 w 327"/>
                  <a:gd name="T41" fmla="*/ 211 h 619"/>
                  <a:gd name="T42" fmla="*/ 222 w 327"/>
                  <a:gd name="T43" fmla="*/ 250 h 619"/>
                  <a:gd name="T44" fmla="*/ 170 w 327"/>
                  <a:gd name="T45" fmla="*/ 243 h 619"/>
                  <a:gd name="T46" fmla="*/ 155 w 327"/>
                  <a:gd name="T47" fmla="*/ 314 h 619"/>
                  <a:gd name="T48" fmla="*/ 197 w 327"/>
                  <a:gd name="T49" fmla="*/ 354 h 619"/>
                  <a:gd name="T50" fmla="*/ 247 w 327"/>
                  <a:gd name="T51" fmla="*/ 362 h 619"/>
                  <a:gd name="T52" fmla="*/ 279 w 327"/>
                  <a:gd name="T53" fmla="*/ 361 h 619"/>
                  <a:gd name="T54" fmla="*/ 301 w 327"/>
                  <a:gd name="T55" fmla="*/ 355 h 619"/>
                  <a:gd name="T56" fmla="*/ 307 w 327"/>
                  <a:gd name="T57" fmla="*/ 371 h 619"/>
                  <a:gd name="T58" fmla="*/ 326 w 327"/>
                  <a:gd name="T59" fmla="*/ 383 h 619"/>
                  <a:gd name="T60" fmla="*/ 319 w 327"/>
                  <a:gd name="T61" fmla="*/ 396 h 619"/>
                  <a:gd name="T62" fmla="*/ 323 w 327"/>
                  <a:gd name="T63" fmla="*/ 411 h 619"/>
                  <a:gd name="T64" fmla="*/ 313 w 327"/>
                  <a:gd name="T65" fmla="*/ 428 h 619"/>
                  <a:gd name="T66" fmla="*/ 308 w 327"/>
                  <a:gd name="T67" fmla="*/ 437 h 619"/>
                  <a:gd name="T68" fmla="*/ 268 w 327"/>
                  <a:gd name="T69" fmla="*/ 422 h 619"/>
                  <a:gd name="T70" fmla="*/ 199 w 327"/>
                  <a:gd name="T71" fmla="*/ 404 h 619"/>
                  <a:gd name="T72" fmla="*/ 153 w 327"/>
                  <a:gd name="T73" fmla="*/ 397 h 619"/>
                  <a:gd name="T74" fmla="*/ 141 w 327"/>
                  <a:gd name="T75" fmla="*/ 382 h 619"/>
                  <a:gd name="T76" fmla="*/ 146 w 327"/>
                  <a:gd name="T77" fmla="*/ 392 h 619"/>
                  <a:gd name="T78" fmla="*/ 176 w 327"/>
                  <a:gd name="T79" fmla="*/ 401 h 619"/>
                  <a:gd name="T80" fmla="*/ 202 w 327"/>
                  <a:gd name="T81" fmla="*/ 420 h 619"/>
                  <a:gd name="T82" fmla="*/ 196 w 327"/>
                  <a:gd name="T83" fmla="*/ 439 h 619"/>
                  <a:gd name="T84" fmla="*/ 150 w 327"/>
                  <a:gd name="T85" fmla="*/ 480 h 619"/>
                  <a:gd name="T86" fmla="*/ 98 w 327"/>
                  <a:gd name="T87" fmla="*/ 514 h 619"/>
                  <a:gd name="T88" fmla="*/ 89 w 327"/>
                  <a:gd name="T89" fmla="*/ 566 h 619"/>
                  <a:gd name="T90" fmla="*/ 118 w 327"/>
                  <a:gd name="T91" fmla="*/ 609 h 619"/>
                  <a:gd name="T92" fmla="*/ 71 w 327"/>
                  <a:gd name="T93" fmla="*/ 615 h 619"/>
                  <a:gd name="T94" fmla="*/ 40 w 327"/>
                  <a:gd name="T95" fmla="*/ 613 h 619"/>
                  <a:gd name="T96" fmla="*/ 41 w 327"/>
                  <a:gd name="T97" fmla="*/ 535 h 619"/>
                  <a:gd name="T98" fmla="*/ 23 w 327"/>
                  <a:gd name="T99" fmla="*/ 514 h 619"/>
                  <a:gd name="T100" fmla="*/ 34 w 327"/>
                  <a:gd name="T101" fmla="*/ 495 h 619"/>
                  <a:gd name="T102" fmla="*/ 88 w 327"/>
                  <a:gd name="T103" fmla="*/ 470 h 619"/>
                  <a:gd name="T104" fmla="*/ 107 w 327"/>
                  <a:gd name="T105" fmla="*/ 436 h 619"/>
                  <a:gd name="T106" fmla="*/ 22 w 327"/>
                  <a:gd name="T107" fmla="*/ 428 h 619"/>
                  <a:gd name="T108" fmla="*/ 5 w 327"/>
                  <a:gd name="T109" fmla="*/ 419 h 619"/>
                  <a:gd name="T110" fmla="*/ 0 w 327"/>
                  <a:gd name="T111" fmla="*/ 389 h 619"/>
                  <a:gd name="T112" fmla="*/ 5 w 327"/>
                  <a:gd name="T113" fmla="*/ 358 h 619"/>
                  <a:gd name="T114" fmla="*/ 43 w 327"/>
                  <a:gd name="T115" fmla="*/ 258 h 619"/>
                  <a:gd name="T116" fmla="*/ 89 w 327"/>
                  <a:gd name="T117" fmla="*/ 192 h 619"/>
                  <a:gd name="T118" fmla="*/ 111 w 327"/>
                  <a:gd name="T119" fmla="*/ 132 h 6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7" h="619">
                    <a:moveTo>
                      <a:pt x="111" y="132"/>
                    </a:moveTo>
                    <a:lnTo>
                      <a:pt x="120" y="104"/>
                    </a:lnTo>
                    <a:lnTo>
                      <a:pt x="127" y="71"/>
                    </a:lnTo>
                    <a:lnTo>
                      <a:pt x="131" y="43"/>
                    </a:lnTo>
                    <a:lnTo>
                      <a:pt x="123" y="27"/>
                    </a:lnTo>
                    <a:lnTo>
                      <a:pt x="116" y="19"/>
                    </a:lnTo>
                    <a:lnTo>
                      <a:pt x="127" y="28"/>
                    </a:lnTo>
                    <a:lnTo>
                      <a:pt x="136" y="42"/>
                    </a:lnTo>
                    <a:lnTo>
                      <a:pt x="129" y="10"/>
                    </a:lnTo>
                    <a:lnTo>
                      <a:pt x="135" y="25"/>
                    </a:lnTo>
                    <a:lnTo>
                      <a:pt x="147" y="45"/>
                    </a:lnTo>
                    <a:lnTo>
                      <a:pt x="153" y="47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4" y="18"/>
                    </a:lnTo>
                    <a:lnTo>
                      <a:pt x="150" y="3"/>
                    </a:lnTo>
                    <a:lnTo>
                      <a:pt x="169" y="43"/>
                    </a:lnTo>
                    <a:lnTo>
                      <a:pt x="171" y="36"/>
                    </a:lnTo>
                    <a:lnTo>
                      <a:pt x="173" y="41"/>
                    </a:lnTo>
                    <a:lnTo>
                      <a:pt x="174" y="35"/>
                    </a:lnTo>
                    <a:lnTo>
                      <a:pt x="170" y="25"/>
                    </a:lnTo>
                    <a:lnTo>
                      <a:pt x="171" y="5"/>
                    </a:lnTo>
                    <a:lnTo>
                      <a:pt x="178" y="43"/>
                    </a:lnTo>
                    <a:lnTo>
                      <a:pt x="181" y="9"/>
                    </a:lnTo>
                    <a:lnTo>
                      <a:pt x="181" y="36"/>
                    </a:lnTo>
                    <a:lnTo>
                      <a:pt x="185" y="42"/>
                    </a:lnTo>
                    <a:lnTo>
                      <a:pt x="191" y="12"/>
                    </a:lnTo>
                    <a:lnTo>
                      <a:pt x="203" y="0"/>
                    </a:lnTo>
                    <a:lnTo>
                      <a:pt x="195" y="12"/>
                    </a:lnTo>
                    <a:lnTo>
                      <a:pt x="190" y="36"/>
                    </a:lnTo>
                    <a:lnTo>
                      <a:pt x="192" y="40"/>
                    </a:lnTo>
                    <a:lnTo>
                      <a:pt x="200" y="23"/>
                    </a:lnTo>
                    <a:lnTo>
                      <a:pt x="194" y="38"/>
                    </a:lnTo>
                    <a:lnTo>
                      <a:pt x="194" y="44"/>
                    </a:lnTo>
                    <a:lnTo>
                      <a:pt x="213" y="9"/>
                    </a:lnTo>
                    <a:lnTo>
                      <a:pt x="213" y="15"/>
                    </a:lnTo>
                    <a:lnTo>
                      <a:pt x="205" y="35"/>
                    </a:lnTo>
                    <a:lnTo>
                      <a:pt x="205" y="47"/>
                    </a:lnTo>
                    <a:lnTo>
                      <a:pt x="208" y="49"/>
                    </a:lnTo>
                    <a:lnTo>
                      <a:pt x="212" y="27"/>
                    </a:lnTo>
                    <a:lnTo>
                      <a:pt x="220" y="12"/>
                    </a:lnTo>
                    <a:lnTo>
                      <a:pt x="213" y="29"/>
                    </a:lnTo>
                    <a:lnTo>
                      <a:pt x="215" y="52"/>
                    </a:lnTo>
                    <a:lnTo>
                      <a:pt x="219" y="50"/>
                    </a:lnTo>
                    <a:lnTo>
                      <a:pt x="228" y="20"/>
                    </a:lnTo>
                    <a:lnTo>
                      <a:pt x="222" y="53"/>
                    </a:lnTo>
                    <a:lnTo>
                      <a:pt x="236" y="27"/>
                    </a:lnTo>
                    <a:lnTo>
                      <a:pt x="248" y="18"/>
                    </a:lnTo>
                    <a:lnTo>
                      <a:pt x="238" y="30"/>
                    </a:lnTo>
                    <a:lnTo>
                      <a:pt x="232" y="44"/>
                    </a:lnTo>
                    <a:lnTo>
                      <a:pt x="243" y="39"/>
                    </a:lnTo>
                    <a:lnTo>
                      <a:pt x="229" y="49"/>
                    </a:lnTo>
                    <a:lnTo>
                      <a:pt x="226" y="60"/>
                    </a:lnTo>
                    <a:lnTo>
                      <a:pt x="231" y="62"/>
                    </a:lnTo>
                    <a:lnTo>
                      <a:pt x="244" y="40"/>
                    </a:lnTo>
                    <a:lnTo>
                      <a:pt x="261" y="28"/>
                    </a:lnTo>
                    <a:lnTo>
                      <a:pt x="239" y="56"/>
                    </a:lnTo>
                    <a:lnTo>
                      <a:pt x="250" y="47"/>
                    </a:lnTo>
                    <a:lnTo>
                      <a:pt x="306" y="38"/>
                    </a:lnTo>
                    <a:lnTo>
                      <a:pt x="247" y="52"/>
                    </a:lnTo>
                    <a:lnTo>
                      <a:pt x="241" y="62"/>
                    </a:lnTo>
                    <a:lnTo>
                      <a:pt x="247" y="60"/>
                    </a:lnTo>
                    <a:lnTo>
                      <a:pt x="264" y="51"/>
                    </a:lnTo>
                    <a:lnTo>
                      <a:pt x="250" y="64"/>
                    </a:lnTo>
                    <a:lnTo>
                      <a:pt x="240" y="71"/>
                    </a:lnTo>
                    <a:lnTo>
                      <a:pt x="240" y="79"/>
                    </a:lnTo>
                    <a:lnTo>
                      <a:pt x="243" y="85"/>
                    </a:lnTo>
                    <a:lnTo>
                      <a:pt x="248" y="92"/>
                    </a:lnTo>
                    <a:lnTo>
                      <a:pt x="256" y="102"/>
                    </a:lnTo>
                    <a:lnTo>
                      <a:pt x="262" y="110"/>
                    </a:lnTo>
                    <a:lnTo>
                      <a:pt x="268" y="119"/>
                    </a:lnTo>
                    <a:lnTo>
                      <a:pt x="274" y="127"/>
                    </a:lnTo>
                    <a:lnTo>
                      <a:pt x="278" y="134"/>
                    </a:lnTo>
                    <a:lnTo>
                      <a:pt x="284" y="145"/>
                    </a:lnTo>
                    <a:lnTo>
                      <a:pt x="291" y="158"/>
                    </a:lnTo>
                    <a:lnTo>
                      <a:pt x="296" y="169"/>
                    </a:lnTo>
                    <a:lnTo>
                      <a:pt x="296" y="172"/>
                    </a:lnTo>
                    <a:lnTo>
                      <a:pt x="295" y="174"/>
                    </a:lnTo>
                    <a:lnTo>
                      <a:pt x="293" y="176"/>
                    </a:lnTo>
                    <a:lnTo>
                      <a:pt x="290" y="177"/>
                    </a:lnTo>
                    <a:lnTo>
                      <a:pt x="286" y="177"/>
                    </a:lnTo>
                    <a:lnTo>
                      <a:pt x="246" y="174"/>
                    </a:lnTo>
                    <a:lnTo>
                      <a:pt x="243" y="182"/>
                    </a:lnTo>
                    <a:lnTo>
                      <a:pt x="237" y="211"/>
                    </a:lnTo>
                    <a:lnTo>
                      <a:pt x="233" y="231"/>
                    </a:lnTo>
                    <a:lnTo>
                      <a:pt x="228" y="248"/>
                    </a:lnTo>
                    <a:lnTo>
                      <a:pt x="226" y="249"/>
                    </a:lnTo>
                    <a:lnTo>
                      <a:pt x="222" y="250"/>
                    </a:lnTo>
                    <a:lnTo>
                      <a:pt x="218" y="251"/>
                    </a:lnTo>
                    <a:lnTo>
                      <a:pt x="205" y="251"/>
                    </a:lnTo>
                    <a:lnTo>
                      <a:pt x="173" y="237"/>
                    </a:lnTo>
                    <a:lnTo>
                      <a:pt x="170" y="243"/>
                    </a:lnTo>
                    <a:lnTo>
                      <a:pt x="165" y="263"/>
                    </a:lnTo>
                    <a:lnTo>
                      <a:pt x="161" y="279"/>
                    </a:lnTo>
                    <a:lnTo>
                      <a:pt x="156" y="300"/>
                    </a:lnTo>
                    <a:lnTo>
                      <a:pt x="155" y="314"/>
                    </a:lnTo>
                    <a:lnTo>
                      <a:pt x="162" y="323"/>
                    </a:lnTo>
                    <a:lnTo>
                      <a:pt x="170" y="335"/>
                    </a:lnTo>
                    <a:lnTo>
                      <a:pt x="181" y="350"/>
                    </a:lnTo>
                    <a:lnTo>
                      <a:pt x="197" y="354"/>
                    </a:lnTo>
                    <a:lnTo>
                      <a:pt x="210" y="356"/>
                    </a:lnTo>
                    <a:lnTo>
                      <a:pt x="228" y="360"/>
                    </a:lnTo>
                    <a:lnTo>
                      <a:pt x="238" y="361"/>
                    </a:lnTo>
                    <a:lnTo>
                      <a:pt x="247" y="362"/>
                    </a:lnTo>
                    <a:lnTo>
                      <a:pt x="254" y="363"/>
                    </a:lnTo>
                    <a:lnTo>
                      <a:pt x="260" y="363"/>
                    </a:lnTo>
                    <a:lnTo>
                      <a:pt x="268" y="362"/>
                    </a:lnTo>
                    <a:lnTo>
                      <a:pt x="279" y="361"/>
                    </a:lnTo>
                    <a:lnTo>
                      <a:pt x="292" y="355"/>
                    </a:lnTo>
                    <a:lnTo>
                      <a:pt x="295" y="353"/>
                    </a:lnTo>
                    <a:lnTo>
                      <a:pt x="299" y="353"/>
                    </a:lnTo>
                    <a:lnTo>
                      <a:pt x="301" y="355"/>
                    </a:lnTo>
                    <a:lnTo>
                      <a:pt x="305" y="358"/>
                    </a:lnTo>
                    <a:lnTo>
                      <a:pt x="306" y="361"/>
                    </a:lnTo>
                    <a:lnTo>
                      <a:pt x="307" y="366"/>
                    </a:lnTo>
                    <a:lnTo>
                      <a:pt x="307" y="371"/>
                    </a:lnTo>
                    <a:lnTo>
                      <a:pt x="311" y="373"/>
                    </a:lnTo>
                    <a:lnTo>
                      <a:pt x="317" y="376"/>
                    </a:lnTo>
                    <a:lnTo>
                      <a:pt x="321" y="379"/>
                    </a:lnTo>
                    <a:lnTo>
                      <a:pt x="326" y="383"/>
                    </a:lnTo>
                    <a:lnTo>
                      <a:pt x="325" y="386"/>
                    </a:lnTo>
                    <a:lnTo>
                      <a:pt x="324" y="391"/>
                    </a:lnTo>
                    <a:lnTo>
                      <a:pt x="322" y="393"/>
                    </a:lnTo>
                    <a:lnTo>
                      <a:pt x="319" y="396"/>
                    </a:lnTo>
                    <a:lnTo>
                      <a:pt x="320" y="399"/>
                    </a:lnTo>
                    <a:lnTo>
                      <a:pt x="321" y="402"/>
                    </a:lnTo>
                    <a:lnTo>
                      <a:pt x="323" y="407"/>
                    </a:lnTo>
                    <a:lnTo>
                      <a:pt x="323" y="411"/>
                    </a:lnTo>
                    <a:lnTo>
                      <a:pt x="321" y="415"/>
                    </a:lnTo>
                    <a:lnTo>
                      <a:pt x="319" y="417"/>
                    </a:lnTo>
                    <a:lnTo>
                      <a:pt x="312" y="422"/>
                    </a:lnTo>
                    <a:lnTo>
                      <a:pt x="313" y="428"/>
                    </a:lnTo>
                    <a:lnTo>
                      <a:pt x="313" y="431"/>
                    </a:lnTo>
                    <a:lnTo>
                      <a:pt x="312" y="434"/>
                    </a:lnTo>
                    <a:lnTo>
                      <a:pt x="310" y="435"/>
                    </a:lnTo>
                    <a:lnTo>
                      <a:pt x="308" y="437"/>
                    </a:lnTo>
                    <a:lnTo>
                      <a:pt x="305" y="436"/>
                    </a:lnTo>
                    <a:lnTo>
                      <a:pt x="300" y="434"/>
                    </a:lnTo>
                    <a:lnTo>
                      <a:pt x="286" y="428"/>
                    </a:lnTo>
                    <a:lnTo>
                      <a:pt x="268" y="422"/>
                    </a:lnTo>
                    <a:lnTo>
                      <a:pt x="244" y="415"/>
                    </a:lnTo>
                    <a:lnTo>
                      <a:pt x="240" y="415"/>
                    </a:lnTo>
                    <a:lnTo>
                      <a:pt x="226" y="411"/>
                    </a:lnTo>
                    <a:lnTo>
                      <a:pt x="199" y="404"/>
                    </a:lnTo>
                    <a:lnTo>
                      <a:pt x="176" y="401"/>
                    </a:lnTo>
                    <a:lnTo>
                      <a:pt x="170" y="401"/>
                    </a:lnTo>
                    <a:lnTo>
                      <a:pt x="159" y="402"/>
                    </a:lnTo>
                    <a:lnTo>
                      <a:pt x="153" y="397"/>
                    </a:lnTo>
                    <a:lnTo>
                      <a:pt x="148" y="393"/>
                    </a:lnTo>
                    <a:lnTo>
                      <a:pt x="146" y="390"/>
                    </a:lnTo>
                    <a:lnTo>
                      <a:pt x="144" y="386"/>
                    </a:lnTo>
                    <a:lnTo>
                      <a:pt x="141" y="382"/>
                    </a:lnTo>
                    <a:lnTo>
                      <a:pt x="128" y="363"/>
                    </a:lnTo>
                    <a:lnTo>
                      <a:pt x="140" y="380"/>
                    </a:lnTo>
                    <a:lnTo>
                      <a:pt x="145" y="386"/>
                    </a:lnTo>
                    <a:lnTo>
                      <a:pt x="146" y="392"/>
                    </a:lnTo>
                    <a:lnTo>
                      <a:pt x="158" y="401"/>
                    </a:lnTo>
                    <a:lnTo>
                      <a:pt x="163" y="403"/>
                    </a:lnTo>
                    <a:lnTo>
                      <a:pt x="171" y="401"/>
                    </a:lnTo>
                    <a:lnTo>
                      <a:pt x="176" y="401"/>
                    </a:lnTo>
                    <a:lnTo>
                      <a:pt x="186" y="405"/>
                    </a:lnTo>
                    <a:lnTo>
                      <a:pt x="192" y="410"/>
                    </a:lnTo>
                    <a:lnTo>
                      <a:pt x="197" y="414"/>
                    </a:lnTo>
                    <a:lnTo>
                      <a:pt x="202" y="420"/>
                    </a:lnTo>
                    <a:lnTo>
                      <a:pt x="204" y="424"/>
                    </a:lnTo>
                    <a:lnTo>
                      <a:pt x="203" y="428"/>
                    </a:lnTo>
                    <a:lnTo>
                      <a:pt x="200" y="433"/>
                    </a:lnTo>
                    <a:lnTo>
                      <a:pt x="196" y="439"/>
                    </a:lnTo>
                    <a:lnTo>
                      <a:pt x="187" y="448"/>
                    </a:lnTo>
                    <a:lnTo>
                      <a:pt x="175" y="460"/>
                    </a:lnTo>
                    <a:lnTo>
                      <a:pt x="167" y="469"/>
                    </a:lnTo>
                    <a:lnTo>
                      <a:pt x="150" y="480"/>
                    </a:lnTo>
                    <a:lnTo>
                      <a:pt x="125" y="494"/>
                    </a:lnTo>
                    <a:lnTo>
                      <a:pt x="108" y="504"/>
                    </a:lnTo>
                    <a:lnTo>
                      <a:pt x="103" y="509"/>
                    </a:lnTo>
                    <a:lnTo>
                      <a:pt x="98" y="514"/>
                    </a:lnTo>
                    <a:lnTo>
                      <a:pt x="89" y="521"/>
                    </a:lnTo>
                    <a:lnTo>
                      <a:pt x="87" y="531"/>
                    </a:lnTo>
                    <a:lnTo>
                      <a:pt x="87" y="550"/>
                    </a:lnTo>
                    <a:lnTo>
                      <a:pt x="89" y="566"/>
                    </a:lnTo>
                    <a:lnTo>
                      <a:pt x="92" y="577"/>
                    </a:lnTo>
                    <a:lnTo>
                      <a:pt x="108" y="598"/>
                    </a:lnTo>
                    <a:lnTo>
                      <a:pt x="117" y="606"/>
                    </a:lnTo>
                    <a:lnTo>
                      <a:pt x="118" y="609"/>
                    </a:lnTo>
                    <a:lnTo>
                      <a:pt x="117" y="612"/>
                    </a:lnTo>
                    <a:lnTo>
                      <a:pt x="100" y="618"/>
                    </a:lnTo>
                    <a:lnTo>
                      <a:pt x="81" y="616"/>
                    </a:lnTo>
                    <a:lnTo>
                      <a:pt x="71" y="615"/>
                    </a:lnTo>
                    <a:lnTo>
                      <a:pt x="61" y="617"/>
                    </a:lnTo>
                    <a:lnTo>
                      <a:pt x="51" y="617"/>
                    </a:lnTo>
                    <a:lnTo>
                      <a:pt x="41" y="615"/>
                    </a:lnTo>
                    <a:lnTo>
                      <a:pt x="40" y="613"/>
                    </a:lnTo>
                    <a:lnTo>
                      <a:pt x="39" y="610"/>
                    </a:lnTo>
                    <a:lnTo>
                      <a:pt x="40" y="578"/>
                    </a:lnTo>
                    <a:lnTo>
                      <a:pt x="45" y="545"/>
                    </a:lnTo>
                    <a:lnTo>
                      <a:pt x="41" y="535"/>
                    </a:lnTo>
                    <a:lnTo>
                      <a:pt x="34" y="525"/>
                    </a:lnTo>
                    <a:lnTo>
                      <a:pt x="32" y="522"/>
                    </a:lnTo>
                    <a:lnTo>
                      <a:pt x="26" y="517"/>
                    </a:lnTo>
                    <a:lnTo>
                      <a:pt x="23" y="514"/>
                    </a:lnTo>
                    <a:lnTo>
                      <a:pt x="22" y="510"/>
                    </a:lnTo>
                    <a:lnTo>
                      <a:pt x="23" y="507"/>
                    </a:lnTo>
                    <a:lnTo>
                      <a:pt x="27" y="502"/>
                    </a:lnTo>
                    <a:lnTo>
                      <a:pt x="34" y="495"/>
                    </a:lnTo>
                    <a:lnTo>
                      <a:pt x="40" y="491"/>
                    </a:lnTo>
                    <a:lnTo>
                      <a:pt x="49" y="490"/>
                    </a:lnTo>
                    <a:lnTo>
                      <a:pt x="56" y="491"/>
                    </a:lnTo>
                    <a:lnTo>
                      <a:pt x="88" y="470"/>
                    </a:lnTo>
                    <a:lnTo>
                      <a:pt x="113" y="454"/>
                    </a:lnTo>
                    <a:lnTo>
                      <a:pt x="135" y="441"/>
                    </a:lnTo>
                    <a:lnTo>
                      <a:pt x="128" y="442"/>
                    </a:lnTo>
                    <a:lnTo>
                      <a:pt x="107" y="436"/>
                    </a:lnTo>
                    <a:lnTo>
                      <a:pt x="85" y="434"/>
                    </a:lnTo>
                    <a:lnTo>
                      <a:pt x="54" y="429"/>
                    </a:lnTo>
                    <a:lnTo>
                      <a:pt x="45" y="431"/>
                    </a:lnTo>
                    <a:lnTo>
                      <a:pt x="22" y="428"/>
                    </a:lnTo>
                    <a:lnTo>
                      <a:pt x="17" y="427"/>
                    </a:lnTo>
                    <a:lnTo>
                      <a:pt x="12" y="425"/>
                    </a:lnTo>
                    <a:lnTo>
                      <a:pt x="8" y="423"/>
                    </a:lnTo>
                    <a:lnTo>
                      <a:pt x="5" y="419"/>
                    </a:lnTo>
                    <a:lnTo>
                      <a:pt x="3" y="414"/>
                    </a:lnTo>
                    <a:lnTo>
                      <a:pt x="1" y="406"/>
                    </a:lnTo>
                    <a:lnTo>
                      <a:pt x="0" y="399"/>
                    </a:lnTo>
                    <a:lnTo>
                      <a:pt x="0" y="389"/>
                    </a:lnTo>
                    <a:lnTo>
                      <a:pt x="0" y="381"/>
                    </a:lnTo>
                    <a:lnTo>
                      <a:pt x="1" y="372"/>
                    </a:lnTo>
                    <a:lnTo>
                      <a:pt x="2" y="364"/>
                    </a:lnTo>
                    <a:lnTo>
                      <a:pt x="5" y="358"/>
                    </a:lnTo>
                    <a:lnTo>
                      <a:pt x="13" y="335"/>
                    </a:lnTo>
                    <a:lnTo>
                      <a:pt x="21" y="307"/>
                    </a:lnTo>
                    <a:lnTo>
                      <a:pt x="27" y="289"/>
                    </a:lnTo>
                    <a:lnTo>
                      <a:pt x="43" y="258"/>
                    </a:lnTo>
                    <a:lnTo>
                      <a:pt x="60" y="234"/>
                    </a:lnTo>
                    <a:lnTo>
                      <a:pt x="73" y="215"/>
                    </a:lnTo>
                    <a:lnTo>
                      <a:pt x="82" y="203"/>
                    </a:lnTo>
                    <a:lnTo>
                      <a:pt x="89" y="192"/>
                    </a:lnTo>
                    <a:lnTo>
                      <a:pt x="97" y="182"/>
                    </a:lnTo>
                    <a:lnTo>
                      <a:pt x="98" y="168"/>
                    </a:lnTo>
                    <a:lnTo>
                      <a:pt x="106" y="149"/>
                    </a:lnTo>
                    <a:lnTo>
                      <a:pt x="111" y="132"/>
                    </a:lnTo>
                  </a:path>
                </a:pathLst>
              </a:custGeom>
              <a:solidFill>
                <a:srgbClr val="DFD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5088" name="Group 248"/>
              <p:cNvGrpSpPr>
                <a:grpSpLocks/>
              </p:cNvGrpSpPr>
              <p:nvPr/>
            </p:nvGrpSpPr>
            <p:grpSpPr bwMode="auto">
              <a:xfrm>
                <a:off x="2293" y="2090"/>
                <a:ext cx="42" cy="57"/>
                <a:chOff x="2293" y="2090"/>
                <a:chExt cx="42" cy="57"/>
              </a:xfrm>
            </p:grpSpPr>
            <p:sp>
              <p:nvSpPr>
                <p:cNvPr id="45089" name="Freeform 249"/>
                <p:cNvSpPr>
                  <a:spLocks/>
                </p:cNvSpPr>
                <p:nvPr/>
              </p:nvSpPr>
              <p:spPr bwMode="auto">
                <a:xfrm>
                  <a:off x="2293" y="2090"/>
                  <a:ext cx="42" cy="21"/>
                </a:xfrm>
                <a:custGeom>
                  <a:avLst/>
                  <a:gdLst>
                    <a:gd name="T0" fmla="*/ 0 w 42"/>
                    <a:gd name="T1" fmla="*/ 7 h 21"/>
                    <a:gd name="T2" fmla="*/ 5 w 42"/>
                    <a:gd name="T3" fmla="*/ 4 h 21"/>
                    <a:gd name="T4" fmla="*/ 10 w 42"/>
                    <a:gd name="T5" fmla="*/ 2 h 21"/>
                    <a:gd name="T6" fmla="*/ 14 w 42"/>
                    <a:gd name="T7" fmla="*/ 1 h 21"/>
                    <a:gd name="T8" fmla="*/ 18 w 42"/>
                    <a:gd name="T9" fmla="*/ 0 h 21"/>
                    <a:gd name="T10" fmla="*/ 21 w 42"/>
                    <a:gd name="T11" fmla="*/ 0 h 21"/>
                    <a:gd name="T12" fmla="*/ 25 w 42"/>
                    <a:gd name="T13" fmla="*/ 1 h 21"/>
                    <a:gd name="T14" fmla="*/ 26 w 42"/>
                    <a:gd name="T15" fmla="*/ 3 h 21"/>
                    <a:gd name="T16" fmla="*/ 28 w 42"/>
                    <a:gd name="T17" fmla="*/ 6 h 21"/>
                    <a:gd name="T18" fmla="*/ 30 w 42"/>
                    <a:gd name="T19" fmla="*/ 10 h 21"/>
                    <a:gd name="T20" fmla="*/ 32 w 42"/>
                    <a:gd name="T21" fmla="*/ 14 h 21"/>
                    <a:gd name="T22" fmla="*/ 34 w 42"/>
                    <a:gd name="T23" fmla="*/ 17 h 21"/>
                    <a:gd name="T24" fmla="*/ 37 w 42"/>
                    <a:gd name="T25" fmla="*/ 19 h 21"/>
                    <a:gd name="T26" fmla="*/ 41 w 42"/>
                    <a:gd name="T27" fmla="*/ 2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2" h="21">
                      <a:moveTo>
                        <a:pt x="0" y="7"/>
                      </a:move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6" y="3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4" y="17"/>
                      </a:lnTo>
                      <a:lnTo>
                        <a:pt x="37" y="19"/>
                      </a:lnTo>
                      <a:lnTo>
                        <a:pt x="41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5090" name="Freeform 250"/>
                <p:cNvSpPr>
                  <a:spLocks/>
                </p:cNvSpPr>
                <p:nvPr/>
              </p:nvSpPr>
              <p:spPr bwMode="auto">
                <a:xfrm>
                  <a:off x="2321" y="2113"/>
                  <a:ext cx="14" cy="34"/>
                </a:xfrm>
                <a:custGeom>
                  <a:avLst/>
                  <a:gdLst>
                    <a:gd name="T0" fmla="*/ 11 w 14"/>
                    <a:gd name="T1" fmla="*/ 0 h 34"/>
                    <a:gd name="T2" fmla="*/ 9 w 14"/>
                    <a:gd name="T3" fmla="*/ 2 h 34"/>
                    <a:gd name="T4" fmla="*/ 6 w 14"/>
                    <a:gd name="T5" fmla="*/ 5 h 34"/>
                    <a:gd name="T6" fmla="*/ 3 w 14"/>
                    <a:gd name="T7" fmla="*/ 9 h 34"/>
                    <a:gd name="T8" fmla="*/ 1 w 14"/>
                    <a:gd name="T9" fmla="*/ 13 h 34"/>
                    <a:gd name="T10" fmla="*/ 0 w 14"/>
                    <a:gd name="T11" fmla="*/ 17 h 34"/>
                    <a:gd name="T12" fmla="*/ 0 w 14"/>
                    <a:gd name="T13" fmla="*/ 22 h 34"/>
                    <a:gd name="T14" fmla="*/ 0 w 14"/>
                    <a:gd name="T15" fmla="*/ 26 h 34"/>
                    <a:gd name="T16" fmla="*/ 1 w 14"/>
                    <a:gd name="T17" fmla="*/ 31 h 34"/>
                    <a:gd name="T18" fmla="*/ 1 w 14"/>
                    <a:gd name="T19" fmla="*/ 33 h 34"/>
                    <a:gd name="T20" fmla="*/ 4 w 14"/>
                    <a:gd name="T21" fmla="*/ 31 h 34"/>
                    <a:gd name="T22" fmla="*/ 6 w 14"/>
                    <a:gd name="T23" fmla="*/ 29 h 34"/>
                    <a:gd name="T24" fmla="*/ 8 w 14"/>
                    <a:gd name="T25" fmla="*/ 26 h 34"/>
                    <a:gd name="T26" fmla="*/ 9 w 14"/>
                    <a:gd name="T27" fmla="*/ 23 h 34"/>
                    <a:gd name="T28" fmla="*/ 11 w 14"/>
                    <a:gd name="T29" fmla="*/ 19 h 34"/>
                    <a:gd name="T30" fmla="*/ 12 w 14"/>
                    <a:gd name="T31" fmla="*/ 16 h 34"/>
                    <a:gd name="T32" fmla="*/ 13 w 14"/>
                    <a:gd name="T33" fmla="*/ 11 h 34"/>
                    <a:gd name="T34" fmla="*/ 13 w 14"/>
                    <a:gd name="T35" fmla="*/ 8 h 34"/>
                    <a:gd name="T36" fmla="*/ 12 w 14"/>
                    <a:gd name="T37" fmla="*/ 3 h 34"/>
                    <a:gd name="T38" fmla="*/ 11 w 14"/>
                    <a:gd name="T39" fmla="*/ 0 h 3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4" h="34">
                      <a:moveTo>
                        <a:pt x="11" y="0"/>
                      </a:move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4" y="31"/>
                      </a:lnTo>
                      <a:lnTo>
                        <a:pt x="6" y="29"/>
                      </a:lnTo>
                      <a:lnTo>
                        <a:pt x="8" y="26"/>
                      </a:lnTo>
                      <a:lnTo>
                        <a:pt x="9" y="23"/>
                      </a:lnTo>
                      <a:lnTo>
                        <a:pt x="11" y="19"/>
                      </a:lnTo>
                      <a:lnTo>
                        <a:pt x="12" y="16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3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FD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71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38E041-740B-4E43-B11A-38EF779EC2F6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/>
              <a:t>企業程序再工程的定義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188200" cy="314325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chemeClr val="tx2"/>
                </a:solidFill>
              </a:rPr>
              <a:t>針對</a:t>
            </a:r>
            <a:r>
              <a:rPr lang="zh-TW" altLang="en-US" sz="2800"/>
              <a:t>核心企業程序</a:t>
            </a:r>
            <a:r>
              <a:rPr lang="zh-TW" altLang="en-US" sz="2800">
                <a:solidFill>
                  <a:schemeClr val="tx2"/>
                </a:solidFill>
              </a:rPr>
              <a:t>，進行</a:t>
            </a:r>
            <a:r>
              <a:rPr lang="zh-TW" altLang="en-US" sz="2800"/>
              <a:t>根本的檢討</a:t>
            </a:r>
            <a:r>
              <a:rPr lang="zh-TW" altLang="en-US" sz="2800">
                <a:solidFill>
                  <a:schemeClr val="tx2"/>
                </a:solidFill>
              </a:rPr>
              <a:t>和</a:t>
            </a:r>
            <a:r>
              <a:rPr lang="zh-TW" altLang="en-US" sz="2800"/>
              <a:t>激烈的重新設計</a:t>
            </a:r>
            <a:r>
              <a:rPr lang="zh-TW" altLang="en-US" sz="2800">
                <a:solidFill>
                  <a:schemeClr val="tx2"/>
                </a:solidFill>
              </a:rPr>
              <a:t>，來達成包含</a:t>
            </a:r>
            <a:r>
              <a:rPr lang="zh-TW" altLang="en-US" sz="2800"/>
              <a:t>品質</a:t>
            </a:r>
            <a:r>
              <a:rPr lang="zh-TW" altLang="en-US" sz="2800">
                <a:solidFill>
                  <a:schemeClr val="tx2"/>
                </a:solidFill>
              </a:rPr>
              <a:t>、</a:t>
            </a:r>
            <a:r>
              <a:rPr lang="zh-TW" altLang="en-US" sz="2800"/>
              <a:t>成本和週期</a:t>
            </a:r>
            <a:r>
              <a:rPr lang="zh-TW" altLang="en-US" sz="2800">
                <a:solidFill>
                  <a:schemeClr val="tx2"/>
                </a:solidFill>
              </a:rPr>
              <a:t>等方面</a:t>
            </a:r>
            <a:r>
              <a:rPr lang="zh-TW" altLang="en-US" sz="2800"/>
              <a:t>突破性的改進</a:t>
            </a:r>
            <a:endParaRPr lang="en-US" altLang="zh-TW" sz="280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2400"/>
              <a:t>The </a:t>
            </a:r>
            <a:r>
              <a:rPr lang="en-US" altLang="zh-TW" sz="2400" u="sng">
                <a:solidFill>
                  <a:srgbClr val="FF0000"/>
                </a:solidFill>
              </a:rPr>
              <a:t>fundamental rethinking</a:t>
            </a:r>
            <a:r>
              <a:rPr lang="en-US" altLang="zh-TW" sz="2400"/>
              <a:t> and </a:t>
            </a:r>
            <a:r>
              <a:rPr lang="en-US" altLang="zh-TW" sz="2400" u="sng">
                <a:solidFill>
                  <a:srgbClr val="FF0000"/>
                </a:solidFill>
              </a:rPr>
              <a:t>radical redesign</a:t>
            </a:r>
            <a:r>
              <a:rPr lang="en-US" altLang="zh-TW" sz="2400"/>
              <a:t> of </a:t>
            </a:r>
            <a:r>
              <a:rPr lang="en-US" altLang="zh-TW" sz="2400" u="sng">
                <a:solidFill>
                  <a:srgbClr val="FF0000"/>
                </a:solidFill>
              </a:rPr>
              <a:t>core business processes</a:t>
            </a:r>
            <a:r>
              <a:rPr lang="en-US" altLang="zh-TW" sz="2400"/>
              <a:t> to achieve </a:t>
            </a:r>
            <a:r>
              <a:rPr lang="en-US" altLang="zh-TW" sz="2400" u="sng">
                <a:solidFill>
                  <a:srgbClr val="FF0000"/>
                </a:solidFill>
              </a:rPr>
              <a:t>dramatic improvements</a:t>
            </a:r>
            <a:r>
              <a:rPr lang="en-US" altLang="zh-TW" sz="2400"/>
              <a:t> in critical performance measures such as </a:t>
            </a:r>
            <a:r>
              <a:rPr lang="en-US" altLang="zh-TW" sz="2400" u="sng">
                <a:solidFill>
                  <a:srgbClr val="FF0000"/>
                </a:solidFill>
              </a:rPr>
              <a:t>quality, cost, and cycle time</a:t>
            </a:r>
            <a:r>
              <a:rPr lang="en-US" altLang="zh-TW" sz="240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844550" y="6096000"/>
            <a:ext cx="656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latin typeface="Arial" panose="020B0604020202020204" pitchFamily="34" charset="0"/>
              </a:rPr>
              <a:t>Source: Adapted from Hammer and Champy, Reengineering the Corporation, 1993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91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55CCC5-5FFE-4E22-9074-43AFCCA29E18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/>
              <a:t>企業程序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5975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2800"/>
              <a:t>程序是一組有結構的、可以衡量的活動，替顧客或市場產生特定的產出，來達成特定目的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32279AD-23A0-499D-BD32-B318B8E9E35D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/>
              <a:t>企業程序通常都跨越組織單位</a:t>
            </a:r>
          </a:p>
        </p:txBody>
      </p:sp>
      <p:graphicFrame>
        <p:nvGraphicFramePr>
          <p:cNvPr id="5120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27275" y="2674938"/>
          <a:ext cx="5106988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S Org Chart" r:id="rId3" imgW="10487025" imgH="3952875" progId="OrgPlusWOPX.4">
                  <p:embed followColorScheme="full"/>
                </p:oleObj>
              </mc:Choice>
              <mc:Fallback>
                <p:oleObj name="MS Org Chart" r:id="rId3" imgW="10487025" imgH="3952875" progId="OrgPlusWOPX.4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2674938"/>
                        <a:ext cx="5106988" cy="26971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Freeform 4"/>
          <p:cNvSpPr>
            <a:spLocks/>
          </p:cNvSpPr>
          <p:nvPr/>
        </p:nvSpPr>
        <p:spPr bwMode="auto">
          <a:xfrm>
            <a:off x="1806575" y="4362450"/>
            <a:ext cx="6097588" cy="858838"/>
          </a:xfrm>
          <a:custGeom>
            <a:avLst/>
            <a:gdLst>
              <a:gd name="T0" fmla="*/ 0 w 3841"/>
              <a:gd name="T1" fmla="*/ 725805423 h 541"/>
              <a:gd name="T2" fmla="*/ 884575710 w 3841"/>
              <a:gd name="T3" fmla="*/ 1360885167 h 541"/>
              <a:gd name="T4" fmla="*/ 2147483646 w 3841"/>
              <a:gd name="T5" fmla="*/ 637600696 h 541"/>
              <a:gd name="T6" fmla="*/ 2147483646 w 3841"/>
              <a:gd name="T7" fmla="*/ 637600696 h 541"/>
              <a:gd name="T8" fmla="*/ 2147483646 w 3841"/>
              <a:gd name="T9" fmla="*/ 1302922334 h 541"/>
              <a:gd name="T10" fmla="*/ 2147483646 w 3841"/>
              <a:gd name="T11" fmla="*/ 665321637 h 541"/>
              <a:gd name="T12" fmla="*/ 2147483646 w 3841"/>
              <a:gd name="T13" fmla="*/ 0 h 541"/>
              <a:gd name="T14" fmla="*/ 2147483646 w 3841"/>
              <a:gd name="T15" fmla="*/ 665321637 h 541"/>
              <a:gd name="T16" fmla="*/ 2147483646 w 3841"/>
              <a:gd name="T17" fmla="*/ 665321637 h 5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41" h="541">
                <a:moveTo>
                  <a:pt x="0" y="288"/>
                </a:moveTo>
                <a:lnTo>
                  <a:pt x="351" y="540"/>
                </a:lnTo>
                <a:lnTo>
                  <a:pt x="1196" y="253"/>
                </a:lnTo>
                <a:lnTo>
                  <a:pt x="1570" y="253"/>
                </a:lnTo>
                <a:lnTo>
                  <a:pt x="1824" y="517"/>
                </a:lnTo>
                <a:lnTo>
                  <a:pt x="2621" y="264"/>
                </a:lnTo>
                <a:lnTo>
                  <a:pt x="3116" y="0"/>
                </a:lnTo>
                <a:lnTo>
                  <a:pt x="3405" y="264"/>
                </a:lnTo>
                <a:lnTo>
                  <a:pt x="3840" y="264"/>
                </a:lnTo>
              </a:path>
            </a:pathLst>
          </a:custGeom>
          <a:noFill/>
          <a:ln w="50800" cap="rnd" cmpd="sng">
            <a:solidFill>
              <a:srgbClr val="0066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120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788275" y="3344863"/>
          <a:ext cx="124618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15925800" imgH="24460200" progId="MS_ClipArt_Gallery.2">
                  <p:embed/>
                </p:oleObj>
              </mc:Choice>
              <mc:Fallback>
                <p:oleObj name="多媒體項目" r:id="rId5" imgW="15925800" imgH="24460200" progId="MS_ClipArt_Gallery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3344863"/>
                        <a:ext cx="1246188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1125" y="3621088"/>
          <a:ext cx="18510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7" imgW="34994850" imgH="23793450" progId="MS_ClipArt_Gallery.2">
                  <p:embed/>
                </p:oleObj>
              </mc:Choice>
              <mc:Fallback>
                <p:oleObj name="多媒體項目" r:id="rId7" imgW="34994850" imgH="23793450" progId="MS_ClipArt_Gallery.2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3621088"/>
                        <a:ext cx="18510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395288" y="3073400"/>
            <a:ext cx="9429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供應商</a:t>
            </a:r>
          </a:p>
        </p:txBody>
      </p:sp>
      <p:sp>
        <p:nvSpPr>
          <p:cNvPr id="51210" name="Rectangle 8"/>
          <p:cNvSpPr>
            <a:spLocks noChangeArrowheads="1"/>
          </p:cNvSpPr>
          <p:nvPr/>
        </p:nvSpPr>
        <p:spPr bwMode="auto">
          <a:xfrm>
            <a:off x="7615238" y="2597150"/>
            <a:ext cx="11969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顧客、</a:t>
            </a:r>
            <a:endParaRPr lang="en-US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市場需求</a:t>
            </a:r>
          </a:p>
        </p:txBody>
      </p:sp>
      <p:sp>
        <p:nvSpPr>
          <p:cNvPr id="51211" name="Freeform 9"/>
          <p:cNvSpPr>
            <a:spLocks/>
          </p:cNvSpPr>
          <p:nvPr/>
        </p:nvSpPr>
        <p:spPr bwMode="auto">
          <a:xfrm>
            <a:off x="2054225" y="3752850"/>
            <a:ext cx="5659438" cy="954088"/>
          </a:xfrm>
          <a:custGeom>
            <a:avLst/>
            <a:gdLst>
              <a:gd name="T0" fmla="*/ 0 w 3565"/>
              <a:gd name="T1" fmla="*/ 1179433743 h 601"/>
              <a:gd name="T2" fmla="*/ 1723787027 w 3565"/>
              <a:gd name="T3" fmla="*/ 874495471 h 601"/>
              <a:gd name="T4" fmla="*/ 2147483646 w 3565"/>
              <a:gd name="T5" fmla="*/ 1484373603 h 601"/>
              <a:gd name="T6" fmla="*/ 2147483646 w 3565"/>
              <a:gd name="T7" fmla="*/ 695563490 h 601"/>
              <a:gd name="T8" fmla="*/ 2147483646 w 3565"/>
              <a:gd name="T9" fmla="*/ 665321599 h 601"/>
              <a:gd name="T10" fmla="*/ 2147483646 w 3565"/>
              <a:gd name="T11" fmla="*/ 1512094542 h 601"/>
              <a:gd name="T12" fmla="*/ 2147483646 w 3565"/>
              <a:gd name="T13" fmla="*/ 483870254 h 601"/>
              <a:gd name="T14" fmla="*/ 2147483646 w 3565"/>
              <a:gd name="T15" fmla="*/ 60483782 h 601"/>
              <a:gd name="T16" fmla="*/ 2147483646 w 3565"/>
              <a:gd name="T17" fmla="*/ 0 h 6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65" h="601">
                <a:moveTo>
                  <a:pt x="0" y="468"/>
                </a:moveTo>
                <a:lnTo>
                  <a:pt x="684" y="347"/>
                </a:lnTo>
                <a:lnTo>
                  <a:pt x="1032" y="589"/>
                </a:lnTo>
                <a:lnTo>
                  <a:pt x="1488" y="276"/>
                </a:lnTo>
                <a:lnTo>
                  <a:pt x="1788" y="264"/>
                </a:lnTo>
                <a:lnTo>
                  <a:pt x="2279" y="600"/>
                </a:lnTo>
                <a:lnTo>
                  <a:pt x="2940" y="192"/>
                </a:lnTo>
                <a:lnTo>
                  <a:pt x="3429" y="24"/>
                </a:lnTo>
                <a:lnTo>
                  <a:pt x="3564" y="0"/>
                </a:lnTo>
              </a:path>
            </a:pathLst>
          </a:custGeom>
          <a:noFill/>
          <a:ln w="50800" cap="rnd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2" name="Rectangle 10"/>
          <p:cNvSpPr>
            <a:spLocks noChangeArrowheads="1"/>
          </p:cNvSpPr>
          <p:nvPr/>
        </p:nvSpPr>
        <p:spPr bwMode="auto">
          <a:xfrm>
            <a:off x="7710488" y="5346700"/>
            <a:ext cx="993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>
                <a:latin typeface="新細明體" panose="02020500000000000000" pitchFamily="18" charset="-120"/>
              </a:rPr>
              <a:t>給顧客</a:t>
            </a:r>
            <a:endParaRPr lang="en-US" altLang="zh-TW" sz="1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>
                <a:latin typeface="標楷體" panose="03000509000000000000" pitchFamily="65" charset="-120"/>
                <a:ea typeface="標楷體" panose="03000509000000000000" pitchFamily="65" charset="-120"/>
              </a:rPr>
              <a:t>提供價值</a:t>
            </a:r>
          </a:p>
        </p:txBody>
      </p:sp>
      <p:grpSp>
        <p:nvGrpSpPr>
          <p:cNvPr id="51213" name="Group 11"/>
          <p:cNvGrpSpPr>
            <a:grpSpLocks/>
          </p:cNvGrpSpPr>
          <p:nvPr/>
        </p:nvGrpSpPr>
        <p:grpSpPr bwMode="auto">
          <a:xfrm>
            <a:off x="7869238" y="4567238"/>
            <a:ext cx="381000" cy="650875"/>
            <a:chOff x="4935" y="2445"/>
            <a:chExt cx="240" cy="410"/>
          </a:xfrm>
        </p:grpSpPr>
        <p:grpSp>
          <p:nvGrpSpPr>
            <p:cNvPr id="51215" name="Group 12"/>
            <p:cNvGrpSpPr>
              <a:grpSpLocks/>
            </p:cNvGrpSpPr>
            <p:nvPr/>
          </p:nvGrpSpPr>
          <p:grpSpPr bwMode="auto">
            <a:xfrm>
              <a:off x="4935" y="2584"/>
              <a:ext cx="203" cy="271"/>
              <a:chOff x="4935" y="2584"/>
              <a:chExt cx="203" cy="271"/>
            </a:xfrm>
          </p:grpSpPr>
          <p:sp>
            <p:nvSpPr>
              <p:cNvPr id="51220" name="Freeform 13"/>
              <p:cNvSpPr>
                <a:spLocks/>
              </p:cNvSpPr>
              <p:nvPr/>
            </p:nvSpPr>
            <p:spPr bwMode="auto">
              <a:xfrm>
                <a:off x="4935" y="2638"/>
                <a:ext cx="139" cy="217"/>
              </a:xfrm>
              <a:custGeom>
                <a:avLst/>
                <a:gdLst>
                  <a:gd name="T0" fmla="*/ 0 w 139"/>
                  <a:gd name="T1" fmla="*/ 0 h 217"/>
                  <a:gd name="T2" fmla="*/ 138 w 139"/>
                  <a:gd name="T3" fmla="*/ 0 h 217"/>
                  <a:gd name="T4" fmla="*/ 138 w 139"/>
                  <a:gd name="T5" fmla="*/ 216 h 217"/>
                  <a:gd name="T6" fmla="*/ 0 w 139"/>
                  <a:gd name="T7" fmla="*/ 216 h 217"/>
                  <a:gd name="T8" fmla="*/ 0 w 139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17">
                    <a:moveTo>
                      <a:pt x="0" y="0"/>
                    </a:moveTo>
                    <a:lnTo>
                      <a:pt x="138" y="0"/>
                    </a:lnTo>
                    <a:lnTo>
                      <a:pt x="138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21" name="Freeform 14"/>
              <p:cNvSpPr>
                <a:spLocks/>
              </p:cNvSpPr>
              <p:nvPr/>
            </p:nvSpPr>
            <p:spPr bwMode="auto">
              <a:xfrm>
                <a:off x="4935" y="2584"/>
                <a:ext cx="203" cy="55"/>
              </a:xfrm>
              <a:custGeom>
                <a:avLst/>
                <a:gdLst>
                  <a:gd name="T0" fmla="*/ 0 w 203"/>
                  <a:gd name="T1" fmla="*/ 54 h 55"/>
                  <a:gd name="T2" fmla="*/ 75 w 203"/>
                  <a:gd name="T3" fmla="*/ 0 h 55"/>
                  <a:gd name="T4" fmla="*/ 202 w 203"/>
                  <a:gd name="T5" fmla="*/ 0 h 55"/>
                  <a:gd name="T6" fmla="*/ 138 w 203"/>
                  <a:gd name="T7" fmla="*/ 54 h 55"/>
                  <a:gd name="T8" fmla="*/ 0 w 203"/>
                  <a:gd name="T9" fmla="*/ 54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55">
                    <a:moveTo>
                      <a:pt x="0" y="54"/>
                    </a:moveTo>
                    <a:lnTo>
                      <a:pt x="75" y="0"/>
                    </a:lnTo>
                    <a:lnTo>
                      <a:pt x="202" y="0"/>
                    </a:lnTo>
                    <a:lnTo>
                      <a:pt x="138" y="54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22" name="Freeform 15"/>
              <p:cNvSpPr>
                <a:spLocks/>
              </p:cNvSpPr>
              <p:nvPr/>
            </p:nvSpPr>
            <p:spPr bwMode="auto">
              <a:xfrm>
                <a:off x="5073" y="2584"/>
                <a:ext cx="65" cy="271"/>
              </a:xfrm>
              <a:custGeom>
                <a:avLst/>
                <a:gdLst>
                  <a:gd name="T0" fmla="*/ 64 w 65"/>
                  <a:gd name="T1" fmla="*/ 0 h 271"/>
                  <a:gd name="T2" fmla="*/ 0 w 65"/>
                  <a:gd name="T3" fmla="*/ 54 h 271"/>
                  <a:gd name="T4" fmla="*/ 0 w 65"/>
                  <a:gd name="T5" fmla="*/ 270 h 271"/>
                  <a:gd name="T6" fmla="*/ 64 w 65"/>
                  <a:gd name="T7" fmla="*/ 202 h 271"/>
                  <a:gd name="T8" fmla="*/ 64 w 65"/>
                  <a:gd name="T9" fmla="*/ 0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71">
                    <a:moveTo>
                      <a:pt x="64" y="0"/>
                    </a:moveTo>
                    <a:lnTo>
                      <a:pt x="0" y="54"/>
                    </a:lnTo>
                    <a:lnTo>
                      <a:pt x="0" y="270"/>
                    </a:lnTo>
                    <a:lnTo>
                      <a:pt x="64" y="202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216" name="Group 16"/>
            <p:cNvGrpSpPr>
              <a:grpSpLocks/>
            </p:cNvGrpSpPr>
            <p:nvPr/>
          </p:nvGrpSpPr>
          <p:grpSpPr bwMode="auto">
            <a:xfrm>
              <a:off x="4995" y="2445"/>
              <a:ext cx="180" cy="203"/>
              <a:chOff x="4995" y="2445"/>
              <a:chExt cx="180" cy="203"/>
            </a:xfrm>
          </p:grpSpPr>
          <p:sp>
            <p:nvSpPr>
              <p:cNvPr id="51217" name="Freeform 17"/>
              <p:cNvSpPr>
                <a:spLocks/>
              </p:cNvSpPr>
              <p:nvPr/>
            </p:nvSpPr>
            <p:spPr bwMode="auto">
              <a:xfrm>
                <a:off x="4995" y="2497"/>
                <a:ext cx="99" cy="151"/>
              </a:xfrm>
              <a:custGeom>
                <a:avLst/>
                <a:gdLst>
                  <a:gd name="T0" fmla="*/ 0 w 99"/>
                  <a:gd name="T1" fmla="*/ 0 h 151"/>
                  <a:gd name="T2" fmla="*/ 98 w 99"/>
                  <a:gd name="T3" fmla="*/ 29 h 151"/>
                  <a:gd name="T4" fmla="*/ 98 w 99"/>
                  <a:gd name="T5" fmla="*/ 150 h 151"/>
                  <a:gd name="T6" fmla="*/ 0 w 99"/>
                  <a:gd name="T7" fmla="*/ 116 h 151"/>
                  <a:gd name="T8" fmla="*/ 0 w 99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151">
                    <a:moveTo>
                      <a:pt x="0" y="0"/>
                    </a:moveTo>
                    <a:lnTo>
                      <a:pt x="98" y="29"/>
                    </a:lnTo>
                    <a:lnTo>
                      <a:pt x="98" y="150"/>
                    </a:lnTo>
                    <a:lnTo>
                      <a:pt x="0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18" name="Freeform 18"/>
              <p:cNvSpPr>
                <a:spLocks/>
              </p:cNvSpPr>
              <p:nvPr/>
            </p:nvSpPr>
            <p:spPr bwMode="auto">
              <a:xfrm>
                <a:off x="4995" y="2445"/>
                <a:ext cx="180" cy="82"/>
              </a:xfrm>
              <a:custGeom>
                <a:avLst/>
                <a:gdLst>
                  <a:gd name="T0" fmla="*/ 0 w 180"/>
                  <a:gd name="T1" fmla="*/ 52 h 82"/>
                  <a:gd name="T2" fmla="*/ 98 w 180"/>
                  <a:gd name="T3" fmla="*/ 0 h 82"/>
                  <a:gd name="T4" fmla="*/ 179 w 180"/>
                  <a:gd name="T5" fmla="*/ 23 h 82"/>
                  <a:gd name="T6" fmla="*/ 98 w 180"/>
                  <a:gd name="T7" fmla="*/ 81 h 82"/>
                  <a:gd name="T8" fmla="*/ 0 w 180"/>
                  <a:gd name="T9" fmla="*/ 52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0" h="82">
                    <a:moveTo>
                      <a:pt x="0" y="52"/>
                    </a:moveTo>
                    <a:lnTo>
                      <a:pt x="98" y="0"/>
                    </a:lnTo>
                    <a:lnTo>
                      <a:pt x="179" y="23"/>
                    </a:lnTo>
                    <a:lnTo>
                      <a:pt x="98" y="81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19" name="Freeform 19"/>
              <p:cNvSpPr>
                <a:spLocks/>
              </p:cNvSpPr>
              <p:nvPr/>
            </p:nvSpPr>
            <p:spPr bwMode="auto">
              <a:xfrm>
                <a:off x="5093" y="2468"/>
                <a:ext cx="82" cy="180"/>
              </a:xfrm>
              <a:custGeom>
                <a:avLst/>
                <a:gdLst>
                  <a:gd name="T0" fmla="*/ 0 w 82"/>
                  <a:gd name="T1" fmla="*/ 58 h 180"/>
                  <a:gd name="T2" fmla="*/ 81 w 82"/>
                  <a:gd name="T3" fmla="*/ 0 h 180"/>
                  <a:gd name="T4" fmla="*/ 81 w 82"/>
                  <a:gd name="T5" fmla="*/ 104 h 180"/>
                  <a:gd name="T6" fmla="*/ 0 w 82"/>
                  <a:gd name="T7" fmla="*/ 179 h 180"/>
                  <a:gd name="T8" fmla="*/ 0 w 82"/>
                  <a:gd name="T9" fmla="*/ 5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180">
                    <a:moveTo>
                      <a:pt x="0" y="58"/>
                    </a:moveTo>
                    <a:lnTo>
                      <a:pt x="81" y="0"/>
                    </a:lnTo>
                    <a:lnTo>
                      <a:pt x="81" y="104"/>
                    </a:lnTo>
                    <a:lnTo>
                      <a:pt x="0" y="179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A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51214" name="Rectangle 20"/>
          <p:cNvSpPr>
            <a:spLocks noChangeArrowheads="1"/>
          </p:cNvSpPr>
          <p:nvPr/>
        </p:nvSpPr>
        <p:spPr bwMode="auto">
          <a:xfrm>
            <a:off x="1066800" y="5791200"/>
            <a:ext cx="6124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經營工作：管理好組織架構圖中的空白地區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32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84F7B7A-3736-49C6-926C-7AA62045F903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程序的特性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一連串在不同的地點和時間順序達成的工作步驟</a:t>
            </a:r>
            <a:endParaRPr lang="en-US" altLang="zh-TW" sz="2400"/>
          </a:p>
          <a:p>
            <a:pPr eaLnBrk="1" hangingPunct="1"/>
            <a:r>
              <a:rPr lang="zh-TW" altLang="en-US" sz="2400"/>
              <a:t>有清楚的開始和結束點</a:t>
            </a:r>
            <a:endParaRPr lang="en-US" altLang="zh-TW" sz="2400"/>
          </a:p>
          <a:p>
            <a:pPr eaLnBrk="1" hangingPunct="1"/>
            <a:r>
              <a:rPr lang="zh-TW" altLang="en-US" sz="2400"/>
              <a:t>有明確定義的輸入和產出</a:t>
            </a:r>
            <a:endParaRPr lang="en-US" altLang="zh-TW" sz="2400"/>
          </a:p>
          <a:p>
            <a:pPr eaLnBrk="1" hangingPunct="1"/>
            <a:r>
              <a:rPr lang="zh-TW" altLang="en-US" sz="2400"/>
              <a:t>顧客導向的</a:t>
            </a:r>
            <a:endParaRPr lang="en-US" altLang="zh-TW" sz="2400"/>
          </a:p>
          <a:p>
            <a:pPr eaLnBrk="1" hangingPunct="1"/>
            <a:r>
              <a:rPr lang="zh-TW" altLang="en-US" sz="2400"/>
              <a:t>有清楚的工作描述</a:t>
            </a:r>
            <a:endParaRPr lang="en-US" altLang="zh-TW" sz="2400"/>
          </a:p>
          <a:p>
            <a:pPr eaLnBrk="1" hangingPunct="1"/>
            <a:r>
              <a:rPr lang="zh-TW" altLang="en-US" sz="2400"/>
              <a:t>有明確的「主管」</a:t>
            </a:r>
            <a:endParaRPr lang="en-US" altLang="zh-TW" sz="2400"/>
          </a:p>
          <a:p>
            <a:pPr eaLnBrk="1" hangingPunct="1"/>
            <a:r>
              <a:rPr lang="zh-TW" altLang="en-US" sz="2400"/>
              <a:t>具有有意義而可衡量的績效指標</a:t>
            </a:r>
            <a:r>
              <a:rPr lang="en-US" altLang="zh-TW" sz="2400"/>
              <a:t>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52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371977-E99E-4C00-A3CA-7150800E4CB0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程序觀念的演進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組織功能之中的程序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連續性的程序改進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組織功能之間的程序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企業程序再造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跨組織程序</a:t>
            </a:r>
            <a:r>
              <a:rPr lang="en-US" altLang="zh-TW" sz="2800"/>
              <a:t> </a:t>
            </a: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供應鍊管理（企業間電子商務）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知識工作程序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知識管理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4FE244-8B7B-45A0-90B6-825D009C66DD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/>
              <a:t>排隊</a:t>
            </a:r>
          </a:p>
        </p:txBody>
      </p:sp>
      <p:pic>
        <p:nvPicPr>
          <p:cNvPr id="407555" name="Picture 3" descr="排隊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73463"/>
            <a:ext cx="2120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6" name="Picture 4" descr="排隊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3375"/>
            <a:ext cx="51847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7" name="Picture 5" descr="排隊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00400"/>
            <a:ext cx="54721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596187" cy="7620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3600">
                <a:solidFill>
                  <a:srgbClr val="FF0000"/>
                </a:solidFill>
              </a:rPr>
              <a:t>福特汽車公司的應付帳款處理（舊）</a:t>
            </a:r>
            <a:endParaRPr lang="zh-TW" altLang="en-US" sz="3600"/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7015163" y="768350"/>
            <a:ext cx="1933575" cy="1895475"/>
            <a:chOff x="4419" y="484"/>
            <a:chExt cx="1218" cy="1194"/>
          </a:xfrm>
        </p:grpSpPr>
        <p:grpSp>
          <p:nvGrpSpPr>
            <p:cNvPr id="57755" name="Group 4"/>
            <p:cNvGrpSpPr>
              <a:grpSpLocks/>
            </p:cNvGrpSpPr>
            <p:nvPr/>
          </p:nvGrpSpPr>
          <p:grpSpPr bwMode="auto">
            <a:xfrm>
              <a:off x="5379" y="484"/>
              <a:ext cx="73" cy="1119"/>
              <a:chOff x="5379" y="484"/>
              <a:chExt cx="73" cy="1119"/>
            </a:xfrm>
          </p:grpSpPr>
          <p:sp>
            <p:nvSpPr>
              <p:cNvPr id="57932" name="Oval 5"/>
              <p:cNvSpPr>
                <a:spLocks noChangeArrowheads="1"/>
              </p:cNvSpPr>
              <p:nvPr/>
            </p:nvSpPr>
            <p:spPr bwMode="auto">
              <a:xfrm>
                <a:off x="5381" y="486"/>
                <a:ext cx="68" cy="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933" name="Rectangle 6"/>
              <p:cNvSpPr>
                <a:spLocks noChangeArrowheads="1"/>
              </p:cNvSpPr>
              <p:nvPr/>
            </p:nvSpPr>
            <p:spPr bwMode="auto">
              <a:xfrm>
                <a:off x="5381" y="507"/>
                <a:ext cx="68" cy="109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57934" name="Group 7"/>
              <p:cNvGrpSpPr>
                <a:grpSpLocks/>
              </p:cNvGrpSpPr>
              <p:nvPr/>
            </p:nvGrpSpPr>
            <p:grpSpPr bwMode="auto">
              <a:xfrm>
                <a:off x="5379" y="484"/>
                <a:ext cx="73" cy="1119"/>
                <a:chOff x="5379" y="484"/>
                <a:chExt cx="73" cy="1119"/>
              </a:xfrm>
            </p:grpSpPr>
            <p:grpSp>
              <p:nvGrpSpPr>
                <p:cNvPr id="57935" name="Group 8"/>
                <p:cNvGrpSpPr>
                  <a:grpSpLocks/>
                </p:cNvGrpSpPr>
                <p:nvPr/>
              </p:nvGrpSpPr>
              <p:grpSpPr bwMode="auto">
                <a:xfrm>
                  <a:off x="5379" y="484"/>
                  <a:ext cx="73" cy="1119"/>
                  <a:chOff x="5379" y="484"/>
                  <a:chExt cx="73" cy="1119"/>
                </a:xfrm>
              </p:grpSpPr>
              <p:sp>
                <p:nvSpPr>
                  <p:cNvPr id="5793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484"/>
                    <a:ext cx="73" cy="38"/>
                  </a:xfrm>
                  <a:prstGeom prst="ellipse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9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506"/>
                    <a:ext cx="73" cy="1097"/>
                  </a:xfrm>
                  <a:prstGeom prst="rect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grpSp>
              <p:nvGrpSpPr>
                <p:cNvPr id="57936" name="Group 11"/>
                <p:cNvGrpSpPr>
                  <a:grpSpLocks/>
                </p:cNvGrpSpPr>
                <p:nvPr/>
              </p:nvGrpSpPr>
              <p:grpSpPr bwMode="auto">
                <a:xfrm>
                  <a:off x="5390" y="484"/>
                  <a:ext cx="39" cy="1118"/>
                  <a:chOff x="5390" y="484"/>
                  <a:chExt cx="39" cy="1118"/>
                </a:xfrm>
              </p:grpSpPr>
              <p:sp>
                <p:nvSpPr>
                  <p:cNvPr id="57937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484"/>
                    <a:ext cx="39" cy="38"/>
                  </a:xfrm>
                  <a:prstGeom prst="ellipse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93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506"/>
                    <a:ext cx="39" cy="1096"/>
                  </a:xfrm>
                  <a:prstGeom prst="rect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grpSp>
          <p:nvGrpSpPr>
            <p:cNvPr id="57756" name="Group 14"/>
            <p:cNvGrpSpPr>
              <a:grpSpLocks/>
            </p:cNvGrpSpPr>
            <p:nvPr/>
          </p:nvGrpSpPr>
          <p:grpSpPr bwMode="auto">
            <a:xfrm>
              <a:off x="4419" y="1102"/>
              <a:ext cx="1218" cy="576"/>
              <a:chOff x="4419" y="1102"/>
              <a:chExt cx="1218" cy="576"/>
            </a:xfrm>
          </p:grpSpPr>
          <p:sp>
            <p:nvSpPr>
              <p:cNvPr id="57757" name="Freeform 15"/>
              <p:cNvSpPr>
                <a:spLocks/>
              </p:cNvSpPr>
              <p:nvPr/>
            </p:nvSpPr>
            <p:spPr bwMode="auto">
              <a:xfrm>
                <a:off x="4419" y="1558"/>
                <a:ext cx="58" cy="77"/>
              </a:xfrm>
              <a:custGeom>
                <a:avLst/>
                <a:gdLst>
                  <a:gd name="T0" fmla="*/ 57 w 58"/>
                  <a:gd name="T1" fmla="*/ 0 h 77"/>
                  <a:gd name="T2" fmla="*/ 0 w 58"/>
                  <a:gd name="T3" fmla="*/ 15 h 77"/>
                  <a:gd name="T4" fmla="*/ 0 w 58"/>
                  <a:gd name="T5" fmla="*/ 42 h 77"/>
                  <a:gd name="T6" fmla="*/ 9 w 58"/>
                  <a:gd name="T7" fmla="*/ 42 h 77"/>
                  <a:gd name="T8" fmla="*/ 9 w 58"/>
                  <a:gd name="T9" fmla="*/ 76 h 77"/>
                  <a:gd name="T10" fmla="*/ 24 w 58"/>
                  <a:gd name="T11" fmla="*/ 76 h 77"/>
                  <a:gd name="T12" fmla="*/ 24 w 58"/>
                  <a:gd name="T13" fmla="*/ 42 h 77"/>
                  <a:gd name="T14" fmla="*/ 55 w 58"/>
                  <a:gd name="T15" fmla="*/ 42 h 77"/>
                  <a:gd name="T16" fmla="*/ 57 w 58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77">
                    <a:moveTo>
                      <a:pt x="57" y="0"/>
                    </a:moveTo>
                    <a:lnTo>
                      <a:pt x="0" y="15"/>
                    </a:lnTo>
                    <a:lnTo>
                      <a:pt x="0" y="42"/>
                    </a:lnTo>
                    <a:lnTo>
                      <a:pt x="9" y="42"/>
                    </a:lnTo>
                    <a:lnTo>
                      <a:pt x="9" y="76"/>
                    </a:lnTo>
                    <a:lnTo>
                      <a:pt x="24" y="76"/>
                    </a:lnTo>
                    <a:lnTo>
                      <a:pt x="24" y="42"/>
                    </a:lnTo>
                    <a:lnTo>
                      <a:pt x="55" y="42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58" name="Group 16"/>
              <p:cNvGrpSpPr>
                <a:grpSpLocks/>
              </p:cNvGrpSpPr>
              <p:nvPr/>
            </p:nvGrpSpPr>
            <p:grpSpPr bwMode="auto">
              <a:xfrm>
                <a:off x="4473" y="1116"/>
                <a:ext cx="1125" cy="546"/>
                <a:chOff x="4473" y="1116"/>
                <a:chExt cx="1125" cy="546"/>
              </a:xfrm>
            </p:grpSpPr>
            <p:grpSp>
              <p:nvGrpSpPr>
                <p:cNvPr id="57885" name="Group 17"/>
                <p:cNvGrpSpPr>
                  <a:grpSpLocks/>
                </p:cNvGrpSpPr>
                <p:nvPr/>
              </p:nvGrpSpPr>
              <p:grpSpPr bwMode="auto">
                <a:xfrm>
                  <a:off x="4970" y="1218"/>
                  <a:ext cx="628" cy="438"/>
                  <a:chOff x="4970" y="1218"/>
                  <a:chExt cx="628" cy="438"/>
                </a:xfrm>
              </p:grpSpPr>
              <p:sp>
                <p:nvSpPr>
                  <p:cNvPr id="57904" name="Freeform 18"/>
                  <p:cNvSpPr>
                    <a:spLocks/>
                  </p:cNvSpPr>
                  <p:nvPr/>
                </p:nvSpPr>
                <p:spPr bwMode="auto">
                  <a:xfrm>
                    <a:off x="5480" y="1532"/>
                    <a:ext cx="118" cy="87"/>
                  </a:xfrm>
                  <a:custGeom>
                    <a:avLst/>
                    <a:gdLst>
                      <a:gd name="T0" fmla="*/ 0 w 118"/>
                      <a:gd name="T1" fmla="*/ 21 h 87"/>
                      <a:gd name="T2" fmla="*/ 36 w 118"/>
                      <a:gd name="T3" fmla="*/ 21 h 87"/>
                      <a:gd name="T4" fmla="*/ 36 w 118"/>
                      <a:gd name="T5" fmla="*/ 2 h 87"/>
                      <a:gd name="T6" fmla="*/ 60 w 118"/>
                      <a:gd name="T7" fmla="*/ 0 h 87"/>
                      <a:gd name="T8" fmla="*/ 60 w 118"/>
                      <a:gd name="T9" fmla="*/ 21 h 87"/>
                      <a:gd name="T10" fmla="*/ 75 w 118"/>
                      <a:gd name="T11" fmla="*/ 25 h 87"/>
                      <a:gd name="T12" fmla="*/ 75 w 118"/>
                      <a:gd name="T13" fmla="*/ 10 h 87"/>
                      <a:gd name="T14" fmla="*/ 96 w 118"/>
                      <a:gd name="T15" fmla="*/ 10 h 87"/>
                      <a:gd name="T16" fmla="*/ 96 w 118"/>
                      <a:gd name="T17" fmla="*/ 29 h 87"/>
                      <a:gd name="T18" fmla="*/ 117 w 118"/>
                      <a:gd name="T19" fmla="*/ 37 h 87"/>
                      <a:gd name="T20" fmla="*/ 117 w 118"/>
                      <a:gd name="T21" fmla="*/ 86 h 87"/>
                      <a:gd name="T22" fmla="*/ 0 w 118"/>
                      <a:gd name="T23" fmla="*/ 86 h 87"/>
                      <a:gd name="T24" fmla="*/ 0 w 118"/>
                      <a:gd name="T25" fmla="*/ 21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8" h="87">
                        <a:moveTo>
                          <a:pt x="0" y="21"/>
                        </a:moveTo>
                        <a:lnTo>
                          <a:pt x="36" y="21"/>
                        </a:lnTo>
                        <a:lnTo>
                          <a:pt x="36" y="2"/>
                        </a:lnTo>
                        <a:lnTo>
                          <a:pt x="60" y="0"/>
                        </a:lnTo>
                        <a:lnTo>
                          <a:pt x="60" y="21"/>
                        </a:lnTo>
                        <a:lnTo>
                          <a:pt x="75" y="25"/>
                        </a:lnTo>
                        <a:lnTo>
                          <a:pt x="75" y="10"/>
                        </a:lnTo>
                        <a:lnTo>
                          <a:pt x="96" y="10"/>
                        </a:lnTo>
                        <a:lnTo>
                          <a:pt x="96" y="29"/>
                        </a:lnTo>
                        <a:lnTo>
                          <a:pt x="117" y="37"/>
                        </a:lnTo>
                        <a:lnTo>
                          <a:pt x="117" y="86"/>
                        </a:lnTo>
                        <a:lnTo>
                          <a:pt x="0" y="86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7905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970" y="1218"/>
                    <a:ext cx="526" cy="438"/>
                    <a:chOff x="4970" y="1218"/>
                    <a:chExt cx="526" cy="438"/>
                  </a:xfrm>
                </p:grpSpPr>
                <p:grpSp>
                  <p:nvGrpSpPr>
                    <p:cNvPr id="57906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02" y="1378"/>
                      <a:ext cx="94" cy="268"/>
                      <a:chOff x="5402" y="1378"/>
                      <a:chExt cx="94" cy="268"/>
                    </a:xfrm>
                  </p:grpSpPr>
                  <p:sp>
                    <p:nvSpPr>
                      <p:cNvPr id="57930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378"/>
                        <a:ext cx="94" cy="268"/>
                      </a:xfrm>
                      <a:custGeom>
                        <a:avLst/>
                        <a:gdLst>
                          <a:gd name="T0" fmla="*/ 0 w 94"/>
                          <a:gd name="T1" fmla="*/ 0 h 268"/>
                          <a:gd name="T2" fmla="*/ 33 w 94"/>
                          <a:gd name="T3" fmla="*/ 19 h 268"/>
                          <a:gd name="T4" fmla="*/ 33 w 94"/>
                          <a:gd name="T5" fmla="*/ 54 h 268"/>
                          <a:gd name="T6" fmla="*/ 72 w 94"/>
                          <a:gd name="T7" fmla="*/ 69 h 268"/>
                          <a:gd name="T8" fmla="*/ 72 w 94"/>
                          <a:gd name="T9" fmla="*/ 50 h 268"/>
                          <a:gd name="T10" fmla="*/ 93 w 94"/>
                          <a:gd name="T11" fmla="*/ 58 h 268"/>
                          <a:gd name="T12" fmla="*/ 93 w 94"/>
                          <a:gd name="T13" fmla="*/ 243 h 268"/>
                          <a:gd name="T14" fmla="*/ 0 w 94"/>
                          <a:gd name="T15" fmla="*/ 267 h 268"/>
                          <a:gd name="T16" fmla="*/ 0 w 94"/>
                          <a:gd name="T17" fmla="*/ 0 h 26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94" h="268">
                            <a:moveTo>
                              <a:pt x="0" y="0"/>
                            </a:moveTo>
                            <a:lnTo>
                              <a:pt x="33" y="19"/>
                            </a:lnTo>
                            <a:lnTo>
                              <a:pt x="33" y="54"/>
                            </a:lnTo>
                            <a:lnTo>
                              <a:pt x="72" y="69"/>
                            </a:lnTo>
                            <a:lnTo>
                              <a:pt x="72" y="50"/>
                            </a:lnTo>
                            <a:lnTo>
                              <a:pt x="93" y="58"/>
                            </a:lnTo>
                            <a:lnTo>
                              <a:pt x="93" y="243"/>
                            </a:lnTo>
                            <a:lnTo>
                              <a:pt x="0" y="26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31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468"/>
                        <a:ext cx="46" cy="169"/>
                      </a:xfrm>
                      <a:custGeom>
                        <a:avLst/>
                        <a:gdLst>
                          <a:gd name="T0" fmla="*/ 0 w 46"/>
                          <a:gd name="T1" fmla="*/ 0 h 169"/>
                          <a:gd name="T2" fmla="*/ 45 w 46"/>
                          <a:gd name="T3" fmla="*/ 23 h 169"/>
                          <a:gd name="T4" fmla="*/ 45 w 46"/>
                          <a:gd name="T5" fmla="*/ 164 h 169"/>
                          <a:gd name="T6" fmla="*/ 31 w 46"/>
                          <a:gd name="T7" fmla="*/ 168 h 169"/>
                          <a:gd name="T8" fmla="*/ 31 w 46"/>
                          <a:gd name="T9" fmla="*/ 26 h 169"/>
                          <a:gd name="T10" fmla="*/ 0 w 46"/>
                          <a:gd name="T11" fmla="*/ 14 h 169"/>
                          <a:gd name="T12" fmla="*/ 0 w 46"/>
                          <a:gd name="T13" fmla="*/ 0 h 16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6" h="169">
                            <a:moveTo>
                              <a:pt x="0" y="0"/>
                            </a:moveTo>
                            <a:lnTo>
                              <a:pt x="45" y="23"/>
                            </a:lnTo>
                            <a:lnTo>
                              <a:pt x="45" y="164"/>
                            </a:lnTo>
                            <a:lnTo>
                              <a:pt x="31" y="168"/>
                            </a:lnTo>
                            <a:lnTo>
                              <a:pt x="31" y="26"/>
                            </a:lnTo>
                            <a:lnTo>
                              <a:pt x="0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0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0" y="1218"/>
                      <a:ext cx="465" cy="438"/>
                      <a:chOff x="4970" y="1218"/>
                      <a:chExt cx="465" cy="438"/>
                    </a:xfrm>
                  </p:grpSpPr>
                  <p:sp>
                    <p:nvSpPr>
                      <p:cNvPr id="57928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218"/>
                        <a:ext cx="364" cy="438"/>
                      </a:xfrm>
                      <a:custGeom>
                        <a:avLst/>
                        <a:gdLst>
                          <a:gd name="T0" fmla="*/ 0 w 364"/>
                          <a:gd name="T1" fmla="*/ 95 h 438"/>
                          <a:gd name="T2" fmla="*/ 363 w 364"/>
                          <a:gd name="T3" fmla="*/ 0 h 438"/>
                          <a:gd name="T4" fmla="*/ 363 w 364"/>
                          <a:gd name="T5" fmla="*/ 437 h 438"/>
                          <a:gd name="T6" fmla="*/ 0 w 364"/>
                          <a:gd name="T7" fmla="*/ 437 h 438"/>
                          <a:gd name="T8" fmla="*/ 0 w 364"/>
                          <a:gd name="T9" fmla="*/ 95 h 4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64" h="438">
                            <a:moveTo>
                              <a:pt x="0" y="95"/>
                            </a:moveTo>
                            <a:lnTo>
                              <a:pt x="363" y="0"/>
                            </a:lnTo>
                            <a:lnTo>
                              <a:pt x="363" y="437"/>
                            </a:lnTo>
                            <a:lnTo>
                              <a:pt x="0" y="437"/>
                            </a:lnTo>
                            <a:lnTo>
                              <a:pt x="0" y="95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9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2" y="1219"/>
                        <a:ext cx="103" cy="436"/>
                      </a:xfrm>
                      <a:custGeom>
                        <a:avLst/>
                        <a:gdLst>
                          <a:gd name="T0" fmla="*/ 66 w 103"/>
                          <a:gd name="T1" fmla="*/ 2 h 436"/>
                          <a:gd name="T2" fmla="*/ 66 w 103"/>
                          <a:gd name="T3" fmla="*/ 20 h 436"/>
                          <a:gd name="T4" fmla="*/ 0 w 103"/>
                          <a:gd name="T5" fmla="*/ 0 h 436"/>
                          <a:gd name="T6" fmla="*/ 0 w 103"/>
                          <a:gd name="T7" fmla="*/ 435 h 436"/>
                          <a:gd name="T8" fmla="*/ 69 w 103"/>
                          <a:gd name="T9" fmla="*/ 424 h 436"/>
                          <a:gd name="T10" fmla="*/ 69 w 103"/>
                          <a:gd name="T11" fmla="*/ 93 h 436"/>
                          <a:gd name="T12" fmla="*/ 102 w 103"/>
                          <a:gd name="T13" fmla="*/ 100 h 436"/>
                          <a:gd name="T14" fmla="*/ 102 w 103"/>
                          <a:gd name="T15" fmla="*/ 13 h 436"/>
                          <a:gd name="T16" fmla="*/ 66 w 103"/>
                          <a:gd name="T17" fmla="*/ 2 h 4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103" h="436">
                            <a:moveTo>
                              <a:pt x="66" y="2"/>
                            </a:moveTo>
                            <a:lnTo>
                              <a:pt x="66" y="20"/>
                            </a:lnTo>
                            <a:lnTo>
                              <a:pt x="0" y="0"/>
                            </a:lnTo>
                            <a:lnTo>
                              <a:pt x="0" y="435"/>
                            </a:lnTo>
                            <a:lnTo>
                              <a:pt x="69" y="424"/>
                            </a:lnTo>
                            <a:lnTo>
                              <a:pt x="69" y="93"/>
                            </a:lnTo>
                            <a:lnTo>
                              <a:pt x="102" y="100"/>
                            </a:lnTo>
                            <a:lnTo>
                              <a:pt x="102" y="13"/>
                            </a:lnTo>
                            <a:lnTo>
                              <a:pt x="66" y="2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08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9" y="1248"/>
                      <a:ext cx="81" cy="321"/>
                      <a:chOff x="5129" y="1248"/>
                      <a:chExt cx="81" cy="321"/>
                    </a:xfrm>
                  </p:grpSpPr>
                  <p:sp>
                    <p:nvSpPr>
                      <p:cNvPr id="5792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248"/>
                        <a:ext cx="58" cy="260"/>
                      </a:xfrm>
                      <a:custGeom>
                        <a:avLst/>
                        <a:gdLst>
                          <a:gd name="T0" fmla="*/ 57 w 58"/>
                          <a:gd name="T1" fmla="*/ 0 h 260"/>
                          <a:gd name="T2" fmla="*/ 57 w 58"/>
                          <a:gd name="T3" fmla="*/ 255 h 260"/>
                          <a:gd name="T4" fmla="*/ 0 w 58"/>
                          <a:gd name="T5" fmla="*/ 259 h 260"/>
                          <a:gd name="T6" fmla="*/ 0 w 58"/>
                          <a:gd name="T7" fmla="*/ 11 h 260"/>
                          <a:gd name="T8" fmla="*/ 57 w 58"/>
                          <a:gd name="T9" fmla="*/ 0 h 2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8" h="260">
                            <a:moveTo>
                              <a:pt x="57" y="0"/>
                            </a:moveTo>
                            <a:lnTo>
                              <a:pt x="57" y="255"/>
                            </a:lnTo>
                            <a:lnTo>
                              <a:pt x="0" y="259"/>
                            </a:lnTo>
                            <a:lnTo>
                              <a:pt x="0" y="11"/>
                            </a:lnTo>
                            <a:lnTo>
                              <a:pt x="57" y="0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503"/>
                        <a:ext cx="76" cy="59"/>
                      </a:xfrm>
                      <a:custGeom>
                        <a:avLst/>
                        <a:gdLst>
                          <a:gd name="T0" fmla="*/ 0 w 76"/>
                          <a:gd name="T1" fmla="*/ 4 h 59"/>
                          <a:gd name="T2" fmla="*/ 57 w 76"/>
                          <a:gd name="T3" fmla="*/ 0 h 59"/>
                          <a:gd name="T4" fmla="*/ 75 w 76"/>
                          <a:gd name="T5" fmla="*/ 57 h 59"/>
                          <a:gd name="T6" fmla="*/ 25 w 76"/>
                          <a:gd name="T7" fmla="*/ 58 h 59"/>
                          <a:gd name="T8" fmla="*/ 0 w 76"/>
                          <a:gd name="T9" fmla="*/ 4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6" h="59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75" y="57"/>
                            </a:lnTo>
                            <a:lnTo>
                              <a:pt x="25" y="58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7" y="1248"/>
                        <a:ext cx="23" cy="321"/>
                      </a:xfrm>
                      <a:custGeom>
                        <a:avLst/>
                        <a:gdLst>
                          <a:gd name="T0" fmla="*/ 0 w 23"/>
                          <a:gd name="T1" fmla="*/ 0 h 321"/>
                          <a:gd name="T2" fmla="*/ 22 w 23"/>
                          <a:gd name="T3" fmla="*/ 2 h 321"/>
                          <a:gd name="T4" fmla="*/ 22 w 23"/>
                          <a:gd name="T5" fmla="*/ 320 h 321"/>
                          <a:gd name="T6" fmla="*/ 0 w 23"/>
                          <a:gd name="T7" fmla="*/ 257 h 321"/>
                          <a:gd name="T8" fmla="*/ 0 w 23"/>
                          <a:gd name="T9" fmla="*/ 0 h 3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3" h="321">
                            <a:moveTo>
                              <a:pt x="0" y="0"/>
                            </a:moveTo>
                            <a:lnTo>
                              <a:pt x="22" y="2"/>
                            </a:lnTo>
                            <a:lnTo>
                              <a:pt x="22" y="320"/>
                            </a:lnTo>
                            <a:lnTo>
                              <a:pt x="0" y="25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09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2" y="1282"/>
                      <a:ext cx="88" cy="290"/>
                      <a:chOff x="5002" y="1282"/>
                      <a:chExt cx="88" cy="290"/>
                    </a:xfrm>
                  </p:grpSpPr>
                  <p:sp>
                    <p:nvSpPr>
                      <p:cNvPr id="57922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9" y="1282"/>
                        <a:ext cx="31" cy="288"/>
                      </a:xfrm>
                      <a:custGeom>
                        <a:avLst/>
                        <a:gdLst>
                          <a:gd name="T0" fmla="*/ 0 w 31"/>
                          <a:gd name="T1" fmla="*/ 0 h 288"/>
                          <a:gd name="T2" fmla="*/ 0 w 31"/>
                          <a:gd name="T3" fmla="*/ 229 h 288"/>
                          <a:gd name="T4" fmla="*/ 30 w 31"/>
                          <a:gd name="T5" fmla="*/ 287 h 288"/>
                          <a:gd name="T6" fmla="*/ 30 w 31"/>
                          <a:gd name="T7" fmla="*/ 2 h 288"/>
                          <a:gd name="T8" fmla="*/ 0 w 31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88">
                            <a:moveTo>
                              <a:pt x="0" y="0"/>
                            </a:moveTo>
                            <a:lnTo>
                              <a:pt x="0" y="229"/>
                            </a:lnTo>
                            <a:lnTo>
                              <a:pt x="30" y="287"/>
                            </a:lnTo>
                            <a:lnTo>
                              <a:pt x="3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3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5" y="1282"/>
                        <a:ext cx="55" cy="237"/>
                      </a:xfrm>
                      <a:custGeom>
                        <a:avLst/>
                        <a:gdLst>
                          <a:gd name="T0" fmla="*/ 0 w 55"/>
                          <a:gd name="T1" fmla="*/ 11 h 237"/>
                          <a:gd name="T2" fmla="*/ 54 w 55"/>
                          <a:gd name="T3" fmla="*/ 0 h 237"/>
                          <a:gd name="T4" fmla="*/ 54 w 55"/>
                          <a:gd name="T5" fmla="*/ 232 h 237"/>
                          <a:gd name="T6" fmla="*/ 0 w 55"/>
                          <a:gd name="T7" fmla="*/ 236 h 237"/>
                          <a:gd name="T8" fmla="*/ 0 w 55"/>
                          <a:gd name="T9" fmla="*/ 11 h 2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237">
                            <a:moveTo>
                              <a:pt x="0" y="11"/>
                            </a:moveTo>
                            <a:lnTo>
                              <a:pt x="54" y="0"/>
                            </a:lnTo>
                            <a:lnTo>
                              <a:pt x="54" y="232"/>
                            </a:lnTo>
                            <a:lnTo>
                              <a:pt x="0" y="236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4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2" y="1510"/>
                        <a:ext cx="88" cy="62"/>
                      </a:xfrm>
                      <a:custGeom>
                        <a:avLst/>
                        <a:gdLst>
                          <a:gd name="T0" fmla="*/ 0 w 88"/>
                          <a:gd name="T1" fmla="*/ 4 h 62"/>
                          <a:gd name="T2" fmla="*/ 57 w 88"/>
                          <a:gd name="T3" fmla="*/ 0 h 62"/>
                          <a:gd name="T4" fmla="*/ 87 w 88"/>
                          <a:gd name="T5" fmla="*/ 61 h 62"/>
                          <a:gd name="T6" fmla="*/ 29 w 88"/>
                          <a:gd name="T7" fmla="*/ 61 h 62"/>
                          <a:gd name="T8" fmla="*/ 0 w 88"/>
                          <a:gd name="T9" fmla="*/ 4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8" h="62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87" y="61"/>
                            </a:lnTo>
                            <a:lnTo>
                              <a:pt x="29" y="61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10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1221"/>
                      <a:ext cx="82" cy="258"/>
                      <a:chOff x="5245" y="1221"/>
                      <a:chExt cx="82" cy="258"/>
                    </a:xfrm>
                  </p:grpSpPr>
                  <p:sp>
                    <p:nvSpPr>
                      <p:cNvPr id="57919" name="Freeform 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6" y="1391"/>
                        <a:ext cx="81" cy="86"/>
                      </a:xfrm>
                      <a:custGeom>
                        <a:avLst/>
                        <a:gdLst>
                          <a:gd name="T0" fmla="*/ 0 w 81"/>
                          <a:gd name="T1" fmla="*/ 1 h 86"/>
                          <a:gd name="T2" fmla="*/ 53 w 81"/>
                          <a:gd name="T3" fmla="*/ 0 h 86"/>
                          <a:gd name="T4" fmla="*/ 80 w 81"/>
                          <a:gd name="T5" fmla="*/ 85 h 86"/>
                          <a:gd name="T6" fmla="*/ 29 w 81"/>
                          <a:gd name="T7" fmla="*/ 85 h 86"/>
                          <a:gd name="T8" fmla="*/ 0 w 81"/>
                          <a:gd name="T9" fmla="*/ 1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1" h="86">
                            <a:moveTo>
                              <a:pt x="0" y="1"/>
                            </a:moveTo>
                            <a:lnTo>
                              <a:pt x="53" y="0"/>
                            </a:lnTo>
                            <a:lnTo>
                              <a:pt x="80" y="85"/>
                            </a:lnTo>
                            <a:lnTo>
                              <a:pt x="29" y="85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0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5" y="1221"/>
                        <a:ext cx="55" cy="176"/>
                      </a:xfrm>
                      <a:custGeom>
                        <a:avLst/>
                        <a:gdLst>
                          <a:gd name="T0" fmla="*/ 0 w 55"/>
                          <a:gd name="T1" fmla="*/ 175 h 176"/>
                          <a:gd name="T2" fmla="*/ 54 w 55"/>
                          <a:gd name="T3" fmla="*/ 167 h 176"/>
                          <a:gd name="T4" fmla="*/ 54 w 55"/>
                          <a:gd name="T5" fmla="*/ 0 h 176"/>
                          <a:gd name="T6" fmla="*/ 0 w 55"/>
                          <a:gd name="T7" fmla="*/ 11 h 176"/>
                          <a:gd name="T8" fmla="*/ 0 w 55"/>
                          <a:gd name="T9" fmla="*/ 175 h 1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176">
                            <a:moveTo>
                              <a:pt x="0" y="175"/>
                            </a:moveTo>
                            <a:lnTo>
                              <a:pt x="54" y="167"/>
                            </a:lnTo>
                            <a:lnTo>
                              <a:pt x="54" y="0"/>
                            </a:lnTo>
                            <a:lnTo>
                              <a:pt x="0" y="11"/>
                            </a:lnTo>
                            <a:lnTo>
                              <a:pt x="0" y="175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21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8" y="1221"/>
                        <a:ext cx="29" cy="258"/>
                      </a:xfrm>
                      <a:custGeom>
                        <a:avLst/>
                        <a:gdLst>
                          <a:gd name="T0" fmla="*/ 0 w 29"/>
                          <a:gd name="T1" fmla="*/ 0 h 258"/>
                          <a:gd name="T2" fmla="*/ 0 w 29"/>
                          <a:gd name="T3" fmla="*/ 170 h 258"/>
                          <a:gd name="T4" fmla="*/ 28 w 29"/>
                          <a:gd name="T5" fmla="*/ 257 h 258"/>
                          <a:gd name="T6" fmla="*/ 28 w 29"/>
                          <a:gd name="T7" fmla="*/ 6 h 258"/>
                          <a:gd name="T8" fmla="*/ 0 w 29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9" h="258">
                            <a:moveTo>
                              <a:pt x="0" y="0"/>
                            </a:moveTo>
                            <a:lnTo>
                              <a:pt x="0" y="170"/>
                            </a:lnTo>
                            <a:lnTo>
                              <a:pt x="28" y="257"/>
                            </a:lnTo>
                            <a:lnTo>
                              <a:pt x="28" y="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11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19" y="1268"/>
                      <a:ext cx="64" cy="219"/>
                      <a:chOff x="5119" y="1268"/>
                      <a:chExt cx="64" cy="219"/>
                    </a:xfrm>
                  </p:grpSpPr>
                  <p:sp>
                    <p:nvSpPr>
                      <p:cNvPr id="57916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268"/>
                        <a:ext cx="34" cy="140"/>
                      </a:xfrm>
                      <a:custGeom>
                        <a:avLst/>
                        <a:gdLst>
                          <a:gd name="T0" fmla="*/ 0 w 34"/>
                          <a:gd name="T1" fmla="*/ 6 h 140"/>
                          <a:gd name="T2" fmla="*/ 33 w 34"/>
                          <a:gd name="T3" fmla="*/ 0 h 140"/>
                          <a:gd name="T4" fmla="*/ 33 w 34"/>
                          <a:gd name="T5" fmla="*/ 139 h 140"/>
                          <a:gd name="T6" fmla="*/ 0 w 34"/>
                          <a:gd name="T7" fmla="*/ 139 h 140"/>
                          <a:gd name="T8" fmla="*/ 0 w 34"/>
                          <a:gd name="T9" fmla="*/ 6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4" h="140">
                            <a:moveTo>
                              <a:pt x="0" y="6"/>
                            </a:moveTo>
                            <a:lnTo>
                              <a:pt x="33" y="0"/>
                            </a:lnTo>
                            <a:lnTo>
                              <a:pt x="33" y="139"/>
                            </a:lnTo>
                            <a:lnTo>
                              <a:pt x="0" y="139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7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407"/>
                        <a:ext cx="62" cy="79"/>
                      </a:xfrm>
                      <a:custGeom>
                        <a:avLst/>
                        <a:gdLst>
                          <a:gd name="T0" fmla="*/ 0 w 62"/>
                          <a:gd name="T1" fmla="*/ 0 h 79"/>
                          <a:gd name="T2" fmla="*/ 33 w 62"/>
                          <a:gd name="T3" fmla="*/ 0 h 79"/>
                          <a:gd name="T4" fmla="*/ 61 w 62"/>
                          <a:gd name="T5" fmla="*/ 78 h 79"/>
                          <a:gd name="T6" fmla="*/ 30 w 62"/>
                          <a:gd name="T7" fmla="*/ 78 h 79"/>
                          <a:gd name="T8" fmla="*/ 0 w 62"/>
                          <a:gd name="T9" fmla="*/ 0 h 7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2" h="79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61" y="78"/>
                            </a:lnTo>
                            <a:lnTo>
                              <a:pt x="30" y="7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8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2" y="1268"/>
                        <a:ext cx="31" cy="219"/>
                      </a:xfrm>
                      <a:custGeom>
                        <a:avLst/>
                        <a:gdLst>
                          <a:gd name="T0" fmla="*/ 30 w 31"/>
                          <a:gd name="T1" fmla="*/ 218 h 219"/>
                          <a:gd name="T2" fmla="*/ 30 w 31"/>
                          <a:gd name="T3" fmla="*/ 10 h 219"/>
                          <a:gd name="T4" fmla="*/ 0 w 31"/>
                          <a:gd name="T5" fmla="*/ 0 h 219"/>
                          <a:gd name="T6" fmla="*/ 0 w 31"/>
                          <a:gd name="T7" fmla="*/ 143 h 219"/>
                          <a:gd name="T8" fmla="*/ 30 w 31"/>
                          <a:gd name="T9" fmla="*/ 218 h 2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19">
                            <a:moveTo>
                              <a:pt x="30" y="218"/>
                            </a:moveTo>
                            <a:lnTo>
                              <a:pt x="30" y="10"/>
                            </a:lnTo>
                            <a:lnTo>
                              <a:pt x="0" y="0"/>
                            </a:lnTo>
                            <a:lnTo>
                              <a:pt x="0" y="143"/>
                            </a:lnTo>
                            <a:lnTo>
                              <a:pt x="30" y="218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91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6" y="1320"/>
                      <a:ext cx="59" cy="173"/>
                      <a:chOff x="4996" y="1320"/>
                      <a:chExt cx="59" cy="173"/>
                    </a:xfrm>
                  </p:grpSpPr>
                  <p:sp>
                    <p:nvSpPr>
                      <p:cNvPr id="57913" name="Freeform 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417"/>
                        <a:ext cx="57" cy="73"/>
                      </a:xfrm>
                      <a:custGeom>
                        <a:avLst/>
                        <a:gdLst>
                          <a:gd name="T0" fmla="*/ 24 w 57"/>
                          <a:gd name="T1" fmla="*/ 72 h 73"/>
                          <a:gd name="T2" fmla="*/ 56 w 57"/>
                          <a:gd name="T3" fmla="*/ 72 h 73"/>
                          <a:gd name="T4" fmla="*/ 32 w 57"/>
                          <a:gd name="T5" fmla="*/ 0 h 73"/>
                          <a:gd name="T6" fmla="*/ 0 w 57"/>
                          <a:gd name="T7" fmla="*/ 0 h 73"/>
                          <a:gd name="T8" fmla="*/ 24 w 57"/>
                          <a:gd name="T9" fmla="*/ 72 h 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7" h="73">
                            <a:moveTo>
                              <a:pt x="24" y="72"/>
                            </a:moveTo>
                            <a:lnTo>
                              <a:pt x="56" y="72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lnTo>
                              <a:pt x="24" y="72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4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320"/>
                        <a:ext cx="35" cy="98"/>
                      </a:xfrm>
                      <a:custGeom>
                        <a:avLst/>
                        <a:gdLst>
                          <a:gd name="T0" fmla="*/ 0 w 35"/>
                          <a:gd name="T1" fmla="*/ 97 h 98"/>
                          <a:gd name="T2" fmla="*/ 32 w 35"/>
                          <a:gd name="T3" fmla="*/ 97 h 98"/>
                          <a:gd name="T4" fmla="*/ 34 w 35"/>
                          <a:gd name="T5" fmla="*/ 0 h 98"/>
                          <a:gd name="T6" fmla="*/ 0 w 35"/>
                          <a:gd name="T7" fmla="*/ 6 h 98"/>
                          <a:gd name="T8" fmla="*/ 0 w 35"/>
                          <a:gd name="T9" fmla="*/ 97 h 9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5" h="98">
                            <a:moveTo>
                              <a:pt x="0" y="97"/>
                            </a:moveTo>
                            <a:lnTo>
                              <a:pt x="32" y="97"/>
                            </a:lnTo>
                            <a:lnTo>
                              <a:pt x="34" y="0"/>
                            </a:lnTo>
                            <a:lnTo>
                              <a:pt x="0" y="6"/>
                            </a:lnTo>
                            <a:lnTo>
                              <a:pt x="0" y="97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915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28" y="1322"/>
                        <a:ext cx="27" cy="171"/>
                      </a:xfrm>
                      <a:custGeom>
                        <a:avLst/>
                        <a:gdLst>
                          <a:gd name="T0" fmla="*/ 0 w 27"/>
                          <a:gd name="T1" fmla="*/ 0 h 171"/>
                          <a:gd name="T2" fmla="*/ 0 w 27"/>
                          <a:gd name="T3" fmla="*/ 96 h 171"/>
                          <a:gd name="T4" fmla="*/ 26 w 27"/>
                          <a:gd name="T5" fmla="*/ 170 h 171"/>
                          <a:gd name="T6" fmla="*/ 24 w 27"/>
                          <a:gd name="T7" fmla="*/ 24 h 171"/>
                          <a:gd name="T8" fmla="*/ 0 w 27"/>
                          <a:gd name="T9" fmla="*/ 0 h 1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7" h="171">
                            <a:moveTo>
                              <a:pt x="0" y="0"/>
                            </a:moveTo>
                            <a:lnTo>
                              <a:pt x="0" y="96"/>
                            </a:lnTo>
                            <a:lnTo>
                              <a:pt x="26" y="170"/>
                            </a:lnTo>
                            <a:lnTo>
                              <a:pt x="24" y="2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57886" name="Group 46"/>
                <p:cNvGrpSpPr>
                  <a:grpSpLocks/>
                </p:cNvGrpSpPr>
                <p:nvPr/>
              </p:nvGrpSpPr>
              <p:grpSpPr bwMode="auto">
                <a:xfrm>
                  <a:off x="4494" y="1116"/>
                  <a:ext cx="487" cy="546"/>
                  <a:chOff x="4494" y="1116"/>
                  <a:chExt cx="487" cy="546"/>
                </a:xfrm>
              </p:grpSpPr>
              <p:grpSp>
                <p:nvGrpSpPr>
                  <p:cNvPr id="57898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494" y="1116"/>
                    <a:ext cx="487" cy="546"/>
                    <a:chOff x="4494" y="1116"/>
                    <a:chExt cx="487" cy="546"/>
                  </a:xfrm>
                </p:grpSpPr>
                <p:sp>
                  <p:nvSpPr>
                    <p:cNvPr id="5790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885" y="1263"/>
                      <a:ext cx="96" cy="389"/>
                    </a:xfrm>
                    <a:custGeom>
                      <a:avLst/>
                      <a:gdLst>
                        <a:gd name="T0" fmla="*/ 26 w 96"/>
                        <a:gd name="T1" fmla="*/ 0 h 389"/>
                        <a:gd name="T2" fmla="*/ 26 w 96"/>
                        <a:gd name="T3" fmla="*/ 45 h 389"/>
                        <a:gd name="T4" fmla="*/ 0 w 96"/>
                        <a:gd name="T5" fmla="*/ 38 h 389"/>
                        <a:gd name="T6" fmla="*/ 0 w 96"/>
                        <a:gd name="T7" fmla="*/ 388 h 389"/>
                        <a:gd name="T8" fmla="*/ 95 w 96"/>
                        <a:gd name="T9" fmla="*/ 384 h 389"/>
                        <a:gd name="T10" fmla="*/ 95 w 96"/>
                        <a:gd name="T11" fmla="*/ 45 h 389"/>
                        <a:gd name="T12" fmla="*/ 26 w 96"/>
                        <a:gd name="T13" fmla="*/ 0 h 38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6" h="389">
                          <a:moveTo>
                            <a:pt x="26" y="0"/>
                          </a:moveTo>
                          <a:lnTo>
                            <a:pt x="26" y="45"/>
                          </a:lnTo>
                          <a:lnTo>
                            <a:pt x="0" y="38"/>
                          </a:lnTo>
                          <a:lnTo>
                            <a:pt x="0" y="388"/>
                          </a:lnTo>
                          <a:lnTo>
                            <a:pt x="95" y="384"/>
                          </a:lnTo>
                          <a:lnTo>
                            <a:pt x="95" y="45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90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869" y="1263"/>
                      <a:ext cx="43" cy="66"/>
                    </a:xfrm>
                    <a:custGeom>
                      <a:avLst/>
                      <a:gdLst>
                        <a:gd name="T0" fmla="*/ 42 w 43"/>
                        <a:gd name="T1" fmla="*/ 0 h 66"/>
                        <a:gd name="T2" fmla="*/ 0 w 43"/>
                        <a:gd name="T3" fmla="*/ 11 h 66"/>
                        <a:gd name="T4" fmla="*/ 0 w 43"/>
                        <a:gd name="T5" fmla="*/ 65 h 66"/>
                        <a:gd name="T6" fmla="*/ 42 w 43"/>
                        <a:gd name="T7" fmla="*/ 65 h 66"/>
                        <a:gd name="T8" fmla="*/ 42 w 43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66">
                          <a:moveTo>
                            <a:pt x="42" y="0"/>
                          </a:moveTo>
                          <a:lnTo>
                            <a:pt x="0" y="11"/>
                          </a:lnTo>
                          <a:lnTo>
                            <a:pt x="0" y="65"/>
                          </a:lnTo>
                          <a:lnTo>
                            <a:pt x="42" y="6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90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494" y="1116"/>
                      <a:ext cx="262" cy="546"/>
                    </a:xfrm>
                    <a:custGeom>
                      <a:avLst/>
                      <a:gdLst>
                        <a:gd name="T0" fmla="*/ 0 w 262"/>
                        <a:gd name="T1" fmla="*/ 101 h 546"/>
                        <a:gd name="T2" fmla="*/ 261 w 262"/>
                        <a:gd name="T3" fmla="*/ 0 h 546"/>
                        <a:gd name="T4" fmla="*/ 261 w 262"/>
                        <a:gd name="T5" fmla="*/ 545 h 546"/>
                        <a:gd name="T6" fmla="*/ 0 w 262"/>
                        <a:gd name="T7" fmla="*/ 535 h 546"/>
                        <a:gd name="T8" fmla="*/ 0 w 262"/>
                        <a:gd name="T9" fmla="*/ 101 h 5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62" h="546">
                          <a:moveTo>
                            <a:pt x="0" y="101"/>
                          </a:moveTo>
                          <a:lnTo>
                            <a:pt x="261" y="0"/>
                          </a:lnTo>
                          <a:lnTo>
                            <a:pt x="261" y="545"/>
                          </a:lnTo>
                          <a:lnTo>
                            <a:pt x="0" y="535"/>
                          </a:lnTo>
                          <a:lnTo>
                            <a:pt x="0" y="10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90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55" y="1118"/>
                      <a:ext cx="133" cy="544"/>
                    </a:xfrm>
                    <a:custGeom>
                      <a:avLst/>
                      <a:gdLst>
                        <a:gd name="T0" fmla="*/ 0 w 133"/>
                        <a:gd name="T1" fmla="*/ 0 h 544"/>
                        <a:gd name="T2" fmla="*/ 21 w 133"/>
                        <a:gd name="T3" fmla="*/ 8 h 544"/>
                        <a:gd name="T4" fmla="*/ 51 w 133"/>
                        <a:gd name="T5" fmla="*/ 4 h 544"/>
                        <a:gd name="T6" fmla="*/ 81 w 133"/>
                        <a:gd name="T7" fmla="*/ 11 h 544"/>
                        <a:gd name="T8" fmla="*/ 81 w 133"/>
                        <a:gd name="T9" fmla="*/ 30 h 544"/>
                        <a:gd name="T10" fmla="*/ 132 w 133"/>
                        <a:gd name="T11" fmla="*/ 55 h 544"/>
                        <a:gd name="T12" fmla="*/ 132 w 133"/>
                        <a:gd name="T13" fmla="*/ 523 h 544"/>
                        <a:gd name="T14" fmla="*/ 0 w 133"/>
                        <a:gd name="T15" fmla="*/ 543 h 544"/>
                        <a:gd name="T16" fmla="*/ 0 w 133"/>
                        <a:gd name="T17" fmla="*/ 0 h 5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3" h="544">
                          <a:moveTo>
                            <a:pt x="0" y="0"/>
                          </a:moveTo>
                          <a:lnTo>
                            <a:pt x="21" y="8"/>
                          </a:lnTo>
                          <a:lnTo>
                            <a:pt x="51" y="4"/>
                          </a:lnTo>
                          <a:lnTo>
                            <a:pt x="81" y="11"/>
                          </a:lnTo>
                          <a:lnTo>
                            <a:pt x="81" y="30"/>
                          </a:lnTo>
                          <a:lnTo>
                            <a:pt x="132" y="55"/>
                          </a:lnTo>
                          <a:lnTo>
                            <a:pt x="132" y="523"/>
                          </a:lnTo>
                          <a:lnTo>
                            <a:pt x="0" y="54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899" name="Freeform 52"/>
                  <p:cNvSpPr>
                    <a:spLocks/>
                  </p:cNvSpPr>
                  <p:nvPr/>
                </p:nvSpPr>
                <p:spPr bwMode="auto">
                  <a:xfrm>
                    <a:off x="4924" y="1282"/>
                    <a:ext cx="48" cy="58"/>
                  </a:xfrm>
                  <a:custGeom>
                    <a:avLst/>
                    <a:gdLst>
                      <a:gd name="T0" fmla="*/ 0 w 48"/>
                      <a:gd name="T1" fmla="*/ 0 h 58"/>
                      <a:gd name="T2" fmla="*/ 0 w 48"/>
                      <a:gd name="T3" fmla="*/ 30 h 58"/>
                      <a:gd name="T4" fmla="*/ 47 w 48"/>
                      <a:gd name="T5" fmla="*/ 57 h 58"/>
                      <a:gd name="T6" fmla="*/ 47 w 48"/>
                      <a:gd name="T7" fmla="*/ 32 h 58"/>
                      <a:gd name="T8" fmla="*/ 0 w 48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8" h="58">
                        <a:moveTo>
                          <a:pt x="0" y="0"/>
                        </a:moveTo>
                        <a:lnTo>
                          <a:pt x="0" y="30"/>
                        </a:lnTo>
                        <a:lnTo>
                          <a:pt x="47" y="57"/>
                        </a:lnTo>
                        <a:lnTo>
                          <a:pt x="47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87" name="Group 53"/>
                <p:cNvGrpSpPr>
                  <a:grpSpLocks/>
                </p:cNvGrpSpPr>
                <p:nvPr/>
              </p:nvGrpSpPr>
              <p:grpSpPr bwMode="auto">
                <a:xfrm>
                  <a:off x="4473" y="1295"/>
                  <a:ext cx="61" cy="359"/>
                  <a:chOff x="4473" y="1295"/>
                  <a:chExt cx="61" cy="359"/>
                </a:xfrm>
              </p:grpSpPr>
              <p:grpSp>
                <p:nvGrpSpPr>
                  <p:cNvPr id="5788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4473" y="1295"/>
                    <a:ext cx="61" cy="359"/>
                    <a:chOff x="4473" y="1295"/>
                    <a:chExt cx="61" cy="359"/>
                  </a:xfrm>
                </p:grpSpPr>
                <p:sp>
                  <p:nvSpPr>
                    <p:cNvPr id="57896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4473" y="1295"/>
                      <a:ext cx="34" cy="359"/>
                    </a:xfrm>
                    <a:custGeom>
                      <a:avLst/>
                      <a:gdLst>
                        <a:gd name="T0" fmla="*/ 0 w 34"/>
                        <a:gd name="T1" fmla="*/ 11 h 359"/>
                        <a:gd name="T2" fmla="*/ 33 w 34"/>
                        <a:gd name="T3" fmla="*/ 0 h 359"/>
                        <a:gd name="T4" fmla="*/ 33 w 34"/>
                        <a:gd name="T5" fmla="*/ 358 h 359"/>
                        <a:gd name="T6" fmla="*/ 0 w 34"/>
                        <a:gd name="T7" fmla="*/ 358 h 359"/>
                        <a:gd name="T8" fmla="*/ 0 w 34"/>
                        <a:gd name="T9" fmla="*/ 11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" h="359">
                          <a:moveTo>
                            <a:pt x="0" y="11"/>
                          </a:moveTo>
                          <a:lnTo>
                            <a:pt x="33" y="0"/>
                          </a:lnTo>
                          <a:lnTo>
                            <a:pt x="33" y="358"/>
                          </a:lnTo>
                          <a:lnTo>
                            <a:pt x="0" y="358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97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506" y="1295"/>
                      <a:ext cx="28" cy="359"/>
                    </a:xfrm>
                    <a:custGeom>
                      <a:avLst/>
                      <a:gdLst>
                        <a:gd name="T0" fmla="*/ 0 w 28"/>
                        <a:gd name="T1" fmla="*/ 0 h 359"/>
                        <a:gd name="T2" fmla="*/ 27 w 28"/>
                        <a:gd name="T3" fmla="*/ 0 h 359"/>
                        <a:gd name="T4" fmla="*/ 27 w 28"/>
                        <a:gd name="T5" fmla="*/ 358 h 359"/>
                        <a:gd name="T6" fmla="*/ 0 w 28"/>
                        <a:gd name="T7" fmla="*/ 358 h 359"/>
                        <a:gd name="T8" fmla="*/ 0 w 28"/>
                        <a:gd name="T9" fmla="*/ 0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8" h="359">
                          <a:moveTo>
                            <a:pt x="0" y="0"/>
                          </a:moveTo>
                          <a:lnTo>
                            <a:pt x="27" y="0"/>
                          </a:lnTo>
                          <a:lnTo>
                            <a:pt x="27" y="358"/>
                          </a:lnTo>
                          <a:lnTo>
                            <a:pt x="0" y="35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E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8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4517" y="1309"/>
                    <a:ext cx="4" cy="153"/>
                    <a:chOff x="4517" y="1309"/>
                    <a:chExt cx="4" cy="153"/>
                  </a:xfrm>
                </p:grpSpPr>
                <p:grpSp>
                  <p:nvGrpSpPr>
                    <p:cNvPr id="57890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09"/>
                      <a:ext cx="4" cy="69"/>
                      <a:chOff x="4517" y="1309"/>
                      <a:chExt cx="4" cy="69"/>
                    </a:xfrm>
                  </p:grpSpPr>
                  <p:sp>
                    <p:nvSpPr>
                      <p:cNvPr id="57894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0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895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4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7891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93"/>
                      <a:ext cx="4" cy="69"/>
                      <a:chOff x="4517" y="1393"/>
                      <a:chExt cx="4" cy="69"/>
                    </a:xfrm>
                  </p:grpSpPr>
                  <p:sp>
                    <p:nvSpPr>
                      <p:cNvPr id="57892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9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893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43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  <p:grpSp>
            <p:nvGrpSpPr>
              <p:cNvPr id="57759" name="Group 64"/>
              <p:cNvGrpSpPr>
                <a:grpSpLocks/>
              </p:cNvGrpSpPr>
              <p:nvPr/>
            </p:nvGrpSpPr>
            <p:grpSpPr bwMode="auto">
              <a:xfrm>
                <a:off x="4545" y="1102"/>
                <a:ext cx="175" cy="96"/>
                <a:chOff x="4545" y="1102"/>
                <a:chExt cx="175" cy="96"/>
              </a:xfrm>
            </p:grpSpPr>
            <p:sp>
              <p:nvSpPr>
                <p:cNvPr id="57881" name="Freeform 65"/>
                <p:cNvSpPr>
                  <a:spLocks/>
                </p:cNvSpPr>
                <p:nvPr/>
              </p:nvSpPr>
              <p:spPr bwMode="auto">
                <a:xfrm>
                  <a:off x="4545" y="1163"/>
                  <a:ext cx="16" cy="35"/>
                </a:xfrm>
                <a:custGeom>
                  <a:avLst/>
                  <a:gdLst>
                    <a:gd name="T0" fmla="*/ 0 w 16"/>
                    <a:gd name="T1" fmla="*/ 0 h 35"/>
                    <a:gd name="T2" fmla="*/ 0 w 16"/>
                    <a:gd name="T3" fmla="*/ 34 h 35"/>
                    <a:gd name="T4" fmla="*/ 15 w 16"/>
                    <a:gd name="T5" fmla="*/ 29 h 35"/>
                    <a:gd name="T6" fmla="*/ 15 w 16"/>
                    <a:gd name="T7" fmla="*/ 0 h 35"/>
                    <a:gd name="T8" fmla="*/ 0 w 16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15" y="29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82" name="Freeform 66"/>
                <p:cNvSpPr>
                  <a:spLocks/>
                </p:cNvSpPr>
                <p:nvPr/>
              </p:nvSpPr>
              <p:spPr bwMode="auto">
                <a:xfrm>
                  <a:off x="4645" y="1124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83" name="Freeform 67"/>
                <p:cNvSpPr>
                  <a:spLocks/>
                </p:cNvSpPr>
                <p:nvPr/>
              </p:nvSpPr>
              <p:spPr bwMode="auto">
                <a:xfrm>
                  <a:off x="4597" y="1143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84" name="Freeform 68"/>
                <p:cNvSpPr>
                  <a:spLocks/>
                </p:cNvSpPr>
                <p:nvPr/>
              </p:nvSpPr>
              <p:spPr bwMode="auto">
                <a:xfrm>
                  <a:off x="4705" y="1102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60" name="Group 69"/>
              <p:cNvGrpSpPr>
                <a:grpSpLocks/>
              </p:cNvGrpSpPr>
              <p:nvPr/>
            </p:nvGrpSpPr>
            <p:grpSpPr bwMode="auto">
              <a:xfrm>
                <a:off x="4806" y="1276"/>
                <a:ext cx="102" cy="386"/>
                <a:chOff x="4806" y="1276"/>
                <a:chExt cx="102" cy="386"/>
              </a:xfrm>
            </p:grpSpPr>
            <p:grpSp>
              <p:nvGrpSpPr>
                <p:cNvPr id="57871" name="Group 70"/>
                <p:cNvGrpSpPr>
                  <a:grpSpLocks/>
                </p:cNvGrpSpPr>
                <p:nvPr/>
              </p:nvGrpSpPr>
              <p:grpSpPr bwMode="auto">
                <a:xfrm>
                  <a:off x="4806" y="1276"/>
                  <a:ext cx="102" cy="386"/>
                  <a:chOff x="4806" y="1276"/>
                  <a:chExt cx="102" cy="386"/>
                </a:xfrm>
              </p:grpSpPr>
              <p:sp>
                <p:nvSpPr>
                  <p:cNvPr id="57879" name="Freeform 71"/>
                  <p:cNvSpPr>
                    <a:spLocks/>
                  </p:cNvSpPr>
                  <p:nvPr/>
                </p:nvSpPr>
                <p:spPr bwMode="auto">
                  <a:xfrm>
                    <a:off x="4837" y="1276"/>
                    <a:ext cx="71" cy="386"/>
                  </a:xfrm>
                  <a:custGeom>
                    <a:avLst/>
                    <a:gdLst>
                      <a:gd name="T0" fmla="*/ 0 w 71"/>
                      <a:gd name="T1" fmla="*/ 0 h 386"/>
                      <a:gd name="T2" fmla="*/ 70 w 71"/>
                      <a:gd name="T3" fmla="*/ 19 h 386"/>
                      <a:gd name="T4" fmla="*/ 70 w 71"/>
                      <a:gd name="T5" fmla="*/ 376 h 386"/>
                      <a:gd name="T6" fmla="*/ 0 w 71"/>
                      <a:gd name="T7" fmla="*/ 385 h 386"/>
                      <a:gd name="T8" fmla="*/ 0 w 71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386">
                        <a:moveTo>
                          <a:pt x="0" y="0"/>
                        </a:moveTo>
                        <a:lnTo>
                          <a:pt x="70" y="19"/>
                        </a:lnTo>
                        <a:lnTo>
                          <a:pt x="70" y="376"/>
                        </a:lnTo>
                        <a:lnTo>
                          <a:pt x="0" y="38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80" name="Freeform 72"/>
                  <p:cNvSpPr>
                    <a:spLocks/>
                  </p:cNvSpPr>
                  <p:nvPr/>
                </p:nvSpPr>
                <p:spPr bwMode="auto">
                  <a:xfrm>
                    <a:off x="4806" y="1276"/>
                    <a:ext cx="32" cy="386"/>
                  </a:xfrm>
                  <a:custGeom>
                    <a:avLst/>
                    <a:gdLst>
                      <a:gd name="T0" fmla="*/ 31 w 32"/>
                      <a:gd name="T1" fmla="*/ 0 h 386"/>
                      <a:gd name="T2" fmla="*/ 31 w 32"/>
                      <a:gd name="T3" fmla="*/ 385 h 386"/>
                      <a:gd name="T4" fmla="*/ 0 w 32"/>
                      <a:gd name="T5" fmla="*/ 378 h 386"/>
                      <a:gd name="T6" fmla="*/ 0 w 32"/>
                      <a:gd name="T7" fmla="*/ 8 h 386"/>
                      <a:gd name="T8" fmla="*/ 31 w 32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386">
                        <a:moveTo>
                          <a:pt x="31" y="0"/>
                        </a:moveTo>
                        <a:lnTo>
                          <a:pt x="31" y="385"/>
                        </a:lnTo>
                        <a:lnTo>
                          <a:pt x="0" y="378"/>
                        </a:lnTo>
                        <a:lnTo>
                          <a:pt x="0" y="8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72" name="Group 73"/>
                <p:cNvGrpSpPr>
                  <a:grpSpLocks/>
                </p:cNvGrpSpPr>
                <p:nvPr/>
              </p:nvGrpSpPr>
              <p:grpSpPr bwMode="auto">
                <a:xfrm>
                  <a:off x="4863" y="1330"/>
                  <a:ext cx="3" cy="153"/>
                  <a:chOff x="4863" y="1330"/>
                  <a:chExt cx="3" cy="153"/>
                </a:xfrm>
              </p:grpSpPr>
              <p:grpSp>
                <p:nvGrpSpPr>
                  <p:cNvPr id="57873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863" y="1330"/>
                    <a:ext cx="3" cy="69"/>
                    <a:chOff x="4863" y="1330"/>
                    <a:chExt cx="3" cy="69"/>
                  </a:xfrm>
                </p:grpSpPr>
                <p:sp>
                  <p:nvSpPr>
                    <p:cNvPr id="57877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863" y="1330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78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863" y="1371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7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4863" y="1414"/>
                    <a:ext cx="3" cy="69"/>
                    <a:chOff x="4863" y="1414"/>
                    <a:chExt cx="3" cy="69"/>
                  </a:xfrm>
                </p:grpSpPr>
                <p:sp>
                  <p:nvSpPr>
                    <p:cNvPr id="57875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4863" y="141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76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863" y="145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sp>
            <p:nvSpPr>
              <p:cNvPr id="57761" name="Freeform 80"/>
              <p:cNvSpPr>
                <a:spLocks/>
              </p:cNvSpPr>
              <p:nvPr/>
            </p:nvSpPr>
            <p:spPr bwMode="auto">
              <a:xfrm>
                <a:off x="4885" y="1400"/>
                <a:ext cx="157" cy="252"/>
              </a:xfrm>
              <a:custGeom>
                <a:avLst/>
                <a:gdLst>
                  <a:gd name="T0" fmla="*/ 0 w 157"/>
                  <a:gd name="T1" fmla="*/ 251 h 252"/>
                  <a:gd name="T2" fmla="*/ 156 w 157"/>
                  <a:gd name="T3" fmla="*/ 251 h 252"/>
                  <a:gd name="T4" fmla="*/ 156 w 157"/>
                  <a:gd name="T5" fmla="*/ 0 h 252"/>
                  <a:gd name="T6" fmla="*/ 60 w 157"/>
                  <a:gd name="T7" fmla="*/ 7 h 252"/>
                  <a:gd name="T8" fmla="*/ 60 w 157"/>
                  <a:gd name="T9" fmla="*/ 187 h 252"/>
                  <a:gd name="T10" fmla="*/ 0 w 157"/>
                  <a:gd name="T11" fmla="*/ 202 h 252"/>
                  <a:gd name="T12" fmla="*/ 0 w 157"/>
                  <a:gd name="T13" fmla="*/ 251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252">
                    <a:moveTo>
                      <a:pt x="0" y="251"/>
                    </a:moveTo>
                    <a:lnTo>
                      <a:pt x="156" y="251"/>
                    </a:lnTo>
                    <a:lnTo>
                      <a:pt x="156" y="0"/>
                    </a:lnTo>
                    <a:lnTo>
                      <a:pt x="60" y="7"/>
                    </a:lnTo>
                    <a:lnTo>
                      <a:pt x="60" y="187"/>
                    </a:lnTo>
                    <a:lnTo>
                      <a:pt x="0" y="202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60402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762" name="Freeform 81"/>
              <p:cNvSpPr>
                <a:spLocks/>
              </p:cNvSpPr>
              <p:nvPr/>
            </p:nvSpPr>
            <p:spPr bwMode="auto">
              <a:xfrm>
                <a:off x="5543" y="1494"/>
                <a:ext cx="29" cy="146"/>
              </a:xfrm>
              <a:custGeom>
                <a:avLst/>
                <a:gdLst>
                  <a:gd name="T0" fmla="*/ 0 w 29"/>
                  <a:gd name="T1" fmla="*/ 24 h 146"/>
                  <a:gd name="T2" fmla="*/ 0 w 29"/>
                  <a:gd name="T3" fmla="*/ 17 h 146"/>
                  <a:gd name="T4" fmla="*/ 2 w 29"/>
                  <a:gd name="T5" fmla="*/ 10 h 146"/>
                  <a:gd name="T6" fmla="*/ 6 w 29"/>
                  <a:gd name="T7" fmla="*/ 4 h 146"/>
                  <a:gd name="T8" fmla="*/ 11 w 29"/>
                  <a:gd name="T9" fmla="*/ 0 h 146"/>
                  <a:gd name="T10" fmla="*/ 17 w 29"/>
                  <a:gd name="T11" fmla="*/ 0 h 146"/>
                  <a:gd name="T12" fmla="*/ 20 w 29"/>
                  <a:gd name="T13" fmla="*/ 3 h 146"/>
                  <a:gd name="T14" fmla="*/ 24 w 29"/>
                  <a:gd name="T15" fmla="*/ 7 h 146"/>
                  <a:gd name="T16" fmla="*/ 26 w 29"/>
                  <a:gd name="T17" fmla="*/ 11 h 146"/>
                  <a:gd name="T18" fmla="*/ 28 w 29"/>
                  <a:gd name="T19" fmla="*/ 16 h 146"/>
                  <a:gd name="T20" fmla="*/ 28 w 29"/>
                  <a:gd name="T21" fmla="*/ 20 h 146"/>
                  <a:gd name="T22" fmla="*/ 28 w 29"/>
                  <a:gd name="T23" fmla="*/ 25 h 146"/>
                  <a:gd name="T24" fmla="*/ 23 w 29"/>
                  <a:gd name="T25" fmla="*/ 25 h 146"/>
                  <a:gd name="T26" fmla="*/ 23 w 29"/>
                  <a:gd name="T27" fmla="*/ 17 h 146"/>
                  <a:gd name="T28" fmla="*/ 21 w 29"/>
                  <a:gd name="T29" fmla="*/ 11 h 146"/>
                  <a:gd name="T30" fmla="*/ 18 w 29"/>
                  <a:gd name="T31" fmla="*/ 8 h 146"/>
                  <a:gd name="T32" fmla="*/ 13 w 29"/>
                  <a:gd name="T33" fmla="*/ 8 h 146"/>
                  <a:gd name="T34" fmla="*/ 10 w 29"/>
                  <a:gd name="T35" fmla="*/ 10 h 146"/>
                  <a:gd name="T36" fmla="*/ 7 w 29"/>
                  <a:gd name="T37" fmla="*/ 15 h 146"/>
                  <a:gd name="T38" fmla="*/ 6 w 29"/>
                  <a:gd name="T39" fmla="*/ 20 h 146"/>
                  <a:gd name="T40" fmla="*/ 6 w 29"/>
                  <a:gd name="T41" fmla="*/ 28 h 146"/>
                  <a:gd name="T42" fmla="*/ 6 w 29"/>
                  <a:gd name="T43" fmla="*/ 145 h 146"/>
                  <a:gd name="T44" fmla="*/ 0 w 29"/>
                  <a:gd name="T45" fmla="*/ 145 h 146"/>
                  <a:gd name="T46" fmla="*/ 0 w 29"/>
                  <a:gd name="T47" fmla="*/ 24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146">
                    <a:moveTo>
                      <a:pt x="0" y="24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6" y="11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8" y="25"/>
                    </a:lnTo>
                    <a:lnTo>
                      <a:pt x="23" y="25"/>
                    </a:lnTo>
                    <a:lnTo>
                      <a:pt x="23" y="17"/>
                    </a:lnTo>
                    <a:lnTo>
                      <a:pt x="21" y="11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6" y="145"/>
                    </a:lnTo>
                    <a:lnTo>
                      <a:pt x="0" y="145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63" name="Group 82"/>
              <p:cNvGrpSpPr>
                <a:grpSpLocks/>
              </p:cNvGrpSpPr>
              <p:nvPr/>
            </p:nvGrpSpPr>
            <p:grpSpPr bwMode="auto">
              <a:xfrm>
                <a:off x="4961" y="1606"/>
                <a:ext cx="356" cy="57"/>
                <a:chOff x="4961" y="1606"/>
                <a:chExt cx="356" cy="57"/>
              </a:xfrm>
            </p:grpSpPr>
            <p:grpSp>
              <p:nvGrpSpPr>
                <p:cNvPr id="57837" name="Group 83"/>
                <p:cNvGrpSpPr>
                  <a:grpSpLocks/>
                </p:cNvGrpSpPr>
                <p:nvPr/>
              </p:nvGrpSpPr>
              <p:grpSpPr bwMode="auto">
                <a:xfrm>
                  <a:off x="4961" y="1606"/>
                  <a:ext cx="178" cy="57"/>
                  <a:chOff x="4961" y="1606"/>
                  <a:chExt cx="178" cy="57"/>
                </a:xfrm>
              </p:grpSpPr>
              <p:grpSp>
                <p:nvGrpSpPr>
                  <p:cNvPr id="57859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4961" y="1606"/>
                    <a:ext cx="45" cy="57"/>
                    <a:chOff x="4961" y="1606"/>
                    <a:chExt cx="45" cy="57"/>
                  </a:xfrm>
                </p:grpSpPr>
                <p:sp>
                  <p:nvSpPr>
                    <p:cNvPr id="57869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70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60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5005" y="1606"/>
                    <a:ext cx="45" cy="57"/>
                    <a:chOff x="5005" y="1606"/>
                    <a:chExt cx="45" cy="57"/>
                  </a:xfrm>
                </p:grpSpPr>
                <p:sp>
                  <p:nvSpPr>
                    <p:cNvPr id="57867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68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6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5049" y="1606"/>
                    <a:ext cx="46" cy="57"/>
                    <a:chOff x="5049" y="1606"/>
                    <a:chExt cx="46" cy="57"/>
                  </a:xfrm>
                </p:grpSpPr>
                <p:sp>
                  <p:nvSpPr>
                    <p:cNvPr id="57865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6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62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5094" y="1606"/>
                    <a:ext cx="45" cy="57"/>
                    <a:chOff x="5094" y="1606"/>
                    <a:chExt cx="45" cy="57"/>
                  </a:xfrm>
                </p:grpSpPr>
                <p:sp>
                  <p:nvSpPr>
                    <p:cNvPr id="57863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64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7838" name="Group 96"/>
                <p:cNvGrpSpPr>
                  <a:grpSpLocks/>
                </p:cNvGrpSpPr>
                <p:nvPr/>
              </p:nvGrpSpPr>
              <p:grpSpPr bwMode="auto">
                <a:xfrm>
                  <a:off x="5138" y="1606"/>
                  <a:ext cx="179" cy="57"/>
                  <a:chOff x="5138" y="1606"/>
                  <a:chExt cx="179" cy="57"/>
                </a:xfrm>
              </p:grpSpPr>
              <p:grpSp>
                <p:nvGrpSpPr>
                  <p:cNvPr id="57847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5138" y="1606"/>
                    <a:ext cx="46" cy="57"/>
                    <a:chOff x="5138" y="1606"/>
                    <a:chExt cx="46" cy="57"/>
                  </a:xfrm>
                </p:grpSpPr>
                <p:sp>
                  <p:nvSpPr>
                    <p:cNvPr id="57857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8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48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5183" y="1606"/>
                    <a:ext cx="45" cy="57"/>
                    <a:chOff x="5183" y="1606"/>
                    <a:chExt cx="45" cy="57"/>
                  </a:xfrm>
                </p:grpSpPr>
                <p:sp>
                  <p:nvSpPr>
                    <p:cNvPr id="57855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6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4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5227" y="1606"/>
                    <a:ext cx="46" cy="57"/>
                    <a:chOff x="5227" y="1606"/>
                    <a:chExt cx="46" cy="57"/>
                  </a:xfrm>
                </p:grpSpPr>
                <p:sp>
                  <p:nvSpPr>
                    <p:cNvPr id="5785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4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50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5272" y="1606"/>
                    <a:ext cx="45" cy="57"/>
                    <a:chOff x="5272" y="1606"/>
                    <a:chExt cx="45" cy="57"/>
                  </a:xfrm>
                </p:grpSpPr>
                <p:sp>
                  <p:nvSpPr>
                    <p:cNvPr id="57851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52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839" name="Line 109"/>
                <p:cNvSpPr>
                  <a:spLocks noChangeShapeType="1"/>
                </p:cNvSpPr>
                <p:nvPr/>
              </p:nvSpPr>
              <p:spPr bwMode="auto">
                <a:xfrm>
                  <a:off x="5071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0" name="Line 110"/>
                <p:cNvSpPr>
                  <a:spLocks noChangeShapeType="1"/>
                </p:cNvSpPr>
                <p:nvPr/>
              </p:nvSpPr>
              <p:spPr bwMode="auto">
                <a:xfrm>
                  <a:off x="5205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1" name="Line 111"/>
                <p:cNvSpPr>
                  <a:spLocks noChangeShapeType="1"/>
                </p:cNvSpPr>
                <p:nvPr/>
              </p:nvSpPr>
              <p:spPr bwMode="auto">
                <a:xfrm>
                  <a:off x="5116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2" name="Line 112"/>
                <p:cNvSpPr>
                  <a:spLocks noChangeShapeType="1"/>
                </p:cNvSpPr>
                <p:nvPr/>
              </p:nvSpPr>
              <p:spPr bwMode="auto">
                <a:xfrm>
                  <a:off x="516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3" name="Line 113"/>
                <p:cNvSpPr>
                  <a:spLocks noChangeShapeType="1"/>
                </p:cNvSpPr>
                <p:nvPr/>
              </p:nvSpPr>
              <p:spPr bwMode="auto">
                <a:xfrm>
                  <a:off x="5027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4" name="Line 114"/>
                <p:cNvSpPr>
                  <a:spLocks noChangeShapeType="1"/>
                </p:cNvSpPr>
                <p:nvPr/>
              </p:nvSpPr>
              <p:spPr bwMode="auto">
                <a:xfrm>
                  <a:off x="4982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5" name="Line 115"/>
                <p:cNvSpPr>
                  <a:spLocks noChangeShapeType="1"/>
                </p:cNvSpPr>
                <p:nvPr/>
              </p:nvSpPr>
              <p:spPr bwMode="auto">
                <a:xfrm>
                  <a:off x="525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846" name="Line 116"/>
                <p:cNvSpPr>
                  <a:spLocks noChangeShapeType="1"/>
                </p:cNvSpPr>
                <p:nvPr/>
              </p:nvSpPr>
              <p:spPr bwMode="auto">
                <a:xfrm>
                  <a:off x="5294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7764" name="Freeform 117"/>
              <p:cNvSpPr>
                <a:spLocks/>
              </p:cNvSpPr>
              <p:nvPr/>
            </p:nvSpPr>
            <p:spPr bwMode="auto">
              <a:xfrm>
                <a:off x="4892" y="1578"/>
                <a:ext cx="391" cy="28"/>
              </a:xfrm>
              <a:custGeom>
                <a:avLst/>
                <a:gdLst>
                  <a:gd name="T0" fmla="*/ 0 w 391"/>
                  <a:gd name="T1" fmla="*/ 23 h 28"/>
                  <a:gd name="T2" fmla="*/ 24 w 391"/>
                  <a:gd name="T3" fmla="*/ 0 h 28"/>
                  <a:gd name="T4" fmla="*/ 388 w 391"/>
                  <a:gd name="T5" fmla="*/ 0 h 28"/>
                  <a:gd name="T6" fmla="*/ 390 w 391"/>
                  <a:gd name="T7" fmla="*/ 27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8">
                    <a:moveTo>
                      <a:pt x="0" y="23"/>
                    </a:moveTo>
                    <a:lnTo>
                      <a:pt x="24" y="0"/>
                    </a:lnTo>
                    <a:lnTo>
                      <a:pt x="388" y="0"/>
                    </a:lnTo>
                    <a:lnTo>
                      <a:pt x="390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765" name="Freeform 118"/>
              <p:cNvSpPr>
                <a:spLocks/>
              </p:cNvSpPr>
              <p:nvPr/>
            </p:nvSpPr>
            <p:spPr bwMode="auto">
              <a:xfrm>
                <a:off x="5460" y="1472"/>
                <a:ext cx="39" cy="191"/>
              </a:xfrm>
              <a:custGeom>
                <a:avLst/>
                <a:gdLst>
                  <a:gd name="T0" fmla="*/ 0 w 39"/>
                  <a:gd name="T1" fmla="*/ 31 h 191"/>
                  <a:gd name="T2" fmla="*/ 1 w 39"/>
                  <a:gd name="T3" fmla="*/ 21 h 191"/>
                  <a:gd name="T4" fmla="*/ 3 w 39"/>
                  <a:gd name="T5" fmla="*/ 12 h 191"/>
                  <a:gd name="T6" fmla="*/ 8 w 39"/>
                  <a:gd name="T7" fmla="*/ 4 h 191"/>
                  <a:gd name="T8" fmla="*/ 15 w 39"/>
                  <a:gd name="T9" fmla="*/ 0 h 191"/>
                  <a:gd name="T10" fmla="*/ 23 w 39"/>
                  <a:gd name="T11" fmla="*/ 0 h 191"/>
                  <a:gd name="T12" fmla="*/ 27 w 39"/>
                  <a:gd name="T13" fmla="*/ 2 h 191"/>
                  <a:gd name="T14" fmla="*/ 33 w 39"/>
                  <a:gd name="T15" fmla="*/ 7 h 191"/>
                  <a:gd name="T16" fmla="*/ 35 w 39"/>
                  <a:gd name="T17" fmla="*/ 14 h 191"/>
                  <a:gd name="T18" fmla="*/ 37 w 39"/>
                  <a:gd name="T19" fmla="*/ 20 h 191"/>
                  <a:gd name="T20" fmla="*/ 37 w 39"/>
                  <a:gd name="T21" fmla="*/ 25 h 191"/>
                  <a:gd name="T22" fmla="*/ 38 w 39"/>
                  <a:gd name="T23" fmla="*/ 32 h 191"/>
                  <a:gd name="T24" fmla="*/ 31 w 39"/>
                  <a:gd name="T25" fmla="*/ 32 h 191"/>
                  <a:gd name="T26" fmla="*/ 31 w 39"/>
                  <a:gd name="T27" fmla="*/ 21 h 191"/>
                  <a:gd name="T28" fmla="*/ 28 w 39"/>
                  <a:gd name="T29" fmla="*/ 14 h 191"/>
                  <a:gd name="T30" fmla="*/ 23 w 39"/>
                  <a:gd name="T31" fmla="*/ 10 h 191"/>
                  <a:gd name="T32" fmla="*/ 18 w 39"/>
                  <a:gd name="T33" fmla="*/ 10 h 191"/>
                  <a:gd name="T34" fmla="*/ 13 w 39"/>
                  <a:gd name="T35" fmla="*/ 12 h 191"/>
                  <a:gd name="T36" fmla="*/ 9 w 39"/>
                  <a:gd name="T37" fmla="*/ 19 h 191"/>
                  <a:gd name="T38" fmla="*/ 8 w 39"/>
                  <a:gd name="T39" fmla="*/ 26 h 191"/>
                  <a:gd name="T40" fmla="*/ 8 w 39"/>
                  <a:gd name="T41" fmla="*/ 35 h 191"/>
                  <a:gd name="T42" fmla="*/ 8 w 39"/>
                  <a:gd name="T43" fmla="*/ 190 h 191"/>
                  <a:gd name="T44" fmla="*/ 0 w 39"/>
                  <a:gd name="T45" fmla="*/ 190 h 191"/>
                  <a:gd name="T46" fmla="*/ 0 w 39"/>
                  <a:gd name="T47" fmla="*/ 31 h 1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" h="191">
                    <a:moveTo>
                      <a:pt x="0" y="31"/>
                    </a:moveTo>
                    <a:lnTo>
                      <a:pt x="1" y="21"/>
                    </a:lnTo>
                    <a:lnTo>
                      <a:pt x="3" y="12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3" y="7"/>
                    </a:lnTo>
                    <a:lnTo>
                      <a:pt x="35" y="14"/>
                    </a:lnTo>
                    <a:lnTo>
                      <a:pt x="37" y="20"/>
                    </a:lnTo>
                    <a:lnTo>
                      <a:pt x="37" y="25"/>
                    </a:lnTo>
                    <a:lnTo>
                      <a:pt x="38" y="32"/>
                    </a:lnTo>
                    <a:lnTo>
                      <a:pt x="31" y="32"/>
                    </a:lnTo>
                    <a:lnTo>
                      <a:pt x="31" y="21"/>
                    </a:lnTo>
                    <a:lnTo>
                      <a:pt x="28" y="14"/>
                    </a:lnTo>
                    <a:lnTo>
                      <a:pt x="23" y="10"/>
                    </a:lnTo>
                    <a:lnTo>
                      <a:pt x="18" y="10"/>
                    </a:lnTo>
                    <a:lnTo>
                      <a:pt x="13" y="12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8" y="35"/>
                    </a:lnTo>
                    <a:lnTo>
                      <a:pt x="8" y="190"/>
                    </a:lnTo>
                    <a:lnTo>
                      <a:pt x="0" y="19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66" name="Group 119"/>
              <p:cNvGrpSpPr>
                <a:grpSpLocks/>
              </p:cNvGrpSpPr>
              <p:nvPr/>
            </p:nvGrpSpPr>
            <p:grpSpPr bwMode="auto">
              <a:xfrm>
                <a:off x="5379" y="1615"/>
                <a:ext cx="72" cy="49"/>
                <a:chOff x="5379" y="1615"/>
                <a:chExt cx="72" cy="49"/>
              </a:xfrm>
            </p:grpSpPr>
            <p:sp>
              <p:nvSpPr>
                <p:cNvPr id="57835" name="Freeform 120"/>
                <p:cNvSpPr>
                  <a:spLocks/>
                </p:cNvSpPr>
                <p:nvPr/>
              </p:nvSpPr>
              <p:spPr bwMode="auto">
                <a:xfrm>
                  <a:off x="5379" y="1615"/>
                  <a:ext cx="55" cy="49"/>
                </a:xfrm>
                <a:custGeom>
                  <a:avLst/>
                  <a:gdLst>
                    <a:gd name="T0" fmla="*/ 0 w 55"/>
                    <a:gd name="T1" fmla="*/ 48 h 49"/>
                    <a:gd name="T2" fmla="*/ 54 w 55"/>
                    <a:gd name="T3" fmla="*/ 48 h 49"/>
                    <a:gd name="T4" fmla="*/ 54 w 55"/>
                    <a:gd name="T5" fmla="*/ 0 h 49"/>
                    <a:gd name="T6" fmla="*/ 0 w 55"/>
                    <a:gd name="T7" fmla="*/ 0 h 49"/>
                    <a:gd name="T8" fmla="*/ 0 w 55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9">
                      <a:moveTo>
                        <a:pt x="0" y="48"/>
                      </a:moveTo>
                      <a:lnTo>
                        <a:pt x="54" y="48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36" name="Freeform 121"/>
                <p:cNvSpPr>
                  <a:spLocks/>
                </p:cNvSpPr>
                <p:nvPr/>
              </p:nvSpPr>
              <p:spPr bwMode="auto">
                <a:xfrm>
                  <a:off x="5433" y="1616"/>
                  <a:ext cx="18" cy="48"/>
                </a:xfrm>
                <a:custGeom>
                  <a:avLst/>
                  <a:gdLst>
                    <a:gd name="T0" fmla="*/ 0 w 18"/>
                    <a:gd name="T1" fmla="*/ 0 h 48"/>
                    <a:gd name="T2" fmla="*/ 0 w 18"/>
                    <a:gd name="T3" fmla="*/ 47 h 48"/>
                    <a:gd name="T4" fmla="*/ 17 w 18"/>
                    <a:gd name="T5" fmla="*/ 45 h 48"/>
                    <a:gd name="T6" fmla="*/ 17 w 18"/>
                    <a:gd name="T7" fmla="*/ 3 h 48"/>
                    <a:gd name="T8" fmla="*/ 0 w 18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17" y="45"/>
                      </a:lnTo>
                      <a:lnTo>
                        <a:pt x="17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7767" name="Freeform 122"/>
              <p:cNvSpPr>
                <a:spLocks/>
              </p:cNvSpPr>
              <p:nvPr/>
            </p:nvSpPr>
            <p:spPr bwMode="auto">
              <a:xfrm>
                <a:off x="5617" y="1521"/>
                <a:ext cx="20" cy="99"/>
              </a:xfrm>
              <a:custGeom>
                <a:avLst/>
                <a:gdLst>
                  <a:gd name="T0" fmla="*/ 0 w 20"/>
                  <a:gd name="T1" fmla="*/ 17 h 99"/>
                  <a:gd name="T2" fmla="*/ 0 w 20"/>
                  <a:gd name="T3" fmla="*/ 11 h 99"/>
                  <a:gd name="T4" fmla="*/ 1 w 20"/>
                  <a:gd name="T5" fmla="*/ 6 h 99"/>
                  <a:gd name="T6" fmla="*/ 4 w 20"/>
                  <a:gd name="T7" fmla="*/ 2 h 99"/>
                  <a:gd name="T8" fmla="*/ 7 w 20"/>
                  <a:gd name="T9" fmla="*/ 0 h 99"/>
                  <a:gd name="T10" fmla="*/ 11 w 20"/>
                  <a:gd name="T11" fmla="*/ 0 h 99"/>
                  <a:gd name="T12" fmla="*/ 13 w 20"/>
                  <a:gd name="T13" fmla="*/ 2 h 99"/>
                  <a:gd name="T14" fmla="*/ 16 w 20"/>
                  <a:gd name="T15" fmla="*/ 4 h 99"/>
                  <a:gd name="T16" fmla="*/ 17 w 20"/>
                  <a:gd name="T17" fmla="*/ 7 h 99"/>
                  <a:gd name="T18" fmla="*/ 18 w 20"/>
                  <a:gd name="T19" fmla="*/ 11 h 99"/>
                  <a:gd name="T20" fmla="*/ 18 w 20"/>
                  <a:gd name="T21" fmla="*/ 13 h 99"/>
                  <a:gd name="T22" fmla="*/ 19 w 20"/>
                  <a:gd name="T23" fmla="*/ 17 h 99"/>
                  <a:gd name="T24" fmla="*/ 15 w 20"/>
                  <a:gd name="T25" fmla="*/ 17 h 99"/>
                  <a:gd name="T26" fmla="*/ 15 w 20"/>
                  <a:gd name="T27" fmla="*/ 11 h 99"/>
                  <a:gd name="T28" fmla="*/ 14 w 20"/>
                  <a:gd name="T29" fmla="*/ 7 h 99"/>
                  <a:gd name="T30" fmla="*/ 11 w 20"/>
                  <a:gd name="T31" fmla="*/ 6 h 99"/>
                  <a:gd name="T32" fmla="*/ 8 w 20"/>
                  <a:gd name="T33" fmla="*/ 6 h 99"/>
                  <a:gd name="T34" fmla="*/ 6 w 20"/>
                  <a:gd name="T35" fmla="*/ 7 h 99"/>
                  <a:gd name="T36" fmla="*/ 4 w 20"/>
                  <a:gd name="T37" fmla="*/ 10 h 99"/>
                  <a:gd name="T38" fmla="*/ 4 w 20"/>
                  <a:gd name="T39" fmla="*/ 14 h 99"/>
                  <a:gd name="T40" fmla="*/ 4 w 20"/>
                  <a:gd name="T41" fmla="*/ 19 h 99"/>
                  <a:gd name="T42" fmla="*/ 4 w 20"/>
                  <a:gd name="T43" fmla="*/ 98 h 99"/>
                  <a:gd name="T44" fmla="*/ 0 w 20"/>
                  <a:gd name="T45" fmla="*/ 98 h 99"/>
                  <a:gd name="T46" fmla="*/ 0 w 20"/>
                  <a:gd name="T47" fmla="*/ 17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" h="99">
                    <a:moveTo>
                      <a:pt x="0" y="17"/>
                    </a:moveTo>
                    <a:lnTo>
                      <a:pt x="0" y="11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5" y="11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68" name="Group 123"/>
              <p:cNvGrpSpPr>
                <a:grpSpLocks/>
              </p:cNvGrpSpPr>
              <p:nvPr/>
            </p:nvGrpSpPr>
            <p:grpSpPr bwMode="auto">
              <a:xfrm>
                <a:off x="5373" y="1477"/>
                <a:ext cx="25" cy="183"/>
                <a:chOff x="5373" y="1477"/>
                <a:chExt cx="25" cy="183"/>
              </a:xfrm>
            </p:grpSpPr>
            <p:grpSp>
              <p:nvGrpSpPr>
                <p:cNvPr id="57820" name="Group 124"/>
                <p:cNvGrpSpPr>
                  <a:grpSpLocks/>
                </p:cNvGrpSpPr>
                <p:nvPr/>
              </p:nvGrpSpPr>
              <p:grpSpPr bwMode="auto">
                <a:xfrm>
                  <a:off x="5373" y="1599"/>
                  <a:ext cx="25" cy="61"/>
                  <a:chOff x="5373" y="1599"/>
                  <a:chExt cx="25" cy="61"/>
                </a:xfrm>
              </p:grpSpPr>
              <p:sp>
                <p:nvSpPr>
                  <p:cNvPr id="57831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1631"/>
                    <a:ext cx="12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832" name="Freeform 126"/>
                  <p:cNvSpPr>
                    <a:spLocks/>
                  </p:cNvSpPr>
                  <p:nvPr/>
                </p:nvSpPr>
                <p:spPr bwMode="auto">
                  <a:xfrm>
                    <a:off x="5373" y="162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33" name="Freeform 127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34" name="Freeform 128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21" name="Group 129"/>
                <p:cNvGrpSpPr>
                  <a:grpSpLocks/>
                </p:cNvGrpSpPr>
                <p:nvPr/>
              </p:nvGrpSpPr>
              <p:grpSpPr bwMode="auto">
                <a:xfrm>
                  <a:off x="5373" y="1538"/>
                  <a:ext cx="25" cy="62"/>
                  <a:chOff x="5373" y="1538"/>
                  <a:chExt cx="25" cy="62"/>
                </a:xfrm>
              </p:grpSpPr>
              <p:sp>
                <p:nvSpPr>
                  <p:cNvPr id="5782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70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828" name="Freeform 131"/>
                  <p:cNvSpPr>
                    <a:spLocks/>
                  </p:cNvSpPr>
                  <p:nvPr/>
                </p:nvSpPr>
                <p:spPr bwMode="auto">
                  <a:xfrm>
                    <a:off x="5373" y="1568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29" name="Freeform 132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30" name="Freeform 133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822" name="Group 134"/>
                <p:cNvGrpSpPr>
                  <a:grpSpLocks/>
                </p:cNvGrpSpPr>
                <p:nvPr/>
              </p:nvGrpSpPr>
              <p:grpSpPr bwMode="auto">
                <a:xfrm>
                  <a:off x="5373" y="1477"/>
                  <a:ext cx="25" cy="62"/>
                  <a:chOff x="5373" y="1477"/>
                  <a:chExt cx="25" cy="62"/>
                </a:xfrm>
              </p:grpSpPr>
              <p:sp>
                <p:nvSpPr>
                  <p:cNvPr id="57823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09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824" name="Freeform 136"/>
                  <p:cNvSpPr>
                    <a:spLocks/>
                  </p:cNvSpPr>
                  <p:nvPr/>
                </p:nvSpPr>
                <p:spPr bwMode="auto">
                  <a:xfrm>
                    <a:off x="5373" y="1507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25" name="Freeform 137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826" name="Freeform 138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57769" name="Freeform 139"/>
              <p:cNvSpPr>
                <a:spLocks/>
              </p:cNvSpPr>
              <p:nvPr/>
            </p:nvSpPr>
            <p:spPr bwMode="auto">
              <a:xfrm>
                <a:off x="4461" y="1342"/>
                <a:ext cx="824" cy="226"/>
              </a:xfrm>
              <a:custGeom>
                <a:avLst/>
                <a:gdLst>
                  <a:gd name="T0" fmla="*/ 823 w 824"/>
                  <a:gd name="T1" fmla="*/ 0 h 226"/>
                  <a:gd name="T2" fmla="*/ 823 w 824"/>
                  <a:gd name="T3" fmla="*/ 42 h 226"/>
                  <a:gd name="T4" fmla="*/ 502 w 824"/>
                  <a:gd name="T5" fmla="*/ 76 h 226"/>
                  <a:gd name="T6" fmla="*/ 426 w 824"/>
                  <a:gd name="T7" fmla="*/ 214 h 226"/>
                  <a:gd name="T8" fmla="*/ 0 w 824"/>
                  <a:gd name="T9" fmla="*/ 225 h 226"/>
                  <a:gd name="T10" fmla="*/ 0 w 824"/>
                  <a:gd name="T11" fmla="*/ 199 h 226"/>
                  <a:gd name="T12" fmla="*/ 399 w 824"/>
                  <a:gd name="T13" fmla="*/ 179 h 226"/>
                  <a:gd name="T14" fmla="*/ 484 w 824"/>
                  <a:gd name="T15" fmla="*/ 39 h 226"/>
                  <a:gd name="T16" fmla="*/ 823 w 824"/>
                  <a:gd name="T17" fmla="*/ 0 h 2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4" h="226">
                    <a:moveTo>
                      <a:pt x="823" y="0"/>
                    </a:moveTo>
                    <a:lnTo>
                      <a:pt x="823" y="42"/>
                    </a:lnTo>
                    <a:lnTo>
                      <a:pt x="502" y="76"/>
                    </a:lnTo>
                    <a:lnTo>
                      <a:pt x="426" y="214"/>
                    </a:lnTo>
                    <a:lnTo>
                      <a:pt x="0" y="225"/>
                    </a:lnTo>
                    <a:lnTo>
                      <a:pt x="0" y="199"/>
                    </a:lnTo>
                    <a:lnTo>
                      <a:pt x="399" y="179"/>
                    </a:lnTo>
                    <a:lnTo>
                      <a:pt x="484" y="39"/>
                    </a:lnTo>
                    <a:lnTo>
                      <a:pt x="823" y="0"/>
                    </a:lnTo>
                  </a:path>
                </a:pathLst>
              </a:custGeom>
              <a:solidFill>
                <a:srgbClr val="A08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770" name="Group 140"/>
              <p:cNvGrpSpPr>
                <a:grpSpLocks/>
              </p:cNvGrpSpPr>
              <p:nvPr/>
            </p:nvGrpSpPr>
            <p:grpSpPr bwMode="auto">
              <a:xfrm>
                <a:off x="5054" y="1266"/>
                <a:ext cx="94" cy="127"/>
                <a:chOff x="5054" y="1266"/>
                <a:chExt cx="94" cy="127"/>
              </a:xfrm>
            </p:grpSpPr>
            <p:sp>
              <p:nvSpPr>
                <p:cNvPr id="57818" name="Freeform 141"/>
                <p:cNvSpPr>
                  <a:spLocks/>
                </p:cNvSpPr>
                <p:nvPr/>
              </p:nvSpPr>
              <p:spPr bwMode="auto">
                <a:xfrm>
                  <a:off x="5084" y="1268"/>
                  <a:ext cx="64" cy="125"/>
                </a:xfrm>
                <a:custGeom>
                  <a:avLst/>
                  <a:gdLst>
                    <a:gd name="T0" fmla="*/ 32 w 64"/>
                    <a:gd name="T1" fmla="*/ 0 h 125"/>
                    <a:gd name="T2" fmla="*/ 63 w 64"/>
                    <a:gd name="T3" fmla="*/ 18 h 125"/>
                    <a:gd name="T4" fmla="*/ 63 w 64"/>
                    <a:gd name="T5" fmla="*/ 54 h 125"/>
                    <a:gd name="T6" fmla="*/ 36 w 64"/>
                    <a:gd name="T7" fmla="*/ 56 h 125"/>
                    <a:gd name="T8" fmla="*/ 21 w 64"/>
                    <a:gd name="T9" fmla="*/ 116 h 125"/>
                    <a:gd name="T10" fmla="*/ 0 w 64"/>
                    <a:gd name="T11" fmla="*/ 124 h 125"/>
                    <a:gd name="T12" fmla="*/ 32 w 6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125">
                      <a:moveTo>
                        <a:pt x="32" y="0"/>
                      </a:moveTo>
                      <a:lnTo>
                        <a:pt x="63" y="18"/>
                      </a:lnTo>
                      <a:lnTo>
                        <a:pt x="63" y="54"/>
                      </a:lnTo>
                      <a:lnTo>
                        <a:pt x="36" y="56"/>
                      </a:lnTo>
                      <a:lnTo>
                        <a:pt x="21" y="116"/>
                      </a:lnTo>
                      <a:lnTo>
                        <a:pt x="0" y="124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9" name="Freeform 142"/>
                <p:cNvSpPr>
                  <a:spLocks/>
                </p:cNvSpPr>
                <p:nvPr/>
              </p:nvSpPr>
              <p:spPr bwMode="auto">
                <a:xfrm>
                  <a:off x="5054" y="1266"/>
                  <a:ext cx="64" cy="127"/>
                </a:xfrm>
                <a:custGeom>
                  <a:avLst/>
                  <a:gdLst>
                    <a:gd name="T0" fmla="*/ 33 w 64"/>
                    <a:gd name="T1" fmla="*/ 11 h 127"/>
                    <a:gd name="T2" fmla="*/ 63 w 64"/>
                    <a:gd name="T3" fmla="*/ 0 h 127"/>
                    <a:gd name="T4" fmla="*/ 30 w 64"/>
                    <a:gd name="T5" fmla="*/ 123 h 127"/>
                    <a:gd name="T6" fmla="*/ 0 w 64"/>
                    <a:gd name="T7" fmla="*/ 126 h 127"/>
                    <a:gd name="T8" fmla="*/ 33 w 64"/>
                    <a:gd name="T9" fmla="*/ 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127">
                      <a:moveTo>
                        <a:pt x="33" y="11"/>
                      </a:moveTo>
                      <a:lnTo>
                        <a:pt x="63" y="0"/>
                      </a:lnTo>
                      <a:lnTo>
                        <a:pt x="30" y="123"/>
                      </a:lnTo>
                      <a:lnTo>
                        <a:pt x="0" y="126"/>
                      </a:lnTo>
                      <a:lnTo>
                        <a:pt x="33" y="11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1" name="Group 143"/>
              <p:cNvGrpSpPr>
                <a:grpSpLocks/>
              </p:cNvGrpSpPr>
              <p:nvPr/>
            </p:nvGrpSpPr>
            <p:grpSpPr bwMode="auto">
              <a:xfrm>
                <a:off x="5187" y="1230"/>
                <a:ext cx="107" cy="147"/>
                <a:chOff x="5187" y="1230"/>
                <a:chExt cx="107" cy="147"/>
              </a:xfrm>
            </p:grpSpPr>
            <p:sp>
              <p:nvSpPr>
                <p:cNvPr id="57816" name="Freeform 144"/>
                <p:cNvSpPr>
                  <a:spLocks/>
                </p:cNvSpPr>
                <p:nvPr/>
              </p:nvSpPr>
              <p:spPr bwMode="auto">
                <a:xfrm>
                  <a:off x="5187" y="1230"/>
                  <a:ext cx="76" cy="147"/>
                </a:xfrm>
                <a:custGeom>
                  <a:avLst/>
                  <a:gdLst>
                    <a:gd name="T0" fmla="*/ 40 w 76"/>
                    <a:gd name="T1" fmla="*/ 8 h 147"/>
                    <a:gd name="T2" fmla="*/ 75 w 76"/>
                    <a:gd name="T3" fmla="*/ 0 h 147"/>
                    <a:gd name="T4" fmla="*/ 38 w 76"/>
                    <a:gd name="T5" fmla="*/ 142 h 147"/>
                    <a:gd name="T6" fmla="*/ 0 w 76"/>
                    <a:gd name="T7" fmla="*/ 146 h 147"/>
                    <a:gd name="T8" fmla="*/ 40 w 76"/>
                    <a:gd name="T9" fmla="*/ 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6" h="147">
                      <a:moveTo>
                        <a:pt x="40" y="8"/>
                      </a:moveTo>
                      <a:lnTo>
                        <a:pt x="75" y="0"/>
                      </a:lnTo>
                      <a:lnTo>
                        <a:pt x="38" y="142"/>
                      </a:lnTo>
                      <a:lnTo>
                        <a:pt x="0" y="146"/>
                      </a:lnTo>
                      <a:lnTo>
                        <a:pt x="40" y="8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7" name="Freeform 145"/>
                <p:cNvSpPr>
                  <a:spLocks/>
                </p:cNvSpPr>
                <p:nvPr/>
              </p:nvSpPr>
              <p:spPr bwMode="auto">
                <a:xfrm>
                  <a:off x="5225" y="1231"/>
                  <a:ext cx="69" cy="141"/>
                </a:xfrm>
                <a:custGeom>
                  <a:avLst/>
                  <a:gdLst>
                    <a:gd name="T0" fmla="*/ 37 w 69"/>
                    <a:gd name="T1" fmla="*/ 0 h 141"/>
                    <a:gd name="T2" fmla="*/ 0 w 69"/>
                    <a:gd name="T3" fmla="*/ 140 h 141"/>
                    <a:gd name="T4" fmla="*/ 23 w 69"/>
                    <a:gd name="T5" fmla="*/ 127 h 141"/>
                    <a:gd name="T6" fmla="*/ 38 w 69"/>
                    <a:gd name="T7" fmla="*/ 66 h 141"/>
                    <a:gd name="T8" fmla="*/ 68 w 69"/>
                    <a:gd name="T9" fmla="*/ 62 h 141"/>
                    <a:gd name="T10" fmla="*/ 68 w 69"/>
                    <a:gd name="T11" fmla="*/ 24 h 141"/>
                    <a:gd name="T12" fmla="*/ 37 w 69"/>
                    <a:gd name="T13" fmla="*/ 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141">
                      <a:moveTo>
                        <a:pt x="37" y="0"/>
                      </a:moveTo>
                      <a:lnTo>
                        <a:pt x="0" y="140"/>
                      </a:lnTo>
                      <a:lnTo>
                        <a:pt x="23" y="127"/>
                      </a:lnTo>
                      <a:lnTo>
                        <a:pt x="38" y="66"/>
                      </a:lnTo>
                      <a:lnTo>
                        <a:pt x="68" y="62"/>
                      </a:lnTo>
                      <a:lnTo>
                        <a:pt x="68" y="24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2" name="Group 146"/>
              <p:cNvGrpSpPr>
                <a:grpSpLocks/>
              </p:cNvGrpSpPr>
              <p:nvPr/>
            </p:nvGrpSpPr>
            <p:grpSpPr bwMode="auto">
              <a:xfrm>
                <a:off x="5286" y="1609"/>
                <a:ext cx="102" cy="69"/>
                <a:chOff x="5286" y="1609"/>
                <a:chExt cx="102" cy="69"/>
              </a:xfrm>
            </p:grpSpPr>
            <p:sp>
              <p:nvSpPr>
                <p:cNvPr id="57814" name="Freeform 147"/>
                <p:cNvSpPr>
                  <a:spLocks/>
                </p:cNvSpPr>
                <p:nvPr/>
              </p:nvSpPr>
              <p:spPr bwMode="auto">
                <a:xfrm>
                  <a:off x="5286" y="1609"/>
                  <a:ext cx="77" cy="69"/>
                </a:xfrm>
                <a:custGeom>
                  <a:avLst/>
                  <a:gdLst>
                    <a:gd name="T0" fmla="*/ 0 w 77"/>
                    <a:gd name="T1" fmla="*/ 68 h 69"/>
                    <a:gd name="T2" fmla="*/ 76 w 77"/>
                    <a:gd name="T3" fmla="*/ 68 h 69"/>
                    <a:gd name="T4" fmla="*/ 76 w 77"/>
                    <a:gd name="T5" fmla="*/ 0 h 69"/>
                    <a:gd name="T6" fmla="*/ 0 w 77"/>
                    <a:gd name="T7" fmla="*/ 0 h 69"/>
                    <a:gd name="T8" fmla="*/ 0 w 7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69">
                      <a:moveTo>
                        <a:pt x="0" y="68"/>
                      </a:moveTo>
                      <a:lnTo>
                        <a:pt x="76" y="68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5" name="Freeform 148"/>
                <p:cNvSpPr>
                  <a:spLocks/>
                </p:cNvSpPr>
                <p:nvPr/>
              </p:nvSpPr>
              <p:spPr bwMode="auto">
                <a:xfrm>
                  <a:off x="5362" y="1609"/>
                  <a:ext cx="26" cy="69"/>
                </a:xfrm>
                <a:custGeom>
                  <a:avLst/>
                  <a:gdLst>
                    <a:gd name="T0" fmla="*/ 0 w 26"/>
                    <a:gd name="T1" fmla="*/ 0 h 69"/>
                    <a:gd name="T2" fmla="*/ 0 w 26"/>
                    <a:gd name="T3" fmla="*/ 68 h 69"/>
                    <a:gd name="T4" fmla="*/ 25 w 26"/>
                    <a:gd name="T5" fmla="*/ 65 h 69"/>
                    <a:gd name="T6" fmla="*/ 25 w 26"/>
                    <a:gd name="T7" fmla="*/ 6 h 69"/>
                    <a:gd name="T8" fmla="*/ 0 w 26"/>
                    <a:gd name="T9" fmla="*/ 0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25" y="65"/>
                      </a:lnTo>
                      <a:lnTo>
                        <a:pt x="25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3" name="Group 149"/>
              <p:cNvGrpSpPr>
                <a:grpSpLocks/>
              </p:cNvGrpSpPr>
              <p:nvPr/>
            </p:nvGrpSpPr>
            <p:grpSpPr bwMode="auto">
              <a:xfrm>
                <a:off x="4959" y="1424"/>
                <a:ext cx="260" cy="247"/>
                <a:chOff x="4959" y="1424"/>
                <a:chExt cx="260" cy="247"/>
              </a:xfrm>
            </p:grpSpPr>
            <p:sp>
              <p:nvSpPr>
                <p:cNvPr id="57809" name="Freeform 150"/>
                <p:cNvSpPr>
                  <a:spLocks/>
                </p:cNvSpPr>
                <p:nvPr/>
              </p:nvSpPr>
              <p:spPr bwMode="auto">
                <a:xfrm>
                  <a:off x="4961" y="1433"/>
                  <a:ext cx="121" cy="18"/>
                </a:xfrm>
                <a:custGeom>
                  <a:avLst/>
                  <a:gdLst>
                    <a:gd name="T0" fmla="*/ 0 w 121"/>
                    <a:gd name="T1" fmla="*/ 8 h 18"/>
                    <a:gd name="T2" fmla="*/ 108 w 121"/>
                    <a:gd name="T3" fmla="*/ 0 h 18"/>
                    <a:gd name="T4" fmla="*/ 120 w 121"/>
                    <a:gd name="T5" fmla="*/ 13 h 18"/>
                    <a:gd name="T6" fmla="*/ 10 w 121"/>
                    <a:gd name="T7" fmla="*/ 17 h 18"/>
                    <a:gd name="T8" fmla="*/ 0 w 121"/>
                    <a:gd name="T9" fmla="*/ 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18">
                      <a:moveTo>
                        <a:pt x="0" y="8"/>
                      </a:moveTo>
                      <a:lnTo>
                        <a:pt x="108" y="0"/>
                      </a:lnTo>
                      <a:lnTo>
                        <a:pt x="120" y="13"/>
                      </a:lnTo>
                      <a:lnTo>
                        <a:pt x="10" y="1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0" name="Freeform 151"/>
                <p:cNvSpPr>
                  <a:spLocks/>
                </p:cNvSpPr>
                <p:nvPr/>
              </p:nvSpPr>
              <p:spPr bwMode="auto">
                <a:xfrm>
                  <a:off x="4959" y="1440"/>
                  <a:ext cx="13" cy="225"/>
                </a:xfrm>
                <a:custGeom>
                  <a:avLst/>
                  <a:gdLst>
                    <a:gd name="T0" fmla="*/ 0 w 13"/>
                    <a:gd name="T1" fmla="*/ 224 h 225"/>
                    <a:gd name="T2" fmla="*/ 0 w 13"/>
                    <a:gd name="T3" fmla="*/ 0 h 225"/>
                    <a:gd name="T4" fmla="*/ 12 w 13"/>
                    <a:gd name="T5" fmla="*/ 11 h 225"/>
                    <a:gd name="T6" fmla="*/ 12 w 13"/>
                    <a:gd name="T7" fmla="*/ 224 h 225"/>
                    <a:gd name="T8" fmla="*/ 0 w 13"/>
                    <a:gd name="T9" fmla="*/ 224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25"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12" y="11"/>
                      </a:lnTo>
                      <a:lnTo>
                        <a:pt x="12" y="224"/>
                      </a:lnTo>
                      <a:lnTo>
                        <a:pt x="0" y="224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1" name="Freeform 152"/>
                <p:cNvSpPr>
                  <a:spLocks/>
                </p:cNvSpPr>
                <p:nvPr/>
              </p:nvSpPr>
              <p:spPr bwMode="auto">
                <a:xfrm>
                  <a:off x="5067" y="1432"/>
                  <a:ext cx="13" cy="237"/>
                </a:xfrm>
                <a:custGeom>
                  <a:avLst/>
                  <a:gdLst>
                    <a:gd name="T0" fmla="*/ 0 w 13"/>
                    <a:gd name="T1" fmla="*/ 236 h 237"/>
                    <a:gd name="T2" fmla="*/ 0 w 13"/>
                    <a:gd name="T3" fmla="*/ 0 h 237"/>
                    <a:gd name="T4" fmla="*/ 12 w 13"/>
                    <a:gd name="T5" fmla="*/ 13 h 237"/>
                    <a:gd name="T6" fmla="*/ 12 w 13"/>
                    <a:gd name="T7" fmla="*/ 236 h 237"/>
                    <a:gd name="T8" fmla="*/ 0 w 13"/>
                    <a:gd name="T9" fmla="*/ 236 h 2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7">
                      <a:moveTo>
                        <a:pt x="0" y="236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36"/>
                      </a:lnTo>
                      <a:lnTo>
                        <a:pt x="0" y="23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2" name="Freeform 153"/>
                <p:cNvSpPr>
                  <a:spLocks/>
                </p:cNvSpPr>
                <p:nvPr/>
              </p:nvSpPr>
              <p:spPr bwMode="auto">
                <a:xfrm>
                  <a:off x="5068" y="1425"/>
                  <a:ext cx="151" cy="22"/>
                </a:xfrm>
                <a:custGeom>
                  <a:avLst/>
                  <a:gdLst>
                    <a:gd name="T0" fmla="*/ 0 w 151"/>
                    <a:gd name="T1" fmla="*/ 8 h 22"/>
                    <a:gd name="T2" fmla="*/ 130 w 151"/>
                    <a:gd name="T3" fmla="*/ 0 h 22"/>
                    <a:gd name="T4" fmla="*/ 150 w 151"/>
                    <a:gd name="T5" fmla="*/ 13 h 22"/>
                    <a:gd name="T6" fmla="*/ 13 w 151"/>
                    <a:gd name="T7" fmla="*/ 21 h 22"/>
                    <a:gd name="T8" fmla="*/ 0 w 151"/>
                    <a:gd name="T9" fmla="*/ 8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1" h="22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50" y="13"/>
                      </a:lnTo>
                      <a:lnTo>
                        <a:pt x="13" y="21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813" name="Freeform 154"/>
                <p:cNvSpPr>
                  <a:spLocks/>
                </p:cNvSpPr>
                <p:nvPr/>
              </p:nvSpPr>
              <p:spPr bwMode="auto">
                <a:xfrm>
                  <a:off x="5202" y="1424"/>
                  <a:ext cx="16" cy="247"/>
                </a:xfrm>
                <a:custGeom>
                  <a:avLst/>
                  <a:gdLst>
                    <a:gd name="T0" fmla="*/ 0 w 16"/>
                    <a:gd name="T1" fmla="*/ 246 h 247"/>
                    <a:gd name="T2" fmla="*/ 0 w 16"/>
                    <a:gd name="T3" fmla="*/ 0 h 247"/>
                    <a:gd name="T4" fmla="*/ 15 w 16"/>
                    <a:gd name="T5" fmla="*/ 14 h 247"/>
                    <a:gd name="T6" fmla="*/ 15 w 16"/>
                    <a:gd name="T7" fmla="*/ 246 h 247"/>
                    <a:gd name="T8" fmla="*/ 0 w 16"/>
                    <a:gd name="T9" fmla="*/ 246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47">
                      <a:moveTo>
                        <a:pt x="0" y="246"/>
                      </a:moveTo>
                      <a:lnTo>
                        <a:pt x="0" y="0"/>
                      </a:lnTo>
                      <a:lnTo>
                        <a:pt x="15" y="14"/>
                      </a:lnTo>
                      <a:lnTo>
                        <a:pt x="15" y="246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774" name="Group 155"/>
              <p:cNvGrpSpPr>
                <a:grpSpLocks/>
              </p:cNvGrpSpPr>
              <p:nvPr/>
            </p:nvGrpSpPr>
            <p:grpSpPr bwMode="auto">
              <a:xfrm>
                <a:off x="4476" y="1605"/>
                <a:ext cx="337" cy="54"/>
                <a:chOff x="4476" y="1605"/>
                <a:chExt cx="337" cy="54"/>
              </a:xfrm>
            </p:grpSpPr>
            <p:grpSp>
              <p:nvGrpSpPr>
                <p:cNvPr id="57775" name="Group 156"/>
                <p:cNvGrpSpPr>
                  <a:grpSpLocks/>
                </p:cNvGrpSpPr>
                <p:nvPr/>
              </p:nvGrpSpPr>
              <p:grpSpPr bwMode="auto">
                <a:xfrm>
                  <a:off x="4476" y="1605"/>
                  <a:ext cx="169" cy="54"/>
                  <a:chOff x="4476" y="1605"/>
                  <a:chExt cx="169" cy="54"/>
                </a:xfrm>
              </p:grpSpPr>
              <p:grpSp>
                <p:nvGrpSpPr>
                  <p:cNvPr id="57797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4476" y="1605"/>
                    <a:ext cx="43" cy="54"/>
                    <a:chOff x="4476" y="1605"/>
                    <a:chExt cx="43" cy="54"/>
                  </a:xfrm>
                </p:grpSpPr>
                <p:sp>
                  <p:nvSpPr>
                    <p:cNvPr id="5780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8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98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4518" y="1605"/>
                    <a:ext cx="43" cy="54"/>
                    <a:chOff x="4518" y="1605"/>
                    <a:chExt cx="43" cy="54"/>
                  </a:xfrm>
                </p:grpSpPr>
                <p:sp>
                  <p:nvSpPr>
                    <p:cNvPr id="57805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6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99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4560" y="1605"/>
                    <a:ext cx="43" cy="54"/>
                    <a:chOff x="4560" y="1605"/>
                    <a:chExt cx="43" cy="54"/>
                  </a:xfrm>
                </p:grpSpPr>
                <p:sp>
                  <p:nvSpPr>
                    <p:cNvPr id="57803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4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800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4602" y="1605"/>
                    <a:ext cx="43" cy="54"/>
                    <a:chOff x="4602" y="1605"/>
                    <a:chExt cx="43" cy="54"/>
                  </a:xfrm>
                </p:grpSpPr>
                <p:sp>
                  <p:nvSpPr>
                    <p:cNvPr id="5780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80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7776" name="Group 169"/>
                <p:cNvGrpSpPr>
                  <a:grpSpLocks/>
                </p:cNvGrpSpPr>
                <p:nvPr/>
              </p:nvGrpSpPr>
              <p:grpSpPr bwMode="auto">
                <a:xfrm>
                  <a:off x="4644" y="1605"/>
                  <a:ext cx="169" cy="54"/>
                  <a:chOff x="4644" y="1605"/>
                  <a:chExt cx="169" cy="54"/>
                </a:xfrm>
              </p:grpSpPr>
              <p:grpSp>
                <p:nvGrpSpPr>
                  <p:cNvPr id="5778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4644" y="1605"/>
                    <a:ext cx="43" cy="54"/>
                    <a:chOff x="4644" y="1605"/>
                    <a:chExt cx="43" cy="54"/>
                  </a:xfrm>
                </p:grpSpPr>
                <p:sp>
                  <p:nvSpPr>
                    <p:cNvPr id="57795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6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86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4686" y="1605"/>
                    <a:ext cx="43" cy="54"/>
                    <a:chOff x="4686" y="1605"/>
                    <a:chExt cx="43" cy="54"/>
                  </a:xfrm>
                </p:grpSpPr>
                <p:sp>
                  <p:nvSpPr>
                    <p:cNvPr id="57793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4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87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4728" y="1605"/>
                    <a:ext cx="43" cy="54"/>
                    <a:chOff x="4728" y="1605"/>
                    <a:chExt cx="43" cy="54"/>
                  </a:xfrm>
                </p:grpSpPr>
                <p:sp>
                  <p:nvSpPr>
                    <p:cNvPr id="57791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2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7788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4770" y="1605"/>
                    <a:ext cx="43" cy="54"/>
                    <a:chOff x="4770" y="1605"/>
                    <a:chExt cx="43" cy="54"/>
                  </a:xfrm>
                </p:grpSpPr>
                <p:sp>
                  <p:nvSpPr>
                    <p:cNvPr id="57789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90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777" name="Line 182"/>
                <p:cNvSpPr>
                  <a:spLocks noChangeShapeType="1"/>
                </p:cNvSpPr>
                <p:nvPr/>
              </p:nvSpPr>
              <p:spPr bwMode="auto">
                <a:xfrm>
                  <a:off x="4580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78" name="Line 183"/>
                <p:cNvSpPr>
                  <a:spLocks noChangeShapeType="1"/>
                </p:cNvSpPr>
                <p:nvPr/>
              </p:nvSpPr>
              <p:spPr bwMode="auto">
                <a:xfrm>
                  <a:off x="470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79" name="Line 184"/>
                <p:cNvSpPr>
                  <a:spLocks noChangeShapeType="1"/>
                </p:cNvSpPr>
                <p:nvPr/>
              </p:nvSpPr>
              <p:spPr bwMode="auto">
                <a:xfrm>
                  <a:off x="4623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0" name="Line 185"/>
                <p:cNvSpPr>
                  <a:spLocks noChangeShapeType="1"/>
                </p:cNvSpPr>
                <p:nvPr/>
              </p:nvSpPr>
              <p:spPr bwMode="auto">
                <a:xfrm>
                  <a:off x="4665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1" name="Line 186"/>
                <p:cNvSpPr>
                  <a:spLocks noChangeShapeType="1"/>
                </p:cNvSpPr>
                <p:nvPr/>
              </p:nvSpPr>
              <p:spPr bwMode="auto">
                <a:xfrm>
                  <a:off x="453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2" name="Line 187"/>
                <p:cNvSpPr>
                  <a:spLocks noChangeShapeType="1"/>
                </p:cNvSpPr>
                <p:nvPr/>
              </p:nvSpPr>
              <p:spPr bwMode="auto">
                <a:xfrm>
                  <a:off x="449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3" name="Line 188"/>
                <p:cNvSpPr>
                  <a:spLocks noChangeShapeType="1"/>
                </p:cNvSpPr>
                <p:nvPr/>
              </p:nvSpPr>
              <p:spPr bwMode="auto">
                <a:xfrm>
                  <a:off x="474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784" name="Line 189"/>
                <p:cNvSpPr>
                  <a:spLocks noChangeShapeType="1"/>
                </p:cNvSpPr>
                <p:nvPr/>
              </p:nvSpPr>
              <p:spPr bwMode="auto">
                <a:xfrm>
                  <a:off x="4791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57348" name="Group 190"/>
          <p:cNvGrpSpPr>
            <a:grpSpLocks/>
          </p:cNvGrpSpPr>
          <p:nvPr/>
        </p:nvGrpSpPr>
        <p:grpSpPr bwMode="auto">
          <a:xfrm>
            <a:off x="7239000" y="2520950"/>
            <a:ext cx="1517650" cy="508000"/>
            <a:chOff x="4560" y="1588"/>
            <a:chExt cx="956" cy="320"/>
          </a:xfrm>
        </p:grpSpPr>
        <p:sp>
          <p:nvSpPr>
            <p:cNvPr id="57677" name="Freeform 191"/>
            <p:cNvSpPr>
              <a:spLocks/>
            </p:cNvSpPr>
            <p:nvPr/>
          </p:nvSpPr>
          <p:spPr bwMode="auto">
            <a:xfrm>
              <a:off x="4745" y="1614"/>
              <a:ext cx="735" cy="243"/>
            </a:xfrm>
            <a:custGeom>
              <a:avLst/>
              <a:gdLst>
                <a:gd name="T0" fmla="*/ 132 w 735"/>
                <a:gd name="T1" fmla="*/ 0 h 243"/>
                <a:gd name="T2" fmla="*/ 712 w 735"/>
                <a:gd name="T3" fmla="*/ 0 h 243"/>
                <a:gd name="T4" fmla="*/ 717 w 735"/>
                <a:gd name="T5" fmla="*/ 9 h 243"/>
                <a:gd name="T6" fmla="*/ 721 w 735"/>
                <a:gd name="T7" fmla="*/ 19 h 243"/>
                <a:gd name="T8" fmla="*/ 725 w 735"/>
                <a:gd name="T9" fmla="*/ 33 h 243"/>
                <a:gd name="T10" fmla="*/ 728 w 735"/>
                <a:gd name="T11" fmla="*/ 47 h 243"/>
                <a:gd name="T12" fmla="*/ 731 w 735"/>
                <a:gd name="T13" fmla="*/ 62 h 243"/>
                <a:gd name="T14" fmla="*/ 732 w 735"/>
                <a:gd name="T15" fmla="*/ 76 h 243"/>
                <a:gd name="T16" fmla="*/ 733 w 735"/>
                <a:gd name="T17" fmla="*/ 93 h 243"/>
                <a:gd name="T18" fmla="*/ 731 w 735"/>
                <a:gd name="T19" fmla="*/ 107 h 243"/>
                <a:gd name="T20" fmla="*/ 729 w 735"/>
                <a:gd name="T21" fmla="*/ 119 h 243"/>
                <a:gd name="T22" fmla="*/ 727 w 735"/>
                <a:gd name="T23" fmla="*/ 130 h 243"/>
                <a:gd name="T24" fmla="*/ 723 w 735"/>
                <a:gd name="T25" fmla="*/ 140 h 243"/>
                <a:gd name="T26" fmla="*/ 720 w 735"/>
                <a:gd name="T27" fmla="*/ 149 h 243"/>
                <a:gd name="T28" fmla="*/ 716 w 735"/>
                <a:gd name="T29" fmla="*/ 158 h 243"/>
                <a:gd name="T30" fmla="*/ 734 w 735"/>
                <a:gd name="T31" fmla="*/ 175 h 243"/>
                <a:gd name="T32" fmla="*/ 734 w 735"/>
                <a:gd name="T33" fmla="*/ 240 h 243"/>
                <a:gd name="T34" fmla="*/ 549 w 735"/>
                <a:gd name="T35" fmla="*/ 240 h 243"/>
                <a:gd name="T36" fmla="*/ 549 w 735"/>
                <a:gd name="T37" fmla="*/ 173 h 243"/>
                <a:gd name="T38" fmla="*/ 184 w 735"/>
                <a:gd name="T39" fmla="*/ 173 h 243"/>
                <a:gd name="T40" fmla="*/ 242 w 735"/>
                <a:gd name="T41" fmla="*/ 187 h 243"/>
                <a:gd name="T42" fmla="*/ 242 w 735"/>
                <a:gd name="T43" fmla="*/ 217 h 243"/>
                <a:gd name="T44" fmla="*/ 83 w 735"/>
                <a:gd name="T45" fmla="*/ 217 h 243"/>
                <a:gd name="T46" fmla="*/ 163 w 735"/>
                <a:gd name="T47" fmla="*/ 228 h 243"/>
                <a:gd name="T48" fmla="*/ 163 w 735"/>
                <a:gd name="T49" fmla="*/ 242 h 243"/>
                <a:gd name="T50" fmla="*/ 22 w 735"/>
                <a:gd name="T51" fmla="*/ 228 h 243"/>
                <a:gd name="T52" fmla="*/ 22 w 735"/>
                <a:gd name="T53" fmla="*/ 191 h 243"/>
                <a:gd name="T54" fmla="*/ 0 w 735"/>
                <a:gd name="T55" fmla="*/ 191 h 243"/>
                <a:gd name="T56" fmla="*/ 0 w 735"/>
                <a:gd name="T57" fmla="*/ 169 h 243"/>
                <a:gd name="T58" fmla="*/ 24 w 735"/>
                <a:gd name="T59" fmla="*/ 169 h 243"/>
                <a:gd name="T60" fmla="*/ 24 w 735"/>
                <a:gd name="T61" fmla="*/ 185 h 243"/>
                <a:gd name="T62" fmla="*/ 151 w 735"/>
                <a:gd name="T63" fmla="*/ 185 h 243"/>
                <a:gd name="T64" fmla="*/ 143 w 735"/>
                <a:gd name="T65" fmla="*/ 178 h 243"/>
                <a:gd name="T66" fmla="*/ 138 w 735"/>
                <a:gd name="T67" fmla="*/ 173 h 243"/>
                <a:gd name="T68" fmla="*/ 132 w 735"/>
                <a:gd name="T69" fmla="*/ 167 h 243"/>
                <a:gd name="T70" fmla="*/ 140 w 735"/>
                <a:gd name="T71" fmla="*/ 180 h 243"/>
                <a:gd name="T72" fmla="*/ 112 w 735"/>
                <a:gd name="T73" fmla="*/ 180 h 243"/>
                <a:gd name="T74" fmla="*/ 108 w 735"/>
                <a:gd name="T75" fmla="*/ 163 h 243"/>
                <a:gd name="T76" fmla="*/ 127 w 735"/>
                <a:gd name="T77" fmla="*/ 162 h 243"/>
                <a:gd name="T78" fmla="*/ 121 w 735"/>
                <a:gd name="T79" fmla="*/ 153 h 243"/>
                <a:gd name="T80" fmla="*/ 116 w 735"/>
                <a:gd name="T81" fmla="*/ 142 h 243"/>
                <a:gd name="T82" fmla="*/ 113 w 735"/>
                <a:gd name="T83" fmla="*/ 131 h 243"/>
                <a:gd name="T84" fmla="*/ 110 w 735"/>
                <a:gd name="T85" fmla="*/ 120 h 243"/>
                <a:gd name="T86" fmla="*/ 108 w 735"/>
                <a:gd name="T87" fmla="*/ 105 h 243"/>
                <a:gd name="T88" fmla="*/ 107 w 735"/>
                <a:gd name="T89" fmla="*/ 87 h 243"/>
                <a:gd name="T90" fmla="*/ 107 w 735"/>
                <a:gd name="T91" fmla="*/ 74 h 243"/>
                <a:gd name="T92" fmla="*/ 110 w 735"/>
                <a:gd name="T93" fmla="*/ 58 h 243"/>
                <a:gd name="T94" fmla="*/ 112 w 735"/>
                <a:gd name="T95" fmla="*/ 47 h 243"/>
                <a:gd name="T96" fmla="*/ 114 w 735"/>
                <a:gd name="T97" fmla="*/ 39 h 243"/>
                <a:gd name="T98" fmla="*/ 117 w 735"/>
                <a:gd name="T99" fmla="*/ 28 h 243"/>
                <a:gd name="T100" fmla="*/ 122 w 735"/>
                <a:gd name="T101" fmla="*/ 17 h 243"/>
                <a:gd name="T102" fmla="*/ 127 w 735"/>
                <a:gd name="T103" fmla="*/ 9 h 243"/>
                <a:gd name="T104" fmla="*/ 132 w 735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35" h="243">
                  <a:moveTo>
                    <a:pt x="132" y="0"/>
                  </a:moveTo>
                  <a:lnTo>
                    <a:pt x="712" y="0"/>
                  </a:lnTo>
                  <a:lnTo>
                    <a:pt x="717" y="9"/>
                  </a:lnTo>
                  <a:lnTo>
                    <a:pt x="721" y="19"/>
                  </a:lnTo>
                  <a:lnTo>
                    <a:pt x="725" y="33"/>
                  </a:lnTo>
                  <a:lnTo>
                    <a:pt x="728" y="47"/>
                  </a:lnTo>
                  <a:lnTo>
                    <a:pt x="731" y="62"/>
                  </a:lnTo>
                  <a:lnTo>
                    <a:pt x="732" y="76"/>
                  </a:lnTo>
                  <a:lnTo>
                    <a:pt x="733" y="93"/>
                  </a:lnTo>
                  <a:lnTo>
                    <a:pt x="731" y="107"/>
                  </a:lnTo>
                  <a:lnTo>
                    <a:pt x="729" y="119"/>
                  </a:lnTo>
                  <a:lnTo>
                    <a:pt x="727" y="130"/>
                  </a:lnTo>
                  <a:lnTo>
                    <a:pt x="723" y="140"/>
                  </a:lnTo>
                  <a:lnTo>
                    <a:pt x="720" y="149"/>
                  </a:lnTo>
                  <a:lnTo>
                    <a:pt x="716" y="158"/>
                  </a:lnTo>
                  <a:lnTo>
                    <a:pt x="734" y="175"/>
                  </a:lnTo>
                  <a:lnTo>
                    <a:pt x="734" y="240"/>
                  </a:lnTo>
                  <a:lnTo>
                    <a:pt x="549" y="240"/>
                  </a:lnTo>
                  <a:lnTo>
                    <a:pt x="549" y="173"/>
                  </a:lnTo>
                  <a:lnTo>
                    <a:pt x="184" y="173"/>
                  </a:lnTo>
                  <a:lnTo>
                    <a:pt x="242" y="187"/>
                  </a:lnTo>
                  <a:lnTo>
                    <a:pt x="242" y="217"/>
                  </a:lnTo>
                  <a:lnTo>
                    <a:pt x="83" y="217"/>
                  </a:lnTo>
                  <a:lnTo>
                    <a:pt x="163" y="228"/>
                  </a:lnTo>
                  <a:lnTo>
                    <a:pt x="163" y="242"/>
                  </a:lnTo>
                  <a:lnTo>
                    <a:pt x="22" y="228"/>
                  </a:lnTo>
                  <a:lnTo>
                    <a:pt x="22" y="191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24" y="169"/>
                  </a:lnTo>
                  <a:lnTo>
                    <a:pt x="24" y="185"/>
                  </a:lnTo>
                  <a:lnTo>
                    <a:pt x="151" y="185"/>
                  </a:lnTo>
                  <a:lnTo>
                    <a:pt x="143" y="178"/>
                  </a:lnTo>
                  <a:lnTo>
                    <a:pt x="138" y="173"/>
                  </a:lnTo>
                  <a:lnTo>
                    <a:pt x="132" y="167"/>
                  </a:lnTo>
                  <a:lnTo>
                    <a:pt x="140" y="180"/>
                  </a:lnTo>
                  <a:lnTo>
                    <a:pt x="112" y="180"/>
                  </a:lnTo>
                  <a:lnTo>
                    <a:pt x="108" y="163"/>
                  </a:lnTo>
                  <a:lnTo>
                    <a:pt x="127" y="162"/>
                  </a:lnTo>
                  <a:lnTo>
                    <a:pt x="121" y="153"/>
                  </a:lnTo>
                  <a:lnTo>
                    <a:pt x="116" y="142"/>
                  </a:lnTo>
                  <a:lnTo>
                    <a:pt x="113" y="131"/>
                  </a:lnTo>
                  <a:lnTo>
                    <a:pt x="110" y="120"/>
                  </a:lnTo>
                  <a:lnTo>
                    <a:pt x="108" y="105"/>
                  </a:lnTo>
                  <a:lnTo>
                    <a:pt x="107" y="87"/>
                  </a:lnTo>
                  <a:lnTo>
                    <a:pt x="107" y="74"/>
                  </a:lnTo>
                  <a:lnTo>
                    <a:pt x="110" y="58"/>
                  </a:lnTo>
                  <a:lnTo>
                    <a:pt x="112" y="47"/>
                  </a:lnTo>
                  <a:lnTo>
                    <a:pt x="114" y="39"/>
                  </a:lnTo>
                  <a:lnTo>
                    <a:pt x="117" y="28"/>
                  </a:lnTo>
                  <a:lnTo>
                    <a:pt x="122" y="17"/>
                  </a:lnTo>
                  <a:lnTo>
                    <a:pt x="127" y="9"/>
                  </a:lnTo>
                  <a:lnTo>
                    <a:pt x="13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678" name="Group 192"/>
            <p:cNvGrpSpPr>
              <a:grpSpLocks/>
            </p:cNvGrpSpPr>
            <p:nvPr/>
          </p:nvGrpSpPr>
          <p:grpSpPr bwMode="auto">
            <a:xfrm>
              <a:off x="4560" y="1588"/>
              <a:ext cx="216" cy="295"/>
              <a:chOff x="4560" y="1588"/>
              <a:chExt cx="216" cy="295"/>
            </a:xfrm>
          </p:grpSpPr>
          <p:grpSp>
            <p:nvGrpSpPr>
              <p:cNvPr id="57738" name="Group 193"/>
              <p:cNvGrpSpPr>
                <a:grpSpLocks/>
              </p:cNvGrpSpPr>
              <p:nvPr/>
            </p:nvGrpSpPr>
            <p:grpSpPr bwMode="auto">
              <a:xfrm>
                <a:off x="4753" y="1588"/>
                <a:ext cx="23" cy="193"/>
                <a:chOff x="4753" y="1588"/>
                <a:chExt cx="23" cy="193"/>
              </a:xfrm>
            </p:grpSpPr>
            <p:sp>
              <p:nvSpPr>
                <p:cNvPr id="57751" name="Rectangle 194"/>
                <p:cNvSpPr>
                  <a:spLocks noChangeArrowheads="1"/>
                </p:cNvSpPr>
                <p:nvPr/>
              </p:nvSpPr>
              <p:spPr bwMode="auto">
                <a:xfrm>
                  <a:off x="4753" y="1777"/>
                  <a:ext cx="23" cy="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52" name="Group 195"/>
                <p:cNvGrpSpPr>
                  <a:grpSpLocks/>
                </p:cNvGrpSpPr>
                <p:nvPr/>
              </p:nvGrpSpPr>
              <p:grpSpPr bwMode="auto">
                <a:xfrm>
                  <a:off x="4755" y="1588"/>
                  <a:ext cx="15" cy="182"/>
                  <a:chOff x="4755" y="1588"/>
                  <a:chExt cx="15" cy="182"/>
                </a:xfrm>
              </p:grpSpPr>
              <p:sp>
                <p:nvSpPr>
                  <p:cNvPr id="57753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759" y="1588"/>
                    <a:ext cx="8" cy="89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754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1683"/>
                    <a:ext cx="15" cy="87"/>
                  </a:xfrm>
                  <a:prstGeom prst="rect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739" name="Group 198"/>
              <p:cNvGrpSpPr>
                <a:grpSpLocks/>
              </p:cNvGrpSpPr>
              <p:nvPr/>
            </p:nvGrpSpPr>
            <p:grpSpPr bwMode="auto">
              <a:xfrm>
                <a:off x="4560" y="1666"/>
                <a:ext cx="207" cy="217"/>
                <a:chOff x="4560" y="1666"/>
                <a:chExt cx="207" cy="217"/>
              </a:xfrm>
            </p:grpSpPr>
            <p:grpSp>
              <p:nvGrpSpPr>
                <p:cNvPr id="57740" name="Group 199"/>
                <p:cNvGrpSpPr>
                  <a:grpSpLocks/>
                </p:cNvGrpSpPr>
                <p:nvPr/>
              </p:nvGrpSpPr>
              <p:grpSpPr bwMode="auto">
                <a:xfrm>
                  <a:off x="4570" y="1666"/>
                  <a:ext cx="189" cy="143"/>
                  <a:chOff x="4570" y="1666"/>
                  <a:chExt cx="189" cy="143"/>
                </a:xfrm>
              </p:grpSpPr>
              <p:sp>
                <p:nvSpPr>
                  <p:cNvPr id="57747" name="Freeform 200"/>
                  <p:cNvSpPr>
                    <a:spLocks/>
                  </p:cNvSpPr>
                  <p:nvPr/>
                </p:nvSpPr>
                <p:spPr bwMode="auto">
                  <a:xfrm>
                    <a:off x="4570" y="1666"/>
                    <a:ext cx="189" cy="143"/>
                  </a:xfrm>
                  <a:custGeom>
                    <a:avLst/>
                    <a:gdLst>
                      <a:gd name="T0" fmla="*/ 100 w 189"/>
                      <a:gd name="T1" fmla="*/ 0 h 143"/>
                      <a:gd name="T2" fmla="*/ 172 w 189"/>
                      <a:gd name="T3" fmla="*/ 0 h 143"/>
                      <a:gd name="T4" fmla="*/ 175 w 189"/>
                      <a:gd name="T5" fmla="*/ 1 h 143"/>
                      <a:gd name="T6" fmla="*/ 177 w 189"/>
                      <a:gd name="T7" fmla="*/ 3 h 143"/>
                      <a:gd name="T8" fmla="*/ 178 w 189"/>
                      <a:gd name="T9" fmla="*/ 6 h 143"/>
                      <a:gd name="T10" fmla="*/ 178 w 189"/>
                      <a:gd name="T11" fmla="*/ 8 h 143"/>
                      <a:gd name="T12" fmla="*/ 188 w 189"/>
                      <a:gd name="T13" fmla="*/ 121 h 143"/>
                      <a:gd name="T14" fmla="*/ 188 w 189"/>
                      <a:gd name="T15" fmla="*/ 126 h 143"/>
                      <a:gd name="T16" fmla="*/ 187 w 189"/>
                      <a:gd name="T17" fmla="*/ 132 h 143"/>
                      <a:gd name="T18" fmla="*/ 183 w 189"/>
                      <a:gd name="T19" fmla="*/ 138 h 143"/>
                      <a:gd name="T20" fmla="*/ 179 w 189"/>
                      <a:gd name="T21" fmla="*/ 142 h 143"/>
                      <a:gd name="T22" fmla="*/ 175 w 189"/>
                      <a:gd name="T23" fmla="*/ 142 h 143"/>
                      <a:gd name="T24" fmla="*/ 0 w 189"/>
                      <a:gd name="T25" fmla="*/ 142 h 143"/>
                      <a:gd name="T26" fmla="*/ 4 w 189"/>
                      <a:gd name="T27" fmla="*/ 84 h 143"/>
                      <a:gd name="T28" fmla="*/ 6 w 189"/>
                      <a:gd name="T29" fmla="*/ 80 h 143"/>
                      <a:gd name="T30" fmla="*/ 10 w 189"/>
                      <a:gd name="T31" fmla="*/ 76 h 143"/>
                      <a:gd name="T32" fmla="*/ 15 w 189"/>
                      <a:gd name="T33" fmla="*/ 75 h 143"/>
                      <a:gd name="T34" fmla="*/ 83 w 189"/>
                      <a:gd name="T35" fmla="*/ 60 h 143"/>
                      <a:gd name="T36" fmla="*/ 116 w 189"/>
                      <a:gd name="T37" fmla="*/ 60 h 143"/>
                      <a:gd name="T38" fmla="*/ 163 w 189"/>
                      <a:gd name="T39" fmla="*/ 60 h 143"/>
                      <a:gd name="T40" fmla="*/ 163 w 189"/>
                      <a:gd name="T41" fmla="*/ 8 h 143"/>
                      <a:gd name="T42" fmla="*/ 125 w 189"/>
                      <a:gd name="T43" fmla="*/ 8 h 143"/>
                      <a:gd name="T44" fmla="*/ 115 w 189"/>
                      <a:gd name="T45" fmla="*/ 60 h 143"/>
                      <a:gd name="T46" fmla="*/ 108 w 189"/>
                      <a:gd name="T47" fmla="*/ 60 h 143"/>
                      <a:gd name="T48" fmla="*/ 118 w 189"/>
                      <a:gd name="T49" fmla="*/ 8 h 143"/>
                      <a:gd name="T50" fmla="*/ 100 w 189"/>
                      <a:gd name="T51" fmla="*/ 8 h 143"/>
                      <a:gd name="T52" fmla="*/ 90 w 189"/>
                      <a:gd name="T53" fmla="*/ 60 h 143"/>
                      <a:gd name="T54" fmla="*/ 83 w 189"/>
                      <a:gd name="T55" fmla="*/ 61 h 143"/>
                      <a:gd name="T56" fmla="*/ 94 w 189"/>
                      <a:gd name="T57" fmla="*/ 7 h 143"/>
                      <a:gd name="T58" fmla="*/ 94 w 189"/>
                      <a:gd name="T59" fmla="*/ 5 h 143"/>
                      <a:gd name="T60" fmla="*/ 96 w 189"/>
                      <a:gd name="T61" fmla="*/ 2 h 143"/>
                      <a:gd name="T62" fmla="*/ 98 w 189"/>
                      <a:gd name="T63" fmla="*/ 0 h 143"/>
                      <a:gd name="T64" fmla="*/ 100 w 189"/>
                      <a:gd name="T65" fmla="*/ 0 h 1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89" h="143">
                        <a:moveTo>
                          <a:pt x="100" y="0"/>
                        </a:moveTo>
                        <a:lnTo>
                          <a:pt x="172" y="0"/>
                        </a:lnTo>
                        <a:lnTo>
                          <a:pt x="175" y="1"/>
                        </a:lnTo>
                        <a:lnTo>
                          <a:pt x="177" y="3"/>
                        </a:lnTo>
                        <a:lnTo>
                          <a:pt x="178" y="6"/>
                        </a:lnTo>
                        <a:lnTo>
                          <a:pt x="178" y="8"/>
                        </a:lnTo>
                        <a:lnTo>
                          <a:pt x="188" y="121"/>
                        </a:lnTo>
                        <a:lnTo>
                          <a:pt x="188" y="126"/>
                        </a:lnTo>
                        <a:lnTo>
                          <a:pt x="187" y="132"/>
                        </a:lnTo>
                        <a:lnTo>
                          <a:pt x="183" y="138"/>
                        </a:lnTo>
                        <a:lnTo>
                          <a:pt x="179" y="142"/>
                        </a:lnTo>
                        <a:lnTo>
                          <a:pt x="175" y="142"/>
                        </a:lnTo>
                        <a:lnTo>
                          <a:pt x="0" y="142"/>
                        </a:lnTo>
                        <a:lnTo>
                          <a:pt x="4" y="84"/>
                        </a:lnTo>
                        <a:lnTo>
                          <a:pt x="6" y="80"/>
                        </a:lnTo>
                        <a:lnTo>
                          <a:pt x="10" y="76"/>
                        </a:lnTo>
                        <a:lnTo>
                          <a:pt x="15" y="75"/>
                        </a:lnTo>
                        <a:lnTo>
                          <a:pt x="83" y="60"/>
                        </a:lnTo>
                        <a:lnTo>
                          <a:pt x="116" y="60"/>
                        </a:lnTo>
                        <a:lnTo>
                          <a:pt x="163" y="60"/>
                        </a:lnTo>
                        <a:lnTo>
                          <a:pt x="163" y="8"/>
                        </a:lnTo>
                        <a:lnTo>
                          <a:pt x="125" y="8"/>
                        </a:lnTo>
                        <a:lnTo>
                          <a:pt x="115" y="60"/>
                        </a:lnTo>
                        <a:lnTo>
                          <a:pt x="108" y="60"/>
                        </a:lnTo>
                        <a:lnTo>
                          <a:pt x="118" y="8"/>
                        </a:lnTo>
                        <a:lnTo>
                          <a:pt x="100" y="8"/>
                        </a:lnTo>
                        <a:lnTo>
                          <a:pt x="90" y="60"/>
                        </a:lnTo>
                        <a:lnTo>
                          <a:pt x="83" y="61"/>
                        </a:lnTo>
                        <a:lnTo>
                          <a:pt x="94" y="7"/>
                        </a:lnTo>
                        <a:lnTo>
                          <a:pt x="94" y="5"/>
                        </a:lnTo>
                        <a:lnTo>
                          <a:pt x="96" y="2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7748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4653" y="1722"/>
                    <a:ext cx="31" cy="7"/>
                    <a:chOff x="4653" y="1722"/>
                    <a:chExt cx="31" cy="7"/>
                  </a:xfrm>
                </p:grpSpPr>
                <p:sp>
                  <p:nvSpPr>
                    <p:cNvPr id="57749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4678" y="1722"/>
                      <a:ext cx="6" cy="7"/>
                    </a:xfrm>
                    <a:custGeom>
                      <a:avLst/>
                      <a:gdLst>
                        <a:gd name="T0" fmla="*/ 1 w 6"/>
                        <a:gd name="T1" fmla="*/ 1 h 7"/>
                        <a:gd name="T2" fmla="*/ 0 w 6"/>
                        <a:gd name="T3" fmla="*/ 6 h 7"/>
                        <a:gd name="T4" fmla="*/ 4 w 6"/>
                        <a:gd name="T5" fmla="*/ 6 h 7"/>
                        <a:gd name="T6" fmla="*/ 5 w 6"/>
                        <a:gd name="T7" fmla="*/ 0 h 7"/>
                        <a:gd name="T8" fmla="*/ 1 w 6"/>
                        <a:gd name="T9" fmla="*/ 1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1" y="1"/>
                          </a:moveTo>
                          <a:lnTo>
                            <a:pt x="0" y="6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50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53" y="1722"/>
                      <a:ext cx="5" cy="6"/>
                    </a:xfrm>
                    <a:custGeom>
                      <a:avLst/>
                      <a:gdLst>
                        <a:gd name="T0" fmla="*/ 1 w 5"/>
                        <a:gd name="T1" fmla="*/ 1 h 6"/>
                        <a:gd name="T2" fmla="*/ 0 w 5"/>
                        <a:gd name="T3" fmla="*/ 5 h 6"/>
                        <a:gd name="T4" fmla="*/ 3 w 5"/>
                        <a:gd name="T5" fmla="*/ 5 h 6"/>
                        <a:gd name="T6" fmla="*/ 4 w 5"/>
                        <a:gd name="T7" fmla="*/ 0 h 6"/>
                        <a:gd name="T8" fmla="*/ 1 w 5"/>
                        <a:gd name="T9" fmla="*/ 1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1" y="1"/>
                          </a:moveTo>
                          <a:lnTo>
                            <a:pt x="0" y="5"/>
                          </a:lnTo>
                          <a:lnTo>
                            <a:pt x="3" y="5"/>
                          </a:lnTo>
                          <a:lnTo>
                            <a:pt x="4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741" name="Freeform 204"/>
                <p:cNvSpPr>
                  <a:spLocks/>
                </p:cNvSpPr>
                <p:nvPr/>
              </p:nvSpPr>
              <p:spPr bwMode="auto">
                <a:xfrm>
                  <a:off x="4560" y="1781"/>
                  <a:ext cx="131" cy="88"/>
                </a:xfrm>
                <a:custGeom>
                  <a:avLst/>
                  <a:gdLst>
                    <a:gd name="T0" fmla="*/ 18 w 131"/>
                    <a:gd name="T1" fmla="*/ 44 h 88"/>
                    <a:gd name="T2" fmla="*/ 0 w 131"/>
                    <a:gd name="T3" fmla="*/ 44 h 88"/>
                    <a:gd name="T4" fmla="*/ 0 w 131"/>
                    <a:gd name="T5" fmla="*/ 87 h 88"/>
                    <a:gd name="T6" fmla="*/ 23 w 131"/>
                    <a:gd name="T7" fmla="*/ 87 h 88"/>
                    <a:gd name="T8" fmla="*/ 110 w 131"/>
                    <a:gd name="T9" fmla="*/ 87 h 88"/>
                    <a:gd name="T10" fmla="*/ 110 w 131"/>
                    <a:gd name="T11" fmla="*/ 65 h 88"/>
                    <a:gd name="T12" fmla="*/ 130 w 131"/>
                    <a:gd name="T13" fmla="*/ 65 h 88"/>
                    <a:gd name="T14" fmla="*/ 130 w 131"/>
                    <a:gd name="T15" fmla="*/ 28 h 88"/>
                    <a:gd name="T16" fmla="*/ 108 w 131"/>
                    <a:gd name="T17" fmla="*/ 28 h 88"/>
                    <a:gd name="T18" fmla="*/ 96 w 131"/>
                    <a:gd name="T19" fmla="*/ 0 h 88"/>
                    <a:gd name="T20" fmla="*/ 18 w 131"/>
                    <a:gd name="T21" fmla="*/ 0 h 88"/>
                    <a:gd name="T22" fmla="*/ 18 w 131"/>
                    <a:gd name="T23" fmla="*/ 44 h 8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88">
                      <a:moveTo>
                        <a:pt x="18" y="44"/>
                      </a:moveTo>
                      <a:lnTo>
                        <a:pt x="0" y="44"/>
                      </a:lnTo>
                      <a:lnTo>
                        <a:pt x="0" y="87"/>
                      </a:lnTo>
                      <a:lnTo>
                        <a:pt x="23" y="87"/>
                      </a:lnTo>
                      <a:lnTo>
                        <a:pt x="110" y="87"/>
                      </a:lnTo>
                      <a:lnTo>
                        <a:pt x="110" y="65"/>
                      </a:lnTo>
                      <a:lnTo>
                        <a:pt x="130" y="65"/>
                      </a:lnTo>
                      <a:lnTo>
                        <a:pt x="130" y="28"/>
                      </a:lnTo>
                      <a:lnTo>
                        <a:pt x="108" y="28"/>
                      </a:lnTo>
                      <a:lnTo>
                        <a:pt x="96" y="0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742" name="Freeform 205"/>
                <p:cNvSpPr>
                  <a:spLocks/>
                </p:cNvSpPr>
                <p:nvPr/>
              </p:nvSpPr>
              <p:spPr bwMode="auto">
                <a:xfrm>
                  <a:off x="4562" y="1772"/>
                  <a:ext cx="111" cy="55"/>
                </a:xfrm>
                <a:custGeom>
                  <a:avLst/>
                  <a:gdLst>
                    <a:gd name="T0" fmla="*/ 9 w 111"/>
                    <a:gd name="T1" fmla="*/ 0 h 55"/>
                    <a:gd name="T2" fmla="*/ 92 w 111"/>
                    <a:gd name="T3" fmla="*/ 0 h 55"/>
                    <a:gd name="T4" fmla="*/ 110 w 111"/>
                    <a:gd name="T5" fmla="*/ 54 h 55"/>
                    <a:gd name="T6" fmla="*/ 97 w 111"/>
                    <a:gd name="T7" fmla="*/ 54 h 55"/>
                    <a:gd name="T8" fmla="*/ 94 w 111"/>
                    <a:gd name="T9" fmla="*/ 53 h 55"/>
                    <a:gd name="T10" fmla="*/ 92 w 111"/>
                    <a:gd name="T11" fmla="*/ 52 h 55"/>
                    <a:gd name="T12" fmla="*/ 90 w 111"/>
                    <a:gd name="T13" fmla="*/ 51 h 55"/>
                    <a:gd name="T14" fmla="*/ 88 w 111"/>
                    <a:gd name="T15" fmla="*/ 48 h 55"/>
                    <a:gd name="T16" fmla="*/ 88 w 111"/>
                    <a:gd name="T17" fmla="*/ 45 h 55"/>
                    <a:gd name="T18" fmla="*/ 79 w 111"/>
                    <a:gd name="T19" fmla="*/ 23 h 55"/>
                    <a:gd name="T20" fmla="*/ 77 w 111"/>
                    <a:gd name="T21" fmla="*/ 20 h 55"/>
                    <a:gd name="T22" fmla="*/ 75 w 111"/>
                    <a:gd name="T23" fmla="*/ 19 h 55"/>
                    <a:gd name="T24" fmla="*/ 71 w 111"/>
                    <a:gd name="T25" fmla="*/ 18 h 55"/>
                    <a:gd name="T26" fmla="*/ 31 w 111"/>
                    <a:gd name="T27" fmla="*/ 18 h 55"/>
                    <a:gd name="T28" fmla="*/ 28 w 111"/>
                    <a:gd name="T29" fmla="*/ 19 h 55"/>
                    <a:gd name="T30" fmla="*/ 26 w 111"/>
                    <a:gd name="T31" fmla="*/ 20 h 55"/>
                    <a:gd name="T32" fmla="*/ 24 w 111"/>
                    <a:gd name="T33" fmla="*/ 23 h 55"/>
                    <a:gd name="T34" fmla="*/ 23 w 111"/>
                    <a:gd name="T35" fmla="*/ 26 h 55"/>
                    <a:gd name="T36" fmla="*/ 16 w 111"/>
                    <a:gd name="T37" fmla="*/ 53 h 55"/>
                    <a:gd name="T38" fmla="*/ 0 w 111"/>
                    <a:gd name="T39" fmla="*/ 53 h 55"/>
                    <a:gd name="T40" fmla="*/ 0 w 111"/>
                    <a:gd name="T41" fmla="*/ 12 h 55"/>
                    <a:gd name="T42" fmla="*/ 0 w 111"/>
                    <a:gd name="T43" fmla="*/ 8 h 55"/>
                    <a:gd name="T44" fmla="*/ 1 w 111"/>
                    <a:gd name="T45" fmla="*/ 5 h 55"/>
                    <a:gd name="T46" fmla="*/ 2 w 111"/>
                    <a:gd name="T47" fmla="*/ 2 h 55"/>
                    <a:gd name="T48" fmla="*/ 5 w 111"/>
                    <a:gd name="T49" fmla="*/ 0 h 55"/>
                    <a:gd name="T50" fmla="*/ 9 w 111"/>
                    <a:gd name="T51" fmla="*/ 0 h 5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1" h="55">
                      <a:moveTo>
                        <a:pt x="9" y="0"/>
                      </a:moveTo>
                      <a:lnTo>
                        <a:pt x="92" y="0"/>
                      </a:lnTo>
                      <a:lnTo>
                        <a:pt x="110" y="54"/>
                      </a:lnTo>
                      <a:lnTo>
                        <a:pt x="97" y="54"/>
                      </a:lnTo>
                      <a:lnTo>
                        <a:pt x="94" y="53"/>
                      </a:lnTo>
                      <a:lnTo>
                        <a:pt x="92" y="52"/>
                      </a:lnTo>
                      <a:lnTo>
                        <a:pt x="90" y="51"/>
                      </a:lnTo>
                      <a:lnTo>
                        <a:pt x="88" y="48"/>
                      </a:lnTo>
                      <a:lnTo>
                        <a:pt x="88" y="45"/>
                      </a:lnTo>
                      <a:lnTo>
                        <a:pt x="79" y="23"/>
                      </a:lnTo>
                      <a:lnTo>
                        <a:pt x="77" y="20"/>
                      </a:lnTo>
                      <a:lnTo>
                        <a:pt x="75" y="19"/>
                      </a:lnTo>
                      <a:lnTo>
                        <a:pt x="71" y="18"/>
                      </a:lnTo>
                      <a:lnTo>
                        <a:pt x="31" y="18"/>
                      </a:lnTo>
                      <a:lnTo>
                        <a:pt x="28" y="19"/>
                      </a:lnTo>
                      <a:lnTo>
                        <a:pt x="26" y="20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16" y="53"/>
                      </a:lnTo>
                      <a:lnTo>
                        <a:pt x="0" y="53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743" name="Group 206"/>
                <p:cNvGrpSpPr>
                  <a:grpSpLocks/>
                </p:cNvGrpSpPr>
                <p:nvPr/>
              </p:nvGrpSpPr>
              <p:grpSpPr bwMode="auto">
                <a:xfrm>
                  <a:off x="4682" y="1811"/>
                  <a:ext cx="85" cy="72"/>
                  <a:chOff x="4682" y="1811"/>
                  <a:chExt cx="85" cy="72"/>
                </a:xfrm>
              </p:grpSpPr>
              <p:sp>
                <p:nvSpPr>
                  <p:cNvPr id="57744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4749" y="1855"/>
                    <a:ext cx="16" cy="1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745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811"/>
                    <a:ext cx="81" cy="40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746" name="Freeform 209"/>
                  <p:cNvSpPr>
                    <a:spLocks/>
                  </p:cNvSpPr>
                  <p:nvPr/>
                </p:nvSpPr>
                <p:spPr bwMode="auto">
                  <a:xfrm>
                    <a:off x="4682" y="1856"/>
                    <a:ext cx="70" cy="27"/>
                  </a:xfrm>
                  <a:custGeom>
                    <a:avLst/>
                    <a:gdLst>
                      <a:gd name="T0" fmla="*/ 0 w 70"/>
                      <a:gd name="T1" fmla="*/ 0 h 27"/>
                      <a:gd name="T2" fmla="*/ 69 w 70"/>
                      <a:gd name="T3" fmla="*/ 0 h 27"/>
                      <a:gd name="T4" fmla="*/ 69 w 70"/>
                      <a:gd name="T5" fmla="*/ 16 h 27"/>
                      <a:gd name="T6" fmla="*/ 13 w 70"/>
                      <a:gd name="T7" fmla="*/ 16 h 27"/>
                      <a:gd name="T8" fmla="*/ 13 w 70"/>
                      <a:gd name="T9" fmla="*/ 26 h 27"/>
                      <a:gd name="T10" fmla="*/ 0 w 70"/>
                      <a:gd name="T11" fmla="*/ 26 h 27"/>
                      <a:gd name="T12" fmla="*/ 0 w 70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0" h="27">
                        <a:moveTo>
                          <a:pt x="0" y="0"/>
                        </a:moveTo>
                        <a:lnTo>
                          <a:pt x="69" y="0"/>
                        </a:lnTo>
                        <a:lnTo>
                          <a:pt x="69" y="16"/>
                        </a:lnTo>
                        <a:lnTo>
                          <a:pt x="13" y="16"/>
                        </a:lnTo>
                        <a:lnTo>
                          <a:pt x="13" y="26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57679" name="Freeform 210"/>
            <p:cNvSpPr>
              <a:spLocks/>
            </p:cNvSpPr>
            <p:nvPr/>
          </p:nvSpPr>
          <p:spPr bwMode="auto">
            <a:xfrm>
              <a:off x="5302" y="1772"/>
              <a:ext cx="177" cy="33"/>
            </a:xfrm>
            <a:custGeom>
              <a:avLst/>
              <a:gdLst>
                <a:gd name="T0" fmla="*/ 20 w 177"/>
                <a:gd name="T1" fmla="*/ 1 h 33"/>
                <a:gd name="T2" fmla="*/ 0 w 177"/>
                <a:gd name="T3" fmla="*/ 25 h 33"/>
                <a:gd name="T4" fmla="*/ 6 w 177"/>
                <a:gd name="T5" fmla="*/ 32 h 33"/>
                <a:gd name="T6" fmla="*/ 24 w 177"/>
                <a:gd name="T7" fmla="*/ 11 h 33"/>
                <a:gd name="T8" fmla="*/ 155 w 177"/>
                <a:gd name="T9" fmla="*/ 11 h 33"/>
                <a:gd name="T10" fmla="*/ 171 w 177"/>
                <a:gd name="T11" fmla="*/ 26 h 33"/>
                <a:gd name="T12" fmla="*/ 176 w 177"/>
                <a:gd name="T13" fmla="*/ 17 h 33"/>
                <a:gd name="T14" fmla="*/ 159 w 17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" h="33">
                  <a:moveTo>
                    <a:pt x="20" y="1"/>
                  </a:moveTo>
                  <a:lnTo>
                    <a:pt x="0" y="25"/>
                  </a:lnTo>
                  <a:lnTo>
                    <a:pt x="6" y="32"/>
                  </a:lnTo>
                  <a:lnTo>
                    <a:pt x="24" y="11"/>
                  </a:lnTo>
                  <a:lnTo>
                    <a:pt x="155" y="11"/>
                  </a:lnTo>
                  <a:lnTo>
                    <a:pt x="171" y="26"/>
                  </a:lnTo>
                  <a:lnTo>
                    <a:pt x="176" y="17"/>
                  </a:lnTo>
                  <a:lnTo>
                    <a:pt x="1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680" name="Rectangle 211"/>
            <p:cNvSpPr>
              <a:spLocks noChangeArrowheads="1"/>
            </p:cNvSpPr>
            <p:nvPr/>
          </p:nvSpPr>
          <p:spPr bwMode="auto">
            <a:xfrm>
              <a:off x="5482" y="1790"/>
              <a:ext cx="2" cy="7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681" name="Rectangle 212"/>
            <p:cNvSpPr>
              <a:spLocks noChangeArrowheads="1"/>
            </p:cNvSpPr>
            <p:nvPr/>
          </p:nvSpPr>
          <p:spPr bwMode="auto">
            <a:xfrm>
              <a:off x="5492" y="1801"/>
              <a:ext cx="11" cy="1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7682" name="Group 213"/>
            <p:cNvGrpSpPr>
              <a:grpSpLocks/>
            </p:cNvGrpSpPr>
            <p:nvPr/>
          </p:nvGrpSpPr>
          <p:grpSpPr bwMode="auto">
            <a:xfrm>
              <a:off x="4574" y="1796"/>
              <a:ext cx="900" cy="112"/>
              <a:chOff x="4574" y="1796"/>
              <a:chExt cx="900" cy="112"/>
            </a:xfrm>
          </p:grpSpPr>
          <p:grpSp>
            <p:nvGrpSpPr>
              <p:cNvPr id="57684" name="Group 214"/>
              <p:cNvGrpSpPr>
                <a:grpSpLocks/>
              </p:cNvGrpSpPr>
              <p:nvPr/>
            </p:nvGrpSpPr>
            <p:grpSpPr bwMode="auto">
              <a:xfrm>
                <a:off x="4866" y="1801"/>
                <a:ext cx="84" cy="107"/>
                <a:chOff x="4866" y="1801"/>
                <a:chExt cx="84" cy="107"/>
              </a:xfrm>
            </p:grpSpPr>
            <p:sp>
              <p:nvSpPr>
                <p:cNvPr id="57726" name="Oval 215"/>
                <p:cNvSpPr>
                  <a:spLocks noChangeArrowheads="1"/>
                </p:cNvSpPr>
                <p:nvPr/>
              </p:nvSpPr>
              <p:spPr bwMode="auto">
                <a:xfrm>
                  <a:off x="4866" y="1801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27" name="Group 216"/>
                <p:cNvGrpSpPr>
                  <a:grpSpLocks/>
                </p:cNvGrpSpPr>
                <p:nvPr/>
              </p:nvGrpSpPr>
              <p:grpSpPr bwMode="auto">
                <a:xfrm>
                  <a:off x="4886" y="1826"/>
                  <a:ext cx="44" cy="57"/>
                  <a:chOff x="4886" y="1826"/>
                  <a:chExt cx="44" cy="57"/>
                </a:xfrm>
              </p:grpSpPr>
              <p:grpSp>
                <p:nvGrpSpPr>
                  <p:cNvPr id="57728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4886" y="1826"/>
                    <a:ext cx="44" cy="57"/>
                    <a:chOff x="4886" y="1826"/>
                    <a:chExt cx="44" cy="57"/>
                  </a:xfrm>
                </p:grpSpPr>
                <p:sp>
                  <p:nvSpPr>
                    <p:cNvPr id="57736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6" y="1826"/>
                      <a:ext cx="44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7737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1" y="1832"/>
                      <a:ext cx="34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7729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4889" y="1830"/>
                    <a:ext cx="38" cy="48"/>
                    <a:chOff x="4889" y="1830"/>
                    <a:chExt cx="38" cy="48"/>
                  </a:xfrm>
                </p:grpSpPr>
                <p:sp>
                  <p:nvSpPr>
                    <p:cNvPr id="5773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900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889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917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4894" y="1866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4 h 12"/>
                        <a:gd name="T2" fmla="*/ 1 w 12"/>
                        <a:gd name="T3" fmla="*/ 3 h 12"/>
                        <a:gd name="T4" fmla="*/ 2 w 12"/>
                        <a:gd name="T5" fmla="*/ 2 h 12"/>
                        <a:gd name="T6" fmla="*/ 3 w 12"/>
                        <a:gd name="T7" fmla="*/ 1 h 12"/>
                        <a:gd name="T8" fmla="*/ 5 w 12"/>
                        <a:gd name="T9" fmla="*/ 0 h 12"/>
                        <a:gd name="T10" fmla="*/ 7 w 12"/>
                        <a:gd name="T11" fmla="*/ 0 h 12"/>
                        <a:gd name="T12" fmla="*/ 9 w 12"/>
                        <a:gd name="T13" fmla="*/ 1 h 12"/>
                        <a:gd name="T14" fmla="*/ 10 w 12"/>
                        <a:gd name="T15" fmla="*/ 2 h 12"/>
                        <a:gd name="T16" fmla="*/ 11 w 12"/>
                        <a:gd name="T17" fmla="*/ 3 h 12"/>
                        <a:gd name="T18" fmla="*/ 11 w 12"/>
                        <a:gd name="T19" fmla="*/ 6 h 12"/>
                        <a:gd name="T20" fmla="*/ 11 w 12"/>
                        <a:gd name="T21" fmla="*/ 8 h 12"/>
                        <a:gd name="T22" fmla="*/ 10 w 12"/>
                        <a:gd name="T23" fmla="*/ 11 h 12"/>
                        <a:gd name="T24" fmla="*/ 7 w 12"/>
                        <a:gd name="T25" fmla="*/ 10 h 12"/>
                        <a:gd name="T26" fmla="*/ 4 w 12"/>
                        <a:gd name="T27" fmla="*/ 9 h 12"/>
                        <a:gd name="T28" fmla="*/ 1 w 12"/>
                        <a:gd name="T29" fmla="*/ 7 h 12"/>
                        <a:gd name="T30" fmla="*/ 0 w 12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0" y="2"/>
                          </a:lnTo>
                          <a:lnTo>
                            <a:pt x="11" y="3"/>
                          </a:lnTo>
                          <a:lnTo>
                            <a:pt x="11" y="6"/>
                          </a:lnTo>
                          <a:lnTo>
                            <a:pt x="11" y="8"/>
                          </a:lnTo>
                          <a:lnTo>
                            <a:pt x="10" y="11"/>
                          </a:lnTo>
                          <a:lnTo>
                            <a:pt x="7" y="10"/>
                          </a:lnTo>
                          <a:lnTo>
                            <a:pt x="4" y="9"/>
                          </a:lnTo>
                          <a:lnTo>
                            <a:pt x="1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73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914" y="1862"/>
                      <a:ext cx="12" cy="15"/>
                    </a:xfrm>
                    <a:custGeom>
                      <a:avLst/>
                      <a:gdLst>
                        <a:gd name="T0" fmla="*/ 11 w 12"/>
                        <a:gd name="T1" fmla="*/ 3 h 15"/>
                        <a:gd name="T2" fmla="*/ 10 w 12"/>
                        <a:gd name="T3" fmla="*/ 2 h 15"/>
                        <a:gd name="T4" fmla="*/ 9 w 12"/>
                        <a:gd name="T5" fmla="*/ 1 h 15"/>
                        <a:gd name="T6" fmla="*/ 8 w 12"/>
                        <a:gd name="T7" fmla="*/ 1 h 15"/>
                        <a:gd name="T8" fmla="*/ 6 w 12"/>
                        <a:gd name="T9" fmla="*/ 0 h 15"/>
                        <a:gd name="T10" fmla="*/ 3 w 12"/>
                        <a:gd name="T11" fmla="*/ 1 h 15"/>
                        <a:gd name="T12" fmla="*/ 2 w 12"/>
                        <a:gd name="T13" fmla="*/ 2 h 15"/>
                        <a:gd name="T14" fmla="*/ 1 w 12"/>
                        <a:gd name="T15" fmla="*/ 3 h 15"/>
                        <a:gd name="T16" fmla="*/ 0 w 12"/>
                        <a:gd name="T17" fmla="*/ 5 h 15"/>
                        <a:gd name="T18" fmla="*/ 0 w 12"/>
                        <a:gd name="T19" fmla="*/ 7 h 15"/>
                        <a:gd name="T20" fmla="*/ 0 w 12"/>
                        <a:gd name="T21" fmla="*/ 9 h 15"/>
                        <a:gd name="T22" fmla="*/ 1 w 12"/>
                        <a:gd name="T23" fmla="*/ 12 h 15"/>
                        <a:gd name="T24" fmla="*/ 2 w 12"/>
                        <a:gd name="T25" fmla="*/ 14 h 15"/>
                        <a:gd name="T26" fmla="*/ 6 w 12"/>
                        <a:gd name="T27" fmla="*/ 11 h 15"/>
                        <a:gd name="T28" fmla="*/ 8 w 12"/>
                        <a:gd name="T29" fmla="*/ 9 h 15"/>
                        <a:gd name="T30" fmla="*/ 10 w 12"/>
                        <a:gd name="T31" fmla="*/ 7 h 15"/>
                        <a:gd name="T32" fmla="*/ 11 w 12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1" y="3"/>
                          </a:moveTo>
                          <a:lnTo>
                            <a:pt x="10" y="2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6" y="11"/>
                          </a:lnTo>
                          <a:lnTo>
                            <a:pt x="8" y="9"/>
                          </a:lnTo>
                          <a:lnTo>
                            <a:pt x="10" y="7"/>
                          </a:lnTo>
                          <a:lnTo>
                            <a:pt x="11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730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906" y="1850"/>
                    <a:ext cx="5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685" name="Group 227"/>
              <p:cNvGrpSpPr>
                <a:grpSpLocks/>
              </p:cNvGrpSpPr>
              <p:nvPr/>
            </p:nvGrpSpPr>
            <p:grpSpPr bwMode="auto">
              <a:xfrm>
                <a:off x="5302" y="1796"/>
                <a:ext cx="84" cy="107"/>
                <a:chOff x="5302" y="1796"/>
                <a:chExt cx="84" cy="107"/>
              </a:xfrm>
            </p:grpSpPr>
            <p:sp>
              <p:nvSpPr>
                <p:cNvPr id="57713" name="Oval 228"/>
                <p:cNvSpPr>
                  <a:spLocks noChangeArrowheads="1"/>
                </p:cNvSpPr>
                <p:nvPr/>
              </p:nvSpPr>
              <p:spPr bwMode="auto">
                <a:xfrm>
                  <a:off x="5302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14" name="Group 229"/>
                <p:cNvGrpSpPr>
                  <a:grpSpLocks/>
                </p:cNvGrpSpPr>
                <p:nvPr/>
              </p:nvGrpSpPr>
              <p:grpSpPr bwMode="auto">
                <a:xfrm>
                  <a:off x="5322" y="1821"/>
                  <a:ext cx="44" cy="57"/>
                  <a:chOff x="5322" y="1821"/>
                  <a:chExt cx="44" cy="57"/>
                </a:xfrm>
              </p:grpSpPr>
              <p:grpSp>
                <p:nvGrpSpPr>
                  <p:cNvPr id="57715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5322" y="1821"/>
                    <a:ext cx="44" cy="57"/>
                    <a:chOff x="5322" y="1821"/>
                    <a:chExt cx="44" cy="57"/>
                  </a:xfrm>
                </p:grpSpPr>
                <p:grpSp>
                  <p:nvGrpSpPr>
                    <p:cNvPr id="57717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2" y="1821"/>
                      <a:ext cx="44" cy="57"/>
                      <a:chOff x="5322" y="1821"/>
                      <a:chExt cx="44" cy="57"/>
                    </a:xfrm>
                  </p:grpSpPr>
                  <p:sp>
                    <p:nvSpPr>
                      <p:cNvPr id="57724" name="Oval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2" y="1821"/>
                        <a:ext cx="44" cy="5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7725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8" y="1828"/>
                        <a:ext cx="33" cy="43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7718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5" y="1826"/>
                      <a:ext cx="40" cy="48"/>
                      <a:chOff x="5325" y="1826"/>
                      <a:chExt cx="40" cy="48"/>
                    </a:xfrm>
                  </p:grpSpPr>
                  <p:sp>
                    <p:nvSpPr>
                      <p:cNvPr id="57719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7" y="1828"/>
                        <a:ext cx="14" cy="18"/>
                      </a:xfrm>
                      <a:custGeom>
                        <a:avLst/>
                        <a:gdLst>
                          <a:gd name="T0" fmla="*/ 7 w 14"/>
                          <a:gd name="T1" fmla="*/ 0 h 18"/>
                          <a:gd name="T2" fmla="*/ 13 w 14"/>
                          <a:gd name="T3" fmla="*/ 14 h 18"/>
                          <a:gd name="T4" fmla="*/ 11 w 14"/>
                          <a:gd name="T5" fmla="*/ 17 h 18"/>
                          <a:gd name="T6" fmla="*/ 0 w 14"/>
                          <a:gd name="T7" fmla="*/ 8 h 18"/>
                          <a:gd name="T8" fmla="*/ 2 w 14"/>
                          <a:gd name="T9" fmla="*/ 5 h 18"/>
                          <a:gd name="T10" fmla="*/ 4 w 14"/>
                          <a:gd name="T11" fmla="*/ 2 h 18"/>
                          <a:gd name="T12" fmla="*/ 7 w 14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8">
                            <a:moveTo>
                              <a:pt x="7" y="0"/>
                            </a:moveTo>
                            <a:lnTo>
                              <a:pt x="13" y="14"/>
                            </a:lnTo>
                            <a:lnTo>
                              <a:pt x="11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0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6" y="1826"/>
                        <a:ext cx="13" cy="17"/>
                      </a:xfrm>
                      <a:custGeom>
                        <a:avLst/>
                        <a:gdLst>
                          <a:gd name="T0" fmla="*/ 4 w 13"/>
                          <a:gd name="T1" fmla="*/ 0 h 17"/>
                          <a:gd name="T2" fmla="*/ 0 w 13"/>
                          <a:gd name="T3" fmla="*/ 14 h 17"/>
                          <a:gd name="T4" fmla="*/ 3 w 13"/>
                          <a:gd name="T5" fmla="*/ 16 h 17"/>
                          <a:gd name="T6" fmla="*/ 12 w 13"/>
                          <a:gd name="T7" fmla="*/ 6 h 17"/>
                          <a:gd name="T8" fmla="*/ 10 w 13"/>
                          <a:gd name="T9" fmla="*/ 3 h 17"/>
                          <a:gd name="T10" fmla="*/ 8 w 13"/>
                          <a:gd name="T11" fmla="*/ 2 h 17"/>
                          <a:gd name="T12" fmla="*/ 4 w 13"/>
                          <a:gd name="T13" fmla="*/ 0 h 1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7">
                            <a:moveTo>
                              <a:pt x="4" y="0"/>
                            </a:moveTo>
                            <a:lnTo>
                              <a:pt x="0" y="14"/>
                            </a:lnTo>
                            <a:lnTo>
                              <a:pt x="3" y="16"/>
                            </a:lnTo>
                            <a:lnTo>
                              <a:pt x="12" y="6"/>
                            </a:lnTo>
                            <a:lnTo>
                              <a:pt x="10" y="3"/>
                            </a:lnTo>
                            <a:lnTo>
                              <a:pt x="8" y="2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1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5" y="1852"/>
                        <a:ext cx="14" cy="13"/>
                      </a:xfrm>
                      <a:custGeom>
                        <a:avLst/>
                        <a:gdLst>
                          <a:gd name="T0" fmla="*/ 11 w 14"/>
                          <a:gd name="T1" fmla="*/ 0 h 13"/>
                          <a:gd name="T2" fmla="*/ 0 w 14"/>
                          <a:gd name="T3" fmla="*/ 3 h 13"/>
                          <a:gd name="T4" fmla="*/ 0 w 14"/>
                          <a:gd name="T5" fmla="*/ 6 h 13"/>
                          <a:gd name="T6" fmla="*/ 1 w 14"/>
                          <a:gd name="T7" fmla="*/ 9 h 13"/>
                          <a:gd name="T8" fmla="*/ 3 w 14"/>
                          <a:gd name="T9" fmla="*/ 12 h 13"/>
                          <a:gd name="T10" fmla="*/ 13 w 14"/>
                          <a:gd name="T11" fmla="*/ 4 h 13"/>
                          <a:gd name="T12" fmla="*/ 11 w 14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3">
                            <a:moveTo>
                              <a:pt x="11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3" y="4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2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2" y="1859"/>
                        <a:ext cx="10" cy="15"/>
                      </a:xfrm>
                      <a:custGeom>
                        <a:avLst/>
                        <a:gdLst>
                          <a:gd name="T0" fmla="*/ 2 w 10"/>
                          <a:gd name="T1" fmla="*/ 0 h 15"/>
                          <a:gd name="T2" fmla="*/ 0 w 10"/>
                          <a:gd name="T3" fmla="*/ 14 h 15"/>
                          <a:gd name="T4" fmla="*/ 3 w 10"/>
                          <a:gd name="T5" fmla="*/ 14 h 15"/>
                          <a:gd name="T6" fmla="*/ 6 w 10"/>
                          <a:gd name="T7" fmla="*/ 13 h 15"/>
                          <a:gd name="T8" fmla="*/ 9 w 10"/>
                          <a:gd name="T9" fmla="*/ 12 h 15"/>
                          <a:gd name="T10" fmla="*/ 4 w 10"/>
                          <a:gd name="T11" fmla="*/ 0 h 15"/>
                          <a:gd name="T12" fmla="*/ 2 w 10"/>
                          <a:gd name="T13" fmla="*/ 0 h 1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0" h="15">
                            <a:moveTo>
                              <a:pt x="2" y="0"/>
                            </a:moveTo>
                            <a:lnTo>
                              <a:pt x="0" y="14"/>
                            </a:lnTo>
                            <a:lnTo>
                              <a:pt x="3" y="14"/>
                            </a:lnTo>
                            <a:lnTo>
                              <a:pt x="6" y="13"/>
                            </a:lnTo>
                            <a:lnTo>
                              <a:pt x="9" y="12"/>
                            </a:ln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23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1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7716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5341" y="1846"/>
                    <a:ext cx="6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686" name="Group 241"/>
              <p:cNvGrpSpPr>
                <a:grpSpLocks/>
              </p:cNvGrpSpPr>
              <p:nvPr/>
            </p:nvGrpSpPr>
            <p:grpSpPr bwMode="auto">
              <a:xfrm>
                <a:off x="5390" y="1796"/>
                <a:ext cx="84" cy="107"/>
                <a:chOff x="5390" y="1796"/>
                <a:chExt cx="84" cy="107"/>
              </a:xfrm>
            </p:grpSpPr>
            <p:sp>
              <p:nvSpPr>
                <p:cNvPr id="57700" name="Oval 242"/>
                <p:cNvSpPr>
                  <a:spLocks noChangeArrowheads="1"/>
                </p:cNvSpPr>
                <p:nvPr/>
              </p:nvSpPr>
              <p:spPr bwMode="auto">
                <a:xfrm>
                  <a:off x="5390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701" name="Group 243"/>
                <p:cNvGrpSpPr>
                  <a:grpSpLocks/>
                </p:cNvGrpSpPr>
                <p:nvPr/>
              </p:nvGrpSpPr>
              <p:grpSpPr bwMode="auto">
                <a:xfrm>
                  <a:off x="5410" y="1820"/>
                  <a:ext cx="44" cy="58"/>
                  <a:chOff x="5410" y="1820"/>
                  <a:chExt cx="44" cy="58"/>
                </a:xfrm>
              </p:grpSpPr>
              <p:grpSp>
                <p:nvGrpSpPr>
                  <p:cNvPr id="5770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5410" y="1820"/>
                    <a:ext cx="44" cy="58"/>
                    <a:chOff x="5410" y="1820"/>
                    <a:chExt cx="44" cy="58"/>
                  </a:xfrm>
                </p:grpSpPr>
                <p:grpSp>
                  <p:nvGrpSpPr>
                    <p:cNvPr id="57704" name="Group 2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0" y="1820"/>
                      <a:ext cx="44" cy="58"/>
                      <a:chOff x="5410" y="1820"/>
                      <a:chExt cx="44" cy="58"/>
                    </a:xfrm>
                  </p:grpSpPr>
                  <p:sp>
                    <p:nvSpPr>
                      <p:cNvPr id="57711" name="Oval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0" y="1820"/>
                        <a:ext cx="44" cy="58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7712" name="Oval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6" y="1827"/>
                        <a:ext cx="33" cy="44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7705" name="Group 2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4" y="1825"/>
                      <a:ext cx="38" cy="49"/>
                      <a:chOff x="5414" y="1825"/>
                      <a:chExt cx="38" cy="49"/>
                    </a:xfrm>
                  </p:grpSpPr>
                  <p:sp>
                    <p:nvSpPr>
                      <p:cNvPr id="57706" name="Freeform 2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5" y="1827"/>
                        <a:ext cx="13" cy="18"/>
                      </a:xfrm>
                      <a:custGeom>
                        <a:avLst/>
                        <a:gdLst>
                          <a:gd name="T0" fmla="*/ 7 w 13"/>
                          <a:gd name="T1" fmla="*/ 0 h 18"/>
                          <a:gd name="T2" fmla="*/ 12 w 13"/>
                          <a:gd name="T3" fmla="*/ 14 h 18"/>
                          <a:gd name="T4" fmla="*/ 10 w 13"/>
                          <a:gd name="T5" fmla="*/ 17 h 18"/>
                          <a:gd name="T6" fmla="*/ 0 w 13"/>
                          <a:gd name="T7" fmla="*/ 8 h 18"/>
                          <a:gd name="T8" fmla="*/ 2 w 13"/>
                          <a:gd name="T9" fmla="*/ 5 h 18"/>
                          <a:gd name="T10" fmla="*/ 4 w 13"/>
                          <a:gd name="T11" fmla="*/ 2 h 18"/>
                          <a:gd name="T12" fmla="*/ 7 w 13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8">
                            <a:moveTo>
                              <a:pt x="7" y="0"/>
                            </a:moveTo>
                            <a:lnTo>
                              <a:pt x="12" y="14"/>
                            </a:lnTo>
                            <a:lnTo>
                              <a:pt x="10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07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4" y="1825"/>
                        <a:ext cx="12" cy="18"/>
                      </a:xfrm>
                      <a:custGeom>
                        <a:avLst/>
                        <a:gdLst>
                          <a:gd name="T0" fmla="*/ 3 w 12"/>
                          <a:gd name="T1" fmla="*/ 0 h 18"/>
                          <a:gd name="T2" fmla="*/ 0 w 12"/>
                          <a:gd name="T3" fmla="*/ 15 h 18"/>
                          <a:gd name="T4" fmla="*/ 3 w 12"/>
                          <a:gd name="T5" fmla="*/ 17 h 18"/>
                          <a:gd name="T6" fmla="*/ 11 w 12"/>
                          <a:gd name="T7" fmla="*/ 6 h 18"/>
                          <a:gd name="T8" fmla="*/ 9 w 12"/>
                          <a:gd name="T9" fmla="*/ 3 h 18"/>
                          <a:gd name="T10" fmla="*/ 8 w 12"/>
                          <a:gd name="T11" fmla="*/ 2 h 18"/>
                          <a:gd name="T12" fmla="*/ 3 w 12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2" h="18">
                            <a:moveTo>
                              <a:pt x="3" y="0"/>
                            </a:moveTo>
                            <a:lnTo>
                              <a:pt x="0" y="15"/>
                            </a:lnTo>
                            <a:lnTo>
                              <a:pt x="3" y="17"/>
                            </a:lnTo>
                            <a:lnTo>
                              <a:pt x="11" y="6"/>
                            </a:lnTo>
                            <a:lnTo>
                              <a:pt x="9" y="3"/>
                            </a:lnTo>
                            <a:lnTo>
                              <a:pt x="8" y="2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08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4" y="1851"/>
                        <a:ext cx="13" cy="13"/>
                      </a:xfrm>
                      <a:custGeom>
                        <a:avLst/>
                        <a:gdLst>
                          <a:gd name="T0" fmla="*/ 10 w 13"/>
                          <a:gd name="T1" fmla="*/ 0 h 13"/>
                          <a:gd name="T2" fmla="*/ 0 w 13"/>
                          <a:gd name="T3" fmla="*/ 3 h 13"/>
                          <a:gd name="T4" fmla="*/ 0 w 13"/>
                          <a:gd name="T5" fmla="*/ 6 h 13"/>
                          <a:gd name="T6" fmla="*/ 1 w 13"/>
                          <a:gd name="T7" fmla="*/ 9 h 13"/>
                          <a:gd name="T8" fmla="*/ 3 w 13"/>
                          <a:gd name="T9" fmla="*/ 12 h 13"/>
                          <a:gd name="T10" fmla="*/ 12 w 13"/>
                          <a:gd name="T11" fmla="*/ 4 h 13"/>
                          <a:gd name="T12" fmla="*/ 10 w 13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2" y="4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09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0" y="1858"/>
                        <a:ext cx="9" cy="16"/>
                      </a:xfrm>
                      <a:custGeom>
                        <a:avLst/>
                        <a:gdLst>
                          <a:gd name="T0" fmla="*/ 1 w 9"/>
                          <a:gd name="T1" fmla="*/ 0 h 16"/>
                          <a:gd name="T2" fmla="*/ 0 w 9"/>
                          <a:gd name="T3" fmla="*/ 15 h 16"/>
                          <a:gd name="T4" fmla="*/ 3 w 9"/>
                          <a:gd name="T5" fmla="*/ 15 h 16"/>
                          <a:gd name="T6" fmla="*/ 5 w 9"/>
                          <a:gd name="T7" fmla="*/ 14 h 16"/>
                          <a:gd name="T8" fmla="*/ 8 w 9"/>
                          <a:gd name="T9" fmla="*/ 13 h 16"/>
                          <a:gd name="T10" fmla="*/ 4 w 9"/>
                          <a:gd name="T11" fmla="*/ 0 h 16"/>
                          <a:gd name="T12" fmla="*/ 1 w 9"/>
                          <a:gd name="T13" fmla="*/ 0 h 1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9" h="16">
                            <a:moveTo>
                              <a:pt x="1" y="0"/>
                            </a:moveTo>
                            <a:lnTo>
                              <a:pt x="0" y="15"/>
                            </a:lnTo>
                            <a:lnTo>
                              <a:pt x="3" y="15"/>
                            </a:lnTo>
                            <a:lnTo>
                              <a:pt x="5" y="14"/>
                            </a:lnTo>
                            <a:lnTo>
                              <a:pt x="8" y="13"/>
                            </a:lnTo>
                            <a:lnTo>
                              <a:pt x="4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7710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8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7703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845"/>
                    <a:ext cx="5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7687" name="Group 255"/>
              <p:cNvGrpSpPr>
                <a:grpSpLocks/>
              </p:cNvGrpSpPr>
              <p:nvPr/>
            </p:nvGrpSpPr>
            <p:grpSpPr bwMode="auto">
              <a:xfrm>
                <a:off x="4574" y="1801"/>
                <a:ext cx="83" cy="107"/>
                <a:chOff x="4574" y="1801"/>
                <a:chExt cx="83" cy="107"/>
              </a:xfrm>
            </p:grpSpPr>
            <p:sp>
              <p:nvSpPr>
                <p:cNvPr id="57688" name="Oval 256"/>
                <p:cNvSpPr>
                  <a:spLocks noChangeArrowheads="1"/>
                </p:cNvSpPr>
                <p:nvPr/>
              </p:nvSpPr>
              <p:spPr bwMode="auto">
                <a:xfrm>
                  <a:off x="4574" y="1801"/>
                  <a:ext cx="83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689" name="Group 257"/>
                <p:cNvGrpSpPr>
                  <a:grpSpLocks/>
                </p:cNvGrpSpPr>
                <p:nvPr/>
              </p:nvGrpSpPr>
              <p:grpSpPr bwMode="auto">
                <a:xfrm>
                  <a:off x="4593" y="1826"/>
                  <a:ext cx="45" cy="57"/>
                  <a:chOff x="4593" y="1826"/>
                  <a:chExt cx="45" cy="57"/>
                </a:xfrm>
              </p:grpSpPr>
              <p:grpSp>
                <p:nvGrpSpPr>
                  <p:cNvPr id="57690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4593" y="1826"/>
                    <a:ext cx="45" cy="57"/>
                    <a:chOff x="4593" y="1826"/>
                    <a:chExt cx="45" cy="57"/>
                  </a:xfrm>
                </p:grpSpPr>
                <p:sp>
                  <p:nvSpPr>
                    <p:cNvPr id="57698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3" y="1826"/>
                      <a:ext cx="45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7699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9" y="1832"/>
                      <a:ext cx="32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7691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4596" y="1830"/>
                    <a:ext cx="39" cy="48"/>
                    <a:chOff x="4596" y="1830"/>
                    <a:chExt cx="39" cy="48"/>
                  </a:xfrm>
                </p:grpSpPr>
                <p:sp>
                  <p:nvSpPr>
                    <p:cNvPr id="57693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607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4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596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5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625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6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601" y="1866"/>
                      <a:ext cx="13" cy="12"/>
                    </a:xfrm>
                    <a:custGeom>
                      <a:avLst/>
                      <a:gdLst>
                        <a:gd name="T0" fmla="*/ 0 w 13"/>
                        <a:gd name="T1" fmla="*/ 4 h 12"/>
                        <a:gd name="T2" fmla="*/ 1 w 13"/>
                        <a:gd name="T3" fmla="*/ 3 h 12"/>
                        <a:gd name="T4" fmla="*/ 2 w 13"/>
                        <a:gd name="T5" fmla="*/ 2 h 12"/>
                        <a:gd name="T6" fmla="*/ 3 w 13"/>
                        <a:gd name="T7" fmla="*/ 1 h 12"/>
                        <a:gd name="T8" fmla="*/ 6 w 13"/>
                        <a:gd name="T9" fmla="*/ 0 h 12"/>
                        <a:gd name="T10" fmla="*/ 7 w 13"/>
                        <a:gd name="T11" fmla="*/ 0 h 12"/>
                        <a:gd name="T12" fmla="*/ 9 w 13"/>
                        <a:gd name="T13" fmla="*/ 1 h 12"/>
                        <a:gd name="T14" fmla="*/ 11 w 13"/>
                        <a:gd name="T15" fmla="*/ 2 h 12"/>
                        <a:gd name="T16" fmla="*/ 12 w 13"/>
                        <a:gd name="T17" fmla="*/ 3 h 12"/>
                        <a:gd name="T18" fmla="*/ 12 w 13"/>
                        <a:gd name="T19" fmla="*/ 6 h 12"/>
                        <a:gd name="T20" fmla="*/ 12 w 13"/>
                        <a:gd name="T21" fmla="*/ 8 h 12"/>
                        <a:gd name="T22" fmla="*/ 11 w 13"/>
                        <a:gd name="T23" fmla="*/ 11 h 12"/>
                        <a:gd name="T24" fmla="*/ 8 w 13"/>
                        <a:gd name="T25" fmla="*/ 10 h 12"/>
                        <a:gd name="T26" fmla="*/ 4 w 13"/>
                        <a:gd name="T27" fmla="*/ 9 h 12"/>
                        <a:gd name="T28" fmla="*/ 2 w 13"/>
                        <a:gd name="T29" fmla="*/ 7 h 12"/>
                        <a:gd name="T30" fmla="*/ 0 w 13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3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1" y="2"/>
                          </a:lnTo>
                          <a:lnTo>
                            <a:pt x="12" y="3"/>
                          </a:lnTo>
                          <a:lnTo>
                            <a:pt x="12" y="6"/>
                          </a:lnTo>
                          <a:lnTo>
                            <a:pt x="12" y="8"/>
                          </a:lnTo>
                          <a:lnTo>
                            <a:pt x="11" y="11"/>
                          </a:lnTo>
                          <a:lnTo>
                            <a:pt x="8" y="10"/>
                          </a:lnTo>
                          <a:lnTo>
                            <a:pt x="4" y="9"/>
                          </a:lnTo>
                          <a:lnTo>
                            <a:pt x="2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97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4622" y="1862"/>
                      <a:ext cx="11" cy="15"/>
                    </a:xfrm>
                    <a:custGeom>
                      <a:avLst/>
                      <a:gdLst>
                        <a:gd name="T0" fmla="*/ 10 w 11"/>
                        <a:gd name="T1" fmla="*/ 3 h 15"/>
                        <a:gd name="T2" fmla="*/ 9 w 11"/>
                        <a:gd name="T3" fmla="*/ 2 h 15"/>
                        <a:gd name="T4" fmla="*/ 8 w 11"/>
                        <a:gd name="T5" fmla="*/ 1 h 15"/>
                        <a:gd name="T6" fmla="*/ 7 w 11"/>
                        <a:gd name="T7" fmla="*/ 1 h 15"/>
                        <a:gd name="T8" fmla="*/ 5 w 11"/>
                        <a:gd name="T9" fmla="*/ 0 h 15"/>
                        <a:gd name="T10" fmla="*/ 3 w 11"/>
                        <a:gd name="T11" fmla="*/ 1 h 15"/>
                        <a:gd name="T12" fmla="*/ 2 w 11"/>
                        <a:gd name="T13" fmla="*/ 2 h 15"/>
                        <a:gd name="T14" fmla="*/ 1 w 11"/>
                        <a:gd name="T15" fmla="*/ 3 h 15"/>
                        <a:gd name="T16" fmla="*/ 0 w 11"/>
                        <a:gd name="T17" fmla="*/ 5 h 15"/>
                        <a:gd name="T18" fmla="*/ 0 w 11"/>
                        <a:gd name="T19" fmla="*/ 7 h 15"/>
                        <a:gd name="T20" fmla="*/ 0 w 11"/>
                        <a:gd name="T21" fmla="*/ 9 h 15"/>
                        <a:gd name="T22" fmla="*/ 1 w 11"/>
                        <a:gd name="T23" fmla="*/ 12 h 15"/>
                        <a:gd name="T24" fmla="*/ 2 w 11"/>
                        <a:gd name="T25" fmla="*/ 14 h 15"/>
                        <a:gd name="T26" fmla="*/ 5 w 11"/>
                        <a:gd name="T27" fmla="*/ 11 h 15"/>
                        <a:gd name="T28" fmla="*/ 7 w 11"/>
                        <a:gd name="T29" fmla="*/ 9 h 15"/>
                        <a:gd name="T30" fmla="*/ 9 w 11"/>
                        <a:gd name="T31" fmla="*/ 7 h 15"/>
                        <a:gd name="T32" fmla="*/ 10 w 11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1" h="15">
                          <a:moveTo>
                            <a:pt x="10" y="3"/>
                          </a:moveTo>
                          <a:lnTo>
                            <a:pt x="9" y="2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5" y="11"/>
                          </a:lnTo>
                          <a:lnTo>
                            <a:pt x="7" y="9"/>
                          </a:lnTo>
                          <a:lnTo>
                            <a:pt x="9" y="7"/>
                          </a:lnTo>
                          <a:lnTo>
                            <a:pt x="10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692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850"/>
                    <a:ext cx="6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sp>
          <p:nvSpPr>
            <p:cNvPr id="57683" name="Rectangle 268" descr="深色垂直線"/>
            <p:cNvSpPr>
              <a:spLocks noChangeArrowheads="1"/>
            </p:cNvSpPr>
            <p:nvPr/>
          </p:nvSpPr>
          <p:spPr bwMode="auto">
            <a:xfrm>
              <a:off x="4818" y="1603"/>
              <a:ext cx="698" cy="19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57349" name="Group 269"/>
          <p:cNvGrpSpPr>
            <a:grpSpLocks/>
          </p:cNvGrpSpPr>
          <p:nvPr/>
        </p:nvGrpSpPr>
        <p:grpSpPr bwMode="auto">
          <a:xfrm>
            <a:off x="1524000" y="4273550"/>
            <a:ext cx="3257550" cy="1693863"/>
            <a:chOff x="960" y="2692"/>
            <a:chExt cx="2052" cy="1067"/>
          </a:xfrm>
        </p:grpSpPr>
        <p:grpSp>
          <p:nvGrpSpPr>
            <p:cNvPr id="57608" name="Group 270"/>
            <p:cNvGrpSpPr>
              <a:grpSpLocks/>
            </p:cNvGrpSpPr>
            <p:nvPr/>
          </p:nvGrpSpPr>
          <p:grpSpPr bwMode="auto">
            <a:xfrm>
              <a:off x="1307" y="2692"/>
              <a:ext cx="478" cy="293"/>
              <a:chOff x="1307" y="2692"/>
              <a:chExt cx="478" cy="293"/>
            </a:xfrm>
          </p:grpSpPr>
          <p:grpSp>
            <p:nvGrpSpPr>
              <p:cNvPr id="57669" name="Group 271"/>
              <p:cNvGrpSpPr>
                <a:grpSpLocks/>
              </p:cNvGrpSpPr>
              <p:nvPr/>
            </p:nvGrpSpPr>
            <p:grpSpPr bwMode="auto">
              <a:xfrm>
                <a:off x="1307" y="2692"/>
                <a:ext cx="415" cy="293"/>
                <a:chOff x="1307" y="2692"/>
                <a:chExt cx="415" cy="293"/>
              </a:xfrm>
            </p:grpSpPr>
            <p:sp>
              <p:nvSpPr>
                <p:cNvPr id="57671" name="Oval 272"/>
                <p:cNvSpPr>
                  <a:spLocks noChangeArrowheads="1"/>
                </p:cNvSpPr>
                <p:nvPr/>
              </p:nvSpPr>
              <p:spPr bwMode="auto">
                <a:xfrm>
                  <a:off x="1361" y="2692"/>
                  <a:ext cx="92" cy="10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7672" name="Group 273"/>
                <p:cNvGrpSpPr>
                  <a:grpSpLocks/>
                </p:cNvGrpSpPr>
                <p:nvPr/>
              </p:nvGrpSpPr>
              <p:grpSpPr bwMode="auto">
                <a:xfrm>
                  <a:off x="1307" y="2795"/>
                  <a:ext cx="415" cy="190"/>
                  <a:chOff x="1307" y="2795"/>
                  <a:chExt cx="415" cy="190"/>
                </a:xfrm>
              </p:grpSpPr>
              <p:sp>
                <p:nvSpPr>
                  <p:cNvPr id="57673" name="Freeform 274"/>
                  <p:cNvSpPr>
                    <a:spLocks/>
                  </p:cNvSpPr>
                  <p:nvPr/>
                </p:nvSpPr>
                <p:spPr bwMode="auto">
                  <a:xfrm>
                    <a:off x="1307" y="2795"/>
                    <a:ext cx="415" cy="190"/>
                  </a:xfrm>
                  <a:custGeom>
                    <a:avLst/>
                    <a:gdLst>
                      <a:gd name="T0" fmla="*/ 26 w 415"/>
                      <a:gd name="T1" fmla="*/ 23 h 190"/>
                      <a:gd name="T2" fmla="*/ 32 w 415"/>
                      <a:gd name="T3" fmla="*/ 18 h 190"/>
                      <a:gd name="T4" fmla="*/ 40 w 415"/>
                      <a:gd name="T5" fmla="*/ 14 h 190"/>
                      <a:gd name="T6" fmla="*/ 169 w 415"/>
                      <a:gd name="T7" fmla="*/ 0 h 190"/>
                      <a:gd name="T8" fmla="*/ 181 w 415"/>
                      <a:gd name="T9" fmla="*/ 2 h 190"/>
                      <a:gd name="T10" fmla="*/ 192 w 415"/>
                      <a:gd name="T11" fmla="*/ 8 h 190"/>
                      <a:gd name="T12" fmla="*/ 303 w 415"/>
                      <a:gd name="T13" fmla="*/ 64 h 190"/>
                      <a:gd name="T14" fmla="*/ 414 w 415"/>
                      <a:gd name="T15" fmla="*/ 82 h 190"/>
                      <a:gd name="T16" fmla="*/ 414 w 415"/>
                      <a:gd name="T17" fmla="*/ 107 h 190"/>
                      <a:gd name="T18" fmla="*/ 414 w 415"/>
                      <a:gd name="T19" fmla="*/ 116 h 190"/>
                      <a:gd name="T20" fmla="*/ 298 w 415"/>
                      <a:gd name="T21" fmla="*/ 108 h 190"/>
                      <a:gd name="T22" fmla="*/ 191 w 415"/>
                      <a:gd name="T23" fmla="*/ 74 h 190"/>
                      <a:gd name="T24" fmla="*/ 178 w 415"/>
                      <a:gd name="T25" fmla="*/ 178 h 190"/>
                      <a:gd name="T26" fmla="*/ 0 w 415"/>
                      <a:gd name="T27" fmla="*/ 189 h 190"/>
                      <a:gd name="T28" fmla="*/ 20 w 415"/>
                      <a:gd name="T29" fmla="*/ 38 h 190"/>
                      <a:gd name="T30" fmla="*/ 22 w 415"/>
                      <a:gd name="T31" fmla="*/ 30 h 190"/>
                      <a:gd name="T32" fmla="*/ 26 w 415"/>
                      <a:gd name="T33" fmla="*/ 23 h 19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15" h="190">
                        <a:moveTo>
                          <a:pt x="26" y="23"/>
                        </a:moveTo>
                        <a:lnTo>
                          <a:pt x="32" y="18"/>
                        </a:lnTo>
                        <a:lnTo>
                          <a:pt x="40" y="14"/>
                        </a:lnTo>
                        <a:lnTo>
                          <a:pt x="169" y="0"/>
                        </a:lnTo>
                        <a:lnTo>
                          <a:pt x="181" y="2"/>
                        </a:lnTo>
                        <a:lnTo>
                          <a:pt x="192" y="8"/>
                        </a:lnTo>
                        <a:lnTo>
                          <a:pt x="303" y="64"/>
                        </a:lnTo>
                        <a:lnTo>
                          <a:pt x="414" y="82"/>
                        </a:lnTo>
                        <a:lnTo>
                          <a:pt x="414" y="107"/>
                        </a:lnTo>
                        <a:lnTo>
                          <a:pt x="414" y="116"/>
                        </a:lnTo>
                        <a:lnTo>
                          <a:pt x="298" y="108"/>
                        </a:lnTo>
                        <a:lnTo>
                          <a:pt x="191" y="74"/>
                        </a:lnTo>
                        <a:lnTo>
                          <a:pt x="178" y="178"/>
                        </a:lnTo>
                        <a:lnTo>
                          <a:pt x="0" y="189"/>
                        </a:lnTo>
                        <a:lnTo>
                          <a:pt x="20" y="38"/>
                        </a:lnTo>
                        <a:lnTo>
                          <a:pt x="22" y="30"/>
                        </a:lnTo>
                        <a:lnTo>
                          <a:pt x="26" y="23"/>
                        </a:lnTo>
                      </a:path>
                    </a:pathLst>
                  </a:custGeom>
                  <a:solidFill>
                    <a:srgbClr val="4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74" name="Line 2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26" y="2887"/>
                    <a:ext cx="35" cy="9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75" name="Freeform 276"/>
                  <p:cNvSpPr>
                    <a:spLocks/>
                  </p:cNvSpPr>
                  <p:nvPr/>
                </p:nvSpPr>
                <p:spPr bwMode="auto">
                  <a:xfrm>
                    <a:off x="1363" y="2801"/>
                    <a:ext cx="98" cy="151"/>
                  </a:xfrm>
                  <a:custGeom>
                    <a:avLst/>
                    <a:gdLst>
                      <a:gd name="T0" fmla="*/ 22 w 98"/>
                      <a:gd name="T1" fmla="*/ 5 h 151"/>
                      <a:gd name="T2" fmla="*/ 8 w 98"/>
                      <a:gd name="T3" fmla="*/ 31 h 151"/>
                      <a:gd name="T4" fmla="*/ 22 w 98"/>
                      <a:gd name="T5" fmla="*/ 38 h 151"/>
                      <a:gd name="T6" fmla="*/ 0 w 98"/>
                      <a:gd name="T7" fmla="*/ 49 h 151"/>
                      <a:gd name="T8" fmla="*/ 51 w 98"/>
                      <a:gd name="T9" fmla="*/ 150 h 151"/>
                      <a:gd name="T10" fmla="*/ 96 w 98"/>
                      <a:gd name="T11" fmla="*/ 49 h 151"/>
                      <a:gd name="T12" fmla="*/ 78 w 98"/>
                      <a:gd name="T13" fmla="*/ 38 h 151"/>
                      <a:gd name="T14" fmla="*/ 97 w 98"/>
                      <a:gd name="T15" fmla="*/ 33 h 151"/>
                      <a:gd name="T16" fmla="*/ 80 w 98"/>
                      <a:gd name="T17" fmla="*/ 0 h 15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8" h="151">
                        <a:moveTo>
                          <a:pt x="22" y="5"/>
                        </a:moveTo>
                        <a:lnTo>
                          <a:pt x="8" y="31"/>
                        </a:lnTo>
                        <a:lnTo>
                          <a:pt x="22" y="38"/>
                        </a:lnTo>
                        <a:lnTo>
                          <a:pt x="0" y="49"/>
                        </a:lnTo>
                        <a:lnTo>
                          <a:pt x="51" y="150"/>
                        </a:lnTo>
                        <a:lnTo>
                          <a:pt x="96" y="49"/>
                        </a:lnTo>
                        <a:lnTo>
                          <a:pt x="78" y="38"/>
                        </a:lnTo>
                        <a:lnTo>
                          <a:pt x="97" y="33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76" name="Freeform 277"/>
                  <p:cNvSpPr>
                    <a:spLocks/>
                  </p:cNvSpPr>
                  <p:nvPr/>
                </p:nvSpPr>
                <p:spPr bwMode="auto">
                  <a:xfrm>
                    <a:off x="1396" y="2800"/>
                    <a:ext cx="36" cy="147"/>
                  </a:xfrm>
                  <a:custGeom>
                    <a:avLst/>
                    <a:gdLst>
                      <a:gd name="T0" fmla="*/ 0 w 36"/>
                      <a:gd name="T1" fmla="*/ 3 h 147"/>
                      <a:gd name="T2" fmla="*/ 18 w 36"/>
                      <a:gd name="T3" fmla="*/ 146 h 147"/>
                      <a:gd name="T4" fmla="*/ 35 w 36"/>
                      <a:gd name="T5" fmla="*/ 0 h 147"/>
                      <a:gd name="T6" fmla="*/ 0 w 36"/>
                      <a:gd name="T7" fmla="*/ 3 h 1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6" h="147">
                        <a:moveTo>
                          <a:pt x="0" y="3"/>
                        </a:moveTo>
                        <a:lnTo>
                          <a:pt x="18" y="146"/>
                        </a:lnTo>
                        <a:lnTo>
                          <a:pt x="35" y="0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57670" name="Freeform 278"/>
              <p:cNvSpPr>
                <a:spLocks/>
              </p:cNvSpPr>
              <p:nvPr/>
            </p:nvSpPr>
            <p:spPr bwMode="auto">
              <a:xfrm>
                <a:off x="1716" y="2803"/>
                <a:ext cx="69" cy="138"/>
              </a:xfrm>
              <a:custGeom>
                <a:avLst/>
                <a:gdLst>
                  <a:gd name="T0" fmla="*/ 0 w 69"/>
                  <a:gd name="T1" fmla="*/ 14 h 138"/>
                  <a:gd name="T2" fmla="*/ 0 w 69"/>
                  <a:gd name="T3" fmla="*/ 137 h 138"/>
                  <a:gd name="T4" fmla="*/ 68 w 69"/>
                  <a:gd name="T5" fmla="*/ 121 h 138"/>
                  <a:gd name="T6" fmla="*/ 68 w 69"/>
                  <a:gd name="T7" fmla="*/ 0 h 138"/>
                  <a:gd name="T8" fmla="*/ 0 w 69"/>
                  <a:gd name="T9" fmla="*/ 14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138">
                    <a:moveTo>
                      <a:pt x="0" y="14"/>
                    </a:moveTo>
                    <a:lnTo>
                      <a:pt x="0" y="137"/>
                    </a:lnTo>
                    <a:lnTo>
                      <a:pt x="68" y="121"/>
                    </a:lnTo>
                    <a:lnTo>
                      <a:pt x="68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7609" name="Group 279"/>
            <p:cNvGrpSpPr>
              <a:grpSpLocks/>
            </p:cNvGrpSpPr>
            <p:nvPr/>
          </p:nvGrpSpPr>
          <p:grpSpPr bwMode="auto">
            <a:xfrm>
              <a:off x="960" y="2960"/>
              <a:ext cx="1137" cy="483"/>
              <a:chOff x="960" y="2960"/>
              <a:chExt cx="1137" cy="483"/>
            </a:xfrm>
          </p:grpSpPr>
          <p:grpSp>
            <p:nvGrpSpPr>
              <p:cNvPr id="57655" name="Group 280"/>
              <p:cNvGrpSpPr>
                <a:grpSpLocks/>
              </p:cNvGrpSpPr>
              <p:nvPr/>
            </p:nvGrpSpPr>
            <p:grpSpPr bwMode="auto">
              <a:xfrm>
                <a:off x="960" y="2960"/>
                <a:ext cx="1137" cy="483"/>
                <a:chOff x="960" y="2960"/>
                <a:chExt cx="1137" cy="483"/>
              </a:xfrm>
            </p:grpSpPr>
            <p:sp>
              <p:nvSpPr>
                <p:cNvPr id="57664" name="Freeform 281"/>
                <p:cNvSpPr>
                  <a:spLocks/>
                </p:cNvSpPr>
                <p:nvPr/>
              </p:nvSpPr>
              <p:spPr bwMode="auto">
                <a:xfrm>
                  <a:off x="1016" y="3080"/>
                  <a:ext cx="943" cy="363"/>
                </a:xfrm>
                <a:custGeom>
                  <a:avLst/>
                  <a:gdLst>
                    <a:gd name="T0" fmla="*/ 0 w 943"/>
                    <a:gd name="T1" fmla="*/ 0 h 363"/>
                    <a:gd name="T2" fmla="*/ 942 w 943"/>
                    <a:gd name="T3" fmla="*/ 0 h 363"/>
                    <a:gd name="T4" fmla="*/ 942 w 943"/>
                    <a:gd name="T5" fmla="*/ 362 h 363"/>
                    <a:gd name="T6" fmla="*/ 0 w 943"/>
                    <a:gd name="T7" fmla="*/ 362 h 363"/>
                    <a:gd name="T8" fmla="*/ 0 w 943"/>
                    <a:gd name="T9" fmla="*/ 0 h 3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43" h="363">
                      <a:moveTo>
                        <a:pt x="0" y="0"/>
                      </a:moveTo>
                      <a:lnTo>
                        <a:pt x="942" y="0"/>
                      </a:lnTo>
                      <a:lnTo>
                        <a:pt x="942" y="362"/>
                      </a:lnTo>
                      <a:lnTo>
                        <a:pt x="0" y="36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402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5" name="Freeform 282"/>
                <p:cNvSpPr>
                  <a:spLocks/>
                </p:cNvSpPr>
                <p:nvPr/>
              </p:nvSpPr>
              <p:spPr bwMode="auto">
                <a:xfrm>
                  <a:off x="1958" y="2990"/>
                  <a:ext cx="111" cy="453"/>
                </a:xfrm>
                <a:custGeom>
                  <a:avLst/>
                  <a:gdLst>
                    <a:gd name="T0" fmla="*/ 0 w 111"/>
                    <a:gd name="T1" fmla="*/ 61 h 453"/>
                    <a:gd name="T2" fmla="*/ 0 w 111"/>
                    <a:gd name="T3" fmla="*/ 452 h 453"/>
                    <a:gd name="T4" fmla="*/ 110 w 111"/>
                    <a:gd name="T5" fmla="*/ 331 h 453"/>
                    <a:gd name="T6" fmla="*/ 110 w 111"/>
                    <a:gd name="T7" fmla="*/ 0 h 453"/>
                    <a:gd name="T8" fmla="*/ 0 w 111"/>
                    <a:gd name="T9" fmla="*/ 61 h 4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" h="453">
                      <a:moveTo>
                        <a:pt x="0" y="61"/>
                      </a:moveTo>
                      <a:lnTo>
                        <a:pt x="0" y="452"/>
                      </a:lnTo>
                      <a:lnTo>
                        <a:pt x="110" y="331"/>
                      </a:lnTo>
                      <a:lnTo>
                        <a:pt x="110" y="0"/>
                      </a:lnTo>
                      <a:lnTo>
                        <a:pt x="0" y="61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6" name="Freeform 283"/>
                <p:cNvSpPr>
                  <a:spLocks/>
                </p:cNvSpPr>
                <p:nvPr/>
              </p:nvSpPr>
              <p:spPr bwMode="auto">
                <a:xfrm>
                  <a:off x="960" y="2960"/>
                  <a:ext cx="1137" cy="92"/>
                </a:xfrm>
                <a:custGeom>
                  <a:avLst/>
                  <a:gdLst>
                    <a:gd name="T0" fmla="*/ 0 w 1137"/>
                    <a:gd name="T1" fmla="*/ 91 h 92"/>
                    <a:gd name="T2" fmla="*/ 1052 w 1137"/>
                    <a:gd name="T3" fmla="*/ 91 h 92"/>
                    <a:gd name="T4" fmla="*/ 1136 w 1137"/>
                    <a:gd name="T5" fmla="*/ 0 h 92"/>
                    <a:gd name="T6" fmla="*/ 194 w 1137"/>
                    <a:gd name="T7" fmla="*/ 0 h 92"/>
                    <a:gd name="T8" fmla="*/ 0 w 1137"/>
                    <a:gd name="T9" fmla="*/ 91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7" h="92">
                      <a:moveTo>
                        <a:pt x="0" y="91"/>
                      </a:moveTo>
                      <a:lnTo>
                        <a:pt x="1052" y="91"/>
                      </a:lnTo>
                      <a:lnTo>
                        <a:pt x="1136" y="0"/>
                      </a:lnTo>
                      <a:lnTo>
                        <a:pt x="194" y="0"/>
                      </a:lnTo>
                      <a:lnTo>
                        <a:pt x="0" y="91"/>
                      </a:lnTo>
                    </a:path>
                  </a:pathLst>
                </a:custGeom>
                <a:solidFill>
                  <a:srgbClr val="806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7" name="Freeform 284"/>
                <p:cNvSpPr>
                  <a:spLocks/>
                </p:cNvSpPr>
                <p:nvPr/>
              </p:nvSpPr>
              <p:spPr bwMode="auto">
                <a:xfrm>
                  <a:off x="2013" y="2960"/>
                  <a:ext cx="84" cy="121"/>
                </a:xfrm>
                <a:custGeom>
                  <a:avLst/>
                  <a:gdLst>
                    <a:gd name="T0" fmla="*/ 0 w 84"/>
                    <a:gd name="T1" fmla="*/ 91 h 121"/>
                    <a:gd name="T2" fmla="*/ 0 w 84"/>
                    <a:gd name="T3" fmla="*/ 120 h 121"/>
                    <a:gd name="T4" fmla="*/ 83 w 84"/>
                    <a:gd name="T5" fmla="*/ 30 h 121"/>
                    <a:gd name="T6" fmla="*/ 83 w 84"/>
                    <a:gd name="T7" fmla="*/ 0 h 121"/>
                    <a:gd name="T8" fmla="*/ 0 w 84"/>
                    <a:gd name="T9" fmla="*/ 91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121">
                      <a:moveTo>
                        <a:pt x="0" y="91"/>
                      </a:moveTo>
                      <a:lnTo>
                        <a:pt x="0" y="120"/>
                      </a:lnTo>
                      <a:lnTo>
                        <a:pt x="83" y="30"/>
                      </a:lnTo>
                      <a:lnTo>
                        <a:pt x="83" y="0"/>
                      </a:lnTo>
                      <a:lnTo>
                        <a:pt x="0" y="91"/>
                      </a:lnTo>
                    </a:path>
                  </a:pathLst>
                </a:custGeom>
                <a:solidFill>
                  <a:srgbClr val="80601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8" name="Freeform 285"/>
                <p:cNvSpPr>
                  <a:spLocks/>
                </p:cNvSpPr>
                <p:nvPr/>
              </p:nvSpPr>
              <p:spPr bwMode="auto">
                <a:xfrm>
                  <a:off x="960" y="3051"/>
                  <a:ext cx="1054" cy="30"/>
                </a:xfrm>
                <a:custGeom>
                  <a:avLst/>
                  <a:gdLst>
                    <a:gd name="T0" fmla="*/ 0 w 1054"/>
                    <a:gd name="T1" fmla="*/ 29 h 30"/>
                    <a:gd name="T2" fmla="*/ 1053 w 1054"/>
                    <a:gd name="T3" fmla="*/ 29 h 30"/>
                    <a:gd name="T4" fmla="*/ 1053 w 1054"/>
                    <a:gd name="T5" fmla="*/ 0 h 30"/>
                    <a:gd name="T6" fmla="*/ 0 w 1054"/>
                    <a:gd name="T7" fmla="*/ 0 h 30"/>
                    <a:gd name="T8" fmla="*/ 0 w 1054"/>
                    <a:gd name="T9" fmla="*/ 29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4" h="30">
                      <a:moveTo>
                        <a:pt x="0" y="29"/>
                      </a:moveTo>
                      <a:lnTo>
                        <a:pt x="1053" y="29"/>
                      </a:lnTo>
                      <a:lnTo>
                        <a:pt x="1053" y="0"/>
                      </a:lnTo>
                      <a:lnTo>
                        <a:pt x="0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C0802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7656" name="Freeform 286"/>
              <p:cNvSpPr>
                <a:spLocks/>
              </p:cNvSpPr>
              <p:nvPr/>
            </p:nvSpPr>
            <p:spPr bwMode="auto">
              <a:xfrm>
                <a:off x="1265" y="2960"/>
                <a:ext cx="582" cy="61"/>
              </a:xfrm>
              <a:custGeom>
                <a:avLst/>
                <a:gdLst>
                  <a:gd name="T0" fmla="*/ 0 w 582"/>
                  <a:gd name="T1" fmla="*/ 60 h 61"/>
                  <a:gd name="T2" fmla="*/ 527 w 582"/>
                  <a:gd name="T3" fmla="*/ 60 h 61"/>
                  <a:gd name="T4" fmla="*/ 581 w 582"/>
                  <a:gd name="T5" fmla="*/ 0 h 61"/>
                  <a:gd name="T6" fmla="*/ 110 w 582"/>
                  <a:gd name="T7" fmla="*/ 0 h 61"/>
                  <a:gd name="T8" fmla="*/ 0 w 582"/>
                  <a:gd name="T9" fmla="*/ 6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2" h="61">
                    <a:moveTo>
                      <a:pt x="0" y="60"/>
                    </a:moveTo>
                    <a:lnTo>
                      <a:pt x="527" y="60"/>
                    </a:lnTo>
                    <a:lnTo>
                      <a:pt x="581" y="0"/>
                    </a:lnTo>
                    <a:lnTo>
                      <a:pt x="110" y="0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4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7657" name="Group 287"/>
              <p:cNvGrpSpPr>
                <a:grpSpLocks/>
              </p:cNvGrpSpPr>
              <p:nvPr/>
            </p:nvGrpSpPr>
            <p:grpSpPr bwMode="auto">
              <a:xfrm>
                <a:off x="1043" y="2960"/>
                <a:ext cx="195" cy="61"/>
                <a:chOff x="1043" y="2960"/>
                <a:chExt cx="195" cy="61"/>
              </a:xfrm>
            </p:grpSpPr>
            <p:sp>
              <p:nvSpPr>
                <p:cNvPr id="57661" name="Freeform 288"/>
                <p:cNvSpPr>
                  <a:spLocks/>
                </p:cNvSpPr>
                <p:nvPr/>
              </p:nvSpPr>
              <p:spPr bwMode="auto">
                <a:xfrm>
                  <a:off x="1043" y="2960"/>
                  <a:ext cx="195" cy="31"/>
                </a:xfrm>
                <a:custGeom>
                  <a:avLst/>
                  <a:gdLst>
                    <a:gd name="T0" fmla="*/ 0 w 195"/>
                    <a:gd name="T1" fmla="*/ 30 h 31"/>
                    <a:gd name="T2" fmla="*/ 111 w 195"/>
                    <a:gd name="T3" fmla="*/ 30 h 31"/>
                    <a:gd name="T4" fmla="*/ 194 w 195"/>
                    <a:gd name="T5" fmla="*/ 0 h 31"/>
                    <a:gd name="T6" fmla="*/ 83 w 195"/>
                    <a:gd name="T7" fmla="*/ 0 h 31"/>
                    <a:gd name="T8" fmla="*/ 0 w 195"/>
                    <a:gd name="T9" fmla="*/ 3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5" h="31">
                      <a:moveTo>
                        <a:pt x="0" y="30"/>
                      </a:moveTo>
                      <a:lnTo>
                        <a:pt x="111" y="30"/>
                      </a:lnTo>
                      <a:lnTo>
                        <a:pt x="194" y="0"/>
                      </a:lnTo>
                      <a:lnTo>
                        <a:pt x="83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2" name="Freeform 289"/>
                <p:cNvSpPr>
                  <a:spLocks/>
                </p:cNvSpPr>
                <p:nvPr/>
              </p:nvSpPr>
              <p:spPr bwMode="auto">
                <a:xfrm>
                  <a:off x="1043" y="2990"/>
                  <a:ext cx="112" cy="31"/>
                </a:xfrm>
                <a:custGeom>
                  <a:avLst/>
                  <a:gdLst>
                    <a:gd name="T0" fmla="*/ 0 w 112"/>
                    <a:gd name="T1" fmla="*/ 0 h 31"/>
                    <a:gd name="T2" fmla="*/ 111 w 112"/>
                    <a:gd name="T3" fmla="*/ 0 h 31"/>
                    <a:gd name="T4" fmla="*/ 111 w 112"/>
                    <a:gd name="T5" fmla="*/ 30 h 31"/>
                    <a:gd name="T6" fmla="*/ 0 w 112"/>
                    <a:gd name="T7" fmla="*/ 30 h 31"/>
                    <a:gd name="T8" fmla="*/ 0 w 112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2" h="31">
                      <a:moveTo>
                        <a:pt x="0" y="0"/>
                      </a:moveTo>
                      <a:lnTo>
                        <a:pt x="111" y="0"/>
                      </a:lnTo>
                      <a:lnTo>
                        <a:pt x="111" y="30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3" name="Freeform 290"/>
                <p:cNvSpPr>
                  <a:spLocks/>
                </p:cNvSpPr>
                <p:nvPr/>
              </p:nvSpPr>
              <p:spPr bwMode="auto">
                <a:xfrm>
                  <a:off x="1154" y="2960"/>
                  <a:ext cx="84" cy="61"/>
                </a:xfrm>
                <a:custGeom>
                  <a:avLst/>
                  <a:gdLst>
                    <a:gd name="T0" fmla="*/ 0 w 84"/>
                    <a:gd name="T1" fmla="*/ 30 h 61"/>
                    <a:gd name="T2" fmla="*/ 0 w 84"/>
                    <a:gd name="T3" fmla="*/ 60 h 61"/>
                    <a:gd name="T4" fmla="*/ 83 w 84"/>
                    <a:gd name="T5" fmla="*/ 30 h 61"/>
                    <a:gd name="T6" fmla="*/ 83 w 84"/>
                    <a:gd name="T7" fmla="*/ 0 h 61"/>
                    <a:gd name="T8" fmla="*/ 0 w 84"/>
                    <a:gd name="T9" fmla="*/ 3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61">
                      <a:moveTo>
                        <a:pt x="0" y="30"/>
                      </a:moveTo>
                      <a:lnTo>
                        <a:pt x="0" y="60"/>
                      </a:lnTo>
                      <a:lnTo>
                        <a:pt x="83" y="30"/>
                      </a:lnTo>
                      <a:lnTo>
                        <a:pt x="83" y="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808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658" name="Group 291"/>
              <p:cNvGrpSpPr>
                <a:grpSpLocks/>
              </p:cNvGrpSpPr>
              <p:nvPr/>
            </p:nvGrpSpPr>
            <p:grpSpPr bwMode="auto">
              <a:xfrm>
                <a:off x="1846" y="2960"/>
                <a:ext cx="196" cy="92"/>
                <a:chOff x="1846" y="2960"/>
                <a:chExt cx="196" cy="92"/>
              </a:xfrm>
            </p:grpSpPr>
            <p:sp>
              <p:nvSpPr>
                <p:cNvPr id="57659" name="Freeform 292"/>
                <p:cNvSpPr>
                  <a:spLocks/>
                </p:cNvSpPr>
                <p:nvPr/>
              </p:nvSpPr>
              <p:spPr bwMode="auto">
                <a:xfrm>
                  <a:off x="1874" y="2960"/>
                  <a:ext cx="168" cy="61"/>
                </a:xfrm>
                <a:custGeom>
                  <a:avLst/>
                  <a:gdLst>
                    <a:gd name="T0" fmla="*/ 0 w 168"/>
                    <a:gd name="T1" fmla="*/ 30 h 61"/>
                    <a:gd name="T2" fmla="*/ 112 w 168"/>
                    <a:gd name="T3" fmla="*/ 0 h 61"/>
                    <a:gd name="T4" fmla="*/ 167 w 168"/>
                    <a:gd name="T5" fmla="*/ 30 h 61"/>
                    <a:gd name="T6" fmla="*/ 56 w 168"/>
                    <a:gd name="T7" fmla="*/ 60 h 61"/>
                    <a:gd name="T8" fmla="*/ 0 w 168"/>
                    <a:gd name="T9" fmla="*/ 3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8" h="61">
                      <a:moveTo>
                        <a:pt x="0" y="30"/>
                      </a:moveTo>
                      <a:lnTo>
                        <a:pt x="112" y="0"/>
                      </a:lnTo>
                      <a:lnTo>
                        <a:pt x="167" y="30"/>
                      </a:lnTo>
                      <a:lnTo>
                        <a:pt x="56" y="60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FFFF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60" name="Freeform 293"/>
                <p:cNvSpPr>
                  <a:spLocks/>
                </p:cNvSpPr>
                <p:nvPr/>
              </p:nvSpPr>
              <p:spPr bwMode="auto">
                <a:xfrm>
                  <a:off x="1846" y="2990"/>
                  <a:ext cx="168" cy="62"/>
                </a:xfrm>
                <a:custGeom>
                  <a:avLst/>
                  <a:gdLst>
                    <a:gd name="T0" fmla="*/ 0 w 168"/>
                    <a:gd name="T1" fmla="*/ 31 h 62"/>
                    <a:gd name="T2" fmla="*/ 112 w 168"/>
                    <a:gd name="T3" fmla="*/ 0 h 62"/>
                    <a:gd name="T4" fmla="*/ 167 w 168"/>
                    <a:gd name="T5" fmla="*/ 31 h 62"/>
                    <a:gd name="T6" fmla="*/ 56 w 168"/>
                    <a:gd name="T7" fmla="*/ 61 h 62"/>
                    <a:gd name="T8" fmla="*/ 0 w 168"/>
                    <a:gd name="T9" fmla="*/ 31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8" h="62">
                      <a:moveTo>
                        <a:pt x="0" y="31"/>
                      </a:moveTo>
                      <a:lnTo>
                        <a:pt x="112" y="0"/>
                      </a:lnTo>
                      <a:lnTo>
                        <a:pt x="167" y="31"/>
                      </a:lnTo>
                      <a:lnTo>
                        <a:pt x="56" y="61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7610" name="Group 294"/>
            <p:cNvGrpSpPr>
              <a:grpSpLocks/>
            </p:cNvGrpSpPr>
            <p:nvPr/>
          </p:nvGrpSpPr>
          <p:grpSpPr bwMode="auto">
            <a:xfrm>
              <a:off x="2236" y="2708"/>
              <a:ext cx="776" cy="992"/>
              <a:chOff x="2236" y="2708"/>
              <a:chExt cx="776" cy="992"/>
            </a:xfrm>
          </p:grpSpPr>
          <p:grpSp>
            <p:nvGrpSpPr>
              <p:cNvPr id="57623" name="Group 295"/>
              <p:cNvGrpSpPr>
                <a:grpSpLocks/>
              </p:cNvGrpSpPr>
              <p:nvPr/>
            </p:nvGrpSpPr>
            <p:grpSpPr bwMode="auto">
              <a:xfrm>
                <a:off x="2236" y="2708"/>
                <a:ext cx="776" cy="992"/>
                <a:chOff x="2236" y="2708"/>
                <a:chExt cx="776" cy="992"/>
              </a:xfrm>
            </p:grpSpPr>
            <p:grpSp>
              <p:nvGrpSpPr>
                <p:cNvPr id="57640" name="Group 296"/>
                <p:cNvGrpSpPr>
                  <a:grpSpLocks/>
                </p:cNvGrpSpPr>
                <p:nvPr/>
              </p:nvGrpSpPr>
              <p:grpSpPr bwMode="auto">
                <a:xfrm>
                  <a:off x="2236" y="2708"/>
                  <a:ext cx="776" cy="992"/>
                  <a:chOff x="2236" y="2708"/>
                  <a:chExt cx="776" cy="992"/>
                </a:xfrm>
              </p:grpSpPr>
              <p:sp>
                <p:nvSpPr>
                  <p:cNvPr id="57652" name="Freeform 297"/>
                  <p:cNvSpPr>
                    <a:spLocks/>
                  </p:cNvSpPr>
                  <p:nvPr/>
                </p:nvSpPr>
                <p:spPr bwMode="auto">
                  <a:xfrm>
                    <a:off x="2236" y="2758"/>
                    <a:ext cx="648" cy="941"/>
                  </a:xfrm>
                  <a:custGeom>
                    <a:avLst/>
                    <a:gdLst>
                      <a:gd name="T0" fmla="*/ 0 w 648"/>
                      <a:gd name="T1" fmla="*/ 0 h 941"/>
                      <a:gd name="T2" fmla="*/ 647 w 648"/>
                      <a:gd name="T3" fmla="*/ 285 h 941"/>
                      <a:gd name="T4" fmla="*/ 647 w 648"/>
                      <a:gd name="T5" fmla="*/ 940 h 941"/>
                      <a:gd name="T6" fmla="*/ 0 w 648"/>
                      <a:gd name="T7" fmla="*/ 651 h 941"/>
                      <a:gd name="T8" fmla="*/ 0 w 648"/>
                      <a:gd name="T9" fmla="*/ 0 h 9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48" h="941">
                        <a:moveTo>
                          <a:pt x="0" y="0"/>
                        </a:moveTo>
                        <a:lnTo>
                          <a:pt x="647" y="285"/>
                        </a:lnTo>
                        <a:lnTo>
                          <a:pt x="647" y="940"/>
                        </a:lnTo>
                        <a:lnTo>
                          <a:pt x="0" y="65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3" name="Freeform 298"/>
                  <p:cNvSpPr>
                    <a:spLocks/>
                  </p:cNvSpPr>
                  <p:nvPr/>
                </p:nvSpPr>
                <p:spPr bwMode="auto">
                  <a:xfrm>
                    <a:off x="2236" y="2708"/>
                    <a:ext cx="776" cy="336"/>
                  </a:xfrm>
                  <a:custGeom>
                    <a:avLst/>
                    <a:gdLst>
                      <a:gd name="T0" fmla="*/ 0 w 776"/>
                      <a:gd name="T1" fmla="*/ 50 h 336"/>
                      <a:gd name="T2" fmla="*/ 647 w 776"/>
                      <a:gd name="T3" fmla="*/ 335 h 336"/>
                      <a:gd name="T4" fmla="*/ 775 w 776"/>
                      <a:gd name="T5" fmla="*/ 287 h 336"/>
                      <a:gd name="T6" fmla="*/ 132 w 776"/>
                      <a:gd name="T7" fmla="*/ 0 h 336"/>
                      <a:gd name="T8" fmla="*/ 0 w 776"/>
                      <a:gd name="T9" fmla="*/ 50 h 3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76" h="336">
                        <a:moveTo>
                          <a:pt x="0" y="50"/>
                        </a:moveTo>
                        <a:lnTo>
                          <a:pt x="647" y="335"/>
                        </a:lnTo>
                        <a:lnTo>
                          <a:pt x="775" y="287"/>
                        </a:lnTo>
                        <a:lnTo>
                          <a:pt x="132" y="0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4" name="Freeform 299"/>
                  <p:cNvSpPr>
                    <a:spLocks/>
                  </p:cNvSpPr>
                  <p:nvPr/>
                </p:nvSpPr>
                <p:spPr bwMode="auto">
                  <a:xfrm>
                    <a:off x="2883" y="2995"/>
                    <a:ext cx="129" cy="705"/>
                  </a:xfrm>
                  <a:custGeom>
                    <a:avLst/>
                    <a:gdLst>
                      <a:gd name="T0" fmla="*/ 128 w 129"/>
                      <a:gd name="T1" fmla="*/ 0 h 705"/>
                      <a:gd name="T2" fmla="*/ 0 w 129"/>
                      <a:gd name="T3" fmla="*/ 48 h 705"/>
                      <a:gd name="T4" fmla="*/ 0 w 129"/>
                      <a:gd name="T5" fmla="*/ 704 h 705"/>
                      <a:gd name="T6" fmla="*/ 128 w 129"/>
                      <a:gd name="T7" fmla="*/ 655 h 705"/>
                      <a:gd name="T8" fmla="*/ 128 w 129"/>
                      <a:gd name="T9" fmla="*/ 0 h 7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29" h="705">
                        <a:moveTo>
                          <a:pt x="128" y="0"/>
                        </a:moveTo>
                        <a:lnTo>
                          <a:pt x="0" y="48"/>
                        </a:lnTo>
                        <a:lnTo>
                          <a:pt x="0" y="704"/>
                        </a:lnTo>
                        <a:lnTo>
                          <a:pt x="128" y="655"/>
                        </a:lnTo>
                        <a:lnTo>
                          <a:pt x="128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641" name="Group 300"/>
                <p:cNvGrpSpPr>
                  <a:grpSpLocks/>
                </p:cNvGrpSpPr>
                <p:nvPr/>
              </p:nvGrpSpPr>
              <p:grpSpPr bwMode="auto">
                <a:xfrm>
                  <a:off x="2500" y="2966"/>
                  <a:ext cx="295" cy="543"/>
                  <a:chOff x="2500" y="2966"/>
                  <a:chExt cx="295" cy="543"/>
                </a:xfrm>
              </p:grpSpPr>
              <p:sp>
                <p:nvSpPr>
                  <p:cNvPr id="57648" name="Freeform 301"/>
                  <p:cNvSpPr>
                    <a:spLocks/>
                  </p:cNvSpPr>
                  <p:nvPr/>
                </p:nvSpPr>
                <p:spPr bwMode="auto">
                  <a:xfrm>
                    <a:off x="2729" y="3066"/>
                    <a:ext cx="66" cy="53"/>
                  </a:xfrm>
                  <a:custGeom>
                    <a:avLst/>
                    <a:gdLst>
                      <a:gd name="T0" fmla="*/ 0 w 66"/>
                      <a:gd name="T1" fmla="*/ 0 h 53"/>
                      <a:gd name="T2" fmla="*/ 65 w 66"/>
                      <a:gd name="T3" fmla="*/ 27 h 53"/>
                      <a:gd name="T4" fmla="*/ 65 w 66"/>
                      <a:gd name="T5" fmla="*/ 52 h 53"/>
                      <a:gd name="T6" fmla="*/ 0 w 66"/>
                      <a:gd name="T7" fmla="*/ 27 h 53"/>
                      <a:gd name="T8" fmla="*/ 0 w 66"/>
                      <a:gd name="T9" fmla="*/ 0 h 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3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2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9" name="Freeform 302"/>
                  <p:cNvSpPr>
                    <a:spLocks/>
                  </p:cNvSpPr>
                  <p:nvPr/>
                </p:nvSpPr>
                <p:spPr bwMode="auto">
                  <a:xfrm>
                    <a:off x="2500" y="2966"/>
                    <a:ext cx="66" cy="54"/>
                  </a:xfrm>
                  <a:custGeom>
                    <a:avLst/>
                    <a:gdLst>
                      <a:gd name="T0" fmla="*/ 0 w 66"/>
                      <a:gd name="T1" fmla="*/ 0 h 54"/>
                      <a:gd name="T2" fmla="*/ 65 w 66"/>
                      <a:gd name="T3" fmla="*/ 27 h 54"/>
                      <a:gd name="T4" fmla="*/ 65 w 66"/>
                      <a:gd name="T5" fmla="*/ 53 h 54"/>
                      <a:gd name="T6" fmla="*/ 0 w 66"/>
                      <a:gd name="T7" fmla="*/ 27 h 54"/>
                      <a:gd name="T8" fmla="*/ 0 w 66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4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3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0" name="Freeform 303"/>
                  <p:cNvSpPr>
                    <a:spLocks/>
                  </p:cNvSpPr>
                  <p:nvPr/>
                </p:nvSpPr>
                <p:spPr bwMode="auto">
                  <a:xfrm>
                    <a:off x="2729" y="3260"/>
                    <a:ext cx="66" cy="54"/>
                  </a:xfrm>
                  <a:custGeom>
                    <a:avLst/>
                    <a:gdLst>
                      <a:gd name="T0" fmla="*/ 0 w 66"/>
                      <a:gd name="T1" fmla="*/ 0 h 54"/>
                      <a:gd name="T2" fmla="*/ 65 w 66"/>
                      <a:gd name="T3" fmla="*/ 27 h 54"/>
                      <a:gd name="T4" fmla="*/ 65 w 66"/>
                      <a:gd name="T5" fmla="*/ 53 h 54"/>
                      <a:gd name="T6" fmla="*/ 0 w 66"/>
                      <a:gd name="T7" fmla="*/ 27 h 54"/>
                      <a:gd name="T8" fmla="*/ 0 w 66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4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3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51" name="Freeform 304"/>
                  <p:cNvSpPr>
                    <a:spLocks/>
                  </p:cNvSpPr>
                  <p:nvPr/>
                </p:nvSpPr>
                <p:spPr bwMode="auto">
                  <a:xfrm>
                    <a:off x="2719" y="3455"/>
                    <a:ext cx="66" cy="54"/>
                  </a:xfrm>
                  <a:custGeom>
                    <a:avLst/>
                    <a:gdLst>
                      <a:gd name="T0" fmla="*/ 0 w 66"/>
                      <a:gd name="T1" fmla="*/ 0 h 54"/>
                      <a:gd name="T2" fmla="*/ 65 w 66"/>
                      <a:gd name="T3" fmla="*/ 27 h 54"/>
                      <a:gd name="T4" fmla="*/ 65 w 66"/>
                      <a:gd name="T5" fmla="*/ 53 h 54"/>
                      <a:gd name="T6" fmla="*/ 0 w 66"/>
                      <a:gd name="T7" fmla="*/ 27 h 54"/>
                      <a:gd name="T8" fmla="*/ 0 w 66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6" h="54">
                        <a:moveTo>
                          <a:pt x="0" y="0"/>
                        </a:moveTo>
                        <a:lnTo>
                          <a:pt x="65" y="27"/>
                        </a:lnTo>
                        <a:lnTo>
                          <a:pt x="65" y="53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642" name="Group 305"/>
                <p:cNvGrpSpPr>
                  <a:grpSpLocks/>
                </p:cNvGrpSpPr>
                <p:nvPr/>
              </p:nvGrpSpPr>
              <p:grpSpPr bwMode="auto">
                <a:xfrm>
                  <a:off x="2241" y="2831"/>
                  <a:ext cx="639" cy="751"/>
                  <a:chOff x="2241" y="2831"/>
                  <a:chExt cx="639" cy="751"/>
                </a:xfrm>
              </p:grpSpPr>
              <p:sp>
                <p:nvSpPr>
                  <p:cNvPr id="57643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2242" y="3022"/>
                    <a:ext cx="638" cy="27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4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2241" y="3224"/>
                    <a:ext cx="639" cy="27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5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2415" y="2841"/>
                    <a:ext cx="0" cy="6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6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2243" y="2831"/>
                    <a:ext cx="637" cy="27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47" name="Line 310"/>
                  <p:cNvSpPr>
                    <a:spLocks noChangeShapeType="1"/>
                  </p:cNvSpPr>
                  <p:nvPr/>
                </p:nvSpPr>
                <p:spPr bwMode="auto">
                  <a:xfrm>
                    <a:off x="2646" y="2944"/>
                    <a:ext cx="0" cy="63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57624" name="Group 311"/>
              <p:cNvGrpSpPr>
                <a:grpSpLocks/>
              </p:cNvGrpSpPr>
              <p:nvPr/>
            </p:nvGrpSpPr>
            <p:grpSpPr bwMode="auto">
              <a:xfrm>
                <a:off x="2279" y="3099"/>
                <a:ext cx="364" cy="379"/>
                <a:chOff x="2279" y="3099"/>
                <a:chExt cx="364" cy="379"/>
              </a:xfrm>
            </p:grpSpPr>
            <p:grpSp>
              <p:nvGrpSpPr>
                <p:cNvPr id="57625" name="Group 312"/>
                <p:cNvGrpSpPr>
                  <a:grpSpLocks/>
                </p:cNvGrpSpPr>
                <p:nvPr/>
              </p:nvGrpSpPr>
              <p:grpSpPr bwMode="auto">
                <a:xfrm>
                  <a:off x="2279" y="3099"/>
                  <a:ext cx="364" cy="379"/>
                  <a:chOff x="2279" y="3099"/>
                  <a:chExt cx="364" cy="379"/>
                </a:xfrm>
              </p:grpSpPr>
              <p:grpSp>
                <p:nvGrpSpPr>
                  <p:cNvPr id="57627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2279" y="3099"/>
                    <a:ext cx="364" cy="379"/>
                    <a:chOff x="2279" y="3099"/>
                    <a:chExt cx="364" cy="379"/>
                  </a:xfrm>
                </p:grpSpPr>
                <p:sp>
                  <p:nvSpPr>
                    <p:cNvPr id="57631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279" y="3099"/>
                      <a:ext cx="364" cy="184"/>
                    </a:xfrm>
                    <a:custGeom>
                      <a:avLst/>
                      <a:gdLst>
                        <a:gd name="T0" fmla="*/ 0 w 364"/>
                        <a:gd name="T1" fmla="*/ 86 h 184"/>
                        <a:gd name="T2" fmla="*/ 225 w 364"/>
                        <a:gd name="T3" fmla="*/ 183 h 184"/>
                        <a:gd name="T4" fmla="*/ 363 w 364"/>
                        <a:gd name="T5" fmla="*/ 98 h 184"/>
                        <a:gd name="T6" fmla="*/ 137 w 364"/>
                        <a:gd name="T7" fmla="*/ 0 h 184"/>
                        <a:gd name="T8" fmla="*/ 0 w 364"/>
                        <a:gd name="T9" fmla="*/ 86 h 1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64" h="184">
                          <a:moveTo>
                            <a:pt x="0" y="86"/>
                          </a:moveTo>
                          <a:lnTo>
                            <a:pt x="225" y="183"/>
                          </a:lnTo>
                          <a:lnTo>
                            <a:pt x="363" y="98"/>
                          </a:lnTo>
                          <a:lnTo>
                            <a:pt x="137" y="0"/>
                          </a:lnTo>
                          <a:lnTo>
                            <a:pt x="0" y="86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2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279" y="3099"/>
                      <a:ext cx="138" cy="211"/>
                    </a:xfrm>
                    <a:custGeom>
                      <a:avLst/>
                      <a:gdLst>
                        <a:gd name="T0" fmla="*/ 137 w 138"/>
                        <a:gd name="T1" fmla="*/ 0 h 211"/>
                        <a:gd name="T2" fmla="*/ 137 w 138"/>
                        <a:gd name="T3" fmla="*/ 210 h 211"/>
                        <a:gd name="T4" fmla="*/ 0 w 138"/>
                        <a:gd name="T5" fmla="*/ 86 h 211"/>
                        <a:gd name="T6" fmla="*/ 137 w 138"/>
                        <a:gd name="T7" fmla="*/ 0 h 21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38" h="211">
                          <a:moveTo>
                            <a:pt x="137" y="0"/>
                          </a:moveTo>
                          <a:lnTo>
                            <a:pt x="137" y="210"/>
                          </a:lnTo>
                          <a:lnTo>
                            <a:pt x="0" y="86"/>
                          </a:lnTo>
                          <a:lnTo>
                            <a:pt x="137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3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414" y="3102"/>
                      <a:ext cx="193" cy="283"/>
                    </a:xfrm>
                    <a:custGeom>
                      <a:avLst/>
                      <a:gdLst>
                        <a:gd name="T0" fmla="*/ 0 w 193"/>
                        <a:gd name="T1" fmla="*/ 0 h 283"/>
                        <a:gd name="T2" fmla="*/ 192 w 193"/>
                        <a:gd name="T3" fmla="*/ 83 h 283"/>
                        <a:gd name="T4" fmla="*/ 192 w 193"/>
                        <a:gd name="T5" fmla="*/ 282 h 283"/>
                        <a:gd name="T6" fmla="*/ 0 w 193"/>
                        <a:gd name="T7" fmla="*/ 194 h 283"/>
                        <a:gd name="T8" fmla="*/ 0 w 193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" h="283">
                          <a:moveTo>
                            <a:pt x="0" y="0"/>
                          </a:moveTo>
                          <a:lnTo>
                            <a:pt x="192" y="83"/>
                          </a:lnTo>
                          <a:lnTo>
                            <a:pt x="192" y="282"/>
                          </a:lnTo>
                          <a:lnTo>
                            <a:pt x="0" y="1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804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4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393" y="3118"/>
                      <a:ext cx="194" cy="283"/>
                    </a:xfrm>
                    <a:custGeom>
                      <a:avLst/>
                      <a:gdLst>
                        <a:gd name="T0" fmla="*/ 0 w 194"/>
                        <a:gd name="T1" fmla="*/ 0 h 283"/>
                        <a:gd name="T2" fmla="*/ 193 w 194"/>
                        <a:gd name="T3" fmla="*/ 83 h 283"/>
                        <a:gd name="T4" fmla="*/ 193 w 194"/>
                        <a:gd name="T5" fmla="*/ 282 h 283"/>
                        <a:gd name="T6" fmla="*/ 0 w 194"/>
                        <a:gd name="T7" fmla="*/ 193 h 283"/>
                        <a:gd name="T8" fmla="*/ 0 w 194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4" h="283">
                          <a:moveTo>
                            <a:pt x="0" y="0"/>
                          </a:moveTo>
                          <a:lnTo>
                            <a:pt x="193" y="83"/>
                          </a:lnTo>
                          <a:lnTo>
                            <a:pt x="193" y="282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A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5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2364" y="3126"/>
                      <a:ext cx="227" cy="295"/>
                    </a:xfrm>
                    <a:custGeom>
                      <a:avLst/>
                      <a:gdLst>
                        <a:gd name="T0" fmla="*/ 0 w 227"/>
                        <a:gd name="T1" fmla="*/ 0 h 295"/>
                        <a:gd name="T2" fmla="*/ 226 w 227"/>
                        <a:gd name="T3" fmla="*/ 99 h 295"/>
                        <a:gd name="T4" fmla="*/ 226 w 227"/>
                        <a:gd name="T5" fmla="*/ 294 h 295"/>
                        <a:gd name="T6" fmla="*/ 0 w 227"/>
                        <a:gd name="T7" fmla="*/ 194 h 295"/>
                        <a:gd name="T8" fmla="*/ 0 w 227"/>
                        <a:gd name="T9" fmla="*/ 0 h 2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27" h="295">
                          <a:moveTo>
                            <a:pt x="0" y="0"/>
                          </a:moveTo>
                          <a:lnTo>
                            <a:pt x="226" y="99"/>
                          </a:lnTo>
                          <a:lnTo>
                            <a:pt x="226" y="294"/>
                          </a:lnTo>
                          <a:lnTo>
                            <a:pt x="0" y="1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6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6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2350" y="3153"/>
                      <a:ext cx="193" cy="283"/>
                    </a:xfrm>
                    <a:custGeom>
                      <a:avLst/>
                      <a:gdLst>
                        <a:gd name="T0" fmla="*/ 0 w 193"/>
                        <a:gd name="T1" fmla="*/ 0 h 283"/>
                        <a:gd name="T2" fmla="*/ 192 w 193"/>
                        <a:gd name="T3" fmla="*/ 82 h 283"/>
                        <a:gd name="T4" fmla="*/ 192 w 193"/>
                        <a:gd name="T5" fmla="*/ 282 h 283"/>
                        <a:gd name="T6" fmla="*/ 0 w 193"/>
                        <a:gd name="T7" fmla="*/ 194 h 283"/>
                        <a:gd name="T8" fmla="*/ 0 w 193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" h="283">
                          <a:moveTo>
                            <a:pt x="0" y="0"/>
                          </a:moveTo>
                          <a:lnTo>
                            <a:pt x="192" y="82"/>
                          </a:lnTo>
                          <a:lnTo>
                            <a:pt x="192" y="282"/>
                          </a:lnTo>
                          <a:lnTo>
                            <a:pt x="0" y="19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C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7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2309" y="3170"/>
                      <a:ext cx="193" cy="283"/>
                    </a:xfrm>
                    <a:custGeom>
                      <a:avLst/>
                      <a:gdLst>
                        <a:gd name="T0" fmla="*/ 0 w 193"/>
                        <a:gd name="T1" fmla="*/ 0 h 283"/>
                        <a:gd name="T2" fmla="*/ 192 w 193"/>
                        <a:gd name="T3" fmla="*/ 83 h 283"/>
                        <a:gd name="T4" fmla="*/ 192 w 193"/>
                        <a:gd name="T5" fmla="*/ 282 h 283"/>
                        <a:gd name="T6" fmla="*/ 0 w 193"/>
                        <a:gd name="T7" fmla="*/ 193 h 283"/>
                        <a:gd name="T8" fmla="*/ 0 w 193"/>
                        <a:gd name="T9" fmla="*/ 0 h 2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93" h="283">
                          <a:moveTo>
                            <a:pt x="0" y="0"/>
                          </a:moveTo>
                          <a:lnTo>
                            <a:pt x="192" y="83"/>
                          </a:lnTo>
                          <a:lnTo>
                            <a:pt x="192" y="282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C06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8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2505" y="3198"/>
                      <a:ext cx="138" cy="279"/>
                    </a:xfrm>
                    <a:custGeom>
                      <a:avLst/>
                      <a:gdLst>
                        <a:gd name="T0" fmla="*/ 137 w 138"/>
                        <a:gd name="T1" fmla="*/ 0 h 279"/>
                        <a:gd name="T2" fmla="*/ 0 w 138"/>
                        <a:gd name="T3" fmla="*/ 84 h 279"/>
                        <a:gd name="T4" fmla="*/ 0 w 138"/>
                        <a:gd name="T5" fmla="*/ 278 h 279"/>
                        <a:gd name="T6" fmla="*/ 137 w 138"/>
                        <a:gd name="T7" fmla="*/ 194 h 279"/>
                        <a:gd name="T8" fmla="*/ 137 w 138"/>
                        <a:gd name="T9" fmla="*/ 0 h 27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38" h="279">
                          <a:moveTo>
                            <a:pt x="137" y="0"/>
                          </a:moveTo>
                          <a:lnTo>
                            <a:pt x="0" y="84"/>
                          </a:lnTo>
                          <a:lnTo>
                            <a:pt x="0" y="278"/>
                          </a:lnTo>
                          <a:lnTo>
                            <a:pt x="137" y="194"/>
                          </a:lnTo>
                          <a:lnTo>
                            <a:pt x="137" y="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639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2279" y="3184"/>
                      <a:ext cx="227" cy="294"/>
                    </a:xfrm>
                    <a:custGeom>
                      <a:avLst/>
                      <a:gdLst>
                        <a:gd name="T0" fmla="*/ 0 w 227"/>
                        <a:gd name="T1" fmla="*/ 0 h 294"/>
                        <a:gd name="T2" fmla="*/ 226 w 227"/>
                        <a:gd name="T3" fmla="*/ 98 h 294"/>
                        <a:gd name="T4" fmla="*/ 226 w 227"/>
                        <a:gd name="T5" fmla="*/ 293 h 294"/>
                        <a:gd name="T6" fmla="*/ 0 w 227"/>
                        <a:gd name="T7" fmla="*/ 193 h 294"/>
                        <a:gd name="T8" fmla="*/ 0 w 227"/>
                        <a:gd name="T9" fmla="*/ 0 h 2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27" h="294">
                          <a:moveTo>
                            <a:pt x="0" y="0"/>
                          </a:moveTo>
                          <a:lnTo>
                            <a:pt x="226" y="98"/>
                          </a:lnTo>
                          <a:lnTo>
                            <a:pt x="226" y="293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628" name="Freeform 323"/>
                  <p:cNvSpPr>
                    <a:spLocks/>
                  </p:cNvSpPr>
                  <p:nvPr/>
                </p:nvSpPr>
                <p:spPr bwMode="auto">
                  <a:xfrm>
                    <a:off x="2382" y="3125"/>
                    <a:ext cx="14" cy="13"/>
                  </a:xfrm>
                  <a:custGeom>
                    <a:avLst/>
                    <a:gdLst>
                      <a:gd name="T0" fmla="*/ 0 w 14"/>
                      <a:gd name="T1" fmla="*/ 7 h 13"/>
                      <a:gd name="T2" fmla="*/ 13 w 14"/>
                      <a:gd name="T3" fmla="*/ 12 h 13"/>
                      <a:gd name="T4" fmla="*/ 13 w 14"/>
                      <a:gd name="T5" fmla="*/ 5 h 13"/>
                      <a:gd name="T6" fmla="*/ 0 w 14"/>
                      <a:gd name="T7" fmla="*/ 0 h 13"/>
                      <a:gd name="T8" fmla="*/ 0 w 14"/>
                      <a:gd name="T9" fmla="*/ 7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0" y="7"/>
                        </a:moveTo>
                        <a:lnTo>
                          <a:pt x="13" y="12"/>
                        </a:lnTo>
                        <a:lnTo>
                          <a:pt x="13" y="5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29" name="Freeform 324"/>
                  <p:cNvSpPr>
                    <a:spLocks/>
                  </p:cNvSpPr>
                  <p:nvPr/>
                </p:nvSpPr>
                <p:spPr bwMode="auto">
                  <a:xfrm>
                    <a:off x="2384" y="3129"/>
                    <a:ext cx="9" cy="3"/>
                  </a:xfrm>
                  <a:custGeom>
                    <a:avLst/>
                    <a:gdLst>
                      <a:gd name="T0" fmla="*/ 0 w 9"/>
                      <a:gd name="T1" fmla="*/ 0 h 3"/>
                      <a:gd name="T2" fmla="*/ 8 w 9"/>
                      <a:gd name="T3" fmla="*/ 2 h 3"/>
                      <a:gd name="T4" fmla="*/ 8 w 9"/>
                      <a:gd name="T5" fmla="*/ 2 h 3"/>
                      <a:gd name="T6" fmla="*/ 0 w 9"/>
                      <a:gd name="T7" fmla="*/ 0 h 3"/>
                      <a:gd name="T8" fmla="*/ 0 w 9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3">
                        <a:moveTo>
                          <a:pt x="0" y="0"/>
                        </a:moveTo>
                        <a:lnTo>
                          <a:pt x="8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630" name="Freeform 325"/>
                  <p:cNvSpPr>
                    <a:spLocks/>
                  </p:cNvSpPr>
                  <p:nvPr/>
                </p:nvSpPr>
                <p:spPr bwMode="auto">
                  <a:xfrm>
                    <a:off x="2384" y="3131"/>
                    <a:ext cx="9" cy="4"/>
                  </a:xfrm>
                  <a:custGeom>
                    <a:avLst/>
                    <a:gdLst>
                      <a:gd name="T0" fmla="*/ 0 w 9"/>
                      <a:gd name="T1" fmla="*/ 1 h 4"/>
                      <a:gd name="T2" fmla="*/ 8 w 9"/>
                      <a:gd name="T3" fmla="*/ 3 h 4"/>
                      <a:gd name="T4" fmla="*/ 8 w 9"/>
                      <a:gd name="T5" fmla="*/ 2 h 4"/>
                      <a:gd name="T6" fmla="*/ 0 w 9"/>
                      <a:gd name="T7" fmla="*/ 0 h 4"/>
                      <a:gd name="T8" fmla="*/ 0 w 9"/>
                      <a:gd name="T9" fmla="*/ 1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0" y="1"/>
                        </a:moveTo>
                        <a:lnTo>
                          <a:pt x="8" y="3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626" name="Freeform 326"/>
                <p:cNvSpPr>
                  <a:spLocks/>
                </p:cNvSpPr>
                <p:nvPr/>
              </p:nvSpPr>
              <p:spPr bwMode="auto">
                <a:xfrm>
                  <a:off x="2360" y="3251"/>
                  <a:ext cx="64" cy="54"/>
                </a:xfrm>
                <a:custGeom>
                  <a:avLst/>
                  <a:gdLst>
                    <a:gd name="T0" fmla="*/ 0 w 64"/>
                    <a:gd name="T1" fmla="*/ 0 h 54"/>
                    <a:gd name="T2" fmla="*/ 63 w 64"/>
                    <a:gd name="T3" fmla="*/ 27 h 54"/>
                    <a:gd name="T4" fmla="*/ 63 w 64"/>
                    <a:gd name="T5" fmla="*/ 53 h 54"/>
                    <a:gd name="T6" fmla="*/ 0 w 64"/>
                    <a:gd name="T7" fmla="*/ 27 h 54"/>
                    <a:gd name="T8" fmla="*/ 0 w 64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54">
                      <a:moveTo>
                        <a:pt x="0" y="0"/>
                      </a:moveTo>
                      <a:lnTo>
                        <a:pt x="63" y="27"/>
                      </a:lnTo>
                      <a:lnTo>
                        <a:pt x="63" y="53"/>
                      </a:lnTo>
                      <a:lnTo>
                        <a:pt x="0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7611" name="Group 327"/>
            <p:cNvGrpSpPr>
              <a:grpSpLocks/>
            </p:cNvGrpSpPr>
            <p:nvPr/>
          </p:nvGrpSpPr>
          <p:grpSpPr bwMode="auto">
            <a:xfrm>
              <a:off x="2100" y="2908"/>
              <a:ext cx="377" cy="851"/>
              <a:chOff x="2100" y="2908"/>
              <a:chExt cx="377" cy="851"/>
            </a:xfrm>
          </p:grpSpPr>
          <p:grpSp>
            <p:nvGrpSpPr>
              <p:cNvPr id="57612" name="Group 328"/>
              <p:cNvGrpSpPr>
                <a:grpSpLocks/>
              </p:cNvGrpSpPr>
              <p:nvPr/>
            </p:nvGrpSpPr>
            <p:grpSpPr bwMode="auto">
              <a:xfrm>
                <a:off x="2151" y="3741"/>
                <a:ext cx="142" cy="18"/>
                <a:chOff x="2151" y="3741"/>
                <a:chExt cx="142" cy="18"/>
              </a:xfrm>
            </p:grpSpPr>
            <p:sp>
              <p:nvSpPr>
                <p:cNvPr id="57621" name="Oval 329"/>
                <p:cNvSpPr>
                  <a:spLocks noChangeArrowheads="1"/>
                </p:cNvSpPr>
                <p:nvPr/>
              </p:nvSpPr>
              <p:spPr bwMode="auto">
                <a:xfrm>
                  <a:off x="2151" y="3745"/>
                  <a:ext cx="76" cy="1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57622" name="Oval 330"/>
                <p:cNvSpPr>
                  <a:spLocks noChangeArrowheads="1"/>
                </p:cNvSpPr>
                <p:nvPr/>
              </p:nvSpPr>
              <p:spPr bwMode="auto">
                <a:xfrm>
                  <a:off x="2214" y="3741"/>
                  <a:ext cx="79" cy="1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57613" name="Group 331"/>
              <p:cNvGrpSpPr>
                <a:grpSpLocks/>
              </p:cNvGrpSpPr>
              <p:nvPr/>
            </p:nvGrpSpPr>
            <p:grpSpPr bwMode="auto">
              <a:xfrm>
                <a:off x="2125" y="3535"/>
                <a:ext cx="118" cy="218"/>
                <a:chOff x="2125" y="3535"/>
                <a:chExt cx="118" cy="218"/>
              </a:xfrm>
            </p:grpSpPr>
            <p:sp>
              <p:nvSpPr>
                <p:cNvPr id="57619" name="Freeform 332"/>
                <p:cNvSpPr>
                  <a:spLocks/>
                </p:cNvSpPr>
                <p:nvPr/>
              </p:nvSpPr>
              <p:spPr bwMode="auto">
                <a:xfrm>
                  <a:off x="2125" y="3535"/>
                  <a:ext cx="54" cy="218"/>
                </a:xfrm>
                <a:custGeom>
                  <a:avLst/>
                  <a:gdLst>
                    <a:gd name="T0" fmla="*/ 53 w 54"/>
                    <a:gd name="T1" fmla="*/ 11 h 218"/>
                    <a:gd name="T2" fmla="*/ 47 w 54"/>
                    <a:gd name="T3" fmla="*/ 209 h 218"/>
                    <a:gd name="T4" fmla="*/ 20 w 54"/>
                    <a:gd name="T5" fmla="*/ 217 h 218"/>
                    <a:gd name="T6" fmla="*/ 0 w 54"/>
                    <a:gd name="T7" fmla="*/ 0 h 218"/>
                    <a:gd name="T8" fmla="*/ 53 w 54"/>
                    <a:gd name="T9" fmla="*/ 11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218">
                      <a:moveTo>
                        <a:pt x="53" y="11"/>
                      </a:moveTo>
                      <a:lnTo>
                        <a:pt x="47" y="209"/>
                      </a:lnTo>
                      <a:lnTo>
                        <a:pt x="20" y="217"/>
                      </a:lnTo>
                      <a:lnTo>
                        <a:pt x="0" y="0"/>
                      </a:lnTo>
                      <a:lnTo>
                        <a:pt x="53" y="11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620" name="Freeform 333"/>
                <p:cNvSpPr>
                  <a:spLocks/>
                </p:cNvSpPr>
                <p:nvPr/>
              </p:nvSpPr>
              <p:spPr bwMode="auto">
                <a:xfrm>
                  <a:off x="2190" y="3541"/>
                  <a:ext cx="53" cy="209"/>
                </a:xfrm>
                <a:custGeom>
                  <a:avLst/>
                  <a:gdLst>
                    <a:gd name="T0" fmla="*/ 52 w 53"/>
                    <a:gd name="T1" fmla="*/ 14 h 209"/>
                    <a:gd name="T2" fmla="*/ 45 w 53"/>
                    <a:gd name="T3" fmla="*/ 198 h 209"/>
                    <a:gd name="T4" fmla="*/ 21 w 53"/>
                    <a:gd name="T5" fmla="*/ 208 h 209"/>
                    <a:gd name="T6" fmla="*/ 0 w 53"/>
                    <a:gd name="T7" fmla="*/ 0 h 209"/>
                    <a:gd name="T8" fmla="*/ 52 w 53"/>
                    <a:gd name="T9" fmla="*/ 14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3" h="209">
                      <a:moveTo>
                        <a:pt x="52" y="14"/>
                      </a:moveTo>
                      <a:lnTo>
                        <a:pt x="45" y="198"/>
                      </a:lnTo>
                      <a:lnTo>
                        <a:pt x="21" y="208"/>
                      </a:lnTo>
                      <a:lnTo>
                        <a:pt x="0" y="0"/>
                      </a:lnTo>
                      <a:lnTo>
                        <a:pt x="52" y="14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614" name="Group 334"/>
              <p:cNvGrpSpPr>
                <a:grpSpLocks/>
              </p:cNvGrpSpPr>
              <p:nvPr/>
            </p:nvGrpSpPr>
            <p:grpSpPr bwMode="auto">
              <a:xfrm>
                <a:off x="2217" y="2908"/>
                <a:ext cx="260" cy="349"/>
                <a:chOff x="2217" y="2908"/>
                <a:chExt cx="260" cy="349"/>
              </a:xfrm>
            </p:grpSpPr>
            <p:sp>
              <p:nvSpPr>
                <p:cNvPr id="57617" name="Oval 335"/>
                <p:cNvSpPr>
                  <a:spLocks noChangeArrowheads="1"/>
                </p:cNvSpPr>
                <p:nvPr/>
              </p:nvSpPr>
              <p:spPr bwMode="auto">
                <a:xfrm>
                  <a:off x="2217" y="2908"/>
                  <a:ext cx="120" cy="132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57618" name="Oval 336"/>
                <p:cNvSpPr>
                  <a:spLocks noChangeArrowheads="1"/>
                </p:cNvSpPr>
                <p:nvPr/>
              </p:nvSpPr>
              <p:spPr bwMode="auto">
                <a:xfrm>
                  <a:off x="2447" y="3227"/>
                  <a:ext cx="30" cy="30"/>
                </a:xfrm>
                <a:prstGeom prst="ellipse">
                  <a:avLst/>
                </a:prstGeom>
                <a:solidFill>
                  <a:srgbClr val="FFC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57615" name="Freeform 337"/>
              <p:cNvSpPr>
                <a:spLocks/>
              </p:cNvSpPr>
              <p:nvPr/>
            </p:nvSpPr>
            <p:spPr bwMode="auto">
              <a:xfrm>
                <a:off x="2104" y="3340"/>
                <a:ext cx="180" cy="235"/>
              </a:xfrm>
              <a:custGeom>
                <a:avLst/>
                <a:gdLst>
                  <a:gd name="T0" fmla="*/ 0 w 180"/>
                  <a:gd name="T1" fmla="*/ 52 h 235"/>
                  <a:gd name="T2" fmla="*/ 10 w 180"/>
                  <a:gd name="T3" fmla="*/ 0 h 235"/>
                  <a:gd name="T4" fmla="*/ 179 w 180"/>
                  <a:gd name="T5" fmla="*/ 17 h 235"/>
                  <a:gd name="T6" fmla="*/ 157 w 180"/>
                  <a:gd name="T7" fmla="*/ 153 h 235"/>
                  <a:gd name="T8" fmla="*/ 147 w 180"/>
                  <a:gd name="T9" fmla="*/ 234 h 235"/>
                  <a:gd name="T10" fmla="*/ 20 w 180"/>
                  <a:gd name="T11" fmla="*/ 212 h 235"/>
                  <a:gd name="T12" fmla="*/ 13 w 180"/>
                  <a:gd name="T13" fmla="*/ 132 h 235"/>
                  <a:gd name="T14" fmla="*/ 0 w 180"/>
                  <a:gd name="T15" fmla="*/ 52 h 2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0" h="235">
                    <a:moveTo>
                      <a:pt x="0" y="52"/>
                    </a:moveTo>
                    <a:lnTo>
                      <a:pt x="10" y="0"/>
                    </a:lnTo>
                    <a:lnTo>
                      <a:pt x="179" y="17"/>
                    </a:lnTo>
                    <a:lnTo>
                      <a:pt x="157" y="153"/>
                    </a:lnTo>
                    <a:lnTo>
                      <a:pt x="147" y="234"/>
                    </a:lnTo>
                    <a:lnTo>
                      <a:pt x="20" y="212"/>
                    </a:lnTo>
                    <a:lnTo>
                      <a:pt x="13" y="132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616" name="Freeform 338"/>
              <p:cNvSpPr>
                <a:spLocks/>
              </p:cNvSpPr>
              <p:nvPr/>
            </p:nvSpPr>
            <p:spPr bwMode="auto">
              <a:xfrm>
                <a:off x="2100" y="3038"/>
                <a:ext cx="361" cy="336"/>
              </a:xfrm>
              <a:custGeom>
                <a:avLst/>
                <a:gdLst>
                  <a:gd name="T0" fmla="*/ 82 w 361"/>
                  <a:gd name="T1" fmla="*/ 12 h 336"/>
                  <a:gd name="T2" fmla="*/ 89 w 361"/>
                  <a:gd name="T3" fmla="*/ 6 h 336"/>
                  <a:gd name="T4" fmla="*/ 94 w 361"/>
                  <a:gd name="T5" fmla="*/ 3 h 336"/>
                  <a:gd name="T6" fmla="*/ 103 w 361"/>
                  <a:gd name="T7" fmla="*/ 0 h 336"/>
                  <a:gd name="T8" fmla="*/ 112 w 361"/>
                  <a:gd name="T9" fmla="*/ 2 h 336"/>
                  <a:gd name="T10" fmla="*/ 214 w 361"/>
                  <a:gd name="T11" fmla="*/ 25 h 336"/>
                  <a:gd name="T12" fmla="*/ 220 w 361"/>
                  <a:gd name="T13" fmla="*/ 29 h 336"/>
                  <a:gd name="T14" fmla="*/ 223 w 361"/>
                  <a:gd name="T15" fmla="*/ 34 h 336"/>
                  <a:gd name="T16" fmla="*/ 258 w 361"/>
                  <a:gd name="T17" fmla="*/ 197 h 336"/>
                  <a:gd name="T18" fmla="*/ 349 w 361"/>
                  <a:gd name="T19" fmla="*/ 187 h 336"/>
                  <a:gd name="T20" fmla="*/ 360 w 361"/>
                  <a:gd name="T21" fmla="*/ 227 h 336"/>
                  <a:gd name="T22" fmla="*/ 227 w 361"/>
                  <a:gd name="T23" fmla="*/ 252 h 336"/>
                  <a:gd name="T24" fmla="*/ 190 w 361"/>
                  <a:gd name="T25" fmla="*/ 148 h 336"/>
                  <a:gd name="T26" fmla="*/ 181 w 361"/>
                  <a:gd name="T27" fmla="*/ 235 h 336"/>
                  <a:gd name="T28" fmla="*/ 188 w 361"/>
                  <a:gd name="T29" fmla="*/ 335 h 336"/>
                  <a:gd name="T30" fmla="*/ 0 w 361"/>
                  <a:gd name="T31" fmla="*/ 317 h 336"/>
                  <a:gd name="T32" fmla="*/ 51 w 361"/>
                  <a:gd name="T33" fmla="*/ 216 h 336"/>
                  <a:gd name="T34" fmla="*/ 70 w 361"/>
                  <a:gd name="T35" fmla="*/ 42 h 336"/>
                  <a:gd name="T36" fmla="*/ 71 w 361"/>
                  <a:gd name="T37" fmla="*/ 34 h 336"/>
                  <a:gd name="T38" fmla="*/ 74 w 361"/>
                  <a:gd name="T39" fmla="*/ 25 h 336"/>
                  <a:gd name="T40" fmla="*/ 77 w 361"/>
                  <a:gd name="T41" fmla="*/ 18 h 336"/>
                  <a:gd name="T42" fmla="*/ 82 w 361"/>
                  <a:gd name="T43" fmla="*/ 12 h 3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1" h="336">
                    <a:moveTo>
                      <a:pt x="82" y="12"/>
                    </a:moveTo>
                    <a:lnTo>
                      <a:pt x="89" y="6"/>
                    </a:lnTo>
                    <a:lnTo>
                      <a:pt x="94" y="3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214" y="25"/>
                    </a:lnTo>
                    <a:lnTo>
                      <a:pt x="220" y="29"/>
                    </a:lnTo>
                    <a:lnTo>
                      <a:pt x="223" y="34"/>
                    </a:lnTo>
                    <a:lnTo>
                      <a:pt x="258" y="197"/>
                    </a:lnTo>
                    <a:lnTo>
                      <a:pt x="349" y="187"/>
                    </a:lnTo>
                    <a:lnTo>
                      <a:pt x="360" y="227"/>
                    </a:lnTo>
                    <a:lnTo>
                      <a:pt x="227" y="252"/>
                    </a:lnTo>
                    <a:lnTo>
                      <a:pt x="190" y="148"/>
                    </a:lnTo>
                    <a:lnTo>
                      <a:pt x="181" y="235"/>
                    </a:lnTo>
                    <a:lnTo>
                      <a:pt x="188" y="335"/>
                    </a:lnTo>
                    <a:lnTo>
                      <a:pt x="0" y="317"/>
                    </a:lnTo>
                    <a:lnTo>
                      <a:pt x="51" y="216"/>
                    </a:lnTo>
                    <a:lnTo>
                      <a:pt x="70" y="42"/>
                    </a:lnTo>
                    <a:lnTo>
                      <a:pt x="71" y="34"/>
                    </a:lnTo>
                    <a:lnTo>
                      <a:pt x="74" y="25"/>
                    </a:lnTo>
                    <a:lnTo>
                      <a:pt x="77" y="18"/>
                    </a:lnTo>
                    <a:lnTo>
                      <a:pt x="82" y="12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34483" name="Rectangle 339"/>
          <p:cNvSpPr>
            <a:spLocks noChangeArrowheads="1"/>
          </p:cNvSpPr>
          <p:nvPr/>
        </p:nvSpPr>
        <p:spPr bwMode="auto">
          <a:xfrm>
            <a:off x="684213" y="3914775"/>
            <a:ext cx="119697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Accounts </a:t>
            </a:r>
          </a:p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Payable</a:t>
            </a:r>
          </a:p>
        </p:txBody>
      </p:sp>
      <p:sp>
        <p:nvSpPr>
          <p:cNvPr id="134484" name="Rectangle 340"/>
          <p:cNvSpPr>
            <a:spLocks noChangeArrowheads="1"/>
          </p:cNvSpPr>
          <p:nvPr/>
        </p:nvSpPr>
        <p:spPr bwMode="auto">
          <a:xfrm>
            <a:off x="7370763" y="885825"/>
            <a:ext cx="9302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Vendor</a:t>
            </a:r>
          </a:p>
        </p:txBody>
      </p:sp>
      <p:sp>
        <p:nvSpPr>
          <p:cNvPr id="57352" name="AutoShape 341"/>
          <p:cNvSpPr>
            <a:spLocks noChangeArrowheads="1"/>
          </p:cNvSpPr>
          <p:nvPr/>
        </p:nvSpPr>
        <p:spPr bwMode="auto">
          <a:xfrm>
            <a:off x="3054350" y="2444750"/>
            <a:ext cx="444500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3" name="AutoShape 342"/>
          <p:cNvSpPr>
            <a:spLocks noChangeArrowheads="1"/>
          </p:cNvSpPr>
          <p:nvPr/>
        </p:nvSpPr>
        <p:spPr bwMode="auto">
          <a:xfrm>
            <a:off x="3054350" y="2216150"/>
            <a:ext cx="444500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54" name="AutoShape 343"/>
          <p:cNvSpPr>
            <a:spLocks noChangeArrowheads="1"/>
          </p:cNvSpPr>
          <p:nvPr/>
        </p:nvSpPr>
        <p:spPr bwMode="auto">
          <a:xfrm>
            <a:off x="3054350" y="1987550"/>
            <a:ext cx="444500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7355" name="Picture 3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195513"/>
            <a:ext cx="124301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Line 345"/>
          <p:cNvSpPr>
            <a:spLocks noChangeShapeType="1"/>
          </p:cNvSpPr>
          <p:nvPr/>
        </p:nvSpPr>
        <p:spPr bwMode="auto">
          <a:xfrm flipH="1">
            <a:off x="5162550" y="2514600"/>
            <a:ext cx="17907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57" name="Rectangle 346"/>
          <p:cNvSpPr>
            <a:spLocks noChangeArrowheads="1"/>
          </p:cNvSpPr>
          <p:nvPr/>
        </p:nvSpPr>
        <p:spPr bwMode="auto">
          <a:xfrm>
            <a:off x="5694363" y="2028825"/>
            <a:ext cx="9318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Goods</a:t>
            </a:r>
          </a:p>
        </p:txBody>
      </p:sp>
      <p:sp>
        <p:nvSpPr>
          <p:cNvPr id="134491" name="Rectangle 347"/>
          <p:cNvSpPr>
            <a:spLocks noChangeArrowheads="1"/>
          </p:cNvSpPr>
          <p:nvPr/>
        </p:nvSpPr>
        <p:spPr bwMode="auto">
          <a:xfrm>
            <a:off x="3789363" y="2028825"/>
            <a:ext cx="11969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Receiving</a:t>
            </a:r>
          </a:p>
        </p:txBody>
      </p:sp>
      <p:sp>
        <p:nvSpPr>
          <p:cNvPr id="57359" name="Line 348"/>
          <p:cNvSpPr>
            <a:spLocks noChangeShapeType="1"/>
          </p:cNvSpPr>
          <p:nvPr/>
        </p:nvSpPr>
        <p:spPr bwMode="auto">
          <a:xfrm>
            <a:off x="5187950" y="5715000"/>
            <a:ext cx="334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0" name="Line 349"/>
          <p:cNvSpPr>
            <a:spLocks noChangeShapeType="1"/>
          </p:cNvSpPr>
          <p:nvPr/>
        </p:nvSpPr>
        <p:spPr bwMode="auto">
          <a:xfrm flipV="1">
            <a:off x="8534400" y="3194050"/>
            <a:ext cx="0" cy="252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1" name="Rectangle 350"/>
          <p:cNvSpPr>
            <a:spLocks noChangeArrowheads="1"/>
          </p:cNvSpPr>
          <p:nvPr/>
        </p:nvSpPr>
        <p:spPr bwMode="auto">
          <a:xfrm>
            <a:off x="6151563" y="5838825"/>
            <a:ext cx="13890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Payment</a:t>
            </a:r>
          </a:p>
        </p:txBody>
      </p:sp>
      <p:sp>
        <p:nvSpPr>
          <p:cNvPr id="57362" name="Line 351"/>
          <p:cNvSpPr>
            <a:spLocks noChangeShapeType="1"/>
          </p:cNvSpPr>
          <p:nvPr/>
        </p:nvSpPr>
        <p:spPr bwMode="auto">
          <a:xfrm>
            <a:off x="8077200" y="3282950"/>
            <a:ext cx="0" cy="196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3" name="Line 352"/>
          <p:cNvSpPr>
            <a:spLocks noChangeShapeType="1"/>
          </p:cNvSpPr>
          <p:nvPr/>
        </p:nvSpPr>
        <p:spPr bwMode="auto">
          <a:xfrm flipH="1">
            <a:off x="5175250" y="5257800"/>
            <a:ext cx="290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4" name="Rectangle 353"/>
          <p:cNvSpPr>
            <a:spLocks noChangeArrowheads="1"/>
          </p:cNvSpPr>
          <p:nvPr/>
        </p:nvSpPr>
        <p:spPr bwMode="auto">
          <a:xfrm>
            <a:off x="6151563" y="4848225"/>
            <a:ext cx="13843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Invoice</a:t>
            </a:r>
          </a:p>
        </p:txBody>
      </p:sp>
      <p:grpSp>
        <p:nvGrpSpPr>
          <p:cNvPr id="57365" name="Group 354"/>
          <p:cNvGrpSpPr>
            <a:grpSpLocks/>
          </p:cNvGrpSpPr>
          <p:nvPr/>
        </p:nvGrpSpPr>
        <p:grpSpPr bwMode="auto">
          <a:xfrm>
            <a:off x="7473950" y="5799138"/>
            <a:ext cx="900113" cy="346075"/>
            <a:chOff x="4708" y="3653"/>
            <a:chExt cx="567" cy="218"/>
          </a:xfrm>
        </p:grpSpPr>
        <p:grpSp>
          <p:nvGrpSpPr>
            <p:cNvPr id="57604" name="Group 355"/>
            <p:cNvGrpSpPr>
              <a:grpSpLocks/>
            </p:cNvGrpSpPr>
            <p:nvPr/>
          </p:nvGrpSpPr>
          <p:grpSpPr bwMode="auto">
            <a:xfrm>
              <a:off x="4708" y="3653"/>
              <a:ext cx="567" cy="218"/>
              <a:chOff x="4708" y="3653"/>
              <a:chExt cx="567" cy="218"/>
            </a:xfrm>
          </p:grpSpPr>
          <p:sp>
            <p:nvSpPr>
              <p:cNvPr id="57606" name="Rectangle 356"/>
              <p:cNvSpPr>
                <a:spLocks noChangeArrowheads="1"/>
              </p:cNvSpPr>
              <p:nvPr/>
            </p:nvSpPr>
            <p:spPr bwMode="auto">
              <a:xfrm>
                <a:off x="4708" y="3653"/>
                <a:ext cx="567" cy="218"/>
              </a:xfrm>
              <a:prstGeom prst="rect">
                <a:avLst/>
              </a:prstGeom>
              <a:solidFill>
                <a:srgbClr val="A0C0FF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607" name="Rectangle 357"/>
              <p:cNvSpPr>
                <a:spLocks noChangeArrowheads="1"/>
              </p:cNvSpPr>
              <p:nvPr/>
            </p:nvSpPr>
            <p:spPr bwMode="auto">
              <a:xfrm>
                <a:off x="4715" y="3660"/>
                <a:ext cx="550" cy="203"/>
              </a:xfrm>
              <a:prstGeom prst="rect">
                <a:avLst/>
              </a:prstGeom>
              <a:solidFill>
                <a:srgbClr val="C0E0FF"/>
              </a:solidFill>
              <a:ln w="127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605" name="Rectangle 358"/>
            <p:cNvSpPr>
              <a:spLocks noChangeArrowheads="1"/>
            </p:cNvSpPr>
            <p:nvPr/>
          </p:nvSpPr>
          <p:spPr bwMode="auto">
            <a:xfrm flipV="1">
              <a:off x="4715" y="3657"/>
              <a:ext cx="550" cy="1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7366" name="Line 359"/>
          <p:cNvSpPr>
            <a:spLocks noChangeShapeType="1"/>
          </p:cNvSpPr>
          <p:nvPr/>
        </p:nvSpPr>
        <p:spPr bwMode="auto">
          <a:xfrm>
            <a:off x="8123238" y="5897563"/>
            <a:ext cx="1666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67" name="Freeform 360"/>
          <p:cNvSpPr>
            <a:spLocks/>
          </p:cNvSpPr>
          <p:nvPr/>
        </p:nvSpPr>
        <p:spPr bwMode="auto">
          <a:xfrm>
            <a:off x="7675563" y="5929313"/>
            <a:ext cx="525462" cy="20637"/>
          </a:xfrm>
          <a:custGeom>
            <a:avLst/>
            <a:gdLst>
              <a:gd name="T0" fmla="*/ 0 w 331"/>
              <a:gd name="T1" fmla="*/ 27720253 h 13"/>
              <a:gd name="T2" fmla="*/ 831650771 w 331"/>
              <a:gd name="T3" fmla="*/ 30241142 h 13"/>
              <a:gd name="T4" fmla="*/ 831650771 w 331"/>
              <a:gd name="T5" fmla="*/ 0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1" h="13">
                <a:moveTo>
                  <a:pt x="0" y="11"/>
                </a:moveTo>
                <a:lnTo>
                  <a:pt x="330" y="12"/>
                </a:lnTo>
                <a:lnTo>
                  <a:pt x="33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368" name="Rectangle 361"/>
          <p:cNvSpPr>
            <a:spLocks noChangeArrowheads="1"/>
          </p:cNvSpPr>
          <p:nvPr/>
        </p:nvSpPr>
        <p:spPr bwMode="auto">
          <a:xfrm>
            <a:off x="8232775" y="5929313"/>
            <a:ext cx="104775" cy="47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69" name="Line 362"/>
          <p:cNvSpPr>
            <a:spLocks noChangeShapeType="1"/>
          </p:cNvSpPr>
          <p:nvPr/>
        </p:nvSpPr>
        <p:spPr bwMode="auto">
          <a:xfrm flipH="1">
            <a:off x="7491413" y="5980113"/>
            <a:ext cx="793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70" name="Line 363"/>
          <p:cNvSpPr>
            <a:spLocks noChangeShapeType="1"/>
          </p:cNvSpPr>
          <p:nvPr/>
        </p:nvSpPr>
        <p:spPr bwMode="auto">
          <a:xfrm>
            <a:off x="7575550" y="6097588"/>
            <a:ext cx="3000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71" name="Line 364"/>
          <p:cNvSpPr>
            <a:spLocks noChangeShapeType="1"/>
          </p:cNvSpPr>
          <p:nvPr/>
        </p:nvSpPr>
        <p:spPr bwMode="auto">
          <a:xfrm>
            <a:off x="7959725" y="6097588"/>
            <a:ext cx="376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7372" name="Group 365"/>
          <p:cNvGrpSpPr>
            <a:grpSpLocks/>
          </p:cNvGrpSpPr>
          <p:nvPr/>
        </p:nvGrpSpPr>
        <p:grpSpPr bwMode="auto">
          <a:xfrm>
            <a:off x="7500938" y="6113463"/>
            <a:ext cx="509587" cy="20637"/>
            <a:chOff x="4725" y="3851"/>
            <a:chExt cx="321" cy="13"/>
          </a:xfrm>
        </p:grpSpPr>
        <p:grpSp>
          <p:nvGrpSpPr>
            <p:cNvPr id="57562" name="Group 366"/>
            <p:cNvGrpSpPr>
              <a:grpSpLocks/>
            </p:cNvGrpSpPr>
            <p:nvPr/>
          </p:nvGrpSpPr>
          <p:grpSpPr bwMode="auto">
            <a:xfrm>
              <a:off x="4725" y="3851"/>
              <a:ext cx="7" cy="10"/>
              <a:chOff x="4725" y="3851"/>
              <a:chExt cx="7" cy="10"/>
            </a:xfrm>
          </p:grpSpPr>
          <p:sp>
            <p:nvSpPr>
              <p:cNvPr id="57601" name="Rectangle 367"/>
              <p:cNvSpPr>
                <a:spLocks noChangeArrowheads="1"/>
              </p:cNvSpPr>
              <p:nvPr/>
            </p:nvSpPr>
            <p:spPr bwMode="auto">
              <a:xfrm flipH="1">
                <a:off x="4725" y="3856"/>
                <a:ext cx="3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602" name="Rectangle 368"/>
              <p:cNvSpPr>
                <a:spLocks noChangeArrowheads="1"/>
              </p:cNvSpPr>
              <p:nvPr/>
            </p:nvSpPr>
            <p:spPr bwMode="auto">
              <a:xfrm flipH="1" flipV="1">
                <a:off x="4730" y="3851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603" name="Rectangle 369"/>
              <p:cNvSpPr>
                <a:spLocks noChangeArrowheads="1"/>
              </p:cNvSpPr>
              <p:nvPr/>
            </p:nvSpPr>
            <p:spPr bwMode="auto">
              <a:xfrm flipH="1" flipV="1">
                <a:off x="4730" y="3857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563" name="AutoShape 370"/>
            <p:cNvSpPr>
              <a:spLocks noChangeArrowheads="1"/>
            </p:cNvSpPr>
            <p:nvPr/>
          </p:nvSpPr>
          <p:spPr bwMode="auto">
            <a:xfrm>
              <a:off x="4738" y="3854"/>
              <a:ext cx="3" cy="4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4" name="AutoShape 371"/>
            <p:cNvSpPr>
              <a:spLocks noChangeArrowheads="1"/>
            </p:cNvSpPr>
            <p:nvPr/>
          </p:nvSpPr>
          <p:spPr bwMode="auto">
            <a:xfrm>
              <a:off x="4751" y="3854"/>
              <a:ext cx="3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5" name="Freeform 372"/>
            <p:cNvSpPr>
              <a:spLocks/>
            </p:cNvSpPr>
            <p:nvPr/>
          </p:nvSpPr>
          <p:spPr bwMode="auto">
            <a:xfrm>
              <a:off x="4769" y="3854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6 w 8"/>
                <a:gd name="T3" fmla="*/ 0 h 10"/>
                <a:gd name="T4" fmla="*/ 6 w 8"/>
                <a:gd name="T5" fmla="*/ 4 h 10"/>
                <a:gd name="T6" fmla="*/ 0 w 8"/>
                <a:gd name="T7" fmla="*/ 4 h 10"/>
                <a:gd name="T8" fmla="*/ 0 w 8"/>
                <a:gd name="T9" fmla="*/ 9 h 10"/>
                <a:gd name="T10" fmla="*/ 7 w 8"/>
                <a:gd name="T11" fmla="*/ 9 h 10"/>
                <a:gd name="T12" fmla="*/ 7 w 8"/>
                <a:gd name="T13" fmla="*/ 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566" name="Group 373"/>
            <p:cNvGrpSpPr>
              <a:grpSpLocks/>
            </p:cNvGrpSpPr>
            <p:nvPr/>
          </p:nvGrpSpPr>
          <p:grpSpPr bwMode="auto">
            <a:xfrm>
              <a:off x="4778" y="3855"/>
              <a:ext cx="5" cy="8"/>
              <a:chOff x="4778" y="3855"/>
              <a:chExt cx="5" cy="8"/>
            </a:xfrm>
          </p:grpSpPr>
          <p:sp>
            <p:nvSpPr>
              <p:cNvPr id="57599" name="Freeform 374"/>
              <p:cNvSpPr>
                <a:spLocks/>
              </p:cNvSpPr>
              <p:nvPr/>
            </p:nvSpPr>
            <p:spPr bwMode="auto">
              <a:xfrm>
                <a:off x="4780" y="3855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0 h 8"/>
                  <a:gd name="T4" fmla="*/ 2 w 3"/>
                  <a:gd name="T5" fmla="*/ 7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600" name="Rectangle 375"/>
              <p:cNvSpPr>
                <a:spLocks noChangeArrowheads="1"/>
              </p:cNvSpPr>
              <p:nvPr/>
            </p:nvSpPr>
            <p:spPr bwMode="auto">
              <a:xfrm flipH="1" flipV="1">
                <a:off x="4778" y="3857"/>
                <a:ext cx="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567" name="AutoShape 376"/>
            <p:cNvSpPr>
              <a:spLocks noChangeArrowheads="1"/>
            </p:cNvSpPr>
            <p:nvPr/>
          </p:nvSpPr>
          <p:spPr bwMode="auto">
            <a:xfrm>
              <a:off x="4785" y="3854"/>
              <a:ext cx="3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8" name="AutoShape 377"/>
            <p:cNvSpPr>
              <a:spLocks noChangeArrowheads="1"/>
            </p:cNvSpPr>
            <p:nvPr/>
          </p:nvSpPr>
          <p:spPr bwMode="auto">
            <a:xfrm>
              <a:off x="4796" y="3854"/>
              <a:ext cx="4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69" name="Freeform 378"/>
            <p:cNvSpPr>
              <a:spLocks/>
            </p:cNvSpPr>
            <p:nvPr/>
          </p:nvSpPr>
          <p:spPr bwMode="auto">
            <a:xfrm>
              <a:off x="4815" y="3855"/>
              <a:ext cx="9" cy="9"/>
            </a:xfrm>
            <a:custGeom>
              <a:avLst/>
              <a:gdLst>
                <a:gd name="T0" fmla="*/ 4 w 9"/>
                <a:gd name="T1" fmla="*/ 2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5 h 9"/>
                <a:gd name="T12" fmla="*/ 1 w 9"/>
                <a:gd name="T13" fmla="*/ 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1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0" name="Freeform 379"/>
            <p:cNvSpPr>
              <a:spLocks/>
            </p:cNvSpPr>
            <p:nvPr/>
          </p:nvSpPr>
          <p:spPr bwMode="auto">
            <a:xfrm>
              <a:off x="4828" y="3855"/>
              <a:ext cx="9" cy="9"/>
            </a:xfrm>
            <a:custGeom>
              <a:avLst/>
              <a:gdLst>
                <a:gd name="T0" fmla="*/ 4 w 9"/>
                <a:gd name="T1" fmla="*/ 2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5 h 9"/>
                <a:gd name="T12" fmla="*/ 1 w 9"/>
                <a:gd name="T13" fmla="*/ 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1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7571" name="Group 380"/>
            <p:cNvGrpSpPr>
              <a:grpSpLocks/>
            </p:cNvGrpSpPr>
            <p:nvPr/>
          </p:nvGrpSpPr>
          <p:grpSpPr bwMode="auto">
            <a:xfrm>
              <a:off x="4836" y="3851"/>
              <a:ext cx="8" cy="10"/>
              <a:chOff x="4836" y="3851"/>
              <a:chExt cx="8" cy="10"/>
            </a:xfrm>
          </p:grpSpPr>
          <p:sp>
            <p:nvSpPr>
              <p:cNvPr id="57596" name="Rectangle 381"/>
              <p:cNvSpPr>
                <a:spLocks noChangeArrowheads="1"/>
              </p:cNvSpPr>
              <p:nvPr/>
            </p:nvSpPr>
            <p:spPr bwMode="auto">
              <a:xfrm flipH="1">
                <a:off x="4836" y="3856"/>
                <a:ext cx="4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597" name="Rectangle 382"/>
              <p:cNvSpPr>
                <a:spLocks noChangeArrowheads="1"/>
              </p:cNvSpPr>
              <p:nvPr/>
            </p:nvSpPr>
            <p:spPr bwMode="auto">
              <a:xfrm flipH="1" flipV="1">
                <a:off x="4842" y="3851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598" name="Rectangle 383"/>
              <p:cNvSpPr>
                <a:spLocks noChangeArrowheads="1"/>
              </p:cNvSpPr>
              <p:nvPr/>
            </p:nvSpPr>
            <p:spPr bwMode="auto">
              <a:xfrm flipH="1" flipV="1">
                <a:off x="4842" y="3857"/>
                <a:ext cx="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57572" name="Freeform 384"/>
            <p:cNvSpPr>
              <a:spLocks/>
            </p:cNvSpPr>
            <p:nvPr/>
          </p:nvSpPr>
          <p:spPr bwMode="auto">
            <a:xfrm>
              <a:off x="4860" y="3855"/>
              <a:ext cx="7" cy="9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4 h 9"/>
                <a:gd name="T4" fmla="*/ 6 w 7"/>
                <a:gd name="T5" fmla="*/ 3 h 9"/>
                <a:gd name="T6" fmla="*/ 6 w 7"/>
                <a:gd name="T7" fmla="*/ 0 h 9"/>
                <a:gd name="T8" fmla="*/ 0 w 7"/>
                <a:gd name="T9" fmla="*/ 0 h 9"/>
                <a:gd name="T10" fmla="*/ 0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3" name="Freeform 385"/>
            <p:cNvSpPr>
              <a:spLocks/>
            </p:cNvSpPr>
            <p:nvPr/>
          </p:nvSpPr>
          <p:spPr bwMode="auto">
            <a:xfrm>
              <a:off x="4871" y="3855"/>
              <a:ext cx="7" cy="9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4 h 9"/>
                <a:gd name="T4" fmla="*/ 6 w 7"/>
                <a:gd name="T5" fmla="*/ 3 h 9"/>
                <a:gd name="T6" fmla="*/ 6 w 7"/>
                <a:gd name="T7" fmla="*/ 0 h 9"/>
                <a:gd name="T8" fmla="*/ 0 w 7"/>
                <a:gd name="T9" fmla="*/ 0 h 9"/>
                <a:gd name="T10" fmla="*/ 0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4" name="AutoShape 386"/>
            <p:cNvSpPr>
              <a:spLocks noChangeArrowheads="1"/>
            </p:cNvSpPr>
            <p:nvPr/>
          </p:nvSpPr>
          <p:spPr bwMode="auto">
            <a:xfrm>
              <a:off x="4880" y="3854"/>
              <a:ext cx="4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75" name="Freeform 387"/>
            <p:cNvSpPr>
              <a:spLocks/>
            </p:cNvSpPr>
            <p:nvPr/>
          </p:nvSpPr>
          <p:spPr bwMode="auto">
            <a:xfrm>
              <a:off x="4916" y="3855"/>
              <a:ext cx="8" cy="9"/>
            </a:xfrm>
            <a:custGeom>
              <a:avLst/>
              <a:gdLst>
                <a:gd name="T0" fmla="*/ 3 w 8"/>
                <a:gd name="T1" fmla="*/ 6 h 9"/>
                <a:gd name="T2" fmla="*/ 3 w 8"/>
                <a:gd name="T3" fmla="*/ 8 h 9"/>
                <a:gd name="T4" fmla="*/ 7 w 8"/>
                <a:gd name="T5" fmla="*/ 8 h 9"/>
                <a:gd name="T6" fmla="*/ 7 w 8"/>
                <a:gd name="T7" fmla="*/ 0 h 9"/>
                <a:gd name="T8" fmla="*/ 0 w 8"/>
                <a:gd name="T9" fmla="*/ 0 h 9"/>
                <a:gd name="T10" fmla="*/ 0 w 8"/>
                <a:gd name="T11" fmla="*/ 3 h 9"/>
                <a:gd name="T12" fmla="*/ 6 w 8"/>
                <a:gd name="T13" fmla="*/ 3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3" y="6"/>
                  </a:moveTo>
                  <a:lnTo>
                    <a:pt x="3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6" name="Freeform 388"/>
            <p:cNvSpPr>
              <a:spLocks/>
            </p:cNvSpPr>
            <p:nvPr/>
          </p:nvSpPr>
          <p:spPr bwMode="auto">
            <a:xfrm>
              <a:off x="4929" y="3855"/>
              <a:ext cx="9" cy="9"/>
            </a:xfrm>
            <a:custGeom>
              <a:avLst/>
              <a:gdLst>
                <a:gd name="T0" fmla="*/ 4 w 9"/>
                <a:gd name="T1" fmla="*/ 1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4 h 9"/>
                <a:gd name="T12" fmla="*/ 1 w 9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77" name="Rectangle 389"/>
            <p:cNvSpPr>
              <a:spLocks noChangeArrowheads="1"/>
            </p:cNvSpPr>
            <p:nvPr/>
          </p:nvSpPr>
          <p:spPr bwMode="auto">
            <a:xfrm flipH="1">
              <a:off x="4891" y="3856"/>
              <a:ext cx="3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78" name="Rectangle 390"/>
            <p:cNvSpPr>
              <a:spLocks noChangeArrowheads="1"/>
            </p:cNvSpPr>
            <p:nvPr/>
          </p:nvSpPr>
          <p:spPr bwMode="auto">
            <a:xfrm flipH="1">
              <a:off x="4894" y="3856"/>
              <a:ext cx="3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79" name="Rectangle 391"/>
            <p:cNvSpPr>
              <a:spLocks noChangeArrowheads="1"/>
            </p:cNvSpPr>
            <p:nvPr/>
          </p:nvSpPr>
          <p:spPr bwMode="auto">
            <a:xfrm flipH="1">
              <a:off x="4899" y="3856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0" name="Freeform 392"/>
            <p:cNvSpPr>
              <a:spLocks/>
            </p:cNvSpPr>
            <p:nvPr/>
          </p:nvSpPr>
          <p:spPr bwMode="auto">
            <a:xfrm>
              <a:off x="4942" y="3855"/>
              <a:ext cx="10" cy="9"/>
            </a:xfrm>
            <a:custGeom>
              <a:avLst/>
              <a:gdLst>
                <a:gd name="T0" fmla="*/ 9 w 10"/>
                <a:gd name="T1" fmla="*/ 8 h 9"/>
                <a:gd name="T2" fmla="*/ 9 w 10"/>
                <a:gd name="T3" fmla="*/ 0 h 9"/>
                <a:gd name="T4" fmla="*/ 9 w 10"/>
                <a:gd name="T5" fmla="*/ 5 h 9"/>
                <a:gd name="T6" fmla="*/ 0 w 10"/>
                <a:gd name="T7" fmla="*/ 5 h 9"/>
                <a:gd name="T8" fmla="*/ 0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81" name="AutoShape 393"/>
            <p:cNvSpPr>
              <a:spLocks noChangeArrowheads="1"/>
            </p:cNvSpPr>
            <p:nvPr/>
          </p:nvSpPr>
          <p:spPr bwMode="auto">
            <a:xfrm>
              <a:off x="4954" y="3854"/>
              <a:ext cx="4" cy="3"/>
            </a:xfrm>
            <a:prstGeom prst="roundRect">
              <a:avLst>
                <a:gd name="adj" fmla="val 44440"/>
              </a:avLst>
            </a:prstGeom>
            <a:solidFill>
              <a:srgbClr val="C0E0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2" name="Freeform 394"/>
            <p:cNvSpPr>
              <a:spLocks/>
            </p:cNvSpPr>
            <p:nvPr/>
          </p:nvSpPr>
          <p:spPr bwMode="auto">
            <a:xfrm>
              <a:off x="4968" y="3855"/>
              <a:ext cx="7" cy="9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4 h 9"/>
                <a:gd name="T4" fmla="*/ 6 w 7"/>
                <a:gd name="T5" fmla="*/ 3 h 9"/>
                <a:gd name="T6" fmla="*/ 6 w 7"/>
                <a:gd name="T7" fmla="*/ 0 h 9"/>
                <a:gd name="T8" fmla="*/ 0 w 7"/>
                <a:gd name="T9" fmla="*/ 0 h 9"/>
                <a:gd name="T10" fmla="*/ 0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83" name="Freeform 395"/>
            <p:cNvSpPr>
              <a:spLocks/>
            </p:cNvSpPr>
            <p:nvPr/>
          </p:nvSpPr>
          <p:spPr bwMode="auto">
            <a:xfrm>
              <a:off x="4979" y="3855"/>
              <a:ext cx="9" cy="9"/>
            </a:xfrm>
            <a:custGeom>
              <a:avLst/>
              <a:gdLst>
                <a:gd name="T0" fmla="*/ 4 w 9"/>
                <a:gd name="T1" fmla="*/ 1 h 9"/>
                <a:gd name="T2" fmla="*/ 4 w 9"/>
                <a:gd name="T3" fmla="*/ 0 h 9"/>
                <a:gd name="T4" fmla="*/ 0 w 9"/>
                <a:gd name="T5" fmla="*/ 0 h 9"/>
                <a:gd name="T6" fmla="*/ 0 w 9"/>
                <a:gd name="T7" fmla="*/ 8 h 9"/>
                <a:gd name="T8" fmla="*/ 8 w 9"/>
                <a:gd name="T9" fmla="*/ 8 h 9"/>
                <a:gd name="T10" fmla="*/ 8 w 9"/>
                <a:gd name="T11" fmla="*/ 4 h 9"/>
                <a:gd name="T12" fmla="*/ 1 w 9"/>
                <a:gd name="T13" fmla="*/ 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1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84" name="Rectangle 396"/>
            <p:cNvSpPr>
              <a:spLocks noChangeArrowheads="1"/>
            </p:cNvSpPr>
            <p:nvPr/>
          </p:nvSpPr>
          <p:spPr bwMode="auto">
            <a:xfrm flipH="1">
              <a:off x="4987" y="3855"/>
              <a:ext cx="3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5" name="Rectangle 397"/>
            <p:cNvSpPr>
              <a:spLocks noChangeArrowheads="1"/>
            </p:cNvSpPr>
            <p:nvPr/>
          </p:nvSpPr>
          <p:spPr bwMode="auto">
            <a:xfrm flipH="1">
              <a:off x="4990" y="3855"/>
              <a:ext cx="4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7586" name="Rectangle 398"/>
            <p:cNvSpPr>
              <a:spLocks noChangeArrowheads="1"/>
            </p:cNvSpPr>
            <p:nvPr/>
          </p:nvSpPr>
          <p:spPr bwMode="auto">
            <a:xfrm flipH="1" flipV="1">
              <a:off x="4996" y="3853"/>
              <a:ext cx="2" cy="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7587" name="Group 399"/>
            <p:cNvGrpSpPr>
              <a:grpSpLocks/>
            </p:cNvGrpSpPr>
            <p:nvPr/>
          </p:nvGrpSpPr>
          <p:grpSpPr bwMode="auto">
            <a:xfrm>
              <a:off x="5014" y="3854"/>
              <a:ext cx="32" cy="10"/>
              <a:chOff x="5014" y="3854"/>
              <a:chExt cx="32" cy="10"/>
            </a:xfrm>
          </p:grpSpPr>
          <p:sp>
            <p:nvSpPr>
              <p:cNvPr id="57588" name="Rectangle 400"/>
              <p:cNvSpPr>
                <a:spLocks noChangeArrowheads="1"/>
              </p:cNvSpPr>
              <p:nvPr/>
            </p:nvSpPr>
            <p:spPr bwMode="auto">
              <a:xfrm flipH="1" flipV="1">
                <a:off x="5023" y="3857"/>
                <a:ext cx="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57589" name="Group 401"/>
              <p:cNvGrpSpPr>
                <a:grpSpLocks/>
              </p:cNvGrpSpPr>
              <p:nvPr/>
            </p:nvGrpSpPr>
            <p:grpSpPr bwMode="auto">
              <a:xfrm>
                <a:off x="5014" y="3854"/>
                <a:ext cx="32" cy="10"/>
                <a:chOff x="5014" y="3854"/>
                <a:chExt cx="32" cy="10"/>
              </a:xfrm>
            </p:grpSpPr>
            <p:sp>
              <p:nvSpPr>
                <p:cNvPr id="57590" name="Freeform 402"/>
                <p:cNvSpPr>
                  <a:spLocks/>
                </p:cNvSpPr>
                <p:nvPr/>
              </p:nvSpPr>
              <p:spPr bwMode="auto">
                <a:xfrm>
                  <a:off x="5014" y="3854"/>
                  <a:ext cx="8" cy="10"/>
                </a:xfrm>
                <a:custGeom>
                  <a:avLst/>
                  <a:gdLst>
                    <a:gd name="T0" fmla="*/ 0 w 8"/>
                    <a:gd name="T1" fmla="*/ 0 h 10"/>
                    <a:gd name="T2" fmla="*/ 7 w 8"/>
                    <a:gd name="T3" fmla="*/ 0 h 10"/>
                    <a:gd name="T4" fmla="*/ 7 w 8"/>
                    <a:gd name="T5" fmla="*/ 4 h 10"/>
                    <a:gd name="T6" fmla="*/ 0 w 8"/>
                    <a:gd name="T7" fmla="*/ 4 h 10"/>
                    <a:gd name="T8" fmla="*/ 0 w 8"/>
                    <a:gd name="T9" fmla="*/ 9 h 10"/>
                    <a:gd name="T10" fmla="*/ 7 w 8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91" name="Freeform 403"/>
                <p:cNvSpPr>
                  <a:spLocks/>
                </p:cNvSpPr>
                <p:nvPr/>
              </p:nvSpPr>
              <p:spPr bwMode="auto">
                <a:xfrm>
                  <a:off x="5025" y="3855"/>
                  <a:ext cx="3" cy="9"/>
                </a:xfrm>
                <a:custGeom>
                  <a:avLst/>
                  <a:gdLst>
                    <a:gd name="T0" fmla="*/ 0 w 3"/>
                    <a:gd name="T1" fmla="*/ 0 h 9"/>
                    <a:gd name="T2" fmla="*/ 2 w 3"/>
                    <a:gd name="T3" fmla="*/ 0 h 9"/>
                    <a:gd name="T4" fmla="*/ 2 w 3"/>
                    <a:gd name="T5" fmla="*/ 8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9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92" name="Freeform 404"/>
                <p:cNvSpPr>
                  <a:spLocks/>
                </p:cNvSpPr>
                <p:nvPr/>
              </p:nvSpPr>
              <p:spPr bwMode="auto">
                <a:xfrm>
                  <a:off x="5032" y="3854"/>
                  <a:ext cx="8" cy="10"/>
                </a:xfrm>
                <a:custGeom>
                  <a:avLst/>
                  <a:gdLst>
                    <a:gd name="T0" fmla="*/ 0 w 8"/>
                    <a:gd name="T1" fmla="*/ 0 h 10"/>
                    <a:gd name="T2" fmla="*/ 6 w 8"/>
                    <a:gd name="T3" fmla="*/ 0 h 10"/>
                    <a:gd name="T4" fmla="*/ 6 w 8"/>
                    <a:gd name="T5" fmla="*/ 4 h 10"/>
                    <a:gd name="T6" fmla="*/ 0 w 8"/>
                    <a:gd name="T7" fmla="*/ 4 h 10"/>
                    <a:gd name="T8" fmla="*/ 0 w 8"/>
                    <a:gd name="T9" fmla="*/ 9 h 10"/>
                    <a:gd name="T10" fmla="*/ 7 w 8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593" name="Group 405"/>
                <p:cNvGrpSpPr>
                  <a:grpSpLocks/>
                </p:cNvGrpSpPr>
                <p:nvPr/>
              </p:nvGrpSpPr>
              <p:grpSpPr bwMode="auto">
                <a:xfrm>
                  <a:off x="5041" y="3855"/>
                  <a:ext cx="5" cy="9"/>
                  <a:chOff x="5041" y="3855"/>
                  <a:chExt cx="5" cy="9"/>
                </a:xfrm>
              </p:grpSpPr>
              <p:sp>
                <p:nvSpPr>
                  <p:cNvPr id="57594" name="Freeform 406"/>
                  <p:cNvSpPr>
                    <a:spLocks/>
                  </p:cNvSpPr>
                  <p:nvPr/>
                </p:nvSpPr>
                <p:spPr bwMode="auto">
                  <a:xfrm>
                    <a:off x="5043" y="3855"/>
                    <a:ext cx="3" cy="9"/>
                  </a:xfrm>
                  <a:custGeom>
                    <a:avLst/>
                    <a:gdLst>
                      <a:gd name="T0" fmla="*/ 0 w 3"/>
                      <a:gd name="T1" fmla="*/ 0 h 9"/>
                      <a:gd name="T2" fmla="*/ 2 w 3"/>
                      <a:gd name="T3" fmla="*/ 0 h 9"/>
                      <a:gd name="T4" fmla="*/ 2 w 3"/>
                      <a:gd name="T5" fmla="*/ 8 h 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" h="9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595" name="Rectangle 40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5041" y="3858"/>
                    <a:ext cx="1" cy="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</p:grpSp>
      <p:grpSp>
        <p:nvGrpSpPr>
          <p:cNvPr id="57373" name="Group 408"/>
          <p:cNvGrpSpPr>
            <a:grpSpLocks/>
          </p:cNvGrpSpPr>
          <p:nvPr/>
        </p:nvGrpSpPr>
        <p:grpSpPr bwMode="auto">
          <a:xfrm>
            <a:off x="8283575" y="5832475"/>
            <a:ext cx="61913" cy="14288"/>
            <a:chOff x="5218" y="3674"/>
            <a:chExt cx="39" cy="9"/>
          </a:xfrm>
        </p:grpSpPr>
        <p:sp>
          <p:nvSpPr>
            <p:cNvPr id="57558" name="Freeform 409"/>
            <p:cNvSpPr>
              <a:spLocks/>
            </p:cNvSpPr>
            <p:nvPr/>
          </p:nvSpPr>
          <p:spPr bwMode="auto">
            <a:xfrm>
              <a:off x="5218" y="3674"/>
              <a:ext cx="4" cy="9"/>
            </a:xfrm>
            <a:custGeom>
              <a:avLst/>
              <a:gdLst>
                <a:gd name="T0" fmla="*/ 0 w 4"/>
                <a:gd name="T1" fmla="*/ 2 h 9"/>
                <a:gd name="T2" fmla="*/ 1 w 4"/>
                <a:gd name="T3" fmla="*/ 2 h 9"/>
                <a:gd name="T4" fmla="*/ 1 w 4"/>
                <a:gd name="T5" fmla="*/ 2 h 9"/>
                <a:gd name="T6" fmla="*/ 2 w 4"/>
                <a:gd name="T7" fmla="*/ 2 h 9"/>
                <a:gd name="T8" fmla="*/ 2 w 4"/>
                <a:gd name="T9" fmla="*/ 3 h 9"/>
                <a:gd name="T10" fmla="*/ 0 w 4"/>
                <a:gd name="T11" fmla="*/ 7 h 9"/>
                <a:gd name="T12" fmla="*/ 0 w 4"/>
                <a:gd name="T13" fmla="*/ 8 h 9"/>
                <a:gd name="T14" fmla="*/ 3 w 4"/>
                <a:gd name="T15" fmla="*/ 8 h 9"/>
                <a:gd name="T16" fmla="*/ 3 w 4"/>
                <a:gd name="T17" fmla="*/ 7 h 9"/>
                <a:gd name="T18" fmla="*/ 1 w 4"/>
                <a:gd name="T19" fmla="*/ 7 h 9"/>
                <a:gd name="T20" fmla="*/ 3 w 4"/>
                <a:gd name="T21" fmla="*/ 3 h 9"/>
                <a:gd name="T22" fmla="*/ 3 w 4"/>
                <a:gd name="T23" fmla="*/ 1 h 9"/>
                <a:gd name="T24" fmla="*/ 2 w 4"/>
                <a:gd name="T25" fmla="*/ 0 h 9"/>
                <a:gd name="T26" fmla="*/ 1 w 4"/>
                <a:gd name="T27" fmla="*/ 0 h 9"/>
                <a:gd name="T28" fmla="*/ 0 w 4"/>
                <a:gd name="T29" fmla="*/ 1 h 9"/>
                <a:gd name="T30" fmla="*/ 0 w 4"/>
                <a:gd name="T31" fmla="*/ 2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1" y="7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59" name="Freeform 410"/>
            <p:cNvSpPr>
              <a:spLocks/>
            </p:cNvSpPr>
            <p:nvPr/>
          </p:nvSpPr>
          <p:spPr bwMode="auto">
            <a:xfrm>
              <a:off x="5230" y="3674"/>
              <a:ext cx="4" cy="9"/>
            </a:xfrm>
            <a:custGeom>
              <a:avLst/>
              <a:gdLst>
                <a:gd name="T0" fmla="*/ 1 w 4"/>
                <a:gd name="T1" fmla="*/ 0 h 9"/>
                <a:gd name="T2" fmla="*/ 2 w 4"/>
                <a:gd name="T3" fmla="*/ 0 h 9"/>
                <a:gd name="T4" fmla="*/ 3 w 4"/>
                <a:gd name="T5" fmla="*/ 1 h 9"/>
                <a:gd name="T6" fmla="*/ 3 w 4"/>
                <a:gd name="T7" fmla="*/ 7 h 9"/>
                <a:gd name="T8" fmla="*/ 2 w 4"/>
                <a:gd name="T9" fmla="*/ 8 h 9"/>
                <a:gd name="T10" fmla="*/ 1 w 4"/>
                <a:gd name="T11" fmla="*/ 8 h 9"/>
                <a:gd name="T12" fmla="*/ 0 w 4"/>
                <a:gd name="T13" fmla="*/ 7 h 9"/>
                <a:gd name="T14" fmla="*/ 0 w 4"/>
                <a:gd name="T15" fmla="*/ 6 h 9"/>
                <a:gd name="T16" fmla="*/ 1 w 4"/>
                <a:gd name="T17" fmla="*/ 6 h 9"/>
                <a:gd name="T18" fmla="*/ 1 w 4"/>
                <a:gd name="T19" fmla="*/ 2 h 9"/>
                <a:gd name="T20" fmla="*/ 2 w 4"/>
                <a:gd name="T21" fmla="*/ 2 h 9"/>
                <a:gd name="T22" fmla="*/ 2 w 4"/>
                <a:gd name="T23" fmla="*/ 6 h 9"/>
                <a:gd name="T24" fmla="*/ 1 w 4"/>
                <a:gd name="T25" fmla="*/ 6 h 9"/>
                <a:gd name="T26" fmla="*/ 0 w 4"/>
                <a:gd name="T27" fmla="*/ 6 h 9"/>
                <a:gd name="T28" fmla="*/ 0 w 4"/>
                <a:gd name="T29" fmla="*/ 1 h 9"/>
                <a:gd name="T30" fmla="*/ 1 w 4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60" name="Freeform 411"/>
            <p:cNvSpPr>
              <a:spLocks/>
            </p:cNvSpPr>
            <p:nvPr/>
          </p:nvSpPr>
          <p:spPr bwMode="auto">
            <a:xfrm>
              <a:off x="5241" y="3674"/>
              <a:ext cx="5" cy="9"/>
            </a:xfrm>
            <a:custGeom>
              <a:avLst/>
              <a:gdLst>
                <a:gd name="T0" fmla="*/ 2 w 5"/>
                <a:gd name="T1" fmla="*/ 0 h 9"/>
                <a:gd name="T2" fmla="*/ 4 w 5"/>
                <a:gd name="T3" fmla="*/ 0 h 9"/>
                <a:gd name="T4" fmla="*/ 4 w 5"/>
                <a:gd name="T5" fmla="*/ 5 h 9"/>
                <a:gd name="T6" fmla="*/ 4 w 5"/>
                <a:gd name="T7" fmla="*/ 5 h 9"/>
                <a:gd name="T8" fmla="*/ 4 w 5"/>
                <a:gd name="T9" fmla="*/ 7 h 9"/>
                <a:gd name="T10" fmla="*/ 4 w 5"/>
                <a:gd name="T11" fmla="*/ 7 h 9"/>
                <a:gd name="T12" fmla="*/ 4 w 5"/>
                <a:gd name="T13" fmla="*/ 8 h 9"/>
                <a:gd name="T14" fmla="*/ 2 w 5"/>
                <a:gd name="T15" fmla="*/ 8 h 9"/>
                <a:gd name="T16" fmla="*/ 2 w 5"/>
                <a:gd name="T17" fmla="*/ 7 h 9"/>
                <a:gd name="T18" fmla="*/ 2 w 5"/>
                <a:gd name="T19" fmla="*/ 5 h 9"/>
                <a:gd name="T20" fmla="*/ 1 w 5"/>
                <a:gd name="T21" fmla="*/ 5 h 9"/>
                <a:gd name="T22" fmla="*/ 2 w 5"/>
                <a:gd name="T23" fmla="*/ 3 h 9"/>
                <a:gd name="T24" fmla="*/ 2 w 5"/>
                <a:gd name="T25" fmla="*/ 5 h 9"/>
                <a:gd name="T26" fmla="*/ 2 w 5"/>
                <a:gd name="T27" fmla="*/ 7 h 9"/>
                <a:gd name="T28" fmla="*/ 0 w 5"/>
                <a:gd name="T29" fmla="*/ 7 h 9"/>
                <a:gd name="T30" fmla="*/ 0 w 5"/>
                <a:gd name="T31" fmla="*/ 5 h 9"/>
                <a:gd name="T32" fmla="*/ 2 w 5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61" name="Freeform 412"/>
            <p:cNvSpPr>
              <a:spLocks/>
            </p:cNvSpPr>
            <p:nvPr/>
          </p:nvSpPr>
          <p:spPr bwMode="auto">
            <a:xfrm>
              <a:off x="5252" y="3674"/>
              <a:ext cx="5" cy="9"/>
            </a:xfrm>
            <a:custGeom>
              <a:avLst/>
              <a:gdLst>
                <a:gd name="T0" fmla="*/ 1 w 5"/>
                <a:gd name="T1" fmla="*/ 0 h 9"/>
                <a:gd name="T2" fmla="*/ 3 w 5"/>
                <a:gd name="T3" fmla="*/ 0 h 9"/>
                <a:gd name="T4" fmla="*/ 4 w 5"/>
                <a:gd name="T5" fmla="*/ 1 h 9"/>
                <a:gd name="T6" fmla="*/ 4 w 5"/>
                <a:gd name="T7" fmla="*/ 3 h 9"/>
                <a:gd name="T8" fmla="*/ 3 w 5"/>
                <a:gd name="T9" fmla="*/ 4 h 9"/>
                <a:gd name="T10" fmla="*/ 4 w 5"/>
                <a:gd name="T11" fmla="*/ 5 h 9"/>
                <a:gd name="T12" fmla="*/ 2 w 5"/>
                <a:gd name="T13" fmla="*/ 5 h 9"/>
                <a:gd name="T14" fmla="*/ 2 w 5"/>
                <a:gd name="T15" fmla="*/ 3 h 9"/>
                <a:gd name="T16" fmla="*/ 2 w 5"/>
                <a:gd name="T17" fmla="*/ 1 h 9"/>
                <a:gd name="T18" fmla="*/ 2 w 5"/>
                <a:gd name="T19" fmla="*/ 1 h 9"/>
                <a:gd name="T20" fmla="*/ 2 w 5"/>
                <a:gd name="T21" fmla="*/ 3 h 9"/>
                <a:gd name="T22" fmla="*/ 2 w 5"/>
                <a:gd name="T23" fmla="*/ 3 h 9"/>
                <a:gd name="T24" fmla="*/ 2 w 5"/>
                <a:gd name="T25" fmla="*/ 7 h 9"/>
                <a:gd name="T26" fmla="*/ 2 w 5"/>
                <a:gd name="T27" fmla="*/ 7 h 9"/>
                <a:gd name="T28" fmla="*/ 2 w 5"/>
                <a:gd name="T29" fmla="*/ 5 h 9"/>
                <a:gd name="T30" fmla="*/ 2 w 5"/>
                <a:gd name="T31" fmla="*/ 5 h 9"/>
                <a:gd name="T32" fmla="*/ 4 w 5"/>
                <a:gd name="T33" fmla="*/ 5 h 9"/>
                <a:gd name="T34" fmla="*/ 4 w 5"/>
                <a:gd name="T35" fmla="*/ 7 h 9"/>
                <a:gd name="T36" fmla="*/ 3 w 5"/>
                <a:gd name="T37" fmla="*/ 8 h 9"/>
                <a:gd name="T38" fmla="*/ 1 w 5"/>
                <a:gd name="T39" fmla="*/ 8 h 9"/>
                <a:gd name="T40" fmla="*/ 0 w 5"/>
                <a:gd name="T41" fmla="*/ 7 h 9"/>
                <a:gd name="T42" fmla="*/ 0 w 5"/>
                <a:gd name="T43" fmla="*/ 5 h 9"/>
                <a:gd name="T44" fmla="*/ 1 w 5"/>
                <a:gd name="T45" fmla="*/ 4 h 9"/>
                <a:gd name="T46" fmla="*/ 0 w 5"/>
                <a:gd name="T47" fmla="*/ 3 h 9"/>
                <a:gd name="T48" fmla="*/ 0 w 5"/>
                <a:gd name="T49" fmla="*/ 1 h 9"/>
                <a:gd name="T50" fmla="*/ 1 w 5"/>
                <a:gd name="T51" fmla="*/ 0 h 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7374" name="Freeform 413"/>
          <p:cNvSpPr>
            <a:spLocks/>
          </p:cNvSpPr>
          <p:nvPr/>
        </p:nvSpPr>
        <p:spPr bwMode="auto">
          <a:xfrm>
            <a:off x="8205788" y="5919788"/>
            <a:ext cx="7937" cy="22225"/>
          </a:xfrm>
          <a:custGeom>
            <a:avLst/>
            <a:gdLst>
              <a:gd name="T0" fmla="*/ 2519204 w 5"/>
              <a:gd name="T1" fmla="*/ 32762825 h 14"/>
              <a:gd name="T2" fmla="*/ 5039995 w 5"/>
              <a:gd name="T3" fmla="*/ 32762825 h 14"/>
              <a:gd name="T4" fmla="*/ 5039995 w 5"/>
              <a:gd name="T5" fmla="*/ 30241875 h 14"/>
              <a:gd name="T6" fmla="*/ 5039995 w 5"/>
              <a:gd name="T7" fmla="*/ 30241875 h 14"/>
              <a:gd name="T8" fmla="*/ 5039995 w 5"/>
              <a:gd name="T9" fmla="*/ 32762825 h 14"/>
              <a:gd name="T10" fmla="*/ 7559199 w 5"/>
              <a:gd name="T11" fmla="*/ 32762825 h 14"/>
              <a:gd name="T12" fmla="*/ 7559199 w 5"/>
              <a:gd name="T13" fmla="*/ 30241875 h 14"/>
              <a:gd name="T14" fmla="*/ 10079990 w 5"/>
              <a:gd name="T15" fmla="*/ 25201563 h 14"/>
              <a:gd name="T16" fmla="*/ 10079990 w 5"/>
              <a:gd name="T17" fmla="*/ 17641888 h 14"/>
              <a:gd name="T18" fmla="*/ 7559199 w 5"/>
              <a:gd name="T19" fmla="*/ 12601575 h 14"/>
              <a:gd name="T20" fmla="*/ 5039995 w 5"/>
              <a:gd name="T21" fmla="*/ 12601575 h 14"/>
              <a:gd name="T22" fmla="*/ 5039995 w 5"/>
              <a:gd name="T23" fmla="*/ 7561263 h 14"/>
              <a:gd name="T24" fmla="*/ 7559199 w 5"/>
              <a:gd name="T25" fmla="*/ 7561263 h 14"/>
              <a:gd name="T26" fmla="*/ 7559199 w 5"/>
              <a:gd name="T27" fmla="*/ 12601575 h 14"/>
              <a:gd name="T28" fmla="*/ 10079990 w 5"/>
              <a:gd name="T29" fmla="*/ 12601575 h 14"/>
              <a:gd name="T30" fmla="*/ 10079990 w 5"/>
              <a:gd name="T31" fmla="*/ 7561263 h 14"/>
              <a:gd name="T32" fmla="*/ 7559199 w 5"/>
              <a:gd name="T33" fmla="*/ 2520950 h 14"/>
              <a:gd name="T34" fmla="*/ 7559199 w 5"/>
              <a:gd name="T35" fmla="*/ 0 h 14"/>
              <a:gd name="T36" fmla="*/ 5039995 w 5"/>
              <a:gd name="T37" fmla="*/ 0 h 14"/>
              <a:gd name="T38" fmla="*/ 5039995 w 5"/>
              <a:gd name="T39" fmla="*/ 2520950 h 14"/>
              <a:gd name="T40" fmla="*/ 5039995 w 5"/>
              <a:gd name="T41" fmla="*/ 2520950 h 14"/>
              <a:gd name="T42" fmla="*/ 5039995 w 5"/>
              <a:gd name="T43" fmla="*/ 0 h 14"/>
              <a:gd name="T44" fmla="*/ 2519204 w 5"/>
              <a:gd name="T45" fmla="*/ 0 h 14"/>
              <a:gd name="T46" fmla="*/ 2519204 w 5"/>
              <a:gd name="T47" fmla="*/ 2520950 h 14"/>
              <a:gd name="T48" fmla="*/ 0 w 5"/>
              <a:gd name="T49" fmla="*/ 7561263 h 14"/>
              <a:gd name="T50" fmla="*/ 0 w 5"/>
              <a:gd name="T51" fmla="*/ 15120938 h 14"/>
              <a:gd name="T52" fmla="*/ 5039995 w 5"/>
              <a:gd name="T53" fmla="*/ 20161250 h 14"/>
              <a:gd name="T54" fmla="*/ 7559199 w 5"/>
              <a:gd name="T55" fmla="*/ 20161250 h 14"/>
              <a:gd name="T56" fmla="*/ 7559199 w 5"/>
              <a:gd name="T57" fmla="*/ 25201563 h 14"/>
              <a:gd name="T58" fmla="*/ 5039995 w 5"/>
              <a:gd name="T59" fmla="*/ 25201563 h 14"/>
              <a:gd name="T60" fmla="*/ 5039995 w 5"/>
              <a:gd name="T61" fmla="*/ 20161250 h 14"/>
              <a:gd name="T62" fmla="*/ 0 w 5"/>
              <a:gd name="T63" fmla="*/ 20161250 h 14"/>
              <a:gd name="T64" fmla="*/ 0 w 5"/>
              <a:gd name="T65" fmla="*/ 25201563 h 14"/>
              <a:gd name="T66" fmla="*/ 2519204 w 5"/>
              <a:gd name="T67" fmla="*/ 30241875 h 14"/>
              <a:gd name="T68" fmla="*/ 2519204 w 5"/>
              <a:gd name="T69" fmla="*/ 32762825 h 1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" h="14">
                <a:moveTo>
                  <a:pt x="1" y="13"/>
                </a:moveTo>
                <a:lnTo>
                  <a:pt x="2" y="13"/>
                </a:lnTo>
                <a:lnTo>
                  <a:pt x="2" y="12"/>
                </a:lnTo>
                <a:lnTo>
                  <a:pt x="2" y="13"/>
                </a:lnTo>
                <a:lnTo>
                  <a:pt x="3" y="13"/>
                </a:lnTo>
                <a:lnTo>
                  <a:pt x="3" y="12"/>
                </a:lnTo>
                <a:lnTo>
                  <a:pt x="4" y="10"/>
                </a:lnTo>
                <a:lnTo>
                  <a:pt x="4" y="7"/>
                </a:lnTo>
                <a:lnTo>
                  <a:pt x="3" y="5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5"/>
                </a:lnTo>
                <a:lnTo>
                  <a:pt x="4" y="5"/>
                </a:lnTo>
                <a:lnTo>
                  <a:pt x="4" y="3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8"/>
                </a:lnTo>
                <a:lnTo>
                  <a:pt x="3" y="8"/>
                </a:lnTo>
                <a:lnTo>
                  <a:pt x="3" y="10"/>
                </a:lnTo>
                <a:lnTo>
                  <a:pt x="2" y="10"/>
                </a:lnTo>
                <a:lnTo>
                  <a:pt x="2" y="8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7375" name="Group 414"/>
          <p:cNvGrpSpPr>
            <a:grpSpLocks/>
          </p:cNvGrpSpPr>
          <p:nvPr/>
        </p:nvGrpSpPr>
        <p:grpSpPr bwMode="auto">
          <a:xfrm>
            <a:off x="7526338" y="5835650"/>
            <a:ext cx="152400" cy="15875"/>
            <a:chOff x="4741" y="3676"/>
            <a:chExt cx="96" cy="10"/>
          </a:xfrm>
        </p:grpSpPr>
        <p:grpSp>
          <p:nvGrpSpPr>
            <p:cNvPr id="57548" name="Group 415"/>
            <p:cNvGrpSpPr>
              <a:grpSpLocks/>
            </p:cNvGrpSpPr>
            <p:nvPr/>
          </p:nvGrpSpPr>
          <p:grpSpPr bwMode="auto">
            <a:xfrm>
              <a:off x="4741" y="3676"/>
              <a:ext cx="29" cy="10"/>
              <a:chOff x="4741" y="3676"/>
              <a:chExt cx="29" cy="10"/>
            </a:xfrm>
          </p:grpSpPr>
          <p:sp>
            <p:nvSpPr>
              <p:cNvPr id="57555" name="Freeform 416"/>
              <p:cNvSpPr>
                <a:spLocks/>
              </p:cNvSpPr>
              <p:nvPr/>
            </p:nvSpPr>
            <p:spPr bwMode="auto">
              <a:xfrm>
                <a:off x="4741" y="3677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3 w 5"/>
                  <a:gd name="T3" fmla="*/ 0 h 9"/>
                  <a:gd name="T4" fmla="*/ 4 w 5"/>
                  <a:gd name="T5" fmla="*/ 1 h 9"/>
                  <a:gd name="T6" fmla="*/ 4 w 5"/>
                  <a:gd name="T7" fmla="*/ 3 h 9"/>
                  <a:gd name="T8" fmla="*/ 3 w 5"/>
                  <a:gd name="T9" fmla="*/ 3 h 9"/>
                  <a:gd name="T10" fmla="*/ 4 w 5"/>
                  <a:gd name="T11" fmla="*/ 5 h 9"/>
                  <a:gd name="T12" fmla="*/ 4 w 5"/>
                  <a:gd name="T13" fmla="*/ 7 h 9"/>
                  <a:gd name="T14" fmla="*/ 3 w 5"/>
                  <a:gd name="T15" fmla="*/ 8 h 9"/>
                  <a:gd name="T16" fmla="*/ 0 w 5"/>
                  <a:gd name="T17" fmla="*/ 8 h 9"/>
                  <a:gd name="T18" fmla="*/ 0 w 5"/>
                  <a:gd name="T19" fmla="*/ 5 h 9"/>
                  <a:gd name="T20" fmla="*/ 2 w 5"/>
                  <a:gd name="T21" fmla="*/ 5 h 9"/>
                  <a:gd name="T22" fmla="*/ 2 w 5"/>
                  <a:gd name="T23" fmla="*/ 6 h 9"/>
                  <a:gd name="T24" fmla="*/ 2 w 5"/>
                  <a:gd name="T25" fmla="*/ 6 h 9"/>
                  <a:gd name="T26" fmla="*/ 2 w 5"/>
                  <a:gd name="T27" fmla="*/ 5 h 9"/>
                  <a:gd name="T28" fmla="*/ 2 w 5"/>
                  <a:gd name="T29" fmla="*/ 5 h 9"/>
                  <a:gd name="T30" fmla="*/ 2 w 5"/>
                  <a:gd name="T31" fmla="*/ 3 h 9"/>
                  <a:gd name="T32" fmla="*/ 2 w 5"/>
                  <a:gd name="T33" fmla="*/ 3 h 9"/>
                  <a:gd name="T34" fmla="*/ 2 w 5"/>
                  <a:gd name="T35" fmla="*/ 1 h 9"/>
                  <a:gd name="T36" fmla="*/ 2 w 5"/>
                  <a:gd name="T37" fmla="*/ 1 h 9"/>
                  <a:gd name="T38" fmla="*/ 2 w 5"/>
                  <a:gd name="T39" fmla="*/ 3 h 9"/>
                  <a:gd name="T40" fmla="*/ 2 w 5"/>
                  <a:gd name="T41" fmla="*/ 5 h 9"/>
                  <a:gd name="T42" fmla="*/ 0 w 5"/>
                  <a:gd name="T43" fmla="*/ 5 h 9"/>
                  <a:gd name="T44" fmla="*/ 0 w 5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6" name="Freeform 417"/>
              <p:cNvSpPr>
                <a:spLocks/>
              </p:cNvSpPr>
              <p:nvPr/>
            </p:nvSpPr>
            <p:spPr bwMode="auto">
              <a:xfrm>
                <a:off x="4753" y="3676"/>
                <a:ext cx="5" cy="10"/>
              </a:xfrm>
              <a:custGeom>
                <a:avLst/>
                <a:gdLst>
                  <a:gd name="T0" fmla="*/ 1 w 5"/>
                  <a:gd name="T1" fmla="*/ 0 h 10"/>
                  <a:gd name="T2" fmla="*/ 3 w 5"/>
                  <a:gd name="T3" fmla="*/ 0 h 10"/>
                  <a:gd name="T4" fmla="*/ 4 w 5"/>
                  <a:gd name="T5" fmla="*/ 2 h 10"/>
                  <a:gd name="T6" fmla="*/ 4 w 5"/>
                  <a:gd name="T7" fmla="*/ 7 h 10"/>
                  <a:gd name="T8" fmla="*/ 3 w 5"/>
                  <a:gd name="T9" fmla="*/ 9 h 10"/>
                  <a:gd name="T10" fmla="*/ 2 w 5"/>
                  <a:gd name="T11" fmla="*/ 9 h 10"/>
                  <a:gd name="T12" fmla="*/ 1 w 5"/>
                  <a:gd name="T13" fmla="*/ 9 h 10"/>
                  <a:gd name="T14" fmla="*/ 1 w 5"/>
                  <a:gd name="T15" fmla="*/ 9 h 10"/>
                  <a:gd name="T16" fmla="*/ 0 w 5"/>
                  <a:gd name="T17" fmla="*/ 7 h 10"/>
                  <a:gd name="T18" fmla="*/ 2 w 5"/>
                  <a:gd name="T19" fmla="*/ 7 h 10"/>
                  <a:gd name="T20" fmla="*/ 2 w 5"/>
                  <a:gd name="T21" fmla="*/ 7 h 10"/>
                  <a:gd name="T22" fmla="*/ 2 w 5"/>
                  <a:gd name="T23" fmla="*/ 2 h 10"/>
                  <a:gd name="T24" fmla="*/ 2 w 5"/>
                  <a:gd name="T25" fmla="*/ 2 h 10"/>
                  <a:gd name="T26" fmla="*/ 2 w 5"/>
                  <a:gd name="T27" fmla="*/ 7 h 10"/>
                  <a:gd name="T28" fmla="*/ 0 w 5"/>
                  <a:gd name="T29" fmla="*/ 7 h 10"/>
                  <a:gd name="T30" fmla="*/ 0 w 5"/>
                  <a:gd name="T31" fmla="*/ 2 h 10"/>
                  <a:gd name="T32" fmla="*/ 1 w 5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lnTo>
                      <a:pt x="3" y="0"/>
                    </a:lnTo>
                    <a:lnTo>
                      <a:pt x="4" y="2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7" name="Freeform 418"/>
              <p:cNvSpPr>
                <a:spLocks/>
              </p:cNvSpPr>
              <p:nvPr/>
            </p:nvSpPr>
            <p:spPr bwMode="auto">
              <a:xfrm>
                <a:off x="4765" y="3677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3 w 5"/>
                  <a:gd name="T3" fmla="*/ 0 h 9"/>
                  <a:gd name="T4" fmla="*/ 4 w 5"/>
                  <a:gd name="T5" fmla="*/ 1 h 9"/>
                  <a:gd name="T6" fmla="*/ 4 w 5"/>
                  <a:gd name="T7" fmla="*/ 3 h 9"/>
                  <a:gd name="T8" fmla="*/ 3 w 5"/>
                  <a:gd name="T9" fmla="*/ 3 h 9"/>
                  <a:gd name="T10" fmla="*/ 4 w 5"/>
                  <a:gd name="T11" fmla="*/ 5 h 9"/>
                  <a:gd name="T12" fmla="*/ 4 w 5"/>
                  <a:gd name="T13" fmla="*/ 7 h 9"/>
                  <a:gd name="T14" fmla="*/ 3 w 5"/>
                  <a:gd name="T15" fmla="*/ 8 h 9"/>
                  <a:gd name="T16" fmla="*/ 0 w 5"/>
                  <a:gd name="T17" fmla="*/ 8 h 9"/>
                  <a:gd name="T18" fmla="*/ 0 w 5"/>
                  <a:gd name="T19" fmla="*/ 5 h 9"/>
                  <a:gd name="T20" fmla="*/ 2 w 5"/>
                  <a:gd name="T21" fmla="*/ 5 h 9"/>
                  <a:gd name="T22" fmla="*/ 2 w 5"/>
                  <a:gd name="T23" fmla="*/ 6 h 9"/>
                  <a:gd name="T24" fmla="*/ 2 w 5"/>
                  <a:gd name="T25" fmla="*/ 6 h 9"/>
                  <a:gd name="T26" fmla="*/ 2 w 5"/>
                  <a:gd name="T27" fmla="*/ 5 h 9"/>
                  <a:gd name="T28" fmla="*/ 2 w 5"/>
                  <a:gd name="T29" fmla="*/ 5 h 9"/>
                  <a:gd name="T30" fmla="*/ 2 w 5"/>
                  <a:gd name="T31" fmla="*/ 3 h 9"/>
                  <a:gd name="T32" fmla="*/ 2 w 5"/>
                  <a:gd name="T33" fmla="*/ 3 h 9"/>
                  <a:gd name="T34" fmla="*/ 2 w 5"/>
                  <a:gd name="T35" fmla="*/ 1 h 9"/>
                  <a:gd name="T36" fmla="*/ 2 w 5"/>
                  <a:gd name="T37" fmla="*/ 1 h 9"/>
                  <a:gd name="T38" fmla="*/ 2 w 5"/>
                  <a:gd name="T39" fmla="*/ 3 h 9"/>
                  <a:gd name="T40" fmla="*/ 2 w 5"/>
                  <a:gd name="T41" fmla="*/ 5 h 9"/>
                  <a:gd name="T42" fmla="*/ 0 w 5"/>
                  <a:gd name="T43" fmla="*/ 5 h 9"/>
                  <a:gd name="T44" fmla="*/ 0 w 5"/>
                  <a:gd name="T45" fmla="*/ 0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7549" name="Group 419"/>
            <p:cNvGrpSpPr>
              <a:grpSpLocks/>
            </p:cNvGrpSpPr>
            <p:nvPr/>
          </p:nvGrpSpPr>
          <p:grpSpPr bwMode="auto">
            <a:xfrm>
              <a:off x="4785" y="3676"/>
              <a:ext cx="52" cy="10"/>
              <a:chOff x="4785" y="3676"/>
              <a:chExt cx="52" cy="10"/>
            </a:xfrm>
          </p:grpSpPr>
          <p:sp>
            <p:nvSpPr>
              <p:cNvPr id="57550" name="Freeform 420"/>
              <p:cNvSpPr>
                <a:spLocks/>
              </p:cNvSpPr>
              <p:nvPr/>
            </p:nvSpPr>
            <p:spPr bwMode="auto">
              <a:xfrm>
                <a:off x="4785" y="3676"/>
                <a:ext cx="5" cy="10"/>
              </a:xfrm>
              <a:custGeom>
                <a:avLst/>
                <a:gdLst>
                  <a:gd name="T0" fmla="*/ 2 w 5"/>
                  <a:gd name="T1" fmla="*/ 0 h 10"/>
                  <a:gd name="T2" fmla="*/ 4 w 5"/>
                  <a:gd name="T3" fmla="*/ 0 h 10"/>
                  <a:gd name="T4" fmla="*/ 4 w 5"/>
                  <a:gd name="T5" fmla="*/ 7 h 10"/>
                  <a:gd name="T6" fmla="*/ 3 w 5"/>
                  <a:gd name="T7" fmla="*/ 9 h 10"/>
                  <a:gd name="T8" fmla="*/ 1 w 5"/>
                  <a:gd name="T9" fmla="*/ 9 h 10"/>
                  <a:gd name="T10" fmla="*/ 0 w 5"/>
                  <a:gd name="T11" fmla="*/ 8 h 10"/>
                  <a:gd name="T12" fmla="*/ 0 w 5"/>
                  <a:gd name="T13" fmla="*/ 5 h 10"/>
                  <a:gd name="T14" fmla="*/ 2 w 5"/>
                  <a:gd name="T15" fmla="*/ 5 h 10"/>
                  <a:gd name="T16" fmla="*/ 2 w 5"/>
                  <a:gd name="T17" fmla="*/ 7 h 10"/>
                  <a:gd name="T18" fmla="*/ 2 w 5"/>
                  <a:gd name="T19" fmla="*/ 7 h 10"/>
                  <a:gd name="T20" fmla="*/ 2 w 5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1" name="Freeform 421"/>
              <p:cNvSpPr>
                <a:spLocks/>
              </p:cNvSpPr>
              <p:nvPr/>
            </p:nvSpPr>
            <p:spPr bwMode="auto">
              <a:xfrm>
                <a:off x="4797" y="3676"/>
                <a:ext cx="6" cy="10"/>
              </a:xfrm>
              <a:custGeom>
                <a:avLst/>
                <a:gdLst>
                  <a:gd name="T0" fmla="*/ 1 w 6"/>
                  <a:gd name="T1" fmla="*/ 0 h 10"/>
                  <a:gd name="T2" fmla="*/ 4 w 6"/>
                  <a:gd name="T3" fmla="*/ 0 h 10"/>
                  <a:gd name="T4" fmla="*/ 5 w 6"/>
                  <a:gd name="T5" fmla="*/ 2 h 10"/>
                  <a:gd name="T6" fmla="*/ 5 w 6"/>
                  <a:gd name="T7" fmla="*/ 7 h 10"/>
                  <a:gd name="T8" fmla="*/ 4 w 6"/>
                  <a:gd name="T9" fmla="*/ 9 h 10"/>
                  <a:gd name="T10" fmla="*/ 3 w 6"/>
                  <a:gd name="T11" fmla="*/ 9 h 10"/>
                  <a:gd name="T12" fmla="*/ 3 w 6"/>
                  <a:gd name="T13" fmla="*/ 7 h 10"/>
                  <a:gd name="T14" fmla="*/ 3 w 6"/>
                  <a:gd name="T15" fmla="*/ 2 h 10"/>
                  <a:gd name="T16" fmla="*/ 2 w 6"/>
                  <a:gd name="T17" fmla="*/ 2 h 10"/>
                  <a:gd name="T18" fmla="*/ 2 w 6"/>
                  <a:gd name="T19" fmla="*/ 7 h 10"/>
                  <a:gd name="T20" fmla="*/ 3 w 6"/>
                  <a:gd name="T21" fmla="*/ 7 h 10"/>
                  <a:gd name="T22" fmla="*/ 3 w 6"/>
                  <a:gd name="T23" fmla="*/ 9 h 10"/>
                  <a:gd name="T24" fmla="*/ 1 w 6"/>
                  <a:gd name="T25" fmla="*/ 9 h 10"/>
                  <a:gd name="T26" fmla="*/ 0 w 6"/>
                  <a:gd name="T27" fmla="*/ 7 h 10"/>
                  <a:gd name="T28" fmla="*/ 0 w 6"/>
                  <a:gd name="T29" fmla="*/ 2 h 10"/>
                  <a:gd name="T30" fmla="*/ 1 w 6"/>
                  <a:gd name="T31" fmla="*/ 0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lnTo>
                      <a:pt x="4" y="0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2" name="Freeform 422"/>
              <p:cNvSpPr>
                <a:spLocks/>
              </p:cNvSpPr>
              <p:nvPr/>
            </p:nvSpPr>
            <p:spPr bwMode="auto">
              <a:xfrm>
                <a:off x="4810" y="3676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2 w 6"/>
                  <a:gd name="T3" fmla="*/ 0 h 10"/>
                  <a:gd name="T4" fmla="*/ 3 w 6"/>
                  <a:gd name="T5" fmla="*/ 4 h 10"/>
                  <a:gd name="T6" fmla="*/ 3 w 6"/>
                  <a:gd name="T7" fmla="*/ 0 h 10"/>
                  <a:gd name="T8" fmla="*/ 5 w 6"/>
                  <a:gd name="T9" fmla="*/ 0 h 10"/>
                  <a:gd name="T10" fmla="*/ 5 w 6"/>
                  <a:gd name="T11" fmla="*/ 9 h 10"/>
                  <a:gd name="T12" fmla="*/ 3 w 6"/>
                  <a:gd name="T13" fmla="*/ 9 h 10"/>
                  <a:gd name="T14" fmla="*/ 2 w 6"/>
                  <a:gd name="T15" fmla="*/ 5 h 10"/>
                  <a:gd name="T16" fmla="*/ 2 w 6"/>
                  <a:gd name="T17" fmla="*/ 9 h 10"/>
                  <a:gd name="T18" fmla="*/ 0 w 6"/>
                  <a:gd name="T19" fmla="*/ 9 h 10"/>
                  <a:gd name="T20" fmla="*/ 0 w 6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3" name="Freeform 423"/>
              <p:cNvSpPr>
                <a:spLocks/>
              </p:cNvSpPr>
              <p:nvPr/>
            </p:nvSpPr>
            <p:spPr bwMode="auto">
              <a:xfrm>
                <a:off x="4823" y="3676"/>
                <a:ext cx="3" cy="10"/>
              </a:xfrm>
              <a:custGeom>
                <a:avLst/>
                <a:gdLst>
                  <a:gd name="T0" fmla="*/ 0 w 3"/>
                  <a:gd name="T1" fmla="*/ 0 h 10"/>
                  <a:gd name="T2" fmla="*/ 2 w 3"/>
                  <a:gd name="T3" fmla="*/ 0 h 10"/>
                  <a:gd name="T4" fmla="*/ 2 w 3"/>
                  <a:gd name="T5" fmla="*/ 2 h 10"/>
                  <a:gd name="T6" fmla="*/ 1 w 3"/>
                  <a:gd name="T7" fmla="*/ 2 h 10"/>
                  <a:gd name="T8" fmla="*/ 1 w 3"/>
                  <a:gd name="T9" fmla="*/ 4 h 10"/>
                  <a:gd name="T10" fmla="*/ 2 w 3"/>
                  <a:gd name="T11" fmla="*/ 4 h 10"/>
                  <a:gd name="T12" fmla="*/ 2 w 3"/>
                  <a:gd name="T13" fmla="*/ 5 h 10"/>
                  <a:gd name="T14" fmla="*/ 1 w 3"/>
                  <a:gd name="T15" fmla="*/ 5 h 10"/>
                  <a:gd name="T16" fmla="*/ 1 w 3"/>
                  <a:gd name="T17" fmla="*/ 7 h 10"/>
                  <a:gd name="T18" fmla="*/ 2 w 3"/>
                  <a:gd name="T19" fmla="*/ 7 h 10"/>
                  <a:gd name="T20" fmla="*/ 2 w 3"/>
                  <a:gd name="T21" fmla="*/ 9 h 10"/>
                  <a:gd name="T22" fmla="*/ 0 w 3"/>
                  <a:gd name="T23" fmla="*/ 9 h 10"/>
                  <a:gd name="T24" fmla="*/ 0 w 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554" name="Freeform 424"/>
              <p:cNvSpPr>
                <a:spLocks/>
              </p:cNvSpPr>
              <p:nvPr/>
            </p:nvSpPr>
            <p:spPr bwMode="auto">
              <a:xfrm>
                <a:off x="4833" y="3676"/>
                <a:ext cx="4" cy="10"/>
              </a:xfrm>
              <a:custGeom>
                <a:avLst/>
                <a:gdLst>
                  <a:gd name="T0" fmla="*/ 1 w 4"/>
                  <a:gd name="T1" fmla="*/ 0 h 10"/>
                  <a:gd name="T2" fmla="*/ 2 w 4"/>
                  <a:gd name="T3" fmla="*/ 0 h 10"/>
                  <a:gd name="T4" fmla="*/ 3 w 4"/>
                  <a:gd name="T5" fmla="*/ 1 h 10"/>
                  <a:gd name="T6" fmla="*/ 3 w 4"/>
                  <a:gd name="T7" fmla="*/ 3 h 10"/>
                  <a:gd name="T8" fmla="*/ 2 w 4"/>
                  <a:gd name="T9" fmla="*/ 3 h 10"/>
                  <a:gd name="T10" fmla="*/ 2 w 4"/>
                  <a:gd name="T11" fmla="*/ 2 h 10"/>
                  <a:gd name="T12" fmla="*/ 1 w 4"/>
                  <a:gd name="T13" fmla="*/ 2 h 10"/>
                  <a:gd name="T14" fmla="*/ 1 w 4"/>
                  <a:gd name="T15" fmla="*/ 4 h 10"/>
                  <a:gd name="T16" fmla="*/ 2 w 4"/>
                  <a:gd name="T17" fmla="*/ 4 h 10"/>
                  <a:gd name="T18" fmla="*/ 3 w 4"/>
                  <a:gd name="T19" fmla="*/ 5 h 10"/>
                  <a:gd name="T20" fmla="*/ 3 w 4"/>
                  <a:gd name="T21" fmla="*/ 8 h 10"/>
                  <a:gd name="T22" fmla="*/ 2 w 4"/>
                  <a:gd name="T23" fmla="*/ 9 h 10"/>
                  <a:gd name="T24" fmla="*/ 1 w 4"/>
                  <a:gd name="T25" fmla="*/ 9 h 10"/>
                  <a:gd name="T26" fmla="*/ 0 w 4"/>
                  <a:gd name="T27" fmla="*/ 8 h 10"/>
                  <a:gd name="T28" fmla="*/ 0 w 4"/>
                  <a:gd name="T29" fmla="*/ 6 h 10"/>
                  <a:gd name="T30" fmla="*/ 1 w 4"/>
                  <a:gd name="T31" fmla="*/ 6 h 10"/>
                  <a:gd name="T32" fmla="*/ 1 w 4"/>
                  <a:gd name="T33" fmla="*/ 7 h 10"/>
                  <a:gd name="T34" fmla="*/ 2 w 4"/>
                  <a:gd name="T35" fmla="*/ 7 h 10"/>
                  <a:gd name="T36" fmla="*/ 2 w 4"/>
                  <a:gd name="T37" fmla="*/ 5 h 10"/>
                  <a:gd name="T38" fmla="*/ 1 w 4"/>
                  <a:gd name="T39" fmla="*/ 5 h 10"/>
                  <a:gd name="T40" fmla="*/ 0 w 4"/>
                  <a:gd name="T41" fmla="*/ 4 h 10"/>
                  <a:gd name="T42" fmla="*/ 0 w 4"/>
                  <a:gd name="T43" fmla="*/ 1 h 10"/>
                  <a:gd name="T44" fmla="*/ 1 w 4"/>
                  <a:gd name="T45" fmla="*/ 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" h="10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7376" name="Group 425"/>
          <p:cNvGrpSpPr>
            <a:grpSpLocks/>
          </p:cNvGrpSpPr>
          <p:nvPr/>
        </p:nvGrpSpPr>
        <p:grpSpPr bwMode="auto">
          <a:xfrm>
            <a:off x="7505700" y="5935663"/>
            <a:ext cx="155575" cy="6350"/>
            <a:chOff x="4728" y="3739"/>
            <a:chExt cx="98" cy="4"/>
          </a:xfrm>
        </p:grpSpPr>
        <p:sp>
          <p:nvSpPr>
            <p:cNvPr id="57533" name="Freeform 426"/>
            <p:cNvSpPr>
              <a:spLocks/>
            </p:cNvSpPr>
            <p:nvPr/>
          </p:nvSpPr>
          <p:spPr bwMode="auto">
            <a:xfrm>
              <a:off x="4728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0 w 1"/>
                <a:gd name="T9" fmla="*/ 2 h 4"/>
                <a:gd name="T10" fmla="*/ 0 w 1"/>
                <a:gd name="T11" fmla="*/ 2 h 4"/>
                <a:gd name="T12" fmla="*/ 0 w 1"/>
                <a:gd name="T13" fmla="*/ 2 h 4"/>
                <a:gd name="T14" fmla="*/ 0 w 1"/>
                <a:gd name="T15" fmla="*/ 2 h 4"/>
                <a:gd name="T16" fmla="*/ 0 w 1"/>
                <a:gd name="T17" fmla="*/ 1 h 4"/>
                <a:gd name="T18" fmla="*/ 0 w 1"/>
                <a:gd name="T19" fmla="*/ 1 h 4"/>
                <a:gd name="T20" fmla="*/ 0 w 1"/>
                <a:gd name="T21" fmla="*/ 2 h 4"/>
                <a:gd name="T22" fmla="*/ 0 w 1"/>
                <a:gd name="T23" fmla="*/ 2 h 4"/>
                <a:gd name="T24" fmla="*/ 0 w 1"/>
                <a:gd name="T25" fmla="*/ 3 h 4"/>
                <a:gd name="T26" fmla="*/ 0 w 1"/>
                <a:gd name="T27" fmla="*/ 3 h 4"/>
                <a:gd name="T28" fmla="*/ 0 w 1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4" name="Freeform 427"/>
            <p:cNvSpPr>
              <a:spLocks/>
            </p:cNvSpPr>
            <p:nvPr/>
          </p:nvSpPr>
          <p:spPr bwMode="auto">
            <a:xfrm>
              <a:off x="4733" y="3739"/>
              <a:ext cx="3" cy="4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0 h 4"/>
                <a:gd name="T4" fmla="*/ 2 w 3"/>
                <a:gd name="T5" fmla="*/ 3 h 4"/>
                <a:gd name="T6" fmla="*/ 1 w 3"/>
                <a:gd name="T7" fmla="*/ 3 h 4"/>
                <a:gd name="T8" fmla="*/ 1 w 3"/>
                <a:gd name="T9" fmla="*/ 2 h 4"/>
                <a:gd name="T10" fmla="*/ 1 w 3"/>
                <a:gd name="T11" fmla="*/ 2 h 4"/>
                <a:gd name="T12" fmla="*/ 1 w 3"/>
                <a:gd name="T13" fmla="*/ 1 h 4"/>
                <a:gd name="T14" fmla="*/ 1 w 3"/>
                <a:gd name="T15" fmla="*/ 2 h 4"/>
                <a:gd name="T16" fmla="*/ 1 w 3"/>
                <a:gd name="T17" fmla="*/ 2 h 4"/>
                <a:gd name="T18" fmla="*/ 1 w 3"/>
                <a:gd name="T19" fmla="*/ 2 h 4"/>
                <a:gd name="T20" fmla="*/ 1 w 3"/>
                <a:gd name="T21" fmla="*/ 2 h 4"/>
                <a:gd name="T22" fmla="*/ 1 w 3"/>
                <a:gd name="T23" fmla="*/ 3 h 4"/>
                <a:gd name="T24" fmla="*/ 0 w 3"/>
                <a:gd name="T25" fmla="*/ 3 h 4"/>
                <a:gd name="T26" fmla="*/ 1 w 3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5" name="Freeform 428"/>
            <p:cNvSpPr>
              <a:spLocks/>
            </p:cNvSpPr>
            <p:nvPr/>
          </p:nvSpPr>
          <p:spPr bwMode="auto">
            <a:xfrm>
              <a:off x="4740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6" name="Freeform 429"/>
            <p:cNvSpPr>
              <a:spLocks/>
            </p:cNvSpPr>
            <p:nvPr/>
          </p:nvSpPr>
          <p:spPr bwMode="auto">
            <a:xfrm>
              <a:off x="4747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3 h 4"/>
                <a:gd name="T10" fmla="*/ 1 w 2"/>
                <a:gd name="T11" fmla="*/ 3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7" name="Freeform 430"/>
            <p:cNvSpPr>
              <a:spLocks/>
            </p:cNvSpPr>
            <p:nvPr/>
          </p:nvSpPr>
          <p:spPr bwMode="auto">
            <a:xfrm>
              <a:off x="4754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2 h 4"/>
                <a:gd name="T14" fmla="*/ 0 w 1"/>
                <a:gd name="T15" fmla="*/ 1 h 4"/>
                <a:gd name="T16" fmla="*/ 0 w 1"/>
                <a:gd name="T17" fmla="*/ 1 h 4"/>
                <a:gd name="T18" fmla="*/ 0 w 1"/>
                <a:gd name="T19" fmla="*/ 2 h 4"/>
                <a:gd name="T20" fmla="*/ 0 w 1"/>
                <a:gd name="T21" fmla="*/ 2 h 4"/>
                <a:gd name="T22" fmla="*/ 0 w 1"/>
                <a:gd name="T23" fmla="*/ 3 h 4"/>
                <a:gd name="T24" fmla="*/ 0 w 1"/>
                <a:gd name="T25" fmla="*/ 3 h 4"/>
                <a:gd name="T26" fmla="*/ 0 w 1"/>
                <a:gd name="T27" fmla="*/ 2 h 4"/>
                <a:gd name="T28" fmla="*/ 0 w 1"/>
                <a:gd name="T29" fmla="*/ 1 h 4"/>
                <a:gd name="T30" fmla="*/ 0 w 1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8" name="Freeform 431"/>
            <p:cNvSpPr>
              <a:spLocks/>
            </p:cNvSpPr>
            <p:nvPr/>
          </p:nvSpPr>
          <p:spPr bwMode="auto">
            <a:xfrm>
              <a:off x="4761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3 h 4"/>
                <a:gd name="T10" fmla="*/ 1 w 2"/>
                <a:gd name="T11" fmla="*/ 3 h 4"/>
                <a:gd name="T12" fmla="*/ 1 w 2"/>
                <a:gd name="T13" fmla="*/ 1 h 4"/>
                <a:gd name="T14" fmla="*/ 1 w 2"/>
                <a:gd name="T15" fmla="*/ 1 h 4"/>
                <a:gd name="T16" fmla="*/ 1 w 2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9" name="Freeform 432"/>
            <p:cNvSpPr>
              <a:spLocks/>
            </p:cNvSpPr>
            <p:nvPr/>
          </p:nvSpPr>
          <p:spPr bwMode="auto">
            <a:xfrm>
              <a:off x="4818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3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2 h 4"/>
                <a:gd name="T14" fmla="*/ 0 w 1"/>
                <a:gd name="T15" fmla="*/ 1 h 4"/>
                <a:gd name="T16" fmla="*/ 0 w 1"/>
                <a:gd name="T17" fmla="*/ 1 h 4"/>
                <a:gd name="T18" fmla="*/ 0 w 1"/>
                <a:gd name="T19" fmla="*/ 2 h 4"/>
                <a:gd name="T20" fmla="*/ 0 w 1"/>
                <a:gd name="T21" fmla="*/ 2 h 4"/>
                <a:gd name="T22" fmla="*/ 0 w 1"/>
                <a:gd name="T23" fmla="*/ 3 h 4"/>
                <a:gd name="T24" fmla="*/ 0 w 1"/>
                <a:gd name="T25" fmla="*/ 3 h 4"/>
                <a:gd name="T26" fmla="*/ 0 w 1"/>
                <a:gd name="T27" fmla="*/ 3 h 4"/>
                <a:gd name="T28" fmla="*/ 0 w 1"/>
                <a:gd name="T29" fmla="*/ 1 h 4"/>
                <a:gd name="T30" fmla="*/ 0 w 1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0" name="Freeform 433"/>
            <p:cNvSpPr>
              <a:spLocks/>
            </p:cNvSpPr>
            <p:nvPr/>
          </p:nvSpPr>
          <p:spPr bwMode="auto">
            <a:xfrm>
              <a:off x="4783" y="3739"/>
              <a:ext cx="2" cy="4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0 h 4"/>
                <a:gd name="T4" fmla="*/ 1 w 2"/>
                <a:gd name="T5" fmla="*/ 1 h 4"/>
                <a:gd name="T6" fmla="*/ 1 w 2"/>
                <a:gd name="T7" fmla="*/ 2 h 4"/>
                <a:gd name="T8" fmla="*/ 1 w 2"/>
                <a:gd name="T9" fmla="*/ 3 h 4"/>
                <a:gd name="T10" fmla="*/ 1 w 2"/>
                <a:gd name="T11" fmla="*/ 3 h 4"/>
                <a:gd name="T12" fmla="*/ 1 w 2"/>
                <a:gd name="T13" fmla="*/ 2 h 4"/>
                <a:gd name="T14" fmla="*/ 1 w 2"/>
                <a:gd name="T15" fmla="*/ 1 h 4"/>
                <a:gd name="T16" fmla="*/ 0 w 2"/>
                <a:gd name="T17" fmla="*/ 1 h 4"/>
                <a:gd name="T18" fmla="*/ 0 w 2"/>
                <a:gd name="T19" fmla="*/ 2 h 4"/>
                <a:gd name="T20" fmla="*/ 1 w 2"/>
                <a:gd name="T21" fmla="*/ 2 h 4"/>
                <a:gd name="T22" fmla="*/ 1 w 2"/>
                <a:gd name="T23" fmla="*/ 3 h 4"/>
                <a:gd name="T24" fmla="*/ 0 w 2"/>
                <a:gd name="T25" fmla="*/ 3 h 4"/>
                <a:gd name="T26" fmla="*/ 0 w 2"/>
                <a:gd name="T27" fmla="*/ 2 h 4"/>
                <a:gd name="T28" fmla="*/ 0 w 2"/>
                <a:gd name="T29" fmla="*/ 1 h 4"/>
                <a:gd name="T30" fmla="*/ 0 w 2"/>
                <a:gd name="T31" fmla="*/ 0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1" name="Freeform 434"/>
            <p:cNvSpPr>
              <a:spLocks/>
            </p:cNvSpPr>
            <p:nvPr/>
          </p:nvSpPr>
          <p:spPr bwMode="auto">
            <a:xfrm>
              <a:off x="4768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0 w 1"/>
                <a:gd name="T9" fmla="*/ 0 h 4"/>
                <a:gd name="T10" fmla="*/ 0 w 1"/>
                <a:gd name="T11" fmla="*/ 0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2 h 4"/>
                <a:gd name="T20" fmla="*/ 0 w 1"/>
                <a:gd name="T21" fmla="*/ 3 h 4"/>
                <a:gd name="T22" fmla="*/ 0 w 1"/>
                <a:gd name="T23" fmla="*/ 3 h 4"/>
                <a:gd name="T24" fmla="*/ 0 w 1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2" name="Freeform 435"/>
            <p:cNvSpPr>
              <a:spLocks/>
            </p:cNvSpPr>
            <p:nvPr/>
          </p:nvSpPr>
          <p:spPr bwMode="auto">
            <a:xfrm>
              <a:off x="4774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0 w 2"/>
                <a:gd name="T7" fmla="*/ 1 h 4"/>
                <a:gd name="T8" fmla="*/ 0 w 2"/>
                <a:gd name="T9" fmla="*/ 1 h 4"/>
                <a:gd name="T10" fmla="*/ 0 w 2"/>
                <a:gd name="T11" fmla="*/ 1 h 4"/>
                <a:gd name="T12" fmla="*/ 0 w 2"/>
                <a:gd name="T13" fmla="*/ 2 h 4"/>
                <a:gd name="T14" fmla="*/ 0 w 2"/>
                <a:gd name="T15" fmla="*/ 2 h 4"/>
                <a:gd name="T16" fmla="*/ 0 w 2"/>
                <a:gd name="T17" fmla="*/ 2 h 4"/>
                <a:gd name="T18" fmla="*/ 0 w 2"/>
                <a:gd name="T19" fmla="*/ 2 h 4"/>
                <a:gd name="T20" fmla="*/ 0 w 2"/>
                <a:gd name="T21" fmla="*/ 3 h 4"/>
                <a:gd name="T22" fmla="*/ 1 w 2"/>
                <a:gd name="T23" fmla="*/ 3 h 4"/>
                <a:gd name="T24" fmla="*/ 1 w 2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3" name="Freeform 436"/>
            <p:cNvSpPr>
              <a:spLocks/>
            </p:cNvSpPr>
            <p:nvPr/>
          </p:nvSpPr>
          <p:spPr bwMode="auto">
            <a:xfrm>
              <a:off x="4790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2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1 h 4"/>
                <a:gd name="T28" fmla="*/ 0 w 1"/>
                <a:gd name="T29" fmla="*/ 2 h 4"/>
                <a:gd name="T30" fmla="*/ 0 w 1"/>
                <a:gd name="T31" fmla="*/ 2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4" name="Freeform 437"/>
            <p:cNvSpPr>
              <a:spLocks/>
            </p:cNvSpPr>
            <p:nvPr/>
          </p:nvSpPr>
          <p:spPr bwMode="auto">
            <a:xfrm>
              <a:off x="4797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3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1 h 4"/>
                <a:gd name="T14" fmla="*/ 0 w 1"/>
                <a:gd name="T15" fmla="*/ 1 h 4"/>
                <a:gd name="T16" fmla="*/ 0 w 1"/>
                <a:gd name="T17" fmla="*/ 2 h 4"/>
                <a:gd name="T18" fmla="*/ 0 w 1"/>
                <a:gd name="T19" fmla="*/ 2 h 4"/>
                <a:gd name="T20" fmla="*/ 0 w 1"/>
                <a:gd name="T21" fmla="*/ 1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5" name="Freeform 438"/>
            <p:cNvSpPr>
              <a:spLocks/>
            </p:cNvSpPr>
            <p:nvPr/>
          </p:nvSpPr>
          <p:spPr bwMode="auto">
            <a:xfrm>
              <a:off x="4802" y="3739"/>
              <a:ext cx="3" cy="4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0 h 4"/>
                <a:gd name="T4" fmla="*/ 0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0 w 3"/>
                <a:gd name="T11" fmla="*/ 1 h 4"/>
                <a:gd name="T12" fmla="*/ 0 w 3"/>
                <a:gd name="T13" fmla="*/ 2 h 4"/>
                <a:gd name="T14" fmla="*/ 1 w 3"/>
                <a:gd name="T15" fmla="*/ 2 h 4"/>
                <a:gd name="T16" fmla="*/ 1 w 3"/>
                <a:gd name="T17" fmla="*/ 2 h 4"/>
                <a:gd name="T18" fmla="*/ 0 w 3"/>
                <a:gd name="T19" fmla="*/ 2 h 4"/>
                <a:gd name="T20" fmla="*/ 0 w 3"/>
                <a:gd name="T21" fmla="*/ 3 h 4"/>
                <a:gd name="T22" fmla="*/ 2 w 3"/>
                <a:gd name="T23" fmla="*/ 3 h 4"/>
                <a:gd name="T24" fmla="*/ 2 w 3"/>
                <a:gd name="T25" fmla="*/ 0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6" name="Freeform 439"/>
            <p:cNvSpPr>
              <a:spLocks/>
            </p:cNvSpPr>
            <p:nvPr/>
          </p:nvSpPr>
          <p:spPr bwMode="auto">
            <a:xfrm>
              <a:off x="4809" y="3739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0 h 4"/>
                <a:gd name="T6" fmla="*/ 0 w 1"/>
                <a:gd name="T7" fmla="*/ 1 h 4"/>
                <a:gd name="T8" fmla="*/ 0 w 1"/>
                <a:gd name="T9" fmla="*/ 2 h 4"/>
                <a:gd name="T10" fmla="*/ 0 w 1"/>
                <a:gd name="T11" fmla="*/ 2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1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1 h 4"/>
                <a:gd name="T28" fmla="*/ 0 w 1"/>
                <a:gd name="T29" fmla="*/ 2 h 4"/>
                <a:gd name="T30" fmla="*/ 0 w 1"/>
                <a:gd name="T31" fmla="*/ 2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47" name="Freeform 440"/>
            <p:cNvSpPr>
              <a:spLocks/>
            </p:cNvSpPr>
            <p:nvPr/>
          </p:nvSpPr>
          <p:spPr bwMode="auto">
            <a:xfrm>
              <a:off x="4824" y="3739"/>
              <a:ext cx="2" cy="4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1 h 4"/>
                <a:gd name="T6" fmla="*/ 1 w 2"/>
                <a:gd name="T7" fmla="*/ 1 h 4"/>
                <a:gd name="T8" fmla="*/ 1 w 2"/>
                <a:gd name="T9" fmla="*/ 1 h 4"/>
                <a:gd name="T10" fmla="*/ 0 w 2"/>
                <a:gd name="T11" fmla="*/ 1 h 4"/>
                <a:gd name="T12" fmla="*/ 0 w 2"/>
                <a:gd name="T13" fmla="*/ 2 h 4"/>
                <a:gd name="T14" fmla="*/ 1 w 2"/>
                <a:gd name="T15" fmla="*/ 2 h 4"/>
                <a:gd name="T16" fmla="*/ 1 w 2"/>
                <a:gd name="T17" fmla="*/ 3 h 4"/>
                <a:gd name="T18" fmla="*/ 1 w 2"/>
                <a:gd name="T19" fmla="*/ 3 h 4"/>
                <a:gd name="T20" fmla="*/ 1 w 2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77" name="Group 441"/>
          <p:cNvGrpSpPr>
            <a:grpSpLocks/>
          </p:cNvGrpSpPr>
          <p:nvPr/>
        </p:nvGrpSpPr>
        <p:grpSpPr bwMode="auto">
          <a:xfrm>
            <a:off x="8075613" y="5886450"/>
            <a:ext cx="30162" cy="4763"/>
            <a:chOff x="5087" y="3708"/>
            <a:chExt cx="19" cy="3"/>
          </a:xfrm>
        </p:grpSpPr>
        <p:sp>
          <p:nvSpPr>
            <p:cNvPr id="57529" name="Freeform 442"/>
            <p:cNvSpPr>
              <a:spLocks/>
            </p:cNvSpPr>
            <p:nvPr/>
          </p:nvSpPr>
          <p:spPr bwMode="auto">
            <a:xfrm>
              <a:off x="5087" y="3708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2 h 3"/>
                <a:gd name="T8" fmla="*/ 0 w 2"/>
                <a:gd name="T9" fmla="*/ 2 h 3"/>
                <a:gd name="T10" fmla="*/ 1 w 2"/>
                <a:gd name="T11" fmla="*/ 2 h 3"/>
                <a:gd name="T12" fmla="*/ 1 w 2"/>
                <a:gd name="T13" fmla="*/ 0 h 3"/>
                <a:gd name="T14" fmla="*/ 1 w 2"/>
                <a:gd name="T15" fmla="*/ 0 h 3"/>
                <a:gd name="T16" fmla="*/ 1 w 2"/>
                <a:gd name="T17" fmla="*/ 2 h 3"/>
                <a:gd name="T18" fmla="*/ 0 w 2"/>
                <a:gd name="T19" fmla="*/ 2 h 3"/>
                <a:gd name="T20" fmla="*/ 0 w 2"/>
                <a:gd name="T21" fmla="*/ 0 h 3"/>
                <a:gd name="T22" fmla="*/ 1 w 2"/>
                <a:gd name="T23" fmla="*/ 0 h 3"/>
                <a:gd name="T24" fmla="*/ 1 w 2"/>
                <a:gd name="T25" fmla="*/ 0 h 3"/>
                <a:gd name="T26" fmla="*/ 1 w 2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0" name="Freeform 443"/>
            <p:cNvSpPr>
              <a:spLocks/>
            </p:cNvSpPr>
            <p:nvPr/>
          </p:nvSpPr>
          <p:spPr bwMode="auto">
            <a:xfrm>
              <a:off x="5094" y="3708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2 h 3"/>
                <a:gd name="T10" fmla="*/ 0 w 1"/>
                <a:gd name="T11" fmla="*/ 1 h 3"/>
                <a:gd name="T12" fmla="*/ 0 w 1"/>
                <a:gd name="T13" fmla="*/ 0 h 3"/>
                <a:gd name="T14" fmla="*/ 0 w 1"/>
                <a:gd name="T15" fmla="*/ 1 h 3"/>
                <a:gd name="T16" fmla="*/ 0 w 1"/>
                <a:gd name="T17" fmla="*/ 1 h 3"/>
                <a:gd name="T18" fmla="*/ 0 w 1"/>
                <a:gd name="T19" fmla="*/ 2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1" name="Freeform 444"/>
            <p:cNvSpPr>
              <a:spLocks/>
            </p:cNvSpPr>
            <p:nvPr/>
          </p:nvSpPr>
          <p:spPr bwMode="auto">
            <a:xfrm>
              <a:off x="5098" y="3708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2 h 3"/>
                <a:gd name="T10" fmla="*/ 1 w 3"/>
                <a:gd name="T11" fmla="*/ 2 h 3"/>
                <a:gd name="T12" fmla="*/ 1 w 3"/>
                <a:gd name="T13" fmla="*/ 0 h 3"/>
                <a:gd name="T14" fmla="*/ 2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32" name="Freeform 445"/>
            <p:cNvSpPr>
              <a:spLocks/>
            </p:cNvSpPr>
            <p:nvPr/>
          </p:nvSpPr>
          <p:spPr bwMode="auto">
            <a:xfrm>
              <a:off x="5104" y="3708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1 w 2"/>
                <a:gd name="T7" fmla="*/ 0 h 3"/>
                <a:gd name="T8" fmla="*/ 1 w 2"/>
                <a:gd name="T9" fmla="*/ 1 h 3"/>
                <a:gd name="T10" fmla="*/ 0 w 2"/>
                <a:gd name="T11" fmla="*/ 1 h 3"/>
                <a:gd name="T12" fmla="*/ 0 w 2"/>
                <a:gd name="T13" fmla="*/ 1 h 3"/>
                <a:gd name="T14" fmla="*/ 1 w 2"/>
                <a:gd name="T15" fmla="*/ 1 h 3"/>
                <a:gd name="T16" fmla="*/ 1 w 2"/>
                <a:gd name="T17" fmla="*/ 2 h 3"/>
                <a:gd name="T18" fmla="*/ 0 w 2"/>
                <a:gd name="T19" fmla="*/ 2 h 3"/>
                <a:gd name="T20" fmla="*/ 0 w 2"/>
                <a:gd name="T21" fmla="*/ 2 h 3"/>
                <a:gd name="T22" fmla="*/ 1 w 2"/>
                <a:gd name="T23" fmla="*/ 2 h 3"/>
                <a:gd name="T24" fmla="*/ 1 w 2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78" name="Group 446"/>
          <p:cNvGrpSpPr>
            <a:grpSpLocks/>
          </p:cNvGrpSpPr>
          <p:nvPr/>
        </p:nvGrpSpPr>
        <p:grpSpPr bwMode="auto">
          <a:xfrm>
            <a:off x="8285163" y="5969000"/>
            <a:ext cx="60325" cy="6350"/>
            <a:chOff x="5219" y="3760"/>
            <a:chExt cx="38" cy="4"/>
          </a:xfrm>
        </p:grpSpPr>
        <p:sp>
          <p:nvSpPr>
            <p:cNvPr id="57522" name="Freeform 447"/>
            <p:cNvSpPr>
              <a:spLocks/>
            </p:cNvSpPr>
            <p:nvPr/>
          </p:nvSpPr>
          <p:spPr bwMode="auto">
            <a:xfrm>
              <a:off x="5243" y="3760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2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1 h 3"/>
                <a:gd name="T16" fmla="*/ 0 w 1"/>
                <a:gd name="T17" fmla="*/ 1 h 3"/>
                <a:gd name="T18" fmla="*/ 0 w 1"/>
                <a:gd name="T19" fmla="*/ 2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3" name="Freeform 448"/>
            <p:cNvSpPr>
              <a:spLocks/>
            </p:cNvSpPr>
            <p:nvPr/>
          </p:nvSpPr>
          <p:spPr bwMode="auto">
            <a:xfrm>
              <a:off x="5219" y="3761"/>
              <a:ext cx="2" cy="2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1 h 2"/>
                <a:gd name="T18" fmla="*/ 0 w 2"/>
                <a:gd name="T19" fmla="*/ 1 h 2"/>
                <a:gd name="T20" fmla="*/ 0 w 2"/>
                <a:gd name="T21" fmla="*/ 0 h 2"/>
                <a:gd name="T22" fmla="*/ 1 w 2"/>
                <a:gd name="T23" fmla="*/ 0 h 2"/>
                <a:gd name="T24" fmla="*/ 1 w 2"/>
                <a:gd name="T25" fmla="*/ 0 h 2"/>
                <a:gd name="T26" fmla="*/ 1 w 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4" name="Freeform 449"/>
            <p:cNvSpPr>
              <a:spLocks/>
            </p:cNvSpPr>
            <p:nvPr/>
          </p:nvSpPr>
          <p:spPr bwMode="auto">
            <a:xfrm>
              <a:off x="5236" y="3760"/>
              <a:ext cx="3" cy="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2 w 3"/>
                <a:gd name="T11" fmla="*/ 2 h 3"/>
                <a:gd name="T12" fmla="*/ 2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5" name="Freeform 450"/>
            <p:cNvSpPr>
              <a:spLocks/>
            </p:cNvSpPr>
            <p:nvPr/>
          </p:nvSpPr>
          <p:spPr bwMode="auto">
            <a:xfrm>
              <a:off x="5226" y="3760"/>
              <a:ext cx="1" cy="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3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2 h 4"/>
                <a:gd name="T20" fmla="*/ 0 w 1"/>
                <a:gd name="T21" fmla="*/ 2 h 4"/>
                <a:gd name="T22" fmla="*/ 0 w 1"/>
                <a:gd name="T23" fmla="*/ 1 h 4"/>
                <a:gd name="T24" fmla="*/ 0 w 1"/>
                <a:gd name="T25" fmla="*/ 1 h 4"/>
                <a:gd name="T26" fmla="*/ 0 w 1"/>
                <a:gd name="T27" fmla="*/ 2 h 4"/>
                <a:gd name="T28" fmla="*/ 0 w 1"/>
                <a:gd name="T29" fmla="*/ 2 h 4"/>
                <a:gd name="T30" fmla="*/ 0 w 1"/>
                <a:gd name="T31" fmla="*/ 1 h 4"/>
                <a:gd name="T32" fmla="*/ 0 w 1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6" name="Freeform 451"/>
            <p:cNvSpPr>
              <a:spLocks/>
            </p:cNvSpPr>
            <p:nvPr/>
          </p:nvSpPr>
          <p:spPr bwMode="auto">
            <a:xfrm>
              <a:off x="5249" y="3760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1 h 3"/>
                <a:gd name="T12" fmla="*/ 0 w 2"/>
                <a:gd name="T13" fmla="*/ 2 h 3"/>
                <a:gd name="T14" fmla="*/ 0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1 w 2"/>
                <a:gd name="T21" fmla="*/ 1 h 3"/>
                <a:gd name="T22" fmla="*/ 1 w 2"/>
                <a:gd name="T23" fmla="*/ 0 h 3"/>
                <a:gd name="T24" fmla="*/ 0 w 2"/>
                <a:gd name="T25" fmla="*/ 0 h 3"/>
                <a:gd name="T26" fmla="*/ 0 w 2"/>
                <a:gd name="T27" fmla="*/ 1 h 3"/>
                <a:gd name="T28" fmla="*/ 0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0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7" name="Freeform 452"/>
            <p:cNvSpPr>
              <a:spLocks/>
            </p:cNvSpPr>
            <p:nvPr/>
          </p:nvSpPr>
          <p:spPr bwMode="auto">
            <a:xfrm>
              <a:off x="5255" y="3760"/>
              <a:ext cx="2" cy="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1 w 2"/>
                <a:gd name="T15" fmla="*/ 1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2 h 3"/>
                <a:gd name="T22" fmla="*/ 0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0 w 2"/>
                <a:gd name="T33" fmla="*/ 2 h 3"/>
                <a:gd name="T34" fmla="*/ 0 w 2"/>
                <a:gd name="T35" fmla="*/ 1 h 3"/>
                <a:gd name="T36" fmla="*/ 1 w 2"/>
                <a:gd name="T37" fmla="*/ 1 h 3"/>
                <a:gd name="T38" fmla="*/ 1 w 2"/>
                <a:gd name="T39" fmla="*/ 1 h 3"/>
                <a:gd name="T40" fmla="*/ 1 w 2"/>
                <a:gd name="T41" fmla="*/ 0 h 3"/>
                <a:gd name="T42" fmla="*/ 1 w 2"/>
                <a:gd name="T43" fmla="*/ 0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8" name="Freeform 453"/>
            <p:cNvSpPr>
              <a:spLocks/>
            </p:cNvSpPr>
            <p:nvPr/>
          </p:nvSpPr>
          <p:spPr bwMode="auto">
            <a:xfrm>
              <a:off x="5231" y="3760"/>
              <a:ext cx="3" cy="3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2 w 3"/>
                <a:gd name="T11" fmla="*/ 2 h 3"/>
                <a:gd name="T12" fmla="*/ 2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7379" name="Group 454"/>
          <p:cNvGrpSpPr>
            <a:grpSpLocks/>
          </p:cNvGrpSpPr>
          <p:nvPr/>
        </p:nvGrpSpPr>
        <p:grpSpPr bwMode="auto">
          <a:xfrm>
            <a:off x="7505700" y="6015038"/>
            <a:ext cx="239713" cy="12700"/>
            <a:chOff x="4728" y="3789"/>
            <a:chExt cx="151" cy="8"/>
          </a:xfrm>
        </p:grpSpPr>
        <p:sp>
          <p:nvSpPr>
            <p:cNvPr id="57505" name="Freeform 455"/>
            <p:cNvSpPr>
              <a:spLocks/>
            </p:cNvSpPr>
            <p:nvPr/>
          </p:nvSpPr>
          <p:spPr bwMode="auto">
            <a:xfrm>
              <a:off x="4782" y="3790"/>
              <a:ext cx="5" cy="7"/>
            </a:xfrm>
            <a:custGeom>
              <a:avLst/>
              <a:gdLst>
                <a:gd name="T0" fmla="*/ 1 w 5"/>
                <a:gd name="T1" fmla="*/ 0 h 7"/>
                <a:gd name="T2" fmla="*/ 3 w 5"/>
                <a:gd name="T3" fmla="*/ 0 h 7"/>
                <a:gd name="T4" fmla="*/ 4 w 5"/>
                <a:gd name="T5" fmla="*/ 6 h 7"/>
                <a:gd name="T6" fmla="*/ 3 w 5"/>
                <a:gd name="T7" fmla="*/ 6 h 7"/>
                <a:gd name="T8" fmla="*/ 2 w 5"/>
                <a:gd name="T9" fmla="*/ 5 h 7"/>
                <a:gd name="T10" fmla="*/ 2 w 5"/>
                <a:gd name="T11" fmla="*/ 4 h 7"/>
                <a:gd name="T12" fmla="*/ 2 w 5"/>
                <a:gd name="T13" fmla="*/ 1 h 7"/>
                <a:gd name="T14" fmla="*/ 2 w 5"/>
                <a:gd name="T15" fmla="*/ 4 h 7"/>
                <a:gd name="T16" fmla="*/ 2 w 5"/>
                <a:gd name="T17" fmla="*/ 4 h 7"/>
                <a:gd name="T18" fmla="*/ 2 w 5"/>
                <a:gd name="T19" fmla="*/ 5 h 7"/>
                <a:gd name="T20" fmla="*/ 2 w 5"/>
                <a:gd name="T21" fmla="*/ 5 h 7"/>
                <a:gd name="T22" fmla="*/ 2 w 5"/>
                <a:gd name="T23" fmla="*/ 6 h 7"/>
                <a:gd name="T24" fmla="*/ 0 w 5"/>
                <a:gd name="T25" fmla="*/ 6 h 7"/>
                <a:gd name="T26" fmla="*/ 1 w 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3" y="0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6" name="Freeform 456"/>
            <p:cNvSpPr>
              <a:spLocks/>
            </p:cNvSpPr>
            <p:nvPr/>
          </p:nvSpPr>
          <p:spPr bwMode="auto">
            <a:xfrm>
              <a:off x="4846" y="3790"/>
              <a:ext cx="3" cy="7"/>
            </a:xfrm>
            <a:custGeom>
              <a:avLst/>
              <a:gdLst>
                <a:gd name="T0" fmla="*/ 0 w 3"/>
                <a:gd name="T1" fmla="*/ 0 h 7"/>
                <a:gd name="T2" fmla="*/ 2 w 3"/>
                <a:gd name="T3" fmla="*/ 0 h 7"/>
                <a:gd name="T4" fmla="*/ 2 w 3"/>
                <a:gd name="T5" fmla="*/ 1 h 7"/>
                <a:gd name="T6" fmla="*/ 2 w 3"/>
                <a:gd name="T7" fmla="*/ 2 h 7"/>
                <a:gd name="T8" fmla="*/ 2 w 3"/>
                <a:gd name="T9" fmla="*/ 3 h 7"/>
                <a:gd name="T10" fmla="*/ 2 w 3"/>
                <a:gd name="T11" fmla="*/ 4 h 7"/>
                <a:gd name="T12" fmla="*/ 2 w 3"/>
                <a:gd name="T13" fmla="*/ 5 h 7"/>
                <a:gd name="T14" fmla="*/ 2 w 3"/>
                <a:gd name="T15" fmla="*/ 6 h 7"/>
                <a:gd name="T16" fmla="*/ 0 w 3"/>
                <a:gd name="T17" fmla="*/ 6 h 7"/>
                <a:gd name="T18" fmla="*/ 0 w 3"/>
                <a:gd name="T19" fmla="*/ 4 h 7"/>
                <a:gd name="T20" fmla="*/ 1 w 3"/>
                <a:gd name="T21" fmla="*/ 4 h 7"/>
                <a:gd name="T22" fmla="*/ 1 w 3"/>
                <a:gd name="T23" fmla="*/ 5 h 7"/>
                <a:gd name="T24" fmla="*/ 1 w 3"/>
                <a:gd name="T25" fmla="*/ 5 h 7"/>
                <a:gd name="T26" fmla="*/ 1 w 3"/>
                <a:gd name="T27" fmla="*/ 4 h 7"/>
                <a:gd name="T28" fmla="*/ 1 w 3"/>
                <a:gd name="T29" fmla="*/ 4 h 7"/>
                <a:gd name="T30" fmla="*/ 1 w 3"/>
                <a:gd name="T31" fmla="*/ 2 h 7"/>
                <a:gd name="T32" fmla="*/ 1 w 3"/>
                <a:gd name="T33" fmla="*/ 2 h 7"/>
                <a:gd name="T34" fmla="*/ 1 w 3"/>
                <a:gd name="T35" fmla="*/ 1 h 7"/>
                <a:gd name="T36" fmla="*/ 1 w 3"/>
                <a:gd name="T37" fmla="*/ 1 h 7"/>
                <a:gd name="T38" fmla="*/ 1 w 3"/>
                <a:gd name="T39" fmla="*/ 2 h 7"/>
                <a:gd name="T40" fmla="*/ 1 w 3"/>
                <a:gd name="T41" fmla="*/ 4 h 7"/>
                <a:gd name="T42" fmla="*/ 0 w 3"/>
                <a:gd name="T43" fmla="*/ 4 h 7"/>
                <a:gd name="T44" fmla="*/ 0 w 3"/>
                <a:gd name="T45" fmla="*/ 0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7" name="Freeform 457"/>
            <p:cNvSpPr>
              <a:spLocks/>
            </p:cNvSpPr>
            <p:nvPr/>
          </p:nvSpPr>
          <p:spPr bwMode="auto">
            <a:xfrm>
              <a:off x="4728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1 h 7"/>
                <a:gd name="T6" fmla="*/ 1 w 2"/>
                <a:gd name="T7" fmla="*/ 1 h 7"/>
                <a:gd name="T8" fmla="*/ 1 w 2"/>
                <a:gd name="T9" fmla="*/ 2 h 7"/>
                <a:gd name="T10" fmla="*/ 1 w 2"/>
                <a:gd name="T11" fmla="*/ 2 h 7"/>
                <a:gd name="T12" fmla="*/ 1 w 2"/>
                <a:gd name="T13" fmla="*/ 4 h 7"/>
                <a:gd name="T14" fmla="*/ 1 w 2"/>
                <a:gd name="T15" fmla="*/ 4 h 7"/>
                <a:gd name="T16" fmla="*/ 1 w 2"/>
                <a:gd name="T17" fmla="*/ 6 h 7"/>
                <a:gd name="T18" fmla="*/ 0 w 2"/>
                <a:gd name="T19" fmla="*/ 6 h 7"/>
                <a:gd name="T20" fmla="*/ 0 w 2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8" name="Freeform 458"/>
            <p:cNvSpPr>
              <a:spLocks/>
            </p:cNvSpPr>
            <p:nvPr/>
          </p:nvSpPr>
          <p:spPr bwMode="auto">
            <a:xfrm>
              <a:off x="4734" y="3790"/>
              <a:ext cx="4" cy="6"/>
            </a:xfrm>
            <a:custGeom>
              <a:avLst/>
              <a:gdLst>
                <a:gd name="T0" fmla="*/ 3 w 4"/>
                <a:gd name="T1" fmla="*/ 0 h 6"/>
                <a:gd name="T2" fmla="*/ 0 w 4"/>
                <a:gd name="T3" fmla="*/ 0 h 6"/>
                <a:gd name="T4" fmla="*/ 0 w 4"/>
                <a:gd name="T5" fmla="*/ 5 h 6"/>
                <a:gd name="T6" fmla="*/ 3 w 4"/>
                <a:gd name="T7" fmla="*/ 5 h 6"/>
                <a:gd name="T8" fmla="*/ 3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09" name="Freeform 459"/>
            <p:cNvSpPr>
              <a:spLocks/>
            </p:cNvSpPr>
            <p:nvPr/>
          </p:nvSpPr>
          <p:spPr bwMode="auto">
            <a:xfrm>
              <a:off x="4876" y="3790"/>
              <a:ext cx="3" cy="7"/>
            </a:xfrm>
            <a:custGeom>
              <a:avLst/>
              <a:gdLst>
                <a:gd name="T0" fmla="*/ 0 w 3"/>
                <a:gd name="T1" fmla="*/ 0 h 7"/>
                <a:gd name="T2" fmla="*/ 1 w 3"/>
                <a:gd name="T3" fmla="*/ 0 h 7"/>
                <a:gd name="T4" fmla="*/ 1 w 3"/>
                <a:gd name="T5" fmla="*/ 3 h 7"/>
                <a:gd name="T6" fmla="*/ 1 w 3"/>
                <a:gd name="T7" fmla="*/ 0 h 7"/>
                <a:gd name="T8" fmla="*/ 2 w 3"/>
                <a:gd name="T9" fmla="*/ 0 h 7"/>
                <a:gd name="T10" fmla="*/ 1 w 3"/>
                <a:gd name="T11" fmla="*/ 3 h 7"/>
                <a:gd name="T12" fmla="*/ 2 w 3"/>
                <a:gd name="T13" fmla="*/ 6 h 7"/>
                <a:gd name="T14" fmla="*/ 1 w 3"/>
                <a:gd name="T15" fmla="*/ 6 h 7"/>
                <a:gd name="T16" fmla="*/ 1 w 3"/>
                <a:gd name="T17" fmla="*/ 4 h 7"/>
                <a:gd name="T18" fmla="*/ 1 w 3"/>
                <a:gd name="T19" fmla="*/ 6 h 7"/>
                <a:gd name="T20" fmla="*/ 0 w 3"/>
                <a:gd name="T21" fmla="*/ 6 h 7"/>
                <a:gd name="T22" fmla="*/ 0 w 3"/>
                <a:gd name="T23" fmla="*/ 0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0" name="Freeform 460"/>
            <p:cNvSpPr>
              <a:spLocks/>
            </p:cNvSpPr>
            <p:nvPr/>
          </p:nvSpPr>
          <p:spPr bwMode="auto">
            <a:xfrm>
              <a:off x="4834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5 h 7"/>
                <a:gd name="T6" fmla="*/ 1 w 2"/>
                <a:gd name="T7" fmla="*/ 5 h 7"/>
                <a:gd name="T8" fmla="*/ 1 w 2"/>
                <a:gd name="T9" fmla="*/ 6 h 7"/>
                <a:gd name="T10" fmla="*/ 0 w 2"/>
                <a:gd name="T11" fmla="*/ 6 h 7"/>
                <a:gd name="T12" fmla="*/ 0 w 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1" name="Freeform 461"/>
            <p:cNvSpPr>
              <a:spLocks/>
            </p:cNvSpPr>
            <p:nvPr/>
          </p:nvSpPr>
          <p:spPr bwMode="auto">
            <a:xfrm>
              <a:off x="4804" y="3790"/>
              <a:ext cx="4" cy="7"/>
            </a:xfrm>
            <a:custGeom>
              <a:avLst/>
              <a:gdLst>
                <a:gd name="T0" fmla="*/ 1 w 4"/>
                <a:gd name="T1" fmla="*/ 0 h 7"/>
                <a:gd name="T2" fmla="*/ 2 w 4"/>
                <a:gd name="T3" fmla="*/ 0 h 7"/>
                <a:gd name="T4" fmla="*/ 3 w 4"/>
                <a:gd name="T5" fmla="*/ 1 h 7"/>
                <a:gd name="T6" fmla="*/ 3 w 4"/>
                <a:gd name="T7" fmla="*/ 5 h 7"/>
                <a:gd name="T8" fmla="*/ 2 w 4"/>
                <a:gd name="T9" fmla="*/ 6 h 7"/>
                <a:gd name="T10" fmla="*/ 2 w 4"/>
                <a:gd name="T11" fmla="*/ 6 h 7"/>
                <a:gd name="T12" fmla="*/ 1 w 4"/>
                <a:gd name="T13" fmla="*/ 6 h 7"/>
                <a:gd name="T14" fmla="*/ 0 w 4"/>
                <a:gd name="T15" fmla="*/ 5 h 7"/>
                <a:gd name="T16" fmla="*/ 0 w 4"/>
                <a:gd name="T17" fmla="*/ 5 h 7"/>
                <a:gd name="T18" fmla="*/ 1 w 4"/>
                <a:gd name="T19" fmla="*/ 5 h 7"/>
                <a:gd name="T20" fmla="*/ 2 w 4"/>
                <a:gd name="T21" fmla="*/ 5 h 7"/>
                <a:gd name="T22" fmla="*/ 2 w 4"/>
                <a:gd name="T23" fmla="*/ 1 h 7"/>
                <a:gd name="T24" fmla="*/ 1 w 4"/>
                <a:gd name="T25" fmla="*/ 1 h 7"/>
                <a:gd name="T26" fmla="*/ 1 w 4"/>
                <a:gd name="T27" fmla="*/ 5 h 7"/>
                <a:gd name="T28" fmla="*/ 0 w 4"/>
                <a:gd name="T29" fmla="*/ 5 h 7"/>
                <a:gd name="T30" fmla="*/ 0 w 4"/>
                <a:gd name="T31" fmla="*/ 1 h 7"/>
                <a:gd name="T32" fmla="*/ 1 w 4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2" name="Freeform 462"/>
            <p:cNvSpPr>
              <a:spLocks/>
            </p:cNvSpPr>
            <p:nvPr/>
          </p:nvSpPr>
          <p:spPr bwMode="auto">
            <a:xfrm>
              <a:off x="4741" y="3789"/>
              <a:ext cx="3" cy="7"/>
            </a:xfrm>
            <a:custGeom>
              <a:avLst/>
              <a:gdLst>
                <a:gd name="T0" fmla="*/ 0 w 3"/>
                <a:gd name="T1" fmla="*/ 0 h 7"/>
                <a:gd name="T2" fmla="*/ 2 w 3"/>
                <a:gd name="T3" fmla="*/ 0 h 7"/>
                <a:gd name="T4" fmla="*/ 2 w 3"/>
                <a:gd name="T5" fmla="*/ 1 h 7"/>
                <a:gd name="T6" fmla="*/ 2 w 3"/>
                <a:gd name="T7" fmla="*/ 3 h 7"/>
                <a:gd name="T8" fmla="*/ 2 w 3"/>
                <a:gd name="T9" fmla="*/ 3 h 7"/>
                <a:gd name="T10" fmla="*/ 2 w 3"/>
                <a:gd name="T11" fmla="*/ 4 h 7"/>
                <a:gd name="T12" fmla="*/ 2 w 3"/>
                <a:gd name="T13" fmla="*/ 6 h 7"/>
                <a:gd name="T14" fmla="*/ 1 w 3"/>
                <a:gd name="T15" fmla="*/ 6 h 7"/>
                <a:gd name="T16" fmla="*/ 1 w 3"/>
                <a:gd name="T17" fmla="*/ 4 h 7"/>
                <a:gd name="T18" fmla="*/ 1 w 3"/>
                <a:gd name="T19" fmla="*/ 3 h 7"/>
                <a:gd name="T20" fmla="*/ 1 w 3"/>
                <a:gd name="T21" fmla="*/ 3 h 7"/>
                <a:gd name="T22" fmla="*/ 1 w 3"/>
                <a:gd name="T23" fmla="*/ 1 h 7"/>
                <a:gd name="T24" fmla="*/ 1 w 3"/>
                <a:gd name="T25" fmla="*/ 1 h 7"/>
                <a:gd name="T26" fmla="*/ 1 w 3"/>
                <a:gd name="T27" fmla="*/ 3 h 7"/>
                <a:gd name="T28" fmla="*/ 1 w 3"/>
                <a:gd name="T29" fmla="*/ 4 h 7"/>
                <a:gd name="T30" fmla="*/ 1 w 3"/>
                <a:gd name="T31" fmla="*/ 4 h 7"/>
                <a:gd name="T32" fmla="*/ 1 w 3"/>
                <a:gd name="T33" fmla="*/ 6 h 7"/>
                <a:gd name="T34" fmla="*/ 0 w 3"/>
                <a:gd name="T35" fmla="*/ 6 h 7"/>
                <a:gd name="T36" fmla="*/ 0 w 3"/>
                <a:gd name="T37" fmla="*/ 0 h 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3" name="Freeform 463"/>
            <p:cNvSpPr>
              <a:spLocks/>
            </p:cNvSpPr>
            <p:nvPr/>
          </p:nvSpPr>
          <p:spPr bwMode="auto">
            <a:xfrm>
              <a:off x="4751" y="3790"/>
              <a:ext cx="3" cy="6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0 h 6"/>
                <a:gd name="T4" fmla="*/ 2 w 3"/>
                <a:gd name="T5" fmla="*/ 0 h 6"/>
                <a:gd name="T6" fmla="*/ 2 w 3"/>
                <a:gd name="T7" fmla="*/ 1 h 6"/>
                <a:gd name="T8" fmla="*/ 1 w 3"/>
                <a:gd name="T9" fmla="*/ 1 h 6"/>
                <a:gd name="T10" fmla="*/ 1 w 3"/>
                <a:gd name="T11" fmla="*/ 1 h 6"/>
                <a:gd name="T12" fmla="*/ 1 w 3"/>
                <a:gd name="T13" fmla="*/ 1 h 6"/>
                <a:gd name="T14" fmla="*/ 1 w 3"/>
                <a:gd name="T15" fmla="*/ 2 h 6"/>
                <a:gd name="T16" fmla="*/ 1 w 3"/>
                <a:gd name="T17" fmla="*/ 2 h 6"/>
                <a:gd name="T18" fmla="*/ 2 w 3"/>
                <a:gd name="T19" fmla="*/ 3 h 6"/>
                <a:gd name="T20" fmla="*/ 2 w 3"/>
                <a:gd name="T21" fmla="*/ 5 h 6"/>
                <a:gd name="T22" fmla="*/ 2 w 3"/>
                <a:gd name="T23" fmla="*/ 5 h 6"/>
                <a:gd name="T24" fmla="*/ 1 w 3"/>
                <a:gd name="T25" fmla="*/ 5 h 6"/>
                <a:gd name="T26" fmla="*/ 0 w 3"/>
                <a:gd name="T27" fmla="*/ 5 h 6"/>
                <a:gd name="T28" fmla="*/ 0 w 3"/>
                <a:gd name="T29" fmla="*/ 4 h 6"/>
                <a:gd name="T30" fmla="*/ 1 w 3"/>
                <a:gd name="T31" fmla="*/ 4 h 6"/>
                <a:gd name="T32" fmla="*/ 1 w 3"/>
                <a:gd name="T33" fmla="*/ 4 h 6"/>
                <a:gd name="T34" fmla="*/ 1 w 3"/>
                <a:gd name="T35" fmla="*/ 4 h 6"/>
                <a:gd name="T36" fmla="*/ 1 w 3"/>
                <a:gd name="T37" fmla="*/ 3 h 6"/>
                <a:gd name="T38" fmla="*/ 1 w 3"/>
                <a:gd name="T39" fmla="*/ 3 h 6"/>
                <a:gd name="T40" fmla="*/ 0 w 3"/>
                <a:gd name="T41" fmla="*/ 2 h 6"/>
                <a:gd name="T42" fmla="*/ 0 w 3"/>
                <a:gd name="T43" fmla="*/ 0 h 6"/>
                <a:gd name="T44" fmla="*/ 1 w 3"/>
                <a:gd name="T45" fmla="*/ 0 h 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4" name="Freeform 464"/>
            <p:cNvSpPr>
              <a:spLocks/>
            </p:cNvSpPr>
            <p:nvPr/>
          </p:nvSpPr>
          <p:spPr bwMode="auto">
            <a:xfrm>
              <a:off x="4759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1 h 7"/>
                <a:gd name="T6" fmla="*/ 1 w 2"/>
                <a:gd name="T7" fmla="*/ 1 h 7"/>
                <a:gd name="T8" fmla="*/ 1 w 2"/>
                <a:gd name="T9" fmla="*/ 6 h 7"/>
                <a:gd name="T10" fmla="*/ 0 w 2"/>
                <a:gd name="T11" fmla="*/ 6 h 7"/>
                <a:gd name="T12" fmla="*/ 0 w 2"/>
                <a:gd name="T13" fmla="*/ 1 h 7"/>
                <a:gd name="T14" fmla="*/ 0 w 2"/>
                <a:gd name="T15" fmla="*/ 1 h 7"/>
                <a:gd name="T16" fmla="*/ 0 w 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5" name="Freeform 465"/>
            <p:cNvSpPr>
              <a:spLocks/>
            </p:cNvSpPr>
            <p:nvPr/>
          </p:nvSpPr>
          <p:spPr bwMode="auto">
            <a:xfrm>
              <a:off x="4791" y="3790"/>
              <a:ext cx="2" cy="7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1 h 7"/>
                <a:gd name="T6" fmla="*/ 1 w 2"/>
                <a:gd name="T7" fmla="*/ 1 h 7"/>
                <a:gd name="T8" fmla="*/ 1 w 2"/>
                <a:gd name="T9" fmla="*/ 6 h 7"/>
                <a:gd name="T10" fmla="*/ 0 w 2"/>
                <a:gd name="T11" fmla="*/ 6 h 7"/>
                <a:gd name="T12" fmla="*/ 0 w 2"/>
                <a:gd name="T13" fmla="*/ 1 h 7"/>
                <a:gd name="T14" fmla="*/ 0 w 2"/>
                <a:gd name="T15" fmla="*/ 1 h 7"/>
                <a:gd name="T16" fmla="*/ 0 w 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6" name="Freeform 466"/>
            <p:cNvSpPr>
              <a:spLocks/>
            </p:cNvSpPr>
            <p:nvPr/>
          </p:nvSpPr>
          <p:spPr bwMode="auto">
            <a:xfrm>
              <a:off x="4797" y="3790"/>
              <a:ext cx="4" cy="7"/>
            </a:xfrm>
            <a:custGeom>
              <a:avLst/>
              <a:gdLst>
                <a:gd name="T0" fmla="*/ 3 w 4"/>
                <a:gd name="T1" fmla="*/ 0 h 7"/>
                <a:gd name="T2" fmla="*/ 0 w 4"/>
                <a:gd name="T3" fmla="*/ 0 h 7"/>
                <a:gd name="T4" fmla="*/ 0 w 4"/>
                <a:gd name="T5" fmla="*/ 6 h 7"/>
                <a:gd name="T6" fmla="*/ 3 w 4"/>
                <a:gd name="T7" fmla="*/ 6 h 7"/>
                <a:gd name="T8" fmla="*/ 3 w 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7" name="Freeform 467"/>
            <p:cNvSpPr>
              <a:spLocks/>
            </p:cNvSpPr>
            <p:nvPr/>
          </p:nvSpPr>
          <p:spPr bwMode="auto">
            <a:xfrm>
              <a:off x="4772" y="3790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2 w 4"/>
                <a:gd name="T5" fmla="*/ 3 h 7"/>
                <a:gd name="T6" fmla="*/ 2 w 4"/>
                <a:gd name="T7" fmla="*/ 0 h 7"/>
                <a:gd name="T8" fmla="*/ 3 w 4"/>
                <a:gd name="T9" fmla="*/ 0 h 7"/>
                <a:gd name="T10" fmla="*/ 3 w 4"/>
                <a:gd name="T11" fmla="*/ 6 h 7"/>
                <a:gd name="T12" fmla="*/ 2 w 4"/>
                <a:gd name="T13" fmla="*/ 6 h 7"/>
                <a:gd name="T14" fmla="*/ 1 w 4"/>
                <a:gd name="T15" fmla="*/ 3 h 7"/>
                <a:gd name="T16" fmla="*/ 1 w 4"/>
                <a:gd name="T17" fmla="*/ 6 h 7"/>
                <a:gd name="T18" fmla="*/ 0 w 4"/>
                <a:gd name="T19" fmla="*/ 6 h 7"/>
                <a:gd name="T20" fmla="*/ 0 w 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8" name="Freeform 468"/>
            <p:cNvSpPr>
              <a:spLocks/>
            </p:cNvSpPr>
            <p:nvPr/>
          </p:nvSpPr>
          <p:spPr bwMode="auto">
            <a:xfrm>
              <a:off x="4814" y="3790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2 w 4"/>
                <a:gd name="T5" fmla="*/ 3 h 7"/>
                <a:gd name="T6" fmla="*/ 2 w 4"/>
                <a:gd name="T7" fmla="*/ 0 h 7"/>
                <a:gd name="T8" fmla="*/ 3 w 4"/>
                <a:gd name="T9" fmla="*/ 0 h 7"/>
                <a:gd name="T10" fmla="*/ 3 w 4"/>
                <a:gd name="T11" fmla="*/ 6 h 7"/>
                <a:gd name="T12" fmla="*/ 2 w 4"/>
                <a:gd name="T13" fmla="*/ 6 h 7"/>
                <a:gd name="T14" fmla="*/ 1 w 4"/>
                <a:gd name="T15" fmla="*/ 3 h 7"/>
                <a:gd name="T16" fmla="*/ 1 w 4"/>
                <a:gd name="T17" fmla="*/ 6 h 7"/>
                <a:gd name="T18" fmla="*/ 0 w 4"/>
                <a:gd name="T19" fmla="*/ 6 h 7"/>
                <a:gd name="T20" fmla="*/ 0 w 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19" name="Freeform 469"/>
            <p:cNvSpPr>
              <a:spLocks/>
            </p:cNvSpPr>
            <p:nvPr/>
          </p:nvSpPr>
          <p:spPr bwMode="auto">
            <a:xfrm>
              <a:off x="4824" y="3790"/>
              <a:ext cx="5" cy="7"/>
            </a:xfrm>
            <a:custGeom>
              <a:avLst/>
              <a:gdLst>
                <a:gd name="T0" fmla="*/ 1 w 5"/>
                <a:gd name="T1" fmla="*/ 0 h 7"/>
                <a:gd name="T2" fmla="*/ 3 w 5"/>
                <a:gd name="T3" fmla="*/ 0 h 7"/>
                <a:gd name="T4" fmla="*/ 4 w 5"/>
                <a:gd name="T5" fmla="*/ 6 h 7"/>
                <a:gd name="T6" fmla="*/ 2 w 5"/>
                <a:gd name="T7" fmla="*/ 6 h 7"/>
                <a:gd name="T8" fmla="*/ 2 w 5"/>
                <a:gd name="T9" fmla="*/ 5 h 7"/>
                <a:gd name="T10" fmla="*/ 2 w 5"/>
                <a:gd name="T11" fmla="*/ 4 h 7"/>
                <a:gd name="T12" fmla="*/ 2 w 5"/>
                <a:gd name="T13" fmla="*/ 1 h 7"/>
                <a:gd name="T14" fmla="*/ 2 w 5"/>
                <a:gd name="T15" fmla="*/ 4 h 7"/>
                <a:gd name="T16" fmla="*/ 2 w 5"/>
                <a:gd name="T17" fmla="*/ 4 h 7"/>
                <a:gd name="T18" fmla="*/ 2 w 5"/>
                <a:gd name="T19" fmla="*/ 5 h 7"/>
                <a:gd name="T20" fmla="*/ 2 w 5"/>
                <a:gd name="T21" fmla="*/ 5 h 7"/>
                <a:gd name="T22" fmla="*/ 1 w 5"/>
                <a:gd name="T23" fmla="*/ 6 h 7"/>
                <a:gd name="T24" fmla="*/ 0 w 5"/>
                <a:gd name="T25" fmla="*/ 6 h 7"/>
                <a:gd name="T26" fmla="*/ 1 w 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lnTo>
                    <a:pt x="3" y="0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0" name="Freeform 470"/>
            <p:cNvSpPr>
              <a:spLocks/>
            </p:cNvSpPr>
            <p:nvPr/>
          </p:nvSpPr>
          <p:spPr bwMode="auto">
            <a:xfrm>
              <a:off x="4855" y="3790"/>
              <a:ext cx="4" cy="6"/>
            </a:xfrm>
            <a:custGeom>
              <a:avLst/>
              <a:gdLst>
                <a:gd name="T0" fmla="*/ 1 w 4"/>
                <a:gd name="T1" fmla="*/ 0 h 6"/>
                <a:gd name="T2" fmla="*/ 2 w 4"/>
                <a:gd name="T3" fmla="*/ 0 h 6"/>
                <a:gd name="T4" fmla="*/ 3 w 4"/>
                <a:gd name="T5" fmla="*/ 5 h 6"/>
                <a:gd name="T6" fmla="*/ 2 w 4"/>
                <a:gd name="T7" fmla="*/ 5 h 6"/>
                <a:gd name="T8" fmla="*/ 2 w 4"/>
                <a:gd name="T9" fmla="*/ 4 h 6"/>
                <a:gd name="T10" fmla="*/ 2 w 4"/>
                <a:gd name="T11" fmla="*/ 3 h 6"/>
                <a:gd name="T12" fmla="*/ 2 w 4"/>
                <a:gd name="T13" fmla="*/ 0 h 6"/>
                <a:gd name="T14" fmla="*/ 1 w 4"/>
                <a:gd name="T15" fmla="*/ 3 h 6"/>
                <a:gd name="T16" fmla="*/ 2 w 4"/>
                <a:gd name="T17" fmla="*/ 3 h 6"/>
                <a:gd name="T18" fmla="*/ 2 w 4"/>
                <a:gd name="T19" fmla="*/ 4 h 6"/>
                <a:gd name="T20" fmla="*/ 1 w 4"/>
                <a:gd name="T21" fmla="*/ 4 h 6"/>
                <a:gd name="T22" fmla="*/ 1 w 4"/>
                <a:gd name="T23" fmla="*/ 5 h 6"/>
                <a:gd name="T24" fmla="*/ 0 w 4"/>
                <a:gd name="T25" fmla="*/ 5 h 6"/>
                <a:gd name="T26" fmla="*/ 1 w 4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0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521" name="Freeform 471"/>
            <p:cNvSpPr>
              <a:spLocks/>
            </p:cNvSpPr>
            <p:nvPr/>
          </p:nvSpPr>
          <p:spPr bwMode="auto">
            <a:xfrm>
              <a:off x="4865" y="3790"/>
              <a:ext cx="4" cy="7"/>
            </a:xfrm>
            <a:custGeom>
              <a:avLst/>
              <a:gdLst>
                <a:gd name="T0" fmla="*/ 0 w 4"/>
                <a:gd name="T1" fmla="*/ 0 h 7"/>
                <a:gd name="T2" fmla="*/ 1 w 4"/>
                <a:gd name="T3" fmla="*/ 0 h 7"/>
                <a:gd name="T4" fmla="*/ 2 w 4"/>
                <a:gd name="T5" fmla="*/ 3 h 7"/>
                <a:gd name="T6" fmla="*/ 2 w 4"/>
                <a:gd name="T7" fmla="*/ 0 h 7"/>
                <a:gd name="T8" fmla="*/ 3 w 4"/>
                <a:gd name="T9" fmla="*/ 0 h 7"/>
                <a:gd name="T10" fmla="*/ 3 w 4"/>
                <a:gd name="T11" fmla="*/ 6 h 7"/>
                <a:gd name="T12" fmla="*/ 2 w 4"/>
                <a:gd name="T13" fmla="*/ 6 h 7"/>
                <a:gd name="T14" fmla="*/ 1 w 4"/>
                <a:gd name="T15" fmla="*/ 3 h 7"/>
                <a:gd name="T16" fmla="*/ 1 w 4"/>
                <a:gd name="T17" fmla="*/ 6 h 7"/>
                <a:gd name="T18" fmla="*/ 0 w 4"/>
                <a:gd name="T19" fmla="*/ 6 h 7"/>
                <a:gd name="T20" fmla="*/ 0 w 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7380" name="Rectangle 472"/>
          <p:cNvSpPr>
            <a:spLocks noChangeArrowheads="1"/>
          </p:cNvSpPr>
          <p:nvPr/>
        </p:nvSpPr>
        <p:spPr bwMode="auto">
          <a:xfrm flipV="1">
            <a:off x="7507288" y="6043613"/>
            <a:ext cx="234950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81" name="Rectangle 473"/>
          <p:cNvSpPr>
            <a:spLocks noChangeArrowheads="1"/>
          </p:cNvSpPr>
          <p:nvPr/>
        </p:nvSpPr>
        <p:spPr bwMode="auto">
          <a:xfrm flipV="1">
            <a:off x="7519988" y="6064250"/>
            <a:ext cx="2047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7382" name="Line 474"/>
          <p:cNvSpPr>
            <a:spLocks noChangeShapeType="1"/>
          </p:cNvSpPr>
          <p:nvPr/>
        </p:nvSpPr>
        <p:spPr bwMode="auto">
          <a:xfrm>
            <a:off x="3200400" y="3054350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83" name="Rectangle 475"/>
          <p:cNvSpPr>
            <a:spLocks noChangeArrowheads="1"/>
          </p:cNvSpPr>
          <p:nvPr/>
        </p:nvSpPr>
        <p:spPr bwMode="auto">
          <a:xfrm>
            <a:off x="3255963" y="3552825"/>
            <a:ext cx="20605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Receiving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document</a:t>
            </a:r>
          </a:p>
        </p:txBody>
      </p:sp>
      <p:grpSp>
        <p:nvGrpSpPr>
          <p:cNvPr id="57384" name="Group 476"/>
          <p:cNvGrpSpPr>
            <a:grpSpLocks/>
          </p:cNvGrpSpPr>
          <p:nvPr/>
        </p:nvGrpSpPr>
        <p:grpSpPr bwMode="auto">
          <a:xfrm>
            <a:off x="4502150" y="844550"/>
            <a:ext cx="803275" cy="334963"/>
            <a:chOff x="2836" y="532"/>
            <a:chExt cx="506" cy="211"/>
          </a:xfrm>
        </p:grpSpPr>
        <p:sp>
          <p:nvSpPr>
            <p:cNvPr id="57396" name="Rectangle 477"/>
            <p:cNvSpPr>
              <a:spLocks noChangeArrowheads="1"/>
            </p:cNvSpPr>
            <p:nvPr/>
          </p:nvSpPr>
          <p:spPr bwMode="auto">
            <a:xfrm>
              <a:off x="2836" y="532"/>
              <a:ext cx="506" cy="21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7397" name="Group 478"/>
            <p:cNvGrpSpPr>
              <a:grpSpLocks/>
            </p:cNvGrpSpPr>
            <p:nvPr/>
          </p:nvGrpSpPr>
          <p:grpSpPr bwMode="auto">
            <a:xfrm>
              <a:off x="2847" y="536"/>
              <a:ext cx="330" cy="172"/>
              <a:chOff x="2847" y="536"/>
              <a:chExt cx="330" cy="172"/>
            </a:xfrm>
          </p:grpSpPr>
          <p:grpSp>
            <p:nvGrpSpPr>
              <p:cNvPr id="57494" name="Group 479"/>
              <p:cNvGrpSpPr>
                <a:grpSpLocks/>
              </p:cNvGrpSpPr>
              <p:nvPr/>
            </p:nvGrpSpPr>
            <p:grpSpPr bwMode="auto">
              <a:xfrm>
                <a:off x="2847" y="536"/>
                <a:ext cx="97" cy="49"/>
                <a:chOff x="2847" y="536"/>
                <a:chExt cx="97" cy="49"/>
              </a:xfrm>
            </p:grpSpPr>
            <p:sp>
              <p:nvSpPr>
                <p:cNvPr id="57501" name="Freeform 480"/>
                <p:cNvSpPr>
                  <a:spLocks/>
                </p:cNvSpPr>
                <p:nvPr/>
              </p:nvSpPr>
              <p:spPr bwMode="auto">
                <a:xfrm>
                  <a:off x="2847" y="536"/>
                  <a:ext cx="97" cy="3"/>
                </a:xfrm>
                <a:custGeom>
                  <a:avLst/>
                  <a:gdLst>
                    <a:gd name="T0" fmla="*/ 0 w 97"/>
                    <a:gd name="T1" fmla="*/ 0 h 3"/>
                    <a:gd name="T2" fmla="*/ 96 w 97"/>
                    <a:gd name="T3" fmla="*/ 0 h 3"/>
                    <a:gd name="T4" fmla="*/ 96 w 97"/>
                    <a:gd name="T5" fmla="*/ 2 h 3"/>
                    <a:gd name="T6" fmla="*/ 0 w 97"/>
                    <a:gd name="T7" fmla="*/ 2 h 3"/>
                    <a:gd name="T8" fmla="*/ 0 w 97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3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2" name="Freeform 481"/>
                <p:cNvSpPr>
                  <a:spLocks/>
                </p:cNvSpPr>
                <p:nvPr/>
              </p:nvSpPr>
              <p:spPr bwMode="auto">
                <a:xfrm>
                  <a:off x="2847" y="552"/>
                  <a:ext cx="94" cy="2"/>
                </a:xfrm>
                <a:custGeom>
                  <a:avLst/>
                  <a:gdLst>
                    <a:gd name="T0" fmla="*/ 0 w 94"/>
                    <a:gd name="T1" fmla="*/ 0 h 2"/>
                    <a:gd name="T2" fmla="*/ 93 w 94"/>
                    <a:gd name="T3" fmla="*/ 0 h 2"/>
                    <a:gd name="T4" fmla="*/ 93 w 94"/>
                    <a:gd name="T5" fmla="*/ 1 h 2"/>
                    <a:gd name="T6" fmla="*/ 0 w 94"/>
                    <a:gd name="T7" fmla="*/ 1 h 2"/>
                    <a:gd name="T8" fmla="*/ 0 w 94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4" h="2">
                      <a:moveTo>
                        <a:pt x="0" y="0"/>
                      </a:moveTo>
                      <a:lnTo>
                        <a:pt x="93" y="0"/>
                      </a:lnTo>
                      <a:lnTo>
                        <a:pt x="93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3" name="Freeform 482"/>
                <p:cNvSpPr>
                  <a:spLocks/>
                </p:cNvSpPr>
                <p:nvPr/>
              </p:nvSpPr>
              <p:spPr bwMode="auto">
                <a:xfrm>
                  <a:off x="2847" y="567"/>
                  <a:ext cx="79" cy="2"/>
                </a:xfrm>
                <a:custGeom>
                  <a:avLst/>
                  <a:gdLst>
                    <a:gd name="T0" fmla="*/ 0 w 79"/>
                    <a:gd name="T1" fmla="*/ 0 h 2"/>
                    <a:gd name="T2" fmla="*/ 78 w 79"/>
                    <a:gd name="T3" fmla="*/ 0 h 2"/>
                    <a:gd name="T4" fmla="*/ 78 w 79"/>
                    <a:gd name="T5" fmla="*/ 1 h 2"/>
                    <a:gd name="T6" fmla="*/ 0 w 79"/>
                    <a:gd name="T7" fmla="*/ 1 h 2"/>
                    <a:gd name="T8" fmla="*/ 0 w 79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2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78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4" name="Freeform 483"/>
                <p:cNvSpPr>
                  <a:spLocks/>
                </p:cNvSpPr>
                <p:nvPr/>
              </p:nvSpPr>
              <p:spPr bwMode="auto">
                <a:xfrm>
                  <a:off x="2847" y="582"/>
                  <a:ext cx="90" cy="3"/>
                </a:xfrm>
                <a:custGeom>
                  <a:avLst/>
                  <a:gdLst>
                    <a:gd name="T0" fmla="*/ 0 w 90"/>
                    <a:gd name="T1" fmla="*/ 0 h 3"/>
                    <a:gd name="T2" fmla="*/ 89 w 90"/>
                    <a:gd name="T3" fmla="*/ 0 h 3"/>
                    <a:gd name="T4" fmla="*/ 89 w 90"/>
                    <a:gd name="T5" fmla="*/ 2 h 3"/>
                    <a:gd name="T6" fmla="*/ 0 w 90"/>
                    <a:gd name="T7" fmla="*/ 2 h 3"/>
                    <a:gd name="T8" fmla="*/ 0 w 9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0" h="3"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495" name="Group 484"/>
              <p:cNvGrpSpPr>
                <a:grpSpLocks/>
              </p:cNvGrpSpPr>
              <p:nvPr/>
            </p:nvGrpSpPr>
            <p:grpSpPr bwMode="auto">
              <a:xfrm>
                <a:off x="3028" y="624"/>
                <a:ext cx="149" cy="84"/>
                <a:chOff x="3028" y="624"/>
                <a:chExt cx="149" cy="84"/>
              </a:xfrm>
            </p:grpSpPr>
            <p:sp>
              <p:nvSpPr>
                <p:cNvPr id="57496" name="Freeform 485"/>
                <p:cNvSpPr>
                  <a:spLocks/>
                </p:cNvSpPr>
                <p:nvPr/>
              </p:nvSpPr>
              <p:spPr bwMode="auto">
                <a:xfrm>
                  <a:off x="3028" y="624"/>
                  <a:ext cx="141" cy="6"/>
                </a:xfrm>
                <a:custGeom>
                  <a:avLst/>
                  <a:gdLst>
                    <a:gd name="T0" fmla="*/ 0 w 141"/>
                    <a:gd name="T1" fmla="*/ 0 h 6"/>
                    <a:gd name="T2" fmla="*/ 140 w 141"/>
                    <a:gd name="T3" fmla="*/ 0 h 6"/>
                    <a:gd name="T4" fmla="*/ 140 w 141"/>
                    <a:gd name="T5" fmla="*/ 5 h 6"/>
                    <a:gd name="T6" fmla="*/ 0 w 141"/>
                    <a:gd name="T7" fmla="*/ 5 h 6"/>
                    <a:gd name="T8" fmla="*/ 0 w 141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1" h="6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5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7" name="Freeform 486"/>
                <p:cNvSpPr>
                  <a:spLocks/>
                </p:cNvSpPr>
                <p:nvPr/>
              </p:nvSpPr>
              <p:spPr bwMode="auto">
                <a:xfrm>
                  <a:off x="3028" y="644"/>
                  <a:ext cx="138" cy="7"/>
                </a:xfrm>
                <a:custGeom>
                  <a:avLst/>
                  <a:gdLst>
                    <a:gd name="T0" fmla="*/ 0 w 138"/>
                    <a:gd name="T1" fmla="*/ 0 h 7"/>
                    <a:gd name="T2" fmla="*/ 137 w 138"/>
                    <a:gd name="T3" fmla="*/ 0 h 7"/>
                    <a:gd name="T4" fmla="*/ 137 w 138"/>
                    <a:gd name="T5" fmla="*/ 6 h 7"/>
                    <a:gd name="T6" fmla="*/ 0 w 138"/>
                    <a:gd name="T7" fmla="*/ 6 h 7"/>
                    <a:gd name="T8" fmla="*/ 0 w 13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8" h="7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8" name="Freeform 487"/>
                <p:cNvSpPr>
                  <a:spLocks/>
                </p:cNvSpPr>
                <p:nvPr/>
              </p:nvSpPr>
              <p:spPr bwMode="auto">
                <a:xfrm>
                  <a:off x="3028" y="663"/>
                  <a:ext cx="149" cy="7"/>
                </a:xfrm>
                <a:custGeom>
                  <a:avLst/>
                  <a:gdLst>
                    <a:gd name="T0" fmla="*/ 0 w 149"/>
                    <a:gd name="T1" fmla="*/ 0 h 7"/>
                    <a:gd name="T2" fmla="*/ 148 w 149"/>
                    <a:gd name="T3" fmla="*/ 0 h 7"/>
                    <a:gd name="T4" fmla="*/ 148 w 149"/>
                    <a:gd name="T5" fmla="*/ 6 h 7"/>
                    <a:gd name="T6" fmla="*/ 0 w 149"/>
                    <a:gd name="T7" fmla="*/ 6 h 7"/>
                    <a:gd name="T8" fmla="*/ 0 w 149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9" h="7">
                      <a:moveTo>
                        <a:pt x="0" y="0"/>
                      </a:moveTo>
                      <a:lnTo>
                        <a:pt x="148" y="0"/>
                      </a:lnTo>
                      <a:lnTo>
                        <a:pt x="148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9" name="Freeform 488"/>
                <p:cNvSpPr>
                  <a:spLocks/>
                </p:cNvSpPr>
                <p:nvPr/>
              </p:nvSpPr>
              <p:spPr bwMode="auto">
                <a:xfrm>
                  <a:off x="3028" y="682"/>
                  <a:ext cx="127" cy="7"/>
                </a:xfrm>
                <a:custGeom>
                  <a:avLst/>
                  <a:gdLst>
                    <a:gd name="T0" fmla="*/ 0 w 127"/>
                    <a:gd name="T1" fmla="*/ 0 h 7"/>
                    <a:gd name="T2" fmla="*/ 126 w 127"/>
                    <a:gd name="T3" fmla="*/ 0 h 7"/>
                    <a:gd name="T4" fmla="*/ 126 w 127"/>
                    <a:gd name="T5" fmla="*/ 6 h 7"/>
                    <a:gd name="T6" fmla="*/ 0 w 127"/>
                    <a:gd name="T7" fmla="*/ 6 h 7"/>
                    <a:gd name="T8" fmla="*/ 0 w 12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7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126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500" name="Freeform 489"/>
                <p:cNvSpPr>
                  <a:spLocks/>
                </p:cNvSpPr>
                <p:nvPr/>
              </p:nvSpPr>
              <p:spPr bwMode="auto">
                <a:xfrm>
                  <a:off x="3094" y="701"/>
                  <a:ext cx="83" cy="7"/>
                </a:xfrm>
                <a:custGeom>
                  <a:avLst/>
                  <a:gdLst>
                    <a:gd name="T0" fmla="*/ 0 w 83"/>
                    <a:gd name="T1" fmla="*/ 0 h 7"/>
                    <a:gd name="T2" fmla="*/ 82 w 83"/>
                    <a:gd name="T3" fmla="*/ 0 h 7"/>
                    <a:gd name="T4" fmla="*/ 82 w 83"/>
                    <a:gd name="T5" fmla="*/ 6 h 7"/>
                    <a:gd name="T6" fmla="*/ 0 w 83"/>
                    <a:gd name="T7" fmla="*/ 6 h 7"/>
                    <a:gd name="T8" fmla="*/ 0 w 83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" h="7">
                      <a:moveTo>
                        <a:pt x="0" y="0"/>
                      </a:moveTo>
                      <a:lnTo>
                        <a:pt x="82" y="0"/>
                      </a:lnTo>
                      <a:lnTo>
                        <a:pt x="82" y="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7398" name="Group 490"/>
            <p:cNvGrpSpPr>
              <a:grpSpLocks/>
            </p:cNvGrpSpPr>
            <p:nvPr/>
          </p:nvGrpSpPr>
          <p:grpSpPr bwMode="auto">
            <a:xfrm>
              <a:off x="3279" y="536"/>
              <a:ext cx="54" cy="56"/>
              <a:chOff x="3279" y="536"/>
              <a:chExt cx="54" cy="56"/>
            </a:xfrm>
          </p:grpSpPr>
          <p:grpSp>
            <p:nvGrpSpPr>
              <p:cNvPr id="57399" name="Group 491"/>
              <p:cNvGrpSpPr>
                <a:grpSpLocks/>
              </p:cNvGrpSpPr>
              <p:nvPr/>
            </p:nvGrpSpPr>
            <p:grpSpPr bwMode="auto">
              <a:xfrm>
                <a:off x="3279" y="536"/>
                <a:ext cx="54" cy="55"/>
                <a:chOff x="3279" y="536"/>
                <a:chExt cx="54" cy="55"/>
              </a:xfrm>
            </p:grpSpPr>
            <p:sp>
              <p:nvSpPr>
                <p:cNvPr id="57491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81" y="536"/>
                  <a:ext cx="47" cy="53"/>
                </a:xfrm>
                <a:prstGeom prst="rect">
                  <a:avLst/>
                </a:prstGeom>
                <a:solidFill>
                  <a:srgbClr val="0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57492" name="Freeform 493"/>
                <p:cNvSpPr>
                  <a:spLocks/>
                </p:cNvSpPr>
                <p:nvPr/>
              </p:nvSpPr>
              <p:spPr bwMode="auto">
                <a:xfrm>
                  <a:off x="3331" y="536"/>
                  <a:ext cx="2" cy="55"/>
                </a:xfrm>
                <a:custGeom>
                  <a:avLst/>
                  <a:gdLst>
                    <a:gd name="T0" fmla="*/ 1 w 2"/>
                    <a:gd name="T1" fmla="*/ 0 h 55"/>
                    <a:gd name="T2" fmla="*/ 1 w 2"/>
                    <a:gd name="T3" fmla="*/ 0 h 55"/>
                    <a:gd name="T4" fmla="*/ 1 w 2"/>
                    <a:gd name="T5" fmla="*/ 3 h 55"/>
                    <a:gd name="T6" fmla="*/ 0 w 2"/>
                    <a:gd name="T7" fmla="*/ 3 h 55"/>
                    <a:gd name="T8" fmla="*/ 0 w 2"/>
                    <a:gd name="T9" fmla="*/ 5 h 55"/>
                    <a:gd name="T10" fmla="*/ 1 w 2"/>
                    <a:gd name="T11" fmla="*/ 5 h 55"/>
                    <a:gd name="T12" fmla="*/ 1 w 2"/>
                    <a:gd name="T13" fmla="*/ 7 h 55"/>
                    <a:gd name="T14" fmla="*/ 0 w 2"/>
                    <a:gd name="T15" fmla="*/ 7 h 55"/>
                    <a:gd name="T16" fmla="*/ 0 w 2"/>
                    <a:gd name="T17" fmla="*/ 9 h 55"/>
                    <a:gd name="T18" fmla="*/ 1 w 2"/>
                    <a:gd name="T19" fmla="*/ 9 h 55"/>
                    <a:gd name="T20" fmla="*/ 1 w 2"/>
                    <a:gd name="T21" fmla="*/ 12 h 55"/>
                    <a:gd name="T22" fmla="*/ 0 w 2"/>
                    <a:gd name="T23" fmla="*/ 12 h 55"/>
                    <a:gd name="T24" fmla="*/ 0 w 2"/>
                    <a:gd name="T25" fmla="*/ 14 h 55"/>
                    <a:gd name="T26" fmla="*/ 1 w 2"/>
                    <a:gd name="T27" fmla="*/ 14 h 55"/>
                    <a:gd name="T28" fmla="*/ 1 w 2"/>
                    <a:gd name="T29" fmla="*/ 16 h 55"/>
                    <a:gd name="T30" fmla="*/ 0 w 2"/>
                    <a:gd name="T31" fmla="*/ 16 h 55"/>
                    <a:gd name="T32" fmla="*/ 0 w 2"/>
                    <a:gd name="T33" fmla="*/ 18 h 55"/>
                    <a:gd name="T34" fmla="*/ 1 w 2"/>
                    <a:gd name="T35" fmla="*/ 18 h 55"/>
                    <a:gd name="T36" fmla="*/ 1 w 2"/>
                    <a:gd name="T37" fmla="*/ 21 h 55"/>
                    <a:gd name="T38" fmla="*/ 0 w 2"/>
                    <a:gd name="T39" fmla="*/ 21 h 55"/>
                    <a:gd name="T40" fmla="*/ 0 w 2"/>
                    <a:gd name="T41" fmla="*/ 23 h 55"/>
                    <a:gd name="T42" fmla="*/ 1 w 2"/>
                    <a:gd name="T43" fmla="*/ 23 h 55"/>
                    <a:gd name="T44" fmla="*/ 1 w 2"/>
                    <a:gd name="T45" fmla="*/ 24 h 55"/>
                    <a:gd name="T46" fmla="*/ 0 w 2"/>
                    <a:gd name="T47" fmla="*/ 24 h 55"/>
                    <a:gd name="T48" fmla="*/ 0 w 2"/>
                    <a:gd name="T49" fmla="*/ 27 h 55"/>
                    <a:gd name="T50" fmla="*/ 1 w 2"/>
                    <a:gd name="T51" fmla="*/ 27 h 55"/>
                    <a:gd name="T52" fmla="*/ 1 w 2"/>
                    <a:gd name="T53" fmla="*/ 30 h 55"/>
                    <a:gd name="T54" fmla="*/ 0 w 2"/>
                    <a:gd name="T55" fmla="*/ 30 h 55"/>
                    <a:gd name="T56" fmla="*/ 0 w 2"/>
                    <a:gd name="T57" fmla="*/ 32 h 55"/>
                    <a:gd name="T58" fmla="*/ 1 w 2"/>
                    <a:gd name="T59" fmla="*/ 32 h 55"/>
                    <a:gd name="T60" fmla="*/ 1 w 2"/>
                    <a:gd name="T61" fmla="*/ 33 h 55"/>
                    <a:gd name="T62" fmla="*/ 0 w 2"/>
                    <a:gd name="T63" fmla="*/ 33 h 55"/>
                    <a:gd name="T64" fmla="*/ 0 w 2"/>
                    <a:gd name="T65" fmla="*/ 36 h 55"/>
                    <a:gd name="T66" fmla="*/ 1 w 2"/>
                    <a:gd name="T67" fmla="*/ 36 h 55"/>
                    <a:gd name="T68" fmla="*/ 1 w 2"/>
                    <a:gd name="T69" fmla="*/ 38 h 55"/>
                    <a:gd name="T70" fmla="*/ 0 w 2"/>
                    <a:gd name="T71" fmla="*/ 38 h 55"/>
                    <a:gd name="T72" fmla="*/ 0 w 2"/>
                    <a:gd name="T73" fmla="*/ 41 h 55"/>
                    <a:gd name="T74" fmla="*/ 1 w 2"/>
                    <a:gd name="T75" fmla="*/ 41 h 55"/>
                    <a:gd name="T76" fmla="*/ 1 w 2"/>
                    <a:gd name="T77" fmla="*/ 42 h 55"/>
                    <a:gd name="T78" fmla="*/ 0 w 2"/>
                    <a:gd name="T79" fmla="*/ 42 h 55"/>
                    <a:gd name="T80" fmla="*/ 0 w 2"/>
                    <a:gd name="T81" fmla="*/ 45 h 55"/>
                    <a:gd name="T82" fmla="*/ 1 w 2"/>
                    <a:gd name="T83" fmla="*/ 45 h 55"/>
                    <a:gd name="T84" fmla="*/ 1 w 2"/>
                    <a:gd name="T85" fmla="*/ 47 h 55"/>
                    <a:gd name="T86" fmla="*/ 0 w 2"/>
                    <a:gd name="T87" fmla="*/ 47 h 55"/>
                    <a:gd name="T88" fmla="*/ 0 w 2"/>
                    <a:gd name="T89" fmla="*/ 50 h 55"/>
                    <a:gd name="T90" fmla="*/ 1 w 2"/>
                    <a:gd name="T91" fmla="*/ 50 h 55"/>
                    <a:gd name="T92" fmla="*/ 1 w 2"/>
                    <a:gd name="T93" fmla="*/ 51 h 55"/>
                    <a:gd name="T94" fmla="*/ 0 w 2"/>
                    <a:gd name="T95" fmla="*/ 51 h 55"/>
                    <a:gd name="T96" fmla="*/ 0 w 2"/>
                    <a:gd name="T97" fmla="*/ 54 h 55"/>
                    <a:gd name="T98" fmla="*/ 1 w 2"/>
                    <a:gd name="T99" fmla="*/ 54 h 55"/>
                    <a:gd name="T100" fmla="*/ 1 w 2"/>
                    <a:gd name="T101" fmla="*/ 54 h 55"/>
                    <a:gd name="T102" fmla="*/ 1 w 2"/>
                    <a:gd name="T103" fmla="*/ 0 h 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" h="5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1" y="36"/>
                      </a:lnTo>
                      <a:lnTo>
                        <a:pt x="1" y="38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2"/>
                      </a:lnTo>
                      <a:lnTo>
                        <a:pt x="0" y="45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1" y="51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1" y="54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93" name="Freeform 494"/>
                <p:cNvSpPr>
                  <a:spLocks/>
                </p:cNvSpPr>
                <p:nvPr/>
              </p:nvSpPr>
              <p:spPr bwMode="auto">
                <a:xfrm>
                  <a:off x="3279" y="536"/>
                  <a:ext cx="2" cy="55"/>
                </a:xfrm>
                <a:custGeom>
                  <a:avLst/>
                  <a:gdLst>
                    <a:gd name="T0" fmla="*/ 0 w 2"/>
                    <a:gd name="T1" fmla="*/ 0 h 55"/>
                    <a:gd name="T2" fmla="*/ 0 w 2"/>
                    <a:gd name="T3" fmla="*/ 0 h 55"/>
                    <a:gd name="T4" fmla="*/ 0 w 2"/>
                    <a:gd name="T5" fmla="*/ 3 h 55"/>
                    <a:gd name="T6" fmla="*/ 1 w 2"/>
                    <a:gd name="T7" fmla="*/ 3 h 55"/>
                    <a:gd name="T8" fmla="*/ 1 w 2"/>
                    <a:gd name="T9" fmla="*/ 5 h 55"/>
                    <a:gd name="T10" fmla="*/ 0 w 2"/>
                    <a:gd name="T11" fmla="*/ 5 h 55"/>
                    <a:gd name="T12" fmla="*/ 0 w 2"/>
                    <a:gd name="T13" fmla="*/ 7 h 55"/>
                    <a:gd name="T14" fmla="*/ 1 w 2"/>
                    <a:gd name="T15" fmla="*/ 7 h 55"/>
                    <a:gd name="T16" fmla="*/ 1 w 2"/>
                    <a:gd name="T17" fmla="*/ 9 h 55"/>
                    <a:gd name="T18" fmla="*/ 0 w 2"/>
                    <a:gd name="T19" fmla="*/ 9 h 55"/>
                    <a:gd name="T20" fmla="*/ 0 w 2"/>
                    <a:gd name="T21" fmla="*/ 12 h 55"/>
                    <a:gd name="T22" fmla="*/ 1 w 2"/>
                    <a:gd name="T23" fmla="*/ 12 h 55"/>
                    <a:gd name="T24" fmla="*/ 1 w 2"/>
                    <a:gd name="T25" fmla="*/ 14 h 55"/>
                    <a:gd name="T26" fmla="*/ 0 w 2"/>
                    <a:gd name="T27" fmla="*/ 14 h 55"/>
                    <a:gd name="T28" fmla="*/ 0 w 2"/>
                    <a:gd name="T29" fmla="*/ 16 h 55"/>
                    <a:gd name="T30" fmla="*/ 1 w 2"/>
                    <a:gd name="T31" fmla="*/ 16 h 55"/>
                    <a:gd name="T32" fmla="*/ 1 w 2"/>
                    <a:gd name="T33" fmla="*/ 18 h 55"/>
                    <a:gd name="T34" fmla="*/ 0 w 2"/>
                    <a:gd name="T35" fmla="*/ 18 h 55"/>
                    <a:gd name="T36" fmla="*/ 0 w 2"/>
                    <a:gd name="T37" fmla="*/ 21 h 55"/>
                    <a:gd name="T38" fmla="*/ 1 w 2"/>
                    <a:gd name="T39" fmla="*/ 21 h 55"/>
                    <a:gd name="T40" fmla="*/ 1 w 2"/>
                    <a:gd name="T41" fmla="*/ 23 h 55"/>
                    <a:gd name="T42" fmla="*/ 0 w 2"/>
                    <a:gd name="T43" fmla="*/ 23 h 55"/>
                    <a:gd name="T44" fmla="*/ 0 w 2"/>
                    <a:gd name="T45" fmla="*/ 24 h 55"/>
                    <a:gd name="T46" fmla="*/ 1 w 2"/>
                    <a:gd name="T47" fmla="*/ 24 h 55"/>
                    <a:gd name="T48" fmla="*/ 1 w 2"/>
                    <a:gd name="T49" fmla="*/ 27 h 55"/>
                    <a:gd name="T50" fmla="*/ 0 w 2"/>
                    <a:gd name="T51" fmla="*/ 27 h 55"/>
                    <a:gd name="T52" fmla="*/ 0 w 2"/>
                    <a:gd name="T53" fmla="*/ 30 h 55"/>
                    <a:gd name="T54" fmla="*/ 1 w 2"/>
                    <a:gd name="T55" fmla="*/ 30 h 55"/>
                    <a:gd name="T56" fmla="*/ 1 w 2"/>
                    <a:gd name="T57" fmla="*/ 32 h 55"/>
                    <a:gd name="T58" fmla="*/ 0 w 2"/>
                    <a:gd name="T59" fmla="*/ 32 h 55"/>
                    <a:gd name="T60" fmla="*/ 0 w 2"/>
                    <a:gd name="T61" fmla="*/ 33 h 55"/>
                    <a:gd name="T62" fmla="*/ 1 w 2"/>
                    <a:gd name="T63" fmla="*/ 33 h 55"/>
                    <a:gd name="T64" fmla="*/ 1 w 2"/>
                    <a:gd name="T65" fmla="*/ 36 h 55"/>
                    <a:gd name="T66" fmla="*/ 0 w 2"/>
                    <a:gd name="T67" fmla="*/ 36 h 55"/>
                    <a:gd name="T68" fmla="*/ 0 w 2"/>
                    <a:gd name="T69" fmla="*/ 38 h 55"/>
                    <a:gd name="T70" fmla="*/ 1 w 2"/>
                    <a:gd name="T71" fmla="*/ 38 h 55"/>
                    <a:gd name="T72" fmla="*/ 1 w 2"/>
                    <a:gd name="T73" fmla="*/ 41 h 55"/>
                    <a:gd name="T74" fmla="*/ 0 w 2"/>
                    <a:gd name="T75" fmla="*/ 41 h 55"/>
                    <a:gd name="T76" fmla="*/ 0 w 2"/>
                    <a:gd name="T77" fmla="*/ 42 h 55"/>
                    <a:gd name="T78" fmla="*/ 1 w 2"/>
                    <a:gd name="T79" fmla="*/ 42 h 55"/>
                    <a:gd name="T80" fmla="*/ 1 w 2"/>
                    <a:gd name="T81" fmla="*/ 45 h 55"/>
                    <a:gd name="T82" fmla="*/ 0 w 2"/>
                    <a:gd name="T83" fmla="*/ 45 h 55"/>
                    <a:gd name="T84" fmla="*/ 0 w 2"/>
                    <a:gd name="T85" fmla="*/ 47 h 55"/>
                    <a:gd name="T86" fmla="*/ 1 w 2"/>
                    <a:gd name="T87" fmla="*/ 47 h 55"/>
                    <a:gd name="T88" fmla="*/ 1 w 2"/>
                    <a:gd name="T89" fmla="*/ 50 h 55"/>
                    <a:gd name="T90" fmla="*/ 0 w 2"/>
                    <a:gd name="T91" fmla="*/ 50 h 55"/>
                    <a:gd name="T92" fmla="*/ 0 w 2"/>
                    <a:gd name="T93" fmla="*/ 51 h 55"/>
                    <a:gd name="T94" fmla="*/ 1 w 2"/>
                    <a:gd name="T95" fmla="*/ 51 h 55"/>
                    <a:gd name="T96" fmla="*/ 1 w 2"/>
                    <a:gd name="T97" fmla="*/ 54 h 55"/>
                    <a:gd name="T98" fmla="*/ 0 w 2"/>
                    <a:gd name="T99" fmla="*/ 54 h 55"/>
                    <a:gd name="T100" fmla="*/ 0 w 2"/>
                    <a:gd name="T101" fmla="*/ 54 h 55"/>
                    <a:gd name="T102" fmla="*/ 0 w 2"/>
                    <a:gd name="T103" fmla="*/ 0 h 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" h="5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1" y="41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1" y="50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1" y="51"/>
                      </a:lnTo>
                      <a:lnTo>
                        <a:pt x="1" y="54"/>
                      </a:lnTo>
                      <a:lnTo>
                        <a:pt x="0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7400" name="Group 495"/>
              <p:cNvGrpSpPr>
                <a:grpSpLocks/>
              </p:cNvGrpSpPr>
              <p:nvPr/>
            </p:nvGrpSpPr>
            <p:grpSpPr bwMode="auto">
              <a:xfrm>
                <a:off x="3283" y="536"/>
                <a:ext cx="42" cy="56"/>
                <a:chOff x="3283" y="536"/>
                <a:chExt cx="42" cy="56"/>
              </a:xfrm>
            </p:grpSpPr>
            <p:sp>
              <p:nvSpPr>
                <p:cNvPr id="57405" name="Freeform 496"/>
                <p:cNvSpPr>
                  <a:spLocks/>
                </p:cNvSpPr>
                <p:nvPr/>
              </p:nvSpPr>
              <p:spPr bwMode="auto">
                <a:xfrm>
                  <a:off x="3319" y="553"/>
                  <a:ext cx="6" cy="24"/>
                </a:xfrm>
                <a:custGeom>
                  <a:avLst/>
                  <a:gdLst>
                    <a:gd name="T0" fmla="*/ 0 w 6"/>
                    <a:gd name="T1" fmla="*/ 1 h 24"/>
                    <a:gd name="T2" fmla="*/ 1 w 6"/>
                    <a:gd name="T3" fmla="*/ 1 h 24"/>
                    <a:gd name="T4" fmla="*/ 1 w 6"/>
                    <a:gd name="T5" fmla="*/ 1 h 24"/>
                    <a:gd name="T6" fmla="*/ 1 w 6"/>
                    <a:gd name="T7" fmla="*/ 0 h 24"/>
                    <a:gd name="T8" fmla="*/ 2 w 6"/>
                    <a:gd name="T9" fmla="*/ 0 h 24"/>
                    <a:gd name="T10" fmla="*/ 2 w 6"/>
                    <a:gd name="T11" fmla="*/ 0 h 24"/>
                    <a:gd name="T12" fmla="*/ 3 w 6"/>
                    <a:gd name="T13" fmla="*/ 0 h 24"/>
                    <a:gd name="T14" fmla="*/ 3 w 6"/>
                    <a:gd name="T15" fmla="*/ 0 h 24"/>
                    <a:gd name="T16" fmla="*/ 3 w 6"/>
                    <a:gd name="T17" fmla="*/ 1 h 24"/>
                    <a:gd name="T18" fmla="*/ 3 w 6"/>
                    <a:gd name="T19" fmla="*/ 1 h 24"/>
                    <a:gd name="T20" fmla="*/ 3 w 6"/>
                    <a:gd name="T21" fmla="*/ 2 h 24"/>
                    <a:gd name="T22" fmla="*/ 3 w 6"/>
                    <a:gd name="T23" fmla="*/ 2 h 24"/>
                    <a:gd name="T24" fmla="*/ 3 w 6"/>
                    <a:gd name="T25" fmla="*/ 3 h 24"/>
                    <a:gd name="T26" fmla="*/ 3 w 6"/>
                    <a:gd name="T27" fmla="*/ 4 h 24"/>
                    <a:gd name="T28" fmla="*/ 3 w 6"/>
                    <a:gd name="T29" fmla="*/ 5 h 24"/>
                    <a:gd name="T30" fmla="*/ 3 w 6"/>
                    <a:gd name="T31" fmla="*/ 6 h 24"/>
                    <a:gd name="T32" fmla="*/ 3 w 6"/>
                    <a:gd name="T33" fmla="*/ 6 h 24"/>
                    <a:gd name="T34" fmla="*/ 3 w 6"/>
                    <a:gd name="T35" fmla="*/ 9 h 24"/>
                    <a:gd name="T36" fmla="*/ 3 w 6"/>
                    <a:gd name="T37" fmla="*/ 10 h 24"/>
                    <a:gd name="T38" fmla="*/ 4 w 6"/>
                    <a:gd name="T39" fmla="*/ 13 h 24"/>
                    <a:gd name="T40" fmla="*/ 4 w 6"/>
                    <a:gd name="T41" fmla="*/ 14 h 24"/>
                    <a:gd name="T42" fmla="*/ 4 w 6"/>
                    <a:gd name="T43" fmla="*/ 16 h 24"/>
                    <a:gd name="T44" fmla="*/ 5 w 6"/>
                    <a:gd name="T45" fmla="*/ 17 h 24"/>
                    <a:gd name="T46" fmla="*/ 5 w 6"/>
                    <a:gd name="T47" fmla="*/ 19 h 24"/>
                    <a:gd name="T48" fmla="*/ 5 w 6"/>
                    <a:gd name="T49" fmla="*/ 21 h 24"/>
                    <a:gd name="T50" fmla="*/ 5 w 6"/>
                    <a:gd name="T51" fmla="*/ 22 h 24"/>
                    <a:gd name="T52" fmla="*/ 5 w 6"/>
                    <a:gd name="T53" fmla="*/ 22 h 24"/>
                    <a:gd name="T54" fmla="*/ 4 w 6"/>
                    <a:gd name="T55" fmla="*/ 22 h 24"/>
                    <a:gd name="T56" fmla="*/ 3 w 6"/>
                    <a:gd name="T57" fmla="*/ 21 h 24"/>
                    <a:gd name="T58" fmla="*/ 3 w 6"/>
                    <a:gd name="T59" fmla="*/ 22 h 24"/>
                    <a:gd name="T60" fmla="*/ 2 w 6"/>
                    <a:gd name="T61" fmla="*/ 22 h 24"/>
                    <a:gd name="T62" fmla="*/ 2 w 6"/>
                    <a:gd name="T63" fmla="*/ 23 h 24"/>
                    <a:gd name="T64" fmla="*/ 1 w 6"/>
                    <a:gd name="T65" fmla="*/ 23 h 24"/>
                    <a:gd name="T66" fmla="*/ 1 w 6"/>
                    <a:gd name="T67" fmla="*/ 23 h 24"/>
                    <a:gd name="T68" fmla="*/ 1 w 6"/>
                    <a:gd name="T69" fmla="*/ 23 h 24"/>
                    <a:gd name="T70" fmla="*/ 0 w 6"/>
                    <a:gd name="T71" fmla="*/ 22 h 24"/>
                    <a:gd name="T72" fmla="*/ 1 w 6"/>
                    <a:gd name="T73" fmla="*/ 21 h 24"/>
                    <a:gd name="T74" fmla="*/ 1 w 6"/>
                    <a:gd name="T75" fmla="*/ 20 h 24"/>
                    <a:gd name="T76" fmla="*/ 1 w 6"/>
                    <a:gd name="T77" fmla="*/ 18 h 24"/>
                    <a:gd name="T78" fmla="*/ 1 w 6"/>
                    <a:gd name="T79" fmla="*/ 17 h 24"/>
                    <a:gd name="T80" fmla="*/ 1 w 6"/>
                    <a:gd name="T81" fmla="*/ 17 h 24"/>
                    <a:gd name="T82" fmla="*/ 0 w 6"/>
                    <a:gd name="T83" fmla="*/ 15 h 24"/>
                    <a:gd name="T84" fmla="*/ 0 w 6"/>
                    <a:gd name="T85" fmla="*/ 14 h 24"/>
                    <a:gd name="T86" fmla="*/ 0 w 6"/>
                    <a:gd name="T87" fmla="*/ 12 h 24"/>
                    <a:gd name="T88" fmla="*/ 0 w 6"/>
                    <a:gd name="T89" fmla="*/ 10 h 24"/>
                    <a:gd name="T90" fmla="*/ 0 w 6"/>
                    <a:gd name="T91" fmla="*/ 10 h 24"/>
                    <a:gd name="T92" fmla="*/ 0 w 6"/>
                    <a:gd name="T93" fmla="*/ 9 h 24"/>
                    <a:gd name="T94" fmla="*/ 0 w 6"/>
                    <a:gd name="T95" fmla="*/ 6 h 24"/>
                    <a:gd name="T96" fmla="*/ 0 w 6"/>
                    <a:gd name="T97" fmla="*/ 5 h 24"/>
                    <a:gd name="T98" fmla="*/ 0 w 6"/>
                    <a:gd name="T99" fmla="*/ 3 h 24"/>
                    <a:gd name="T100" fmla="*/ 0 w 6"/>
                    <a:gd name="T101" fmla="*/ 2 h 24"/>
                    <a:gd name="T102" fmla="*/ 0 w 6"/>
                    <a:gd name="T103" fmla="*/ 2 h 24"/>
                    <a:gd name="T104" fmla="*/ 0 w 6"/>
                    <a:gd name="T105" fmla="*/ 1 h 24"/>
                    <a:gd name="T106" fmla="*/ 0 w 6"/>
                    <a:gd name="T107" fmla="*/ 1 h 2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" h="24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9"/>
                      </a:lnTo>
                      <a:lnTo>
                        <a:pt x="3" y="10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3" y="22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1" y="23"/>
                      </a:lnTo>
                      <a:lnTo>
                        <a:pt x="0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0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06" name="Group 497"/>
                <p:cNvGrpSpPr>
                  <a:grpSpLocks/>
                </p:cNvGrpSpPr>
                <p:nvPr/>
              </p:nvGrpSpPr>
              <p:grpSpPr bwMode="auto">
                <a:xfrm>
                  <a:off x="3319" y="552"/>
                  <a:ext cx="6" cy="23"/>
                  <a:chOff x="3319" y="552"/>
                  <a:chExt cx="6" cy="23"/>
                </a:xfrm>
              </p:grpSpPr>
              <p:sp>
                <p:nvSpPr>
                  <p:cNvPr id="57485" name="Freeform 498"/>
                  <p:cNvSpPr>
                    <a:spLocks/>
                  </p:cNvSpPr>
                  <p:nvPr/>
                </p:nvSpPr>
                <p:spPr bwMode="auto">
                  <a:xfrm>
                    <a:off x="3321" y="572"/>
                    <a:ext cx="4" cy="3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0 w 4"/>
                      <a:gd name="T3" fmla="*/ 1 h 3"/>
                      <a:gd name="T4" fmla="*/ 1 w 4"/>
                      <a:gd name="T5" fmla="*/ 2 h 3"/>
                      <a:gd name="T6" fmla="*/ 1 w 4"/>
                      <a:gd name="T7" fmla="*/ 2 h 3"/>
                      <a:gd name="T8" fmla="*/ 1 w 4"/>
                      <a:gd name="T9" fmla="*/ 2 h 3"/>
                      <a:gd name="T10" fmla="*/ 2 w 4"/>
                      <a:gd name="T11" fmla="*/ 2 h 3"/>
                      <a:gd name="T12" fmla="*/ 2 w 4"/>
                      <a:gd name="T13" fmla="*/ 2 h 3"/>
                      <a:gd name="T14" fmla="*/ 2 w 4"/>
                      <a:gd name="T15" fmla="*/ 2 h 3"/>
                      <a:gd name="T16" fmla="*/ 3 w 4"/>
                      <a:gd name="T17" fmla="*/ 1 h 3"/>
                      <a:gd name="T18" fmla="*/ 3 w 4"/>
                      <a:gd name="T19" fmla="*/ 1 h 3"/>
                      <a:gd name="T20" fmla="*/ 3 w 4"/>
                      <a:gd name="T21" fmla="*/ 1 h 3"/>
                      <a:gd name="T22" fmla="*/ 3 w 4"/>
                      <a:gd name="T23" fmla="*/ 0 h 3"/>
                      <a:gd name="T24" fmla="*/ 3 w 4"/>
                      <a:gd name="T25" fmla="*/ 0 h 3"/>
                      <a:gd name="T26" fmla="*/ 3 w 4"/>
                      <a:gd name="T27" fmla="*/ 0 h 3"/>
                      <a:gd name="T28" fmla="*/ 3 w 4"/>
                      <a:gd name="T29" fmla="*/ 0 h 3"/>
                      <a:gd name="T30" fmla="*/ 3 w 4"/>
                      <a:gd name="T31" fmla="*/ 0 h 3"/>
                      <a:gd name="T32" fmla="*/ 3 w 4"/>
                      <a:gd name="T33" fmla="*/ 0 h 3"/>
                      <a:gd name="T34" fmla="*/ 2 w 4"/>
                      <a:gd name="T35" fmla="*/ 0 h 3"/>
                      <a:gd name="T36" fmla="*/ 2 w 4"/>
                      <a:gd name="T37" fmla="*/ 0 h 3"/>
                      <a:gd name="T38" fmla="*/ 2 w 4"/>
                      <a:gd name="T39" fmla="*/ 0 h 3"/>
                      <a:gd name="T40" fmla="*/ 1 w 4"/>
                      <a:gd name="T41" fmla="*/ 0 h 3"/>
                      <a:gd name="T42" fmla="*/ 1 w 4"/>
                      <a:gd name="T43" fmla="*/ 0 h 3"/>
                      <a:gd name="T44" fmla="*/ 1 w 4"/>
                      <a:gd name="T45" fmla="*/ 0 h 3"/>
                      <a:gd name="T46" fmla="*/ 0 w 4"/>
                      <a:gd name="T47" fmla="*/ 0 h 3"/>
                      <a:gd name="T48" fmla="*/ 0 w 4"/>
                      <a:gd name="T49" fmla="*/ 0 h 3"/>
                      <a:gd name="T50" fmla="*/ 0 w 4"/>
                      <a:gd name="T51" fmla="*/ 0 h 3"/>
                      <a:gd name="T52" fmla="*/ 0 w 4"/>
                      <a:gd name="T53" fmla="*/ 0 h 3"/>
                      <a:gd name="T54" fmla="*/ 0 w 4"/>
                      <a:gd name="T55" fmla="*/ 1 h 3"/>
                      <a:gd name="T56" fmla="*/ 0 w 4"/>
                      <a:gd name="T57" fmla="*/ 1 h 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6" name="Freeform 499"/>
                  <p:cNvSpPr>
                    <a:spLocks/>
                  </p:cNvSpPr>
                  <p:nvPr/>
                </p:nvSpPr>
                <p:spPr bwMode="auto">
                  <a:xfrm>
                    <a:off x="3320" y="566"/>
                    <a:ext cx="4" cy="4"/>
                  </a:xfrm>
                  <a:custGeom>
                    <a:avLst/>
                    <a:gdLst>
                      <a:gd name="T0" fmla="*/ 0 w 4"/>
                      <a:gd name="T1" fmla="*/ 2 h 4"/>
                      <a:gd name="T2" fmla="*/ 0 w 4"/>
                      <a:gd name="T3" fmla="*/ 2 h 4"/>
                      <a:gd name="T4" fmla="*/ 0 w 4"/>
                      <a:gd name="T5" fmla="*/ 2 h 4"/>
                      <a:gd name="T6" fmla="*/ 1 w 4"/>
                      <a:gd name="T7" fmla="*/ 2 h 4"/>
                      <a:gd name="T8" fmla="*/ 1 w 4"/>
                      <a:gd name="T9" fmla="*/ 3 h 4"/>
                      <a:gd name="T10" fmla="*/ 1 w 4"/>
                      <a:gd name="T11" fmla="*/ 3 h 4"/>
                      <a:gd name="T12" fmla="*/ 2 w 4"/>
                      <a:gd name="T13" fmla="*/ 3 h 4"/>
                      <a:gd name="T14" fmla="*/ 2 w 4"/>
                      <a:gd name="T15" fmla="*/ 3 h 4"/>
                      <a:gd name="T16" fmla="*/ 2 w 4"/>
                      <a:gd name="T17" fmla="*/ 2 h 4"/>
                      <a:gd name="T18" fmla="*/ 2 w 4"/>
                      <a:gd name="T19" fmla="*/ 2 h 4"/>
                      <a:gd name="T20" fmla="*/ 3 w 4"/>
                      <a:gd name="T21" fmla="*/ 2 h 4"/>
                      <a:gd name="T22" fmla="*/ 3 w 4"/>
                      <a:gd name="T23" fmla="*/ 0 h 4"/>
                      <a:gd name="T24" fmla="*/ 3 w 4"/>
                      <a:gd name="T25" fmla="*/ 0 h 4"/>
                      <a:gd name="T26" fmla="*/ 3 w 4"/>
                      <a:gd name="T27" fmla="*/ 0 h 4"/>
                      <a:gd name="T28" fmla="*/ 2 w 4"/>
                      <a:gd name="T29" fmla="*/ 0 h 4"/>
                      <a:gd name="T30" fmla="*/ 2 w 4"/>
                      <a:gd name="T31" fmla="*/ 0 h 4"/>
                      <a:gd name="T32" fmla="*/ 2 w 4"/>
                      <a:gd name="T33" fmla="*/ 0 h 4"/>
                      <a:gd name="T34" fmla="*/ 1 w 4"/>
                      <a:gd name="T35" fmla="*/ 0 h 4"/>
                      <a:gd name="T36" fmla="*/ 1 w 4"/>
                      <a:gd name="T37" fmla="*/ 0 h 4"/>
                      <a:gd name="T38" fmla="*/ 1 w 4"/>
                      <a:gd name="T39" fmla="*/ 0 h 4"/>
                      <a:gd name="T40" fmla="*/ 0 w 4"/>
                      <a:gd name="T41" fmla="*/ 0 h 4"/>
                      <a:gd name="T42" fmla="*/ 0 w 4"/>
                      <a:gd name="T43" fmla="*/ 0 h 4"/>
                      <a:gd name="T44" fmla="*/ 0 w 4"/>
                      <a:gd name="T45" fmla="*/ 2 h 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7" name="Freeform 500"/>
                  <p:cNvSpPr>
                    <a:spLocks/>
                  </p:cNvSpPr>
                  <p:nvPr/>
                </p:nvSpPr>
                <p:spPr bwMode="auto">
                  <a:xfrm>
                    <a:off x="3320" y="562"/>
                    <a:ext cx="3" cy="4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3 h 4"/>
                      <a:gd name="T4" fmla="*/ 0 w 3"/>
                      <a:gd name="T5" fmla="*/ 3 h 4"/>
                      <a:gd name="T6" fmla="*/ 1 w 3"/>
                      <a:gd name="T7" fmla="*/ 3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1 w 3"/>
                      <a:gd name="T13" fmla="*/ 3 h 4"/>
                      <a:gd name="T14" fmla="*/ 1 w 3"/>
                      <a:gd name="T15" fmla="*/ 3 h 4"/>
                      <a:gd name="T16" fmla="*/ 2 w 3"/>
                      <a:gd name="T17" fmla="*/ 3 h 4"/>
                      <a:gd name="T18" fmla="*/ 2 w 3"/>
                      <a:gd name="T19" fmla="*/ 1 h 4"/>
                      <a:gd name="T20" fmla="*/ 2 w 3"/>
                      <a:gd name="T21" fmla="*/ 1 h 4"/>
                      <a:gd name="T22" fmla="*/ 2 w 3"/>
                      <a:gd name="T23" fmla="*/ 1 h 4"/>
                      <a:gd name="T24" fmla="*/ 1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1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w 3"/>
                      <a:gd name="T43" fmla="*/ 2 h 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8" name="Freeform 501"/>
                  <p:cNvSpPr>
                    <a:spLocks/>
                  </p:cNvSpPr>
                  <p:nvPr/>
                </p:nvSpPr>
                <p:spPr bwMode="auto">
                  <a:xfrm>
                    <a:off x="3319" y="558"/>
                    <a:ext cx="3" cy="4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0 w 3"/>
                      <a:gd name="T3" fmla="*/ 2 h 4"/>
                      <a:gd name="T4" fmla="*/ 0 w 3"/>
                      <a:gd name="T5" fmla="*/ 2 h 4"/>
                      <a:gd name="T6" fmla="*/ 1 w 3"/>
                      <a:gd name="T7" fmla="*/ 2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1 w 3"/>
                      <a:gd name="T13" fmla="*/ 3 h 4"/>
                      <a:gd name="T14" fmla="*/ 2 w 3"/>
                      <a:gd name="T15" fmla="*/ 2 h 4"/>
                      <a:gd name="T16" fmla="*/ 2 w 3"/>
                      <a:gd name="T17" fmla="*/ 2 h 4"/>
                      <a:gd name="T18" fmla="*/ 2 w 3"/>
                      <a:gd name="T19" fmla="*/ 0 h 4"/>
                      <a:gd name="T20" fmla="*/ 2 w 3"/>
                      <a:gd name="T21" fmla="*/ 1 h 4"/>
                      <a:gd name="T22" fmla="*/ 2 w 3"/>
                      <a:gd name="T23" fmla="*/ 1 h 4"/>
                      <a:gd name="T24" fmla="*/ 1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0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9" name="Freeform 502"/>
                  <p:cNvSpPr>
                    <a:spLocks/>
                  </p:cNvSpPr>
                  <p:nvPr/>
                </p:nvSpPr>
                <p:spPr bwMode="auto">
                  <a:xfrm>
                    <a:off x="3319" y="555"/>
                    <a:ext cx="3" cy="4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0 w 3"/>
                      <a:gd name="T3" fmla="*/ 2 h 4"/>
                      <a:gd name="T4" fmla="*/ 0 w 3"/>
                      <a:gd name="T5" fmla="*/ 2 h 4"/>
                      <a:gd name="T6" fmla="*/ 1 w 3"/>
                      <a:gd name="T7" fmla="*/ 3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1 w 3"/>
                      <a:gd name="T13" fmla="*/ 3 h 4"/>
                      <a:gd name="T14" fmla="*/ 2 w 3"/>
                      <a:gd name="T15" fmla="*/ 3 h 4"/>
                      <a:gd name="T16" fmla="*/ 2 w 3"/>
                      <a:gd name="T17" fmla="*/ 3 h 4"/>
                      <a:gd name="T18" fmla="*/ 2 w 3"/>
                      <a:gd name="T19" fmla="*/ 2 h 4"/>
                      <a:gd name="T20" fmla="*/ 2 w 3"/>
                      <a:gd name="T21" fmla="*/ 2 h 4"/>
                      <a:gd name="T22" fmla="*/ 2 w 3"/>
                      <a:gd name="T23" fmla="*/ 1 h 4"/>
                      <a:gd name="T24" fmla="*/ 2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1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90" name="Freeform 503"/>
                  <p:cNvSpPr>
                    <a:spLocks/>
                  </p:cNvSpPr>
                  <p:nvPr/>
                </p:nvSpPr>
                <p:spPr bwMode="auto">
                  <a:xfrm>
                    <a:off x="3319" y="552"/>
                    <a:ext cx="3" cy="4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1 w 3"/>
                      <a:gd name="T5" fmla="*/ 3 h 4"/>
                      <a:gd name="T6" fmla="*/ 1 w 3"/>
                      <a:gd name="T7" fmla="*/ 3 h 4"/>
                      <a:gd name="T8" fmla="*/ 1 w 3"/>
                      <a:gd name="T9" fmla="*/ 3 h 4"/>
                      <a:gd name="T10" fmla="*/ 1 w 3"/>
                      <a:gd name="T11" fmla="*/ 3 h 4"/>
                      <a:gd name="T12" fmla="*/ 2 w 3"/>
                      <a:gd name="T13" fmla="*/ 3 h 4"/>
                      <a:gd name="T14" fmla="*/ 2 w 3"/>
                      <a:gd name="T15" fmla="*/ 3 h 4"/>
                      <a:gd name="T16" fmla="*/ 2 w 3"/>
                      <a:gd name="T17" fmla="*/ 3 h 4"/>
                      <a:gd name="T18" fmla="*/ 2 w 3"/>
                      <a:gd name="T19" fmla="*/ 2 h 4"/>
                      <a:gd name="T20" fmla="*/ 2 w 3"/>
                      <a:gd name="T21" fmla="*/ 1 h 4"/>
                      <a:gd name="T22" fmla="*/ 2 w 3"/>
                      <a:gd name="T23" fmla="*/ 1 h 4"/>
                      <a:gd name="T24" fmla="*/ 1 w 3"/>
                      <a:gd name="T25" fmla="*/ 1 h 4"/>
                      <a:gd name="T26" fmla="*/ 1 w 3"/>
                      <a:gd name="T27" fmla="*/ 1 h 4"/>
                      <a:gd name="T28" fmla="*/ 1 w 3"/>
                      <a:gd name="T29" fmla="*/ 1 h 4"/>
                      <a:gd name="T30" fmla="*/ 1 w 3"/>
                      <a:gd name="T31" fmla="*/ 1 h 4"/>
                      <a:gd name="T32" fmla="*/ 1 w 3"/>
                      <a:gd name="T33" fmla="*/ 1 h 4"/>
                      <a:gd name="T34" fmla="*/ 0 w 3"/>
                      <a:gd name="T35" fmla="*/ 1 h 4"/>
                      <a:gd name="T36" fmla="*/ 0 w 3"/>
                      <a:gd name="T37" fmla="*/ 0 h 4"/>
                      <a:gd name="T38" fmla="*/ 0 w 3"/>
                      <a:gd name="T39" fmla="*/ 0 h 4"/>
                      <a:gd name="T40" fmla="*/ 0 w 3"/>
                      <a:gd name="T41" fmla="*/ 1 h 4"/>
                      <a:gd name="T42" fmla="*/ 0 w 3"/>
                      <a:gd name="T43" fmla="*/ 2 h 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407" name="Group 504"/>
                <p:cNvGrpSpPr>
                  <a:grpSpLocks/>
                </p:cNvGrpSpPr>
                <p:nvPr/>
              </p:nvGrpSpPr>
              <p:grpSpPr bwMode="auto">
                <a:xfrm>
                  <a:off x="3316" y="552"/>
                  <a:ext cx="3" cy="15"/>
                  <a:chOff x="3316" y="552"/>
                  <a:chExt cx="3" cy="15"/>
                </a:xfrm>
              </p:grpSpPr>
              <p:sp>
                <p:nvSpPr>
                  <p:cNvPr id="57479" name="Freeform 505"/>
                  <p:cNvSpPr>
                    <a:spLocks/>
                  </p:cNvSpPr>
                  <p:nvPr/>
                </p:nvSpPr>
                <p:spPr bwMode="auto">
                  <a:xfrm>
                    <a:off x="3316" y="555"/>
                    <a:ext cx="1" cy="11"/>
                  </a:xfrm>
                  <a:custGeom>
                    <a:avLst/>
                    <a:gdLst>
                      <a:gd name="T0" fmla="*/ 0 w 1"/>
                      <a:gd name="T1" fmla="*/ 0 h 11"/>
                      <a:gd name="T2" fmla="*/ 0 w 1"/>
                      <a:gd name="T3" fmla="*/ 0 h 11"/>
                      <a:gd name="T4" fmla="*/ 0 w 1"/>
                      <a:gd name="T5" fmla="*/ 0 h 11"/>
                      <a:gd name="T6" fmla="*/ 0 w 1"/>
                      <a:gd name="T7" fmla="*/ 1 h 11"/>
                      <a:gd name="T8" fmla="*/ 0 w 1"/>
                      <a:gd name="T9" fmla="*/ 1 h 11"/>
                      <a:gd name="T10" fmla="*/ 0 w 1"/>
                      <a:gd name="T11" fmla="*/ 2 h 11"/>
                      <a:gd name="T12" fmla="*/ 0 w 1"/>
                      <a:gd name="T13" fmla="*/ 3 h 11"/>
                      <a:gd name="T14" fmla="*/ 0 w 1"/>
                      <a:gd name="T15" fmla="*/ 4 h 11"/>
                      <a:gd name="T16" fmla="*/ 0 w 1"/>
                      <a:gd name="T17" fmla="*/ 5 h 11"/>
                      <a:gd name="T18" fmla="*/ 0 w 1"/>
                      <a:gd name="T19" fmla="*/ 6 h 11"/>
                      <a:gd name="T20" fmla="*/ 0 w 1"/>
                      <a:gd name="T21" fmla="*/ 7 h 11"/>
                      <a:gd name="T22" fmla="*/ 0 w 1"/>
                      <a:gd name="T23" fmla="*/ 8 h 11"/>
                      <a:gd name="T24" fmla="*/ 0 w 1"/>
                      <a:gd name="T25" fmla="*/ 9 h 11"/>
                      <a:gd name="T26" fmla="*/ 0 w 1"/>
                      <a:gd name="T27" fmla="*/ 9 h 11"/>
                      <a:gd name="T28" fmla="*/ 0 w 1"/>
                      <a:gd name="T29" fmla="*/ 10 h 11"/>
                      <a:gd name="T30" fmla="*/ 0 w 1"/>
                      <a:gd name="T31" fmla="*/ 9 h 11"/>
                      <a:gd name="T32" fmla="*/ 0 w 1"/>
                      <a:gd name="T33" fmla="*/ 8 h 11"/>
                      <a:gd name="T34" fmla="*/ 0 w 1"/>
                      <a:gd name="T35" fmla="*/ 7 h 11"/>
                      <a:gd name="T36" fmla="*/ 0 w 1"/>
                      <a:gd name="T37" fmla="*/ 6 h 11"/>
                      <a:gd name="T38" fmla="*/ 0 w 1"/>
                      <a:gd name="T39" fmla="*/ 4 h 11"/>
                      <a:gd name="T40" fmla="*/ 0 w 1"/>
                      <a:gd name="T41" fmla="*/ 3 h 11"/>
                      <a:gd name="T42" fmla="*/ 0 w 1"/>
                      <a:gd name="T43" fmla="*/ 2 h 11"/>
                      <a:gd name="T44" fmla="*/ 0 w 1"/>
                      <a:gd name="T45" fmla="*/ 1 h 11"/>
                      <a:gd name="T46" fmla="*/ 0 w 1"/>
                      <a:gd name="T47" fmla="*/ 0 h 1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1" h="1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0" name="Freeform 506"/>
                  <p:cNvSpPr>
                    <a:spLocks/>
                  </p:cNvSpPr>
                  <p:nvPr/>
                </p:nvSpPr>
                <p:spPr bwMode="auto">
                  <a:xfrm>
                    <a:off x="3316" y="552"/>
                    <a:ext cx="1" cy="5"/>
                  </a:xfrm>
                  <a:custGeom>
                    <a:avLst/>
                    <a:gdLst>
                      <a:gd name="T0" fmla="*/ 0 w 1"/>
                      <a:gd name="T1" fmla="*/ 4 h 5"/>
                      <a:gd name="T2" fmla="*/ 0 w 1"/>
                      <a:gd name="T3" fmla="*/ 2 h 5"/>
                      <a:gd name="T4" fmla="*/ 0 w 1"/>
                      <a:gd name="T5" fmla="*/ 2 h 5"/>
                      <a:gd name="T6" fmla="*/ 0 w 1"/>
                      <a:gd name="T7" fmla="*/ 2 h 5"/>
                      <a:gd name="T8" fmla="*/ 0 w 1"/>
                      <a:gd name="T9" fmla="*/ 2 h 5"/>
                      <a:gd name="T10" fmla="*/ 0 w 1"/>
                      <a:gd name="T11" fmla="*/ 2 h 5"/>
                      <a:gd name="T12" fmla="*/ 0 w 1"/>
                      <a:gd name="T13" fmla="*/ 2 h 5"/>
                      <a:gd name="T14" fmla="*/ 0 w 1"/>
                      <a:gd name="T15" fmla="*/ 0 h 5"/>
                      <a:gd name="T16" fmla="*/ 0 w 1"/>
                      <a:gd name="T17" fmla="*/ 0 h 5"/>
                      <a:gd name="T18" fmla="*/ 0 w 1"/>
                      <a:gd name="T19" fmla="*/ 0 h 5"/>
                      <a:gd name="T20" fmla="*/ 0 w 1"/>
                      <a:gd name="T21" fmla="*/ 0 h 5"/>
                      <a:gd name="T22" fmla="*/ 0 w 1"/>
                      <a:gd name="T23" fmla="*/ 2 h 5"/>
                      <a:gd name="T24" fmla="*/ 0 w 1"/>
                      <a:gd name="T25" fmla="*/ 4 h 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" h="5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1" name="Freeform 507"/>
                  <p:cNvSpPr>
                    <a:spLocks/>
                  </p:cNvSpPr>
                  <p:nvPr/>
                </p:nvSpPr>
                <p:spPr bwMode="auto">
                  <a:xfrm>
                    <a:off x="3316" y="554"/>
                    <a:ext cx="1" cy="5"/>
                  </a:xfrm>
                  <a:custGeom>
                    <a:avLst/>
                    <a:gdLst>
                      <a:gd name="T0" fmla="*/ 0 w 1"/>
                      <a:gd name="T1" fmla="*/ 4 h 5"/>
                      <a:gd name="T2" fmla="*/ 0 w 1"/>
                      <a:gd name="T3" fmla="*/ 2 h 5"/>
                      <a:gd name="T4" fmla="*/ 0 w 1"/>
                      <a:gd name="T5" fmla="*/ 2 h 5"/>
                      <a:gd name="T6" fmla="*/ 0 w 1"/>
                      <a:gd name="T7" fmla="*/ 0 h 5"/>
                      <a:gd name="T8" fmla="*/ 0 w 1"/>
                      <a:gd name="T9" fmla="*/ 0 h 5"/>
                      <a:gd name="T10" fmla="*/ 0 w 1"/>
                      <a:gd name="T11" fmla="*/ 0 h 5"/>
                      <a:gd name="T12" fmla="*/ 0 w 1"/>
                      <a:gd name="T13" fmla="*/ 0 h 5"/>
                      <a:gd name="T14" fmla="*/ 0 w 1"/>
                      <a:gd name="T15" fmla="*/ 0 h 5"/>
                      <a:gd name="T16" fmla="*/ 0 w 1"/>
                      <a:gd name="T17" fmla="*/ 0 h 5"/>
                      <a:gd name="T18" fmla="*/ 0 w 1"/>
                      <a:gd name="T19" fmla="*/ 0 h 5"/>
                      <a:gd name="T20" fmla="*/ 0 w 1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" h="5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2" name="Freeform 508"/>
                  <p:cNvSpPr>
                    <a:spLocks/>
                  </p:cNvSpPr>
                  <p:nvPr/>
                </p:nvSpPr>
                <p:spPr bwMode="auto">
                  <a:xfrm>
                    <a:off x="3316" y="557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0 w 2"/>
                      <a:gd name="T3" fmla="*/ 4 h 5"/>
                      <a:gd name="T4" fmla="*/ 0 w 2"/>
                      <a:gd name="T5" fmla="*/ 4 h 5"/>
                      <a:gd name="T6" fmla="*/ 0 w 2"/>
                      <a:gd name="T7" fmla="*/ 4 h 5"/>
                      <a:gd name="T8" fmla="*/ 0 w 2"/>
                      <a:gd name="T9" fmla="*/ 0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1 w 2"/>
                      <a:gd name="T15" fmla="*/ 2 h 5"/>
                      <a:gd name="T16" fmla="*/ 1 w 2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3" name="Freeform 509"/>
                  <p:cNvSpPr>
                    <a:spLocks/>
                  </p:cNvSpPr>
                  <p:nvPr/>
                </p:nvSpPr>
                <p:spPr bwMode="auto">
                  <a:xfrm>
                    <a:off x="3316" y="559"/>
                    <a:ext cx="3" cy="5"/>
                  </a:xfrm>
                  <a:custGeom>
                    <a:avLst/>
                    <a:gdLst>
                      <a:gd name="T0" fmla="*/ 2 w 3"/>
                      <a:gd name="T1" fmla="*/ 4 h 5"/>
                      <a:gd name="T2" fmla="*/ 1 w 3"/>
                      <a:gd name="T3" fmla="*/ 4 h 5"/>
                      <a:gd name="T4" fmla="*/ 0 w 3"/>
                      <a:gd name="T5" fmla="*/ 2 h 5"/>
                      <a:gd name="T6" fmla="*/ 0 w 3"/>
                      <a:gd name="T7" fmla="*/ 2 h 5"/>
                      <a:gd name="T8" fmla="*/ 0 w 3"/>
                      <a:gd name="T9" fmla="*/ 0 h 5"/>
                      <a:gd name="T10" fmla="*/ 0 w 3"/>
                      <a:gd name="T11" fmla="*/ 0 h 5"/>
                      <a:gd name="T12" fmla="*/ 1 w 3"/>
                      <a:gd name="T13" fmla="*/ 0 h 5"/>
                      <a:gd name="T14" fmla="*/ 1 w 3"/>
                      <a:gd name="T15" fmla="*/ 2 h 5"/>
                      <a:gd name="T16" fmla="*/ 2 w 3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5">
                        <a:moveTo>
                          <a:pt x="2" y="4"/>
                        </a:move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84" name="Freeform 510"/>
                  <p:cNvSpPr>
                    <a:spLocks/>
                  </p:cNvSpPr>
                  <p:nvPr/>
                </p:nvSpPr>
                <p:spPr bwMode="auto">
                  <a:xfrm>
                    <a:off x="3316" y="562"/>
                    <a:ext cx="3" cy="5"/>
                  </a:xfrm>
                  <a:custGeom>
                    <a:avLst/>
                    <a:gdLst>
                      <a:gd name="T0" fmla="*/ 2 w 3"/>
                      <a:gd name="T1" fmla="*/ 4 h 5"/>
                      <a:gd name="T2" fmla="*/ 1 w 3"/>
                      <a:gd name="T3" fmla="*/ 4 h 5"/>
                      <a:gd name="T4" fmla="*/ 0 w 3"/>
                      <a:gd name="T5" fmla="*/ 4 h 5"/>
                      <a:gd name="T6" fmla="*/ 0 w 3"/>
                      <a:gd name="T7" fmla="*/ 2 h 5"/>
                      <a:gd name="T8" fmla="*/ 0 w 3"/>
                      <a:gd name="T9" fmla="*/ 0 h 5"/>
                      <a:gd name="T10" fmla="*/ 1 w 3"/>
                      <a:gd name="T11" fmla="*/ 0 h 5"/>
                      <a:gd name="T12" fmla="*/ 2 w 3"/>
                      <a:gd name="T13" fmla="*/ 4 h 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5">
                        <a:moveTo>
                          <a:pt x="2" y="4"/>
                        </a:move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A0A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408" name="Group 511"/>
                <p:cNvGrpSpPr>
                  <a:grpSpLocks/>
                </p:cNvGrpSpPr>
                <p:nvPr/>
              </p:nvGrpSpPr>
              <p:grpSpPr bwMode="auto">
                <a:xfrm>
                  <a:off x="3302" y="543"/>
                  <a:ext cx="5" cy="12"/>
                  <a:chOff x="3302" y="543"/>
                  <a:chExt cx="5" cy="12"/>
                </a:xfrm>
              </p:grpSpPr>
              <p:sp>
                <p:nvSpPr>
                  <p:cNvPr id="57472" name="Freeform 512"/>
                  <p:cNvSpPr>
                    <a:spLocks/>
                  </p:cNvSpPr>
                  <p:nvPr/>
                </p:nvSpPr>
                <p:spPr bwMode="auto">
                  <a:xfrm>
                    <a:off x="3304" y="546"/>
                    <a:ext cx="2" cy="7"/>
                  </a:xfrm>
                  <a:custGeom>
                    <a:avLst/>
                    <a:gdLst>
                      <a:gd name="T0" fmla="*/ 0 w 2"/>
                      <a:gd name="T1" fmla="*/ 0 h 7"/>
                      <a:gd name="T2" fmla="*/ 0 w 2"/>
                      <a:gd name="T3" fmla="*/ 0 h 7"/>
                      <a:gd name="T4" fmla="*/ 0 w 2"/>
                      <a:gd name="T5" fmla="*/ 1 h 7"/>
                      <a:gd name="T6" fmla="*/ 1 w 2"/>
                      <a:gd name="T7" fmla="*/ 1 h 7"/>
                      <a:gd name="T8" fmla="*/ 1 w 2"/>
                      <a:gd name="T9" fmla="*/ 1 h 7"/>
                      <a:gd name="T10" fmla="*/ 1 w 2"/>
                      <a:gd name="T11" fmla="*/ 1 h 7"/>
                      <a:gd name="T12" fmla="*/ 1 w 2"/>
                      <a:gd name="T13" fmla="*/ 1 h 7"/>
                      <a:gd name="T14" fmla="*/ 1 w 2"/>
                      <a:gd name="T15" fmla="*/ 2 h 7"/>
                      <a:gd name="T16" fmla="*/ 1 w 2"/>
                      <a:gd name="T17" fmla="*/ 4 h 7"/>
                      <a:gd name="T18" fmla="*/ 1 w 2"/>
                      <a:gd name="T19" fmla="*/ 5 h 7"/>
                      <a:gd name="T20" fmla="*/ 1 w 2"/>
                      <a:gd name="T21" fmla="*/ 5 h 7"/>
                      <a:gd name="T22" fmla="*/ 1 w 2"/>
                      <a:gd name="T23" fmla="*/ 6 h 7"/>
                      <a:gd name="T24" fmla="*/ 1 w 2"/>
                      <a:gd name="T25" fmla="*/ 6 h 7"/>
                      <a:gd name="T26" fmla="*/ 1 w 2"/>
                      <a:gd name="T27" fmla="*/ 5 h 7"/>
                      <a:gd name="T28" fmla="*/ 0 w 2"/>
                      <a:gd name="T29" fmla="*/ 4 h 7"/>
                      <a:gd name="T30" fmla="*/ 0 w 2"/>
                      <a:gd name="T31" fmla="*/ 3 h 7"/>
                      <a:gd name="T32" fmla="*/ 0 w 2"/>
                      <a:gd name="T33" fmla="*/ 2 h 7"/>
                      <a:gd name="T34" fmla="*/ 0 w 2"/>
                      <a:gd name="T35" fmla="*/ 1 h 7"/>
                      <a:gd name="T36" fmla="*/ 0 w 2"/>
                      <a:gd name="T37" fmla="*/ 0 h 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2" h="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7473" name="Group 513"/>
                  <p:cNvGrpSpPr>
                    <a:grpSpLocks/>
                  </p:cNvGrpSpPr>
                  <p:nvPr/>
                </p:nvGrpSpPr>
                <p:grpSpPr bwMode="auto">
                  <a:xfrm>
                    <a:off x="3302" y="543"/>
                    <a:ext cx="5" cy="12"/>
                    <a:chOff x="3302" y="543"/>
                    <a:chExt cx="5" cy="12"/>
                  </a:xfrm>
                </p:grpSpPr>
                <p:sp>
                  <p:nvSpPr>
                    <p:cNvPr id="57474" name="Freeform 514"/>
                    <p:cNvSpPr>
                      <a:spLocks/>
                    </p:cNvSpPr>
                    <p:nvPr/>
                  </p:nvSpPr>
                  <p:spPr bwMode="auto">
                    <a:xfrm>
                      <a:off x="3302" y="543"/>
                      <a:ext cx="3" cy="5"/>
                    </a:xfrm>
                    <a:custGeom>
                      <a:avLst/>
                      <a:gdLst>
                        <a:gd name="T0" fmla="*/ 1 w 3"/>
                        <a:gd name="T1" fmla="*/ 4 h 5"/>
                        <a:gd name="T2" fmla="*/ 1 w 3"/>
                        <a:gd name="T3" fmla="*/ 2 h 5"/>
                        <a:gd name="T4" fmla="*/ 2 w 3"/>
                        <a:gd name="T5" fmla="*/ 2 h 5"/>
                        <a:gd name="T6" fmla="*/ 1 w 3"/>
                        <a:gd name="T7" fmla="*/ 2 h 5"/>
                        <a:gd name="T8" fmla="*/ 2 w 3"/>
                        <a:gd name="T9" fmla="*/ 0 h 5"/>
                        <a:gd name="T10" fmla="*/ 1 w 3"/>
                        <a:gd name="T11" fmla="*/ 2 h 5"/>
                        <a:gd name="T12" fmla="*/ 1 w 3"/>
                        <a:gd name="T13" fmla="*/ 0 h 5"/>
                        <a:gd name="T14" fmla="*/ 1 w 3"/>
                        <a:gd name="T15" fmla="*/ 2 h 5"/>
                        <a:gd name="T16" fmla="*/ 0 w 3"/>
                        <a:gd name="T17" fmla="*/ 2 h 5"/>
                        <a:gd name="T18" fmla="*/ 1 w 3"/>
                        <a:gd name="T19" fmla="*/ 2 h 5"/>
                        <a:gd name="T20" fmla="*/ 1 w 3"/>
                        <a:gd name="T21" fmla="*/ 4 h 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4"/>
                          </a:moveTo>
                          <a:lnTo>
                            <a:pt x="1" y="2"/>
                          </a:lnTo>
                          <a:lnTo>
                            <a:pt x="2" y="2"/>
                          </a:lnTo>
                          <a:lnTo>
                            <a:pt x="1" y="2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0" y="2"/>
                          </a:lnTo>
                          <a:lnTo>
                            <a:pt x="1" y="2"/>
                          </a:lnTo>
                          <a:lnTo>
                            <a:pt x="1" y="4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5" name="Freeform 515"/>
                    <p:cNvSpPr>
                      <a:spLocks/>
                    </p:cNvSpPr>
                    <p:nvPr/>
                  </p:nvSpPr>
                  <p:spPr bwMode="auto">
                    <a:xfrm>
                      <a:off x="3304" y="544"/>
                      <a:ext cx="3" cy="5"/>
                    </a:xfrm>
                    <a:custGeom>
                      <a:avLst/>
                      <a:gdLst>
                        <a:gd name="T0" fmla="*/ 1 w 3"/>
                        <a:gd name="T1" fmla="*/ 4 h 5"/>
                        <a:gd name="T2" fmla="*/ 2 w 3"/>
                        <a:gd name="T3" fmla="*/ 4 h 5"/>
                        <a:gd name="T4" fmla="*/ 1 w 3"/>
                        <a:gd name="T5" fmla="*/ 2 h 5"/>
                        <a:gd name="T6" fmla="*/ 1 w 3"/>
                        <a:gd name="T7" fmla="*/ 0 h 5"/>
                        <a:gd name="T8" fmla="*/ 1 w 3"/>
                        <a:gd name="T9" fmla="*/ 2 h 5"/>
                        <a:gd name="T10" fmla="*/ 1 w 3"/>
                        <a:gd name="T11" fmla="*/ 0 h 5"/>
                        <a:gd name="T12" fmla="*/ 1 w 3"/>
                        <a:gd name="T13" fmla="*/ 2 h 5"/>
                        <a:gd name="T14" fmla="*/ 0 w 3"/>
                        <a:gd name="T15" fmla="*/ 2 h 5"/>
                        <a:gd name="T16" fmla="*/ 1 w 3"/>
                        <a:gd name="T17" fmla="*/ 2 h 5"/>
                        <a:gd name="T18" fmla="*/ 1 w 3"/>
                        <a:gd name="T19" fmla="*/ 4 h 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4"/>
                          </a:moveTo>
                          <a:lnTo>
                            <a:pt x="2" y="4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  <a:lnTo>
                            <a:pt x="1" y="2"/>
                          </a:lnTo>
                          <a:lnTo>
                            <a:pt x="0" y="2"/>
                          </a:lnTo>
                          <a:lnTo>
                            <a:pt x="1" y="2"/>
                          </a:lnTo>
                          <a:lnTo>
                            <a:pt x="1" y="4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6" name="Freeform 516"/>
                    <p:cNvSpPr>
                      <a:spLocks/>
                    </p:cNvSpPr>
                    <p:nvPr/>
                  </p:nvSpPr>
                  <p:spPr bwMode="auto">
                    <a:xfrm>
                      <a:off x="3302" y="546"/>
                      <a:ext cx="3" cy="5"/>
                    </a:xfrm>
                    <a:custGeom>
                      <a:avLst/>
                      <a:gdLst>
                        <a:gd name="T0" fmla="*/ 1 w 3"/>
                        <a:gd name="T1" fmla="*/ 4 h 5"/>
                        <a:gd name="T2" fmla="*/ 2 w 3"/>
                        <a:gd name="T3" fmla="*/ 4 h 5"/>
                        <a:gd name="T4" fmla="*/ 2 w 3"/>
                        <a:gd name="T5" fmla="*/ 2 h 5"/>
                        <a:gd name="T6" fmla="*/ 2 w 3"/>
                        <a:gd name="T7" fmla="*/ 0 h 5"/>
                        <a:gd name="T8" fmla="*/ 1 w 3"/>
                        <a:gd name="T9" fmla="*/ 2 h 5"/>
                        <a:gd name="T10" fmla="*/ 0 w 3"/>
                        <a:gd name="T11" fmla="*/ 0 h 5"/>
                        <a:gd name="T12" fmla="*/ 0 w 3"/>
                        <a:gd name="T13" fmla="*/ 2 h 5"/>
                        <a:gd name="T14" fmla="*/ 0 w 3"/>
                        <a:gd name="T15" fmla="*/ 4 h 5"/>
                        <a:gd name="T16" fmla="*/ 1 w 3"/>
                        <a:gd name="T17" fmla="*/ 4 h 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4"/>
                          </a:moveTo>
                          <a:lnTo>
                            <a:pt x="2" y="4"/>
                          </a:lnTo>
                          <a:lnTo>
                            <a:pt x="2" y="2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  <a:lnTo>
                            <a:pt x="1" y="4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7" name="Freeform 517"/>
                    <p:cNvSpPr>
                      <a:spLocks/>
                    </p:cNvSpPr>
                    <p:nvPr/>
                  </p:nvSpPr>
                  <p:spPr bwMode="auto">
                    <a:xfrm>
                      <a:off x="3304" y="546"/>
                      <a:ext cx="2" cy="6"/>
                    </a:xfrm>
                    <a:custGeom>
                      <a:avLst/>
                      <a:gdLst>
                        <a:gd name="T0" fmla="*/ 0 w 2"/>
                        <a:gd name="T1" fmla="*/ 5 h 6"/>
                        <a:gd name="T2" fmla="*/ 0 w 2"/>
                        <a:gd name="T3" fmla="*/ 0 h 6"/>
                        <a:gd name="T4" fmla="*/ 1 w 2"/>
                        <a:gd name="T5" fmla="*/ 0 h 6"/>
                        <a:gd name="T6" fmla="*/ 0 w 2"/>
                        <a:gd name="T7" fmla="*/ 0 h 6"/>
                        <a:gd name="T8" fmla="*/ 1 w 2"/>
                        <a:gd name="T9" fmla="*/ 0 h 6"/>
                        <a:gd name="T10" fmla="*/ 0 w 2"/>
                        <a:gd name="T11" fmla="*/ 0 h 6"/>
                        <a:gd name="T12" fmla="*/ 0 w 2"/>
                        <a:gd name="T13" fmla="*/ 0 h 6"/>
                        <a:gd name="T14" fmla="*/ 0 w 2"/>
                        <a:gd name="T15" fmla="*/ 0 h 6"/>
                        <a:gd name="T16" fmla="*/ 0 w 2"/>
                        <a:gd name="T17" fmla="*/ 0 h 6"/>
                        <a:gd name="T18" fmla="*/ 0 w 2"/>
                        <a:gd name="T19" fmla="*/ 0 h 6"/>
                        <a:gd name="T20" fmla="*/ 0 w 2"/>
                        <a:gd name="T21" fmla="*/ 5 h 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2" h="6">
                          <a:moveTo>
                            <a:pt x="0" y="5"/>
                          </a:move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78" name="Freeform 518"/>
                    <p:cNvSpPr>
                      <a:spLocks/>
                    </p:cNvSpPr>
                    <p:nvPr/>
                  </p:nvSpPr>
                  <p:spPr bwMode="auto">
                    <a:xfrm>
                      <a:off x="3303" y="549"/>
                      <a:ext cx="3" cy="6"/>
                    </a:xfrm>
                    <a:custGeom>
                      <a:avLst/>
                      <a:gdLst>
                        <a:gd name="T0" fmla="*/ 0 w 3"/>
                        <a:gd name="T1" fmla="*/ 5 h 6"/>
                        <a:gd name="T2" fmla="*/ 1 w 3"/>
                        <a:gd name="T3" fmla="*/ 5 h 6"/>
                        <a:gd name="T4" fmla="*/ 2 w 3"/>
                        <a:gd name="T5" fmla="*/ 5 h 6"/>
                        <a:gd name="T6" fmla="*/ 1 w 3"/>
                        <a:gd name="T7" fmla="*/ 0 h 6"/>
                        <a:gd name="T8" fmla="*/ 0 w 3"/>
                        <a:gd name="T9" fmla="*/ 0 h 6"/>
                        <a:gd name="T10" fmla="*/ 0 w 3"/>
                        <a:gd name="T11" fmla="*/ 5 h 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3" h="6">
                          <a:moveTo>
                            <a:pt x="0" y="5"/>
                          </a:moveTo>
                          <a:lnTo>
                            <a:pt x="1" y="5"/>
                          </a:lnTo>
                          <a:lnTo>
                            <a:pt x="2" y="5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E0E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7409" name="Freeform 519"/>
                <p:cNvSpPr>
                  <a:spLocks/>
                </p:cNvSpPr>
                <p:nvPr/>
              </p:nvSpPr>
              <p:spPr bwMode="auto">
                <a:xfrm>
                  <a:off x="3318" y="575"/>
                  <a:ext cx="2" cy="4"/>
                </a:xfrm>
                <a:custGeom>
                  <a:avLst/>
                  <a:gdLst>
                    <a:gd name="T0" fmla="*/ 1 w 2"/>
                    <a:gd name="T1" fmla="*/ 3 h 4"/>
                    <a:gd name="T2" fmla="*/ 1 w 2"/>
                    <a:gd name="T3" fmla="*/ 3 h 4"/>
                    <a:gd name="T4" fmla="*/ 0 w 2"/>
                    <a:gd name="T5" fmla="*/ 2 h 4"/>
                    <a:gd name="T6" fmla="*/ 0 w 2"/>
                    <a:gd name="T7" fmla="*/ 1 h 4"/>
                    <a:gd name="T8" fmla="*/ 0 w 2"/>
                    <a:gd name="T9" fmla="*/ 1 h 4"/>
                    <a:gd name="T10" fmla="*/ 0 w 2"/>
                    <a:gd name="T11" fmla="*/ 1 h 4"/>
                    <a:gd name="T12" fmla="*/ 1 w 2"/>
                    <a:gd name="T13" fmla="*/ 0 h 4"/>
                    <a:gd name="T14" fmla="*/ 1 w 2"/>
                    <a:gd name="T15" fmla="*/ 3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3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10" name="Freeform 520"/>
                <p:cNvSpPr>
                  <a:spLocks/>
                </p:cNvSpPr>
                <p:nvPr/>
              </p:nvSpPr>
              <p:spPr bwMode="auto">
                <a:xfrm>
                  <a:off x="3304" y="547"/>
                  <a:ext cx="15" cy="28"/>
                </a:xfrm>
                <a:custGeom>
                  <a:avLst/>
                  <a:gdLst>
                    <a:gd name="T0" fmla="*/ 4 w 15"/>
                    <a:gd name="T1" fmla="*/ 0 h 28"/>
                    <a:gd name="T2" fmla="*/ 5 w 15"/>
                    <a:gd name="T3" fmla="*/ 0 h 28"/>
                    <a:gd name="T4" fmla="*/ 7 w 15"/>
                    <a:gd name="T5" fmla="*/ 1 h 28"/>
                    <a:gd name="T6" fmla="*/ 8 w 15"/>
                    <a:gd name="T7" fmla="*/ 2 h 28"/>
                    <a:gd name="T8" fmla="*/ 9 w 15"/>
                    <a:gd name="T9" fmla="*/ 2 h 28"/>
                    <a:gd name="T10" fmla="*/ 10 w 15"/>
                    <a:gd name="T11" fmla="*/ 2 h 28"/>
                    <a:gd name="T12" fmla="*/ 11 w 15"/>
                    <a:gd name="T13" fmla="*/ 4 h 28"/>
                    <a:gd name="T14" fmla="*/ 10 w 15"/>
                    <a:gd name="T15" fmla="*/ 7 h 28"/>
                    <a:gd name="T16" fmla="*/ 11 w 15"/>
                    <a:gd name="T17" fmla="*/ 11 h 28"/>
                    <a:gd name="T18" fmla="*/ 13 w 15"/>
                    <a:gd name="T19" fmla="*/ 16 h 28"/>
                    <a:gd name="T20" fmla="*/ 14 w 15"/>
                    <a:gd name="T21" fmla="*/ 20 h 28"/>
                    <a:gd name="T22" fmla="*/ 14 w 15"/>
                    <a:gd name="T23" fmla="*/ 23 h 28"/>
                    <a:gd name="T24" fmla="*/ 14 w 15"/>
                    <a:gd name="T25" fmla="*/ 26 h 28"/>
                    <a:gd name="T26" fmla="*/ 14 w 15"/>
                    <a:gd name="T27" fmla="*/ 27 h 28"/>
                    <a:gd name="T28" fmla="*/ 13 w 15"/>
                    <a:gd name="T29" fmla="*/ 25 h 28"/>
                    <a:gd name="T30" fmla="*/ 12 w 15"/>
                    <a:gd name="T31" fmla="*/ 25 h 28"/>
                    <a:gd name="T32" fmla="*/ 10 w 15"/>
                    <a:gd name="T33" fmla="*/ 25 h 28"/>
                    <a:gd name="T34" fmla="*/ 7 w 15"/>
                    <a:gd name="T35" fmla="*/ 25 h 28"/>
                    <a:gd name="T36" fmla="*/ 5 w 15"/>
                    <a:gd name="T37" fmla="*/ 26 h 28"/>
                    <a:gd name="T38" fmla="*/ 4 w 15"/>
                    <a:gd name="T39" fmla="*/ 27 h 28"/>
                    <a:gd name="T40" fmla="*/ 2 w 15"/>
                    <a:gd name="T41" fmla="*/ 26 h 28"/>
                    <a:gd name="T42" fmla="*/ 1 w 15"/>
                    <a:gd name="T43" fmla="*/ 26 h 28"/>
                    <a:gd name="T44" fmla="*/ 0 w 15"/>
                    <a:gd name="T45" fmla="*/ 25 h 28"/>
                    <a:gd name="T46" fmla="*/ 0 w 15"/>
                    <a:gd name="T47" fmla="*/ 25 h 28"/>
                    <a:gd name="T48" fmla="*/ 2 w 15"/>
                    <a:gd name="T49" fmla="*/ 25 h 28"/>
                    <a:gd name="T50" fmla="*/ 4 w 15"/>
                    <a:gd name="T51" fmla="*/ 25 h 28"/>
                    <a:gd name="T52" fmla="*/ 6 w 15"/>
                    <a:gd name="T53" fmla="*/ 24 h 28"/>
                    <a:gd name="T54" fmla="*/ 6 w 15"/>
                    <a:gd name="T55" fmla="*/ 22 h 28"/>
                    <a:gd name="T56" fmla="*/ 5 w 15"/>
                    <a:gd name="T57" fmla="*/ 18 h 28"/>
                    <a:gd name="T58" fmla="*/ 4 w 15"/>
                    <a:gd name="T59" fmla="*/ 12 h 28"/>
                    <a:gd name="T60" fmla="*/ 2 w 15"/>
                    <a:gd name="T61" fmla="*/ 9 h 28"/>
                    <a:gd name="T62" fmla="*/ 2 w 15"/>
                    <a:gd name="T63" fmla="*/ 7 h 28"/>
                    <a:gd name="T64" fmla="*/ 2 w 15"/>
                    <a:gd name="T65" fmla="*/ 5 h 28"/>
                    <a:gd name="T66" fmla="*/ 3 w 15"/>
                    <a:gd name="T67" fmla="*/ 3 h 28"/>
                    <a:gd name="T68" fmla="*/ 3 w 15"/>
                    <a:gd name="T69" fmla="*/ 1 h 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5" h="28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6"/>
                      </a:lnTo>
                      <a:lnTo>
                        <a:pt x="10" y="7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2" y="15"/>
                      </a:lnTo>
                      <a:lnTo>
                        <a:pt x="13" y="16"/>
                      </a:lnTo>
                      <a:lnTo>
                        <a:pt x="13" y="19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4" y="25"/>
                      </a:lnTo>
                      <a:lnTo>
                        <a:pt x="14" y="26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3" y="25"/>
                      </a:lnTo>
                      <a:lnTo>
                        <a:pt x="12" y="25"/>
                      </a:lnTo>
                      <a:lnTo>
                        <a:pt x="11" y="25"/>
                      </a:lnTo>
                      <a:lnTo>
                        <a:pt x="10" y="25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6" y="26"/>
                      </a:lnTo>
                      <a:lnTo>
                        <a:pt x="5" y="26"/>
                      </a:lnTo>
                      <a:lnTo>
                        <a:pt x="4" y="26"/>
                      </a:lnTo>
                      <a:lnTo>
                        <a:pt x="4" y="27"/>
                      </a:lnTo>
                      <a:lnTo>
                        <a:pt x="3" y="27"/>
                      </a:lnTo>
                      <a:lnTo>
                        <a:pt x="2" y="26"/>
                      </a:lnTo>
                      <a:lnTo>
                        <a:pt x="1" y="26"/>
                      </a:lnTo>
                      <a:lnTo>
                        <a:pt x="0" y="25"/>
                      </a:lnTo>
                      <a:lnTo>
                        <a:pt x="1" y="25"/>
                      </a:lnTo>
                      <a:lnTo>
                        <a:pt x="2" y="25"/>
                      </a:lnTo>
                      <a:lnTo>
                        <a:pt x="3" y="24"/>
                      </a:lnTo>
                      <a:lnTo>
                        <a:pt x="4" y="25"/>
                      </a:lnTo>
                      <a:lnTo>
                        <a:pt x="5" y="25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6" y="22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4" y="15"/>
                      </a:lnTo>
                      <a:lnTo>
                        <a:pt x="4" y="12"/>
                      </a:lnTo>
                      <a:lnTo>
                        <a:pt x="3" y="11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</a:path>
                  </a:pathLst>
                </a:custGeom>
                <a:solidFill>
                  <a:srgbClr val="FF0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1" name="Group 521"/>
                <p:cNvGrpSpPr>
                  <a:grpSpLocks/>
                </p:cNvGrpSpPr>
                <p:nvPr/>
              </p:nvGrpSpPr>
              <p:grpSpPr bwMode="auto">
                <a:xfrm>
                  <a:off x="3306" y="548"/>
                  <a:ext cx="13" cy="25"/>
                  <a:chOff x="3306" y="548"/>
                  <a:chExt cx="13" cy="25"/>
                </a:xfrm>
              </p:grpSpPr>
              <p:sp>
                <p:nvSpPr>
                  <p:cNvPr id="57466" name="Freeform 522"/>
                  <p:cNvSpPr>
                    <a:spLocks/>
                  </p:cNvSpPr>
                  <p:nvPr/>
                </p:nvSpPr>
                <p:spPr bwMode="auto">
                  <a:xfrm>
                    <a:off x="3307" y="553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1 w 7"/>
                      <a:gd name="T5" fmla="*/ 0 h 1"/>
                      <a:gd name="T6" fmla="*/ 2 w 7"/>
                      <a:gd name="T7" fmla="*/ 0 h 1"/>
                      <a:gd name="T8" fmla="*/ 2 w 7"/>
                      <a:gd name="T9" fmla="*/ 0 h 1"/>
                      <a:gd name="T10" fmla="*/ 3 w 7"/>
                      <a:gd name="T11" fmla="*/ 0 h 1"/>
                      <a:gd name="T12" fmla="*/ 4 w 7"/>
                      <a:gd name="T13" fmla="*/ 0 h 1"/>
                      <a:gd name="T14" fmla="*/ 4 w 7"/>
                      <a:gd name="T15" fmla="*/ 0 h 1"/>
                      <a:gd name="T16" fmla="*/ 5 w 7"/>
                      <a:gd name="T17" fmla="*/ 0 h 1"/>
                      <a:gd name="T18" fmla="*/ 6 w 7"/>
                      <a:gd name="T19" fmla="*/ 0 h 1"/>
                      <a:gd name="T20" fmla="*/ 6 w 7"/>
                      <a:gd name="T21" fmla="*/ 0 h 1"/>
                      <a:gd name="T22" fmla="*/ 6 w 7"/>
                      <a:gd name="T23" fmla="*/ 0 h 1"/>
                      <a:gd name="T24" fmla="*/ 5 w 7"/>
                      <a:gd name="T25" fmla="*/ 0 h 1"/>
                      <a:gd name="T26" fmla="*/ 4 w 7"/>
                      <a:gd name="T27" fmla="*/ 0 h 1"/>
                      <a:gd name="T28" fmla="*/ 3 w 7"/>
                      <a:gd name="T29" fmla="*/ 0 h 1"/>
                      <a:gd name="T30" fmla="*/ 3 w 7"/>
                      <a:gd name="T31" fmla="*/ 0 h 1"/>
                      <a:gd name="T32" fmla="*/ 2 w 7"/>
                      <a:gd name="T33" fmla="*/ 0 h 1"/>
                      <a:gd name="T34" fmla="*/ 1 w 7"/>
                      <a:gd name="T35" fmla="*/ 0 h 1"/>
                      <a:gd name="T36" fmla="*/ 1 w 7"/>
                      <a:gd name="T37" fmla="*/ 0 h 1"/>
                      <a:gd name="T38" fmla="*/ 0 w 7"/>
                      <a:gd name="T39" fmla="*/ 0 h 1"/>
                      <a:gd name="T40" fmla="*/ 0 w 7"/>
                      <a:gd name="T41" fmla="*/ 0 h 1"/>
                      <a:gd name="T42" fmla="*/ 0 w 7"/>
                      <a:gd name="T43" fmla="*/ 0 h 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7" name="Freeform 523"/>
                  <p:cNvSpPr>
                    <a:spLocks/>
                  </p:cNvSpPr>
                  <p:nvPr/>
                </p:nvSpPr>
                <p:spPr bwMode="auto">
                  <a:xfrm>
                    <a:off x="3306" y="556"/>
                    <a:ext cx="9" cy="2"/>
                  </a:xfrm>
                  <a:custGeom>
                    <a:avLst/>
                    <a:gdLst>
                      <a:gd name="T0" fmla="*/ 0 w 9"/>
                      <a:gd name="T1" fmla="*/ 1 h 2"/>
                      <a:gd name="T2" fmla="*/ 1 w 9"/>
                      <a:gd name="T3" fmla="*/ 1 h 2"/>
                      <a:gd name="T4" fmla="*/ 1 w 9"/>
                      <a:gd name="T5" fmla="*/ 1 h 2"/>
                      <a:gd name="T6" fmla="*/ 2 w 9"/>
                      <a:gd name="T7" fmla="*/ 1 h 2"/>
                      <a:gd name="T8" fmla="*/ 3 w 9"/>
                      <a:gd name="T9" fmla="*/ 1 h 2"/>
                      <a:gd name="T10" fmla="*/ 4 w 9"/>
                      <a:gd name="T11" fmla="*/ 1 h 2"/>
                      <a:gd name="T12" fmla="*/ 5 w 9"/>
                      <a:gd name="T13" fmla="*/ 1 h 2"/>
                      <a:gd name="T14" fmla="*/ 6 w 9"/>
                      <a:gd name="T15" fmla="*/ 1 h 2"/>
                      <a:gd name="T16" fmla="*/ 6 w 9"/>
                      <a:gd name="T17" fmla="*/ 1 h 2"/>
                      <a:gd name="T18" fmla="*/ 8 w 9"/>
                      <a:gd name="T19" fmla="*/ 0 h 2"/>
                      <a:gd name="T20" fmla="*/ 8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  <a:gd name="T26" fmla="*/ 6 w 9"/>
                      <a:gd name="T27" fmla="*/ 0 h 2"/>
                      <a:gd name="T28" fmla="*/ 6 w 9"/>
                      <a:gd name="T29" fmla="*/ 0 h 2"/>
                      <a:gd name="T30" fmla="*/ 5 w 9"/>
                      <a:gd name="T31" fmla="*/ 0 h 2"/>
                      <a:gd name="T32" fmla="*/ 4 w 9"/>
                      <a:gd name="T33" fmla="*/ 0 h 2"/>
                      <a:gd name="T34" fmla="*/ 3 w 9"/>
                      <a:gd name="T35" fmla="*/ 1 h 2"/>
                      <a:gd name="T36" fmla="*/ 3 w 9"/>
                      <a:gd name="T37" fmla="*/ 1 h 2"/>
                      <a:gd name="T38" fmla="*/ 2 w 9"/>
                      <a:gd name="T39" fmla="*/ 1 h 2"/>
                      <a:gd name="T40" fmla="*/ 2 w 9"/>
                      <a:gd name="T41" fmla="*/ 1 h 2"/>
                      <a:gd name="T42" fmla="*/ 1 w 9"/>
                      <a:gd name="T43" fmla="*/ 0 h 2"/>
                      <a:gd name="T44" fmla="*/ 1 w 9"/>
                      <a:gd name="T45" fmla="*/ 0 h 2"/>
                      <a:gd name="T46" fmla="*/ 0 w 9"/>
                      <a:gd name="T47" fmla="*/ 1 h 2"/>
                      <a:gd name="T48" fmla="*/ 0 w 9"/>
                      <a:gd name="T49" fmla="*/ 1 h 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9" h="2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8" name="Freeform 524"/>
                  <p:cNvSpPr>
                    <a:spLocks/>
                  </p:cNvSpPr>
                  <p:nvPr/>
                </p:nvSpPr>
                <p:spPr bwMode="auto">
                  <a:xfrm>
                    <a:off x="3308" y="561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1 w 8"/>
                      <a:gd name="T3" fmla="*/ 0 h 1"/>
                      <a:gd name="T4" fmla="*/ 1 w 8"/>
                      <a:gd name="T5" fmla="*/ 0 h 1"/>
                      <a:gd name="T6" fmla="*/ 2 w 8"/>
                      <a:gd name="T7" fmla="*/ 0 h 1"/>
                      <a:gd name="T8" fmla="*/ 3 w 8"/>
                      <a:gd name="T9" fmla="*/ 0 h 1"/>
                      <a:gd name="T10" fmla="*/ 4 w 8"/>
                      <a:gd name="T11" fmla="*/ 0 h 1"/>
                      <a:gd name="T12" fmla="*/ 5 w 8"/>
                      <a:gd name="T13" fmla="*/ 0 h 1"/>
                      <a:gd name="T14" fmla="*/ 6 w 8"/>
                      <a:gd name="T15" fmla="*/ 0 h 1"/>
                      <a:gd name="T16" fmla="*/ 6 w 8"/>
                      <a:gd name="T17" fmla="*/ 0 h 1"/>
                      <a:gd name="T18" fmla="*/ 7 w 8"/>
                      <a:gd name="T19" fmla="*/ 0 h 1"/>
                      <a:gd name="T20" fmla="*/ 7 w 8"/>
                      <a:gd name="T21" fmla="*/ 0 h 1"/>
                      <a:gd name="T22" fmla="*/ 7 w 8"/>
                      <a:gd name="T23" fmla="*/ 0 h 1"/>
                      <a:gd name="T24" fmla="*/ 6 w 8"/>
                      <a:gd name="T25" fmla="*/ 0 h 1"/>
                      <a:gd name="T26" fmla="*/ 5 w 8"/>
                      <a:gd name="T27" fmla="*/ 0 h 1"/>
                      <a:gd name="T28" fmla="*/ 4 w 8"/>
                      <a:gd name="T29" fmla="*/ 0 h 1"/>
                      <a:gd name="T30" fmla="*/ 4 w 8"/>
                      <a:gd name="T31" fmla="*/ 0 h 1"/>
                      <a:gd name="T32" fmla="*/ 3 w 8"/>
                      <a:gd name="T33" fmla="*/ 0 h 1"/>
                      <a:gd name="T34" fmla="*/ 2 w 8"/>
                      <a:gd name="T35" fmla="*/ 0 h 1"/>
                      <a:gd name="T36" fmla="*/ 1 w 8"/>
                      <a:gd name="T37" fmla="*/ 0 h 1"/>
                      <a:gd name="T38" fmla="*/ 1 w 8"/>
                      <a:gd name="T39" fmla="*/ 0 h 1"/>
                      <a:gd name="T40" fmla="*/ 0 w 8"/>
                      <a:gd name="T41" fmla="*/ 0 h 1"/>
                      <a:gd name="T42" fmla="*/ 0 w 8"/>
                      <a:gd name="T43" fmla="*/ 0 h 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8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9" name="Freeform 525"/>
                  <p:cNvSpPr>
                    <a:spLocks/>
                  </p:cNvSpPr>
                  <p:nvPr/>
                </p:nvSpPr>
                <p:spPr bwMode="auto">
                  <a:xfrm>
                    <a:off x="3309" y="566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1 w 8"/>
                      <a:gd name="T3" fmla="*/ 0 h 1"/>
                      <a:gd name="T4" fmla="*/ 1 w 8"/>
                      <a:gd name="T5" fmla="*/ 0 h 1"/>
                      <a:gd name="T6" fmla="*/ 2 w 8"/>
                      <a:gd name="T7" fmla="*/ 0 h 1"/>
                      <a:gd name="T8" fmla="*/ 3 w 8"/>
                      <a:gd name="T9" fmla="*/ 0 h 1"/>
                      <a:gd name="T10" fmla="*/ 4 w 8"/>
                      <a:gd name="T11" fmla="*/ 0 h 1"/>
                      <a:gd name="T12" fmla="*/ 5 w 8"/>
                      <a:gd name="T13" fmla="*/ 0 h 1"/>
                      <a:gd name="T14" fmla="*/ 6 w 8"/>
                      <a:gd name="T15" fmla="*/ 0 h 1"/>
                      <a:gd name="T16" fmla="*/ 6 w 8"/>
                      <a:gd name="T17" fmla="*/ 0 h 1"/>
                      <a:gd name="T18" fmla="*/ 7 w 8"/>
                      <a:gd name="T19" fmla="*/ 0 h 1"/>
                      <a:gd name="T20" fmla="*/ 7 w 8"/>
                      <a:gd name="T21" fmla="*/ 0 h 1"/>
                      <a:gd name="T22" fmla="*/ 7 w 8"/>
                      <a:gd name="T23" fmla="*/ 0 h 1"/>
                      <a:gd name="T24" fmla="*/ 7 w 8"/>
                      <a:gd name="T25" fmla="*/ 0 h 1"/>
                      <a:gd name="T26" fmla="*/ 6 w 8"/>
                      <a:gd name="T27" fmla="*/ 0 h 1"/>
                      <a:gd name="T28" fmla="*/ 5 w 8"/>
                      <a:gd name="T29" fmla="*/ 0 h 1"/>
                      <a:gd name="T30" fmla="*/ 5 w 8"/>
                      <a:gd name="T31" fmla="*/ 0 h 1"/>
                      <a:gd name="T32" fmla="*/ 4 w 8"/>
                      <a:gd name="T33" fmla="*/ 0 h 1"/>
                      <a:gd name="T34" fmla="*/ 3 w 8"/>
                      <a:gd name="T35" fmla="*/ 0 h 1"/>
                      <a:gd name="T36" fmla="*/ 2 w 8"/>
                      <a:gd name="T37" fmla="*/ 0 h 1"/>
                      <a:gd name="T38" fmla="*/ 1 w 8"/>
                      <a:gd name="T39" fmla="*/ 0 h 1"/>
                      <a:gd name="T40" fmla="*/ 0 w 8"/>
                      <a:gd name="T41" fmla="*/ 0 h 1"/>
                      <a:gd name="T42" fmla="*/ 0 w 8"/>
                      <a:gd name="T43" fmla="*/ 0 h 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8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70" name="Freeform 526"/>
                  <p:cNvSpPr>
                    <a:spLocks/>
                  </p:cNvSpPr>
                  <p:nvPr/>
                </p:nvSpPr>
                <p:spPr bwMode="auto">
                  <a:xfrm>
                    <a:off x="3311" y="571"/>
                    <a:ext cx="8" cy="2"/>
                  </a:xfrm>
                  <a:custGeom>
                    <a:avLst/>
                    <a:gdLst>
                      <a:gd name="T0" fmla="*/ 0 w 8"/>
                      <a:gd name="T1" fmla="*/ 1 h 2"/>
                      <a:gd name="T2" fmla="*/ 0 w 8"/>
                      <a:gd name="T3" fmla="*/ 1 h 2"/>
                      <a:gd name="T4" fmla="*/ 1 w 8"/>
                      <a:gd name="T5" fmla="*/ 1 h 2"/>
                      <a:gd name="T6" fmla="*/ 3 w 8"/>
                      <a:gd name="T7" fmla="*/ 1 h 2"/>
                      <a:gd name="T8" fmla="*/ 3 w 8"/>
                      <a:gd name="T9" fmla="*/ 1 h 2"/>
                      <a:gd name="T10" fmla="*/ 4 w 8"/>
                      <a:gd name="T11" fmla="*/ 1 h 2"/>
                      <a:gd name="T12" fmla="*/ 5 w 8"/>
                      <a:gd name="T13" fmla="*/ 1 h 2"/>
                      <a:gd name="T14" fmla="*/ 6 w 8"/>
                      <a:gd name="T15" fmla="*/ 1 h 2"/>
                      <a:gd name="T16" fmla="*/ 7 w 8"/>
                      <a:gd name="T17" fmla="*/ 1 h 2"/>
                      <a:gd name="T18" fmla="*/ 7 w 8"/>
                      <a:gd name="T19" fmla="*/ 0 h 2"/>
                      <a:gd name="T20" fmla="*/ 7 w 8"/>
                      <a:gd name="T21" fmla="*/ 0 h 2"/>
                      <a:gd name="T22" fmla="*/ 7 w 8"/>
                      <a:gd name="T23" fmla="*/ 0 h 2"/>
                      <a:gd name="T24" fmla="*/ 6 w 8"/>
                      <a:gd name="T25" fmla="*/ 0 h 2"/>
                      <a:gd name="T26" fmla="*/ 6 w 8"/>
                      <a:gd name="T27" fmla="*/ 0 h 2"/>
                      <a:gd name="T28" fmla="*/ 5 w 8"/>
                      <a:gd name="T29" fmla="*/ 0 h 2"/>
                      <a:gd name="T30" fmla="*/ 4 w 8"/>
                      <a:gd name="T31" fmla="*/ 0 h 2"/>
                      <a:gd name="T32" fmla="*/ 4 w 8"/>
                      <a:gd name="T33" fmla="*/ 1 h 2"/>
                      <a:gd name="T34" fmla="*/ 3 w 8"/>
                      <a:gd name="T35" fmla="*/ 1 h 2"/>
                      <a:gd name="T36" fmla="*/ 2 w 8"/>
                      <a:gd name="T37" fmla="*/ 1 h 2"/>
                      <a:gd name="T38" fmla="*/ 1 w 8"/>
                      <a:gd name="T39" fmla="*/ 1 h 2"/>
                      <a:gd name="T40" fmla="*/ 1 w 8"/>
                      <a:gd name="T41" fmla="*/ 0 h 2"/>
                      <a:gd name="T42" fmla="*/ 0 w 8"/>
                      <a:gd name="T43" fmla="*/ 0 h 2"/>
                      <a:gd name="T44" fmla="*/ 0 w 8"/>
                      <a:gd name="T45" fmla="*/ 1 h 2"/>
                      <a:gd name="T46" fmla="*/ 0 w 8"/>
                      <a:gd name="T47" fmla="*/ 1 h 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71" name="Freeform 527"/>
                  <p:cNvSpPr>
                    <a:spLocks/>
                  </p:cNvSpPr>
                  <p:nvPr/>
                </p:nvSpPr>
                <p:spPr bwMode="auto">
                  <a:xfrm>
                    <a:off x="3307" y="548"/>
                    <a:ext cx="7" cy="2"/>
                  </a:xfrm>
                  <a:custGeom>
                    <a:avLst/>
                    <a:gdLst>
                      <a:gd name="T0" fmla="*/ 0 w 7"/>
                      <a:gd name="T1" fmla="*/ 1 h 2"/>
                      <a:gd name="T2" fmla="*/ 1 w 7"/>
                      <a:gd name="T3" fmla="*/ 1 h 2"/>
                      <a:gd name="T4" fmla="*/ 2 w 7"/>
                      <a:gd name="T5" fmla="*/ 1 h 2"/>
                      <a:gd name="T6" fmla="*/ 2 w 7"/>
                      <a:gd name="T7" fmla="*/ 1 h 2"/>
                      <a:gd name="T8" fmla="*/ 3 w 7"/>
                      <a:gd name="T9" fmla="*/ 1 h 2"/>
                      <a:gd name="T10" fmla="*/ 3 w 7"/>
                      <a:gd name="T11" fmla="*/ 1 h 2"/>
                      <a:gd name="T12" fmla="*/ 3 w 7"/>
                      <a:gd name="T13" fmla="*/ 1 h 2"/>
                      <a:gd name="T14" fmla="*/ 4 w 7"/>
                      <a:gd name="T15" fmla="*/ 1 h 2"/>
                      <a:gd name="T16" fmla="*/ 4 w 7"/>
                      <a:gd name="T17" fmla="*/ 1 h 2"/>
                      <a:gd name="T18" fmla="*/ 5 w 7"/>
                      <a:gd name="T19" fmla="*/ 1 h 2"/>
                      <a:gd name="T20" fmla="*/ 6 w 7"/>
                      <a:gd name="T21" fmla="*/ 0 h 2"/>
                      <a:gd name="T22" fmla="*/ 6 w 7"/>
                      <a:gd name="T23" fmla="*/ 0 h 2"/>
                      <a:gd name="T24" fmla="*/ 6 w 7"/>
                      <a:gd name="T25" fmla="*/ 0 h 2"/>
                      <a:gd name="T26" fmla="*/ 5 w 7"/>
                      <a:gd name="T27" fmla="*/ 0 h 2"/>
                      <a:gd name="T28" fmla="*/ 5 w 7"/>
                      <a:gd name="T29" fmla="*/ 0 h 2"/>
                      <a:gd name="T30" fmla="*/ 4 w 7"/>
                      <a:gd name="T31" fmla="*/ 0 h 2"/>
                      <a:gd name="T32" fmla="*/ 3 w 7"/>
                      <a:gd name="T33" fmla="*/ 0 h 2"/>
                      <a:gd name="T34" fmla="*/ 3 w 7"/>
                      <a:gd name="T35" fmla="*/ 0 h 2"/>
                      <a:gd name="T36" fmla="*/ 3 w 7"/>
                      <a:gd name="T37" fmla="*/ 1 h 2"/>
                      <a:gd name="T38" fmla="*/ 2 w 7"/>
                      <a:gd name="T39" fmla="*/ 1 h 2"/>
                      <a:gd name="T40" fmla="*/ 1 w 7"/>
                      <a:gd name="T41" fmla="*/ 1 h 2"/>
                      <a:gd name="T42" fmla="*/ 1 w 7"/>
                      <a:gd name="T43" fmla="*/ 1 h 2"/>
                      <a:gd name="T44" fmla="*/ 0 w 7"/>
                      <a:gd name="T45" fmla="*/ 1 h 2"/>
                      <a:gd name="T46" fmla="*/ 0 w 7"/>
                      <a:gd name="T47" fmla="*/ 1 h 2"/>
                      <a:gd name="T48" fmla="*/ 0 w 7"/>
                      <a:gd name="T49" fmla="*/ 1 h 2"/>
                      <a:gd name="T50" fmla="*/ 0 w 7"/>
                      <a:gd name="T51" fmla="*/ 1 h 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7" h="2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0E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412" name="Freeform 528"/>
                <p:cNvSpPr>
                  <a:spLocks/>
                </p:cNvSpPr>
                <p:nvPr/>
              </p:nvSpPr>
              <p:spPr bwMode="auto">
                <a:xfrm>
                  <a:off x="3304" y="571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1 w 5"/>
                    <a:gd name="T3" fmla="*/ 0 h 2"/>
                    <a:gd name="T4" fmla="*/ 2 w 5"/>
                    <a:gd name="T5" fmla="*/ 0 h 2"/>
                    <a:gd name="T6" fmla="*/ 2 w 5"/>
                    <a:gd name="T7" fmla="*/ 0 h 2"/>
                    <a:gd name="T8" fmla="*/ 3 w 5"/>
                    <a:gd name="T9" fmla="*/ 0 h 2"/>
                    <a:gd name="T10" fmla="*/ 3 w 5"/>
                    <a:gd name="T11" fmla="*/ 0 h 2"/>
                    <a:gd name="T12" fmla="*/ 4 w 5"/>
                    <a:gd name="T13" fmla="*/ 1 h 2"/>
                    <a:gd name="T14" fmla="*/ 4 w 5"/>
                    <a:gd name="T15" fmla="*/ 1 h 2"/>
                    <a:gd name="T16" fmla="*/ 4 w 5"/>
                    <a:gd name="T17" fmla="*/ 1 h 2"/>
                    <a:gd name="T18" fmla="*/ 4 w 5"/>
                    <a:gd name="T19" fmla="*/ 1 h 2"/>
                    <a:gd name="T20" fmla="*/ 3 w 5"/>
                    <a:gd name="T21" fmla="*/ 1 h 2"/>
                    <a:gd name="T22" fmla="*/ 3 w 5"/>
                    <a:gd name="T23" fmla="*/ 1 h 2"/>
                    <a:gd name="T24" fmla="*/ 3 w 5"/>
                    <a:gd name="T25" fmla="*/ 1 h 2"/>
                    <a:gd name="T26" fmla="*/ 2 w 5"/>
                    <a:gd name="T27" fmla="*/ 1 h 2"/>
                    <a:gd name="T28" fmla="*/ 2 w 5"/>
                    <a:gd name="T29" fmla="*/ 1 h 2"/>
                    <a:gd name="T30" fmla="*/ 2 w 5"/>
                    <a:gd name="T31" fmla="*/ 1 h 2"/>
                    <a:gd name="T32" fmla="*/ 1 w 5"/>
                    <a:gd name="T33" fmla="*/ 1 h 2"/>
                    <a:gd name="T34" fmla="*/ 1 w 5"/>
                    <a:gd name="T35" fmla="*/ 1 h 2"/>
                    <a:gd name="T36" fmla="*/ 1 w 5"/>
                    <a:gd name="T37" fmla="*/ 1 h 2"/>
                    <a:gd name="T38" fmla="*/ 1 w 5"/>
                    <a:gd name="T39" fmla="*/ 1 h 2"/>
                    <a:gd name="T40" fmla="*/ 0 w 5"/>
                    <a:gd name="T41" fmla="*/ 1 h 2"/>
                    <a:gd name="T42" fmla="*/ 0 w 5"/>
                    <a:gd name="T43" fmla="*/ 0 h 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13" name="Freeform 529"/>
                <p:cNvSpPr>
                  <a:spLocks/>
                </p:cNvSpPr>
                <p:nvPr/>
              </p:nvSpPr>
              <p:spPr bwMode="auto">
                <a:xfrm>
                  <a:off x="3304" y="568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0 w 2"/>
                    <a:gd name="T7" fmla="*/ 1 h 4"/>
                    <a:gd name="T8" fmla="*/ 1 w 2"/>
                    <a:gd name="T9" fmla="*/ 1 h 4"/>
                    <a:gd name="T10" fmla="*/ 1 w 2"/>
                    <a:gd name="T11" fmla="*/ 1 h 4"/>
                    <a:gd name="T12" fmla="*/ 1 w 2"/>
                    <a:gd name="T13" fmla="*/ 1 h 4"/>
                    <a:gd name="T14" fmla="*/ 1 w 2"/>
                    <a:gd name="T15" fmla="*/ 1 h 4"/>
                    <a:gd name="T16" fmla="*/ 1 w 2"/>
                    <a:gd name="T17" fmla="*/ 2 h 4"/>
                    <a:gd name="T18" fmla="*/ 1 w 2"/>
                    <a:gd name="T19" fmla="*/ 2 h 4"/>
                    <a:gd name="T20" fmla="*/ 0 w 2"/>
                    <a:gd name="T21" fmla="*/ 2 h 4"/>
                    <a:gd name="T22" fmla="*/ 0 w 2"/>
                    <a:gd name="T23" fmla="*/ 3 h 4"/>
                    <a:gd name="T24" fmla="*/ 0 w 2"/>
                    <a:gd name="T25" fmla="*/ 3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14" name="Freeform 530"/>
                <p:cNvSpPr>
                  <a:spLocks/>
                </p:cNvSpPr>
                <p:nvPr/>
              </p:nvSpPr>
              <p:spPr bwMode="auto">
                <a:xfrm>
                  <a:off x="3286" y="547"/>
                  <a:ext cx="3" cy="33"/>
                </a:xfrm>
                <a:custGeom>
                  <a:avLst/>
                  <a:gdLst>
                    <a:gd name="T0" fmla="*/ 1 w 3"/>
                    <a:gd name="T1" fmla="*/ 0 h 33"/>
                    <a:gd name="T2" fmla="*/ 1 w 3"/>
                    <a:gd name="T3" fmla="*/ 3 h 33"/>
                    <a:gd name="T4" fmla="*/ 1 w 3"/>
                    <a:gd name="T5" fmla="*/ 4 h 33"/>
                    <a:gd name="T6" fmla="*/ 0 w 3"/>
                    <a:gd name="T7" fmla="*/ 6 h 33"/>
                    <a:gd name="T8" fmla="*/ 0 w 3"/>
                    <a:gd name="T9" fmla="*/ 8 h 33"/>
                    <a:gd name="T10" fmla="*/ 0 w 3"/>
                    <a:gd name="T11" fmla="*/ 11 h 33"/>
                    <a:gd name="T12" fmla="*/ 0 w 3"/>
                    <a:gd name="T13" fmla="*/ 14 h 33"/>
                    <a:gd name="T14" fmla="*/ 0 w 3"/>
                    <a:gd name="T15" fmla="*/ 17 h 33"/>
                    <a:gd name="T16" fmla="*/ 0 w 3"/>
                    <a:gd name="T17" fmla="*/ 20 h 33"/>
                    <a:gd name="T18" fmla="*/ 1 w 3"/>
                    <a:gd name="T19" fmla="*/ 23 h 33"/>
                    <a:gd name="T20" fmla="*/ 1 w 3"/>
                    <a:gd name="T21" fmla="*/ 26 h 33"/>
                    <a:gd name="T22" fmla="*/ 2 w 3"/>
                    <a:gd name="T23" fmla="*/ 28 h 33"/>
                    <a:gd name="T24" fmla="*/ 2 w 3"/>
                    <a:gd name="T25" fmla="*/ 29 h 33"/>
                    <a:gd name="T26" fmla="*/ 2 w 3"/>
                    <a:gd name="T27" fmla="*/ 32 h 33"/>
                    <a:gd name="T28" fmla="*/ 2 w 3"/>
                    <a:gd name="T29" fmla="*/ 30 h 33"/>
                    <a:gd name="T30" fmla="*/ 2 w 3"/>
                    <a:gd name="T31" fmla="*/ 29 h 33"/>
                    <a:gd name="T32" fmla="*/ 2 w 3"/>
                    <a:gd name="T33" fmla="*/ 26 h 33"/>
                    <a:gd name="T34" fmla="*/ 2 w 3"/>
                    <a:gd name="T35" fmla="*/ 25 h 33"/>
                    <a:gd name="T36" fmla="*/ 1 w 3"/>
                    <a:gd name="T37" fmla="*/ 23 h 33"/>
                    <a:gd name="T38" fmla="*/ 1 w 3"/>
                    <a:gd name="T39" fmla="*/ 21 h 33"/>
                    <a:gd name="T40" fmla="*/ 1 w 3"/>
                    <a:gd name="T41" fmla="*/ 19 h 33"/>
                    <a:gd name="T42" fmla="*/ 1 w 3"/>
                    <a:gd name="T43" fmla="*/ 18 h 33"/>
                    <a:gd name="T44" fmla="*/ 0 w 3"/>
                    <a:gd name="T45" fmla="*/ 16 h 33"/>
                    <a:gd name="T46" fmla="*/ 0 w 3"/>
                    <a:gd name="T47" fmla="*/ 13 h 33"/>
                    <a:gd name="T48" fmla="*/ 0 w 3"/>
                    <a:gd name="T49" fmla="*/ 11 h 33"/>
                    <a:gd name="T50" fmla="*/ 0 w 3"/>
                    <a:gd name="T51" fmla="*/ 8 h 33"/>
                    <a:gd name="T52" fmla="*/ 1 w 3"/>
                    <a:gd name="T53" fmla="*/ 6 h 33"/>
                    <a:gd name="T54" fmla="*/ 1 w 3"/>
                    <a:gd name="T55" fmla="*/ 3 h 33"/>
                    <a:gd name="T56" fmla="*/ 1 w 3"/>
                    <a:gd name="T57" fmla="*/ 0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" h="3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1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5" name="Group 531"/>
                <p:cNvGrpSpPr>
                  <a:grpSpLocks/>
                </p:cNvGrpSpPr>
                <p:nvPr/>
              </p:nvGrpSpPr>
              <p:grpSpPr bwMode="auto">
                <a:xfrm>
                  <a:off x="3286" y="537"/>
                  <a:ext cx="5" cy="7"/>
                  <a:chOff x="3286" y="537"/>
                  <a:chExt cx="5" cy="7"/>
                </a:xfrm>
              </p:grpSpPr>
              <p:grpSp>
                <p:nvGrpSpPr>
                  <p:cNvPr id="57461" name="Group 532"/>
                  <p:cNvGrpSpPr>
                    <a:grpSpLocks/>
                  </p:cNvGrpSpPr>
                  <p:nvPr/>
                </p:nvGrpSpPr>
                <p:grpSpPr bwMode="auto">
                  <a:xfrm>
                    <a:off x="3286" y="537"/>
                    <a:ext cx="5" cy="7"/>
                    <a:chOff x="3286" y="537"/>
                    <a:chExt cx="5" cy="7"/>
                  </a:xfrm>
                </p:grpSpPr>
                <p:sp>
                  <p:nvSpPr>
                    <p:cNvPr id="57463" name="Freeform 533"/>
                    <p:cNvSpPr>
                      <a:spLocks/>
                    </p:cNvSpPr>
                    <p:nvPr/>
                  </p:nvSpPr>
                  <p:spPr bwMode="auto">
                    <a:xfrm>
                      <a:off x="3287" y="537"/>
                      <a:ext cx="4" cy="3"/>
                    </a:xfrm>
                    <a:custGeom>
                      <a:avLst/>
                      <a:gdLst>
                        <a:gd name="T0" fmla="*/ 0 w 4"/>
                        <a:gd name="T1" fmla="*/ 2 h 3"/>
                        <a:gd name="T2" fmla="*/ 0 w 4"/>
                        <a:gd name="T3" fmla="*/ 1 h 3"/>
                        <a:gd name="T4" fmla="*/ 0 w 4"/>
                        <a:gd name="T5" fmla="*/ 1 h 3"/>
                        <a:gd name="T6" fmla="*/ 0 w 4"/>
                        <a:gd name="T7" fmla="*/ 0 h 3"/>
                        <a:gd name="T8" fmla="*/ 1 w 4"/>
                        <a:gd name="T9" fmla="*/ 0 h 3"/>
                        <a:gd name="T10" fmla="*/ 1 w 4"/>
                        <a:gd name="T11" fmla="*/ 0 h 3"/>
                        <a:gd name="T12" fmla="*/ 1 w 4"/>
                        <a:gd name="T13" fmla="*/ 0 h 3"/>
                        <a:gd name="T14" fmla="*/ 1 w 4"/>
                        <a:gd name="T15" fmla="*/ 0 h 3"/>
                        <a:gd name="T16" fmla="*/ 1 w 4"/>
                        <a:gd name="T17" fmla="*/ 0 h 3"/>
                        <a:gd name="T18" fmla="*/ 2 w 4"/>
                        <a:gd name="T19" fmla="*/ 0 h 3"/>
                        <a:gd name="T20" fmla="*/ 2 w 4"/>
                        <a:gd name="T21" fmla="*/ 0 h 3"/>
                        <a:gd name="T22" fmla="*/ 2 w 4"/>
                        <a:gd name="T23" fmla="*/ 0 h 3"/>
                        <a:gd name="T24" fmla="*/ 2 w 4"/>
                        <a:gd name="T25" fmla="*/ 0 h 3"/>
                        <a:gd name="T26" fmla="*/ 3 w 4"/>
                        <a:gd name="T27" fmla="*/ 0 h 3"/>
                        <a:gd name="T28" fmla="*/ 3 w 4"/>
                        <a:gd name="T29" fmla="*/ 0 h 3"/>
                        <a:gd name="T30" fmla="*/ 3 w 4"/>
                        <a:gd name="T31" fmla="*/ 1 h 3"/>
                        <a:gd name="T32" fmla="*/ 3 w 4"/>
                        <a:gd name="T33" fmla="*/ 1 h 3"/>
                        <a:gd name="T34" fmla="*/ 2 w 4"/>
                        <a:gd name="T35" fmla="*/ 1 h 3"/>
                        <a:gd name="T36" fmla="*/ 2 w 4"/>
                        <a:gd name="T37" fmla="*/ 1 h 3"/>
                        <a:gd name="T38" fmla="*/ 2 w 4"/>
                        <a:gd name="T39" fmla="*/ 1 h 3"/>
                        <a:gd name="T40" fmla="*/ 2 w 4"/>
                        <a:gd name="T41" fmla="*/ 1 h 3"/>
                        <a:gd name="T42" fmla="*/ 2 w 4"/>
                        <a:gd name="T43" fmla="*/ 1 h 3"/>
                        <a:gd name="T44" fmla="*/ 2 w 4"/>
                        <a:gd name="T45" fmla="*/ 1 h 3"/>
                        <a:gd name="T46" fmla="*/ 2 w 4"/>
                        <a:gd name="T47" fmla="*/ 1 h 3"/>
                        <a:gd name="T48" fmla="*/ 1 w 4"/>
                        <a:gd name="T49" fmla="*/ 2 h 3"/>
                        <a:gd name="T50" fmla="*/ 1 w 4"/>
                        <a:gd name="T51" fmla="*/ 1 h 3"/>
                        <a:gd name="T52" fmla="*/ 1 w 4"/>
                        <a:gd name="T53" fmla="*/ 1 h 3"/>
                        <a:gd name="T54" fmla="*/ 1 w 4"/>
                        <a:gd name="T55" fmla="*/ 1 h 3"/>
                        <a:gd name="T56" fmla="*/ 1 w 4"/>
                        <a:gd name="T57" fmla="*/ 1 h 3"/>
                        <a:gd name="T58" fmla="*/ 1 w 4"/>
                        <a:gd name="T59" fmla="*/ 1 h 3"/>
                        <a:gd name="T60" fmla="*/ 1 w 4"/>
                        <a:gd name="T61" fmla="*/ 1 h 3"/>
                        <a:gd name="T62" fmla="*/ 1 w 4"/>
                        <a:gd name="T63" fmla="*/ 1 h 3"/>
                        <a:gd name="T64" fmla="*/ 0 w 4"/>
                        <a:gd name="T65" fmla="*/ 2 h 3"/>
                        <a:gd name="T66" fmla="*/ 0 w 4"/>
                        <a:gd name="T67" fmla="*/ 2 h 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0" y="2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lnTo>
                            <a:pt x="1" y="2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C0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64" name="Freeform 534"/>
                    <p:cNvSpPr>
                      <a:spLocks/>
                    </p:cNvSpPr>
                    <p:nvPr/>
                  </p:nvSpPr>
                  <p:spPr bwMode="auto">
                    <a:xfrm>
                      <a:off x="3286" y="538"/>
                      <a:ext cx="4" cy="6"/>
                    </a:xfrm>
                    <a:custGeom>
                      <a:avLst/>
                      <a:gdLst>
                        <a:gd name="T0" fmla="*/ 3 w 4"/>
                        <a:gd name="T1" fmla="*/ 5 h 6"/>
                        <a:gd name="T2" fmla="*/ 3 w 4"/>
                        <a:gd name="T3" fmla="*/ 0 h 6"/>
                        <a:gd name="T4" fmla="*/ 0 w 4"/>
                        <a:gd name="T5" fmla="*/ 0 h 6"/>
                        <a:gd name="T6" fmla="*/ 0 w 4"/>
                        <a:gd name="T7" fmla="*/ 5 h 6"/>
                        <a:gd name="T8" fmla="*/ 3 w 4"/>
                        <a:gd name="T9" fmla="*/ 5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" h="6">
                          <a:moveTo>
                            <a:pt x="3" y="5"/>
                          </a:move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  <a:lnTo>
                            <a:pt x="3" y="5"/>
                          </a:lnTo>
                        </a:path>
                      </a:pathLst>
                    </a:custGeom>
                    <a:solidFill>
                      <a:srgbClr val="8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465" name="Line 5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0" y="540"/>
                      <a:ext cx="1" cy="0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462" name="Freeform 536"/>
                  <p:cNvSpPr>
                    <a:spLocks/>
                  </p:cNvSpPr>
                  <p:nvPr/>
                </p:nvSpPr>
                <p:spPr bwMode="auto">
                  <a:xfrm>
                    <a:off x="3287" y="537"/>
                    <a:ext cx="4" cy="3"/>
                  </a:xfrm>
                  <a:custGeom>
                    <a:avLst/>
                    <a:gdLst>
                      <a:gd name="T0" fmla="*/ 0 w 4"/>
                      <a:gd name="T1" fmla="*/ 2 h 3"/>
                      <a:gd name="T2" fmla="*/ 0 w 4"/>
                      <a:gd name="T3" fmla="*/ 1 h 3"/>
                      <a:gd name="T4" fmla="*/ 0 w 4"/>
                      <a:gd name="T5" fmla="*/ 1 h 3"/>
                      <a:gd name="T6" fmla="*/ 0 w 4"/>
                      <a:gd name="T7" fmla="*/ 0 h 3"/>
                      <a:gd name="T8" fmla="*/ 1 w 4"/>
                      <a:gd name="T9" fmla="*/ 0 h 3"/>
                      <a:gd name="T10" fmla="*/ 1 w 4"/>
                      <a:gd name="T11" fmla="*/ 0 h 3"/>
                      <a:gd name="T12" fmla="*/ 1 w 4"/>
                      <a:gd name="T13" fmla="*/ 0 h 3"/>
                      <a:gd name="T14" fmla="*/ 1 w 4"/>
                      <a:gd name="T15" fmla="*/ 0 h 3"/>
                      <a:gd name="T16" fmla="*/ 1 w 4"/>
                      <a:gd name="T17" fmla="*/ 0 h 3"/>
                      <a:gd name="T18" fmla="*/ 2 w 4"/>
                      <a:gd name="T19" fmla="*/ 0 h 3"/>
                      <a:gd name="T20" fmla="*/ 2 w 4"/>
                      <a:gd name="T21" fmla="*/ 0 h 3"/>
                      <a:gd name="T22" fmla="*/ 2 w 4"/>
                      <a:gd name="T23" fmla="*/ 0 h 3"/>
                      <a:gd name="T24" fmla="*/ 2 w 4"/>
                      <a:gd name="T25" fmla="*/ 0 h 3"/>
                      <a:gd name="T26" fmla="*/ 3 w 4"/>
                      <a:gd name="T27" fmla="*/ 0 h 3"/>
                      <a:gd name="T28" fmla="*/ 3 w 4"/>
                      <a:gd name="T29" fmla="*/ 0 h 3"/>
                      <a:gd name="T30" fmla="*/ 3 w 4"/>
                      <a:gd name="T31" fmla="*/ 1 h 3"/>
                      <a:gd name="T32" fmla="*/ 3 w 4"/>
                      <a:gd name="T33" fmla="*/ 1 h 3"/>
                      <a:gd name="T34" fmla="*/ 3 w 4"/>
                      <a:gd name="T35" fmla="*/ 0 h 3"/>
                      <a:gd name="T36" fmla="*/ 3 w 4"/>
                      <a:gd name="T37" fmla="*/ 1 h 3"/>
                      <a:gd name="T38" fmla="*/ 3 w 4"/>
                      <a:gd name="T39" fmla="*/ 0 h 3"/>
                      <a:gd name="T40" fmla="*/ 2 w 4"/>
                      <a:gd name="T41" fmla="*/ 0 h 3"/>
                      <a:gd name="T42" fmla="*/ 2 w 4"/>
                      <a:gd name="T43" fmla="*/ 0 h 3"/>
                      <a:gd name="T44" fmla="*/ 2 w 4"/>
                      <a:gd name="T45" fmla="*/ 0 h 3"/>
                      <a:gd name="T46" fmla="*/ 2 w 4"/>
                      <a:gd name="T47" fmla="*/ 0 h 3"/>
                      <a:gd name="T48" fmla="*/ 2 w 4"/>
                      <a:gd name="T49" fmla="*/ 0 h 3"/>
                      <a:gd name="T50" fmla="*/ 2 w 4"/>
                      <a:gd name="T51" fmla="*/ 0 h 3"/>
                      <a:gd name="T52" fmla="*/ 2 w 4"/>
                      <a:gd name="T53" fmla="*/ 0 h 3"/>
                      <a:gd name="T54" fmla="*/ 2 w 4"/>
                      <a:gd name="T55" fmla="*/ 0 h 3"/>
                      <a:gd name="T56" fmla="*/ 1 w 4"/>
                      <a:gd name="T57" fmla="*/ 0 h 3"/>
                      <a:gd name="T58" fmla="*/ 1 w 4"/>
                      <a:gd name="T59" fmla="*/ 0 h 3"/>
                      <a:gd name="T60" fmla="*/ 1 w 4"/>
                      <a:gd name="T61" fmla="*/ 0 h 3"/>
                      <a:gd name="T62" fmla="*/ 1 w 4"/>
                      <a:gd name="T63" fmla="*/ 0 h 3"/>
                      <a:gd name="T64" fmla="*/ 1 w 4"/>
                      <a:gd name="T65" fmla="*/ 1 h 3"/>
                      <a:gd name="T66" fmla="*/ 0 w 4"/>
                      <a:gd name="T67" fmla="*/ 1 h 3"/>
                      <a:gd name="T68" fmla="*/ 1 w 4"/>
                      <a:gd name="T69" fmla="*/ 1 h 3"/>
                      <a:gd name="T70" fmla="*/ 0 w 4"/>
                      <a:gd name="T71" fmla="*/ 1 h 3"/>
                      <a:gd name="T72" fmla="*/ 0 w 4"/>
                      <a:gd name="T73" fmla="*/ 2 h 3"/>
                      <a:gd name="T74" fmla="*/ 0 w 4"/>
                      <a:gd name="T75" fmla="*/ 2 h 3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4" h="3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80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416" name="Freeform 537"/>
                <p:cNvSpPr>
                  <a:spLocks/>
                </p:cNvSpPr>
                <p:nvPr/>
              </p:nvSpPr>
              <p:spPr bwMode="auto">
                <a:xfrm>
                  <a:off x="3290" y="557"/>
                  <a:ext cx="19" cy="13"/>
                </a:xfrm>
                <a:custGeom>
                  <a:avLst/>
                  <a:gdLst>
                    <a:gd name="T0" fmla="*/ 1 w 19"/>
                    <a:gd name="T1" fmla="*/ 1 h 13"/>
                    <a:gd name="T2" fmla="*/ 3 w 19"/>
                    <a:gd name="T3" fmla="*/ 0 h 13"/>
                    <a:gd name="T4" fmla="*/ 5 w 19"/>
                    <a:gd name="T5" fmla="*/ 0 h 13"/>
                    <a:gd name="T6" fmla="*/ 7 w 19"/>
                    <a:gd name="T7" fmla="*/ 0 h 13"/>
                    <a:gd name="T8" fmla="*/ 9 w 19"/>
                    <a:gd name="T9" fmla="*/ 0 h 13"/>
                    <a:gd name="T10" fmla="*/ 10 w 19"/>
                    <a:gd name="T11" fmla="*/ 1 h 13"/>
                    <a:gd name="T12" fmla="*/ 11 w 19"/>
                    <a:gd name="T13" fmla="*/ 1 h 13"/>
                    <a:gd name="T14" fmla="*/ 13 w 19"/>
                    <a:gd name="T15" fmla="*/ 2 h 13"/>
                    <a:gd name="T16" fmla="*/ 14 w 19"/>
                    <a:gd name="T17" fmla="*/ 2 h 13"/>
                    <a:gd name="T18" fmla="*/ 14 w 19"/>
                    <a:gd name="T19" fmla="*/ 3 h 13"/>
                    <a:gd name="T20" fmla="*/ 15 w 19"/>
                    <a:gd name="T21" fmla="*/ 3 h 13"/>
                    <a:gd name="T22" fmla="*/ 16 w 19"/>
                    <a:gd name="T23" fmla="*/ 5 h 13"/>
                    <a:gd name="T24" fmla="*/ 17 w 19"/>
                    <a:gd name="T25" fmla="*/ 7 h 13"/>
                    <a:gd name="T26" fmla="*/ 17 w 19"/>
                    <a:gd name="T27" fmla="*/ 9 h 13"/>
                    <a:gd name="T28" fmla="*/ 18 w 19"/>
                    <a:gd name="T29" fmla="*/ 11 h 13"/>
                    <a:gd name="T30" fmla="*/ 18 w 19"/>
                    <a:gd name="T31" fmla="*/ 12 h 13"/>
                    <a:gd name="T32" fmla="*/ 17 w 19"/>
                    <a:gd name="T33" fmla="*/ 11 h 13"/>
                    <a:gd name="T34" fmla="*/ 17 w 19"/>
                    <a:gd name="T35" fmla="*/ 11 h 13"/>
                    <a:gd name="T36" fmla="*/ 14 w 19"/>
                    <a:gd name="T37" fmla="*/ 10 h 13"/>
                    <a:gd name="T38" fmla="*/ 13 w 19"/>
                    <a:gd name="T39" fmla="*/ 10 h 13"/>
                    <a:gd name="T40" fmla="*/ 11 w 19"/>
                    <a:gd name="T41" fmla="*/ 9 h 13"/>
                    <a:gd name="T42" fmla="*/ 10 w 19"/>
                    <a:gd name="T43" fmla="*/ 9 h 13"/>
                    <a:gd name="T44" fmla="*/ 9 w 19"/>
                    <a:gd name="T45" fmla="*/ 9 h 13"/>
                    <a:gd name="T46" fmla="*/ 7 w 19"/>
                    <a:gd name="T47" fmla="*/ 9 h 13"/>
                    <a:gd name="T48" fmla="*/ 6 w 19"/>
                    <a:gd name="T49" fmla="*/ 9 h 13"/>
                    <a:gd name="T50" fmla="*/ 4 w 19"/>
                    <a:gd name="T51" fmla="*/ 9 h 13"/>
                    <a:gd name="T52" fmla="*/ 3 w 19"/>
                    <a:gd name="T53" fmla="*/ 10 h 13"/>
                    <a:gd name="T54" fmla="*/ 2 w 19"/>
                    <a:gd name="T55" fmla="*/ 10 h 13"/>
                    <a:gd name="T56" fmla="*/ 1 w 19"/>
                    <a:gd name="T57" fmla="*/ 10 h 13"/>
                    <a:gd name="T58" fmla="*/ 0 w 19"/>
                    <a:gd name="T59" fmla="*/ 11 h 13"/>
                    <a:gd name="T60" fmla="*/ 1 w 19"/>
                    <a:gd name="T61" fmla="*/ 7 h 13"/>
                    <a:gd name="T62" fmla="*/ 1 w 19"/>
                    <a:gd name="T63" fmla="*/ 4 h 13"/>
                    <a:gd name="T64" fmla="*/ 1 w 19"/>
                    <a:gd name="T65" fmla="*/ 2 h 13"/>
                    <a:gd name="T66" fmla="*/ 1 w 19"/>
                    <a:gd name="T67" fmla="*/ 1 h 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" h="13">
                      <a:moveTo>
                        <a:pt x="1" y="1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6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7" y="11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1" y="9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7" name="Group 538"/>
                <p:cNvGrpSpPr>
                  <a:grpSpLocks/>
                </p:cNvGrpSpPr>
                <p:nvPr/>
              </p:nvGrpSpPr>
              <p:grpSpPr bwMode="auto">
                <a:xfrm>
                  <a:off x="3291" y="554"/>
                  <a:ext cx="18" cy="14"/>
                  <a:chOff x="3291" y="554"/>
                  <a:chExt cx="18" cy="14"/>
                </a:xfrm>
              </p:grpSpPr>
              <p:sp>
                <p:nvSpPr>
                  <p:cNvPr id="57458" name="Freeform 539"/>
                  <p:cNvSpPr>
                    <a:spLocks/>
                  </p:cNvSpPr>
                  <p:nvPr/>
                </p:nvSpPr>
                <p:spPr bwMode="auto">
                  <a:xfrm>
                    <a:off x="3292" y="554"/>
                    <a:ext cx="14" cy="3"/>
                  </a:xfrm>
                  <a:custGeom>
                    <a:avLst/>
                    <a:gdLst>
                      <a:gd name="T0" fmla="*/ 0 w 14"/>
                      <a:gd name="T1" fmla="*/ 0 h 3"/>
                      <a:gd name="T2" fmla="*/ 1 w 14"/>
                      <a:gd name="T3" fmla="*/ 0 h 3"/>
                      <a:gd name="T4" fmla="*/ 3 w 14"/>
                      <a:gd name="T5" fmla="*/ 0 h 3"/>
                      <a:gd name="T6" fmla="*/ 5 w 14"/>
                      <a:gd name="T7" fmla="*/ 0 h 3"/>
                      <a:gd name="T8" fmla="*/ 7 w 14"/>
                      <a:gd name="T9" fmla="*/ 0 h 3"/>
                      <a:gd name="T10" fmla="*/ 8 w 14"/>
                      <a:gd name="T11" fmla="*/ 0 h 3"/>
                      <a:gd name="T12" fmla="*/ 10 w 14"/>
                      <a:gd name="T13" fmla="*/ 1 h 3"/>
                      <a:gd name="T14" fmla="*/ 11 w 14"/>
                      <a:gd name="T15" fmla="*/ 1 h 3"/>
                      <a:gd name="T16" fmla="*/ 11 w 14"/>
                      <a:gd name="T17" fmla="*/ 1 h 3"/>
                      <a:gd name="T18" fmla="*/ 11 w 14"/>
                      <a:gd name="T19" fmla="*/ 1 h 3"/>
                      <a:gd name="T20" fmla="*/ 12 w 14"/>
                      <a:gd name="T21" fmla="*/ 2 h 3"/>
                      <a:gd name="T22" fmla="*/ 13 w 14"/>
                      <a:gd name="T23" fmla="*/ 2 h 3"/>
                      <a:gd name="T24" fmla="*/ 12 w 14"/>
                      <a:gd name="T25" fmla="*/ 2 h 3"/>
                      <a:gd name="T26" fmla="*/ 11 w 14"/>
                      <a:gd name="T27" fmla="*/ 2 h 3"/>
                      <a:gd name="T28" fmla="*/ 9 w 14"/>
                      <a:gd name="T29" fmla="*/ 1 h 3"/>
                      <a:gd name="T30" fmla="*/ 9 w 14"/>
                      <a:gd name="T31" fmla="*/ 1 h 3"/>
                      <a:gd name="T32" fmla="*/ 8 w 14"/>
                      <a:gd name="T33" fmla="*/ 1 h 3"/>
                      <a:gd name="T34" fmla="*/ 7 w 14"/>
                      <a:gd name="T35" fmla="*/ 1 h 3"/>
                      <a:gd name="T36" fmla="*/ 6 w 14"/>
                      <a:gd name="T37" fmla="*/ 1 h 3"/>
                      <a:gd name="T38" fmla="*/ 5 w 14"/>
                      <a:gd name="T39" fmla="*/ 1 h 3"/>
                      <a:gd name="T40" fmla="*/ 4 w 14"/>
                      <a:gd name="T41" fmla="*/ 1 h 3"/>
                      <a:gd name="T42" fmla="*/ 3 w 14"/>
                      <a:gd name="T43" fmla="*/ 1 h 3"/>
                      <a:gd name="T44" fmla="*/ 2 w 14"/>
                      <a:gd name="T45" fmla="*/ 1 h 3"/>
                      <a:gd name="T46" fmla="*/ 0 w 14"/>
                      <a:gd name="T47" fmla="*/ 1 h 3"/>
                      <a:gd name="T48" fmla="*/ 0 w 14"/>
                      <a:gd name="T49" fmla="*/ 1 h 3"/>
                      <a:gd name="T50" fmla="*/ 0 w 14"/>
                      <a:gd name="T51" fmla="*/ 0 h 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4" h="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9" name="Freeform 540"/>
                  <p:cNvSpPr>
                    <a:spLocks/>
                  </p:cNvSpPr>
                  <p:nvPr/>
                </p:nvSpPr>
                <p:spPr bwMode="auto">
                  <a:xfrm>
                    <a:off x="3292" y="559"/>
                    <a:ext cx="16" cy="4"/>
                  </a:xfrm>
                  <a:custGeom>
                    <a:avLst/>
                    <a:gdLst>
                      <a:gd name="T0" fmla="*/ 0 w 16"/>
                      <a:gd name="T1" fmla="*/ 0 h 4"/>
                      <a:gd name="T2" fmla="*/ 1 w 16"/>
                      <a:gd name="T3" fmla="*/ 0 h 4"/>
                      <a:gd name="T4" fmla="*/ 3 w 16"/>
                      <a:gd name="T5" fmla="*/ 0 h 4"/>
                      <a:gd name="T6" fmla="*/ 5 w 16"/>
                      <a:gd name="T7" fmla="*/ 0 h 4"/>
                      <a:gd name="T8" fmla="*/ 7 w 16"/>
                      <a:gd name="T9" fmla="*/ 0 h 4"/>
                      <a:gd name="T10" fmla="*/ 9 w 16"/>
                      <a:gd name="T11" fmla="*/ 1 h 4"/>
                      <a:gd name="T12" fmla="*/ 10 w 16"/>
                      <a:gd name="T13" fmla="*/ 1 h 4"/>
                      <a:gd name="T14" fmla="*/ 11 w 16"/>
                      <a:gd name="T15" fmla="*/ 1 h 4"/>
                      <a:gd name="T16" fmla="*/ 12 w 16"/>
                      <a:gd name="T17" fmla="*/ 1 h 4"/>
                      <a:gd name="T18" fmla="*/ 12 w 16"/>
                      <a:gd name="T19" fmla="*/ 1 h 4"/>
                      <a:gd name="T20" fmla="*/ 13 w 16"/>
                      <a:gd name="T21" fmla="*/ 2 h 4"/>
                      <a:gd name="T22" fmla="*/ 14 w 16"/>
                      <a:gd name="T23" fmla="*/ 2 h 4"/>
                      <a:gd name="T24" fmla="*/ 15 w 16"/>
                      <a:gd name="T25" fmla="*/ 2 h 4"/>
                      <a:gd name="T26" fmla="*/ 15 w 16"/>
                      <a:gd name="T27" fmla="*/ 3 h 4"/>
                      <a:gd name="T28" fmla="*/ 14 w 16"/>
                      <a:gd name="T29" fmla="*/ 2 h 4"/>
                      <a:gd name="T30" fmla="*/ 12 w 16"/>
                      <a:gd name="T31" fmla="*/ 2 h 4"/>
                      <a:gd name="T32" fmla="*/ 12 w 16"/>
                      <a:gd name="T33" fmla="*/ 2 h 4"/>
                      <a:gd name="T34" fmla="*/ 11 w 16"/>
                      <a:gd name="T35" fmla="*/ 2 h 4"/>
                      <a:gd name="T36" fmla="*/ 9 w 16"/>
                      <a:gd name="T37" fmla="*/ 2 h 4"/>
                      <a:gd name="T38" fmla="*/ 8 w 16"/>
                      <a:gd name="T39" fmla="*/ 1 h 4"/>
                      <a:gd name="T40" fmla="*/ 6 w 16"/>
                      <a:gd name="T41" fmla="*/ 1 h 4"/>
                      <a:gd name="T42" fmla="*/ 4 w 16"/>
                      <a:gd name="T43" fmla="*/ 1 h 4"/>
                      <a:gd name="T44" fmla="*/ 3 w 16"/>
                      <a:gd name="T45" fmla="*/ 1 h 4"/>
                      <a:gd name="T46" fmla="*/ 1 w 16"/>
                      <a:gd name="T47" fmla="*/ 1 h 4"/>
                      <a:gd name="T48" fmla="*/ 0 w 16"/>
                      <a:gd name="T49" fmla="*/ 1 h 4"/>
                      <a:gd name="T50" fmla="*/ 0 w 16"/>
                      <a:gd name="T51" fmla="*/ 0 h 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6" h="4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5" y="3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9" y="2"/>
                        </a:lnTo>
                        <a:lnTo>
                          <a:pt x="8" y="1"/>
                        </a:lnTo>
                        <a:lnTo>
                          <a:pt x="6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60" name="Freeform 541"/>
                  <p:cNvSpPr>
                    <a:spLocks/>
                  </p:cNvSpPr>
                  <p:nvPr/>
                </p:nvSpPr>
                <p:spPr bwMode="auto">
                  <a:xfrm>
                    <a:off x="3291" y="564"/>
                    <a:ext cx="18" cy="4"/>
                  </a:xfrm>
                  <a:custGeom>
                    <a:avLst/>
                    <a:gdLst>
                      <a:gd name="T0" fmla="*/ 0 w 18"/>
                      <a:gd name="T1" fmla="*/ 1 h 4"/>
                      <a:gd name="T2" fmla="*/ 2 w 18"/>
                      <a:gd name="T3" fmla="*/ 0 h 4"/>
                      <a:gd name="T4" fmla="*/ 3 w 18"/>
                      <a:gd name="T5" fmla="*/ 0 h 4"/>
                      <a:gd name="T6" fmla="*/ 6 w 18"/>
                      <a:gd name="T7" fmla="*/ 0 h 4"/>
                      <a:gd name="T8" fmla="*/ 7 w 18"/>
                      <a:gd name="T9" fmla="*/ 0 h 4"/>
                      <a:gd name="T10" fmla="*/ 9 w 18"/>
                      <a:gd name="T11" fmla="*/ 1 h 4"/>
                      <a:gd name="T12" fmla="*/ 11 w 18"/>
                      <a:gd name="T13" fmla="*/ 1 h 4"/>
                      <a:gd name="T14" fmla="*/ 13 w 18"/>
                      <a:gd name="T15" fmla="*/ 1 h 4"/>
                      <a:gd name="T16" fmla="*/ 15 w 18"/>
                      <a:gd name="T17" fmla="*/ 2 h 4"/>
                      <a:gd name="T18" fmla="*/ 16 w 18"/>
                      <a:gd name="T19" fmla="*/ 2 h 4"/>
                      <a:gd name="T20" fmla="*/ 17 w 18"/>
                      <a:gd name="T21" fmla="*/ 3 h 4"/>
                      <a:gd name="T22" fmla="*/ 16 w 18"/>
                      <a:gd name="T23" fmla="*/ 3 h 4"/>
                      <a:gd name="T24" fmla="*/ 15 w 18"/>
                      <a:gd name="T25" fmla="*/ 2 h 4"/>
                      <a:gd name="T26" fmla="*/ 14 w 18"/>
                      <a:gd name="T27" fmla="*/ 2 h 4"/>
                      <a:gd name="T28" fmla="*/ 12 w 18"/>
                      <a:gd name="T29" fmla="*/ 2 h 4"/>
                      <a:gd name="T30" fmla="*/ 11 w 18"/>
                      <a:gd name="T31" fmla="*/ 2 h 4"/>
                      <a:gd name="T32" fmla="*/ 9 w 18"/>
                      <a:gd name="T33" fmla="*/ 1 h 4"/>
                      <a:gd name="T34" fmla="*/ 7 w 18"/>
                      <a:gd name="T35" fmla="*/ 1 h 4"/>
                      <a:gd name="T36" fmla="*/ 5 w 18"/>
                      <a:gd name="T37" fmla="*/ 1 h 4"/>
                      <a:gd name="T38" fmla="*/ 3 w 18"/>
                      <a:gd name="T39" fmla="*/ 1 h 4"/>
                      <a:gd name="T40" fmla="*/ 2 w 18"/>
                      <a:gd name="T41" fmla="*/ 1 h 4"/>
                      <a:gd name="T42" fmla="*/ 0 w 18"/>
                      <a:gd name="T43" fmla="*/ 2 h 4"/>
                      <a:gd name="T44" fmla="*/ 0 w 18"/>
                      <a:gd name="T45" fmla="*/ 1 h 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18" h="4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3" y="1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7" y="3"/>
                        </a:lnTo>
                        <a:lnTo>
                          <a:pt x="16" y="3"/>
                        </a:lnTo>
                        <a:lnTo>
                          <a:pt x="15" y="2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5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7418" name="Freeform 542"/>
                <p:cNvSpPr>
                  <a:spLocks/>
                </p:cNvSpPr>
                <p:nvPr/>
              </p:nvSpPr>
              <p:spPr bwMode="auto">
                <a:xfrm>
                  <a:off x="3290" y="542"/>
                  <a:ext cx="15" cy="13"/>
                </a:xfrm>
                <a:custGeom>
                  <a:avLst/>
                  <a:gdLst>
                    <a:gd name="T0" fmla="*/ 0 w 15"/>
                    <a:gd name="T1" fmla="*/ 2 h 13"/>
                    <a:gd name="T2" fmla="*/ 1 w 15"/>
                    <a:gd name="T3" fmla="*/ 1 h 13"/>
                    <a:gd name="T4" fmla="*/ 2 w 15"/>
                    <a:gd name="T5" fmla="*/ 1 h 13"/>
                    <a:gd name="T6" fmla="*/ 2 w 15"/>
                    <a:gd name="T7" fmla="*/ 1 h 13"/>
                    <a:gd name="T8" fmla="*/ 3 w 15"/>
                    <a:gd name="T9" fmla="*/ 1 h 13"/>
                    <a:gd name="T10" fmla="*/ 4 w 15"/>
                    <a:gd name="T11" fmla="*/ 0 h 13"/>
                    <a:gd name="T12" fmla="*/ 5 w 15"/>
                    <a:gd name="T13" fmla="*/ 0 h 13"/>
                    <a:gd name="T14" fmla="*/ 6 w 15"/>
                    <a:gd name="T15" fmla="*/ 0 h 13"/>
                    <a:gd name="T16" fmla="*/ 7 w 15"/>
                    <a:gd name="T17" fmla="*/ 0 h 13"/>
                    <a:gd name="T18" fmla="*/ 8 w 15"/>
                    <a:gd name="T19" fmla="*/ 0 h 13"/>
                    <a:gd name="T20" fmla="*/ 8 w 15"/>
                    <a:gd name="T21" fmla="*/ 0 h 13"/>
                    <a:gd name="T22" fmla="*/ 9 w 15"/>
                    <a:gd name="T23" fmla="*/ 1 h 13"/>
                    <a:gd name="T24" fmla="*/ 10 w 15"/>
                    <a:gd name="T25" fmla="*/ 1 h 13"/>
                    <a:gd name="T26" fmla="*/ 11 w 15"/>
                    <a:gd name="T27" fmla="*/ 1 h 13"/>
                    <a:gd name="T28" fmla="*/ 11 w 15"/>
                    <a:gd name="T29" fmla="*/ 1 h 13"/>
                    <a:gd name="T30" fmla="*/ 11 w 15"/>
                    <a:gd name="T31" fmla="*/ 2 h 13"/>
                    <a:gd name="T32" fmla="*/ 12 w 15"/>
                    <a:gd name="T33" fmla="*/ 3 h 13"/>
                    <a:gd name="T34" fmla="*/ 12 w 15"/>
                    <a:gd name="T35" fmla="*/ 3 h 13"/>
                    <a:gd name="T36" fmla="*/ 12 w 15"/>
                    <a:gd name="T37" fmla="*/ 5 h 13"/>
                    <a:gd name="T38" fmla="*/ 12 w 15"/>
                    <a:gd name="T39" fmla="*/ 7 h 13"/>
                    <a:gd name="T40" fmla="*/ 13 w 15"/>
                    <a:gd name="T41" fmla="*/ 8 h 13"/>
                    <a:gd name="T42" fmla="*/ 14 w 15"/>
                    <a:gd name="T43" fmla="*/ 10 h 13"/>
                    <a:gd name="T44" fmla="*/ 14 w 15"/>
                    <a:gd name="T45" fmla="*/ 11 h 13"/>
                    <a:gd name="T46" fmla="*/ 14 w 15"/>
                    <a:gd name="T47" fmla="*/ 12 h 13"/>
                    <a:gd name="T48" fmla="*/ 14 w 15"/>
                    <a:gd name="T49" fmla="*/ 11 h 13"/>
                    <a:gd name="T50" fmla="*/ 13 w 15"/>
                    <a:gd name="T51" fmla="*/ 11 h 13"/>
                    <a:gd name="T52" fmla="*/ 12 w 15"/>
                    <a:gd name="T53" fmla="*/ 10 h 13"/>
                    <a:gd name="T54" fmla="*/ 11 w 15"/>
                    <a:gd name="T55" fmla="*/ 9 h 13"/>
                    <a:gd name="T56" fmla="*/ 9 w 15"/>
                    <a:gd name="T57" fmla="*/ 9 h 13"/>
                    <a:gd name="T58" fmla="*/ 8 w 15"/>
                    <a:gd name="T59" fmla="*/ 9 h 13"/>
                    <a:gd name="T60" fmla="*/ 7 w 15"/>
                    <a:gd name="T61" fmla="*/ 8 h 13"/>
                    <a:gd name="T62" fmla="*/ 6 w 15"/>
                    <a:gd name="T63" fmla="*/ 8 h 13"/>
                    <a:gd name="T64" fmla="*/ 4 w 15"/>
                    <a:gd name="T65" fmla="*/ 8 h 13"/>
                    <a:gd name="T66" fmla="*/ 3 w 15"/>
                    <a:gd name="T67" fmla="*/ 9 h 13"/>
                    <a:gd name="T68" fmla="*/ 2 w 15"/>
                    <a:gd name="T69" fmla="*/ 9 h 13"/>
                    <a:gd name="T70" fmla="*/ 2 w 15"/>
                    <a:gd name="T71" fmla="*/ 8 h 13"/>
                    <a:gd name="T72" fmla="*/ 2 w 15"/>
                    <a:gd name="T73" fmla="*/ 7 h 13"/>
                    <a:gd name="T74" fmla="*/ 2 w 15"/>
                    <a:gd name="T75" fmla="*/ 6 h 13"/>
                    <a:gd name="T76" fmla="*/ 1 w 15"/>
                    <a:gd name="T77" fmla="*/ 5 h 13"/>
                    <a:gd name="T78" fmla="*/ 1 w 15"/>
                    <a:gd name="T79" fmla="*/ 3 h 13"/>
                    <a:gd name="T80" fmla="*/ 0 w 15"/>
                    <a:gd name="T81" fmla="*/ 3 h 13"/>
                    <a:gd name="T82" fmla="*/ 0 w 15"/>
                    <a:gd name="T83" fmla="*/ 2 h 1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5" h="13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3" y="8"/>
                      </a:lnTo>
                      <a:lnTo>
                        <a:pt x="14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0"/>
                      </a:lnTo>
                      <a:lnTo>
                        <a:pt x="11" y="9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7419" name="Group 543"/>
                <p:cNvGrpSpPr>
                  <a:grpSpLocks/>
                </p:cNvGrpSpPr>
                <p:nvPr/>
              </p:nvGrpSpPr>
              <p:grpSpPr bwMode="auto">
                <a:xfrm>
                  <a:off x="3288" y="538"/>
                  <a:ext cx="18" cy="18"/>
                  <a:chOff x="3288" y="538"/>
                  <a:chExt cx="18" cy="18"/>
                </a:xfrm>
              </p:grpSpPr>
              <p:sp>
                <p:nvSpPr>
                  <p:cNvPr id="57427" name="Freeform 544"/>
                  <p:cNvSpPr>
                    <a:spLocks/>
                  </p:cNvSpPr>
                  <p:nvPr/>
                </p:nvSpPr>
                <p:spPr bwMode="auto">
                  <a:xfrm>
                    <a:off x="3288" y="540"/>
                    <a:ext cx="4" cy="5"/>
                  </a:xfrm>
                  <a:custGeom>
                    <a:avLst/>
                    <a:gdLst>
                      <a:gd name="T0" fmla="*/ 3 w 4"/>
                      <a:gd name="T1" fmla="*/ 4 h 5"/>
                      <a:gd name="T2" fmla="*/ 3 w 4"/>
                      <a:gd name="T3" fmla="*/ 2 h 5"/>
                      <a:gd name="T4" fmla="*/ 3 w 4"/>
                      <a:gd name="T5" fmla="*/ 0 h 5"/>
                      <a:gd name="T6" fmla="*/ 1 w 4"/>
                      <a:gd name="T7" fmla="*/ 2 h 5"/>
                      <a:gd name="T8" fmla="*/ 0 w 4"/>
                      <a:gd name="T9" fmla="*/ 0 h 5"/>
                      <a:gd name="T10" fmla="*/ 0 w 4"/>
                      <a:gd name="T11" fmla="*/ 2 h 5"/>
                      <a:gd name="T12" fmla="*/ 0 w 4"/>
                      <a:gd name="T13" fmla="*/ 4 h 5"/>
                      <a:gd name="T14" fmla="*/ 0 w 4"/>
                      <a:gd name="T15" fmla="*/ 2 h 5"/>
                      <a:gd name="T16" fmla="*/ 3 w 4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" h="5">
                        <a:moveTo>
                          <a:pt x="3" y="4"/>
                        </a:move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8" name="Freeform 545"/>
                  <p:cNvSpPr>
                    <a:spLocks/>
                  </p:cNvSpPr>
                  <p:nvPr/>
                </p:nvSpPr>
                <p:spPr bwMode="auto">
                  <a:xfrm>
                    <a:off x="3291" y="539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1 w 3"/>
                      <a:gd name="T13" fmla="*/ 2 h 5"/>
                      <a:gd name="T14" fmla="*/ 0 w 3"/>
                      <a:gd name="T15" fmla="*/ 4 h 5"/>
                      <a:gd name="T16" fmla="*/ 1 w 3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9" name="Freeform 546"/>
                  <p:cNvSpPr>
                    <a:spLocks/>
                  </p:cNvSpPr>
                  <p:nvPr/>
                </p:nvSpPr>
                <p:spPr bwMode="auto">
                  <a:xfrm>
                    <a:off x="3289" y="542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2 h 5"/>
                      <a:gd name="T14" fmla="*/ 1 w 3"/>
                      <a:gd name="T15" fmla="*/ 2 h 5"/>
                      <a:gd name="T16" fmla="*/ 0 w 3"/>
                      <a:gd name="T17" fmla="*/ 4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0" name="Freeform 547"/>
                  <p:cNvSpPr>
                    <a:spLocks/>
                  </p:cNvSpPr>
                  <p:nvPr/>
                </p:nvSpPr>
                <p:spPr bwMode="auto">
                  <a:xfrm>
                    <a:off x="3293" y="538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5 h 6"/>
                      <a:gd name="T8" fmla="*/ 1 w 3"/>
                      <a:gd name="T9" fmla="*/ 0 h 6"/>
                      <a:gd name="T10" fmla="*/ 1 w 3"/>
                      <a:gd name="T11" fmla="*/ 5 h 6"/>
                      <a:gd name="T12" fmla="*/ 0 w 3"/>
                      <a:gd name="T13" fmla="*/ 5 h 6"/>
                      <a:gd name="T14" fmla="*/ 1 w 3"/>
                      <a:gd name="T15" fmla="*/ 5 h 6"/>
                      <a:gd name="T16" fmla="*/ 1 w 3"/>
                      <a:gd name="T17" fmla="*/ 5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1" name="Freeform 548"/>
                  <p:cNvSpPr>
                    <a:spLocks/>
                  </p:cNvSpPr>
                  <p:nvPr/>
                </p:nvSpPr>
                <p:spPr bwMode="auto">
                  <a:xfrm>
                    <a:off x="3290" y="543"/>
                    <a:ext cx="3" cy="6"/>
                  </a:xfrm>
                  <a:custGeom>
                    <a:avLst/>
                    <a:gdLst>
                      <a:gd name="T0" fmla="*/ 2 w 3"/>
                      <a:gd name="T1" fmla="*/ 5 h 6"/>
                      <a:gd name="T2" fmla="*/ 2 w 3"/>
                      <a:gd name="T3" fmla="*/ 0 h 6"/>
                      <a:gd name="T4" fmla="*/ 0 w 3"/>
                      <a:gd name="T5" fmla="*/ 0 h 6"/>
                      <a:gd name="T6" fmla="*/ 1 w 3"/>
                      <a:gd name="T7" fmla="*/ 0 h 6"/>
                      <a:gd name="T8" fmla="*/ 0 w 3"/>
                      <a:gd name="T9" fmla="*/ 5 h 6"/>
                      <a:gd name="T10" fmla="*/ 1 w 3"/>
                      <a:gd name="T11" fmla="*/ 5 h 6"/>
                      <a:gd name="T12" fmla="*/ 2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2" y="5"/>
                        </a:move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2" name="Freeform 549"/>
                  <p:cNvSpPr>
                    <a:spLocks/>
                  </p:cNvSpPr>
                  <p:nvPr/>
                </p:nvSpPr>
                <p:spPr bwMode="auto">
                  <a:xfrm>
                    <a:off x="3292" y="543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2 h 5"/>
                      <a:gd name="T20" fmla="*/ 1 w 2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3" name="Freeform 550"/>
                  <p:cNvSpPr>
                    <a:spLocks/>
                  </p:cNvSpPr>
                  <p:nvPr/>
                </p:nvSpPr>
                <p:spPr bwMode="auto">
                  <a:xfrm>
                    <a:off x="3296" y="538"/>
                    <a:ext cx="2" cy="6"/>
                  </a:xfrm>
                  <a:custGeom>
                    <a:avLst/>
                    <a:gdLst>
                      <a:gd name="T0" fmla="*/ 1 w 2"/>
                      <a:gd name="T1" fmla="*/ 5 h 6"/>
                      <a:gd name="T2" fmla="*/ 1 w 2"/>
                      <a:gd name="T3" fmla="*/ 5 h 6"/>
                      <a:gd name="T4" fmla="*/ 1 w 2"/>
                      <a:gd name="T5" fmla="*/ 5 h 6"/>
                      <a:gd name="T6" fmla="*/ 1 w 2"/>
                      <a:gd name="T7" fmla="*/ 0 h 6"/>
                      <a:gd name="T8" fmla="*/ 1 w 2"/>
                      <a:gd name="T9" fmla="*/ 5 h 6"/>
                      <a:gd name="T10" fmla="*/ 0 w 2"/>
                      <a:gd name="T11" fmla="*/ 0 h 6"/>
                      <a:gd name="T12" fmla="*/ 0 w 2"/>
                      <a:gd name="T13" fmla="*/ 5 h 6"/>
                      <a:gd name="T14" fmla="*/ 0 w 2"/>
                      <a:gd name="T15" fmla="*/ 5 h 6"/>
                      <a:gd name="T16" fmla="*/ 0 w 2"/>
                      <a:gd name="T17" fmla="*/ 5 h 6"/>
                      <a:gd name="T18" fmla="*/ 1 w 2"/>
                      <a:gd name="T19" fmla="*/ 5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1" y="5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4" name="Freeform 551"/>
                  <p:cNvSpPr>
                    <a:spLocks/>
                  </p:cNvSpPr>
                  <p:nvPr/>
                </p:nvSpPr>
                <p:spPr bwMode="auto">
                  <a:xfrm>
                    <a:off x="3294" y="540"/>
                    <a:ext cx="2" cy="6"/>
                  </a:xfrm>
                  <a:custGeom>
                    <a:avLst/>
                    <a:gdLst>
                      <a:gd name="T0" fmla="*/ 1 w 2"/>
                      <a:gd name="T1" fmla="*/ 5 h 6"/>
                      <a:gd name="T2" fmla="*/ 1 w 2"/>
                      <a:gd name="T3" fmla="*/ 5 h 6"/>
                      <a:gd name="T4" fmla="*/ 1 w 2"/>
                      <a:gd name="T5" fmla="*/ 0 h 6"/>
                      <a:gd name="T6" fmla="*/ 0 w 2"/>
                      <a:gd name="T7" fmla="*/ 0 h 6"/>
                      <a:gd name="T8" fmla="*/ 0 w 2"/>
                      <a:gd name="T9" fmla="*/ 5 h 6"/>
                      <a:gd name="T10" fmla="*/ 0 w 2"/>
                      <a:gd name="T11" fmla="*/ 5 h 6"/>
                      <a:gd name="T12" fmla="*/ 1 w 2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5" name="Freeform 552"/>
                  <p:cNvSpPr>
                    <a:spLocks/>
                  </p:cNvSpPr>
                  <p:nvPr/>
                </p:nvSpPr>
                <p:spPr bwMode="auto">
                  <a:xfrm>
                    <a:off x="3294" y="542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1 w 3"/>
                      <a:gd name="T3" fmla="*/ 5 h 6"/>
                      <a:gd name="T4" fmla="*/ 2 w 3"/>
                      <a:gd name="T5" fmla="*/ 5 h 6"/>
                      <a:gd name="T6" fmla="*/ 2 w 3"/>
                      <a:gd name="T7" fmla="*/ 0 h 6"/>
                      <a:gd name="T8" fmla="*/ 1 w 3"/>
                      <a:gd name="T9" fmla="*/ 0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6" name="Freeform 553"/>
                  <p:cNvSpPr>
                    <a:spLocks/>
                  </p:cNvSpPr>
                  <p:nvPr/>
                </p:nvSpPr>
                <p:spPr bwMode="auto">
                  <a:xfrm>
                    <a:off x="3296" y="541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4 h 5"/>
                      <a:gd name="T4" fmla="*/ 1 w 2"/>
                      <a:gd name="T5" fmla="*/ 4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0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7" name="Freeform 554"/>
                  <p:cNvSpPr>
                    <a:spLocks/>
                  </p:cNvSpPr>
                  <p:nvPr/>
                </p:nvSpPr>
                <p:spPr bwMode="auto">
                  <a:xfrm>
                    <a:off x="3298" y="538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0 h 6"/>
                      <a:gd name="T8" fmla="*/ 0 w 3"/>
                      <a:gd name="T9" fmla="*/ 0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8" name="Freeform 555"/>
                  <p:cNvSpPr>
                    <a:spLocks/>
                  </p:cNvSpPr>
                  <p:nvPr/>
                </p:nvSpPr>
                <p:spPr bwMode="auto">
                  <a:xfrm>
                    <a:off x="3298" y="541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2 w 3"/>
                      <a:gd name="T9" fmla="*/ 0 h 5"/>
                      <a:gd name="T10" fmla="*/ 1 w 3"/>
                      <a:gd name="T11" fmla="*/ 2 h 5"/>
                      <a:gd name="T12" fmla="*/ 1 w 3"/>
                      <a:gd name="T13" fmla="*/ 0 h 5"/>
                      <a:gd name="T14" fmla="*/ 1 w 3"/>
                      <a:gd name="T15" fmla="*/ 2 h 5"/>
                      <a:gd name="T16" fmla="*/ 0 w 3"/>
                      <a:gd name="T17" fmla="*/ 2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39" name="Freeform 556"/>
                  <p:cNvSpPr>
                    <a:spLocks/>
                  </p:cNvSpPr>
                  <p:nvPr/>
                </p:nvSpPr>
                <p:spPr bwMode="auto">
                  <a:xfrm>
                    <a:off x="3296" y="543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0 h 5"/>
                      <a:gd name="T14" fmla="*/ 1 w 3"/>
                      <a:gd name="T15" fmla="*/ 2 h 5"/>
                      <a:gd name="T16" fmla="*/ 0 w 3"/>
                      <a:gd name="T17" fmla="*/ 2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0" name="Freeform 557"/>
                  <p:cNvSpPr>
                    <a:spLocks/>
                  </p:cNvSpPr>
                  <p:nvPr/>
                </p:nvSpPr>
                <p:spPr bwMode="auto">
                  <a:xfrm>
                    <a:off x="3299" y="543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0 w 2"/>
                      <a:gd name="T3" fmla="*/ 2 h 5"/>
                      <a:gd name="T4" fmla="*/ 1 w 2"/>
                      <a:gd name="T5" fmla="*/ 2 h 5"/>
                      <a:gd name="T6" fmla="*/ 0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0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2 h 5"/>
                      <a:gd name="T20" fmla="*/ 0 w 2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1" name="Freeform 558"/>
                  <p:cNvSpPr>
                    <a:spLocks/>
                  </p:cNvSpPr>
                  <p:nvPr/>
                </p:nvSpPr>
                <p:spPr bwMode="auto">
                  <a:xfrm>
                    <a:off x="3290" y="546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0 h 5"/>
                      <a:gd name="T14" fmla="*/ 0 w 3"/>
                      <a:gd name="T15" fmla="*/ 2 h 5"/>
                      <a:gd name="T16" fmla="*/ 0 w 3"/>
                      <a:gd name="T17" fmla="*/ 4 h 5"/>
                      <a:gd name="T18" fmla="*/ 1 w 3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2" name="Freeform 559"/>
                  <p:cNvSpPr>
                    <a:spLocks/>
                  </p:cNvSpPr>
                  <p:nvPr/>
                </p:nvSpPr>
                <p:spPr bwMode="auto">
                  <a:xfrm>
                    <a:off x="3291" y="548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2 h 5"/>
                      <a:gd name="T4" fmla="*/ 1 w 2"/>
                      <a:gd name="T5" fmla="*/ 0 h 5"/>
                      <a:gd name="T6" fmla="*/ 1 w 2"/>
                      <a:gd name="T7" fmla="*/ 0 h 5"/>
                      <a:gd name="T8" fmla="*/ 0 w 2"/>
                      <a:gd name="T9" fmla="*/ 0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3" name="Freeform 560"/>
                  <p:cNvSpPr>
                    <a:spLocks/>
                  </p:cNvSpPr>
                  <p:nvPr/>
                </p:nvSpPr>
                <p:spPr bwMode="auto">
                  <a:xfrm>
                    <a:off x="3293" y="548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0 h 5"/>
                      <a:gd name="T8" fmla="*/ 1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1 w 2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4" name="Freeform 561"/>
                  <p:cNvSpPr>
                    <a:spLocks/>
                  </p:cNvSpPr>
                  <p:nvPr/>
                </p:nvSpPr>
                <p:spPr bwMode="auto">
                  <a:xfrm>
                    <a:off x="3292" y="545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0 w 3"/>
                      <a:gd name="T11" fmla="*/ 2 h 5"/>
                      <a:gd name="T12" fmla="*/ 0 w 3"/>
                      <a:gd name="T13" fmla="*/ 0 h 5"/>
                      <a:gd name="T14" fmla="*/ 0 w 3"/>
                      <a:gd name="T15" fmla="*/ 2 h 5"/>
                      <a:gd name="T16" fmla="*/ 1 w 3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5" name="Freeform 562"/>
                  <p:cNvSpPr>
                    <a:spLocks/>
                  </p:cNvSpPr>
                  <p:nvPr/>
                </p:nvSpPr>
                <p:spPr bwMode="auto">
                  <a:xfrm>
                    <a:off x="3294" y="545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2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0 h 5"/>
                      <a:gd name="T14" fmla="*/ 1 w 3"/>
                      <a:gd name="T15" fmla="*/ 2 h 5"/>
                      <a:gd name="T16" fmla="*/ 0 w 3"/>
                      <a:gd name="T17" fmla="*/ 2 h 5"/>
                      <a:gd name="T18" fmla="*/ 1 w 3"/>
                      <a:gd name="T19" fmla="*/ 2 h 5"/>
                      <a:gd name="T20" fmla="*/ 1 w 3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6" name="Freeform 563"/>
                  <p:cNvSpPr>
                    <a:spLocks/>
                  </p:cNvSpPr>
                  <p:nvPr/>
                </p:nvSpPr>
                <p:spPr bwMode="auto">
                  <a:xfrm>
                    <a:off x="3295" y="548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4 h 5"/>
                      <a:gd name="T4" fmla="*/ 1 w 2"/>
                      <a:gd name="T5" fmla="*/ 2 h 5"/>
                      <a:gd name="T6" fmla="*/ 1 w 2"/>
                      <a:gd name="T7" fmla="*/ 0 h 5"/>
                      <a:gd name="T8" fmla="*/ 1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1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7" name="Freeform 564"/>
                  <p:cNvSpPr>
                    <a:spLocks/>
                  </p:cNvSpPr>
                  <p:nvPr/>
                </p:nvSpPr>
                <p:spPr bwMode="auto">
                  <a:xfrm>
                    <a:off x="3297" y="546"/>
                    <a:ext cx="2" cy="5"/>
                  </a:xfrm>
                  <a:custGeom>
                    <a:avLst/>
                    <a:gdLst>
                      <a:gd name="T0" fmla="*/ 1 w 2"/>
                      <a:gd name="T1" fmla="*/ 4 h 5"/>
                      <a:gd name="T2" fmla="*/ 1 w 2"/>
                      <a:gd name="T3" fmla="*/ 4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1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1" y="4"/>
                        </a:move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8" name="Freeform 565"/>
                  <p:cNvSpPr>
                    <a:spLocks/>
                  </p:cNvSpPr>
                  <p:nvPr/>
                </p:nvSpPr>
                <p:spPr bwMode="auto">
                  <a:xfrm>
                    <a:off x="3297" y="548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49" name="Freeform 566"/>
                  <p:cNvSpPr>
                    <a:spLocks/>
                  </p:cNvSpPr>
                  <p:nvPr/>
                </p:nvSpPr>
                <p:spPr bwMode="auto">
                  <a:xfrm>
                    <a:off x="3299" y="546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4 h 5"/>
                      <a:gd name="T4" fmla="*/ 0 w 2"/>
                      <a:gd name="T5" fmla="*/ 2 h 5"/>
                      <a:gd name="T6" fmla="*/ 0 w 2"/>
                      <a:gd name="T7" fmla="*/ 0 h 5"/>
                      <a:gd name="T8" fmla="*/ 0 w 2"/>
                      <a:gd name="T9" fmla="*/ 2 h 5"/>
                      <a:gd name="T10" fmla="*/ 0 w 2"/>
                      <a:gd name="T11" fmla="*/ 0 h 5"/>
                      <a:gd name="T12" fmla="*/ 0 w 2"/>
                      <a:gd name="T13" fmla="*/ 2 h 5"/>
                      <a:gd name="T14" fmla="*/ 0 w 2"/>
                      <a:gd name="T15" fmla="*/ 4 h 5"/>
                      <a:gd name="T16" fmla="*/ 0 w 2"/>
                      <a:gd name="T17" fmla="*/ 4 h 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0" name="Freeform 567"/>
                  <p:cNvSpPr>
                    <a:spLocks/>
                  </p:cNvSpPr>
                  <p:nvPr/>
                </p:nvSpPr>
                <p:spPr bwMode="auto">
                  <a:xfrm>
                    <a:off x="3299" y="548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0 h 6"/>
                      <a:gd name="T8" fmla="*/ 1 w 3"/>
                      <a:gd name="T9" fmla="*/ 0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1 w 3"/>
                      <a:gd name="T15" fmla="*/ 5 h 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1" name="Freeform 568"/>
                  <p:cNvSpPr>
                    <a:spLocks/>
                  </p:cNvSpPr>
                  <p:nvPr/>
                </p:nvSpPr>
                <p:spPr bwMode="auto">
                  <a:xfrm>
                    <a:off x="3303" y="551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2 w 3"/>
                      <a:gd name="T3" fmla="*/ 4 h 5"/>
                      <a:gd name="T4" fmla="*/ 1 w 3"/>
                      <a:gd name="T5" fmla="*/ 2 h 5"/>
                      <a:gd name="T6" fmla="*/ 1 w 3"/>
                      <a:gd name="T7" fmla="*/ 0 h 5"/>
                      <a:gd name="T8" fmla="*/ 1 w 3"/>
                      <a:gd name="T9" fmla="*/ 2 h 5"/>
                      <a:gd name="T10" fmla="*/ 1 w 3"/>
                      <a:gd name="T11" fmla="*/ 0 h 5"/>
                      <a:gd name="T12" fmla="*/ 1 w 3"/>
                      <a:gd name="T13" fmla="*/ 2 h 5"/>
                      <a:gd name="T14" fmla="*/ 0 w 3"/>
                      <a:gd name="T15" fmla="*/ 2 h 5"/>
                      <a:gd name="T16" fmla="*/ 0 w 3"/>
                      <a:gd name="T17" fmla="*/ 4 h 5"/>
                      <a:gd name="T18" fmla="*/ 1 w 3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2" y="4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2" name="Freeform 569"/>
                  <p:cNvSpPr>
                    <a:spLocks/>
                  </p:cNvSpPr>
                  <p:nvPr/>
                </p:nvSpPr>
                <p:spPr bwMode="auto">
                  <a:xfrm>
                    <a:off x="3300" y="539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2 w 3"/>
                      <a:gd name="T5" fmla="*/ 0 h 6"/>
                      <a:gd name="T6" fmla="*/ 1 w 3"/>
                      <a:gd name="T7" fmla="*/ 0 h 6"/>
                      <a:gd name="T8" fmla="*/ 1 w 3"/>
                      <a:gd name="T9" fmla="*/ 5 h 6"/>
                      <a:gd name="T10" fmla="*/ 0 w 3"/>
                      <a:gd name="T11" fmla="*/ 5 h 6"/>
                      <a:gd name="T12" fmla="*/ 1 w 3"/>
                      <a:gd name="T13" fmla="*/ 5 h 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3" name="Freeform 570"/>
                  <p:cNvSpPr>
                    <a:spLocks/>
                  </p:cNvSpPr>
                  <p:nvPr/>
                </p:nvSpPr>
                <p:spPr bwMode="auto">
                  <a:xfrm>
                    <a:off x="3300" y="541"/>
                    <a:ext cx="3" cy="6"/>
                  </a:xfrm>
                  <a:custGeom>
                    <a:avLst/>
                    <a:gdLst>
                      <a:gd name="T0" fmla="*/ 1 w 3"/>
                      <a:gd name="T1" fmla="*/ 5 h 6"/>
                      <a:gd name="T2" fmla="*/ 2 w 3"/>
                      <a:gd name="T3" fmla="*/ 5 h 6"/>
                      <a:gd name="T4" fmla="*/ 1 w 3"/>
                      <a:gd name="T5" fmla="*/ 0 h 6"/>
                      <a:gd name="T6" fmla="*/ 2 w 3"/>
                      <a:gd name="T7" fmla="*/ 0 h 6"/>
                      <a:gd name="T8" fmla="*/ 1 w 3"/>
                      <a:gd name="T9" fmla="*/ 0 h 6"/>
                      <a:gd name="T10" fmla="*/ 1 w 3"/>
                      <a:gd name="T11" fmla="*/ 0 h 6"/>
                      <a:gd name="T12" fmla="*/ 0 w 3"/>
                      <a:gd name="T13" fmla="*/ 5 h 6"/>
                      <a:gd name="T14" fmla="*/ 1 w 3"/>
                      <a:gd name="T15" fmla="*/ 5 h 6"/>
                      <a:gd name="T16" fmla="*/ 1 w 3"/>
                      <a:gd name="T17" fmla="*/ 5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" h="6">
                        <a:moveTo>
                          <a:pt x="1" y="5"/>
                        </a:moveTo>
                        <a:lnTo>
                          <a:pt x="2" y="5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4" name="Freeform 571"/>
                  <p:cNvSpPr>
                    <a:spLocks/>
                  </p:cNvSpPr>
                  <p:nvPr/>
                </p:nvSpPr>
                <p:spPr bwMode="auto">
                  <a:xfrm>
                    <a:off x="3301" y="544"/>
                    <a:ext cx="2" cy="5"/>
                  </a:xfrm>
                  <a:custGeom>
                    <a:avLst/>
                    <a:gdLst>
                      <a:gd name="T0" fmla="*/ 0 w 2"/>
                      <a:gd name="T1" fmla="*/ 4 h 5"/>
                      <a:gd name="T2" fmla="*/ 1 w 2"/>
                      <a:gd name="T3" fmla="*/ 2 h 5"/>
                      <a:gd name="T4" fmla="*/ 1 w 2"/>
                      <a:gd name="T5" fmla="*/ 2 h 5"/>
                      <a:gd name="T6" fmla="*/ 1 w 2"/>
                      <a:gd name="T7" fmla="*/ 2 h 5"/>
                      <a:gd name="T8" fmla="*/ 1 w 2"/>
                      <a:gd name="T9" fmla="*/ 0 h 5"/>
                      <a:gd name="T10" fmla="*/ 0 w 2"/>
                      <a:gd name="T11" fmla="*/ 2 h 5"/>
                      <a:gd name="T12" fmla="*/ 0 w 2"/>
                      <a:gd name="T13" fmla="*/ 0 h 5"/>
                      <a:gd name="T14" fmla="*/ 0 w 2"/>
                      <a:gd name="T15" fmla="*/ 2 h 5"/>
                      <a:gd name="T16" fmla="*/ 0 w 2"/>
                      <a:gd name="T17" fmla="*/ 2 h 5"/>
                      <a:gd name="T18" fmla="*/ 0 w 2"/>
                      <a:gd name="T19" fmla="*/ 2 h 5"/>
                      <a:gd name="T20" fmla="*/ 0 w 2"/>
                      <a:gd name="T21" fmla="*/ 4 h 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" h="5">
                        <a:moveTo>
                          <a:pt x="0" y="4"/>
                        </a:move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5" name="Freeform 572"/>
                  <p:cNvSpPr>
                    <a:spLocks/>
                  </p:cNvSpPr>
                  <p:nvPr/>
                </p:nvSpPr>
                <p:spPr bwMode="auto">
                  <a:xfrm>
                    <a:off x="3301" y="546"/>
                    <a:ext cx="2" cy="6"/>
                  </a:xfrm>
                  <a:custGeom>
                    <a:avLst/>
                    <a:gdLst>
                      <a:gd name="T0" fmla="*/ 1 w 2"/>
                      <a:gd name="T1" fmla="*/ 5 h 6"/>
                      <a:gd name="T2" fmla="*/ 1 w 2"/>
                      <a:gd name="T3" fmla="*/ 5 h 6"/>
                      <a:gd name="T4" fmla="*/ 1 w 2"/>
                      <a:gd name="T5" fmla="*/ 0 h 6"/>
                      <a:gd name="T6" fmla="*/ 1 w 2"/>
                      <a:gd name="T7" fmla="*/ 0 h 6"/>
                      <a:gd name="T8" fmla="*/ 1 w 2"/>
                      <a:gd name="T9" fmla="*/ 0 h 6"/>
                      <a:gd name="T10" fmla="*/ 0 w 2"/>
                      <a:gd name="T11" fmla="*/ 0 h 6"/>
                      <a:gd name="T12" fmla="*/ 0 w 2"/>
                      <a:gd name="T13" fmla="*/ 5 h 6"/>
                      <a:gd name="T14" fmla="*/ 0 w 2"/>
                      <a:gd name="T15" fmla="*/ 5 h 6"/>
                      <a:gd name="T16" fmla="*/ 1 w 2"/>
                      <a:gd name="T17" fmla="*/ 5 h 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" h="6">
                        <a:moveTo>
                          <a:pt x="1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6" name="Freeform 573"/>
                  <p:cNvSpPr>
                    <a:spLocks/>
                  </p:cNvSpPr>
                  <p:nvPr/>
                </p:nvSpPr>
                <p:spPr bwMode="auto">
                  <a:xfrm>
                    <a:off x="3301" y="549"/>
                    <a:ext cx="2" cy="6"/>
                  </a:xfrm>
                  <a:custGeom>
                    <a:avLst/>
                    <a:gdLst>
                      <a:gd name="T0" fmla="*/ 0 w 2"/>
                      <a:gd name="T1" fmla="*/ 5 h 6"/>
                      <a:gd name="T2" fmla="*/ 1 w 2"/>
                      <a:gd name="T3" fmla="*/ 5 h 6"/>
                      <a:gd name="T4" fmla="*/ 1 w 2"/>
                      <a:gd name="T5" fmla="*/ 5 h 6"/>
                      <a:gd name="T6" fmla="*/ 1 w 2"/>
                      <a:gd name="T7" fmla="*/ 5 h 6"/>
                      <a:gd name="T8" fmla="*/ 1 w 2"/>
                      <a:gd name="T9" fmla="*/ 0 h 6"/>
                      <a:gd name="T10" fmla="*/ 0 w 2"/>
                      <a:gd name="T11" fmla="*/ 0 h 6"/>
                      <a:gd name="T12" fmla="*/ 0 w 2"/>
                      <a:gd name="T13" fmla="*/ 0 h 6"/>
                      <a:gd name="T14" fmla="*/ 0 w 2"/>
                      <a:gd name="T15" fmla="*/ 5 h 6"/>
                      <a:gd name="T16" fmla="*/ 0 w 2"/>
                      <a:gd name="T17" fmla="*/ 5 h 6"/>
                      <a:gd name="T18" fmla="*/ 0 w 2"/>
                      <a:gd name="T19" fmla="*/ 5 h 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" h="6">
                        <a:moveTo>
                          <a:pt x="0" y="5"/>
                        </a:moveTo>
                        <a:lnTo>
                          <a:pt x="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57" name="Freeform 574"/>
                  <p:cNvSpPr>
                    <a:spLocks/>
                  </p:cNvSpPr>
                  <p:nvPr/>
                </p:nvSpPr>
                <p:spPr bwMode="auto">
                  <a:xfrm>
                    <a:off x="3291" y="541"/>
                    <a:ext cx="3" cy="5"/>
                  </a:xfrm>
                  <a:custGeom>
                    <a:avLst/>
                    <a:gdLst>
                      <a:gd name="T0" fmla="*/ 1 w 3"/>
                      <a:gd name="T1" fmla="*/ 4 h 5"/>
                      <a:gd name="T2" fmla="*/ 1 w 3"/>
                      <a:gd name="T3" fmla="*/ 2 h 5"/>
                      <a:gd name="T4" fmla="*/ 2 w 3"/>
                      <a:gd name="T5" fmla="*/ 2 h 5"/>
                      <a:gd name="T6" fmla="*/ 1 w 3"/>
                      <a:gd name="T7" fmla="*/ 2 h 5"/>
                      <a:gd name="T8" fmla="*/ 1 w 3"/>
                      <a:gd name="T9" fmla="*/ 0 h 5"/>
                      <a:gd name="T10" fmla="*/ 1 w 3"/>
                      <a:gd name="T11" fmla="*/ 2 h 5"/>
                      <a:gd name="T12" fmla="*/ 0 w 3"/>
                      <a:gd name="T13" fmla="*/ 2 h 5"/>
                      <a:gd name="T14" fmla="*/ 0 w 3"/>
                      <a:gd name="T15" fmla="*/ 4 h 5"/>
                      <a:gd name="T16" fmla="*/ 1 w 3"/>
                      <a:gd name="T17" fmla="*/ 2 h 5"/>
                      <a:gd name="T18" fmla="*/ 1 w 3"/>
                      <a:gd name="T19" fmla="*/ 4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" h="5">
                        <a:moveTo>
                          <a:pt x="1" y="4"/>
                        </a:move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2"/>
                        </a:lnTo>
                        <a:lnTo>
                          <a:pt x="1" y="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420" name="Group 575"/>
                <p:cNvGrpSpPr>
                  <a:grpSpLocks/>
                </p:cNvGrpSpPr>
                <p:nvPr/>
              </p:nvGrpSpPr>
              <p:grpSpPr bwMode="auto">
                <a:xfrm>
                  <a:off x="3283" y="536"/>
                  <a:ext cx="9" cy="38"/>
                  <a:chOff x="3283" y="536"/>
                  <a:chExt cx="9" cy="38"/>
                </a:xfrm>
              </p:grpSpPr>
              <p:sp>
                <p:nvSpPr>
                  <p:cNvPr id="57424" name="Freeform 576"/>
                  <p:cNvSpPr>
                    <a:spLocks/>
                  </p:cNvSpPr>
                  <p:nvPr/>
                </p:nvSpPr>
                <p:spPr bwMode="auto">
                  <a:xfrm>
                    <a:off x="3288" y="545"/>
                    <a:ext cx="1" cy="24"/>
                  </a:xfrm>
                  <a:custGeom>
                    <a:avLst/>
                    <a:gdLst>
                      <a:gd name="T0" fmla="*/ 0 w 1"/>
                      <a:gd name="T1" fmla="*/ 0 h 24"/>
                      <a:gd name="T2" fmla="*/ 0 w 1"/>
                      <a:gd name="T3" fmla="*/ 2 h 24"/>
                      <a:gd name="T4" fmla="*/ 0 w 1"/>
                      <a:gd name="T5" fmla="*/ 2 h 24"/>
                      <a:gd name="T6" fmla="*/ 0 w 1"/>
                      <a:gd name="T7" fmla="*/ 3 h 24"/>
                      <a:gd name="T8" fmla="*/ 0 w 1"/>
                      <a:gd name="T9" fmla="*/ 4 h 24"/>
                      <a:gd name="T10" fmla="*/ 0 w 1"/>
                      <a:gd name="T11" fmla="*/ 6 h 24"/>
                      <a:gd name="T12" fmla="*/ 0 w 1"/>
                      <a:gd name="T13" fmla="*/ 9 h 24"/>
                      <a:gd name="T14" fmla="*/ 0 w 1"/>
                      <a:gd name="T15" fmla="*/ 11 h 24"/>
                      <a:gd name="T16" fmla="*/ 0 w 1"/>
                      <a:gd name="T17" fmla="*/ 13 h 24"/>
                      <a:gd name="T18" fmla="*/ 0 w 1"/>
                      <a:gd name="T19" fmla="*/ 15 h 24"/>
                      <a:gd name="T20" fmla="*/ 0 w 1"/>
                      <a:gd name="T21" fmla="*/ 18 h 24"/>
                      <a:gd name="T22" fmla="*/ 0 w 1"/>
                      <a:gd name="T23" fmla="*/ 21 h 24"/>
                      <a:gd name="T24" fmla="*/ 0 w 1"/>
                      <a:gd name="T25" fmla="*/ 22 h 24"/>
                      <a:gd name="T26" fmla="*/ 0 w 1"/>
                      <a:gd name="T27" fmla="*/ 23 h 24"/>
                      <a:gd name="T28" fmla="*/ 0 w 1"/>
                      <a:gd name="T29" fmla="*/ 21 h 24"/>
                      <a:gd name="T30" fmla="*/ 0 w 1"/>
                      <a:gd name="T31" fmla="*/ 17 h 24"/>
                      <a:gd name="T32" fmla="*/ 0 w 1"/>
                      <a:gd name="T33" fmla="*/ 15 h 24"/>
                      <a:gd name="T34" fmla="*/ 0 w 1"/>
                      <a:gd name="T35" fmla="*/ 13 h 24"/>
                      <a:gd name="T36" fmla="*/ 0 w 1"/>
                      <a:gd name="T37" fmla="*/ 10 h 24"/>
                      <a:gd name="T38" fmla="*/ 0 w 1"/>
                      <a:gd name="T39" fmla="*/ 8 h 24"/>
                      <a:gd name="T40" fmla="*/ 0 w 1"/>
                      <a:gd name="T41" fmla="*/ 6 h 24"/>
                      <a:gd name="T42" fmla="*/ 0 w 1"/>
                      <a:gd name="T43" fmla="*/ 3 h 24"/>
                      <a:gd name="T44" fmla="*/ 0 w 1"/>
                      <a:gd name="T45" fmla="*/ 2 h 24"/>
                      <a:gd name="T46" fmla="*/ 0 w 1"/>
                      <a:gd name="T47" fmla="*/ 1 h 24"/>
                      <a:gd name="T48" fmla="*/ 0 w 1"/>
                      <a:gd name="T49" fmla="*/ 0 h 2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1" h="2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0" y="21"/>
                        </a:lnTo>
                        <a:lnTo>
                          <a:pt x="0" y="22"/>
                        </a:lnTo>
                        <a:lnTo>
                          <a:pt x="0" y="23"/>
                        </a:lnTo>
                        <a:lnTo>
                          <a:pt x="0" y="21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5" name="Oval 57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283" y="536"/>
                    <a:ext cx="9" cy="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7426" name="Oval 57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3283" y="562"/>
                    <a:ext cx="9" cy="12"/>
                  </a:xfrm>
                  <a:prstGeom prst="ellipse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grpSp>
              <p:nvGrpSpPr>
                <p:cNvPr id="57421" name="Group 579"/>
                <p:cNvGrpSpPr>
                  <a:grpSpLocks/>
                </p:cNvGrpSpPr>
                <p:nvPr/>
              </p:nvGrpSpPr>
              <p:grpSpPr bwMode="auto">
                <a:xfrm>
                  <a:off x="3286" y="544"/>
                  <a:ext cx="3" cy="48"/>
                  <a:chOff x="3286" y="544"/>
                  <a:chExt cx="3" cy="48"/>
                </a:xfrm>
              </p:grpSpPr>
              <p:sp>
                <p:nvSpPr>
                  <p:cNvPr id="57422" name="Freeform 580"/>
                  <p:cNvSpPr>
                    <a:spLocks/>
                  </p:cNvSpPr>
                  <p:nvPr/>
                </p:nvSpPr>
                <p:spPr bwMode="auto">
                  <a:xfrm>
                    <a:off x="3286" y="544"/>
                    <a:ext cx="3" cy="43"/>
                  </a:xfrm>
                  <a:custGeom>
                    <a:avLst/>
                    <a:gdLst>
                      <a:gd name="T0" fmla="*/ 1 w 3"/>
                      <a:gd name="T1" fmla="*/ 0 h 43"/>
                      <a:gd name="T2" fmla="*/ 0 w 3"/>
                      <a:gd name="T3" fmla="*/ 0 h 43"/>
                      <a:gd name="T4" fmla="*/ 0 w 3"/>
                      <a:gd name="T5" fmla="*/ 42 h 43"/>
                      <a:gd name="T6" fmla="*/ 2 w 3"/>
                      <a:gd name="T7" fmla="*/ 42 h 43"/>
                      <a:gd name="T8" fmla="*/ 1 w 3"/>
                      <a:gd name="T9" fmla="*/ 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" h="4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42"/>
                        </a:lnTo>
                        <a:lnTo>
                          <a:pt x="2" y="42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C08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42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3289" y="544"/>
                    <a:ext cx="0" cy="48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57401" name="Group 582"/>
              <p:cNvGrpSpPr>
                <a:grpSpLocks/>
              </p:cNvGrpSpPr>
              <p:nvPr/>
            </p:nvGrpSpPr>
            <p:grpSpPr bwMode="auto">
              <a:xfrm>
                <a:off x="3311" y="583"/>
                <a:ext cx="16" cy="5"/>
                <a:chOff x="3311" y="583"/>
                <a:chExt cx="16" cy="5"/>
              </a:xfrm>
            </p:grpSpPr>
            <p:sp>
              <p:nvSpPr>
                <p:cNvPr id="57402" name="Freeform 583"/>
                <p:cNvSpPr>
                  <a:spLocks/>
                </p:cNvSpPr>
                <p:nvPr/>
              </p:nvSpPr>
              <p:spPr bwMode="auto">
                <a:xfrm>
                  <a:off x="3318" y="583"/>
                  <a:ext cx="3" cy="5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1 h 5"/>
                    <a:gd name="T4" fmla="*/ 2 w 3"/>
                    <a:gd name="T5" fmla="*/ 4 h 5"/>
                    <a:gd name="T6" fmla="*/ 1 w 3"/>
                    <a:gd name="T7" fmla="*/ 4 h 5"/>
                    <a:gd name="T8" fmla="*/ 1 w 3"/>
                    <a:gd name="T9" fmla="*/ 4 h 5"/>
                    <a:gd name="T10" fmla="*/ 0 w 3"/>
                    <a:gd name="T11" fmla="*/ 4 h 5"/>
                    <a:gd name="T12" fmla="*/ 0 w 3"/>
                    <a:gd name="T13" fmla="*/ 3 h 5"/>
                    <a:gd name="T14" fmla="*/ 1 w 3"/>
                    <a:gd name="T15" fmla="*/ 3 h 5"/>
                    <a:gd name="T16" fmla="*/ 1 w 3"/>
                    <a:gd name="T17" fmla="*/ 3 h 5"/>
                    <a:gd name="T18" fmla="*/ 1 w 3"/>
                    <a:gd name="T19" fmla="*/ 3 h 5"/>
                    <a:gd name="T20" fmla="*/ 1 w 3"/>
                    <a:gd name="T21" fmla="*/ 2 h 5"/>
                    <a:gd name="T22" fmla="*/ 1 w 3"/>
                    <a:gd name="T23" fmla="*/ 2 h 5"/>
                    <a:gd name="T24" fmla="*/ 1 w 3"/>
                    <a:gd name="T25" fmla="*/ 1 h 5"/>
                    <a:gd name="T26" fmla="*/ 1 w 3"/>
                    <a:gd name="T27" fmla="*/ 1 h 5"/>
                    <a:gd name="T28" fmla="*/ 1 w 3"/>
                    <a:gd name="T29" fmla="*/ 2 h 5"/>
                    <a:gd name="T30" fmla="*/ 1 w 3"/>
                    <a:gd name="T31" fmla="*/ 3 h 5"/>
                    <a:gd name="T32" fmla="*/ 1 w 3"/>
                    <a:gd name="T33" fmla="*/ 3 h 5"/>
                    <a:gd name="T34" fmla="*/ 0 w 3"/>
                    <a:gd name="T35" fmla="*/ 2 h 5"/>
                    <a:gd name="T36" fmla="*/ 0 w 3"/>
                    <a:gd name="T37" fmla="*/ 1 h 5"/>
                    <a:gd name="T38" fmla="*/ 1 w 3"/>
                    <a:gd name="T39" fmla="*/ 0 h 5"/>
                    <a:gd name="T40" fmla="*/ 1 w 3"/>
                    <a:gd name="T41" fmla="*/ 0 h 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03" name="Freeform 584"/>
                <p:cNvSpPr>
                  <a:spLocks/>
                </p:cNvSpPr>
                <p:nvPr/>
              </p:nvSpPr>
              <p:spPr bwMode="auto">
                <a:xfrm>
                  <a:off x="3311" y="583"/>
                  <a:ext cx="3" cy="5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1 h 5"/>
                    <a:gd name="T4" fmla="*/ 1 w 3"/>
                    <a:gd name="T5" fmla="*/ 1 h 5"/>
                    <a:gd name="T6" fmla="*/ 1 w 3"/>
                    <a:gd name="T7" fmla="*/ 2 h 5"/>
                    <a:gd name="T8" fmla="*/ 0 w 3"/>
                    <a:gd name="T9" fmla="*/ 4 h 5"/>
                    <a:gd name="T10" fmla="*/ 0 w 3"/>
                    <a:gd name="T11" fmla="*/ 4 h 5"/>
                    <a:gd name="T12" fmla="*/ 2 w 3"/>
                    <a:gd name="T13" fmla="*/ 4 h 5"/>
                    <a:gd name="T14" fmla="*/ 2 w 3"/>
                    <a:gd name="T15" fmla="*/ 4 h 5"/>
                    <a:gd name="T16" fmla="*/ 1 w 3"/>
                    <a:gd name="T17" fmla="*/ 4 h 5"/>
                    <a:gd name="T18" fmla="*/ 2 w 3"/>
                    <a:gd name="T19" fmla="*/ 2 h 5"/>
                    <a:gd name="T20" fmla="*/ 2 w 3"/>
                    <a:gd name="T21" fmla="*/ 1 h 5"/>
                    <a:gd name="T22" fmla="*/ 1 w 3"/>
                    <a:gd name="T23" fmla="*/ 0 h 5"/>
                    <a:gd name="T24" fmla="*/ 0 w 3"/>
                    <a:gd name="T25" fmla="*/ 0 h 5"/>
                    <a:gd name="T26" fmla="*/ 0 w 3"/>
                    <a:gd name="T27" fmla="*/ 1 h 5"/>
                    <a:gd name="T28" fmla="*/ 0 w 3"/>
                    <a:gd name="T29" fmla="*/ 1 h 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7404" name="Freeform 585"/>
                <p:cNvSpPr>
                  <a:spLocks/>
                </p:cNvSpPr>
                <p:nvPr/>
              </p:nvSpPr>
              <p:spPr bwMode="auto">
                <a:xfrm>
                  <a:off x="3324" y="583"/>
                  <a:ext cx="3" cy="4"/>
                </a:xfrm>
                <a:custGeom>
                  <a:avLst/>
                  <a:gdLst>
                    <a:gd name="T0" fmla="*/ 1 w 3"/>
                    <a:gd name="T1" fmla="*/ 0 h 4"/>
                    <a:gd name="T2" fmla="*/ 1 w 3"/>
                    <a:gd name="T3" fmla="*/ 0 h 4"/>
                    <a:gd name="T4" fmla="*/ 2 w 3"/>
                    <a:gd name="T5" fmla="*/ 1 h 4"/>
                    <a:gd name="T6" fmla="*/ 2 w 3"/>
                    <a:gd name="T7" fmla="*/ 1 h 4"/>
                    <a:gd name="T8" fmla="*/ 2 w 3"/>
                    <a:gd name="T9" fmla="*/ 1 h 4"/>
                    <a:gd name="T10" fmla="*/ 2 w 3"/>
                    <a:gd name="T11" fmla="*/ 1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  <a:gd name="T18" fmla="*/ 1 w 3"/>
                    <a:gd name="T19" fmla="*/ 1 h 4"/>
                    <a:gd name="T20" fmla="*/ 1 w 3"/>
                    <a:gd name="T21" fmla="*/ 1 h 4"/>
                    <a:gd name="T22" fmla="*/ 1 w 3"/>
                    <a:gd name="T23" fmla="*/ 2 h 4"/>
                    <a:gd name="T24" fmla="*/ 1 w 3"/>
                    <a:gd name="T25" fmla="*/ 2 h 4"/>
                    <a:gd name="T26" fmla="*/ 1 w 3"/>
                    <a:gd name="T27" fmla="*/ 1 h 4"/>
                    <a:gd name="T28" fmla="*/ 1 w 3"/>
                    <a:gd name="T29" fmla="*/ 1 h 4"/>
                    <a:gd name="T30" fmla="*/ 1 w 3"/>
                    <a:gd name="T31" fmla="*/ 1 h 4"/>
                    <a:gd name="T32" fmla="*/ 1 w 3"/>
                    <a:gd name="T33" fmla="*/ 1 h 4"/>
                    <a:gd name="T34" fmla="*/ 0 w 3"/>
                    <a:gd name="T35" fmla="*/ 1 h 4"/>
                    <a:gd name="T36" fmla="*/ 0 w 3"/>
                    <a:gd name="T37" fmla="*/ 1 h 4"/>
                    <a:gd name="T38" fmla="*/ 0 w 3"/>
                    <a:gd name="T39" fmla="*/ 2 h 4"/>
                    <a:gd name="T40" fmla="*/ 0 w 3"/>
                    <a:gd name="T41" fmla="*/ 2 h 4"/>
                    <a:gd name="T42" fmla="*/ 1 w 3"/>
                    <a:gd name="T43" fmla="*/ 2 h 4"/>
                    <a:gd name="T44" fmla="*/ 1 w 3"/>
                    <a:gd name="T45" fmla="*/ 2 h 4"/>
                    <a:gd name="T46" fmla="*/ 1 w 3"/>
                    <a:gd name="T47" fmla="*/ 2 h 4"/>
                    <a:gd name="T48" fmla="*/ 1 w 3"/>
                    <a:gd name="T49" fmla="*/ 2 h 4"/>
                    <a:gd name="T50" fmla="*/ 1 w 3"/>
                    <a:gd name="T51" fmla="*/ 2 h 4"/>
                    <a:gd name="T52" fmla="*/ 1 w 3"/>
                    <a:gd name="T53" fmla="*/ 2 h 4"/>
                    <a:gd name="T54" fmla="*/ 1 w 3"/>
                    <a:gd name="T55" fmla="*/ 2 h 4"/>
                    <a:gd name="T56" fmla="*/ 2 w 3"/>
                    <a:gd name="T57" fmla="*/ 2 h 4"/>
                    <a:gd name="T58" fmla="*/ 2 w 3"/>
                    <a:gd name="T59" fmla="*/ 2 h 4"/>
                    <a:gd name="T60" fmla="*/ 2 w 3"/>
                    <a:gd name="T61" fmla="*/ 2 h 4"/>
                    <a:gd name="T62" fmla="*/ 2 w 3"/>
                    <a:gd name="T63" fmla="*/ 2 h 4"/>
                    <a:gd name="T64" fmla="*/ 2 w 3"/>
                    <a:gd name="T65" fmla="*/ 3 h 4"/>
                    <a:gd name="T66" fmla="*/ 2 w 3"/>
                    <a:gd name="T67" fmla="*/ 3 h 4"/>
                    <a:gd name="T68" fmla="*/ 1 w 3"/>
                    <a:gd name="T69" fmla="*/ 3 h 4"/>
                    <a:gd name="T70" fmla="*/ 1 w 3"/>
                    <a:gd name="T71" fmla="*/ 3 h 4"/>
                    <a:gd name="T72" fmla="*/ 1 w 3"/>
                    <a:gd name="T73" fmla="*/ 3 h 4"/>
                    <a:gd name="T74" fmla="*/ 1 w 3"/>
                    <a:gd name="T75" fmla="*/ 3 h 4"/>
                    <a:gd name="T76" fmla="*/ 1 w 3"/>
                    <a:gd name="T77" fmla="*/ 3 h 4"/>
                    <a:gd name="T78" fmla="*/ 1 w 3"/>
                    <a:gd name="T79" fmla="*/ 3 h 4"/>
                    <a:gd name="T80" fmla="*/ 1 w 3"/>
                    <a:gd name="T81" fmla="*/ 3 h 4"/>
                    <a:gd name="T82" fmla="*/ 1 w 3"/>
                    <a:gd name="T83" fmla="*/ 2 h 4"/>
                    <a:gd name="T84" fmla="*/ 0 w 3"/>
                    <a:gd name="T85" fmla="*/ 2 h 4"/>
                    <a:gd name="T86" fmla="*/ 0 w 3"/>
                    <a:gd name="T87" fmla="*/ 2 h 4"/>
                    <a:gd name="T88" fmla="*/ 0 w 3"/>
                    <a:gd name="T89" fmla="*/ 2 h 4"/>
                    <a:gd name="T90" fmla="*/ 0 w 3"/>
                    <a:gd name="T91" fmla="*/ 1 h 4"/>
                    <a:gd name="T92" fmla="*/ 0 w 3"/>
                    <a:gd name="T93" fmla="*/ 1 h 4"/>
                    <a:gd name="T94" fmla="*/ 0 w 3"/>
                    <a:gd name="T95" fmla="*/ 1 h 4"/>
                    <a:gd name="T96" fmla="*/ 0 w 3"/>
                    <a:gd name="T97" fmla="*/ 1 h 4"/>
                    <a:gd name="T98" fmla="*/ 0 w 3"/>
                    <a:gd name="T99" fmla="*/ 1 h 4"/>
                    <a:gd name="T100" fmla="*/ 1 w 3"/>
                    <a:gd name="T101" fmla="*/ 1 h 4"/>
                    <a:gd name="T102" fmla="*/ 1 w 3"/>
                    <a:gd name="T103" fmla="*/ 1 h 4"/>
                    <a:gd name="T104" fmla="*/ 1 w 3"/>
                    <a:gd name="T105" fmla="*/ 1 h 4"/>
                    <a:gd name="T106" fmla="*/ 1 w 3"/>
                    <a:gd name="T107" fmla="*/ 0 h 4"/>
                    <a:gd name="T108" fmla="*/ 1 w 3"/>
                    <a:gd name="T109" fmla="*/ 0 h 4"/>
                    <a:gd name="T110" fmla="*/ 1 w 3"/>
                    <a:gd name="T111" fmla="*/ 0 h 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pic>
        <p:nvPicPr>
          <p:cNvPr id="57385" name="Picture 5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566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731" name="Rectangle 587"/>
          <p:cNvSpPr>
            <a:spLocks noChangeArrowheads="1"/>
          </p:cNvSpPr>
          <p:nvPr/>
        </p:nvSpPr>
        <p:spPr bwMode="auto">
          <a:xfrm>
            <a:off x="4763" y="752475"/>
            <a:ext cx="13366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Purchasing</a:t>
            </a:r>
          </a:p>
        </p:txBody>
      </p:sp>
      <p:sp>
        <p:nvSpPr>
          <p:cNvPr id="57387" name="Line 588"/>
          <p:cNvSpPr>
            <a:spLocks noChangeShapeType="1"/>
          </p:cNvSpPr>
          <p:nvPr/>
        </p:nvSpPr>
        <p:spPr bwMode="auto">
          <a:xfrm>
            <a:off x="1835150" y="1447800"/>
            <a:ext cx="547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88" name="Rectangle 589"/>
          <p:cNvSpPr>
            <a:spLocks noChangeArrowheads="1"/>
          </p:cNvSpPr>
          <p:nvPr/>
        </p:nvSpPr>
        <p:spPr bwMode="auto">
          <a:xfrm>
            <a:off x="2417763" y="1038225"/>
            <a:ext cx="26955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Purchase order</a:t>
            </a:r>
          </a:p>
        </p:txBody>
      </p:sp>
      <p:sp>
        <p:nvSpPr>
          <p:cNvPr id="57389" name="Line 590"/>
          <p:cNvSpPr>
            <a:spLocks noChangeShapeType="1"/>
          </p:cNvSpPr>
          <p:nvPr/>
        </p:nvSpPr>
        <p:spPr bwMode="auto">
          <a:xfrm>
            <a:off x="533400" y="2292350"/>
            <a:ext cx="0" cy="311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90" name="Line 591"/>
          <p:cNvSpPr>
            <a:spLocks noChangeShapeType="1"/>
          </p:cNvSpPr>
          <p:nvPr/>
        </p:nvSpPr>
        <p:spPr bwMode="auto">
          <a:xfrm>
            <a:off x="539750" y="5410200"/>
            <a:ext cx="97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91" name="Rectangle 592"/>
          <p:cNvSpPr>
            <a:spLocks noChangeArrowheads="1"/>
          </p:cNvSpPr>
          <p:nvPr/>
        </p:nvSpPr>
        <p:spPr bwMode="auto">
          <a:xfrm>
            <a:off x="665163" y="2486025"/>
            <a:ext cx="196691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Copy of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purchase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order</a:t>
            </a:r>
          </a:p>
        </p:txBody>
      </p:sp>
      <p:sp>
        <p:nvSpPr>
          <p:cNvPr id="57392" name="Rectangle 593"/>
          <p:cNvSpPr>
            <a:spLocks noChangeArrowheads="1"/>
          </p:cNvSpPr>
          <p:nvPr/>
        </p:nvSpPr>
        <p:spPr bwMode="auto">
          <a:xfrm>
            <a:off x="5541963" y="6346825"/>
            <a:ext cx="334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>
                <a:latin typeface="Arial" panose="020B0604020202020204" pitchFamily="34" charset="0"/>
              </a:rPr>
              <a:t>*Source: Adapted from Hammer and Champy, 1993</a:t>
            </a:r>
          </a:p>
        </p:txBody>
      </p:sp>
      <p:sp>
        <p:nvSpPr>
          <p:cNvPr id="57393" name="Line 59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7394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739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5FC97C-7D6A-46A0-93DE-99F25EFA8C78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8650" y="0"/>
            <a:ext cx="69342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3600">
                <a:solidFill>
                  <a:srgbClr val="FF0000"/>
                </a:solidFill>
              </a:rPr>
              <a:t>福特汽車公司的採購作業（新）</a:t>
            </a:r>
            <a:endParaRPr lang="zh-TW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" y="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7210425" y="1101725"/>
            <a:ext cx="1933575" cy="1895475"/>
            <a:chOff x="4419" y="484"/>
            <a:chExt cx="1218" cy="1194"/>
          </a:xfrm>
        </p:grpSpPr>
        <p:grpSp>
          <p:nvGrpSpPr>
            <p:cNvPr id="59637" name="Group 5"/>
            <p:cNvGrpSpPr>
              <a:grpSpLocks/>
            </p:cNvGrpSpPr>
            <p:nvPr/>
          </p:nvGrpSpPr>
          <p:grpSpPr bwMode="auto">
            <a:xfrm>
              <a:off x="5379" y="484"/>
              <a:ext cx="73" cy="1119"/>
              <a:chOff x="5379" y="484"/>
              <a:chExt cx="73" cy="1119"/>
            </a:xfrm>
          </p:grpSpPr>
          <p:sp>
            <p:nvSpPr>
              <p:cNvPr id="59814" name="Oval 6"/>
              <p:cNvSpPr>
                <a:spLocks noChangeArrowheads="1"/>
              </p:cNvSpPr>
              <p:nvPr/>
            </p:nvSpPr>
            <p:spPr bwMode="auto">
              <a:xfrm>
                <a:off x="5381" y="486"/>
                <a:ext cx="68" cy="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9815" name="Rectangle 7"/>
              <p:cNvSpPr>
                <a:spLocks noChangeArrowheads="1"/>
              </p:cNvSpPr>
              <p:nvPr/>
            </p:nvSpPr>
            <p:spPr bwMode="auto">
              <a:xfrm>
                <a:off x="5381" y="507"/>
                <a:ext cx="68" cy="109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59816" name="Group 8"/>
              <p:cNvGrpSpPr>
                <a:grpSpLocks/>
              </p:cNvGrpSpPr>
              <p:nvPr/>
            </p:nvGrpSpPr>
            <p:grpSpPr bwMode="auto">
              <a:xfrm>
                <a:off x="5379" y="484"/>
                <a:ext cx="73" cy="1119"/>
                <a:chOff x="5379" y="484"/>
                <a:chExt cx="73" cy="1119"/>
              </a:xfrm>
            </p:grpSpPr>
            <p:grpSp>
              <p:nvGrpSpPr>
                <p:cNvPr id="59817" name="Group 9"/>
                <p:cNvGrpSpPr>
                  <a:grpSpLocks/>
                </p:cNvGrpSpPr>
                <p:nvPr/>
              </p:nvGrpSpPr>
              <p:grpSpPr bwMode="auto">
                <a:xfrm>
                  <a:off x="5379" y="484"/>
                  <a:ext cx="73" cy="1119"/>
                  <a:chOff x="5379" y="484"/>
                  <a:chExt cx="73" cy="1119"/>
                </a:xfrm>
              </p:grpSpPr>
              <p:sp>
                <p:nvSpPr>
                  <p:cNvPr id="5982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484"/>
                    <a:ext cx="73" cy="38"/>
                  </a:xfrm>
                  <a:prstGeom prst="ellipse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8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379" y="506"/>
                    <a:ext cx="73" cy="1097"/>
                  </a:xfrm>
                  <a:prstGeom prst="rect">
                    <a:avLst/>
                  </a:prstGeom>
                  <a:solidFill>
                    <a:srgbClr val="C0C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grpSp>
              <p:nvGrpSpPr>
                <p:cNvPr id="59818" name="Group 12"/>
                <p:cNvGrpSpPr>
                  <a:grpSpLocks/>
                </p:cNvGrpSpPr>
                <p:nvPr/>
              </p:nvGrpSpPr>
              <p:grpSpPr bwMode="auto">
                <a:xfrm>
                  <a:off x="5390" y="484"/>
                  <a:ext cx="39" cy="1118"/>
                  <a:chOff x="5390" y="484"/>
                  <a:chExt cx="39" cy="1118"/>
                </a:xfrm>
              </p:grpSpPr>
              <p:sp>
                <p:nvSpPr>
                  <p:cNvPr id="5981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484"/>
                    <a:ext cx="39" cy="38"/>
                  </a:xfrm>
                  <a:prstGeom prst="ellipse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82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390" y="506"/>
                    <a:ext cx="39" cy="1096"/>
                  </a:xfrm>
                  <a:prstGeom prst="rect">
                    <a:avLst/>
                  </a:prstGeom>
                  <a:solidFill>
                    <a:srgbClr val="808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grpSp>
          <p:nvGrpSpPr>
            <p:cNvPr id="59638" name="Group 15"/>
            <p:cNvGrpSpPr>
              <a:grpSpLocks/>
            </p:cNvGrpSpPr>
            <p:nvPr/>
          </p:nvGrpSpPr>
          <p:grpSpPr bwMode="auto">
            <a:xfrm>
              <a:off x="4419" y="1102"/>
              <a:ext cx="1218" cy="576"/>
              <a:chOff x="4419" y="1102"/>
              <a:chExt cx="1218" cy="576"/>
            </a:xfrm>
          </p:grpSpPr>
          <p:sp>
            <p:nvSpPr>
              <p:cNvPr id="59639" name="Freeform 16"/>
              <p:cNvSpPr>
                <a:spLocks/>
              </p:cNvSpPr>
              <p:nvPr/>
            </p:nvSpPr>
            <p:spPr bwMode="auto">
              <a:xfrm>
                <a:off x="4419" y="1558"/>
                <a:ext cx="58" cy="77"/>
              </a:xfrm>
              <a:custGeom>
                <a:avLst/>
                <a:gdLst>
                  <a:gd name="T0" fmla="*/ 57 w 58"/>
                  <a:gd name="T1" fmla="*/ 0 h 77"/>
                  <a:gd name="T2" fmla="*/ 0 w 58"/>
                  <a:gd name="T3" fmla="*/ 15 h 77"/>
                  <a:gd name="T4" fmla="*/ 0 w 58"/>
                  <a:gd name="T5" fmla="*/ 42 h 77"/>
                  <a:gd name="T6" fmla="*/ 9 w 58"/>
                  <a:gd name="T7" fmla="*/ 42 h 77"/>
                  <a:gd name="T8" fmla="*/ 9 w 58"/>
                  <a:gd name="T9" fmla="*/ 76 h 77"/>
                  <a:gd name="T10" fmla="*/ 24 w 58"/>
                  <a:gd name="T11" fmla="*/ 76 h 77"/>
                  <a:gd name="T12" fmla="*/ 24 w 58"/>
                  <a:gd name="T13" fmla="*/ 42 h 77"/>
                  <a:gd name="T14" fmla="*/ 55 w 58"/>
                  <a:gd name="T15" fmla="*/ 42 h 77"/>
                  <a:gd name="T16" fmla="*/ 57 w 58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77">
                    <a:moveTo>
                      <a:pt x="57" y="0"/>
                    </a:moveTo>
                    <a:lnTo>
                      <a:pt x="0" y="15"/>
                    </a:lnTo>
                    <a:lnTo>
                      <a:pt x="0" y="42"/>
                    </a:lnTo>
                    <a:lnTo>
                      <a:pt x="9" y="42"/>
                    </a:lnTo>
                    <a:lnTo>
                      <a:pt x="9" y="76"/>
                    </a:lnTo>
                    <a:lnTo>
                      <a:pt x="24" y="76"/>
                    </a:lnTo>
                    <a:lnTo>
                      <a:pt x="24" y="42"/>
                    </a:lnTo>
                    <a:lnTo>
                      <a:pt x="55" y="42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40" name="Group 17"/>
              <p:cNvGrpSpPr>
                <a:grpSpLocks/>
              </p:cNvGrpSpPr>
              <p:nvPr/>
            </p:nvGrpSpPr>
            <p:grpSpPr bwMode="auto">
              <a:xfrm>
                <a:off x="4473" y="1116"/>
                <a:ext cx="1125" cy="546"/>
                <a:chOff x="4473" y="1116"/>
                <a:chExt cx="1125" cy="546"/>
              </a:xfrm>
            </p:grpSpPr>
            <p:grpSp>
              <p:nvGrpSpPr>
                <p:cNvPr id="59767" name="Group 18"/>
                <p:cNvGrpSpPr>
                  <a:grpSpLocks/>
                </p:cNvGrpSpPr>
                <p:nvPr/>
              </p:nvGrpSpPr>
              <p:grpSpPr bwMode="auto">
                <a:xfrm>
                  <a:off x="4970" y="1218"/>
                  <a:ext cx="628" cy="438"/>
                  <a:chOff x="4970" y="1218"/>
                  <a:chExt cx="628" cy="438"/>
                </a:xfrm>
              </p:grpSpPr>
              <p:sp>
                <p:nvSpPr>
                  <p:cNvPr id="59786" name="Freeform 19"/>
                  <p:cNvSpPr>
                    <a:spLocks/>
                  </p:cNvSpPr>
                  <p:nvPr/>
                </p:nvSpPr>
                <p:spPr bwMode="auto">
                  <a:xfrm>
                    <a:off x="5480" y="1532"/>
                    <a:ext cx="118" cy="87"/>
                  </a:xfrm>
                  <a:custGeom>
                    <a:avLst/>
                    <a:gdLst>
                      <a:gd name="T0" fmla="*/ 0 w 118"/>
                      <a:gd name="T1" fmla="*/ 21 h 87"/>
                      <a:gd name="T2" fmla="*/ 36 w 118"/>
                      <a:gd name="T3" fmla="*/ 21 h 87"/>
                      <a:gd name="T4" fmla="*/ 36 w 118"/>
                      <a:gd name="T5" fmla="*/ 2 h 87"/>
                      <a:gd name="T6" fmla="*/ 60 w 118"/>
                      <a:gd name="T7" fmla="*/ 0 h 87"/>
                      <a:gd name="T8" fmla="*/ 60 w 118"/>
                      <a:gd name="T9" fmla="*/ 21 h 87"/>
                      <a:gd name="T10" fmla="*/ 75 w 118"/>
                      <a:gd name="T11" fmla="*/ 25 h 87"/>
                      <a:gd name="T12" fmla="*/ 75 w 118"/>
                      <a:gd name="T13" fmla="*/ 10 h 87"/>
                      <a:gd name="T14" fmla="*/ 96 w 118"/>
                      <a:gd name="T15" fmla="*/ 10 h 87"/>
                      <a:gd name="T16" fmla="*/ 96 w 118"/>
                      <a:gd name="T17" fmla="*/ 29 h 87"/>
                      <a:gd name="T18" fmla="*/ 117 w 118"/>
                      <a:gd name="T19" fmla="*/ 37 h 87"/>
                      <a:gd name="T20" fmla="*/ 117 w 118"/>
                      <a:gd name="T21" fmla="*/ 86 h 87"/>
                      <a:gd name="T22" fmla="*/ 0 w 118"/>
                      <a:gd name="T23" fmla="*/ 86 h 87"/>
                      <a:gd name="T24" fmla="*/ 0 w 118"/>
                      <a:gd name="T25" fmla="*/ 21 h 8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18" h="87">
                        <a:moveTo>
                          <a:pt x="0" y="21"/>
                        </a:moveTo>
                        <a:lnTo>
                          <a:pt x="36" y="21"/>
                        </a:lnTo>
                        <a:lnTo>
                          <a:pt x="36" y="2"/>
                        </a:lnTo>
                        <a:lnTo>
                          <a:pt x="60" y="0"/>
                        </a:lnTo>
                        <a:lnTo>
                          <a:pt x="60" y="21"/>
                        </a:lnTo>
                        <a:lnTo>
                          <a:pt x="75" y="25"/>
                        </a:lnTo>
                        <a:lnTo>
                          <a:pt x="75" y="10"/>
                        </a:lnTo>
                        <a:lnTo>
                          <a:pt x="96" y="10"/>
                        </a:lnTo>
                        <a:lnTo>
                          <a:pt x="96" y="29"/>
                        </a:lnTo>
                        <a:lnTo>
                          <a:pt x="117" y="37"/>
                        </a:lnTo>
                        <a:lnTo>
                          <a:pt x="117" y="86"/>
                        </a:lnTo>
                        <a:lnTo>
                          <a:pt x="0" y="86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9787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970" y="1218"/>
                    <a:ext cx="526" cy="438"/>
                    <a:chOff x="4970" y="1218"/>
                    <a:chExt cx="526" cy="438"/>
                  </a:xfrm>
                </p:grpSpPr>
                <p:grpSp>
                  <p:nvGrpSpPr>
                    <p:cNvPr id="59788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02" y="1378"/>
                      <a:ext cx="94" cy="268"/>
                      <a:chOff x="5402" y="1378"/>
                      <a:chExt cx="94" cy="268"/>
                    </a:xfrm>
                  </p:grpSpPr>
                  <p:sp>
                    <p:nvSpPr>
                      <p:cNvPr id="59812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378"/>
                        <a:ext cx="94" cy="268"/>
                      </a:xfrm>
                      <a:custGeom>
                        <a:avLst/>
                        <a:gdLst>
                          <a:gd name="T0" fmla="*/ 0 w 94"/>
                          <a:gd name="T1" fmla="*/ 0 h 268"/>
                          <a:gd name="T2" fmla="*/ 33 w 94"/>
                          <a:gd name="T3" fmla="*/ 19 h 268"/>
                          <a:gd name="T4" fmla="*/ 33 w 94"/>
                          <a:gd name="T5" fmla="*/ 54 h 268"/>
                          <a:gd name="T6" fmla="*/ 72 w 94"/>
                          <a:gd name="T7" fmla="*/ 69 h 268"/>
                          <a:gd name="T8" fmla="*/ 72 w 94"/>
                          <a:gd name="T9" fmla="*/ 50 h 268"/>
                          <a:gd name="T10" fmla="*/ 93 w 94"/>
                          <a:gd name="T11" fmla="*/ 58 h 268"/>
                          <a:gd name="T12" fmla="*/ 93 w 94"/>
                          <a:gd name="T13" fmla="*/ 243 h 268"/>
                          <a:gd name="T14" fmla="*/ 0 w 94"/>
                          <a:gd name="T15" fmla="*/ 267 h 268"/>
                          <a:gd name="T16" fmla="*/ 0 w 94"/>
                          <a:gd name="T17" fmla="*/ 0 h 26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94" h="268">
                            <a:moveTo>
                              <a:pt x="0" y="0"/>
                            </a:moveTo>
                            <a:lnTo>
                              <a:pt x="33" y="19"/>
                            </a:lnTo>
                            <a:lnTo>
                              <a:pt x="33" y="54"/>
                            </a:lnTo>
                            <a:lnTo>
                              <a:pt x="72" y="69"/>
                            </a:lnTo>
                            <a:lnTo>
                              <a:pt x="72" y="50"/>
                            </a:lnTo>
                            <a:lnTo>
                              <a:pt x="93" y="58"/>
                            </a:lnTo>
                            <a:lnTo>
                              <a:pt x="93" y="243"/>
                            </a:lnTo>
                            <a:lnTo>
                              <a:pt x="0" y="26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13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2" y="1468"/>
                        <a:ext cx="46" cy="169"/>
                      </a:xfrm>
                      <a:custGeom>
                        <a:avLst/>
                        <a:gdLst>
                          <a:gd name="T0" fmla="*/ 0 w 46"/>
                          <a:gd name="T1" fmla="*/ 0 h 169"/>
                          <a:gd name="T2" fmla="*/ 45 w 46"/>
                          <a:gd name="T3" fmla="*/ 23 h 169"/>
                          <a:gd name="T4" fmla="*/ 45 w 46"/>
                          <a:gd name="T5" fmla="*/ 164 h 169"/>
                          <a:gd name="T6" fmla="*/ 31 w 46"/>
                          <a:gd name="T7" fmla="*/ 168 h 169"/>
                          <a:gd name="T8" fmla="*/ 31 w 46"/>
                          <a:gd name="T9" fmla="*/ 26 h 169"/>
                          <a:gd name="T10" fmla="*/ 0 w 46"/>
                          <a:gd name="T11" fmla="*/ 14 h 169"/>
                          <a:gd name="T12" fmla="*/ 0 w 46"/>
                          <a:gd name="T13" fmla="*/ 0 h 16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6" h="169">
                            <a:moveTo>
                              <a:pt x="0" y="0"/>
                            </a:moveTo>
                            <a:lnTo>
                              <a:pt x="45" y="23"/>
                            </a:lnTo>
                            <a:lnTo>
                              <a:pt x="45" y="164"/>
                            </a:lnTo>
                            <a:lnTo>
                              <a:pt x="31" y="168"/>
                            </a:lnTo>
                            <a:lnTo>
                              <a:pt x="31" y="26"/>
                            </a:lnTo>
                            <a:lnTo>
                              <a:pt x="0" y="1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606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89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0" y="1218"/>
                      <a:ext cx="465" cy="438"/>
                      <a:chOff x="4970" y="1218"/>
                      <a:chExt cx="465" cy="438"/>
                    </a:xfrm>
                  </p:grpSpPr>
                  <p:sp>
                    <p:nvSpPr>
                      <p:cNvPr id="59810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218"/>
                        <a:ext cx="364" cy="438"/>
                      </a:xfrm>
                      <a:custGeom>
                        <a:avLst/>
                        <a:gdLst>
                          <a:gd name="T0" fmla="*/ 0 w 364"/>
                          <a:gd name="T1" fmla="*/ 95 h 438"/>
                          <a:gd name="T2" fmla="*/ 363 w 364"/>
                          <a:gd name="T3" fmla="*/ 0 h 438"/>
                          <a:gd name="T4" fmla="*/ 363 w 364"/>
                          <a:gd name="T5" fmla="*/ 437 h 438"/>
                          <a:gd name="T6" fmla="*/ 0 w 364"/>
                          <a:gd name="T7" fmla="*/ 437 h 438"/>
                          <a:gd name="T8" fmla="*/ 0 w 364"/>
                          <a:gd name="T9" fmla="*/ 95 h 4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64" h="438">
                            <a:moveTo>
                              <a:pt x="0" y="95"/>
                            </a:moveTo>
                            <a:lnTo>
                              <a:pt x="363" y="0"/>
                            </a:lnTo>
                            <a:lnTo>
                              <a:pt x="363" y="437"/>
                            </a:lnTo>
                            <a:lnTo>
                              <a:pt x="0" y="437"/>
                            </a:lnTo>
                            <a:lnTo>
                              <a:pt x="0" y="95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11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2" y="1219"/>
                        <a:ext cx="103" cy="436"/>
                      </a:xfrm>
                      <a:custGeom>
                        <a:avLst/>
                        <a:gdLst>
                          <a:gd name="T0" fmla="*/ 66 w 103"/>
                          <a:gd name="T1" fmla="*/ 2 h 436"/>
                          <a:gd name="T2" fmla="*/ 66 w 103"/>
                          <a:gd name="T3" fmla="*/ 20 h 436"/>
                          <a:gd name="T4" fmla="*/ 0 w 103"/>
                          <a:gd name="T5" fmla="*/ 0 h 436"/>
                          <a:gd name="T6" fmla="*/ 0 w 103"/>
                          <a:gd name="T7" fmla="*/ 435 h 436"/>
                          <a:gd name="T8" fmla="*/ 69 w 103"/>
                          <a:gd name="T9" fmla="*/ 424 h 436"/>
                          <a:gd name="T10" fmla="*/ 69 w 103"/>
                          <a:gd name="T11" fmla="*/ 93 h 436"/>
                          <a:gd name="T12" fmla="*/ 102 w 103"/>
                          <a:gd name="T13" fmla="*/ 100 h 436"/>
                          <a:gd name="T14" fmla="*/ 102 w 103"/>
                          <a:gd name="T15" fmla="*/ 13 h 436"/>
                          <a:gd name="T16" fmla="*/ 66 w 103"/>
                          <a:gd name="T17" fmla="*/ 2 h 4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0" t="0" r="r" b="b"/>
                        <a:pathLst>
                          <a:path w="103" h="436">
                            <a:moveTo>
                              <a:pt x="66" y="2"/>
                            </a:moveTo>
                            <a:lnTo>
                              <a:pt x="66" y="20"/>
                            </a:lnTo>
                            <a:lnTo>
                              <a:pt x="0" y="0"/>
                            </a:lnTo>
                            <a:lnTo>
                              <a:pt x="0" y="435"/>
                            </a:lnTo>
                            <a:lnTo>
                              <a:pt x="69" y="424"/>
                            </a:lnTo>
                            <a:lnTo>
                              <a:pt x="69" y="93"/>
                            </a:lnTo>
                            <a:lnTo>
                              <a:pt x="102" y="100"/>
                            </a:lnTo>
                            <a:lnTo>
                              <a:pt x="102" y="13"/>
                            </a:lnTo>
                            <a:lnTo>
                              <a:pt x="66" y="2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0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9" y="1248"/>
                      <a:ext cx="81" cy="321"/>
                      <a:chOff x="5129" y="1248"/>
                      <a:chExt cx="81" cy="321"/>
                    </a:xfrm>
                  </p:grpSpPr>
                  <p:sp>
                    <p:nvSpPr>
                      <p:cNvPr id="59807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248"/>
                        <a:ext cx="58" cy="260"/>
                      </a:xfrm>
                      <a:custGeom>
                        <a:avLst/>
                        <a:gdLst>
                          <a:gd name="T0" fmla="*/ 57 w 58"/>
                          <a:gd name="T1" fmla="*/ 0 h 260"/>
                          <a:gd name="T2" fmla="*/ 57 w 58"/>
                          <a:gd name="T3" fmla="*/ 255 h 260"/>
                          <a:gd name="T4" fmla="*/ 0 w 58"/>
                          <a:gd name="T5" fmla="*/ 259 h 260"/>
                          <a:gd name="T6" fmla="*/ 0 w 58"/>
                          <a:gd name="T7" fmla="*/ 11 h 260"/>
                          <a:gd name="T8" fmla="*/ 57 w 58"/>
                          <a:gd name="T9" fmla="*/ 0 h 2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8" h="260">
                            <a:moveTo>
                              <a:pt x="57" y="0"/>
                            </a:moveTo>
                            <a:lnTo>
                              <a:pt x="57" y="255"/>
                            </a:lnTo>
                            <a:lnTo>
                              <a:pt x="0" y="259"/>
                            </a:lnTo>
                            <a:lnTo>
                              <a:pt x="0" y="11"/>
                            </a:lnTo>
                            <a:lnTo>
                              <a:pt x="57" y="0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8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9" y="1503"/>
                        <a:ext cx="76" cy="59"/>
                      </a:xfrm>
                      <a:custGeom>
                        <a:avLst/>
                        <a:gdLst>
                          <a:gd name="T0" fmla="*/ 0 w 76"/>
                          <a:gd name="T1" fmla="*/ 4 h 59"/>
                          <a:gd name="T2" fmla="*/ 57 w 76"/>
                          <a:gd name="T3" fmla="*/ 0 h 59"/>
                          <a:gd name="T4" fmla="*/ 75 w 76"/>
                          <a:gd name="T5" fmla="*/ 57 h 59"/>
                          <a:gd name="T6" fmla="*/ 25 w 76"/>
                          <a:gd name="T7" fmla="*/ 58 h 59"/>
                          <a:gd name="T8" fmla="*/ 0 w 76"/>
                          <a:gd name="T9" fmla="*/ 4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76" h="59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75" y="57"/>
                            </a:lnTo>
                            <a:lnTo>
                              <a:pt x="25" y="58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9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7" y="1248"/>
                        <a:ext cx="23" cy="321"/>
                      </a:xfrm>
                      <a:custGeom>
                        <a:avLst/>
                        <a:gdLst>
                          <a:gd name="T0" fmla="*/ 0 w 23"/>
                          <a:gd name="T1" fmla="*/ 0 h 321"/>
                          <a:gd name="T2" fmla="*/ 22 w 23"/>
                          <a:gd name="T3" fmla="*/ 2 h 321"/>
                          <a:gd name="T4" fmla="*/ 22 w 23"/>
                          <a:gd name="T5" fmla="*/ 320 h 321"/>
                          <a:gd name="T6" fmla="*/ 0 w 23"/>
                          <a:gd name="T7" fmla="*/ 257 h 321"/>
                          <a:gd name="T8" fmla="*/ 0 w 23"/>
                          <a:gd name="T9" fmla="*/ 0 h 32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3" h="321">
                            <a:moveTo>
                              <a:pt x="0" y="0"/>
                            </a:moveTo>
                            <a:lnTo>
                              <a:pt x="22" y="2"/>
                            </a:lnTo>
                            <a:lnTo>
                              <a:pt x="22" y="320"/>
                            </a:lnTo>
                            <a:lnTo>
                              <a:pt x="0" y="25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1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2" y="1282"/>
                      <a:ext cx="88" cy="290"/>
                      <a:chOff x="5002" y="1282"/>
                      <a:chExt cx="88" cy="290"/>
                    </a:xfrm>
                  </p:grpSpPr>
                  <p:sp>
                    <p:nvSpPr>
                      <p:cNvPr id="59804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9" y="1282"/>
                        <a:ext cx="31" cy="288"/>
                      </a:xfrm>
                      <a:custGeom>
                        <a:avLst/>
                        <a:gdLst>
                          <a:gd name="T0" fmla="*/ 0 w 31"/>
                          <a:gd name="T1" fmla="*/ 0 h 288"/>
                          <a:gd name="T2" fmla="*/ 0 w 31"/>
                          <a:gd name="T3" fmla="*/ 229 h 288"/>
                          <a:gd name="T4" fmla="*/ 30 w 31"/>
                          <a:gd name="T5" fmla="*/ 287 h 288"/>
                          <a:gd name="T6" fmla="*/ 30 w 31"/>
                          <a:gd name="T7" fmla="*/ 2 h 288"/>
                          <a:gd name="T8" fmla="*/ 0 w 31"/>
                          <a:gd name="T9" fmla="*/ 0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88">
                            <a:moveTo>
                              <a:pt x="0" y="0"/>
                            </a:moveTo>
                            <a:lnTo>
                              <a:pt x="0" y="229"/>
                            </a:lnTo>
                            <a:lnTo>
                              <a:pt x="30" y="287"/>
                            </a:lnTo>
                            <a:lnTo>
                              <a:pt x="30" y="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5" name="Freeform 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5" y="1282"/>
                        <a:ext cx="55" cy="237"/>
                      </a:xfrm>
                      <a:custGeom>
                        <a:avLst/>
                        <a:gdLst>
                          <a:gd name="T0" fmla="*/ 0 w 55"/>
                          <a:gd name="T1" fmla="*/ 11 h 237"/>
                          <a:gd name="T2" fmla="*/ 54 w 55"/>
                          <a:gd name="T3" fmla="*/ 0 h 237"/>
                          <a:gd name="T4" fmla="*/ 54 w 55"/>
                          <a:gd name="T5" fmla="*/ 232 h 237"/>
                          <a:gd name="T6" fmla="*/ 0 w 55"/>
                          <a:gd name="T7" fmla="*/ 236 h 237"/>
                          <a:gd name="T8" fmla="*/ 0 w 55"/>
                          <a:gd name="T9" fmla="*/ 11 h 2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237">
                            <a:moveTo>
                              <a:pt x="0" y="11"/>
                            </a:moveTo>
                            <a:lnTo>
                              <a:pt x="54" y="0"/>
                            </a:lnTo>
                            <a:lnTo>
                              <a:pt x="54" y="232"/>
                            </a:lnTo>
                            <a:lnTo>
                              <a:pt x="0" y="236"/>
                            </a:lnTo>
                            <a:lnTo>
                              <a:pt x="0" y="11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6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02" y="1510"/>
                        <a:ext cx="88" cy="62"/>
                      </a:xfrm>
                      <a:custGeom>
                        <a:avLst/>
                        <a:gdLst>
                          <a:gd name="T0" fmla="*/ 0 w 88"/>
                          <a:gd name="T1" fmla="*/ 4 h 62"/>
                          <a:gd name="T2" fmla="*/ 57 w 88"/>
                          <a:gd name="T3" fmla="*/ 0 h 62"/>
                          <a:gd name="T4" fmla="*/ 87 w 88"/>
                          <a:gd name="T5" fmla="*/ 61 h 62"/>
                          <a:gd name="T6" fmla="*/ 29 w 88"/>
                          <a:gd name="T7" fmla="*/ 61 h 62"/>
                          <a:gd name="T8" fmla="*/ 0 w 88"/>
                          <a:gd name="T9" fmla="*/ 4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8" h="62">
                            <a:moveTo>
                              <a:pt x="0" y="4"/>
                            </a:moveTo>
                            <a:lnTo>
                              <a:pt x="57" y="0"/>
                            </a:lnTo>
                            <a:lnTo>
                              <a:pt x="87" y="61"/>
                            </a:lnTo>
                            <a:lnTo>
                              <a:pt x="29" y="61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" y="1221"/>
                      <a:ext cx="82" cy="258"/>
                      <a:chOff x="5245" y="1221"/>
                      <a:chExt cx="82" cy="258"/>
                    </a:xfrm>
                  </p:grpSpPr>
                  <p:sp>
                    <p:nvSpPr>
                      <p:cNvPr id="59801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6" y="1391"/>
                        <a:ext cx="81" cy="86"/>
                      </a:xfrm>
                      <a:custGeom>
                        <a:avLst/>
                        <a:gdLst>
                          <a:gd name="T0" fmla="*/ 0 w 81"/>
                          <a:gd name="T1" fmla="*/ 1 h 86"/>
                          <a:gd name="T2" fmla="*/ 53 w 81"/>
                          <a:gd name="T3" fmla="*/ 0 h 86"/>
                          <a:gd name="T4" fmla="*/ 80 w 81"/>
                          <a:gd name="T5" fmla="*/ 85 h 86"/>
                          <a:gd name="T6" fmla="*/ 29 w 81"/>
                          <a:gd name="T7" fmla="*/ 85 h 86"/>
                          <a:gd name="T8" fmla="*/ 0 w 81"/>
                          <a:gd name="T9" fmla="*/ 1 h 8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1" h="86">
                            <a:moveTo>
                              <a:pt x="0" y="1"/>
                            </a:moveTo>
                            <a:lnTo>
                              <a:pt x="53" y="0"/>
                            </a:lnTo>
                            <a:lnTo>
                              <a:pt x="80" y="85"/>
                            </a:lnTo>
                            <a:lnTo>
                              <a:pt x="29" y="85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2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45" y="1221"/>
                        <a:ext cx="55" cy="176"/>
                      </a:xfrm>
                      <a:custGeom>
                        <a:avLst/>
                        <a:gdLst>
                          <a:gd name="T0" fmla="*/ 0 w 55"/>
                          <a:gd name="T1" fmla="*/ 175 h 176"/>
                          <a:gd name="T2" fmla="*/ 54 w 55"/>
                          <a:gd name="T3" fmla="*/ 167 h 176"/>
                          <a:gd name="T4" fmla="*/ 54 w 55"/>
                          <a:gd name="T5" fmla="*/ 0 h 176"/>
                          <a:gd name="T6" fmla="*/ 0 w 55"/>
                          <a:gd name="T7" fmla="*/ 11 h 176"/>
                          <a:gd name="T8" fmla="*/ 0 w 55"/>
                          <a:gd name="T9" fmla="*/ 175 h 1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5" h="176">
                            <a:moveTo>
                              <a:pt x="0" y="175"/>
                            </a:moveTo>
                            <a:lnTo>
                              <a:pt x="54" y="167"/>
                            </a:lnTo>
                            <a:lnTo>
                              <a:pt x="54" y="0"/>
                            </a:lnTo>
                            <a:lnTo>
                              <a:pt x="0" y="11"/>
                            </a:lnTo>
                            <a:lnTo>
                              <a:pt x="0" y="175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3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8" y="1221"/>
                        <a:ext cx="29" cy="258"/>
                      </a:xfrm>
                      <a:custGeom>
                        <a:avLst/>
                        <a:gdLst>
                          <a:gd name="T0" fmla="*/ 0 w 29"/>
                          <a:gd name="T1" fmla="*/ 0 h 258"/>
                          <a:gd name="T2" fmla="*/ 0 w 29"/>
                          <a:gd name="T3" fmla="*/ 170 h 258"/>
                          <a:gd name="T4" fmla="*/ 28 w 29"/>
                          <a:gd name="T5" fmla="*/ 257 h 258"/>
                          <a:gd name="T6" fmla="*/ 28 w 29"/>
                          <a:gd name="T7" fmla="*/ 6 h 258"/>
                          <a:gd name="T8" fmla="*/ 0 w 29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9" h="258">
                            <a:moveTo>
                              <a:pt x="0" y="0"/>
                            </a:moveTo>
                            <a:lnTo>
                              <a:pt x="0" y="170"/>
                            </a:lnTo>
                            <a:lnTo>
                              <a:pt x="28" y="257"/>
                            </a:lnTo>
                            <a:lnTo>
                              <a:pt x="28" y="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3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19" y="1268"/>
                      <a:ext cx="64" cy="219"/>
                      <a:chOff x="5119" y="1268"/>
                      <a:chExt cx="64" cy="219"/>
                    </a:xfrm>
                  </p:grpSpPr>
                  <p:sp>
                    <p:nvSpPr>
                      <p:cNvPr id="5979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268"/>
                        <a:ext cx="34" cy="140"/>
                      </a:xfrm>
                      <a:custGeom>
                        <a:avLst/>
                        <a:gdLst>
                          <a:gd name="T0" fmla="*/ 0 w 34"/>
                          <a:gd name="T1" fmla="*/ 6 h 140"/>
                          <a:gd name="T2" fmla="*/ 33 w 34"/>
                          <a:gd name="T3" fmla="*/ 0 h 140"/>
                          <a:gd name="T4" fmla="*/ 33 w 34"/>
                          <a:gd name="T5" fmla="*/ 139 h 140"/>
                          <a:gd name="T6" fmla="*/ 0 w 34"/>
                          <a:gd name="T7" fmla="*/ 139 h 140"/>
                          <a:gd name="T8" fmla="*/ 0 w 34"/>
                          <a:gd name="T9" fmla="*/ 6 h 14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4" h="140">
                            <a:moveTo>
                              <a:pt x="0" y="6"/>
                            </a:moveTo>
                            <a:lnTo>
                              <a:pt x="33" y="0"/>
                            </a:lnTo>
                            <a:lnTo>
                              <a:pt x="33" y="139"/>
                            </a:lnTo>
                            <a:lnTo>
                              <a:pt x="0" y="139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9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9" y="1407"/>
                        <a:ext cx="62" cy="79"/>
                      </a:xfrm>
                      <a:custGeom>
                        <a:avLst/>
                        <a:gdLst>
                          <a:gd name="T0" fmla="*/ 0 w 62"/>
                          <a:gd name="T1" fmla="*/ 0 h 79"/>
                          <a:gd name="T2" fmla="*/ 33 w 62"/>
                          <a:gd name="T3" fmla="*/ 0 h 79"/>
                          <a:gd name="T4" fmla="*/ 61 w 62"/>
                          <a:gd name="T5" fmla="*/ 78 h 79"/>
                          <a:gd name="T6" fmla="*/ 30 w 62"/>
                          <a:gd name="T7" fmla="*/ 78 h 79"/>
                          <a:gd name="T8" fmla="*/ 0 w 62"/>
                          <a:gd name="T9" fmla="*/ 0 h 7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2" h="79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61" y="78"/>
                            </a:lnTo>
                            <a:lnTo>
                              <a:pt x="30" y="7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80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52" y="1268"/>
                        <a:ext cx="31" cy="219"/>
                      </a:xfrm>
                      <a:custGeom>
                        <a:avLst/>
                        <a:gdLst>
                          <a:gd name="T0" fmla="*/ 30 w 31"/>
                          <a:gd name="T1" fmla="*/ 218 h 219"/>
                          <a:gd name="T2" fmla="*/ 30 w 31"/>
                          <a:gd name="T3" fmla="*/ 10 h 219"/>
                          <a:gd name="T4" fmla="*/ 0 w 31"/>
                          <a:gd name="T5" fmla="*/ 0 h 219"/>
                          <a:gd name="T6" fmla="*/ 0 w 31"/>
                          <a:gd name="T7" fmla="*/ 143 h 219"/>
                          <a:gd name="T8" fmla="*/ 30 w 31"/>
                          <a:gd name="T9" fmla="*/ 218 h 2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1" h="219">
                            <a:moveTo>
                              <a:pt x="30" y="218"/>
                            </a:moveTo>
                            <a:lnTo>
                              <a:pt x="30" y="10"/>
                            </a:lnTo>
                            <a:lnTo>
                              <a:pt x="0" y="0"/>
                            </a:lnTo>
                            <a:lnTo>
                              <a:pt x="0" y="143"/>
                            </a:lnTo>
                            <a:lnTo>
                              <a:pt x="30" y="218"/>
                            </a:lnTo>
                          </a:path>
                        </a:pathLst>
                      </a:custGeom>
                      <a:solidFill>
                        <a:srgbClr val="80FFE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96" y="1320"/>
                      <a:ext cx="59" cy="173"/>
                      <a:chOff x="4996" y="1320"/>
                      <a:chExt cx="59" cy="173"/>
                    </a:xfrm>
                  </p:grpSpPr>
                  <p:sp>
                    <p:nvSpPr>
                      <p:cNvPr id="59795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417"/>
                        <a:ext cx="57" cy="73"/>
                      </a:xfrm>
                      <a:custGeom>
                        <a:avLst/>
                        <a:gdLst>
                          <a:gd name="T0" fmla="*/ 24 w 57"/>
                          <a:gd name="T1" fmla="*/ 72 h 73"/>
                          <a:gd name="T2" fmla="*/ 56 w 57"/>
                          <a:gd name="T3" fmla="*/ 72 h 73"/>
                          <a:gd name="T4" fmla="*/ 32 w 57"/>
                          <a:gd name="T5" fmla="*/ 0 h 73"/>
                          <a:gd name="T6" fmla="*/ 0 w 57"/>
                          <a:gd name="T7" fmla="*/ 0 h 73"/>
                          <a:gd name="T8" fmla="*/ 24 w 57"/>
                          <a:gd name="T9" fmla="*/ 72 h 7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57" h="73">
                            <a:moveTo>
                              <a:pt x="24" y="72"/>
                            </a:moveTo>
                            <a:lnTo>
                              <a:pt x="56" y="72"/>
                            </a:lnTo>
                            <a:lnTo>
                              <a:pt x="32" y="0"/>
                            </a:lnTo>
                            <a:lnTo>
                              <a:pt x="0" y="0"/>
                            </a:lnTo>
                            <a:lnTo>
                              <a:pt x="24" y="72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96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96" y="1320"/>
                        <a:ext cx="35" cy="98"/>
                      </a:xfrm>
                      <a:custGeom>
                        <a:avLst/>
                        <a:gdLst>
                          <a:gd name="T0" fmla="*/ 0 w 35"/>
                          <a:gd name="T1" fmla="*/ 97 h 98"/>
                          <a:gd name="T2" fmla="*/ 32 w 35"/>
                          <a:gd name="T3" fmla="*/ 97 h 98"/>
                          <a:gd name="T4" fmla="*/ 34 w 35"/>
                          <a:gd name="T5" fmla="*/ 0 h 98"/>
                          <a:gd name="T6" fmla="*/ 0 w 35"/>
                          <a:gd name="T7" fmla="*/ 6 h 98"/>
                          <a:gd name="T8" fmla="*/ 0 w 35"/>
                          <a:gd name="T9" fmla="*/ 97 h 9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35" h="98">
                            <a:moveTo>
                              <a:pt x="0" y="97"/>
                            </a:moveTo>
                            <a:lnTo>
                              <a:pt x="32" y="97"/>
                            </a:lnTo>
                            <a:lnTo>
                              <a:pt x="34" y="0"/>
                            </a:lnTo>
                            <a:lnTo>
                              <a:pt x="0" y="6"/>
                            </a:lnTo>
                            <a:lnTo>
                              <a:pt x="0" y="97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97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28" y="1322"/>
                        <a:ext cx="27" cy="171"/>
                      </a:xfrm>
                      <a:custGeom>
                        <a:avLst/>
                        <a:gdLst>
                          <a:gd name="T0" fmla="*/ 0 w 27"/>
                          <a:gd name="T1" fmla="*/ 0 h 171"/>
                          <a:gd name="T2" fmla="*/ 0 w 27"/>
                          <a:gd name="T3" fmla="*/ 96 h 171"/>
                          <a:gd name="T4" fmla="*/ 26 w 27"/>
                          <a:gd name="T5" fmla="*/ 170 h 171"/>
                          <a:gd name="T6" fmla="*/ 24 w 27"/>
                          <a:gd name="T7" fmla="*/ 24 h 171"/>
                          <a:gd name="T8" fmla="*/ 0 w 27"/>
                          <a:gd name="T9" fmla="*/ 0 h 17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7" h="171">
                            <a:moveTo>
                              <a:pt x="0" y="0"/>
                            </a:moveTo>
                            <a:lnTo>
                              <a:pt x="0" y="96"/>
                            </a:lnTo>
                            <a:lnTo>
                              <a:pt x="26" y="170"/>
                            </a:lnTo>
                            <a:lnTo>
                              <a:pt x="24" y="2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59768" name="Group 47"/>
                <p:cNvGrpSpPr>
                  <a:grpSpLocks/>
                </p:cNvGrpSpPr>
                <p:nvPr/>
              </p:nvGrpSpPr>
              <p:grpSpPr bwMode="auto">
                <a:xfrm>
                  <a:off x="4494" y="1116"/>
                  <a:ext cx="487" cy="546"/>
                  <a:chOff x="4494" y="1116"/>
                  <a:chExt cx="487" cy="546"/>
                </a:xfrm>
              </p:grpSpPr>
              <p:grpSp>
                <p:nvGrpSpPr>
                  <p:cNvPr id="5978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4494" y="1116"/>
                    <a:ext cx="487" cy="546"/>
                    <a:chOff x="4494" y="1116"/>
                    <a:chExt cx="487" cy="546"/>
                  </a:xfrm>
                </p:grpSpPr>
                <p:sp>
                  <p:nvSpPr>
                    <p:cNvPr id="5978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885" y="1263"/>
                      <a:ext cx="96" cy="389"/>
                    </a:xfrm>
                    <a:custGeom>
                      <a:avLst/>
                      <a:gdLst>
                        <a:gd name="T0" fmla="*/ 26 w 96"/>
                        <a:gd name="T1" fmla="*/ 0 h 389"/>
                        <a:gd name="T2" fmla="*/ 26 w 96"/>
                        <a:gd name="T3" fmla="*/ 45 h 389"/>
                        <a:gd name="T4" fmla="*/ 0 w 96"/>
                        <a:gd name="T5" fmla="*/ 38 h 389"/>
                        <a:gd name="T6" fmla="*/ 0 w 96"/>
                        <a:gd name="T7" fmla="*/ 388 h 389"/>
                        <a:gd name="T8" fmla="*/ 95 w 96"/>
                        <a:gd name="T9" fmla="*/ 384 h 389"/>
                        <a:gd name="T10" fmla="*/ 95 w 96"/>
                        <a:gd name="T11" fmla="*/ 45 h 389"/>
                        <a:gd name="T12" fmla="*/ 26 w 96"/>
                        <a:gd name="T13" fmla="*/ 0 h 38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96" h="389">
                          <a:moveTo>
                            <a:pt x="26" y="0"/>
                          </a:moveTo>
                          <a:lnTo>
                            <a:pt x="26" y="45"/>
                          </a:lnTo>
                          <a:lnTo>
                            <a:pt x="0" y="38"/>
                          </a:lnTo>
                          <a:lnTo>
                            <a:pt x="0" y="388"/>
                          </a:lnTo>
                          <a:lnTo>
                            <a:pt x="95" y="384"/>
                          </a:lnTo>
                          <a:lnTo>
                            <a:pt x="95" y="45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8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869" y="1263"/>
                      <a:ext cx="43" cy="66"/>
                    </a:xfrm>
                    <a:custGeom>
                      <a:avLst/>
                      <a:gdLst>
                        <a:gd name="T0" fmla="*/ 42 w 43"/>
                        <a:gd name="T1" fmla="*/ 0 h 66"/>
                        <a:gd name="T2" fmla="*/ 0 w 43"/>
                        <a:gd name="T3" fmla="*/ 11 h 66"/>
                        <a:gd name="T4" fmla="*/ 0 w 43"/>
                        <a:gd name="T5" fmla="*/ 65 h 66"/>
                        <a:gd name="T6" fmla="*/ 42 w 43"/>
                        <a:gd name="T7" fmla="*/ 65 h 66"/>
                        <a:gd name="T8" fmla="*/ 42 w 43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66">
                          <a:moveTo>
                            <a:pt x="42" y="0"/>
                          </a:moveTo>
                          <a:lnTo>
                            <a:pt x="0" y="11"/>
                          </a:lnTo>
                          <a:lnTo>
                            <a:pt x="0" y="65"/>
                          </a:lnTo>
                          <a:lnTo>
                            <a:pt x="42" y="65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8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494" y="1116"/>
                      <a:ext cx="262" cy="546"/>
                    </a:xfrm>
                    <a:custGeom>
                      <a:avLst/>
                      <a:gdLst>
                        <a:gd name="T0" fmla="*/ 0 w 262"/>
                        <a:gd name="T1" fmla="*/ 101 h 546"/>
                        <a:gd name="T2" fmla="*/ 261 w 262"/>
                        <a:gd name="T3" fmla="*/ 0 h 546"/>
                        <a:gd name="T4" fmla="*/ 261 w 262"/>
                        <a:gd name="T5" fmla="*/ 545 h 546"/>
                        <a:gd name="T6" fmla="*/ 0 w 262"/>
                        <a:gd name="T7" fmla="*/ 535 h 546"/>
                        <a:gd name="T8" fmla="*/ 0 w 262"/>
                        <a:gd name="T9" fmla="*/ 101 h 5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62" h="546">
                          <a:moveTo>
                            <a:pt x="0" y="101"/>
                          </a:moveTo>
                          <a:lnTo>
                            <a:pt x="261" y="0"/>
                          </a:lnTo>
                          <a:lnTo>
                            <a:pt x="261" y="545"/>
                          </a:lnTo>
                          <a:lnTo>
                            <a:pt x="0" y="535"/>
                          </a:lnTo>
                          <a:lnTo>
                            <a:pt x="0" y="10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85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755" y="1118"/>
                      <a:ext cx="133" cy="544"/>
                    </a:xfrm>
                    <a:custGeom>
                      <a:avLst/>
                      <a:gdLst>
                        <a:gd name="T0" fmla="*/ 0 w 133"/>
                        <a:gd name="T1" fmla="*/ 0 h 544"/>
                        <a:gd name="T2" fmla="*/ 21 w 133"/>
                        <a:gd name="T3" fmla="*/ 8 h 544"/>
                        <a:gd name="T4" fmla="*/ 51 w 133"/>
                        <a:gd name="T5" fmla="*/ 4 h 544"/>
                        <a:gd name="T6" fmla="*/ 81 w 133"/>
                        <a:gd name="T7" fmla="*/ 11 h 544"/>
                        <a:gd name="T8" fmla="*/ 81 w 133"/>
                        <a:gd name="T9" fmla="*/ 30 h 544"/>
                        <a:gd name="T10" fmla="*/ 132 w 133"/>
                        <a:gd name="T11" fmla="*/ 55 h 544"/>
                        <a:gd name="T12" fmla="*/ 132 w 133"/>
                        <a:gd name="T13" fmla="*/ 523 h 544"/>
                        <a:gd name="T14" fmla="*/ 0 w 133"/>
                        <a:gd name="T15" fmla="*/ 543 h 544"/>
                        <a:gd name="T16" fmla="*/ 0 w 133"/>
                        <a:gd name="T17" fmla="*/ 0 h 54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3" h="544">
                          <a:moveTo>
                            <a:pt x="0" y="0"/>
                          </a:moveTo>
                          <a:lnTo>
                            <a:pt x="21" y="8"/>
                          </a:lnTo>
                          <a:lnTo>
                            <a:pt x="51" y="4"/>
                          </a:lnTo>
                          <a:lnTo>
                            <a:pt x="81" y="11"/>
                          </a:lnTo>
                          <a:lnTo>
                            <a:pt x="81" y="30"/>
                          </a:lnTo>
                          <a:lnTo>
                            <a:pt x="132" y="55"/>
                          </a:lnTo>
                          <a:lnTo>
                            <a:pt x="132" y="523"/>
                          </a:lnTo>
                          <a:lnTo>
                            <a:pt x="0" y="54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9781" name="Freeform 53"/>
                  <p:cNvSpPr>
                    <a:spLocks/>
                  </p:cNvSpPr>
                  <p:nvPr/>
                </p:nvSpPr>
                <p:spPr bwMode="auto">
                  <a:xfrm>
                    <a:off x="4924" y="1282"/>
                    <a:ext cx="48" cy="58"/>
                  </a:xfrm>
                  <a:custGeom>
                    <a:avLst/>
                    <a:gdLst>
                      <a:gd name="T0" fmla="*/ 0 w 48"/>
                      <a:gd name="T1" fmla="*/ 0 h 58"/>
                      <a:gd name="T2" fmla="*/ 0 w 48"/>
                      <a:gd name="T3" fmla="*/ 30 h 58"/>
                      <a:gd name="T4" fmla="*/ 47 w 48"/>
                      <a:gd name="T5" fmla="*/ 57 h 58"/>
                      <a:gd name="T6" fmla="*/ 47 w 48"/>
                      <a:gd name="T7" fmla="*/ 32 h 58"/>
                      <a:gd name="T8" fmla="*/ 0 w 48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8" h="58">
                        <a:moveTo>
                          <a:pt x="0" y="0"/>
                        </a:moveTo>
                        <a:lnTo>
                          <a:pt x="0" y="30"/>
                        </a:lnTo>
                        <a:lnTo>
                          <a:pt x="47" y="57"/>
                        </a:lnTo>
                        <a:lnTo>
                          <a:pt x="47" y="3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69" name="Group 54"/>
                <p:cNvGrpSpPr>
                  <a:grpSpLocks/>
                </p:cNvGrpSpPr>
                <p:nvPr/>
              </p:nvGrpSpPr>
              <p:grpSpPr bwMode="auto">
                <a:xfrm>
                  <a:off x="4473" y="1295"/>
                  <a:ext cx="61" cy="359"/>
                  <a:chOff x="4473" y="1295"/>
                  <a:chExt cx="61" cy="359"/>
                </a:xfrm>
              </p:grpSpPr>
              <p:grpSp>
                <p:nvGrpSpPr>
                  <p:cNvPr id="59770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473" y="1295"/>
                    <a:ext cx="61" cy="359"/>
                    <a:chOff x="4473" y="1295"/>
                    <a:chExt cx="61" cy="359"/>
                  </a:xfrm>
                </p:grpSpPr>
                <p:sp>
                  <p:nvSpPr>
                    <p:cNvPr id="5977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4473" y="1295"/>
                      <a:ext cx="34" cy="359"/>
                    </a:xfrm>
                    <a:custGeom>
                      <a:avLst/>
                      <a:gdLst>
                        <a:gd name="T0" fmla="*/ 0 w 34"/>
                        <a:gd name="T1" fmla="*/ 11 h 359"/>
                        <a:gd name="T2" fmla="*/ 33 w 34"/>
                        <a:gd name="T3" fmla="*/ 0 h 359"/>
                        <a:gd name="T4" fmla="*/ 33 w 34"/>
                        <a:gd name="T5" fmla="*/ 358 h 359"/>
                        <a:gd name="T6" fmla="*/ 0 w 34"/>
                        <a:gd name="T7" fmla="*/ 358 h 359"/>
                        <a:gd name="T8" fmla="*/ 0 w 34"/>
                        <a:gd name="T9" fmla="*/ 11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4" h="359">
                          <a:moveTo>
                            <a:pt x="0" y="11"/>
                          </a:moveTo>
                          <a:lnTo>
                            <a:pt x="33" y="0"/>
                          </a:lnTo>
                          <a:lnTo>
                            <a:pt x="33" y="358"/>
                          </a:lnTo>
                          <a:lnTo>
                            <a:pt x="0" y="358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7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4506" y="1295"/>
                      <a:ext cx="28" cy="359"/>
                    </a:xfrm>
                    <a:custGeom>
                      <a:avLst/>
                      <a:gdLst>
                        <a:gd name="T0" fmla="*/ 0 w 28"/>
                        <a:gd name="T1" fmla="*/ 0 h 359"/>
                        <a:gd name="T2" fmla="*/ 27 w 28"/>
                        <a:gd name="T3" fmla="*/ 0 h 359"/>
                        <a:gd name="T4" fmla="*/ 27 w 28"/>
                        <a:gd name="T5" fmla="*/ 358 h 359"/>
                        <a:gd name="T6" fmla="*/ 0 w 28"/>
                        <a:gd name="T7" fmla="*/ 358 h 359"/>
                        <a:gd name="T8" fmla="*/ 0 w 28"/>
                        <a:gd name="T9" fmla="*/ 0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8" h="359">
                          <a:moveTo>
                            <a:pt x="0" y="0"/>
                          </a:moveTo>
                          <a:lnTo>
                            <a:pt x="27" y="0"/>
                          </a:lnTo>
                          <a:lnTo>
                            <a:pt x="27" y="358"/>
                          </a:lnTo>
                          <a:lnTo>
                            <a:pt x="0" y="35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E0C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7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517" y="1309"/>
                    <a:ext cx="4" cy="153"/>
                    <a:chOff x="4517" y="1309"/>
                    <a:chExt cx="4" cy="153"/>
                  </a:xfrm>
                </p:grpSpPr>
                <p:grpSp>
                  <p:nvGrpSpPr>
                    <p:cNvPr id="59772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09"/>
                      <a:ext cx="4" cy="69"/>
                      <a:chOff x="4517" y="1309"/>
                      <a:chExt cx="4" cy="69"/>
                    </a:xfrm>
                  </p:grpSpPr>
                  <p:sp>
                    <p:nvSpPr>
                      <p:cNvPr id="59776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0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77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49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9773" name="Group 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17" y="1393"/>
                      <a:ext cx="4" cy="69"/>
                      <a:chOff x="4517" y="1393"/>
                      <a:chExt cx="4" cy="69"/>
                    </a:xfrm>
                  </p:grpSpPr>
                  <p:sp>
                    <p:nvSpPr>
                      <p:cNvPr id="59774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39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775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7" y="1433"/>
                        <a:ext cx="4" cy="29"/>
                      </a:xfrm>
                      <a:custGeom>
                        <a:avLst/>
                        <a:gdLst>
                          <a:gd name="T0" fmla="*/ 0 w 4"/>
                          <a:gd name="T1" fmla="*/ 0 h 29"/>
                          <a:gd name="T2" fmla="*/ 3 w 4"/>
                          <a:gd name="T3" fmla="*/ 0 h 29"/>
                          <a:gd name="T4" fmla="*/ 3 w 4"/>
                          <a:gd name="T5" fmla="*/ 28 h 29"/>
                          <a:gd name="T6" fmla="*/ 0 w 4"/>
                          <a:gd name="T7" fmla="*/ 28 h 29"/>
                          <a:gd name="T8" fmla="*/ 0 w 4"/>
                          <a:gd name="T9" fmla="*/ 0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4" h="29">
                            <a:moveTo>
                              <a:pt x="0" y="0"/>
                            </a:moveTo>
                            <a:lnTo>
                              <a:pt x="3" y="0"/>
                            </a:lnTo>
                            <a:lnTo>
                              <a:pt x="3" y="28"/>
                            </a:lnTo>
                            <a:lnTo>
                              <a:pt x="0" y="2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</p:grpSp>
          <p:grpSp>
            <p:nvGrpSpPr>
              <p:cNvPr id="59641" name="Group 65"/>
              <p:cNvGrpSpPr>
                <a:grpSpLocks/>
              </p:cNvGrpSpPr>
              <p:nvPr/>
            </p:nvGrpSpPr>
            <p:grpSpPr bwMode="auto">
              <a:xfrm>
                <a:off x="4545" y="1102"/>
                <a:ext cx="175" cy="96"/>
                <a:chOff x="4545" y="1102"/>
                <a:chExt cx="175" cy="96"/>
              </a:xfrm>
            </p:grpSpPr>
            <p:sp>
              <p:nvSpPr>
                <p:cNvPr id="59763" name="Freeform 66"/>
                <p:cNvSpPr>
                  <a:spLocks/>
                </p:cNvSpPr>
                <p:nvPr/>
              </p:nvSpPr>
              <p:spPr bwMode="auto">
                <a:xfrm>
                  <a:off x="4545" y="1163"/>
                  <a:ext cx="16" cy="35"/>
                </a:xfrm>
                <a:custGeom>
                  <a:avLst/>
                  <a:gdLst>
                    <a:gd name="T0" fmla="*/ 0 w 16"/>
                    <a:gd name="T1" fmla="*/ 0 h 35"/>
                    <a:gd name="T2" fmla="*/ 0 w 16"/>
                    <a:gd name="T3" fmla="*/ 34 h 35"/>
                    <a:gd name="T4" fmla="*/ 15 w 16"/>
                    <a:gd name="T5" fmla="*/ 29 h 35"/>
                    <a:gd name="T6" fmla="*/ 15 w 16"/>
                    <a:gd name="T7" fmla="*/ 0 h 35"/>
                    <a:gd name="T8" fmla="*/ 0 w 16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5">
                      <a:moveTo>
                        <a:pt x="0" y="0"/>
                      </a:moveTo>
                      <a:lnTo>
                        <a:pt x="0" y="34"/>
                      </a:lnTo>
                      <a:lnTo>
                        <a:pt x="15" y="29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64" name="Freeform 67"/>
                <p:cNvSpPr>
                  <a:spLocks/>
                </p:cNvSpPr>
                <p:nvPr/>
              </p:nvSpPr>
              <p:spPr bwMode="auto">
                <a:xfrm>
                  <a:off x="4645" y="1124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65" name="Freeform 68"/>
                <p:cNvSpPr>
                  <a:spLocks/>
                </p:cNvSpPr>
                <p:nvPr/>
              </p:nvSpPr>
              <p:spPr bwMode="auto">
                <a:xfrm>
                  <a:off x="4597" y="1143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66" name="Freeform 69"/>
                <p:cNvSpPr>
                  <a:spLocks/>
                </p:cNvSpPr>
                <p:nvPr/>
              </p:nvSpPr>
              <p:spPr bwMode="auto">
                <a:xfrm>
                  <a:off x="4705" y="1102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35 h 36"/>
                    <a:gd name="T4" fmla="*/ 14 w 15"/>
                    <a:gd name="T5" fmla="*/ 29 h 36"/>
                    <a:gd name="T6" fmla="*/ 14 w 15"/>
                    <a:gd name="T7" fmla="*/ 0 h 36"/>
                    <a:gd name="T8" fmla="*/ 0 w 1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14" y="29"/>
                      </a:ln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42" name="Group 70"/>
              <p:cNvGrpSpPr>
                <a:grpSpLocks/>
              </p:cNvGrpSpPr>
              <p:nvPr/>
            </p:nvGrpSpPr>
            <p:grpSpPr bwMode="auto">
              <a:xfrm>
                <a:off x="4806" y="1276"/>
                <a:ext cx="102" cy="386"/>
                <a:chOff x="4806" y="1276"/>
                <a:chExt cx="102" cy="386"/>
              </a:xfrm>
            </p:grpSpPr>
            <p:grpSp>
              <p:nvGrpSpPr>
                <p:cNvPr id="59753" name="Group 71"/>
                <p:cNvGrpSpPr>
                  <a:grpSpLocks/>
                </p:cNvGrpSpPr>
                <p:nvPr/>
              </p:nvGrpSpPr>
              <p:grpSpPr bwMode="auto">
                <a:xfrm>
                  <a:off x="4806" y="1276"/>
                  <a:ext cx="102" cy="386"/>
                  <a:chOff x="4806" y="1276"/>
                  <a:chExt cx="102" cy="386"/>
                </a:xfrm>
              </p:grpSpPr>
              <p:sp>
                <p:nvSpPr>
                  <p:cNvPr id="59761" name="Freeform 72"/>
                  <p:cNvSpPr>
                    <a:spLocks/>
                  </p:cNvSpPr>
                  <p:nvPr/>
                </p:nvSpPr>
                <p:spPr bwMode="auto">
                  <a:xfrm>
                    <a:off x="4837" y="1276"/>
                    <a:ext cx="71" cy="386"/>
                  </a:xfrm>
                  <a:custGeom>
                    <a:avLst/>
                    <a:gdLst>
                      <a:gd name="T0" fmla="*/ 0 w 71"/>
                      <a:gd name="T1" fmla="*/ 0 h 386"/>
                      <a:gd name="T2" fmla="*/ 70 w 71"/>
                      <a:gd name="T3" fmla="*/ 19 h 386"/>
                      <a:gd name="T4" fmla="*/ 70 w 71"/>
                      <a:gd name="T5" fmla="*/ 376 h 386"/>
                      <a:gd name="T6" fmla="*/ 0 w 71"/>
                      <a:gd name="T7" fmla="*/ 385 h 386"/>
                      <a:gd name="T8" fmla="*/ 0 w 71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1" h="386">
                        <a:moveTo>
                          <a:pt x="0" y="0"/>
                        </a:moveTo>
                        <a:lnTo>
                          <a:pt x="70" y="19"/>
                        </a:lnTo>
                        <a:lnTo>
                          <a:pt x="70" y="376"/>
                        </a:lnTo>
                        <a:lnTo>
                          <a:pt x="0" y="38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62" name="Freeform 73"/>
                  <p:cNvSpPr>
                    <a:spLocks/>
                  </p:cNvSpPr>
                  <p:nvPr/>
                </p:nvSpPr>
                <p:spPr bwMode="auto">
                  <a:xfrm>
                    <a:off x="4806" y="1276"/>
                    <a:ext cx="32" cy="386"/>
                  </a:xfrm>
                  <a:custGeom>
                    <a:avLst/>
                    <a:gdLst>
                      <a:gd name="T0" fmla="*/ 31 w 32"/>
                      <a:gd name="T1" fmla="*/ 0 h 386"/>
                      <a:gd name="T2" fmla="*/ 31 w 32"/>
                      <a:gd name="T3" fmla="*/ 385 h 386"/>
                      <a:gd name="T4" fmla="*/ 0 w 32"/>
                      <a:gd name="T5" fmla="*/ 378 h 386"/>
                      <a:gd name="T6" fmla="*/ 0 w 32"/>
                      <a:gd name="T7" fmla="*/ 8 h 386"/>
                      <a:gd name="T8" fmla="*/ 31 w 32"/>
                      <a:gd name="T9" fmla="*/ 0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2" h="386">
                        <a:moveTo>
                          <a:pt x="31" y="0"/>
                        </a:moveTo>
                        <a:lnTo>
                          <a:pt x="31" y="385"/>
                        </a:lnTo>
                        <a:lnTo>
                          <a:pt x="0" y="378"/>
                        </a:lnTo>
                        <a:lnTo>
                          <a:pt x="0" y="8"/>
                        </a:lnTo>
                        <a:lnTo>
                          <a:pt x="31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54" name="Group 74"/>
                <p:cNvGrpSpPr>
                  <a:grpSpLocks/>
                </p:cNvGrpSpPr>
                <p:nvPr/>
              </p:nvGrpSpPr>
              <p:grpSpPr bwMode="auto">
                <a:xfrm>
                  <a:off x="4863" y="1330"/>
                  <a:ext cx="3" cy="153"/>
                  <a:chOff x="4863" y="1330"/>
                  <a:chExt cx="3" cy="153"/>
                </a:xfrm>
              </p:grpSpPr>
              <p:grpSp>
                <p:nvGrpSpPr>
                  <p:cNvPr id="5975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4863" y="1330"/>
                    <a:ext cx="3" cy="69"/>
                    <a:chOff x="4863" y="1330"/>
                    <a:chExt cx="3" cy="69"/>
                  </a:xfrm>
                </p:grpSpPr>
                <p:sp>
                  <p:nvSpPr>
                    <p:cNvPr id="59759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4863" y="1330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60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4863" y="1371"/>
                      <a:ext cx="3" cy="28"/>
                    </a:xfrm>
                    <a:custGeom>
                      <a:avLst/>
                      <a:gdLst>
                        <a:gd name="T0" fmla="*/ 0 w 3"/>
                        <a:gd name="T1" fmla="*/ 0 h 28"/>
                        <a:gd name="T2" fmla="*/ 2 w 3"/>
                        <a:gd name="T3" fmla="*/ 0 h 28"/>
                        <a:gd name="T4" fmla="*/ 2 w 3"/>
                        <a:gd name="T5" fmla="*/ 27 h 28"/>
                        <a:gd name="T6" fmla="*/ 0 w 3"/>
                        <a:gd name="T7" fmla="*/ 27 h 28"/>
                        <a:gd name="T8" fmla="*/ 0 w 3"/>
                        <a:gd name="T9" fmla="*/ 0 h 2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8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7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5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4863" y="1414"/>
                    <a:ext cx="3" cy="69"/>
                    <a:chOff x="4863" y="1414"/>
                    <a:chExt cx="3" cy="69"/>
                  </a:xfrm>
                </p:grpSpPr>
                <p:sp>
                  <p:nvSpPr>
                    <p:cNvPr id="59757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4863" y="141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58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863" y="1454"/>
                      <a:ext cx="3" cy="29"/>
                    </a:xfrm>
                    <a:custGeom>
                      <a:avLst/>
                      <a:gdLst>
                        <a:gd name="T0" fmla="*/ 0 w 3"/>
                        <a:gd name="T1" fmla="*/ 0 h 29"/>
                        <a:gd name="T2" fmla="*/ 2 w 3"/>
                        <a:gd name="T3" fmla="*/ 0 h 29"/>
                        <a:gd name="T4" fmla="*/ 2 w 3"/>
                        <a:gd name="T5" fmla="*/ 28 h 29"/>
                        <a:gd name="T6" fmla="*/ 0 w 3"/>
                        <a:gd name="T7" fmla="*/ 28 h 29"/>
                        <a:gd name="T8" fmla="*/ 0 w 3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" h="29">
                          <a:moveTo>
                            <a:pt x="0" y="0"/>
                          </a:moveTo>
                          <a:lnTo>
                            <a:pt x="2" y="0"/>
                          </a:lnTo>
                          <a:lnTo>
                            <a:pt x="2" y="28"/>
                          </a:lnTo>
                          <a:lnTo>
                            <a:pt x="0" y="2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sp>
            <p:nvSpPr>
              <p:cNvPr id="59643" name="Freeform 81"/>
              <p:cNvSpPr>
                <a:spLocks/>
              </p:cNvSpPr>
              <p:nvPr/>
            </p:nvSpPr>
            <p:spPr bwMode="auto">
              <a:xfrm>
                <a:off x="4885" y="1400"/>
                <a:ext cx="157" cy="252"/>
              </a:xfrm>
              <a:custGeom>
                <a:avLst/>
                <a:gdLst>
                  <a:gd name="T0" fmla="*/ 0 w 157"/>
                  <a:gd name="T1" fmla="*/ 251 h 252"/>
                  <a:gd name="T2" fmla="*/ 156 w 157"/>
                  <a:gd name="T3" fmla="*/ 251 h 252"/>
                  <a:gd name="T4" fmla="*/ 156 w 157"/>
                  <a:gd name="T5" fmla="*/ 0 h 252"/>
                  <a:gd name="T6" fmla="*/ 60 w 157"/>
                  <a:gd name="T7" fmla="*/ 7 h 252"/>
                  <a:gd name="T8" fmla="*/ 60 w 157"/>
                  <a:gd name="T9" fmla="*/ 187 h 252"/>
                  <a:gd name="T10" fmla="*/ 0 w 157"/>
                  <a:gd name="T11" fmla="*/ 202 h 252"/>
                  <a:gd name="T12" fmla="*/ 0 w 157"/>
                  <a:gd name="T13" fmla="*/ 251 h 2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7" h="252">
                    <a:moveTo>
                      <a:pt x="0" y="251"/>
                    </a:moveTo>
                    <a:lnTo>
                      <a:pt x="156" y="251"/>
                    </a:lnTo>
                    <a:lnTo>
                      <a:pt x="156" y="0"/>
                    </a:lnTo>
                    <a:lnTo>
                      <a:pt x="60" y="7"/>
                    </a:lnTo>
                    <a:lnTo>
                      <a:pt x="60" y="187"/>
                    </a:lnTo>
                    <a:lnTo>
                      <a:pt x="0" y="202"/>
                    </a:lnTo>
                    <a:lnTo>
                      <a:pt x="0" y="251"/>
                    </a:lnTo>
                  </a:path>
                </a:pathLst>
              </a:custGeom>
              <a:solidFill>
                <a:srgbClr val="60402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644" name="Freeform 82"/>
              <p:cNvSpPr>
                <a:spLocks/>
              </p:cNvSpPr>
              <p:nvPr/>
            </p:nvSpPr>
            <p:spPr bwMode="auto">
              <a:xfrm>
                <a:off x="5543" y="1494"/>
                <a:ext cx="29" cy="146"/>
              </a:xfrm>
              <a:custGeom>
                <a:avLst/>
                <a:gdLst>
                  <a:gd name="T0" fmla="*/ 0 w 29"/>
                  <a:gd name="T1" fmla="*/ 24 h 146"/>
                  <a:gd name="T2" fmla="*/ 0 w 29"/>
                  <a:gd name="T3" fmla="*/ 17 h 146"/>
                  <a:gd name="T4" fmla="*/ 2 w 29"/>
                  <a:gd name="T5" fmla="*/ 10 h 146"/>
                  <a:gd name="T6" fmla="*/ 6 w 29"/>
                  <a:gd name="T7" fmla="*/ 4 h 146"/>
                  <a:gd name="T8" fmla="*/ 11 w 29"/>
                  <a:gd name="T9" fmla="*/ 0 h 146"/>
                  <a:gd name="T10" fmla="*/ 17 w 29"/>
                  <a:gd name="T11" fmla="*/ 0 h 146"/>
                  <a:gd name="T12" fmla="*/ 20 w 29"/>
                  <a:gd name="T13" fmla="*/ 3 h 146"/>
                  <a:gd name="T14" fmla="*/ 24 w 29"/>
                  <a:gd name="T15" fmla="*/ 7 h 146"/>
                  <a:gd name="T16" fmla="*/ 26 w 29"/>
                  <a:gd name="T17" fmla="*/ 11 h 146"/>
                  <a:gd name="T18" fmla="*/ 28 w 29"/>
                  <a:gd name="T19" fmla="*/ 16 h 146"/>
                  <a:gd name="T20" fmla="*/ 28 w 29"/>
                  <a:gd name="T21" fmla="*/ 20 h 146"/>
                  <a:gd name="T22" fmla="*/ 28 w 29"/>
                  <a:gd name="T23" fmla="*/ 25 h 146"/>
                  <a:gd name="T24" fmla="*/ 23 w 29"/>
                  <a:gd name="T25" fmla="*/ 25 h 146"/>
                  <a:gd name="T26" fmla="*/ 23 w 29"/>
                  <a:gd name="T27" fmla="*/ 17 h 146"/>
                  <a:gd name="T28" fmla="*/ 21 w 29"/>
                  <a:gd name="T29" fmla="*/ 11 h 146"/>
                  <a:gd name="T30" fmla="*/ 18 w 29"/>
                  <a:gd name="T31" fmla="*/ 8 h 146"/>
                  <a:gd name="T32" fmla="*/ 13 w 29"/>
                  <a:gd name="T33" fmla="*/ 8 h 146"/>
                  <a:gd name="T34" fmla="*/ 10 w 29"/>
                  <a:gd name="T35" fmla="*/ 10 h 146"/>
                  <a:gd name="T36" fmla="*/ 7 w 29"/>
                  <a:gd name="T37" fmla="*/ 15 h 146"/>
                  <a:gd name="T38" fmla="*/ 6 w 29"/>
                  <a:gd name="T39" fmla="*/ 20 h 146"/>
                  <a:gd name="T40" fmla="*/ 6 w 29"/>
                  <a:gd name="T41" fmla="*/ 28 h 146"/>
                  <a:gd name="T42" fmla="*/ 6 w 29"/>
                  <a:gd name="T43" fmla="*/ 145 h 146"/>
                  <a:gd name="T44" fmla="*/ 0 w 29"/>
                  <a:gd name="T45" fmla="*/ 145 h 146"/>
                  <a:gd name="T46" fmla="*/ 0 w 29"/>
                  <a:gd name="T47" fmla="*/ 24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146">
                    <a:moveTo>
                      <a:pt x="0" y="24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6" y="11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8" y="25"/>
                    </a:lnTo>
                    <a:lnTo>
                      <a:pt x="23" y="25"/>
                    </a:lnTo>
                    <a:lnTo>
                      <a:pt x="23" y="17"/>
                    </a:lnTo>
                    <a:lnTo>
                      <a:pt x="21" y="11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6" y="145"/>
                    </a:lnTo>
                    <a:lnTo>
                      <a:pt x="0" y="145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45" name="Group 83"/>
              <p:cNvGrpSpPr>
                <a:grpSpLocks/>
              </p:cNvGrpSpPr>
              <p:nvPr/>
            </p:nvGrpSpPr>
            <p:grpSpPr bwMode="auto">
              <a:xfrm>
                <a:off x="4961" y="1606"/>
                <a:ext cx="356" cy="57"/>
                <a:chOff x="4961" y="1606"/>
                <a:chExt cx="356" cy="57"/>
              </a:xfrm>
            </p:grpSpPr>
            <p:grpSp>
              <p:nvGrpSpPr>
                <p:cNvPr id="59719" name="Group 84"/>
                <p:cNvGrpSpPr>
                  <a:grpSpLocks/>
                </p:cNvGrpSpPr>
                <p:nvPr/>
              </p:nvGrpSpPr>
              <p:grpSpPr bwMode="auto">
                <a:xfrm>
                  <a:off x="4961" y="1606"/>
                  <a:ext cx="178" cy="57"/>
                  <a:chOff x="4961" y="1606"/>
                  <a:chExt cx="178" cy="57"/>
                </a:xfrm>
              </p:grpSpPr>
              <p:grpSp>
                <p:nvGrpSpPr>
                  <p:cNvPr id="59741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961" y="1606"/>
                    <a:ext cx="45" cy="57"/>
                    <a:chOff x="4961" y="1606"/>
                    <a:chExt cx="45" cy="57"/>
                  </a:xfrm>
                </p:grpSpPr>
                <p:sp>
                  <p:nvSpPr>
                    <p:cNvPr id="59751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52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4961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42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5005" y="1606"/>
                    <a:ext cx="45" cy="57"/>
                    <a:chOff x="5005" y="1606"/>
                    <a:chExt cx="45" cy="57"/>
                  </a:xfrm>
                </p:grpSpPr>
                <p:sp>
                  <p:nvSpPr>
                    <p:cNvPr id="5974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50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5005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43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5049" y="1606"/>
                    <a:ext cx="46" cy="57"/>
                    <a:chOff x="5049" y="1606"/>
                    <a:chExt cx="46" cy="57"/>
                  </a:xfrm>
                </p:grpSpPr>
                <p:sp>
                  <p:nvSpPr>
                    <p:cNvPr id="59747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48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5049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44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5094" y="1606"/>
                    <a:ext cx="45" cy="57"/>
                    <a:chOff x="5094" y="1606"/>
                    <a:chExt cx="45" cy="57"/>
                  </a:xfrm>
                </p:grpSpPr>
                <p:sp>
                  <p:nvSpPr>
                    <p:cNvPr id="5974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4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5094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9720" name="Group 97"/>
                <p:cNvGrpSpPr>
                  <a:grpSpLocks/>
                </p:cNvGrpSpPr>
                <p:nvPr/>
              </p:nvGrpSpPr>
              <p:grpSpPr bwMode="auto">
                <a:xfrm>
                  <a:off x="5138" y="1606"/>
                  <a:ext cx="179" cy="57"/>
                  <a:chOff x="5138" y="1606"/>
                  <a:chExt cx="179" cy="57"/>
                </a:xfrm>
              </p:grpSpPr>
              <p:grpSp>
                <p:nvGrpSpPr>
                  <p:cNvPr id="59729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5138" y="1606"/>
                    <a:ext cx="46" cy="57"/>
                    <a:chOff x="5138" y="1606"/>
                    <a:chExt cx="46" cy="57"/>
                  </a:xfrm>
                </p:grpSpPr>
                <p:sp>
                  <p:nvSpPr>
                    <p:cNvPr id="5973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40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5138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3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5183" y="1606"/>
                    <a:ext cx="45" cy="57"/>
                    <a:chOff x="5183" y="1606"/>
                    <a:chExt cx="45" cy="57"/>
                  </a:xfrm>
                </p:grpSpPr>
                <p:sp>
                  <p:nvSpPr>
                    <p:cNvPr id="59737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38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5183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3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5227" y="1606"/>
                    <a:ext cx="46" cy="57"/>
                    <a:chOff x="5227" y="1606"/>
                    <a:chExt cx="46" cy="57"/>
                  </a:xfrm>
                </p:grpSpPr>
                <p:sp>
                  <p:nvSpPr>
                    <p:cNvPr id="5973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0 h 57"/>
                        <a:gd name="T4" fmla="*/ 45 w 46"/>
                        <a:gd name="T5" fmla="*/ 56 h 57"/>
                        <a:gd name="T6" fmla="*/ 0 w 46"/>
                        <a:gd name="T7" fmla="*/ 56 h 57"/>
                        <a:gd name="T8" fmla="*/ 0 w 46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0"/>
                          </a:lnTo>
                          <a:lnTo>
                            <a:pt x="45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3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5227" y="1606"/>
                      <a:ext cx="46" cy="57"/>
                    </a:xfrm>
                    <a:custGeom>
                      <a:avLst/>
                      <a:gdLst>
                        <a:gd name="T0" fmla="*/ 0 w 46"/>
                        <a:gd name="T1" fmla="*/ 0 h 57"/>
                        <a:gd name="T2" fmla="*/ 45 w 46"/>
                        <a:gd name="T3" fmla="*/ 56 h 57"/>
                        <a:gd name="T4" fmla="*/ 45 w 46"/>
                        <a:gd name="T5" fmla="*/ 0 h 57"/>
                        <a:gd name="T6" fmla="*/ 0 w 46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6" h="57">
                          <a:moveTo>
                            <a:pt x="0" y="0"/>
                          </a:moveTo>
                          <a:lnTo>
                            <a:pt x="45" y="56"/>
                          </a:lnTo>
                          <a:lnTo>
                            <a:pt x="45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732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5272" y="1606"/>
                    <a:ext cx="45" cy="57"/>
                    <a:chOff x="5272" y="1606"/>
                    <a:chExt cx="45" cy="57"/>
                  </a:xfrm>
                </p:grpSpPr>
                <p:sp>
                  <p:nvSpPr>
                    <p:cNvPr id="59733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0 h 57"/>
                        <a:gd name="T4" fmla="*/ 44 w 45"/>
                        <a:gd name="T5" fmla="*/ 56 h 57"/>
                        <a:gd name="T6" fmla="*/ 0 w 45"/>
                        <a:gd name="T7" fmla="*/ 56 h 57"/>
                        <a:gd name="T8" fmla="*/ 0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0"/>
                          </a:lnTo>
                          <a:lnTo>
                            <a:pt x="44" y="56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734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5272" y="1606"/>
                      <a:ext cx="45" cy="57"/>
                    </a:xfrm>
                    <a:custGeom>
                      <a:avLst/>
                      <a:gdLst>
                        <a:gd name="T0" fmla="*/ 0 w 45"/>
                        <a:gd name="T1" fmla="*/ 0 h 57"/>
                        <a:gd name="T2" fmla="*/ 44 w 45"/>
                        <a:gd name="T3" fmla="*/ 56 h 57"/>
                        <a:gd name="T4" fmla="*/ 44 w 45"/>
                        <a:gd name="T5" fmla="*/ 0 h 57"/>
                        <a:gd name="T6" fmla="*/ 0 w 45"/>
                        <a:gd name="T7" fmla="*/ 56 h 5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0" y="0"/>
                          </a:moveTo>
                          <a:lnTo>
                            <a:pt x="44" y="56"/>
                          </a:lnTo>
                          <a:lnTo>
                            <a:pt x="44" y="0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9721" name="Line 110"/>
                <p:cNvSpPr>
                  <a:spLocks noChangeShapeType="1"/>
                </p:cNvSpPr>
                <p:nvPr/>
              </p:nvSpPr>
              <p:spPr bwMode="auto">
                <a:xfrm>
                  <a:off x="5071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2" name="Line 111"/>
                <p:cNvSpPr>
                  <a:spLocks noChangeShapeType="1"/>
                </p:cNvSpPr>
                <p:nvPr/>
              </p:nvSpPr>
              <p:spPr bwMode="auto">
                <a:xfrm>
                  <a:off x="5205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3" name="Line 112"/>
                <p:cNvSpPr>
                  <a:spLocks noChangeShapeType="1"/>
                </p:cNvSpPr>
                <p:nvPr/>
              </p:nvSpPr>
              <p:spPr bwMode="auto">
                <a:xfrm>
                  <a:off x="5116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4" name="Line 113"/>
                <p:cNvSpPr>
                  <a:spLocks noChangeShapeType="1"/>
                </p:cNvSpPr>
                <p:nvPr/>
              </p:nvSpPr>
              <p:spPr bwMode="auto">
                <a:xfrm>
                  <a:off x="516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5" name="Line 114"/>
                <p:cNvSpPr>
                  <a:spLocks noChangeShapeType="1"/>
                </p:cNvSpPr>
                <p:nvPr/>
              </p:nvSpPr>
              <p:spPr bwMode="auto">
                <a:xfrm>
                  <a:off x="5027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6" name="Line 115"/>
                <p:cNvSpPr>
                  <a:spLocks noChangeShapeType="1"/>
                </p:cNvSpPr>
                <p:nvPr/>
              </p:nvSpPr>
              <p:spPr bwMode="auto">
                <a:xfrm>
                  <a:off x="4982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7" name="Line 116"/>
                <p:cNvSpPr>
                  <a:spLocks noChangeShapeType="1"/>
                </p:cNvSpPr>
                <p:nvPr/>
              </p:nvSpPr>
              <p:spPr bwMode="auto">
                <a:xfrm>
                  <a:off x="5250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728" name="Line 117"/>
                <p:cNvSpPr>
                  <a:spLocks noChangeShapeType="1"/>
                </p:cNvSpPr>
                <p:nvPr/>
              </p:nvSpPr>
              <p:spPr bwMode="auto">
                <a:xfrm>
                  <a:off x="5294" y="1610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9646" name="Freeform 118"/>
              <p:cNvSpPr>
                <a:spLocks/>
              </p:cNvSpPr>
              <p:nvPr/>
            </p:nvSpPr>
            <p:spPr bwMode="auto">
              <a:xfrm>
                <a:off x="4892" y="1578"/>
                <a:ext cx="391" cy="28"/>
              </a:xfrm>
              <a:custGeom>
                <a:avLst/>
                <a:gdLst>
                  <a:gd name="T0" fmla="*/ 0 w 391"/>
                  <a:gd name="T1" fmla="*/ 23 h 28"/>
                  <a:gd name="T2" fmla="*/ 24 w 391"/>
                  <a:gd name="T3" fmla="*/ 0 h 28"/>
                  <a:gd name="T4" fmla="*/ 388 w 391"/>
                  <a:gd name="T5" fmla="*/ 0 h 28"/>
                  <a:gd name="T6" fmla="*/ 390 w 391"/>
                  <a:gd name="T7" fmla="*/ 27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1" h="28">
                    <a:moveTo>
                      <a:pt x="0" y="23"/>
                    </a:moveTo>
                    <a:lnTo>
                      <a:pt x="24" y="0"/>
                    </a:lnTo>
                    <a:lnTo>
                      <a:pt x="388" y="0"/>
                    </a:lnTo>
                    <a:lnTo>
                      <a:pt x="390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647" name="Freeform 119"/>
              <p:cNvSpPr>
                <a:spLocks/>
              </p:cNvSpPr>
              <p:nvPr/>
            </p:nvSpPr>
            <p:spPr bwMode="auto">
              <a:xfrm>
                <a:off x="5460" y="1472"/>
                <a:ext cx="39" cy="191"/>
              </a:xfrm>
              <a:custGeom>
                <a:avLst/>
                <a:gdLst>
                  <a:gd name="T0" fmla="*/ 0 w 39"/>
                  <a:gd name="T1" fmla="*/ 31 h 191"/>
                  <a:gd name="T2" fmla="*/ 1 w 39"/>
                  <a:gd name="T3" fmla="*/ 21 h 191"/>
                  <a:gd name="T4" fmla="*/ 3 w 39"/>
                  <a:gd name="T5" fmla="*/ 12 h 191"/>
                  <a:gd name="T6" fmla="*/ 8 w 39"/>
                  <a:gd name="T7" fmla="*/ 4 h 191"/>
                  <a:gd name="T8" fmla="*/ 15 w 39"/>
                  <a:gd name="T9" fmla="*/ 0 h 191"/>
                  <a:gd name="T10" fmla="*/ 23 w 39"/>
                  <a:gd name="T11" fmla="*/ 0 h 191"/>
                  <a:gd name="T12" fmla="*/ 27 w 39"/>
                  <a:gd name="T13" fmla="*/ 2 h 191"/>
                  <a:gd name="T14" fmla="*/ 33 w 39"/>
                  <a:gd name="T15" fmla="*/ 7 h 191"/>
                  <a:gd name="T16" fmla="*/ 35 w 39"/>
                  <a:gd name="T17" fmla="*/ 14 h 191"/>
                  <a:gd name="T18" fmla="*/ 37 w 39"/>
                  <a:gd name="T19" fmla="*/ 20 h 191"/>
                  <a:gd name="T20" fmla="*/ 37 w 39"/>
                  <a:gd name="T21" fmla="*/ 25 h 191"/>
                  <a:gd name="T22" fmla="*/ 38 w 39"/>
                  <a:gd name="T23" fmla="*/ 32 h 191"/>
                  <a:gd name="T24" fmla="*/ 31 w 39"/>
                  <a:gd name="T25" fmla="*/ 32 h 191"/>
                  <a:gd name="T26" fmla="*/ 31 w 39"/>
                  <a:gd name="T27" fmla="*/ 21 h 191"/>
                  <a:gd name="T28" fmla="*/ 28 w 39"/>
                  <a:gd name="T29" fmla="*/ 14 h 191"/>
                  <a:gd name="T30" fmla="*/ 23 w 39"/>
                  <a:gd name="T31" fmla="*/ 10 h 191"/>
                  <a:gd name="T32" fmla="*/ 18 w 39"/>
                  <a:gd name="T33" fmla="*/ 10 h 191"/>
                  <a:gd name="T34" fmla="*/ 13 w 39"/>
                  <a:gd name="T35" fmla="*/ 12 h 191"/>
                  <a:gd name="T36" fmla="*/ 9 w 39"/>
                  <a:gd name="T37" fmla="*/ 19 h 191"/>
                  <a:gd name="T38" fmla="*/ 8 w 39"/>
                  <a:gd name="T39" fmla="*/ 26 h 191"/>
                  <a:gd name="T40" fmla="*/ 8 w 39"/>
                  <a:gd name="T41" fmla="*/ 35 h 191"/>
                  <a:gd name="T42" fmla="*/ 8 w 39"/>
                  <a:gd name="T43" fmla="*/ 190 h 191"/>
                  <a:gd name="T44" fmla="*/ 0 w 39"/>
                  <a:gd name="T45" fmla="*/ 190 h 191"/>
                  <a:gd name="T46" fmla="*/ 0 w 39"/>
                  <a:gd name="T47" fmla="*/ 31 h 1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" h="191">
                    <a:moveTo>
                      <a:pt x="0" y="31"/>
                    </a:moveTo>
                    <a:lnTo>
                      <a:pt x="1" y="21"/>
                    </a:lnTo>
                    <a:lnTo>
                      <a:pt x="3" y="12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27" y="2"/>
                    </a:lnTo>
                    <a:lnTo>
                      <a:pt x="33" y="7"/>
                    </a:lnTo>
                    <a:lnTo>
                      <a:pt x="35" y="14"/>
                    </a:lnTo>
                    <a:lnTo>
                      <a:pt x="37" y="20"/>
                    </a:lnTo>
                    <a:lnTo>
                      <a:pt x="37" y="25"/>
                    </a:lnTo>
                    <a:lnTo>
                      <a:pt x="38" y="32"/>
                    </a:lnTo>
                    <a:lnTo>
                      <a:pt x="31" y="32"/>
                    </a:lnTo>
                    <a:lnTo>
                      <a:pt x="31" y="21"/>
                    </a:lnTo>
                    <a:lnTo>
                      <a:pt x="28" y="14"/>
                    </a:lnTo>
                    <a:lnTo>
                      <a:pt x="23" y="10"/>
                    </a:lnTo>
                    <a:lnTo>
                      <a:pt x="18" y="10"/>
                    </a:lnTo>
                    <a:lnTo>
                      <a:pt x="13" y="12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8" y="35"/>
                    </a:lnTo>
                    <a:lnTo>
                      <a:pt x="8" y="190"/>
                    </a:lnTo>
                    <a:lnTo>
                      <a:pt x="0" y="19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48" name="Group 120"/>
              <p:cNvGrpSpPr>
                <a:grpSpLocks/>
              </p:cNvGrpSpPr>
              <p:nvPr/>
            </p:nvGrpSpPr>
            <p:grpSpPr bwMode="auto">
              <a:xfrm>
                <a:off x="5379" y="1615"/>
                <a:ext cx="72" cy="49"/>
                <a:chOff x="5379" y="1615"/>
                <a:chExt cx="72" cy="49"/>
              </a:xfrm>
            </p:grpSpPr>
            <p:sp>
              <p:nvSpPr>
                <p:cNvPr id="59717" name="Freeform 121"/>
                <p:cNvSpPr>
                  <a:spLocks/>
                </p:cNvSpPr>
                <p:nvPr/>
              </p:nvSpPr>
              <p:spPr bwMode="auto">
                <a:xfrm>
                  <a:off x="5379" y="1615"/>
                  <a:ext cx="55" cy="49"/>
                </a:xfrm>
                <a:custGeom>
                  <a:avLst/>
                  <a:gdLst>
                    <a:gd name="T0" fmla="*/ 0 w 55"/>
                    <a:gd name="T1" fmla="*/ 48 h 49"/>
                    <a:gd name="T2" fmla="*/ 54 w 55"/>
                    <a:gd name="T3" fmla="*/ 48 h 49"/>
                    <a:gd name="T4" fmla="*/ 54 w 55"/>
                    <a:gd name="T5" fmla="*/ 0 h 49"/>
                    <a:gd name="T6" fmla="*/ 0 w 55"/>
                    <a:gd name="T7" fmla="*/ 0 h 49"/>
                    <a:gd name="T8" fmla="*/ 0 w 55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9">
                      <a:moveTo>
                        <a:pt x="0" y="48"/>
                      </a:moveTo>
                      <a:lnTo>
                        <a:pt x="54" y="48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18" name="Freeform 122"/>
                <p:cNvSpPr>
                  <a:spLocks/>
                </p:cNvSpPr>
                <p:nvPr/>
              </p:nvSpPr>
              <p:spPr bwMode="auto">
                <a:xfrm>
                  <a:off x="5433" y="1616"/>
                  <a:ext cx="18" cy="48"/>
                </a:xfrm>
                <a:custGeom>
                  <a:avLst/>
                  <a:gdLst>
                    <a:gd name="T0" fmla="*/ 0 w 18"/>
                    <a:gd name="T1" fmla="*/ 0 h 48"/>
                    <a:gd name="T2" fmla="*/ 0 w 18"/>
                    <a:gd name="T3" fmla="*/ 47 h 48"/>
                    <a:gd name="T4" fmla="*/ 17 w 18"/>
                    <a:gd name="T5" fmla="*/ 45 h 48"/>
                    <a:gd name="T6" fmla="*/ 17 w 18"/>
                    <a:gd name="T7" fmla="*/ 3 h 48"/>
                    <a:gd name="T8" fmla="*/ 0 w 18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48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17" y="45"/>
                      </a:lnTo>
                      <a:lnTo>
                        <a:pt x="17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649" name="Freeform 123"/>
              <p:cNvSpPr>
                <a:spLocks/>
              </p:cNvSpPr>
              <p:nvPr/>
            </p:nvSpPr>
            <p:spPr bwMode="auto">
              <a:xfrm>
                <a:off x="5617" y="1521"/>
                <a:ext cx="20" cy="99"/>
              </a:xfrm>
              <a:custGeom>
                <a:avLst/>
                <a:gdLst>
                  <a:gd name="T0" fmla="*/ 0 w 20"/>
                  <a:gd name="T1" fmla="*/ 17 h 99"/>
                  <a:gd name="T2" fmla="*/ 0 w 20"/>
                  <a:gd name="T3" fmla="*/ 11 h 99"/>
                  <a:gd name="T4" fmla="*/ 1 w 20"/>
                  <a:gd name="T5" fmla="*/ 6 h 99"/>
                  <a:gd name="T6" fmla="*/ 4 w 20"/>
                  <a:gd name="T7" fmla="*/ 2 h 99"/>
                  <a:gd name="T8" fmla="*/ 7 w 20"/>
                  <a:gd name="T9" fmla="*/ 0 h 99"/>
                  <a:gd name="T10" fmla="*/ 11 w 20"/>
                  <a:gd name="T11" fmla="*/ 0 h 99"/>
                  <a:gd name="T12" fmla="*/ 13 w 20"/>
                  <a:gd name="T13" fmla="*/ 2 h 99"/>
                  <a:gd name="T14" fmla="*/ 16 w 20"/>
                  <a:gd name="T15" fmla="*/ 4 h 99"/>
                  <a:gd name="T16" fmla="*/ 17 w 20"/>
                  <a:gd name="T17" fmla="*/ 7 h 99"/>
                  <a:gd name="T18" fmla="*/ 18 w 20"/>
                  <a:gd name="T19" fmla="*/ 11 h 99"/>
                  <a:gd name="T20" fmla="*/ 18 w 20"/>
                  <a:gd name="T21" fmla="*/ 13 h 99"/>
                  <a:gd name="T22" fmla="*/ 19 w 20"/>
                  <a:gd name="T23" fmla="*/ 17 h 99"/>
                  <a:gd name="T24" fmla="*/ 15 w 20"/>
                  <a:gd name="T25" fmla="*/ 17 h 99"/>
                  <a:gd name="T26" fmla="*/ 15 w 20"/>
                  <a:gd name="T27" fmla="*/ 11 h 99"/>
                  <a:gd name="T28" fmla="*/ 14 w 20"/>
                  <a:gd name="T29" fmla="*/ 7 h 99"/>
                  <a:gd name="T30" fmla="*/ 11 w 20"/>
                  <a:gd name="T31" fmla="*/ 6 h 99"/>
                  <a:gd name="T32" fmla="*/ 8 w 20"/>
                  <a:gd name="T33" fmla="*/ 6 h 99"/>
                  <a:gd name="T34" fmla="*/ 6 w 20"/>
                  <a:gd name="T35" fmla="*/ 7 h 99"/>
                  <a:gd name="T36" fmla="*/ 4 w 20"/>
                  <a:gd name="T37" fmla="*/ 10 h 99"/>
                  <a:gd name="T38" fmla="*/ 4 w 20"/>
                  <a:gd name="T39" fmla="*/ 14 h 99"/>
                  <a:gd name="T40" fmla="*/ 4 w 20"/>
                  <a:gd name="T41" fmla="*/ 19 h 99"/>
                  <a:gd name="T42" fmla="*/ 4 w 20"/>
                  <a:gd name="T43" fmla="*/ 98 h 99"/>
                  <a:gd name="T44" fmla="*/ 0 w 20"/>
                  <a:gd name="T45" fmla="*/ 98 h 99"/>
                  <a:gd name="T46" fmla="*/ 0 w 20"/>
                  <a:gd name="T47" fmla="*/ 17 h 9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" h="99">
                    <a:moveTo>
                      <a:pt x="0" y="17"/>
                    </a:moveTo>
                    <a:lnTo>
                      <a:pt x="0" y="11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5" y="11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4" y="19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606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50" name="Group 124"/>
              <p:cNvGrpSpPr>
                <a:grpSpLocks/>
              </p:cNvGrpSpPr>
              <p:nvPr/>
            </p:nvGrpSpPr>
            <p:grpSpPr bwMode="auto">
              <a:xfrm>
                <a:off x="5373" y="1477"/>
                <a:ext cx="25" cy="183"/>
                <a:chOff x="5373" y="1477"/>
                <a:chExt cx="25" cy="183"/>
              </a:xfrm>
            </p:grpSpPr>
            <p:grpSp>
              <p:nvGrpSpPr>
                <p:cNvPr id="59702" name="Group 125"/>
                <p:cNvGrpSpPr>
                  <a:grpSpLocks/>
                </p:cNvGrpSpPr>
                <p:nvPr/>
              </p:nvGrpSpPr>
              <p:grpSpPr bwMode="auto">
                <a:xfrm>
                  <a:off x="5373" y="1599"/>
                  <a:ext cx="25" cy="61"/>
                  <a:chOff x="5373" y="1599"/>
                  <a:chExt cx="25" cy="61"/>
                </a:xfrm>
              </p:grpSpPr>
              <p:sp>
                <p:nvSpPr>
                  <p:cNvPr id="5971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5376" y="1631"/>
                    <a:ext cx="12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714" name="Freeform 127"/>
                  <p:cNvSpPr>
                    <a:spLocks/>
                  </p:cNvSpPr>
                  <p:nvPr/>
                </p:nvSpPr>
                <p:spPr bwMode="auto">
                  <a:xfrm>
                    <a:off x="5373" y="162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5" name="Freeform 128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6" name="Freeform 129"/>
                  <p:cNvSpPr>
                    <a:spLocks/>
                  </p:cNvSpPr>
                  <p:nvPr/>
                </p:nvSpPr>
                <p:spPr bwMode="auto">
                  <a:xfrm>
                    <a:off x="5373" y="1599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03" name="Group 130"/>
                <p:cNvGrpSpPr>
                  <a:grpSpLocks/>
                </p:cNvGrpSpPr>
                <p:nvPr/>
              </p:nvGrpSpPr>
              <p:grpSpPr bwMode="auto">
                <a:xfrm>
                  <a:off x="5373" y="1538"/>
                  <a:ext cx="25" cy="62"/>
                  <a:chOff x="5373" y="1538"/>
                  <a:chExt cx="25" cy="62"/>
                </a:xfrm>
              </p:grpSpPr>
              <p:sp>
                <p:nvSpPr>
                  <p:cNvPr id="59709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70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710" name="Freeform 132"/>
                  <p:cNvSpPr>
                    <a:spLocks/>
                  </p:cNvSpPr>
                  <p:nvPr/>
                </p:nvSpPr>
                <p:spPr bwMode="auto">
                  <a:xfrm>
                    <a:off x="5373" y="1568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1" name="Freeform 133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12" name="Freeform 134"/>
                  <p:cNvSpPr>
                    <a:spLocks/>
                  </p:cNvSpPr>
                  <p:nvPr/>
                </p:nvSpPr>
                <p:spPr bwMode="auto">
                  <a:xfrm>
                    <a:off x="5373" y="1538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9704" name="Group 135"/>
                <p:cNvGrpSpPr>
                  <a:grpSpLocks/>
                </p:cNvGrpSpPr>
                <p:nvPr/>
              </p:nvGrpSpPr>
              <p:grpSpPr bwMode="auto">
                <a:xfrm>
                  <a:off x="5373" y="1477"/>
                  <a:ext cx="25" cy="62"/>
                  <a:chOff x="5373" y="1477"/>
                  <a:chExt cx="25" cy="62"/>
                </a:xfrm>
              </p:grpSpPr>
              <p:sp>
                <p:nvSpPr>
                  <p:cNvPr id="5970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5375" y="1509"/>
                    <a:ext cx="13" cy="21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706" name="Freeform 137"/>
                  <p:cNvSpPr>
                    <a:spLocks/>
                  </p:cNvSpPr>
                  <p:nvPr/>
                </p:nvSpPr>
                <p:spPr bwMode="auto">
                  <a:xfrm>
                    <a:off x="5373" y="1507"/>
                    <a:ext cx="25" cy="32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24 w 25"/>
                      <a:gd name="T3" fmla="*/ 31 h 32"/>
                      <a:gd name="T4" fmla="*/ 24 w 25"/>
                      <a:gd name="T5" fmla="*/ 0 h 32"/>
                      <a:gd name="T6" fmla="*/ 0 w 25"/>
                      <a:gd name="T7" fmla="*/ 3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2">
                        <a:moveTo>
                          <a:pt x="0" y="0"/>
                        </a:moveTo>
                        <a:lnTo>
                          <a:pt x="24" y="31"/>
                        </a:lnTo>
                        <a:lnTo>
                          <a:pt x="24" y="0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07" name="Freeform 138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3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0 h 31"/>
                      <a:gd name="T8" fmla="*/ 0 w 25"/>
                      <a:gd name="T9" fmla="*/ 3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5" h="31">
                        <a:moveTo>
                          <a:pt x="0" y="3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708" name="Freeform 139"/>
                  <p:cNvSpPr>
                    <a:spLocks/>
                  </p:cNvSpPr>
                  <p:nvPr/>
                </p:nvSpPr>
                <p:spPr bwMode="auto">
                  <a:xfrm>
                    <a:off x="5373" y="1477"/>
                    <a:ext cx="25" cy="31"/>
                  </a:xfrm>
                  <a:custGeom>
                    <a:avLst/>
                    <a:gdLst>
                      <a:gd name="T0" fmla="*/ 0 w 25"/>
                      <a:gd name="T1" fmla="*/ 0 h 31"/>
                      <a:gd name="T2" fmla="*/ 24 w 25"/>
                      <a:gd name="T3" fmla="*/ 30 h 31"/>
                      <a:gd name="T4" fmla="*/ 24 w 25"/>
                      <a:gd name="T5" fmla="*/ 0 h 31"/>
                      <a:gd name="T6" fmla="*/ 0 w 25"/>
                      <a:gd name="T7" fmla="*/ 30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0"/>
                        </a:moveTo>
                        <a:lnTo>
                          <a:pt x="24" y="30"/>
                        </a:lnTo>
                        <a:lnTo>
                          <a:pt x="24" y="0"/>
                        </a:lnTo>
                        <a:lnTo>
                          <a:pt x="0" y="3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59651" name="Freeform 140"/>
              <p:cNvSpPr>
                <a:spLocks/>
              </p:cNvSpPr>
              <p:nvPr/>
            </p:nvSpPr>
            <p:spPr bwMode="auto">
              <a:xfrm>
                <a:off x="4461" y="1342"/>
                <a:ext cx="824" cy="226"/>
              </a:xfrm>
              <a:custGeom>
                <a:avLst/>
                <a:gdLst>
                  <a:gd name="T0" fmla="*/ 823 w 824"/>
                  <a:gd name="T1" fmla="*/ 0 h 226"/>
                  <a:gd name="T2" fmla="*/ 823 w 824"/>
                  <a:gd name="T3" fmla="*/ 42 h 226"/>
                  <a:gd name="T4" fmla="*/ 502 w 824"/>
                  <a:gd name="T5" fmla="*/ 76 h 226"/>
                  <a:gd name="T6" fmla="*/ 426 w 824"/>
                  <a:gd name="T7" fmla="*/ 214 h 226"/>
                  <a:gd name="T8" fmla="*/ 0 w 824"/>
                  <a:gd name="T9" fmla="*/ 225 h 226"/>
                  <a:gd name="T10" fmla="*/ 0 w 824"/>
                  <a:gd name="T11" fmla="*/ 199 h 226"/>
                  <a:gd name="T12" fmla="*/ 399 w 824"/>
                  <a:gd name="T13" fmla="*/ 179 h 226"/>
                  <a:gd name="T14" fmla="*/ 484 w 824"/>
                  <a:gd name="T15" fmla="*/ 39 h 226"/>
                  <a:gd name="T16" fmla="*/ 823 w 824"/>
                  <a:gd name="T17" fmla="*/ 0 h 2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4" h="226">
                    <a:moveTo>
                      <a:pt x="823" y="0"/>
                    </a:moveTo>
                    <a:lnTo>
                      <a:pt x="823" y="42"/>
                    </a:lnTo>
                    <a:lnTo>
                      <a:pt x="502" y="76"/>
                    </a:lnTo>
                    <a:lnTo>
                      <a:pt x="426" y="214"/>
                    </a:lnTo>
                    <a:lnTo>
                      <a:pt x="0" y="225"/>
                    </a:lnTo>
                    <a:lnTo>
                      <a:pt x="0" y="199"/>
                    </a:lnTo>
                    <a:lnTo>
                      <a:pt x="399" y="179"/>
                    </a:lnTo>
                    <a:lnTo>
                      <a:pt x="484" y="39"/>
                    </a:lnTo>
                    <a:lnTo>
                      <a:pt x="823" y="0"/>
                    </a:lnTo>
                  </a:path>
                </a:pathLst>
              </a:custGeom>
              <a:solidFill>
                <a:srgbClr val="A08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652" name="Group 141"/>
              <p:cNvGrpSpPr>
                <a:grpSpLocks/>
              </p:cNvGrpSpPr>
              <p:nvPr/>
            </p:nvGrpSpPr>
            <p:grpSpPr bwMode="auto">
              <a:xfrm>
                <a:off x="5054" y="1266"/>
                <a:ext cx="94" cy="127"/>
                <a:chOff x="5054" y="1266"/>
                <a:chExt cx="94" cy="127"/>
              </a:xfrm>
            </p:grpSpPr>
            <p:sp>
              <p:nvSpPr>
                <p:cNvPr id="59700" name="Freeform 142"/>
                <p:cNvSpPr>
                  <a:spLocks/>
                </p:cNvSpPr>
                <p:nvPr/>
              </p:nvSpPr>
              <p:spPr bwMode="auto">
                <a:xfrm>
                  <a:off x="5084" y="1268"/>
                  <a:ext cx="64" cy="125"/>
                </a:xfrm>
                <a:custGeom>
                  <a:avLst/>
                  <a:gdLst>
                    <a:gd name="T0" fmla="*/ 32 w 64"/>
                    <a:gd name="T1" fmla="*/ 0 h 125"/>
                    <a:gd name="T2" fmla="*/ 63 w 64"/>
                    <a:gd name="T3" fmla="*/ 18 h 125"/>
                    <a:gd name="T4" fmla="*/ 63 w 64"/>
                    <a:gd name="T5" fmla="*/ 54 h 125"/>
                    <a:gd name="T6" fmla="*/ 36 w 64"/>
                    <a:gd name="T7" fmla="*/ 56 h 125"/>
                    <a:gd name="T8" fmla="*/ 21 w 64"/>
                    <a:gd name="T9" fmla="*/ 116 h 125"/>
                    <a:gd name="T10" fmla="*/ 0 w 64"/>
                    <a:gd name="T11" fmla="*/ 124 h 125"/>
                    <a:gd name="T12" fmla="*/ 32 w 6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125">
                      <a:moveTo>
                        <a:pt x="32" y="0"/>
                      </a:moveTo>
                      <a:lnTo>
                        <a:pt x="63" y="18"/>
                      </a:lnTo>
                      <a:lnTo>
                        <a:pt x="63" y="54"/>
                      </a:lnTo>
                      <a:lnTo>
                        <a:pt x="36" y="56"/>
                      </a:lnTo>
                      <a:lnTo>
                        <a:pt x="21" y="116"/>
                      </a:lnTo>
                      <a:lnTo>
                        <a:pt x="0" y="124"/>
                      </a:lnTo>
                      <a:lnTo>
                        <a:pt x="32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701" name="Freeform 143"/>
                <p:cNvSpPr>
                  <a:spLocks/>
                </p:cNvSpPr>
                <p:nvPr/>
              </p:nvSpPr>
              <p:spPr bwMode="auto">
                <a:xfrm>
                  <a:off x="5054" y="1266"/>
                  <a:ext cx="64" cy="127"/>
                </a:xfrm>
                <a:custGeom>
                  <a:avLst/>
                  <a:gdLst>
                    <a:gd name="T0" fmla="*/ 33 w 64"/>
                    <a:gd name="T1" fmla="*/ 11 h 127"/>
                    <a:gd name="T2" fmla="*/ 63 w 64"/>
                    <a:gd name="T3" fmla="*/ 0 h 127"/>
                    <a:gd name="T4" fmla="*/ 30 w 64"/>
                    <a:gd name="T5" fmla="*/ 123 h 127"/>
                    <a:gd name="T6" fmla="*/ 0 w 64"/>
                    <a:gd name="T7" fmla="*/ 126 h 127"/>
                    <a:gd name="T8" fmla="*/ 33 w 64"/>
                    <a:gd name="T9" fmla="*/ 11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" h="127">
                      <a:moveTo>
                        <a:pt x="33" y="11"/>
                      </a:moveTo>
                      <a:lnTo>
                        <a:pt x="63" y="0"/>
                      </a:lnTo>
                      <a:lnTo>
                        <a:pt x="30" y="123"/>
                      </a:lnTo>
                      <a:lnTo>
                        <a:pt x="0" y="126"/>
                      </a:lnTo>
                      <a:lnTo>
                        <a:pt x="33" y="11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3" name="Group 144"/>
              <p:cNvGrpSpPr>
                <a:grpSpLocks/>
              </p:cNvGrpSpPr>
              <p:nvPr/>
            </p:nvGrpSpPr>
            <p:grpSpPr bwMode="auto">
              <a:xfrm>
                <a:off x="5187" y="1230"/>
                <a:ext cx="107" cy="147"/>
                <a:chOff x="5187" y="1230"/>
                <a:chExt cx="107" cy="147"/>
              </a:xfrm>
            </p:grpSpPr>
            <p:sp>
              <p:nvSpPr>
                <p:cNvPr id="59698" name="Freeform 145"/>
                <p:cNvSpPr>
                  <a:spLocks/>
                </p:cNvSpPr>
                <p:nvPr/>
              </p:nvSpPr>
              <p:spPr bwMode="auto">
                <a:xfrm>
                  <a:off x="5187" y="1230"/>
                  <a:ext cx="76" cy="147"/>
                </a:xfrm>
                <a:custGeom>
                  <a:avLst/>
                  <a:gdLst>
                    <a:gd name="T0" fmla="*/ 40 w 76"/>
                    <a:gd name="T1" fmla="*/ 8 h 147"/>
                    <a:gd name="T2" fmla="*/ 75 w 76"/>
                    <a:gd name="T3" fmla="*/ 0 h 147"/>
                    <a:gd name="T4" fmla="*/ 38 w 76"/>
                    <a:gd name="T5" fmla="*/ 142 h 147"/>
                    <a:gd name="T6" fmla="*/ 0 w 76"/>
                    <a:gd name="T7" fmla="*/ 146 h 147"/>
                    <a:gd name="T8" fmla="*/ 40 w 76"/>
                    <a:gd name="T9" fmla="*/ 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6" h="147">
                      <a:moveTo>
                        <a:pt x="40" y="8"/>
                      </a:moveTo>
                      <a:lnTo>
                        <a:pt x="75" y="0"/>
                      </a:lnTo>
                      <a:lnTo>
                        <a:pt x="38" y="142"/>
                      </a:lnTo>
                      <a:lnTo>
                        <a:pt x="0" y="146"/>
                      </a:lnTo>
                      <a:lnTo>
                        <a:pt x="40" y="8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9" name="Freeform 146"/>
                <p:cNvSpPr>
                  <a:spLocks/>
                </p:cNvSpPr>
                <p:nvPr/>
              </p:nvSpPr>
              <p:spPr bwMode="auto">
                <a:xfrm>
                  <a:off x="5225" y="1231"/>
                  <a:ext cx="69" cy="141"/>
                </a:xfrm>
                <a:custGeom>
                  <a:avLst/>
                  <a:gdLst>
                    <a:gd name="T0" fmla="*/ 37 w 69"/>
                    <a:gd name="T1" fmla="*/ 0 h 141"/>
                    <a:gd name="T2" fmla="*/ 0 w 69"/>
                    <a:gd name="T3" fmla="*/ 140 h 141"/>
                    <a:gd name="T4" fmla="*/ 23 w 69"/>
                    <a:gd name="T5" fmla="*/ 127 h 141"/>
                    <a:gd name="T6" fmla="*/ 38 w 69"/>
                    <a:gd name="T7" fmla="*/ 66 h 141"/>
                    <a:gd name="T8" fmla="*/ 68 w 69"/>
                    <a:gd name="T9" fmla="*/ 62 h 141"/>
                    <a:gd name="T10" fmla="*/ 68 w 69"/>
                    <a:gd name="T11" fmla="*/ 24 h 141"/>
                    <a:gd name="T12" fmla="*/ 37 w 69"/>
                    <a:gd name="T13" fmla="*/ 0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9" h="141">
                      <a:moveTo>
                        <a:pt x="37" y="0"/>
                      </a:moveTo>
                      <a:lnTo>
                        <a:pt x="0" y="140"/>
                      </a:lnTo>
                      <a:lnTo>
                        <a:pt x="23" y="127"/>
                      </a:lnTo>
                      <a:lnTo>
                        <a:pt x="38" y="66"/>
                      </a:lnTo>
                      <a:lnTo>
                        <a:pt x="68" y="62"/>
                      </a:lnTo>
                      <a:lnTo>
                        <a:pt x="68" y="24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80FF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4" name="Group 147"/>
              <p:cNvGrpSpPr>
                <a:grpSpLocks/>
              </p:cNvGrpSpPr>
              <p:nvPr/>
            </p:nvGrpSpPr>
            <p:grpSpPr bwMode="auto">
              <a:xfrm>
                <a:off x="5286" y="1609"/>
                <a:ext cx="102" cy="69"/>
                <a:chOff x="5286" y="1609"/>
                <a:chExt cx="102" cy="69"/>
              </a:xfrm>
            </p:grpSpPr>
            <p:sp>
              <p:nvSpPr>
                <p:cNvPr id="59696" name="Freeform 148"/>
                <p:cNvSpPr>
                  <a:spLocks/>
                </p:cNvSpPr>
                <p:nvPr/>
              </p:nvSpPr>
              <p:spPr bwMode="auto">
                <a:xfrm>
                  <a:off x="5286" y="1609"/>
                  <a:ext cx="77" cy="69"/>
                </a:xfrm>
                <a:custGeom>
                  <a:avLst/>
                  <a:gdLst>
                    <a:gd name="T0" fmla="*/ 0 w 77"/>
                    <a:gd name="T1" fmla="*/ 68 h 69"/>
                    <a:gd name="T2" fmla="*/ 76 w 77"/>
                    <a:gd name="T3" fmla="*/ 68 h 69"/>
                    <a:gd name="T4" fmla="*/ 76 w 77"/>
                    <a:gd name="T5" fmla="*/ 0 h 69"/>
                    <a:gd name="T6" fmla="*/ 0 w 77"/>
                    <a:gd name="T7" fmla="*/ 0 h 69"/>
                    <a:gd name="T8" fmla="*/ 0 w 77"/>
                    <a:gd name="T9" fmla="*/ 68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69">
                      <a:moveTo>
                        <a:pt x="0" y="68"/>
                      </a:moveTo>
                      <a:lnTo>
                        <a:pt x="76" y="68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0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7" name="Freeform 149"/>
                <p:cNvSpPr>
                  <a:spLocks/>
                </p:cNvSpPr>
                <p:nvPr/>
              </p:nvSpPr>
              <p:spPr bwMode="auto">
                <a:xfrm>
                  <a:off x="5362" y="1609"/>
                  <a:ext cx="26" cy="69"/>
                </a:xfrm>
                <a:custGeom>
                  <a:avLst/>
                  <a:gdLst>
                    <a:gd name="T0" fmla="*/ 0 w 26"/>
                    <a:gd name="T1" fmla="*/ 0 h 69"/>
                    <a:gd name="T2" fmla="*/ 0 w 26"/>
                    <a:gd name="T3" fmla="*/ 68 h 69"/>
                    <a:gd name="T4" fmla="*/ 25 w 26"/>
                    <a:gd name="T5" fmla="*/ 65 h 69"/>
                    <a:gd name="T6" fmla="*/ 25 w 26"/>
                    <a:gd name="T7" fmla="*/ 6 h 69"/>
                    <a:gd name="T8" fmla="*/ 0 w 26"/>
                    <a:gd name="T9" fmla="*/ 0 h 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69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25" y="65"/>
                      </a:lnTo>
                      <a:lnTo>
                        <a:pt x="25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5" name="Group 150"/>
              <p:cNvGrpSpPr>
                <a:grpSpLocks/>
              </p:cNvGrpSpPr>
              <p:nvPr/>
            </p:nvGrpSpPr>
            <p:grpSpPr bwMode="auto">
              <a:xfrm>
                <a:off x="4959" y="1424"/>
                <a:ext cx="260" cy="247"/>
                <a:chOff x="4959" y="1424"/>
                <a:chExt cx="260" cy="247"/>
              </a:xfrm>
            </p:grpSpPr>
            <p:sp>
              <p:nvSpPr>
                <p:cNvPr id="59691" name="Freeform 151"/>
                <p:cNvSpPr>
                  <a:spLocks/>
                </p:cNvSpPr>
                <p:nvPr/>
              </p:nvSpPr>
              <p:spPr bwMode="auto">
                <a:xfrm>
                  <a:off x="4961" y="1433"/>
                  <a:ext cx="121" cy="18"/>
                </a:xfrm>
                <a:custGeom>
                  <a:avLst/>
                  <a:gdLst>
                    <a:gd name="T0" fmla="*/ 0 w 121"/>
                    <a:gd name="T1" fmla="*/ 8 h 18"/>
                    <a:gd name="T2" fmla="*/ 108 w 121"/>
                    <a:gd name="T3" fmla="*/ 0 h 18"/>
                    <a:gd name="T4" fmla="*/ 120 w 121"/>
                    <a:gd name="T5" fmla="*/ 13 h 18"/>
                    <a:gd name="T6" fmla="*/ 10 w 121"/>
                    <a:gd name="T7" fmla="*/ 17 h 18"/>
                    <a:gd name="T8" fmla="*/ 0 w 121"/>
                    <a:gd name="T9" fmla="*/ 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18">
                      <a:moveTo>
                        <a:pt x="0" y="8"/>
                      </a:moveTo>
                      <a:lnTo>
                        <a:pt x="108" y="0"/>
                      </a:lnTo>
                      <a:lnTo>
                        <a:pt x="120" y="13"/>
                      </a:lnTo>
                      <a:lnTo>
                        <a:pt x="10" y="1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2" name="Freeform 152"/>
                <p:cNvSpPr>
                  <a:spLocks/>
                </p:cNvSpPr>
                <p:nvPr/>
              </p:nvSpPr>
              <p:spPr bwMode="auto">
                <a:xfrm>
                  <a:off x="4959" y="1440"/>
                  <a:ext cx="13" cy="225"/>
                </a:xfrm>
                <a:custGeom>
                  <a:avLst/>
                  <a:gdLst>
                    <a:gd name="T0" fmla="*/ 0 w 13"/>
                    <a:gd name="T1" fmla="*/ 224 h 225"/>
                    <a:gd name="T2" fmla="*/ 0 w 13"/>
                    <a:gd name="T3" fmla="*/ 0 h 225"/>
                    <a:gd name="T4" fmla="*/ 12 w 13"/>
                    <a:gd name="T5" fmla="*/ 11 h 225"/>
                    <a:gd name="T6" fmla="*/ 12 w 13"/>
                    <a:gd name="T7" fmla="*/ 224 h 225"/>
                    <a:gd name="T8" fmla="*/ 0 w 13"/>
                    <a:gd name="T9" fmla="*/ 224 h 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25">
                      <a:moveTo>
                        <a:pt x="0" y="224"/>
                      </a:moveTo>
                      <a:lnTo>
                        <a:pt x="0" y="0"/>
                      </a:lnTo>
                      <a:lnTo>
                        <a:pt x="12" y="11"/>
                      </a:lnTo>
                      <a:lnTo>
                        <a:pt x="12" y="224"/>
                      </a:lnTo>
                      <a:lnTo>
                        <a:pt x="0" y="224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3" name="Freeform 153"/>
                <p:cNvSpPr>
                  <a:spLocks/>
                </p:cNvSpPr>
                <p:nvPr/>
              </p:nvSpPr>
              <p:spPr bwMode="auto">
                <a:xfrm>
                  <a:off x="5067" y="1432"/>
                  <a:ext cx="13" cy="237"/>
                </a:xfrm>
                <a:custGeom>
                  <a:avLst/>
                  <a:gdLst>
                    <a:gd name="T0" fmla="*/ 0 w 13"/>
                    <a:gd name="T1" fmla="*/ 236 h 237"/>
                    <a:gd name="T2" fmla="*/ 0 w 13"/>
                    <a:gd name="T3" fmla="*/ 0 h 237"/>
                    <a:gd name="T4" fmla="*/ 12 w 13"/>
                    <a:gd name="T5" fmla="*/ 13 h 237"/>
                    <a:gd name="T6" fmla="*/ 12 w 13"/>
                    <a:gd name="T7" fmla="*/ 236 h 237"/>
                    <a:gd name="T8" fmla="*/ 0 w 13"/>
                    <a:gd name="T9" fmla="*/ 236 h 2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7">
                      <a:moveTo>
                        <a:pt x="0" y="236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36"/>
                      </a:lnTo>
                      <a:lnTo>
                        <a:pt x="0" y="23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4" name="Freeform 154"/>
                <p:cNvSpPr>
                  <a:spLocks/>
                </p:cNvSpPr>
                <p:nvPr/>
              </p:nvSpPr>
              <p:spPr bwMode="auto">
                <a:xfrm>
                  <a:off x="5068" y="1425"/>
                  <a:ext cx="151" cy="22"/>
                </a:xfrm>
                <a:custGeom>
                  <a:avLst/>
                  <a:gdLst>
                    <a:gd name="T0" fmla="*/ 0 w 151"/>
                    <a:gd name="T1" fmla="*/ 8 h 22"/>
                    <a:gd name="T2" fmla="*/ 130 w 151"/>
                    <a:gd name="T3" fmla="*/ 0 h 22"/>
                    <a:gd name="T4" fmla="*/ 150 w 151"/>
                    <a:gd name="T5" fmla="*/ 13 h 22"/>
                    <a:gd name="T6" fmla="*/ 13 w 151"/>
                    <a:gd name="T7" fmla="*/ 21 h 22"/>
                    <a:gd name="T8" fmla="*/ 0 w 151"/>
                    <a:gd name="T9" fmla="*/ 8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1" h="22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50" y="13"/>
                      </a:lnTo>
                      <a:lnTo>
                        <a:pt x="13" y="21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95" name="Freeform 155"/>
                <p:cNvSpPr>
                  <a:spLocks/>
                </p:cNvSpPr>
                <p:nvPr/>
              </p:nvSpPr>
              <p:spPr bwMode="auto">
                <a:xfrm>
                  <a:off x="5202" y="1424"/>
                  <a:ext cx="16" cy="247"/>
                </a:xfrm>
                <a:custGeom>
                  <a:avLst/>
                  <a:gdLst>
                    <a:gd name="T0" fmla="*/ 0 w 16"/>
                    <a:gd name="T1" fmla="*/ 246 h 247"/>
                    <a:gd name="T2" fmla="*/ 0 w 16"/>
                    <a:gd name="T3" fmla="*/ 0 h 247"/>
                    <a:gd name="T4" fmla="*/ 15 w 16"/>
                    <a:gd name="T5" fmla="*/ 14 h 247"/>
                    <a:gd name="T6" fmla="*/ 15 w 16"/>
                    <a:gd name="T7" fmla="*/ 246 h 247"/>
                    <a:gd name="T8" fmla="*/ 0 w 16"/>
                    <a:gd name="T9" fmla="*/ 246 h 2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47">
                      <a:moveTo>
                        <a:pt x="0" y="246"/>
                      </a:moveTo>
                      <a:lnTo>
                        <a:pt x="0" y="0"/>
                      </a:lnTo>
                      <a:lnTo>
                        <a:pt x="15" y="14"/>
                      </a:lnTo>
                      <a:lnTo>
                        <a:pt x="15" y="246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00C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9656" name="Group 156"/>
              <p:cNvGrpSpPr>
                <a:grpSpLocks/>
              </p:cNvGrpSpPr>
              <p:nvPr/>
            </p:nvGrpSpPr>
            <p:grpSpPr bwMode="auto">
              <a:xfrm>
                <a:off x="4476" y="1605"/>
                <a:ext cx="337" cy="54"/>
                <a:chOff x="4476" y="1605"/>
                <a:chExt cx="337" cy="54"/>
              </a:xfrm>
            </p:grpSpPr>
            <p:grpSp>
              <p:nvGrpSpPr>
                <p:cNvPr id="59657" name="Group 157"/>
                <p:cNvGrpSpPr>
                  <a:grpSpLocks/>
                </p:cNvGrpSpPr>
                <p:nvPr/>
              </p:nvGrpSpPr>
              <p:grpSpPr bwMode="auto">
                <a:xfrm>
                  <a:off x="4476" y="1605"/>
                  <a:ext cx="169" cy="54"/>
                  <a:chOff x="4476" y="1605"/>
                  <a:chExt cx="169" cy="54"/>
                </a:xfrm>
              </p:grpSpPr>
              <p:grpSp>
                <p:nvGrpSpPr>
                  <p:cNvPr id="59679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4476" y="1605"/>
                    <a:ext cx="43" cy="54"/>
                    <a:chOff x="4476" y="1605"/>
                    <a:chExt cx="43" cy="54"/>
                  </a:xfrm>
                </p:grpSpPr>
                <p:sp>
                  <p:nvSpPr>
                    <p:cNvPr id="59689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90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47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80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518" y="1605"/>
                    <a:ext cx="43" cy="54"/>
                    <a:chOff x="4518" y="1605"/>
                    <a:chExt cx="43" cy="54"/>
                  </a:xfrm>
                </p:grpSpPr>
                <p:sp>
                  <p:nvSpPr>
                    <p:cNvPr id="59687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88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51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81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4560" y="1605"/>
                    <a:ext cx="43" cy="54"/>
                    <a:chOff x="4560" y="1605"/>
                    <a:chExt cx="43" cy="54"/>
                  </a:xfrm>
                </p:grpSpPr>
                <p:sp>
                  <p:nvSpPr>
                    <p:cNvPr id="59685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86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56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82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4602" y="1605"/>
                    <a:ext cx="43" cy="54"/>
                    <a:chOff x="4602" y="1605"/>
                    <a:chExt cx="43" cy="54"/>
                  </a:xfrm>
                </p:grpSpPr>
                <p:sp>
                  <p:nvSpPr>
                    <p:cNvPr id="59683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84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4602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59658" name="Group 170"/>
                <p:cNvGrpSpPr>
                  <a:grpSpLocks/>
                </p:cNvGrpSpPr>
                <p:nvPr/>
              </p:nvGrpSpPr>
              <p:grpSpPr bwMode="auto">
                <a:xfrm>
                  <a:off x="4644" y="1605"/>
                  <a:ext cx="169" cy="54"/>
                  <a:chOff x="4644" y="1605"/>
                  <a:chExt cx="169" cy="54"/>
                </a:xfrm>
              </p:grpSpPr>
              <p:grpSp>
                <p:nvGrpSpPr>
                  <p:cNvPr id="59667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644" y="1605"/>
                    <a:ext cx="43" cy="54"/>
                    <a:chOff x="4644" y="1605"/>
                    <a:chExt cx="43" cy="54"/>
                  </a:xfrm>
                </p:grpSpPr>
                <p:sp>
                  <p:nvSpPr>
                    <p:cNvPr id="59677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8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4644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68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4686" y="1605"/>
                    <a:ext cx="43" cy="54"/>
                    <a:chOff x="4686" y="1605"/>
                    <a:chExt cx="43" cy="54"/>
                  </a:xfrm>
                </p:grpSpPr>
                <p:sp>
                  <p:nvSpPr>
                    <p:cNvPr id="59675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6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4686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69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4728" y="1605"/>
                    <a:ext cx="43" cy="54"/>
                    <a:chOff x="4728" y="1605"/>
                    <a:chExt cx="43" cy="54"/>
                  </a:xfrm>
                </p:grpSpPr>
                <p:sp>
                  <p:nvSpPr>
                    <p:cNvPr id="59673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4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728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9670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770" y="1605"/>
                    <a:ext cx="43" cy="54"/>
                    <a:chOff x="4770" y="1605"/>
                    <a:chExt cx="43" cy="54"/>
                  </a:xfrm>
                </p:grpSpPr>
                <p:sp>
                  <p:nvSpPr>
                    <p:cNvPr id="59671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0 h 54"/>
                        <a:gd name="T4" fmla="*/ 42 w 43"/>
                        <a:gd name="T5" fmla="*/ 53 h 54"/>
                        <a:gd name="T6" fmla="*/ 0 w 43"/>
                        <a:gd name="T7" fmla="*/ 53 h 54"/>
                        <a:gd name="T8" fmla="*/ 0 w 43"/>
                        <a:gd name="T9" fmla="*/ 0 h 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0"/>
                          </a:lnTo>
                          <a:lnTo>
                            <a:pt x="42" y="53"/>
                          </a:lnTo>
                          <a:lnTo>
                            <a:pt x="0" y="5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72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4770" y="1605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0 h 54"/>
                        <a:gd name="T2" fmla="*/ 42 w 43"/>
                        <a:gd name="T3" fmla="*/ 53 h 54"/>
                        <a:gd name="T4" fmla="*/ 42 w 43"/>
                        <a:gd name="T5" fmla="*/ 0 h 54"/>
                        <a:gd name="T6" fmla="*/ 0 w 43"/>
                        <a:gd name="T7" fmla="*/ 53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43" h="54">
                          <a:moveTo>
                            <a:pt x="0" y="0"/>
                          </a:moveTo>
                          <a:lnTo>
                            <a:pt x="42" y="53"/>
                          </a:lnTo>
                          <a:lnTo>
                            <a:pt x="42" y="0"/>
                          </a:lnTo>
                          <a:lnTo>
                            <a:pt x="0" y="5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9659" name="Line 183"/>
                <p:cNvSpPr>
                  <a:spLocks noChangeShapeType="1"/>
                </p:cNvSpPr>
                <p:nvPr/>
              </p:nvSpPr>
              <p:spPr bwMode="auto">
                <a:xfrm>
                  <a:off x="4580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0" name="Line 184"/>
                <p:cNvSpPr>
                  <a:spLocks noChangeShapeType="1"/>
                </p:cNvSpPr>
                <p:nvPr/>
              </p:nvSpPr>
              <p:spPr bwMode="auto">
                <a:xfrm>
                  <a:off x="470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1" name="Line 185"/>
                <p:cNvSpPr>
                  <a:spLocks noChangeShapeType="1"/>
                </p:cNvSpPr>
                <p:nvPr/>
              </p:nvSpPr>
              <p:spPr bwMode="auto">
                <a:xfrm>
                  <a:off x="4623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2" name="Line 186"/>
                <p:cNvSpPr>
                  <a:spLocks noChangeShapeType="1"/>
                </p:cNvSpPr>
                <p:nvPr/>
              </p:nvSpPr>
              <p:spPr bwMode="auto">
                <a:xfrm>
                  <a:off x="4665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3" name="Line 187"/>
                <p:cNvSpPr>
                  <a:spLocks noChangeShapeType="1"/>
                </p:cNvSpPr>
                <p:nvPr/>
              </p:nvSpPr>
              <p:spPr bwMode="auto">
                <a:xfrm>
                  <a:off x="453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4" name="Line 188"/>
                <p:cNvSpPr>
                  <a:spLocks noChangeShapeType="1"/>
                </p:cNvSpPr>
                <p:nvPr/>
              </p:nvSpPr>
              <p:spPr bwMode="auto">
                <a:xfrm>
                  <a:off x="4497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5" name="Line 189"/>
                <p:cNvSpPr>
                  <a:spLocks noChangeShapeType="1"/>
                </p:cNvSpPr>
                <p:nvPr/>
              </p:nvSpPr>
              <p:spPr bwMode="auto">
                <a:xfrm>
                  <a:off x="4749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666" name="Line 190"/>
                <p:cNvSpPr>
                  <a:spLocks noChangeShapeType="1"/>
                </p:cNvSpPr>
                <p:nvPr/>
              </p:nvSpPr>
              <p:spPr bwMode="auto">
                <a:xfrm>
                  <a:off x="4791" y="1608"/>
                  <a:ext cx="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59397" name="Group 191"/>
          <p:cNvGrpSpPr>
            <a:grpSpLocks/>
          </p:cNvGrpSpPr>
          <p:nvPr/>
        </p:nvGrpSpPr>
        <p:grpSpPr bwMode="auto">
          <a:xfrm>
            <a:off x="7434263" y="2854325"/>
            <a:ext cx="1517650" cy="508000"/>
            <a:chOff x="4560" y="1588"/>
            <a:chExt cx="956" cy="320"/>
          </a:xfrm>
        </p:grpSpPr>
        <p:sp>
          <p:nvSpPr>
            <p:cNvPr id="59559" name="Freeform 192"/>
            <p:cNvSpPr>
              <a:spLocks/>
            </p:cNvSpPr>
            <p:nvPr/>
          </p:nvSpPr>
          <p:spPr bwMode="auto">
            <a:xfrm>
              <a:off x="4745" y="1614"/>
              <a:ext cx="735" cy="243"/>
            </a:xfrm>
            <a:custGeom>
              <a:avLst/>
              <a:gdLst>
                <a:gd name="T0" fmla="*/ 132 w 735"/>
                <a:gd name="T1" fmla="*/ 0 h 243"/>
                <a:gd name="T2" fmla="*/ 712 w 735"/>
                <a:gd name="T3" fmla="*/ 0 h 243"/>
                <a:gd name="T4" fmla="*/ 717 w 735"/>
                <a:gd name="T5" fmla="*/ 9 h 243"/>
                <a:gd name="T6" fmla="*/ 721 w 735"/>
                <a:gd name="T7" fmla="*/ 19 h 243"/>
                <a:gd name="T8" fmla="*/ 725 w 735"/>
                <a:gd name="T9" fmla="*/ 33 h 243"/>
                <a:gd name="T10" fmla="*/ 728 w 735"/>
                <a:gd name="T11" fmla="*/ 47 h 243"/>
                <a:gd name="T12" fmla="*/ 731 w 735"/>
                <a:gd name="T13" fmla="*/ 62 h 243"/>
                <a:gd name="T14" fmla="*/ 732 w 735"/>
                <a:gd name="T15" fmla="*/ 76 h 243"/>
                <a:gd name="T16" fmla="*/ 733 w 735"/>
                <a:gd name="T17" fmla="*/ 93 h 243"/>
                <a:gd name="T18" fmla="*/ 731 w 735"/>
                <a:gd name="T19" fmla="*/ 107 h 243"/>
                <a:gd name="T20" fmla="*/ 729 w 735"/>
                <a:gd name="T21" fmla="*/ 119 h 243"/>
                <a:gd name="T22" fmla="*/ 727 w 735"/>
                <a:gd name="T23" fmla="*/ 130 h 243"/>
                <a:gd name="T24" fmla="*/ 723 w 735"/>
                <a:gd name="T25" fmla="*/ 140 h 243"/>
                <a:gd name="T26" fmla="*/ 720 w 735"/>
                <a:gd name="T27" fmla="*/ 149 h 243"/>
                <a:gd name="T28" fmla="*/ 716 w 735"/>
                <a:gd name="T29" fmla="*/ 158 h 243"/>
                <a:gd name="T30" fmla="*/ 734 w 735"/>
                <a:gd name="T31" fmla="*/ 175 h 243"/>
                <a:gd name="T32" fmla="*/ 734 w 735"/>
                <a:gd name="T33" fmla="*/ 240 h 243"/>
                <a:gd name="T34" fmla="*/ 549 w 735"/>
                <a:gd name="T35" fmla="*/ 240 h 243"/>
                <a:gd name="T36" fmla="*/ 549 w 735"/>
                <a:gd name="T37" fmla="*/ 173 h 243"/>
                <a:gd name="T38" fmla="*/ 184 w 735"/>
                <a:gd name="T39" fmla="*/ 173 h 243"/>
                <a:gd name="T40" fmla="*/ 242 w 735"/>
                <a:gd name="T41" fmla="*/ 187 h 243"/>
                <a:gd name="T42" fmla="*/ 242 w 735"/>
                <a:gd name="T43" fmla="*/ 217 h 243"/>
                <a:gd name="T44" fmla="*/ 83 w 735"/>
                <a:gd name="T45" fmla="*/ 217 h 243"/>
                <a:gd name="T46" fmla="*/ 163 w 735"/>
                <a:gd name="T47" fmla="*/ 228 h 243"/>
                <a:gd name="T48" fmla="*/ 163 w 735"/>
                <a:gd name="T49" fmla="*/ 242 h 243"/>
                <a:gd name="T50" fmla="*/ 22 w 735"/>
                <a:gd name="T51" fmla="*/ 228 h 243"/>
                <a:gd name="T52" fmla="*/ 22 w 735"/>
                <a:gd name="T53" fmla="*/ 191 h 243"/>
                <a:gd name="T54" fmla="*/ 0 w 735"/>
                <a:gd name="T55" fmla="*/ 191 h 243"/>
                <a:gd name="T56" fmla="*/ 0 w 735"/>
                <a:gd name="T57" fmla="*/ 169 h 243"/>
                <a:gd name="T58" fmla="*/ 24 w 735"/>
                <a:gd name="T59" fmla="*/ 169 h 243"/>
                <a:gd name="T60" fmla="*/ 24 w 735"/>
                <a:gd name="T61" fmla="*/ 185 h 243"/>
                <a:gd name="T62" fmla="*/ 151 w 735"/>
                <a:gd name="T63" fmla="*/ 185 h 243"/>
                <a:gd name="T64" fmla="*/ 143 w 735"/>
                <a:gd name="T65" fmla="*/ 178 h 243"/>
                <a:gd name="T66" fmla="*/ 138 w 735"/>
                <a:gd name="T67" fmla="*/ 173 h 243"/>
                <a:gd name="T68" fmla="*/ 132 w 735"/>
                <a:gd name="T69" fmla="*/ 167 h 243"/>
                <a:gd name="T70" fmla="*/ 140 w 735"/>
                <a:gd name="T71" fmla="*/ 180 h 243"/>
                <a:gd name="T72" fmla="*/ 112 w 735"/>
                <a:gd name="T73" fmla="*/ 180 h 243"/>
                <a:gd name="T74" fmla="*/ 108 w 735"/>
                <a:gd name="T75" fmla="*/ 163 h 243"/>
                <a:gd name="T76" fmla="*/ 127 w 735"/>
                <a:gd name="T77" fmla="*/ 162 h 243"/>
                <a:gd name="T78" fmla="*/ 121 w 735"/>
                <a:gd name="T79" fmla="*/ 153 h 243"/>
                <a:gd name="T80" fmla="*/ 116 w 735"/>
                <a:gd name="T81" fmla="*/ 142 h 243"/>
                <a:gd name="T82" fmla="*/ 113 w 735"/>
                <a:gd name="T83" fmla="*/ 131 h 243"/>
                <a:gd name="T84" fmla="*/ 110 w 735"/>
                <a:gd name="T85" fmla="*/ 120 h 243"/>
                <a:gd name="T86" fmla="*/ 108 w 735"/>
                <a:gd name="T87" fmla="*/ 105 h 243"/>
                <a:gd name="T88" fmla="*/ 107 w 735"/>
                <a:gd name="T89" fmla="*/ 87 h 243"/>
                <a:gd name="T90" fmla="*/ 107 w 735"/>
                <a:gd name="T91" fmla="*/ 74 h 243"/>
                <a:gd name="T92" fmla="*/ 110 w 735"/>
                <a:gd name="T93" fmla="*/ 58 h 243"/>
                <a:gd name="T94" fmla="*/ 112 w 735"/>
                <a:gd name="T95" fmla="*/ 47 h 243"/>
                <a:gd name="T96" fmla="*/ 114 w 735"/>
                <a:gd name="T97" fmla="*/ 39 h 243"/>
                <a:gd name="T98" fmla="*/ 117 w 735"/>
                <a:gd name="T99" fmla="*/ 28 h 243"/>
                <a:gd name="T100" fmla="*/ 122 w 735"/>
                <a:gd name="T101" fmla="*/ 17 h 243"/>
                <a:gd name="T102" fmla="*/ 127 w 735"/>
                <a:gd name="T103" fmla="*/ 9 h 243"/>
                <a:gd name="T104" fmla="*/ 132 w 735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35" h="243">
                  <a:moveTo>
                    <a:pt x="132" y="0"/>
                  </a:moveTo>
                  <a:lnTo>
                    <a:pt x="712" y="0"/>
                  </a:lnTo>
                  <a:lnTo>
                    <a:pt x="717" y="9"/>
                  </a:lnTo>
                  <a:lnTo>
                    <a:pt x="721" y="19"/>
                  </a:lnTo>
                  <a:lnTo>
                    <a:pt x="725" y="33"/>
                  </a:lnTo>
                  <a:lnTo>
                    <a:pt x="728" y="47"/>
                  </a:lnTo>
                  <a:lnTo>
                    <a:pt x="731" y="62"/>
                  </a:lnTo>
                  <a:lnTo>
                    <a:pt x="732" y="76"/>
                  </a:lnTo>
                  <a:lnTo>
                    <a:pt x="733" y="93"/>
                  </a:lnTo>
                  <a:lnTo>
                    <a:pt x="731" y="107"/>
                  </a:lnTo>
                  <a:lnTo>
                    <a:pt x="729" y="119"/>
                  </a:lnTo>
                  <a:lnTo>
                    <a:pt x="727" y="130"/>
                  </a:lnTo>
                  <a:lnTo>
                    <a:pt x="723" y="140"/>
                  </a:lnTo>
                  <a:lnTo>
                    <a:pt x="720" y="149"/>
                  </a:lnTo>
                  <a:lnTo>
                    <a:pt x="716" y="158"/>
                  </a:lnTo>
                  <a:lnTo>
                    <a:pt x="734" y="175"/>
                  </a:lnTo>
                  <a:lnTo>
                    <a:pt x="734" y="240"/>
                  </a:lnTo>
                  <a:lnTo>
                    <a:pt x="549" y="240"/>
                  </a:lnTo>
                  <a:lnTo>
                    <a:pt x="549" y="173"/>
                  </a:lnTo>
                  <a:lnTo>
                    <a:pt x="184" y="173"/>
                  </a:lnTo>
                  <a:lnTo>
                    <a:pt x="242" y="187"/>
                  </a:lnTo>
                  <a:lnTo>
                    <a:pt x="242" y="217"/>
                  </a:lnTo>
                  <a:lnTo>
                    <a:pt x="83" y="217"/>
                  </a:lnTo>
                  <a:lnTo>
                    <a:pt x="163" y="228"/>
                  </a:lnTo>
                  <a:lnTo>
                    <a:pt x="163" y="242"/>
                  </a:lnTo>
                  <a:lnTo>
                    <a:pt x="22" y="228"/>
                  </a:lnTo>
                  <a:lnTo>
                    <a:pt x="22" y="191"/>
                  </a:lnTo>
                  <a:lnTo>
                    <a:pt x="0" y="191"/>
                  </a:lnTo>
                  <a:lnTo>
                    <a:pt x="0" y="169"/>
                  </a:lnTo>
                  <a:lnTo>
                    <a:pt x="24" y="169"/>
                  </a:lnTo>
                  <a:lnTo>
                    <a:pt x="24" y="185"/>
                  </a:lnTo>
                  <a:lnTo>
                    <a:pt x="151" y="185"/>
                  </a:lnTo>
                  <a:lnTo>
                    <a:pt x="143" y="178"/>
                  </a:lnTo>
                  <a:lnTo>
                    <a:pt x="138" y="173"/>
                  </a:lnTo>
                  <a:lnTo>
                    <a:pt x="132" y="167"/>
                  </a:lnTo>
                  <a:lnTo>
                    <a:pt x="140" y="180"/>
                  </a:lnTo>
                  <a:lnTo>
                    <a:pt x="112" y="180"/>
                  </a:lnTo>
                  <a:lnTo>
                    <a:pt x="108" y="163"/>
                  </a:lnTo>
                  <a:lnTo>
                    <a:pt x="127" y="162"/>
                  </a:lnTo>
                  <a:lnTo>
                    <a:pt x="121" y="153"/>
                  </a:lnTo>
                  <a:lnTo>
                    <a:pt x="116" y="142"/>
                  </a:lnTo>
                  <a:lnTo>
                    <a:pt x="113" y="131"/>
                  </a:lnTo>
                  <a:lnTo>
                    <a:pt x="110" y="120"/>
                  </a:lnTo>
                  <a:lnTo>
                    <a:pt x="108" y="105"/>
                  </a:lnTo>
                  <a:lnTo>
                    <a:pt x="107" y="87"/>
                  </a:lnTo>
                  <a:lnTo>
                    <a:pt x="107" y="74"/>
                  </a:lnTo>
                  <a:lnTo>
                    <a:pt x="110" y="58"/>
                  </a:lnTo>
                  <a:lnTo>
                    <a:pt x="112" y="47"/>
                  </a:lnTo>
                  <a:lnTo>
                    <a:pt x="114" y="39"/>
                  </a:lnTo>
                  <a:lnTo>
                    <a:pt x="117" y="28"/>
                  </a:lnTo>
                  <a:lnTo>
                    <a:pt x="122" y="17"/>
                  </a:lnTo>
                  <a:lnTo>
                    <a:pt x="127" y="9"/>
                  </a:lnTo>
                  <a:lnTo>
                    <a:pt x="132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60" name="Group 193"/>
            <p:cNvGrpSpPr>
              <a:grpSpLocks/>
            </p:cNvGrpSpPr>
            <p:nvPr/>
          </p:nvGrpSpPr>
          <p:grpSpPr bwMode="auto">
            <a:xfrm>
              <a:off x="4560" y="1588"/>
              <a:ext cx="216" cy="295"/>
              <a:chOff x="4560" y="1588"/>
              <a:chExt cx="216" cy="295"/>
            </a:xfrm>
          </p:grpSpPr>
          <p:grpSp>
            <p:nvGrpSpPr>
              <p:cNvPr id="59620" name="Group 194"/>
              <p:cNvGrpSpPr>
                <a:grpSpLocks/>
              </p:cNvGrpSpPr>
              <p:nvPr/>
            </p:nvGrpSpPr>
            <p:grpSpPr bwMode="auto">
              <a:xfrm>
                <a:off x="4753" y="1588"/>
                <a:ext cx="23" cy="193"/>
                <a:chOff x="4753" y="1588"/>
                <a:chExt cx="23" cy="193"/>
              </a:xfrm>
            </p:grpSpPr>
            <p:sp>
              <p:nvSpPr>
                <p:cNvPr id="59633" name="Rectangle 195"/>
                <p:cNvSpPr>
                  <a:spLocks noChangeArrowheads="1"/>
                </p:cNvSpPr>
                <p:nvPr/>
              </p:nvSpPr>
              <p:spPr bwMode="auto">
                <a:xfrm>
                  <a:off x="4753" y="1777"/>
                  <a:ext cx="23" cy="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634" name="Group 196"/>
                <p:cNvGrpSpPr>
                  <a:grpSpLocks/>
                </p:cNvGrpSpPr>
                <p:nvPr/>
              </p:nvGrpSpPr>
              <p:grpSpPr bwMode="auto">
                <a:xfrm>
                  <a:off x="4755" y="1588"/>
                  <a:ext cx="15" cy="182"/>
                  <a:chOff x="4755" y="1588"/>
                  <a:chExt cx="15" cy="182"/>
                </a:xfrm>
              </p:grpSpPr>
              <p:sp>
                <p:nvSpPr>
                  <p:cNvPr id="59635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4759" y="1588"/>
                    <a:ext cx="8" cy="89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636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1683"/>
                    <a:ext cx="15" cy="87"/>
                  </a:xfrm>
                  <a:prstGeom prst="rect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621" name="Group 199"/>
              <p:cNvGrpSpPr>
                <a:grpSpLocks/>
              </p:cNvGrpSpPr>
              <p:nvPr/>
            </p:nvGrpSpPr>
            <p:grpSpPr bwMode="auto">
              <a:xfrm>
                <a:off x="4560" y="1666"/>
                <a:ext cx="207" cy="217"/>
                <a:chOff x="4560" y="1666"/>
                <a:chExt cx="207" cy="217"/>
              </a:xfrm>
            </p:grpSpPr>
            <p:grpSp>
              <p:nvGrpSpPr>
                <p:cNvPr id="59622" name="Group 200"/>
                <p:cNvGrpSpPr>
                  <a:grpSpLocks/>
                </p:cNvGrpSpPr>
                <p:nvPr/>
              </p:nvGrpSpPr>
              <p:grpSpPr bwMode="auto">
                <a:xfrm>
                  <a:off x="4570" y="1666"/>
                  <a:ext cx="189" cy="143"/>
                  <a:chOff x="4570" y="1666"/>
                  <a:chExt cx="189" cy="143"/>
                </a:xfrm>
              </p:grpSpPr>
              <p:sp>
                <p:nvSpPr>
                  <p:cNvPr id="59629" name="Freeform 201"/>
                  <p:cNvSpPr>
                    <a:spLocks/>
                  </p:cNvSpPr>
                  <p:nvPr/>
                </p:nvSpPr>
                <p:spPr bwMode="auto">
                  <a:xfrm>
                    <a:off x="4570" y="1666"/>
                    <a:ext cx="189" cy="143"/>
                  </a:xfrm>
                  <a:custGeom>
                    <a:avLst/>
                    <a:gdLst>
                      <a:gd name="T0" fmla="*/ 100 w 189"/>
                      <a:gd name="T1" fmla="*/ 0 h 143"/>
                      <a:gd name="T2" fmla="*/ 172 w 189"/>
                      <a:gd name="T3" fmla="*/ 0 h 143"/>
                      <a:gd name="T4" fmla="*/ 175 w 189"/>
                      <a:gd name="T5" fmla="*/ 1 h 143"/>
                      <a:gd name="T6" fmla="*/ 177 w 189"/>
                      <a:gd name="T7" fmla="*/ 3 h 143"/>
                      <a:gd name="T8" fmla="*/ 178 w 189"/>
                      <a:gd name="T9" fmla="*/ 6 h 143"/>
                      <a:gd name="T10" fmla="*/ 178 w 189"/>
                      <a:gd name="T11" fmla="*/ 8 h 143"/>
                      <a:gd name="T12" fmla="*/ 188 w 189"/>
                      <a:gd name="T13" fmla="*/ 121 h 143"/>
                      <a:gd name="T14" fmla="*/ 188 w 189"/>
                      <a:gd name="T15" fmla="*/ 126 h 143"/>
                      <a:gd name="T16" fmla="*/ 187 w 189"/>
                      <a:gd name="T17" fmla="*/ 132 h 143"/>
                      <a:gd name="T18" fmla="*/ 183 w 189"/>
                      <a:gd name="T19" fmla="*/ 138 h 143"/>
                      <a:gd name="T20" fmla="*/ 179 w 189"/>
                      <a:gd name="T21" fmla="*/ 142 h 143"/>
                      <a:gd name="T22" fmla="*/ 175 w 189"/>
                      <a:gd name="T23" fmla="*/ 142 h 143"/>
                      <a:gd name="T24" fmla="*/ 0 w 189"/>
                      <a:gd name="T25" fmla="*/ 142 h 143"/>
                      <a:gd name="T26" fmla="*/ 4 w 189"/>
                      <a:gd name="T27" fmla="*/ 84 h 143"/>
                      <a:gd name="T28" fmla="*/ 6 w 189"/>
                      <a:gd name="T29" fmla="*/ 80 h 143"/>
                      <a:gd name="T30" fmla="*/ 10 w 189"/>
                      <a:gd name="T31" fmla="*/ 76 h 143"/>
                      <a:gd name="T32" fmla="*/ 15 w 189"/>
                      <a:gd name="T33" fmla="*/ 75 h 143"/>
                      <a:gd name="T34" fmla="*/ 83 w 189"/>
                      <a:gd name="T35" fmla="*/ 60 h 143"/>
                      <a:gd name="T36" fmla="*/ 116 w 189"/>
                      <a:gd name="T37" fmla="*/ 60 h 143"/>
                      <a:gd name="T38" fmla="*/ 163 w 189"/>
                      <a:gd name="T39" fmla="*/ 60 h 143"/>
                      <a:gd name="T40" fmla="*/ 163 w 189"/>
                      <a:gd name="T41" fmla="*/ 8 h 143"/>
                      <a:gd name="T42" fmla="*/ 125 w 189"/>
                      <a:gd name="T43" fmla="*/ 8 h 143"/>
                      <a:gd name="T44" fmla="*/ 115 w 189"/>
                      <a:gd name="T45" fmla="*/ 60 h 143"/>
                      <a:gd name="T46" fmla="*/ 108 w 189"/>
                      <a:gd name="T47" fmla="*/ 60 h 143"/>
                      <a:gd name="T48" fmla="*/ 118 w 189"/>
                      <a:gd name="T49" fmla="*/ 8 h 143"/>
                      <a:gd name="T50" fmla="*/ 100 w 189"/>
                      <a:gd name="T51" fmla="*/ 8 h 143"/>
                      <a:gd name="T52" fmla="*/ 90 w 189"/>
                      <a:gd name="T53" fmla="*/ 60 h 143"/>
                      <a:gd name="T54" fmla="*/ 83 w 189"/>
                      <a:gd name="T55" fmla="*/ 61 h 143"/>
                      <a:gd name="T56" fmla="*/ 94 w 189"/>
                      <a:gd name="T57" fmla="*/ 7 h 143"/>
                      <a:gd name="T58" fmla="*/ 94 w 189"/>
                      <a:gd name="T59" fmla="*/ 5 h 143"/>
                      <a:gd name="T60" fmla="*/ 96 w 189"/>
                      <a:gd name="T61" fmla="*/ 2 h 143"/>
                      <a:gd name="T62" fmla="*/ 98 w 189"/>
                      <a:gd name="T63" fmla="*/ 0 h 143"/>
                      <a:gd name="T64" fmla="*/ 100 w 189"/>
                      <a:gd name="T65" fmla="*/ 0 h 1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89" h="143">
                        <a:moveTo>
                          <a:pt x="100" y="0"/>
                        </a:moveTo>
                        <a:lnTo>
                          <a:pt x="172" y="0"/>
                        </a:lnTo>
                        <a:lnTo>
                          <a:pt x="175" y="1"/>
                        </a:lnTo>
                        <a:lnTo>
                          <a:pt x="177" y="3"/>
                        </a:lnTo>
                        <a:lnTo>
                          <a:pt x="178" y="6"/>
                        </a:lnTo>
                        <a:lnTo>
                          <a:pt x="178" y="8"/>
                        </a:lnTo>
                        <a:lnTo>
                          <a:pt x="188" y="121"/>
                        </a:lnTo>
                        <a:lnTo>
                          <a:pt x="188" y="126"/>
                        </a:lnTo>
                        <a:lnTo>
                          <a:pt x="187" y="132"/>
                        </a:lnTo>
                        <a:lnTo>
                          <a:pt x="183" y="138"/>
                        </a:lnTo>
                        <a:lnTo>
                          <a:pt x="179" y="142"/>
                        </a:lnTo>
                        <a:lnTo>
                          <a:pt x="175" y="142"/>
                        </a:lnTo>
                        <a:lnTo>
                          <a:pt x="0" y="142"/>
                        </a:lnTo>
                        <a:lnTo>
                          <a:pt x="4" y="84"/>
                        </a:lnTo>
                        <a:lnTo>
                          <a:pt x="6" y="80"/>
                        </a:lnTo>
                        <a:lnTo>
                          <a:pt x="10" y="76"/>
                        </a:lnTo>
                        <a:lnTo>
                          <a:pt x="15" y="75"/>
                        </a:lnTo>
                        <a:lnTo>
                          <a:pt x="83" y="60"/>
                        </a:lnTo>
                        <a:lnTo>
                          <a:pt x="116" y="60"/>
                        </a:lnTo>
                        <a:lnTo>
                          <a:pt x="163" y="60"/>
                        </a:lnTo>
                        <a:lnTo>
                          <a:pt x="163" y="8"/>
                        </a:lnTo>
                        <a:lnTo>
                          <a:pt x="125" y="8"/>
                        </a:lnTo>
                        <a:lnTo>
                          <a:pt x="115" y="60"/>
                        </a:lnTo>
                        <a:lnTo>
                          <a:pt x="108" y="60"/>
                        </a:lnTo>
                        <a:lnTo>
                          <a:pt x="118" y="8"/>
                        </a:lnTo>
                        <a:lnTo>
                          <a:pt x="100" y="8"/>
                        </a:lnTo>
                        <a:lnTo>
                          <a:pt x="90" y="60"/>
                        </a:lnTo>
                        <a:lnTo>
                          <a:pt x="83" y="61"/>
                        </a:lnTo>
                        <a:lnTo>
                          <a:pt x="94" y="7"/>
                        </a:lnTo>
                        <a:lnTo>
                          <a:pt x="94" y="5"/>
                        </a:lnTo>
                        <a:lnTo>
                          <a:pt x="96" y="2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59630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4653" y="1722"/>
                    <a:ext cx="31" cy="7"/>
                    <a:chOff x="4653" y="1722"/>
                    <a:chExt cx="31" cy="7"/>
                  </a:xfrm>
                </p:grpSpPr>
                <p:sp>
                  <p:nvSpPr>
                    <p:cNvPr id="59631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678" y="1722"/>
                      <a:ext cx="6" cy="7"/>
                    </a:xfrm>
                    <a:custGeom>
                      <a:avLst/>
                      <a:gdLst>
                        <a:gd name="T0" fmla="*/ 1 w 6"/>
                        <a:gd name="T1" fmla="*/ 1 h 7"/>
                        <a:gd name="T2" fmla="*/ 0 w 6"/>
                        <a:gd name="T3" fmla="*/ 6 h 7"/>
                        <a:gd name="T4" fmla="*/ 4 w 6"/>
                        <a:gd name="T5" fmla="*/ 6 h 7"/>
                        <a:gd name="T6" fmla="*/ 5 w 6"/>
                        <a:gd name="T7" fmla="*/ 0 h 7"/>
                        <a:gd name="T8" fmla="*/ 1 w 6"/>
                        <a:gd name="T9" fmla="*/ 1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" h="7">
                          <a:moveTo>
                            <a:pt x="1" y="1"/>
                          </a:moveTo>
                          <a:lnTo>
                            <a:pt x="0" y="6"/>
                          </a:lnTo>
                          <a:lnTo>
                            <a:pt x="4" y="6"/>
                          </a:lnTo>
                          <a:lnTo>
                            <a:pt x="5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32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4653" y="1722"/>
                      <a:ext cx="5" cy="6"/>
                    </a:xfrm>
                    <a:custGeom>
                      <a:avLst/>
                      <a:gdLst>
                        <a:gd name="T0" fmla="*/ 1 w 5"/>
                        <a:gd name="T1" fmla="*/ 1 h 6"/>
                        <a:gd name="T2" fmla="*/ 0 w 5"/>
                        <a:gd name="T3" fmla="*/ 5 h 6"/>
                        <a:gd name="T4" fmla="*/ 3 w 5"/>
                        <a:gd name="T5" fmla="*/ 5 h 6"/>
                        <a:gd name="T6" fmla="*/ 4 w 5"/>
                        <a:gd name="T7" fmla="*/ 0 h 6"/>
                        <a:gd name="T8" fmla="*/ 1 w 5"/>
                        <a:gd name="T9" fmla="*/ 1 h 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1" y="1"/>
                          </a:moveTo>
                          <a:lnTo>
                            <a:pt x="0" y="5"/>
                          </a:lnTo>
                          <a:lnTo>
                            <a:pt x="3" y="5"/>
                          </a:lnTo>
                          <a:lnTo>
                            <a:pt x="4" y="0"/>
                          </a:lnTo>
                          <a:lnTo>
                            <a:pt x="1" y="1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  <p:sp>
              <p:nvSpPr>
                <p:cNvPr id="59623" name="Freeform 205"/>
                <p:cNvSpPr>
                  <a:spLocks/>
                </p:cNvSpPr>
                <p:nvPr/>
              </p:nvSpPr>
              <p:spPr bwMode="auto">
                <a:xfrm>
                  <a:off x="4560" y="1781"/>
                  <a:ext cx="131" cy="88"/>
                </a:xfrm>
                <a:custGeom>
                  <a:avLst/>
                  <a:gdLst>
                    <a:gd name="T0" fmla="*/ 18 w 131"/>
                    <a:gd name="T1" fmla="*/ 44 h 88"/>
                    <a:gd name="T2" fmla="*/ 0 w 131"/>
                    <a:gd name="T3" fmla="*/ 44 h 88"/>
                    <a:gd name="T4" fmla="*/ 0 w 131"/>
                    <a:gd name="T5" fmla="*/ 87 h 88"/>
                    <a:gd name="T6" fmla="*/ 23 w 131"/>
                    <a:gd name="T7" fmla="*/ 87 h 88"/>
                    <a:gd name="T8" fmla="*/ 110 w 131"/>
                    <a:gd name="T9" fmla="*/ 87 h 88"/>
                    <a:gd name="T10" fmla="*/ 110 w 131"/>
                    <a:gd name="T11" fmla="*/ 65 h 88"/>
                    <a:gd name="T12" fmla="*/ 130 w 131"/>
                    <a:gd name="T13" fmla="*/ 65 h 88"/>
                    <a:gd name="T14" fmla="*/ 130 w 131"/>
                    <a:gd name="T15" fmla="*/ 28 h 88"/>
                    <a:gd name="T16" fmla="*/ 108 w 131"/>
                    <a:gd name="T17" fmla="*/ 28 h 88"/>
                    <a:gd name="T18" fmla="*/ 96 w 131"/>
                    <a:gd name="T19" fmla="*/ 0 h 88"/>
                    <a:gd name="T20" fmla="*/ 18 w 131"/>
                    <a:gd name="T21" fmla="*/ 0 h 88"/>
                    <a:gd name="T22" fmla="*/ 18 w 131"/>
                    <a:gd name="T23" fmla="*/ 44 h 8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88">
                      <a:moveTo>
                        <a:pt x="18" y="44"/>
                      </a:moveTo>
                      <a:lnTo>
                        <a:pt x="0" y="44"/>
                      </a:lnTo>
                      <a:lnTo>
                        <a:pt x="0" y="87"/>
                      </a:lnTo>
                      <a:lnTo>
                        <a:pt x="23" y="87"/>
                      </a:lnTo>
                      <a:lnTo>
                        <a:pt x="110" y="87"/>
                      </a:lnTo>
                      <a:lnTo>
                        <a:pt x="110" y="65"/>
                      </a:lnTo>
                      <a:lnTo>
                        <a:pt x="130" y="65"/>
                      </a:lnTo>
                      <a:lnTo>
                        <a:pt x="130" y="28"/>
                      </a:lnTo>
                      <a:lnTo>
                        <a:pt x="108" y="28"/>
                      </a:lnTo>
                      <a:lnTo>
                        <a:pt x="96" y="0"/>
                      </a:lnTo>
                      <a:lnTo>
                        <a:pt x="18" y="0"/>
                      </a:lnTo>
                      <a:lnTo>
                        <a:pt x="18" y="44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624" name="Freeform 206"/>
                <p:cNvSpPr>
                  <a:spLocks/>
                </p:cNvSpPr>
                <p:nvPr/>
              </p:nvSpPr>
              <p:spPr bwMode="auto">
                <a:xfrm>
                  <a:off x="4562" y="1772"/>
                  <a:ext cx="111" cy="55"/>
                </a:xfrm>
                <a:custGeom>
                  <a:avLst/>
                  <a:gdLst>
                    <a:gd name="T0" fmla="*/ 9 w 111"/>
                    <a:gd name="T1" fmla="*/ 0 h 55"/>
                    <a:gd name="T2" fmla="*/ 92 w 111"/>
                    <a:gd name="T3" fmla="*/ 0 h 55"/>
                    <a:gd name="T4" fmla="*/ 110 w 111"/>
                    <a:gd name="T5" fmla="*/ 54 h 55"/>
                    <a:gd name="T6" fmla="*/ 97 w 111"/>
                    <a:gd name="T7" fmla="*/ 54 h 55"/>
                    <a:gd name="T8" fmla="*/ 94 w 111"/>
                    <a:gd name="T9" fmla="*/ 53 h 55"/>
                    <a:gd name="T10" fmla="*/ 92 w 111"/>
                    <a:gd name="T11" fmla="*/ 52 h 55"/>
                    <a:gd name="T12" fmla="*/ 90 w 111"/>
                    <a:gd name="T13" fmla="*/ 51 h 55"/>
                    <a:gd name="T14" fmla="*/ 88 w 111"/>
                    <a:gd name="T15" fmla="*/ 48 h 55"/>
                    <a:gd name="T16" fmla="*/ 88 w 111"/>
                    <a:gd name="T17" fmla="*/ 45 h 55"/>
                    <a:gd name="T18" fmla="*/ 79 w 111"/>
                    <a:gd name="T19" fmla="*/ 23 h 55"/>
                    <a:gd name="T20" fmla="*/ 77 w 111"/>
                    <a:gd name="T21" fmla="*/ 20 h 55"/>
                    <a:gd name="T22" fmla="*/ 75 w 111"/>
                    <a:gd name="T23" fmla="*/ 19 h 55"/>
                    <a:gd name="T24" fmla="*/ 71 w 111"/>
                    <a:gd name="T25" fmla="*/ 18 h 55"/>
                    <a:gd name="T26" fmla="*/ 31 w 111"/>
                    <a:gd name="T27" fmla="*/ 18 h 55"/>
                    <a:gd name="T28" fmla="*/ 28 w 111"/>
                    <a:gd name="T29" fmla="*/ 19 h 55"/>
                    <a:gd name="T30" fmla="*/ 26 w 111"/>
                    <a:gd name="T31" fmla="*/ 20 h 55"/>
                    <a:gd name="T32" fmla="*/ 24 w 111"/>
                    <a:gd name="T33" fmla="*/ 23 h 55"/>
                    <a:gd name="T34" fmla="*/ 23 w 111"/>
                    <a:gd name="T35" fmla="*/ 26 h 55"/>
                    <a:gd name="T36" fmla="*/ 16 w 111"/>
                    <a:gd name="T37" fmla="*/ 53 h 55"/>
                    <a:gd name="T38" fmla="*/ 0 w 111"/>
                    <a:gd name="T39" fmla="*/ 53 h 55"/>
                    <a:gd name="T40" fmla="*/ 0 w 111"/>
                    <a:gd name="T41" fmla="*/ 12 h 55"/>
                    <a:gd name="T42" fmla="*/ 0 w 111"/>
                    <a:gd name="T43" fmla="*/ 8 h 55"/>
                    <a:gd name="T44" fmla="*/ 1 w 111"/>
                    <a:gd name="T45" fmla="*/ 5 h 55"/>
                    <a:gd name="T46" fmla="*/ 2 w 111"/>
                    <a:gd name="T47" fmla="*/ 2 h 55"/>
                    <a:gd name="T48" fmla="*/ 5 w 111"/>
                    <a:gd name="T49" fmla="*/ 0 h 55"/>
                    <a:gd name="T50" fmla="*/ 9 w 111"/>
                    <a:gd name="T51" fmla="*/ 0 h 5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1" h="55">
                      <a:moveTo>
                        <a:pt x="9" y="0"/>
                      </a:moveTo>
                      <a:lnTo>
                        <a:pt x="92" y="0"/>
                      </a:lnTo>
                      <a:lnTo>
                        <a:pt x="110" y="54"/>
                      </a:lnTo>
                      <a:lnTo>
                        <a:pt x="97" y="54"/>
                      </a:lnTo>
                      <a:lnTo>
                        <a:pt x="94" y="53"/>
                      </a:lnTo>
                      <a:lnTo>
                        <a:pt x="92" y="52"/>
                      </a:lnTo>
                      <a:lnTo>
                        <a:pt x="90" y="51"/>
                      </a:lnTo>
                      <a:lnTo>
                        <a:pt x="88" y="48"/>
                      </a:lnTo>
                      <a:lnTo>
                        <a:pt x="88" y="45"/>
                      </a:lnTo>
                      <a:lnTo>
                        <a:pt x="79" y="23"/>
                      </a:lnTo>
                      <a:lnTo>
                        <a:pt x="77" y="20"/>
                      </a:lnTo>
                      <a:lnTo>
                        <a:pt x="75" y="19"/>
                      </a:lnTo>
                      <a:lnTo>
                        <a:pt x="71" y="18"/>
                      </a:lnTo>
                      <a:lnTo>
                        <a:pt x="31" y="18"/>
                      </a:lnTo>
                      <a:lnTo>
                        <a:pt x="28" y="19"/>
                      </a:lnTo>
                      <a:lnTo>
                        <a:pt x="26" y="20"/>
                      </a:lnTo>
                      <a:lnTo>
                        <a:pt x="24" y="23"/>
                      </a:lnTo>
                      <a:lnTo>
                        <a:pt x="23" y="26"/>
                      </a:lnTo>
                      <a:lnTo>
                        <a:pt x="16" y="53"/>
                      </a:lnTo>
                      <a:lnTo>
                        <a:pt x="0" y="53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625" name="Group 207"/>
                <p:cNvGrpSpPr>
                  <a:grpSpLocks/>
                </p:cNvGrpSpPr>
                <p:nvPr/>
              </p:nvGrpSpPr>
              <p:grpSpPr bwMode="auto">
                <a:xfrm>
                  <a:off x="4682" y="1811"/>
                  <a:ext cx="85" cy="72"/>
                  <a:chOff x="4682" y="1811"/>
                  <a:chExt cx="85" cy="72"/>
                </a:xfrm>
              </p:grpSpPr>
              <p:sp>
                <p:nvSpPr>
                  <p:cNvPr id="59626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749" y="1855"/>
                    <a:ext cx="16" cy="1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627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686" y="1811"/>
                    <a:ext cx="81" cy="40"/>
                  </a:xfrm>
                  <a:prstGeom prst="rect">
                    <a:avLst/>
                  </a:prstGeom>
                  <a:solidFill>
                    <a:srgbClr val="C0C0C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9628" name="Freeform 210"/>
                  <p:cNvSpPr>
                    <a:spLocks/>
                  </p:cNvSpPr>
                  <p:nvPr/>
                </p:nvSpPr>
                <p:spPr bwMode="auto">
                  <a:xfrm>
                    <a:off x="4682" y="1856"/>
                    <a:ext cx="70" cy="27"/>
                  </a:xfrm>
                  <a:custGeom>
                    <a:avLst/>
                    <a:gdLst>
                      <a:gd name="T0" fmla="*/ 0 w 70"/>
                      <a:gd name="T1" fmla="*/ 0 h 27"/>
                      <a:gd name="T2" fmla="*/ 69 w 70"/>
                      <a:gd name="T3" fmla="*/ 0 h 27"/>
                      <a:gd name="T4" fmla="*/ 69 w 70"/>
                      <a:gd name="T5" fmla="*/ 16 h 27"/>
                      <a:gd name="T6" fmla="*/ 13 w 70"/>
                      <a:gd name="T7" fmla="*/ 16 h 27"/>
                      <a:gd name="T8" fmla="*/ 13 w 70"/>
                      <a:gd name="T9" fmla="*/ 26 h 27"/>
                      <a:gd name="T10" fmla="*/ 0 w 70"/>
                      <a:gd name="T11" fmla="*/ 26 h 27"/>
                      <a:gd name="T12" fmla="*/ 0 w 70"/>
                      <a:gd name="T13" fmla="*/ 0 h 2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70" h="27">
                        <a:moveTo>
                          <a:pt x="0" y="0"/>
                        </a:moveTo>
                        <a:lnTo>
                          <a:pt x="69" y="0"/>
                        </a:lnTo>
                        <a:lnTo>
                          <a:pt x="69" y="16"/>
                        </a:lnTo>
                        <a:lnTo>
                          <a:pt x="13" y="16"/>
                        </a:lnTo>
                        <a:lnTo>
                          <a:pt x="13" y="26"/>
                        </a:lnTo>
                        <a:lnTo>
                          <a:pt x="0" y="2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sp>
          <p:nvSpPr>
            <p:cNvPr id="59561" name="Freeform 211"/>
            <p:cNvSpPr>
              <a:spLocks/>
            </p:cNvSpPr>
            <p:nvPr/>
          </p:nvSpPr>
          <p:spPr bwMode="auto">
            <a:xfrm>
              <a:off x="5302" y="1772"/>
              <a:ext cx="177" cy="33"/>
            </a:xfrm>
            <a:custGeom>
              <a:avLst/>
              <a:gdLst>
                <a:gd name="T0" fmla="*/ 20 w 177"/>
                <a:gd name="T1" fmla="*/ 1 h 33"/>
                <a:gd name="T2" fmla="*/ 0 w 177"/>
                <a:gd name="T3" fmla="*/ 25 h 33"/>
                <a:gd name="T4" fmla="*/ 6 w 177"/>
                <a:gd name="T5" fmla="*/ 32 h 33"/>
                <a:gd name="T6" fmla="*/ 24 w 177"/>
                <a:gd name="T7" fmla="*/ 11 h 33"/>
                <a:gd name="T8" fmla="*/ 155 w 177"/>
                <a:gd name="T9" fmla="*/ 11 h 33"/>
                <a:gd name="T10" fmla="*/ 171 w 177"/>
                <a:gd name="T11" fmla="*/ 26 h 33"/>
                <a:gd name="T12" fmla="*/ 176 w 177"/>
                <a:gd name="T13" fmla="*/ 17 h 33"/>
                <a:gd name="T14" fmla="*/ 159 w 17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" h="33">
                  <a:moveTo>
                    <a:pt x="20" y="1"/>
                  </a:moveTo>
                  <a:lnTo>
                    <a:pt x="0" y="25"/>
                  </a:lnTo>
                  <a:lnTo>
                    <a:pt x="6" y="32"/>
                  </a:lnTo>
                  <a:lnTo>
                    <a:pt x="24" y="11"/>
                  </a:lnTo>
                  <a:lnTo>
                    <a:pt x="155" y="11"/>
                  </a:lnTo>
                  <a:lnTo>
                    <a:pt x="171" y="26"/>
                  </a:lnTo>
                  <a:lnTo>
                    <a:pt x="176" y="17"/>
                  </a:lnTo>
                  <a:lnTo>
                    <a:pt x="15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62" name="Rectangle 212"/>
            <p:cNvSpPr>
              <a:spLocks noChangeArrowheads="1"/>
            </p:cNvSpPr>
            <p:nvPr/>
          </p:nvSpPr>
          <p:spPr bwMode="auto">
            <a:xfrm>
              <a:off x="5482" y="1790"/>
              <a:ext cx="2" cy="7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9563" name="Rectangle 213"/>
            <p:cNvSpPr>
              <a:spLocks noChangeArrowheads="1"/>
            </p:cNvSpPr>
            <p:nvPr/>
          </p:nvSpPr>
          <p:spPr bwMode="auto">
            <a:xfrm>
              <a:off x="5492" y="1801"/>
              <a:ext cx="11" cy="1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59564" name="Group 214"/>
            <p:cNvGrpSpPr>
              <a:grpSpLocks/>
            </p:cNvGrpSpPr>
            <p:nvPr/>
          </p:nvGrpSpPr>
          <p:grpSpPr bwMode="auto">
            <a:xfrm>
              <a:off x="4574" y="1796"/>
              <a:ext cx="900" cy="112"/>
              <a:chOff x="4574" y="1796"/>
              <a:chExt cx="900" cy="112"/>
            </a:xfrm>
          </p:grpSpPr>
          <p:grpSp>
            <p:nvGrpSpPr>
              <p:cNvPr id="59566" name="Group 215"/>
              <p:cNvGrpSpPr>
                <a:grpSpLocks/>
              </p:cNvGrpSpPr>
              <p:nvPr/>
            </p:nvGrpSpPr>
            <p:grpSpPr bwMode="auto">
              <a:xfrm>
                <a:off x="4866" y="1801"/>
                <a:ext cx="84" cy="107"/>
                <a:chOff x="4866" y="1801"/>
                <a:chExt cx="84" cy="107"/>
              </a:xfrm>
            </p:grpSpPr>
            <p:sp>
              <p:nvSpPr>
                <p:cNvPr id="59608" name="Oval 216"/>
                <p:cNvSpPr>
                  <a:spLocks noChangeArrowheads="1"/>
                </p:cNvSpPr>
                <p:nvPr/>
              </p:nvSpPr>
              <p:spPr bwMode="auto">
                <a:xfrm>
                  <a:off x="4866" y="1801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609" name="Group 217"/>
                <p:cNvGrpSpPr>
                  <a:grpSpLocks/>
                </p:cNvGrpSpPr>
                <p:nvPr/>
              </p:nvGrpSpPr>
              <p:grpSpPr bwMode="auto">
                <a:xfrm>
                  <a:off x="4886" y="1826"/>
                  <a:ext cx="44" cy="57"/>
                  <a:chOff x="4886" y="1826"/>
                  <a:chExt cx="44" cy="57"/>
                </a:xfrm>
              </p:grpSpPr>
              <p:grpSp>
                <p:nvGrpSpPr>
                  <p:cNvPr id="59610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4886" y="1826"/>
                    <a:ext cx="44" cy="57"/>
                    <a:chOff x="4886" y="1826"/>
                    <a:chExt cx="44" cy="57"/>
                  </a:xfrm>
                </p:grpSpPr>
                <p:sp>
                  <p:nvSpPr>
                    <p:cNvPr id="59618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86" y="1826"/>
                      <a:ext cx="44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9619" name="Oval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1" y="1832"/>
                      <a:ext cx="34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9611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4889" y="1830"/>
                    <a:ext cx="38" cy="48"/>
                    <a:chOff x="4889" y="1830"/>
                    <a:chExt cx="38" cy="48"/>
                  </a:xfrm>
                </p:grpSpPr>
                <p:sp>
                  <p:nvSpPr>
                    <p:cNvPr id="59613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900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4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889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5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4917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6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4894" y="1866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4 h 12"/>
                        <a:gd name="T2" fmla="*/ 1 w 12"/>
                        <a:gd name="T3" fmla="*/ 3 h 12"/>
                        <a:gd name="T4" fmla="*/ 2 w 12"/>
                        <a:gd name="T5" fmla="*/ 2 h 12"/>
                        <a:gd name="T6" fmla="*/ 3 w 12"/>
                        <a:gd name="T7" fmla="*/ 1 h 12"/>
                        <a:gd name="T8" fmla="*/ 5 w 12"/>
                        <a:gd name="T9" fmla="*/ 0 h 12"/>
                        <a:gd name="T10" fmla="*/ 7 w 12"/>
                        <a:gd name="T11" fmla="*/ 0 h 12"/>
                        <a:gd name="T12" fmla="*/ 9 w 12"/>
                        <a:gd name="T13" fmla="*/ 1 h 12"/>
                        <a:gd name="T14" fmla="*/ 10 w 12"/>
                        <a:gd name="T15" fmla="*/ 2 h 12"/>
                        <a:gd name="T16" fmla="*/ 11 w 12"/>
                        <a:gd name="T17" fmla="*/ 3 h 12"/>
                        <a:gd name="T18" fmla="*/ 11 w 12"/>
                        <a:gd name="T19" fmla="*/ 6 h 12"/>
                        <a:gd name="T20" fmla="*/ 11 w 12"/>
                        <a:gd name="T21" fmla="*/ 8 h 12"/>
                        <a:gd name="T22" fmla="*/ 10 w 12"/>
                        <a:gd name="T23" fmla="*/ 11 h 12"/>
                        <a:gd name="T24" fmla="*/ 7 w 12"/>
                        <a:gd name="T25" fmla="*/ 10 h 12"/>
                        <a:gd name="T26" fmla="*/ 4 w 12"/>
                        <a:gd name="T27" fmla="*/ 9 h 12"/>
                        <a:gd name="T28" fmla="*/ 1 w 12"/>
                        <a:gd name="T29" fmla="*/ 7 h 12"/>
                        <a:gd name="T30" fmla="*/ 0 w 12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5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0" y="2"/>
                          </a:lnTo>
                          <a:lnTo>
                            <a:pt x="11" y="3"/>
                          </a:lnTo>
                          <a:lnTo>
                            <a:pt x="11" y="6"/>
                          </a:lnTo>
                          <a:lnTo>
                            <a:pt x="11" y="8"/>
                          </a:lnTo>
                          <a:lnTo>
                            <a:pt x="10" y="11"/>
                          </a:lnTo>
                          <a:lnTo>
                            <a:pt x="7" y="10"/>
                          </a:lnTo>
                          <a:lnTo>
                            <a:pt x="4" y="9"/>
                          </a:lnTo>
                          <a:lnTo>
                            <a:pt x="1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617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4914" y="1862"/>
                      <a:ext cx="12" cy="15"/>
                    </a:xfrm>
                    <a:custGeom>
                      <a:avLst/>
                      <a:gdLst>
                        <a:gd name="T0" fmla="*/ 11 w 12"/>
                        <a:gd name="T1" fmla="*/ 3 h 15"/>
                        <a:gd name="T2" fmla="*/ 10 w 12"/>
                        <a:gd name="T3" fmla="*/ 2 h 15"/>
                        <a:gd name="T4" fmla="*/ 9 w 12"/>
                        <a:gd name="T5" fmla="*/ 1 h 15"/>
                        <a:gd name="T6" fmla="*/ 8 w 12"/>
                        <a:gd name="T7" fmla="*/ 1 h 15"/>
                        <a:gd name="T8" fmla="*/ 6 w 12"/>
                        <a:gd name="T9" fmla="*/ 0 h 15"/>
                        <a:gd name="T10" fmla="*/ 3 w 12"/>
                        <a:gd name="T11" fmla="*/ 1 h 15"/>
                        <a:gd name="T12" fmla="*/ 2 w 12"/>
                        <a:gd name="T13" fmla="*/ 2 h 15"/>
                        <a:gd name="T14" fmla="*/ 1 w 12"/>
                        <a:gd name="T15" fmla="*/ 3 h 15"/>
                        <a:gd name="T16" fmla="*/ 0 w 12"/>
                        <a:gd name="T17" fmla="*/ 5 h 15"/>
                        <a:gd name="T18" fmla="*/ 0 w 12"/>
                        <a:gd name="T19" fmla="*/ 7 h 15"/>
                        <a:gd name="T20" fmla="*/ 0 w 12"/>
                        <a:gd name="T21" fmla="*/ 9 h 15"/>
                        <a:gd name="T22" fmla="*/ 1 w 12"/>
                        <a:gd name="T23" fmla="*/ 12 h 15"/>
                        <a:gd name="T24" fmla="*/ 2 w 12"/>
                        <a:gd name="T25" fmla="*/ 14 h 15"/>
                        <a:gd name="T26" fmla="*/ 6 w 12"/>
                        <a:gd name="T27" fmla="*/ 11 h 15"/>
                        <a:gd name="T28" fmla="*/ 8 w 12"/>
                        <a:gd name="T29" fmla="*/ 9 h 15"/>
                        <a:gd name="T30" fmla="*/ 10 w 12"/>
                        <a:gd name="T31" fmla="*/ 7 h 15"/>
                        <a:gd name="T32" fmla="*/ 11 w 12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1" y="3"/>
                          </a:moveTo>
                          <a:lnTo>
                            <a:pt x="10" y="2"/>
                          </a:lnTo>
                          <a:lnTo>
                            <a:pt x="9" y="1"/>
                          </a:lnTo>
                          <a:lnTo>
                            <a:pt x="8" y="1"/>
                          </a:lnTo>
                          <a:lnTo>
                            <a:pt x="6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6" y="11"/>
                          </a:lnTo>
                          <a:lnTo>
                            <a:pt x="8" y="9"/>
                          </a:lnTo>
                          <a:lnTo>
                            <a:pt x="10" y="7"/>
                          </a:lnTo>
                          <a:lnTo>
                            <a:pt x="11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9612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4906" y="1850"/>
                    <a:ext cx="5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567" name="Group 228"/>
              <p:cNvGrpSpPr>
                <a:grpSpLocks/>
              </p:cNvGrpSpPr>
              <p:nvPr/>
            </p:nvGrpSpPr>
            <p:grpSpPr bwMode="auto">
              <a:xfrm>
                <a:off x="5302" y="1796"/>
                <a:ext cx="84" cy="107"/>
                <a:chOff x="5302" y="1796"/>
                <a:chExt cx="84" cy="107"/>
              </a:xfrm>
            </p:grpSpPr>
            <p:sp>
              <p:nvSpPr>
                <p:cNvPr id="59595" name="Oval 229"/>
                <p:cNvSpPr>
                  <a:spLocks noChangeArrowheads="1"/>
                </p:cNvSpPr>
                <p:nvPr/>
              </p:nvSpPr>
              <p:spPr bwMode="auto">
                <a:xfrm>
                  <a:off x="5302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596" name="Group 230"/>
                <p:cNvGrpSpPr>
                  <a:grpSpLocks/>
                </p:cNvGrpSpPr>
                <p:nvPr/>
              </p:nvGrpSpPr>
              <p:grpSpPr bwMode="auto">
                <a:xfrm>
                  <a:off x="5322" y="1821"/>
                  <a:ext cx="44" cy="57"/>
                  <a:chOff x="5322" y="1821"/>
                  <a:chExt cx="44" cy="57"/>
                </a:xfrm>
              </p:grpSpPr>
              <p:grpSp>
                <p:nvGrpSpPr>
                  <p:cNvPr id="59597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5322" y="1821"/>
                    <a:ext cx="44" cy="57"/>
                    <a:chOff x="5322" y="1821"/>
                    <a:chExt cx="44" cy="57"/>
                  </a:xfrm>
                </p:grpSpPr>
                <p:grpSp>
                  <p:nvGrpSpPr>
                    <p:cNvPr id="59599" name="Group 2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2" y="1821"/>
                      <a:ext cx="44" cy="57"/>
                      <a:chOff x="5322" y="1821"/>
                      <a:chExt cx="44" cy="57"/>
                    </a:xfrm>
                  </p:grpSpPr>
                  <p:sp>
                    <p:nvSpPr>
                      <p:cNvPr id="59606" name="Oval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2" y="1821"/>
                        <a:ext cx="44" cy="57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9607" name="Oval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28" y="1828"/>
                        <a:ext cx="33" cy="43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9600" name="Group 2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5" y="1826"/>
                      <a:ext cx="40" cy="48"/>
                      <a:chOff x="5325" y="1826"/>
                      <a:chExt cx="40" cy="48"/>
                    </a:xfrm>
                  </p:grpSpPr>
                  <p:sp>
                    <p:nvSpPr>
                      <p:cNvPr id="59601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7" y="1828"/>
                        <a:ext cx="14" cy="18"/>
                      </a:xfrm>
                      <a:custGeom>
                        <a:avLst/>
                        <a:gdLst>
                          <a:gd name="T0" fmla="*/ 7 w 14"/>
                          <a:gd name="T1" fmla="*/ 0 h 18"/>
                          <a:gd name="T2" fmla="*/ 13 w 14"/>
                          <a:gd name="T3" fmla="*/ 14 h 18"/>
                          <a:gd name="T4" fmla="*/ 11 w 14"/>
                          <a:gd name="T5" fmla="*/ 17 h 18"/>
                          <a:gd name="T6" fmla="*/ 0 w 14"/>
                          <a:gd name="T7" fmla="*/ 8 h 18"/>
                          <a:gd name="T8" fmla="*/ 2 w 14"/>
                          <a:gd name="T9" fmla="*/ 5 h 18"/>
                          <a:gd name="T10" fmla="*/ 4 w 14"/>
                          <a:gd name="T11" fmla="*/ 2 h 18"/>
                          <a:gd name="T12" fmla="*/ 7 w 14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8">
                            <a:moveTo>
                              <a:pt x="7" y="0"/>
                            </a:moveTo>
                            <a:lnTo>
                              <a:pt x="13" y="14"/>
                            </a:lnTo>
                            <a:lnTo>
                              <a:pt x="11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2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6" y="1826"/>
                        <a:ext cx="13" cy="17"/>
                      </a:xfrm>
                      <a:custGeom>
                        <a:avLst/>
                        <a:gdLst>
                          <a:gd name="T0" fmla="*/ 4 w 13"/>
                          <a:gd name="T1" fmla="*/ 0 h 17"/>
                          <a:gd name="T2" fmla="*/ 0 w 13"/>
                          <a:gd name="T3" fmla="*/ 14 h 17"/>
                          <a:gd name="T4" fmla="*/ 3 w 13"/>
                          <a:gd name="T5" fmla="*/ 16 h 17"/>
                          <a:gd name="T6" fmla="*/ 12 w 13"/>
                          <a:gd name="T7" fmla="*/ 6 h 17"/>
                          <a:gd name="T8" fmla="*/ 10 w 13"/>
                          <a:gd name="T9" fmla="*/ 3 h 17"/>
                          <a:gd name="T10" fmla="*/ 8 w 13"/>
                          <a:gd name="T11" fmla="*/ 2 h 17"/>
                          <a:gd name="T12" fmla="*/ 4 w 13"/>
                          <a:gd name="T13" fmla="*/ 0 h 1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7">
                            <a:moveTo>
                              <a:pt x="4" y="0"/>
                            </a:moveTo>
                            <a:lnTo>
                              <a:pt x="0" y="14"/>
                            </a:lnTo>
                            <a:lnTo>
                              <a:pt x="3" y="16"/>
                            </a:lnTo>
                            <a:lnTo>
                              <a:pt x="12" y="6"/>
                            </a:lnTo>
                            <a:lnTo>
                              <a:pt x="10" y="3"/>
                            </a:lnTo>
                            <a:lnTo>
                              <a:pt x="8" y="2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3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25" y="1852"/>
                        <a:ext cx="14" cy="13"/>
                      </a:xfrm>
                      <a:custGeom>
                        <a:avLst/>
                        <a:gdLst>
                          <a:gd name="T0" fmla="*/ 11 w 14"/>
                          <a:gd name="T1" fmla="*/ 0 h 13"/>
                          <a:gd name="T2" fmla="*/ 0 w 14"/>
                          <a:gd name="T3" fmla="*/ 3 h 13"/>
                          <a:gd name="T4" fmla="*/ 0 w 14"/>
                          <a:gd name="T5" fmla="*/ 6 h 13"/>
                          <a:gd name="T6" fmla="*/ 1 w 14"/>
                          <a:gd name="T7" fmla="*/ 9 h 13"/>
                          <a:gd name="T8" fmla="*/ 3 w 14"/>
                          <a:gd name="T9" fmla="*/ 12 h 13"/>
                          <a:gd name="T10" fmla="*/ 13 w 14"/>
                          <a:gd name="T11" fmla="*/ 4 h 13"/>
                          <a:gd name="T12" fmla="*/ 11 w 14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3">
                            <a:moveTo>
                              <a:pt x="11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3" y="4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4" name="Freeform 2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42" y="1859"/>
                        <a:ext cx="10" cy="15"/>
                      </a:xfrm>
                      <a:custGeom>
                        <a:avLst/>
                        <a:gdLst>
                          <a:gd name="T0" fmla="*/ 2 w 10"/>
                          <a:gd name="T1" fmla="*/ 0 h 15"/>
                          <a:gd name="T2" fmla="*/ 0 w 10"/>
                          <a:gd name="T3" fmla="*/ 14 h 15"/>
                          <a:gd name="T4" fmla="*/ 3 w 10"/>
                          <a:gd name="T5" fmla="*/ 14 h 15"/>
                          <a:gd name="T6" fmla="*/ 6 w 10"/>
                          <a:gd name="T7" fmla="*/ 13 h 15"/>
                          <a:gd name="T8" fmla="*/ 9 w 10"/>
                          <a:gd name="T9" fmla="*/ 12 h 15"/>
                          <a:gd name="T10" fmla="*/ 4 w 10"/>
                          <a:gd name="T11" fmla="*/ 0 h 15"/>
                          <a:gd name="T12" fmla="*/ 2 w 10"/>
                          <a:gd name="T13" fmla="*/ 0 h 1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0" h="15">
                            <a:moveTo>
                              <a:pt x="2" y="0"/>
                            </a:moveTo>
                            <a:lnTo>
                              <a:pt x="0" y="14"/>
                            </a:lnTo>
                            <a:lnTo>
                              <a:pt x="3" y="14"/>
                            </a:lnTo>
                            <a:lnTo>
                              <a:pt x="6" y="13"/>
                            </a:lnTo>
                            <a:lnTo>
                              <a:pt x="9" y="12"/>
                            </a:ln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605" name="Freeform 2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51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9598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5341" y="1846"/>
                    <a:ext cx="6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568" name="Group 242"/>
              <p:cNvGrpSpPr>
                <a:grpSpLocks/>
              </p:cNvGrpSpPr>
              <p:nvPr/>
            </p:nvGrpSpPr>
            <p:grpSpPr bwMode="auto">
              <a:xfrm>
                <a:off x="5390" y="1796"/>
                <a:ext cx="84" cy="107"/>
                <a:chOff x="5390" y="1796"/>
                <a:chExt cx="84" cy="107"/>
              </a:xfrm>
            </p:grpSpPr>
            <p:sp>
              <p:nvSpPr>
                <p:cNvPr id="59582" name="Oval 243"/>
                <p:cNvSpPr>
                  <a:spLocks noChangeArrowheads="1"/>
                </p:cNvSpPr>
                <p:nvPr/>
              </p:nvSpPr>
              <p:spPr bwMode="auto">
                <a:xfrm>
                  <a:off x="5390" y="1796"/>
                  <a:ext cx="84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583" name="Group 244"/>
                <p:cNvGrpSpPr>
                  <a:grpSpLocks/>
                </p:cNvGrpSpPr>
                <p:nvPr/>
              </p:nvGrpSpPr>
              <p:grpSpPr bwMode="auto">
                <a:xfrm>
                  <a:off x="5410" y="1820"/>
                  <a:ext cx="44" cy="58"/>
                  <a:chOff x="5410" y="1820"/>
                  <a:chExt cx="44" cy="58"/>
                </a:xfrm>
              </p:grpSpPr>
              <p:grpSp>
                <p:nvGrpSpPr>
                  <p:cNvPr id="59584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5410" y="1820"/>
                    <a:ext cx="44" cy="58"/>
                    <a:chOff x="5410" y="1820"/>
                    <a:chExt cx="44" cy="58"/>
                  </a:xfrm>
                </p:grpSpPr>
                <p:grpSp>
                  <p:nvGrpSpPr>
                    <p:cNvPr id="59586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0" y="1820"/>
                      <a:ext cx="44" cy="58"/>
                      <a:chOff x="5410" y="1820"/>
                      <a:chExt cx="44" cy="58"/>
                    </a:xfrm>
                  </p:grpSpPr>
                  <p:sp>
                    <p:nvSpPr>
                      <p:cNvPr id="59593" name="Oval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0" y="1820"/>
                        <a:ext cx="44" cy="58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  <p:sp>
                    <p:nvSpPr>
                      <p:cNvPr id="59594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6" y="1827"/>
                        <a:ext cx="33" cy="44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eaLnBrk="1" hangingPunct="1"/>
                        <a:endParaRPr lang="zh-TW" altLang="en-US"/>
                      </a:p>
                    </p:txBody>
                  </p:sp>
                </p:grpSp>
                <p:grpSp>
                  <p:nvGrpSpPr>
                    <p:cNvPr id="59587" name="Group 2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14" y="1825"/>
                      <a:ext cx="38" cy="49"/>
                      <a:chOff x="5414" y="1825"/>
                      <a:chExt cx="38" cy="49"/>
                    </a:xfrm>
                  </p:grpSpPr>
                  <p:sp>
                    <p:nvSpPr>
                      <p:cNvPr id="59588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5" y="1827"/>
                        <a:ext cx="13" cy="18"/>
                      </a:xfrm>
                      <a:custGeom>
                        <a:avLst/>
                        <a:gdLst>
                          <a:gd name="T0" fmla="*/ 7 w 13"/>
                          <a:gd name="T1" fmla="*/ 0 h 18"/>
                          <a:gd name="T2" fmla="*/ 12 w 13"/>
                          <a:gd name="T3" fmla="*/ 14 h 18"/>
                          <a:gd name="T4" fmla="*/ 10 w 13"/>
                          <a:gd name="T5" fmla="*/ 17 h 18"/>
                          <a:gd name="T6" fmla="*/ 0 w 13"/>
                          <a:gd name="T7" fmla="*/ 8 h 18"/>
                          <a:gd name="T8" fmla="*/ 2 w 13"/>
                          <a:gd name="T9" fmla="*/ 5 h 18"/>
                          <a:gd name="T10" fmla="*/ 4 w 13"/>
                          <a:gd name="T11" fmla="*/ 2 h 18"/>
                          <a:gd name="T12" fmla="*/ 7 w 13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8">
                            <a:moveTo>
                              <a:pt x="7" y="0"/>
                            </a:moveTo>
                            <a:lnTo>
                              <a:pt x="12" y="14"/>
                            </a:lnTo>
                            <a:lnTo>
                              <a:pt x="10" y="17"/>
                            </a:lnTo>
                            <a:lnTo>
                              <a:pt x="0" y="8"/>
                            </a:lnTo>
                            <a:lnTo>
                              <a:pt x="2" y="5"/>
                            </a:lnTo>
                            <a:lnTo>
                              <a:pt x="4" y="2"/>
                            </a:lnTo>
                            <a:lnTo>
                              <a:pt x="7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89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4" y="1825"/>
                        <a:ext cx="12" cy="18"/>
                      </a:xfrm>
                      <a:custGeom>
                        <a:avLst/>
                        <a:gdLst>
                          <a:gd name="T0" fmla="*/ 3 w 12"/>
                          <a:gd name="T1" fmla="*/ 0 h 18"/>
                          <a:gd name="T2" fmla="*/ 0 w 12"/>
                          <a:gd name="T3" fmla="*/ 15 h 18"/>
                          <a:gd name="T4" fmla="*/ 3 w 12"/>
                          <a:gd name="T5" fmla="*/ 17 h 18"/>
                          <a:gd name="T6" fmla="*/ 11 w 12"/>
                          <a:gd name="T7" fmla="*/ 6 h 18"/>
                          <a:gd name="T8" fmla="*/ 9 w 12"/>
                          <a:gd name="T9" fmla="*/ 3 h 18"/>
                          <a:gd name="T10" fmla="*/ 8 w 12"/>
                          <a:gd name="T11" fmla="*/ 2 h 18"/>
                          <a:gd name="T12" fmla="*/ 3 w 12"/>
                          <a:gd name="T13" fmla="*/ 0 h 1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2" h="18">
                            <a:moveTo>
                              <a:pt x="3" y="0"/>
                            </a:moveTo>
                            <a:lnTo>
                              <a:pt x="0" y="15"/>
                            </a:lnTo>
                            <a:lnTo>
                              <a:pt x="3" y="17"/>
                            </a:lnTo>
                            <a:lnTo>
                              <a:pt x="11" y="6"/>
                            </a:lnTo>
                            <a:lnTo>
                              <a:pt x="9" y="3"/>
                            </a:lnTo>
                            <a:lnTo>
                              <a:pt x="8" y="2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90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4" y="1851"/>
                        <a:ext cx="13" cy="13"/>
                      </a:xfrm>
                      <a:custGeom>
                        <a:avLst/>
                        <a:gdLst>
                          <a:gd name="T0" fmla="*/ 10 w 13"/>
                          <a:gd name="T1" fmla="*/ 0 h 13"/>
                          <a:gd name="T2" fmla="*/ 0 w 13"/>
                          <a:gd name="T3" fmla="*/ 3 h 13"/>
                          <a:gd name="T4" fmla="*/ 0 w 13"/>
                          <a:gd name="T5" fmla="*/ 6 h 13"/>
                          <a:gd name="T6" fmla="*/ 1 w 13"/>
                          <a:gd name="T7" fmla="*/ 9 h 13"/>
                          <a:gd name="T8" fmla="*/ 3 w 13"/>
                          <a:gd name="T9" fmla="*/ 12 h 13"/>
                          <a:gd name="T10" fmla="*/ 12 w 13"/>
                          <a:gd name="T11" fmla="*/ 4 h 13"/>
                          <a:gd name="T12" fmla="*/ 10 w 13"/>
                          <a:gd name="T13" fmla="*/ 0 h 1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3" h="13">
                            <a:moveTo>
                              <a:pt x="10" y="0"/>
                            </a:moveTo>
                            <a:lnTo>
                              <a:pt x="0" y="3"/>
                            </a:lnTo>
                            <a:lnTo>
                              <a:pt x="0" y="6"/>
                            </a:lnTo>
                            <a:lnTo>
                              <a:pt x="1" y="9"/>
                            </a:lnTo>
                            <a:lnTo>
                              <a:pt x="3" y="12"/>
                            </a:lnTo>
                            <a:lnTo>
                              <a:pt x="12" y="4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91" name="Freeform 2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0" y="1858"/>
                        <a:ext cx="9" cy="16"/>
                      </a:xfrm>
                      <a:custGeom>
                        <a:avLst/>
                        <a:gdLst>
                          <a:gd name="T0" fmla="*/ 1 w 9"/>
                          <a:gd name="T1" fmla="*/ 0 h 16"/>
                          <a:gd name="T2" fmla="*/ 0 w 9"/>
                          <a:gd name="T3" fmla="*/ 15 h 16"/>
                          <a:gd name="T4" fmla="*/ 3 w 9"/>
                          <a:gd name="T5" fmla="*/ 15 h 16"/>
                          <a:gd name="T6" fmla="*/ 5 w 9"/>
                          <a:gd name="T7" fmla="*/ 14 h 16"/>
                          <a:gd name="T8" fmla="*/ 8 w 9"/>
                          <a:gd name="T9" fmla="*/ 13 h 16"/>
                          <a:gd name="T10" fmla="*/ 4 w 9"/>
                          <a:gd name="T11" fmla="*/ 0 h 16"/>
                          <a:gd name="T12" fmla="*/ 1 w 9"/>
                          <a:gd name="T13" fmla="*/ 0 h 1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9" h="16">
                            <a:moveTo>
                              <a:pt x="1" y="0"/>
                            </a:moveTo>
                            <a:lnTo>
                              <a:pt x="0" y="15"/>
                            </a:lnTo>
                            <a:lnTo>
                              <a:pt x="3" y="15"/>
                            </a:lnTo>
                            <a:lnTo>
                              <a:pt x="5" y="14"/>
                            </a:lnTo>
                            <a:lnTo>
                              <a:pt x="8" y="13"/>
                            </a:lnTo>
                            <a:lnTo>
                              <a:pt x="4" y="0"/>
                            </a:lnTo>
                            <a:lnTo>
                              <a:pt x="1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59592" name="Freeform 2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38" y="1849"/>
                        <a:ext cx="14" cy="11"/>
                      </a:xfrm>
                      <a:custGeom>
                        <a:avLst/>
                        <a:gdLst>
                          <a:gd name="T0" fmla="*/ 0 w 14"/>
                          <a:gd name="T1" fmla="*/ 5 h 11"/>
                          <a:gd name="T2" fmla="*/ 11 w 14"/>
                          <a:gd name="T3" fmla="*/ 10 h 11"/>
                          <a:gd name="T4" fmla="*/ 12 w 14"/>
                          <a:gd name="T5" fmla="*/ 7 h 11"/>
                          <a:gd name="T6" fmla="*/ 13 w 14"/>
                          <a:gd name="T7" fmla="*/ 4 h 11"/>
                          <a:gd name="T8" fmla="*/ 13 w 14"/>
                          <a:gd name="T9" fmla="*/ 0 h 11"/>
                          <a:gd name="T10" fmla="*/ 1 w 14"/>
                          <a:gd name="T11" fmla="*/ 0 h 11"/>
                          <a:gd name="T12" fmla="*/ 0 w 14"/>
                          <a:gd name="T13" fmla="*/ 5 h 1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4" h="11">
                            <a:moveTo>
                              <a:pt x="0" y="5"/>
                            </a:moveTo>
                            <a:lnTo>
                              <a:pt x="11" y="10"/>
                            </a:lnTo>
                            <a:lnTo>
                              <a:pt x="12" y="7"/>
                            </a:lnTo>
                            <a:lnTo>
                              <a:pt x="13" y="4"/>
                            </a:lnTo>
                            <a:lnTo>
                              <a:pt x="13" y="0"/>
                            </a:lnTo>
                            <a:lnTo>
                              <a:pt x="1" y="0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  <p:sp>
                <p:nvSpPr>
                  <p:cNvPr id="59585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845"/>
                    <a:ext cx="5" cy="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  <p:grpSp>
            <p:nvGrpSpPr>
              <p:cNvPr id="59569" name="Group 256"/>
              <p:cNvGrpSpPr>
                <a:grpSpLocks/>
              </p:cNvGrpSpPr>
              <p:nvPr/>
            </p:nvGrpSpPr>
            <p:grpSpPr bwMode="auto">
              <a:xfrm>
                <a:off x="4574" y="1801"/>
                <a:ext cx="83" cy="107"/>
                <a:chOff x="4574" y="1801"/>
                <a:chExt cx="83" cy="107"/>
              </a:xfrm>
            </p:grpSpPr>
            <p:sp>
              <p:nvSpPr>
                <p:cNvPr id="59570" name="Oval 257"/>
                <p:cNvSpPr>
                  <a:spLocks noChangeArrowheads="1"/>
                </p:cNvSpPr>
                <p:nvPr/>
              </p:nvSpPr>
              <p:spPr bwMode="auto">
                <a:xfrm>
                  <a:off x="4574" y="1801"/>
                  <a:ext cx="83" cy="107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59571" name="Group 258"/>
                <p:cNvGrpSpPr>
                  <a:grpSpLocks/>
                </p:cNvGrpSpPr>
                <p:nvPr/>
              </p:nvGrpSpPr>
              <p:grpSpPr bwMode="auto">
                <a:xfrm>
                  <a:off x="4593" y="1826"/>
                  <a:ext cx="45" cy="57"/>
                  <a:chOff x="4593" y="1826"/>
                  <a:chExt cx="45" cy="57"/>
                </a:xfrm>
              </p:grpSpPr>
              <p:grpSp>
                <p:nvGrpSpPr>
                  <p:cNvPr id="59572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4593" y="1826"/>
                    <a:ext cx="45" cy="57"/>
                    <a:chOff x="4593" y="1826"/>
                    <a:chExt cx="45" cy="57"/>
                  </a:xfrm>
                </p:grpSpPr>
                <p:sp>
                  <p:nvSpPr>
                    <p:cNvPr id="59580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3" y="1826"/>
                      <a:ext cx="45" cy="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  <p:sp>
                  <p:nvSpPr>
                    <p:cNvPr id="59581" name="Oval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99" y="1832"/>
                      <a:ext cx="32" cy="43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/>
                    </a:p>
                  </p:txBody>
                </p:sp>
              </p:grpSp>
              <p:grpSp>
                <p:nvGrpSpPr>
                  <p:cNvPr id="59573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4596" y="1830"/>
                    <a:ext cx="39" cy="48"/>
                    <a:chOff x="4596" y="1830"/>
                    <a:chExt cx="39" cy="48"/>
                  </a:xfrm>
                </p:grpSpPr>
                <p:sp>
                  <p:nvSpPr>
                    <p:cNvPr id="59575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607" y="1830"/>
                      <a:ext cx="14" cy="12"/>
                    </a:xfrm>
                    <a:custGeom>
                      <a:avLst/>
                      <a:gdLst>
                        <a:gd name="T0" fmla="*/ 0 w 14"/>
                        <a:gd name="T1" fmla="*/ 2 h 12"/>
                        <a:gd name="T2" fmla="*/ 1 w 14"/>
                        <a:gd name="T3" fmla="*/ 5 h 12"/>
                        <a:gd name="T4" fmla="*/ 1 w 14"/>
                        <a:gd name="T5" fmla="*/ 7 h 12"/>
                        <a:gd name="T6" fmla="*/ 2 w 14"/>
                        <a:gd name="T7" fmla="*/ 8 h 12"/>
                        <a:gd name="T8" fmla="*/ 2 w 14"/>
                        <a:gd name="T9" fmla="*/ 10 h 12"/>
                        <a:gd name="T10" fmla="*/ 4 w 14"/>
                        <a:gd name="T11" fmla="*/ 11 h 12"/>
                        <a:gd name="T12" fmla="*/ 7 w 14"/>
                        <a:gd name="T13" fmla="*/ 11 h 12"/>
                        <a:gd name="T14" fmla="*/ 8 w 14"/>
                        <a:gd name="T15" fmla="*/ 11 h 12"/>
                        <a:gd name="T16" fmla="*/ 10 w 14"/>
                        <a:gd name="T17" fmla="*/ 10 h 12"/>
                        <a:gd name="T18" fmla="*/ 12 w 14"/>
                        <a:gd name="T19" fmla="*/ 8 h 12"/>
                        <a:gd name="T20" fmla="*/ 13 w 14"/>
                        <a:gd name="T21" fmla="*/ 6 h 12"/>
                        <a:gd name="T22" fmla="*/ 13 w 14"/>
                        <a:gd name="T23" fmla="*/ 3 h 12"/>
                        <a:gd name="T24" fmla="*/ 13 w 14"/>
                        <a:gd name="T25" fmla="*/ 1 h 12"/>
                        <a:gd name="T26" fmla="*/ 10 w 14"/>
                        <a:gd name="T27" fmla="*/ 0 h 12"/>
                        <a:gd name="T28" fmla="*/ 7 w 14"/>
                        <a:gd name="T29" fmla="*/ 0 h 12"/>
                        <a:gd name="T30" fmla="*/ 5 w 14"/>
                        <a:gd name="T31" fmla="*/ 0 h 12"/>
                        <a:gd name="T32" fmla="*/ 3 w 14"/>
                        <a:gd name="T33" fmla="*/ 1 h 12"/>
                        <a:gd name="T34" fmla="*/ 0 w 14"/>
                        <a:gd name="T35" fmla="*/ 2 h 12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0" y="2"/>
                          </a:moveTo>
                          <a:lnTo>
                            <a:pt x="1" y="5"/>
                          </a:lnTo>
                          <a:lnTo>
                            <a:pt x="1" y="7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4" y="11"/>
                          </a:lnTo>
                          <a:lnTo>
                            <a:pt x="7" y="11"/>
                          </a:lnTo>
                          <a:lnTo>
                            <a:pt x="8" y="11"/>
                          </a:lnTo>
                          <a:lnTo>
                            <a:pt x="10" y="10"/>
                          </a:lnTo>
                          <a:lnTo>
                            <a:pt x="12" y="8"/>
                          </a:lnTo>
                          <a:lnTo>
                            <a:pt x="13" y="6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6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596" y="1844"/>
                      <a:ext cx="10" cy="16"/>
                    </a:xfrm>
                    <a:custGeom>
                      <a:avLst/>
                      <a:gdLst>
                        <a:gd name="T0" fmla="*/ 2 w 10"/>
                        <a:gd name="T1" fmla="*/ 0 h 16"/>
                        <a:gd name="T2" fmla="*/ 4 w 10"/>
                        <a:gd name="T3" fmla="*/ 0 h 16"/>
                        <a:gd name="T4" fmla="*/ 6 w 10"/>
                        <a:gd name="T5" fmla="*/ 1 h 16"/>
                        <a:gd name="T6" fmla="*/ 7 w 10"/>
                        <a:gd name="T7" fmla="*/ 2 h 16"/>
                        <a:gd name="T8" fmla="*/ 8 w 10"/>
                        <a:gd name="T9" fmla="*/ 4 h 16"/>
                        <a:gd name="T10" fmla="*/ 9 w 10"/>
                        <a:gd name="T11" fmla="*/ 6 h 16"/>
                        <a:gd name="T12" fmla="*/ 9 w 10"/>
                        <a:gd name="T13" fmla="*/ 10 h 16"/>
                        <a:gd name="T14" fmla="*/ 8 w 10"/>
                        <a:gd name="T15" fmla="*/ 13 h 16"/>
                        <a:gd name="T16" fmla="*/ 5 w 10"/>
                        <a:gd name="T17" fmla="*/ 14 h 16"/>
                        <a:gd name="T18" fmla="*/ 3 w 10"/>
                        <a:gd name="T19" fmla="*/ 15 h 16"/>
                        <a:gd name="T20" fmla="*/ 1 w 10"/>
                        <a:gd name="T21" fmla="*/ 15 h 16"/>
                        <a:gd name="T22" fmla="*/ 0 w 10"/>
                        <a:gd name="T23" fmla="*/ 12 h 16"/>
                        <a:gd name="T24" fmla="*/ 0 w 10"/>
                        <a:gd name="T25" fmla="*/ 9 h 16"/>
                        <a:gd name="T26" fmla="*/ 1 w 10"/>
                        <a:gd name="T27" fmla="*/ 6 h 16"/>
                        <a:gd name="T28" fmla="*/ 1 w 10"/>
                        <a:gd name="T29" fmla="*/ 3 h 16"/>
                        <a:gd name="T30" fmla="*/ 2 w 10"/>
                        <a:gd name="T31" fmla="*/ 0 h 1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0" h="16">
                          <a:moveTo>
                            <a:pt x="2" y="0"/>
                          </a:moveTo>
                          <a:lnTo>
                            <a:pt x="4" y="0"/>
                          </a:lnTo>
                          <a:lnTo>
                            <a:pt x="6" y="1"/>
                          </a:lnTo>
                          <a:lnTo>
                            <a:pt x="7" y="2"/>
                          </a:lnTo>
                          <a:lnTo>
                            <a:pt x="8" y="4"/>
                          </a:lnTo>
                          <a:lnTo>
                            <a:pt x="9" y="6"/>
                          </a:lnTo>
                          <a:lnTo>
                            <a:pt x="9" y="10"/>
                          </a:lnTo>
                          <a:lnTo>
                            <a:pt x="8" y="13"/>
                          </a:lnTo>
                          <a:lnTo>
                            <a:pt x="5" y="14"/>
                          </a:lnTo>
                          <a:lnTo>
                            <a:pt x="3" y="15"/>
                          </a:lnTo>
                          <a:lnTo>
                            <a:pt x="1" y="15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1" y="6"/>
                          </a:lnTo>
                          <a:lnTo>
                            <a:pt x="1" y="3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7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625" y="1838"/>
                      <a:ext cx="10" cy="17"/>
                    </a:xfrm>
                    <a:custGeom>
                      <a:avLst/>
                      <a:gdLst>
                        <a:gd name="T0" fmla="*/ 5 w 10"/>
                        <a:gd name="T1" fmla="*/ 0 h 17"/>
                        <a:gd name="T2" fmla="*/ 3 w 10"/>
                        <a:gd name="T3" fmla="*/ 1 h 17"/>
                        <a:gd name="T4" fmla="*/ 1 w 10"/>
                        <a:gd name="T5" fmla="*/ 3 h 17"/>
                        <a:gd name="T6" fmla="*/ 0 w 10"/>
                        <a:gd name="T7" fmla="*/ 5 h 17"/>
                        <a:gd name="T8" fmla="*/ 0 w 10"/>
                        <a:gd name="T9" fmla="*/ 6 h 17"/>
                        <a:gd name="T10" fmla="*/ 0 w 10"/>
                        <a:gd name="T11" fmla="*/ 8 h 17"/>
                        <a:gd name="T12" fmla="*/ 0 w 10"/>
                        <a:gd name="T13" fmla="*/ 11 h 17"/>
                        <a:gd name="T14" fmla="*/ 1 w 10"/>
                        <a:gd name="T15" fmla="*/ 13 h 17"/>
                        <a:gd name="T16" fmla="*/ 2 w 10"/>
                        <a:gd name="T17" fmla="*/ 14 h 17"/>
                        <a:gd name="T18" fmla="*/ 4 w 10"/>
                        <a:gd name="T19" fmla="*/ 15 h 17"/>
                        <a:gd name="T20" fmla="*/ 6 w 10"/>
                        <a:gd name="T21" fmla="*/ 16 h 17"/>
                        <a:gd name="T22" fmla="*/ 8 w 10"/>
                        <a:gd name="T23" fmla="*/ 16 h 17"/>
                        <a:gd name="T24" fmla="*/ 9 w 10"/>
                        <a:gd name="T25" fmla="*/ 15 h 17"/>
                        <a:gd name="T26" fmla="*/ 8 w 10"/>
                        <a:gd name="T27" fmla="*/ 10 h 17"/>
                        <a:gd name="T28" fmla="*/ 8 w 10"/>
                        <a:gd name="T29" fmla="*/ 7 h 17"/>
                        <a:gd name="T30" fmla="*/ 6 w 10"/>
                        <a:gd name="T31" fmla="*/ 3 h 17"/>
                        <a:gd name="T32" fmla="*/ 5 w 10"/>
                        <a:gd name="T33" fmla="*/ 0 h 17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0" h="17">
                          <a:moveTo>
                            <a:pt x="5" y="0"/>
                          </a:move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6"/>
                          </a:lnTo>
                          <a:lnTo>
                            <a:pt x="0" y="8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4"/>
                          </a:lnTo>
                          <a:lnTo>
                            <a:pt x="4" y="15"/>
                          </a:lnTo>
                          <a:lnTo>
                            <a:pt x="6" y="16"/>
                          </a:lnTo>
                          <a:lnTo>
                            <a:pt x="8" y="16"/>
                          </a:lnTo>
                          <a:lnTo>
                            <a:pt x="9" y="15"/>
                          </a:lnTo>
                          <a:lnTo>
                            <a:pt x="8" y="10"/>
                          </a:lnTo>
                          <a:lnTo>
                            <a:pt x="8" y="7"/>
                          </a:lnTo>
                          <a:lnTo>
                            <a:pt x="6" y="3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8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4601" y="1866"/>
                      <a:ext cx="13" cy="12"/>
                    </a:xfrm>
                    <a:custGeom>
                      <a:avLst/>
                      <a:gdLst>
                        <a:gd name="T0" fmla="*/ 0 w 13"/>
                        <a:gd name="T1" fmla="*/ 4 h 12"/>
                        <a:gd name="T2" fmla="*/ 1 w 13"/>
                        <a:gd name="T3" fmla="*/ 3 h 12"/>
                        <a:gd name="T4" fmla="*/ 2 w 13"/>
                        <a:gd name="T5" fmla="*/ 2 h 12"/>
                        <a:gd name="T6" fmla="*/ 3 w 13"/>
                        <a:gd name="T7" fmla="*/ 1 h 12"/>
                        <a:gd name="T8" fmla="*/ 6 w 13"/>
                        <a:gd name="T9" fmla="*/ 0 h 12"/>
                        <a:gd name="T10" fmla="*/ 7 w 13"/>
                        <a:gd name="T11" fmla="*/ 0 h 12"/>
                        <a:gd name="T12" fmla="*/ 9 w 13"/>
                        <a:gd name="T13" fmla="*/ 1 h 12"/>
                        <a:gd name="T14" fmla="*/ 11 w 13"/>
                        <a:gd name="T15" fmla="*/ 2 h 12"/>
                        <a:gd name="T16" fmla="*/ 12 w 13"/>
                        <a:gd name="T17" fmla="*/ 3 h 12"/>
                        <a:gd name="T18" fmla="*/ 12 w 13"/>
                        <a:gd name="T19" fmla="*/ 6 h 12"/>
                        <a:gd name="T20" fmla="*/ 12 w 13"/>
                        <a:gd name="T21" fmla="*/ 8 h 12"/>
                        <a:gd name="T22" fmla="*/ 11 w 13"/>
                        <a:gd name="T23" fmla="*/ 11 h 12"/>
                        <a:gd name="T24" fmla="*/ 8 w 13"/>
                        <a:gd name="T25" fmla="*/ 10 h 12"/>
                        <a:gd name="T26" fmla="*/ 4 w 13"/>
                        <a:gd name="T27" fmla="*/ 9 h 12"/>
                        <a:gd name="T28" fmla="*/ 2 w 13"/>
                        <a:gd name="T29" fmla="*/ 7 h 12"/>
                        <a:gd name="T30" fmla="*/ 0 w 13"/>
                        <a:gd name="T31" fmla="*/ 4 h 1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13" h="12">
                          <a:moveTo>
                            <a:pt x="0" y="4"/>
                          </a:moveTo>
                          <a:lnTo>
                            <a:pt x="1" y="3"/>
                          </a:lnTo>
                          <a:lnTo>
                            <a:pt x="2" y="2"/>
                          </a:lnTo>
                          <a:lnTo>
                            <a:pt x="3" y="1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9" y="1"/>
                          </a:lnTo>
                          <a:lnTo>
                            <a:pt x="11" y="2"/>
                          </a:lnTo>
                          <a:lnTo>
                            <a:pt x="12" y="3"/>
                          </a:lnTo>
                          <a:lnTo>
                            <a:pt x="12" y="6"/>
                          </a:lnTo>
                          <a:lnTo>
                            <a:pt x="12" y="8"/>
                          </a:lnTo>
                          <a:lnTo>
                            <a:pt x="11" y="11"/>
                          </a:lnTo>
                          <a:lnTo>
                            <a:pt x="8" y="10"/>
                          </a:lnTo>
                          <a:lnTo>
                            <a:pt x="4" y="9"/>
                          </a:lnTo>
                          <a:lnTo>
                            <a:pt x="2" y="7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579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4622" y="1862"/>
                      <a:ext cx="11" cy="15"/>
                    </a:xfrm>
                    <a:custGeom>
                      <a:avLst/>
                      <a:gdLst>
                        <a:gd name="T0" fmla="*/ 10 w 11"/>
                        <a:gd name="T1" fmla="*/ 3 h 15"/>
                        <a:gd name="T2" fmla="*/ 9 w 11"/>
                        <a:gd name="T3" fmla="*/ 2 h 15"/>
                        <a:gd name="T4" fmla="*/ 8 w 11"/>
                        <a:gd name="T5" fmla="*/ 1 h 15"/>
                        <a:gd name="T6" fmla="*/ 7 w 11"/>
                        <a:gd name="T7" fmla="*/ 1 h 15"/>
                        <a:gd name="T8" fmla="*/ 5 w 11"/>
                        <a:gd name="T9" fmla="*/ 0 h 15"/>
                        <a:gd name="T10" fmla="*/ 3 w 11"/>
                        <a:gd name="T11" fmla="*/ 1 h 15"/>
                        <a:gd name="T12" fmla="*/ 2 w 11"/>
                        <a:gd name="T13" fmla="*/ 2 h 15"/>
                        <a:gd name="T14" fmla="*/ 1 w 11"/>
                        <a:gd name="T15" fmla="*/ 3 h 15"/>
                        <a:gd name="T16" fmla="*/ 0 w 11"/>
                        <a:gd name="T17" fmla="*/ 5 h 15"/>
                        <a:gd name="T18" fmla="*/ 0 w 11"/>
                        <a:gd name="T19" fmla="*/ 7 h 15"/>
                        <a:gd name="T20" fmla="*/ 0 w 11"/>
                        <a:gd name="T21" fmla="*/ 9 h 15"/>
                        <a:gd name="T22" fmla="*/ 1 w 11"/>
                        <a:gd name="T23" fmla="*/ 12 h 15"/>
                        <a:gd name="T24" fmla="*/ 2 w 11"/>
                        <a:gd name="T25" fmla="*/ 14 h 15"/>
                        <a:gd name="T26" fmla="*/ 5 w 11"/>
                        <a:gd name="T27" fmla="*/ 11 h 15"/>
                        <a:gd name="T28" fmla="*/ 7 w 11"/>
                        <a:gd name="T29" fmla="*/ 9 h 15"/>
                        <a:gd name="T30" fmla="*/ 9 w 11"/>
                        <a:gd name="T31" fmla="*/ 7 h 15"/>
                        <a:gd name="T32" fmla="*/ 10 w 11"/>
                        <a:gd name="T33" fmla="*/ 3 h 15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0" t="0" r="r" b="b"/>
                      <a:pathLst>
                        <a:path w="11" h="15">
                          <a:moveTo>
                            <a:pt x="10" y="3"/>
                          </a:moveTo>
                          <a:lnTo>
                            <a:pt x="9" y="2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5" y="0"/>
                          </a:lnTo>
                          <a:lnTo>
                            <a:pt x="3" y="1"/>
                          </a:lnTo>
                          <a:lnTo>
                            <a:pt x="2" y="2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1" y="12"/>
                          </a:lnTo>
                          <a:lnTo>
                            <a:pt x="2" y="14"/>
                          </a:lnTo>
                          <a:lnTo>
                            <a:pt x="5" y="11"/>
                          </a:lnTo>
                          <a:lnTo>
                            <a:pt x="7" y="9"/>
                          </a:lnTo>
                          <a:lnTo>
                            <a:pt x="9" y="7"/>
                          </a:lnTo>
                          <a:lnTo>
                            <a:pt x="10" y="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9574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4612" y="1850"/>
                    <a:ext cx="6" cy="9"/>
                  </a:xfrm>
                  <a:prstGeom prst="ellipse">
                    <a:avLst/>
                  </a:prstGeom>
                  <a:solidFill>
                    <a:srgbClr val="80808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</p:grpSp>
        </p:grpSp>
        <p:sp>
          <p:nvSpPr>
            <p:cNvPr id="59565" name="Rectangle 269" descr="深色垂直線"/>
            <p:cNvSpPr>
              <a:spLocks noChangeArrowheads="1"/>
            </p:cNvSpPr>
            <p:nvPr/>
          </p:nvSpPr>
          <p:spPr bwMode="auto">
            <a:xfrm>
              <a:off x="4818" y="1603"/>
              <a:ext cx="698" cy="195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5438" name="Rectangle 270"/>
          <p:cNvSpPr>
            <a:spLocks noChangeArrowheads="1"/>
          </p:cNvSpPr>
          <p:nvPr/>
        </p:nvSpPr>
        <p:spPr bwMode="auto">
          <a:xfrm>
            <a:off x="4213225" y="4800600"/>
            <a:ext cx="113982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Accounts</a:t>
            </a:r>
          </a:p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Payable</a:t>
            </a:r>
          </a:p>
        </p:txBody>
      </p:sp>
      <p:sp>
        <p:nvSpPr>
          <p:cNvPr id="135439" name="Rectangle 271"/>
          <p:cNvSpPr>
            <a:spLocks noChangeArrowheads="1"/>
          </p:cNvSpPr>
          <p:nvPr/>
        </p:nvSpPr>
        <p:spPr bwMode="auto">
          <a:xfrm>
            <a:off x="7566025" y="1219200"/>
            <a:ext cx="90487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Vendor</a:t>
            </a:r>
          </a:p>
        </p:txBody>
      </p:sp>
      <p:sp>
        <p:nvSpPr>
          <p:cNvPr id="59400" name="AutoShape 272"/>
          <p:cNvSpPr>
            <a:spLocks noChangeArrowheads="1"/>
          </p:cNvSpPr>
          <p:nvPr/>
        </p:nvSpPr>
        <p:spPr bwMode="auto">
          <a:xfrm>
            <a:off x="3248025" y="2778125"/>
            <a:ext cx="446088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1" name="AutoShape 273"/>
          <p:cNvSpPr>
            <a:spLocks noChangeArrowheads="1"/>
          </p:cNvSpPr>
          <p:nvPr/>
        </p:nvSpPr>
        <p:spPr bwMode="auto">
          <a:xfrm>
            <a:off x="3248025" y="2549525"/>
            <a:ext cx="446088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9402" name="AutoShape 274"/>
          <p:cNvSpPr>
            <a:spLocks noChangeArrowheads="1"/>
          </p:cNvSpPr>
          <p:nvPr/>
        </p:nvSpPr>
        <p:spPr bwMode="auto">
          <a:xfrm>
            <a:off x="3248025" y="2320925"/>
            <a:ext cx="446088" cy="368300"/>
          </a:xfrm>
          <a:prstGeom prst="cube">
            <a:avLst>
              <a:gd name="adj" fmla="val 24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9403" name="Picture 27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28888"/>
            <a:ext cx="12430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4" name="Line 276"/>
          <p:cNvSpPr>
            <a:spLocks noChangeShapeType="1"/>
          </p:cNvSpPr>
          <p:nvPr/>
        </p:nvSpPr>
        <p:spPr bwMode="auto">
          <a:xfrm flipH="1">
            <a:off x="5357813" y="2847975"/>
            <a:ext cx="17907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5" name="Rectangle 277"/>
          <p:cNvSpPr>
            <a:spLocks noChangeArrowheads="1"/>
          </p:cNvSpPr>
          <p:nvPr/>
        </p:nvSpPr>
        <p:spPr bwMode="auto">
          <a:xfrm>
            <a:off x="5889625" y="2362200"/>
            <a:ext cx="835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Goods</a:t>
            </a:r>
          </a:p>
        </p:txBody>
      </p:sp>
      <p:sp>
        <p:nvSpPr>
          <p:cNvPr id="135446" name="Rectangle 278"/>
          <p:cNvSpPr>
            <a:spLocks noChangeArrowheads="1"/>
          </p:cNvSpPr>
          <p:nvPr/>
        </p:nvSpPr>
        <p:spPr bwMode="auto">
          <a:xfrm>
            <a:off x="3984625" y="2362200"/>
            <a:ext cx="1174750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Receiving</a:t>
            </a:r>
          </a:p>
        </p:txBody>
      </p:sp>
      <p:sp>
        <p:nvSpPr>
          <p:cNvPr id="59407" name="Line 279"/>
          <p:cNvSpPr>
            <a:spLocks noChangeShapeType="1"/>
          </p:cNvSpPr>
          <p:nvPr/>
        </p:nvSpPr>
        <p:spPr bwMode="auto">
          <a:xfrm>
            <a:off x="4638675" y="6048375"/>
            <a:ext cx="408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8" name="Line 280"/>
          <p:cNvSpPr>
            <a:spLocks noChangeShapeType="1"/>
          </p:cNvSpPr>
          <p:nvPr/>
        </p:nvSpPr>
        <p:spPr bwMode="auto">
          <a:xfrm flipV="1">
            <a:off x="8729663" y="3527425"/>
            <a:ext cx="0" cy="252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09" name="Rectangle 281"/>
          <p:cNvSpPr>
            <a:spLocks noChangeArrowheads="1"/>
          </p:cNvSpPr>
          <p:nvPr/>
        </p:nvSpPr>
        <p:spPr bwMode="auto">
          <a:xfrm>
            <a:off x="6346825" y="6172200"/>
            <a:ext cx="10461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Payment</a:t>
            </a:r>
          </a:p>
        </p:txBody>
      </p:sp>
      <p:sp>
        <p:nvSpPr>
          <p:cNvPr id="59410" name="Rectangle 282"/>
          <p:cNvSpPr>
            <a:spLocks noChangeArrowheads="1"/>
          </p:cNvSpPr>
          <p:nvPr/>
        </p:nvSpPr>
        <p:spPr bwMode="auto">
          <a:xfrm>
            <a:off x="2860675" y="3657600"/>
            <a:ext cx="1022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Goods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received</a:t>
            </a:r>
          </a:p>
        </p:txBody>
      </p:sp>
      <p:sp>
        <p:nvSpPr>
          <p:cNvPr id="135451" name="Rectangle 283"/>
          <p:cNvSpPr>
            <a:spLocks noChangeArrowheads="1"/>
          </p:cNvSpPr>
          <p:nvPr/>
        </p:nvSpPr>
        <p:spPr bwMode="auto">
          <a:xfrm>
            <a:off x="327025" y="1066800"/>
            <a:ext cx="1327150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sz="1800" b="1">
                <a:latin typeface="Arial" charset="0"/>
                <a:ea typeface="新細明體" charset="0"/>
                <a:cs typeface="新細明體" charset="0"/>
              </a:rPr>
              <a:t>Purchasing</a:t>
            </a:r>
          </a:p>
        </p:txBody>
      </p:sp>
      <p:sp>
        <p:nvSpPr>
          <p:cNvPr id="59412" name="Line 284"/>
          <p:cNvSpPr>
            <a:spLocks noChangeShapeType="1"/>
          </p:cNvSpPr>
          <p:nvPr/>
        </p:nvSpPr>
        <p:spPr bwMode="auto">
          <a:xfrm>
            <a:off x="2028825" y="1781175"/>
            <a:ext cx="5475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13" name="Rectangle 285"/>
          <p:cNvSpPr>
            <a:spLocks noChangeArrowheads="1"/>
          </p:cNvSpPr>
          <p:nvPr/>
        </p:nvSpPr>
        <p:spPr bwMode="auto">
          <a:xfrm>
            <a:off x="2613025" y="1371600"/>
            <a:ext cx="17145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Purchase order</a:t>
            </a:r>
          </a:p>
        </p:txBody>
      </p:sp>
      <p:sp>
        <p:nvSpPr>
          <p:cNvPr id="59414" name="Rectangle 286"/>
          <p:cNvSpPr>
            <a:spLocks noChangeArrowheads="1"/>
          </p:cNvSpPr>
          <p:nvPr/>
        </p:nvSpPr>
        <p:spPr bwMode="auto">
          <a:xfrm>
            <a:off x="1222375" y="2876550"/>
            <a:ext cx="1174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Purchase </a:t>
            </a:r>
          </a:p>
          <a:p>
            <a:r>
              <a:rPr lang="en-US" altLang="zh-TW" sz="1800" b="1">
                <a:latin typeface="Arial" panose="020B0604020202020204" pitchFamily="34" charset="0"/>
              </a:rPr>
              <a:t>order</a:t>
            </a:r>
          </a:p>
        </p:txBody>
      </p:sp>
      <p:pic>
        <p:nvPicPr>
          <p:cNvPr id="59415" name="Picture 28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949700"/>
            <a:ext cx="496887" cy="93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6" name="Picture 2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940175"/>
            <a:ext cx="496888" cy="93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7" name="Rectangle 289"/>
          <p:cNvSpPr>
            <a:spLocks noChangeArrowheads="1"/>
          </p:cNvSpPr>
          <p:nvPr/>
        </p:nvSpPr>
        <p:spPr bwMode="auto">
          <a:xfrm>
            <a:off x="441325" y="4953000"/>
            <a:ext cx="11636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b="1">
                <a:latin typeface="Arial" panose="020B0604020202020204" pitchFamily="34" charset="0"/>
              </a:rPr>
              <a:t>Data base</a:t>
            </a:r>
          </a:p>
        </p:txBody>
      </p:sp>
      <p:sp>
        <p:nvSpPr>
          <p:cNvPr id="59418" name="Line 290"/>
          <p:cNvSpPr>
            <a:spLocks noChangeShapeType="1"/>
          </p:cNvSpPr>
          <p:nvPr/>
        </p:nvSpPr>
        <p:spPr bwMode="auto">
          <a:xfrm flipH="1">
            <a:off x="790575" y="2498725"/>
            <a:ext cx="388938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19" name="Line 291"/>
          <p:cNvSpPr>
            <a:spLocks noChangeShapeType="1"/>
          </p:cNvSpPr>
          <p:nvPr/>
        </p:nvSpPr>
        <p:spPr bwMode="auto">
          <a:xfrm flipV="1">
            <a:off x="817563" y="3178175"/>
            <a:ext cx="392112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0" name="Line 292"/>
          <p:cNvSpPr>
            <a:spLocks noChangeShapeType="1"/>
          </p:cNvSpPr>
          <p:nvPr/>
        </p:nvSpPr>
        <p:spPr bwMode="auto">
          <a:xfrm flipH="1">
            <a:off x="809625" y="3203575"/>
            <a:ext cx="446088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1" name="Line 293"/>
          <p:cNvSpPr>
            <a:spLocks noChangeShapeType="1"/>
          </p:cNvSpPr>
          <p:nvPr/>
        </p:nvSpPr>
        <p:spPr bwMode="auto">
          <a:xfrm flipH="1">
            <a:off x="2466975" y="3489325"/>
            <a:ext cx="827088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2" name="Line 294"/>
          <p:cNvSpPr>
            <a:spLocks noChangeShapeType="1"/>
          </p:cNvSpPr>
          <p:nvPr/>
        </p:nvSpPr>
        <p:spPr bwMode="auto">
          <a:xfrm>
            <a:off x="2493963" y="3857625"/>
            <a:ext cx="35401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23" name="Line 295"/>
          <p:cNvSpPr>
            <a:spLocks noChangeShapeType="1"/>
          </p:cNvSpPr>
          <p:nvPr/>
        </p:nvSpPr>
        <p:spPr bwMode="auto">
          <a:xfrm flipH="1">
            <a:off x="1800225" y="3908425"/>
            <a:ext cx="1036638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9424" name="Picture 2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5229225"/>
            <a:ext cx="17716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5" name="Group 297"/>
          <p:cNvGrpSpPr>
            <a:grpSpLocks/>
          </p:cNvGrpSpPr>
          <p:nvPr/>
        </p:nvGrpSpPr>
        <p:grpSpPr bwMode="auto">
          <a:xfrm>
            <a:off x="669925" y="2363788"/>
            <a:ext cx="1465263" cy="114300"/>
            <a:chOff x="299" y="1279"/>
            <a:chExt cx="923" cy="72"/>
          </a:xfrm>
        </p:grpSpPr>
        <p:sp>
          <p:nvSpPr>
            <p:cNvPr id="59556" name="Freeform 298"/>
            <p:cNvSpPr>
              <a:spLocks/>
            </p:cNvSpPr>
            <p:nvPr/>
          </p:nvSpPr>
          <p:spPr bwMode="auto">
            <a:xfrm>
              <a:off x="299" y="1279"/>
              <a:ext cx="923" cy="72"/>
            </a:xfrm>
            <a:custGeom>
              <a:avLst/>
              <a:gdLst>
                <a:gd name="T0" fmla="*/ 50 w 923"/>
                <a:gd name="T1" fmla="*/ 0 h 72"/>
                <a:gd name="T2" fmla="*/ 898 w 923"/>
                <a:gd name="T3" fmla="*/ 0 h 72"/>
                <a:gd name="T4" fmla="*/ 922 w 923"/>
                <a:gd name="T5" fmla="*/ 71 h 72"/>
                <a:gd name="T6" fmla="*/ 0 w 923"/>
                <a:gd name="T7" fmla="*/ 71 h 72"/>
                <a:gd name="T8" fmla="*/ 50 w 923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3" h="72">
                  <a:moveTo>
                    <a:pt x="50" y="0"/>
                  </a:moveTo>
                  <a:lnTo>
                    <a:pt x="898" y="0"/>
                  </a:lnTo>
                  <a:lnTo>
                    <a:pt x="922" y="71"/>
                  </a:lnTo>
                  <a:lnTo>
                    <a:pt x="0" y="71"/>
                  </a:lnTo>
                  <a:lnTo>
                    <a:pt x="50" y="0"/>
                  </a:lnTo>
                </a:path>
              </a:pathLst>
            </a:custGeom>
            <a:solidFill>
              <a:srgbClr val="60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57" name="Freeform 299"/>
            <p:cNvSpPr>
              <a:spLocks/>
            </p:cNvSpPr>
            <p:nvPr/>
          </p:nvSpPr>
          <p:spPr bwMode="auto">
            <a:xfrm>
              <a:off x="894" y="1279"/>
              <a:ext cx="95" cy="40"/>
            </a:xfrm>
            <a:custGeom>
              <a:avLst/>
              <a:gdLst>
                <a:gd name="T0" fmla="*/ 0 w 95"/>
                <a:gd name="T1" fmla="*/ 39 h 40"/>
                <a:gd name="T2" fmla="*/ 8 w 95"/>
                <a:gd name="T3" fmla="*/ 37 h 40"/>
                <a:gd name="T4" fmla="*/ 16 w 95"/>
                <a:gd name="T5" fmla="*/ 35 h 40"/>
                <a:gd name="T6" fmla="*/ 24 w 95"/>
                <a:gd name="T7" fmla="*/ 32 h 40"/>
                <a:gd name="T8" fmla="*/ 35 w 95"/>
                <a:gd name="T9" fmla="*/ 31 h 40"/>
                <a:gd name="T10" fmla="*/ 47 w 95"/>
                <a:gd name="T11" fmla="*/ 29 h 40"/>
                <a:gd name="T12" fmla="*/ 56 w 95"/>
                <a:gd name="T13" fmla="*/ 24 h 40"/>
                <a:gd name="T14" fmla="*/ 65 w 95"/>
                <a:gd name="T15" fmla="*/ 20 h 40"/>
                <a:gd name="T16" fmla="*/ 80 w 95"/>
                <a:gd name="T17" fmla="*/ 10 h 40"/>
                <a:gd name="T18" fmla="*/ 94 w 95"/>
                <a:gd name="T19" fmla="*/ 0 h 40"/>
                <a:gd name="T20" fmla="*/ 0 w 95"/>
                <a:gd name="T21" fmla="*/ 0 h 40"/>
                <a:gd name="T22" fmla="*/ 0 w 95"/>
                <a:gd name="T23" fmla="*/ 39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5" h="40">
                  <a:moveTo>
                    <a:pt x="0" y="39"/>
                  </a:moveTo>
                  <a:lnTo>
                    <a:pt x="8" y="37"/>
                  </a:lnTo>
                  <a:lnTo>
                    <a:pt x="16" y="35"/>
                  </a:lnTo>
                  <a:lnTo>
                    <a:pt x="24" y="32"/>
                  </a:lnTo>
                  <a:lnTo>
                    <a:pt x="35" y="31"/>
                  </a:lnTo>
                  <a:lnTo>
                    <a:pt x="47" y="29"/>
                  </a:lnTo>
                  <a:lnTo>
                    <a:pt x="56" y="24"/>
                  </a:lnTo>
                  <a:lnTo>
                    <a:pt x="65" y="20"/>
                  </a:lnTo>
                  <a:lnTo>
                    <a:pt x="80" y="1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39"/>
                  </a:lnTo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58" name="Freeform 300"/>
            <p:cNvSpPr>
              <a:spLocks/>
            </p:cNvSpPr>
            <p:nvPr/>
          </p:nvSpPr>
          <p:spPr bwMode="auto">
            <a:xfrm>
              <a:off x="794" y="1279"/>
              <a:ext cx="43" cy="25"/>
            </a:xfrm>
            <a:custGeom>
              <a:avLst/>
              <a:gdLst>
                <a:gd name="T0" fmla="*/ 0 w 43"/>
                <a:gd name="T1" fmla="*/ 24 h 25"/>
                <a:gd name="T2" fmla="*/ 12 w 43"/>
                <a:gd name="T3" fmla="*/ 23 h 25"/>
                <a:gd name="T4" fmla="*/ 23 w 43"/>
                <a:gd name="T5" fmla="*/ 19 h 25"/>
                <a:gd name="T6" fmla="*/ 33 w 43"/>
                <a:gd name="T7" fmla="*/ 12 h 25"/>
                <a:gd name="T8" fmla="*/ 42 w 43"/>
                <a:gd name="T9" fmla="*/ 0 h 25"/>
                <a:gd name="T10" fmla="*/ 0 w 43"/>
                <a:gd name="T11" fmla="*/ 0 h 25"/>
                <a:gd name="T12" fmla="*/ 0 w 43"/>
                <a:gd name="T13" fmla="*/ 2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5">
                  <a:moveTo>
                    <a:pt x="0" y="24"/>
                  </a:moveTo>
                  <a:lnTo>
                    <a:pt x="12" y="2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4"/>
                  </a:lnTo>
                </a:path>
              </a:pathLst>
            </a:cu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26" name="Group 301"/>
          <p:cNvGrpSpPr>
            <a:grpSpLocks/>
          </p:cNvGrpSpPr>
          <p:nvPr/>
        </p:nvGrpSpPr>
        <p:grpSpPr bwMode="auto">
          <a:xfrm>
            <a:off x="1444625" y="1552575"/>
            <a:ext cx="430213" cy="876300"/>
            <a:chOff x="787" y="768"/>
            <a:chExt cx="271" cy="552"/>
          </a:xfrm>
        </p:grpSpPr>
        <p:grpSp>
          <p:nvGrpSpPr>
            <p:cNvPr id="59496" name="Group 302"/>
            <p:cNvGrpSpPr>
              <a:grpSpLocks/>
            </p:cNvGrpSpPr>
            <p:nvPr/>
          </p:nvGrpSpPr>
          <p:grpSpPr bwMode="auto">
            <a:xfrm>
              <a:off x="789" y="866"/>
              <a:ext cx="37" cy="121"/>
              <a:chOff x="789" y="866"/>
              <a:chExt cx="37" cy="121"/>
            </a:xfrm>
          </p:grpSpPr>
          <p:sp>
            <p:nvSpPr>
              <p:cNvPr id="59550" name="Freeform 303"/>
              <p:cNvSpPr>
                <a:spLocks/>
              </p:cNvSpPr>
              <p:nvPr/>
            </p:nvSpPr>
            <p:spPr bwMode="auto">
              <a:xfrm>
                <a:off x="789" y="962"/>
                <a:ext cx="19" cy="25"/>
              </a:xfrm>
              <a:custGeom>
                <a:avLst/>
                <a:gdLst>
                  <a:gd name="T0" fmla="*/ 7 w 19"/>
                  <a:gd name="T1" fmla="*/ 3 h 25"/>
                  <a:gd name="T2" fmla="*/ 5 w 19"/>
                  <a:gd name="T3" fmla="*/ 6 h 25"/>
                  <a:gd name="T4" fmla="*/ 3 w 19"/>
                  <a:gd name="T5" fmla="*/ 8 h 25"/>
                  <a:gd name="T6" fmla="*/ 2 w 19"/>
                  <a:gd name="T7" fmla="*/ 11 h 25"/>
                  <a:gd name="T8" fmla="*/ 1 w 19"/>
                  <a:gd name="T9" fmla="*/ 13 h 25"/>
                  <a:gd name="T10" fmla="*/ 0 w 19"/>
                  <a:gd name="T11" fmla="*/ 16 h 25"/>
                  <a:gd name="T12" fmla="*/ 1 w 19"/>
                  <a:gd name="T13" fmla="*/ 19 h 25"/>
                  <a:gd name="T14" fmla="*/ 1 w 19"/>
                  <a:gd name="T15" fmla="*/ 21 h 25"/>
                  <a:gd name="T16" fmla="*/ 6 w 19"/>
                  <a:gd name="T17" fmla="*/ 24 h 25"/>
                  <a:gd name="T18" fmla="*/ 10 w 19"/>
                  <a:gd name="T19" fmla="*/ 22 h 25"/>
                  <a:gd name="T20" fmla="*/ 12 w 19"/>
                  <a:gd name="T21" fmla="*/ 21 h 25"/>
                  <a:gd name="T22" fmla="*/ 18 w 19"/>
                  <a:gd name="T23" fmla="*/ 16 h 25"/>
                  <a:gd name="T24" fmla="*/ 16 w 19"/>
                  <a:gd name="T25" fmla="*/ 0 h 25"/>
                  <a:gd name="T26" fmla="*/ 7 w 19"/>
                  <a:gd name="T27" fmla="*/ 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7" y="3"/>
                    </a:moveTo>
                    <a:lnTo>
                      <a:pt x="5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6" y="24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8" y="16"/>
                    </a:lnTo>
                    <a:lnTo>
                      <a:pt x="16" y="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551" name="Group 304"/>
              <p:cNvGrpSpPr>
                <a:grpSpLocks/>
              </p:cNvGrpSpPr>
              <p:nvPr/>
            </p:nvGrpSpPr>
            <p:grpSpPr bwMode="auto">
              <a:xfrm>
                <a:off x="790" y="866"/>
                <a:ext cx="36" cy="114"/>
                <a:chOff x="790" y="866"/>
                <a:chExt cx="36" cy="114"/>
              </a:xfrm>
            </p:grpSpPr>
            <p:sp>
              <p:nvSpPr>
                <p:cNvPr id="59554" name="Freeform 305"/>
                <p:cNvSpPr>
                  <a:spLocks/>
                </p:cNvSpPr>
                <p:nvPr/>
              </p:nvSpPr>
              <p:spPr bwMode="auto">
                <a:xfrm>
                  <a:off x="790" y="866"/>
                  <a:ext cx="36" cy="114"/>
                </a:xfrm>
                <a:custGeom>
                  <a:avLst/>
                  <a:gdLst>
                    <a:gd name="T0" fmla="*/ 16 w 36"/>
                    <a:gd name="T1" fmla="*/ 113 h 114"/>
                    <a:gd name="T2" fmla="*/ 13 w 36"/>
                    <a:gd name="T3" fmla="*/ 89 h 114"/>
                    <a:gd name="T4" fmla="*/ 11 w 36"/>
                    <a:gd name="T5" fmla="*/ 77 h 114"/>
                    <a:gd name="T6" fmla="*/ 11 w 36"/>
                    <a:gd name="T7" fmla="*/ 74 h 114"/>
                    <a:gd name="T8" fmla="*/ 9 w 36"/>
                    <a:gd name="T9" fmla="*/ 67 h 114"/>
                    <a:gd name="T10" fmla="*/ 8 w 36"/>
                    <a:gd name="T11" fmla="*/ 61 h 114"/>
                    <a:gd name="T12" fmla="*/ 8 w 36"/>
                    <a:gd name="T13" fmla="*/ 56 h 114"/>
                    <a:gd name="T14" fmla="*/ 4 w 36"/>
                    <a:gd name="T15" fmla="*/ 50 h 114"/>
                    <a:gd name="T16" fmla="*/ 3 w 36"/>
                    <a:gd name="T17" fmla="*/ 47 h 114"/>
                    <a:gd name="T18" fmla="*/ 3 w 36"/>
                    <a:gd name="T19" fmla="*/ 46 h 114"/>
                    <a:gd name="T20" fmla="*/ 3 w 36"/>
                    <a:gd name="T21" fmla="*/ 44 h 114"/>
                    <a:gd name="T22" fmla="*/ 0 w 36"/>
                    <a:gd name="T23" fmla="*/ 39 h 114"/>
                    <a:gd name="T24" fmla="*/ 0 w 36"/>
                    <a:gd name="T25" fmla="*/ 32 h 114"/>
                    <a:gd name="T26" fmla="*/ 3 w 36"/>
                    <a:gd name="T27" fmla="*/ 24 h 114"/>
                    <a:gd name="T28" fmla="*/ 7 w 36"/>
                    <a:gd name="T29" fmla="*/ 16 h 114"/>
                    <a:gd name="T30" fmla="*/ 7 w 36"/>
                    <a:gd name="T31" fmla="*/ 3 h 114"/>
                    <a:gd name="T32" fmla="*/ 9 w 36"/>
                    <a:gd name="T33" fmla="*/ 1 h 114"/>
                    <a:gd name="T34" fmla="*/ 13 w 36"/>
                    <a:gd name="T35" fmla="*/ 0 h 114"/>
                    <a:gd name="T36" fmla="*/ 19 w 36"/>
                    <a:gd name="T37" fmla="*/ 3 h 114"/>
                    <a:gd name="T38" fmla="*/ 22 w 36"/>
                    <a:gd name="T39" fmla="*/ 5 h 114"/>
                    <a:gd name="T40" fmla="*/ 23 w 36"/>
                    <a:gd name="T41" fmla="*/ 9 h 114"/>
                    <a:gd name="T42" fmla="*/ 21 w 36"/>
                    <a:gd name="T43" fmla="*/ 11 h 114"/>
                    <a:gd name="T44" fmla="*/ 19 w 36"/>
                    <a:gd name="T45" fmla="*/ 10 h 114"/>
                    <a:gd name="T46" fmla="*/ 23 w 36"/>
                    <a:gd name="T47" fmla="*/ 12 h 114"/>
                    <a:gd name="T48" fmla="*/ 24 w 36"/>
                    <a:gd name="T49" fmla="*/ 16 h 114"/>
                    <a:gd name="T50" fmla="*/ 25 w 36"/>
                    <a:gd name="T51" fmla="*/ 19 h 114"/>
                    <a:gd name="T52" fmla="*/ 20 w 36"/>
                    <a:gd name="T53" fmla="*/ 19 h 114"/>
                    <a:gd name="T54" fmla="*/ 24 w 36"/>
                    <a:gd name="T55" fmla="*/ 19 h 114"/>
                    <a:gd name="T56" fmla="*/ 26 w 36"/>
                    <a:gd name="T57" fmla="*/ 23 h 114"/>
                    <a:gd name="T58" fmla="*/ 27 w 36"/>
                    <a:gd name="T59" fmla="*/ 27 h 114"/>
                    <a:gd name="T60" fmla="*/ 26 w 36"/>
                    <a:gd name="T61" fmla="*/ 28 h 114"/>
                    <a:gd name="T62" fmla="*/ 25 w 36"/>
                    <a:gd name="T63" fmla="*/ 28 h 114"/>
                    <a:gd name="T64" fmla="*/ 22 w 36"/>
                    <a:gd name="T65" fmla="*/ 28 h 114"/>
                    <a:gd name="T66" fmla="*/ 27 w 36"/>
                    <a:gd name="T67" fmla="*/ 29 h 114"/>
                    <a:gd name="T68" fmla="*/ 30 w 36"/>
                    <a:gd name="T69" fmla="*/ 32 h 114"/>
                    <a:gd name="T70" fmla="*/ 30 w 36"/>
                    <a:gd name="T71" fmla="*/ 37 h 114"/>
                    <a:gd name="T72" fmla="*/ 27 w 36"/>
                    <a:gd name="T73" fmla="*/ 40 h 114"/>
                    <a:gd name="T74" fmla="*/ 24 w 36"/>
                    <a:gd name="T75" fmla="*/ 40 h 114"/>
                    <a:gd name="T76" fmla="*/ 28 w 36"/>
                    <a:gd name="T77" fmla="*/ 40 h 114"/>
                    <a:gd name="T78" fmla="*/ 32 w 36"/>
                    <a:gd name="T79" fmla="*/ 42 h 114"/>
                    <a:gd name="T80" fmla="*/ 34 w 36"/>
                    <a:gd name="T81" fmla="*/ 47 h 114"/>
                    <a:gd name="T82" fmla="*/ 35 w 36"/>
                    <a:gd name="T83" fmla="*/ 53 h 114"/>
                    <a:gd name="T84" fmla="*/ 34 w 36"/>
                    <a:gd name="T85" fmla="*/ 61 h 114"/>
                    <a:gd name="T86" fmla="*/ 33 w 36"/>
                    <a:gd name="T87" fmla="*/ 67 h 114"/>
                    <a:gd name="T88" fmla="*/ 32 w 36"/>
                    <a:gd name="T89" fmla="*/ 74 h 114"/>
                    <a:gd name="T90" fmla="*/ 33 w 36"/>
                    <a:gd name="T91" fmla="*/ 86 h 114"/>
                    <a:gd name="T92" fmla="*/ 31 w 36"/>
                    <a:gd name="T93" fmla="*/ 95 h 114"/>
                    <a:gd name="T94" fmla="*/ 20 w 36"/>
                    <a:gd name="T95" fmla="*/ 106 h 114"/>
                    <a:gd name="T96" fmla="*/ 16 w 36"/>
                    <a:gd name="T97" fmla="*/ 113 h 1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6" h="114">
                      <a:moveTo>
                        <a:pt x="16" y="113"/>
                      </a:moveTo>
                      <a:lnTo>
                        <a:pt x="13" y="89"/>
                      </a:lnTo>
                      <a:lnTo>
                        <a:pt x="11" y="77"/>
                      </a:lnTo>
                      <a:lnTo>
                        <a:pt x="11" y="74"/>
                      </a:lnTo>
                      <a:lnTo>
                        <a:pt x="9" y="67"/>
                      </a:lnTo>
                      <a:lnTo>
                        <a:pt x="8" y="61"/>
                      </a:lnTo>
                      <a:lnTo>
                        <a:pt x="8" y="56"/>
                      </a:lnTo>
                      <a:lnTo>
                        <a:pt x="4" y="50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3" y="44"/>
                      </a:lnTo>
                      <a:lnTo>
                        <a:pt x="0" y="39"/>
                      </a:lnTo>
                      <a:lnTo>
                        <a:pt x="0" y="32"/>
                      </a:lnTo>
                      <a:lnTo>
                        <a:pt x="3" y="24"/>
                      </a:lnTo>
                      <a:lnTo>
                        <a:pt x="7" y="16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3" y="9"/>
                      </a:lnTo>
                      <a:lnTo>
                        <a:pt x="21" y="11"/>
                      </a:lnTo>
                      <a:lnTo>
                        <a:pt x="19" y="10"/>
                      </a:lnTo>
                      <a:lnTo>
                        <a:pt x="23" y="12"/>
                      </a:lnTo>
                      <a:lnTo>
                        <a:pt x="24" y="16"/>
                      </a:lnTo>
                      <a:lnTo>
                        <a:pt x="25" y="19"/>
                      </a:lnTo>
                      <a:lnTo>
                        <a:pt x="20" y="19"/>
                      </a:lnTo>
                      <a:lnTo>
                        <a:pt x="24" y="19"/>
                      </a:lnTo>
                      <a:lnTo>
                        <a:pt x="26" y="23"/>
                      </a:lnTo>
                      <a:lnTo>
                        <a:pt x="27" y="27"/>
                      </a:lnTo>
                      <a:lnTo>
                        <a:pt x="26" y="28"/>
                      </a:lnTo>
                      <a:lnTo>
                        <a:pt x="25" y="28"/>
                      </a:lnTo>
                      <a:lnTo>
                        <a:pt x="22" y="28"/>
                      </a:lnTo>
                      <a:lnTo>
                        <a:pt x="27" y="29"/>
                      </a:lnTo>
                      <a:lnTo>
                        <a:pt x="30" y="32"/>
                      </a:lnTo>
                      <a:lnTo>
                        <a:pt x="30" y="37"/>
                      </a:lnTo>
                      <a:lnTo>
                        <a:pt x="27" y="40"/>
                      </a:lnTo>
                      <a:lnTo>
                        <a:pt x="24" y="40"/>
                      </a:lnTo>
                      <a:lnTo>
                        <a:pt x="28" y="40"/>
                      </a:lnTo>
                      <a:lnTo>
                        <a:pt x="32" y="42"/>
                      </a:lnTo>
                      <a:lnTo>
                        <a:pt x="34" y="47"/>
                      </a:lnTo>
                      <a:lnTo>
                        <a:pt x="35" y="53"/>
                      </a:lnTo>
                      <a:lnTo>
                        <a:pt x="34" y="61"/>
                      </a:lnTo>
                      <a:lnTo>
                        <a:pt x="33" y="67"/>
                      </a:lnTo>
                      <a:lnTo>
                        <a:pt x="32" y="74"/>
                      </a:lnTo>
                      <a:lnTo>
                        <a:pt x="33" y="86"/>
                      </a:lnTo>
                      <a:lnTo>
                        <a:pt x="31" y="95"/>
                      </a:lnTo>
                      <a:lnTo>
                        <a:pt x="20" y="106"/>
                      </a:lnTo>
                      <a:lnTo>
                        <a:pt x="16" y="113"/>
                      </a:lnTo>
                    </a:path>
                  </a:pathLst>
                </a:custGeom>
                <a:solidFill>
                  <a:srgbClr val="FF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55" name="Freeform 306"/>
                <p:cNvSpPr>
                  <a:spLocks/>
                </p:cNvSpPr>
                <p:nvPr/>
              </p:nvSpPr>
              <p:spPr bwMode="auto">
                <a:xfrm>
                  <a:off x="795" y="868"/>
                  <a:ext cx="26" cy="62"/>
                </a:xfrm>
                <a:custGeom>
                  <a:avLst/>
                  <a:gdLst>
                    <a:gd name="T0" fmla="*/ 6 w 26"/>
                    <a:gd name="T1" fmla="*/ 0 h 62"/>
                    <a:gd name="T2" fmla="*/ 6 w 26"/>
                    <a:gd name="T3" fmla="*/ 3 h 62"/>
                    <a:gd name="T4" fmla="*/ 6 w 26"/>
                    <a:gd name="T5" fmla="*/ 5 h 62"/>
                    <a:gd name="T6" fmla="*/ 5 w 26"/>
                    <a:gd name="T7" fmla="*/ 7 h 62"/>
                    <a:gd name="T8" fmla="*/ 6 w 26"/>
                    <a:gd name="T9" fmla="*/ 7 h 62"/>
                    <a:gd name="T10" fmla="*/ 6 w 26"/>
                    <a:gd name="T11" fmla="*/ 7 h 62"/>
                    <a:gd name="T12" fmla="*/ 8 w 26"/>
                    <a:gd name="T13" fmla="*/ 10 h 62"/>
                    <a:gd name="T14" fmla="*/ 9 w 26"/>
                    <a:gd name="T15" fmla="*/ 14 h 62"/>
                    <a:gd name="T16" fmla="*/ 7 w 26"/>
                    <a:gd name="T17" fmla="*/ 16 h 62"/>
                    <a:gd name="T18" fmla="*/ 6 w 26"/>
                    <a:gd name="T19" fmla="*/ 18 h 62"/>
                    <a:gd name="T20" fmla="*/ 5 w 26"/>
                    <a:gd name="T21" fmla="*/ 22 h 62"/>
                    <a:gd name="T22" fmla="*/ 3 w 26"/>
                    <a:gd name="T23" fmla="*/ 25 h 62"/>
                    <a:gd name="T24" fmla="*/ 0 w 26"/>
                    <a:gd name="T25" fmla="*/ 28 h 62"/>
                    <a:gd name="T26" fmla="*/ 8 w 26"/>
                    <a:gd name="T27" fmla="*/ 21 h 62"/>
                    <a:gd name="T28" fmla="*/ 7 w 26"/>
                    <a:gd name="T29" fmla="*/ 24 h 62"/>
                    <a:gd name="T30" fmla="*/ 6 w 26"/>
                    <a:gd name="T31" fmla="*/ 27 h 62"/>
                    <a:gd name="T32" fmla="*/ 5 w 26"/>
                    <a:gd name="T33" fmla="*/ 32 h 62"/>
                    <a:gd name="T34" fmla="*/ 2 w 26"/>
                    <a:gd name="T35" fmla="*/ 36 h 62"/>
                    <a:gd name="T36" fmla="*/ 6 w 26"/>
                    <a:gd name="T37" fmla="*/ 31 h 62"/>
                    <a:gd name="T38" fmla="*/ 9 w 26"/>
                    <a:gd name="T39" fmla="*/ 32 h 62"/>
                    <a:gd name="T40" fmla="*/ 10 w 26"/>
                    <a:gd name="T41" fmla="*/ 36 h 62"/>
                    <a:gd name="T42" fmla="*/ 10 w 26"/>
                    <a:gd name="T43" fmla="*/ 39 h 62"/>
                    <a:gd name="T44" fmla="*/ 8 w 26"/>
                    <a:gd name="T45" fmla="*/ 42 h 62"/>
                    <a:gd name="T46" fmla="*/ 10 w 26"/>
                    <a:gd name="T47" fmla="*/ 44 h 62"/>
                    <a:gd name="T48" fmla="*/ 10 w 26"/>
                    <a:gd name="T49" fmla="*/ 46 h 62"/>
                    <a:gd name="T50" fmla="*/ 10 w 26"/>
                    <a:gd name="T51" fmla="*/ 48 h 62"/>
                    <a:gd name="T52" fmla="*/ 10 w 26"/>
                    <a:gd name="T53" fmla="*/ 54 h 62"/>
                    <a:gd name="T54" fmla="*/ 12 w 26"/>
                    <a:gd name="T55" fmla="*/ 56 h 62"/>
                    <a:gd name="T56" fmla="*/ 16 w 26"/>
                    <a:gd name="T57" fmla="*/ 59 h 62"/>
                    <a:gd name="T58" fmla="*/ 22 w 26"/>
                    <a:gd name="T59" fmla="*/ 61 h 62"/>
                    <a:gd name="T60" fmla="*/ 25 w 26"/>
                    <a:gd name="T61" fmla="*/ 59 h 62"/>
                    <a:gd name="T62" fmla="*/ 25 w 26"/>
                    <a:gd name="T63" fmla="*/ 1 h 62"/>
                    <a:gd name="T64" fmla="*/ 6 w 26"/>
                    <a:gd name="T65" fmla="*/ 0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" h="62">
                      <a:moveTo>
                        <a:pt x="6" y="0"/>
                      </a:move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10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2"/>
                      </a:lnTo>
                      <a:lnTo>
                        <a:pt x="3" y="25"/>
                      </a:lnTo>
                      <a:lnTo>
                        <a:pt x="0" y="28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6" y="27"/>
                      </a:lnTo>
                      <a:lnTo>
                        <a:pt x="5" y="32"/>
                      </a:lnTo>
                      <a:lnTo>
                        <a:pt x="2" y="36"/>
                      </a:lnTo>
                      <a:lnTo>
                        <a:pt x="6" y="31"/>
                      </a:lnTo>
                      <a:lnTo>
                        <a:pt x="9" y="32"/>
                      </a:lnTo>
                      <a:lnTo>
                        <a:pt x="10" y="36"/>
                      </a:lnTo>
                      <a:lnTo>
                        <a:pt x="10" y="39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10" y="46"/>
                      </a:lnTo>
                      <a:lnTo>
                        <a:pt x="10" y="48"/>
                      </a:lnTo>
                      <a:lnTo>
                        <a:pt x="10" y="54"/>
                      </a:lnTo>
                      <a:lnTo>
                        <a:pt x="12" y="56"/>
                      </a:lnTo>
                      <a:lnTo>
                        <a:pt x="16" y="59"/>
                      </a:lnTo>
                      <a:lnTo>
                        <a:pt x="22" y="61"/>
                      </a:lnTo>
                      <a:lnTo>
                        <a:pt x="25" y="59"/>
                      </a:lnTo>
                      <a:lnTo>
                        <a:pt x="25" y="1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552" name="Freeform 307"/>
              <p:cNvSpPr>
                <a:spLocks/>
              </p:cNvSpPr>
              <p:nvPr/>
            </p:nvSpPr>
            <p:spPr bwMode="auto">
              <a:xfrm>
                <a:off x="797" y="953"/>
                <a:ext cx="27" cy="31"/>
              </a:xfrm>
              <a:custGeom>
                <a:avLst/>
                <a:gdLst>
                  <a:gd name="T0" fmla="*/ 0 w 27"/>
                  <a:gd name="T1" fmla="*/ 7 h 31"/>
                  <a:gd name="T2" fmla="*/ 4 w 27"/>
                  <a:gd name="T3" fmla="*/ 10 h 31"/>
                  <a:gd name="T4" fmla="*/ 7 w 27"/>
                  <a:gd name="T5" fmla="*/ 12 h 31"/>
                  <a:gd name="T6" fmla="*/ 12 w 27"/>
                  <a:gd name="T7" fmla="*/ 12 h 31"/>
                  <a:gd name="T8" fmla="*/ 17 w 27"/>
                  <a:gd name="T9" fmla="*/ 10 h 31"/>
                  <a:gd name="T10" fmla="*/ 20 w 27"/>
                  <a:gd name="T11" fmla="*/ 8 h 31"/>
                  <a:gd name="T12" fmla="*/ 23 w 27"/>
                  <a:gd name="T13" fmla="*/ 6 h 31"/>
                  <a:gd name="T14" fmla="*/ 24 w 27"/>
                  <a:gd name="T15" fmla="*/ 3 h 31"/>
                  <a:gd name="T16" fmla="*/ 26 w 27"/>
                  <a:gd name="T17" fmla="*/ 0 h 31"/>
                  <a:gd name="T18" fmla="*/ 26 w 27"/>
                  <a:gd name="T19" fmla="*/ 7 h 31"/>
                  <a:gd name="T20" fmla="*/ 23 w 27"/>
                  <a:gd name="T21" fmla="*/ 11 h 31"/>
                  <a:gd name="T22" fmla="*/ 20 w 27"/>
                  <a:gd name="T23" fmla="*/ 16 h 31"/>
                  <a:gd name="T24" fmla="*/ 15 w 27"/>
                  <a:gd name="T25" fmla="*/ 22 h 31"/>
                  <a:gd name="T26" fmla="*/ 10 w 27"/>
                  <a:gd name="T27" fmla="*/ 26 h 31"/>
                  <a:gd name="T28" fmla="*/ 7 w 27"/>
                  <a:gd name="T29" fmla="*/ 28 h 31"/>
                  <a:gd name="T30" fmla="*/ 4 w 27"/>
                  <a:gd name="T31" fmla="*/ 30 h 31"/>
                  <a:gd name="T32" fmla="*/ 0 w 27"/>
                  <a:gd name="T33" fmla="*/ 7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1">
                    <a:moveTo>
                      <a:pt x="0" y="7"/>
                    </a:moveTo>
                    <a:lnTo>
                      <a:pt x="4" y="10"/>
                    </a:lnTo>
                    <a:lnTo>
                      <a:pt x="7" y="12"/>
                    </a:lnTo>
                    <a:lnTo>
                      <a:pt x="12" y="12"/>
                    </a:lnTo>
                    <a:lnTo>
                      <a:pt x="17" y="10"/>
                    </a:lnTo>
                    <a:lnTo>
                      <a:pt x="20" y="8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3" y="11"/>
                    </a:lnTo>
                    <a:lnTo>
                      <a:pt x="20" y="16"/>
                    </a:lnTo>
                    <a:lnTo>
                      <a:pt x="15" y="22"/>
                    </a:lnTo>
                    <a:lnTo>
                      <a:pt x="10" y="26"/>
                    </a:lnTo>
                    <a:lnTo>
                      <a:pt x="7" y="28"/>
                    </a:lnTo>
                    <a:lnTo>
                      <a:pt x="4" y="3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53" name="Freeform 308"/>
              <p:cNvSpPr>
                <a:spLocks/>
              </p:cNvSpPr>
              <p:nvPr/>
            </p:nvSpPr>
            <p:spPr bwMode="auto">
              <a:xfrm>
                <a:off x="796" y="948"/>
                <a:ext cx="5" cy="14"/>
              </a:xfrm>
              <a:custGeom>
                <a:avLst/>
                <a:gdLst>
                  <a:gd name="T0" fmla="*/ 0 w 5"/>
                  <a:gd name="T1" fmla="*/ 8 h 14"/>
                  <a:gd name="T2" fmla="*/ 1 w 5"/>
                  <a:gd name="T3" fmla="*/ 4 h 14"/>
                  <a:gd name="T4" fmla="*/ 2 w 5"/>
                  <a:gd name="T5" fmla="*/ 1 h 14"/>
                  <a:gd name="T6" fmla="*/ 3 w 5"/>
                  <a:gd name="T7" fmla="*/ 0 h 14"/>
                  <a:gd name="T8" fmla="*/ 4 w 5"/>
                  <a:gd name="T9" fmla="*/ 8 h 14"/>
                  <a:gd name="T10" fmla="*/ 4 w 5"/>
                  <a:gd name="T11" fmla="*/ 13 h 14"/>
                  <a:gd name="T12" fmla="*/ 2 w 5"/>
                  <a:gd name="T13" fmla="*/ 12 h 14"/>
                  <a:gd name="T14" fmla="*/ 1 w 5"/>
                  <a:gd name="T15" fmla="*/ 10 h 14"/>
                  <a:gd name="T16" fmla="*/ 0 w 5"/>
                  <a:gd name="T17" fmla="*/ 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0" y="8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8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97" name="Freeform 309"/>
            <p:cNvSpPr>
              <a:spLocks/>
            </p:cNvSpPr>
            <p:nvPr/>
          </p:nvSpPr>
          <p:spPr bwMode="auto">
            <a:xfrm>
              <a:off x="877" y="1179"/>
              <a:ext cx="166" cy="102"/>
            </a:xfrm>
            <a:custGeom>
              <a:avLst/>
              <a:gdLst>
                <a:gd name="T0" fmla="*/ 1 w 166"/>
                <a:gd name="T1" fmla="*/ 47 h 102"/>
                <a:gd name="T2" fmla="*/ 1 w 166"/>
                <a:gd name="T3" fmla="*/ 83 h 102"/>
                <a:gd name="T4" fmla="*/ 0 w 166"/>
                <a:gd name="T5" fmla="*/ 101 h 102"/>
                <a:gd name="T6" fmla="*/ 161 w 166"/>
                <a:gd name="T7" fmla="*/ 101 h 102"/>
                <a:gd name="T8" fmla="*/ 165 w 166"/>
                <a:gd name="T9" fmla="*/ 79 h 102"/>
                <a:gd name="T10" fmla="*/ 165 w 166"/>
                <a:gd name="T11" fmla="*/ 58 h 102"/>
                <a:gd name="T12" fmla="*/ 162 w 166"/>
                <a:gd name="T13" fmla="*/ 27 h 102"/>
                <a:gd name="T14" fmla="*/ 161 w 166"/>
                <a:gd name="T15" fmla="*/ 0 h 102"/>
                <a:gd name="T16" fmla="*/ 1 w 166"/>
                <a:gd name="T17" fmla="*/ 0 h 102"/>
                <a:gd name="T18" fmla="*/ 1 w 166"/>
                <a:gd name="T19" fmla="*/ 47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6" h="102">
                  <a:moveTo>
                    <a:pt x="1" y="47"/>
                  </a:moveTo>
                  <a:lnTo>
                    <a:pt x="1" y="83"/>
                  </a:lnTo>
                  <a:lnTo>
                    <a:pt x="0" y="101"/>
                  </a:lnTo>
                  <a:lnTo>
                    <a:pt x="161" y="101"/>
                  </a:lnTo>
                  <a:lnTo>
                    <a:pt x="165" y="79"/>
                  </a:lnTo>
                  <a:lnTo>
                    <a:pt x="165" y="58"/>
                  </a:lnTo>
                  <a:lnTo>
                    <a:pt x="162" y="27"/>
                  </a:lnTo>
                  <a:lnTo>
                    <a:pt x="161" y="0"/>
                  </a:lnTo>
                  <a:lnTo>
                    <a:pt x="1" y="0"/>
                  </a:lnTo>
                  <a:lnTo>
                    <a:pt x="1" y="47"/>
                  </a:lnTo>
                </a:path>
              </a:pathLst>
            </a:custGeom>
            <a:solidFill>
              <a:srgbClr val="000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8" name="Freeform 310"/>
            <p:cNvSpPr>
              <a:spLocks/>
            </p:cNvSpPr>
            <p:nvPr/>
          </p:nvSpPr>
          <p:spPr bwMode="auto">
            <a:xfrm>
              <a:off x="878" y="1222"/>
              <a:ext cx="159" cy="38"/>
            </a:xfrm>
            <a:custGeom>
              <a:avLst/>
              <a:gdLst>
                <a:gd name="T0" fmla="*/ 0 w 159"/>
                <a:gd name="T1" fmla="*/ 23 h 38"/>
                <a:gd name="T2" fmla="*/ 13 w 159"/>
                <a:gd name="T3" fmla="*/ 26 h 38"/>
                <a:gd name="T4" fmla="*/ 29 w 159"/>
                <a:gd name="T5" fmla="*/ 26 h 38"/>
                <a:gd name="T6" fmla="*/ 55 w 159"/>
                <a:gd name="T7" fmla="*/ 27 h 38"/>
                <a:gd name="T8" fmla="*/ 88 w 159"/>
                <a:gd name="T9" fmla="*/ 23 h 38"/>
                <a:gd name="T10" fmla="*/ 112 w 159"/>
                <a:gd name="T11" fmla="*/ 18 h 38"/>
                <a:gd name="T12" fmla="*/ 136 w 159"/>
                <a:gd name="T13" fmla="*/ 11 h 38"/>
                <a:gd name="T14" fmla="*/ 154 w 159"/>
                <a:gd name="T15" fmla="*/ 3 h 38"/>
                <a:gd name="T16" fmla="*/ 157 w 159"/>
                <a:gd name="T17" fmla="*/ 0 h 38"/>
                <a:gd name="T18" fmla="*/ 158 w 159"/>
                <a:gd name="T19" fmla="*/ 13 h 38"/>
                <a:gd name="T20" fmla="*/ 143 w 159"/>
                <a:gd name="T21" fmla="*/ 23 h 38"/>
                <a:gd name="T22" fmla="*/ 117 w 159"/>
                <a:gd name="T23" fmla="*/ 33 h 38"/>
                <a:gd name="T24" fmla="*/ 92 w 159"/>
                <a:gd name="T25" fmla="*/ 37 h 38"/>
                <a:gd name="T26" fmla="*/ 62 w 159"/>
                <a:gd name="T27" fmla="*/ 37 h 38"/>
                <a:gd name="T28" fmla="*/ 31 w 159"/>
                <a:gd name="T29" fmla="*/ 35 h 38"/>
                <a:gd name="T30" fmla="*/ 11 w 159"/>
                <a:gd name="T31" fmla="*/ 32 h 38"/>
                <a:gd name="T32" fmla="*/ 0 w 159"/>
                <a:gd name="T33" fmla="*/ 30 h 38"/>
                <a:gd name="T34" fmla="*/ 0 w 159"/>
                <a:gd name="T35" fmla="*/ 23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9" h="38">
                  <a:moveTo>
                    <a:pt x="0" y="23"/>
                  </a:moveTo>
                  <a:lnTo>
                    <a:pt x="13" y="26"/>
                  </a:lnTo>
                  <a:lnTo>
                    <a:pt x="29" y="26"/>
                  </a:lnTo>
                  <a:lnTo>
                    <a:pt x="55" y="27"/>
                  </a:lnTo>
                  <a:lnTo>
                    <a:pt x="88" y="23"/>
                  </a:lnTo>
                  <a:lnTo>
                    <a:pt x="112" y="18"/>
                  </a:lnTo>
                  <a:lnTo>
                    <a:pt x="136" y="11"/>
                  </a:lnTo>
                  <a:lnTo>
                    <a:pt x="154" y="3"/>
                  </a:lnTo>
                  <a:lnTo>
                    <a:pt x="157" y="0"/>
                  </a:lnTo>
                  <a:lnTo>
                    <a:pt x="158" y="13"/>
                  </a:lnTo>
                  <a:lnTo>
                    <a:pt x="143" y="23"/>
                  </a:lnTo>
                  <a:lnTo>
                    <a:pt x="117" y="33"/>
                  </a:lnTo>
                  <a:lnTo>
                    <a:pt x="92" y="37"/>
                  </a:lnTo>
                  <a:lnTo>
                    <a:pt x="62" y="37"/>
                  </a:lnTo>
                  <a:lnTo>
                    <a:pt x="31" y="35"/>
                  </a:lnTo>
                  <a:lnTo>
                    <a:pt x="11" y="32"/>
                  </a:lnTo>
                  <a:lnTo>
                    <a:pt x="0" y="30"/>
                  </a:lnTo>
                  <a:lnTo>
                    <a:pt x="0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499" name="Group 311"/>
            <p:cNvGrpSpPr>
              <a:grpSpLocks/>
            </p:cNvGrpSpPr>
            <p:nvPr/>
          </p:nvGrpSpPr>
          <p:grpSpPr bwMode="auto">
            <a:xfrm>
              <a:off x="854" y="1258"/>
              <a:ext cx="100" cy="62"/>
              <a:chOff x="854" y="1258"/>
              <a:chExt cx="100" cy="62"/>
            </a:xfrm>
          </p:grpSpPr>
          <p:grpSp>
            <p:nvGrpSpPr>
              <p:cNvPr id="59541" name="Group 312"/>
              <p:cNvGrpSpPr>
                <a:grpSpLocks/>
              </p:cNvGrpSpPr>
              <p:nvPr/>
            </p:nvGrpSpPr>
            <p:grpSpPr bwMode="auto">
              <a:xfrm>
                <a:off x="854" y="1262"/>
                <a:ext cx="93" cy="58"/>
                <a:chOff x="854" y="1262"/>
                <a:chExt cx="93" cy="58"/>
              </a:xfrm>
            </p:grpSpPr>
            <p:sp>
              <p:nvSpPr>
                <p:cNvPr id="59543" name="Freeform 313"/>
                <p:cNvSpPr>
                  <a:spLocks/>
                </p:cNvSpPr>
                <p:nvPr/>
              </p:nvSpPr>
              <p:spPr bwMode="auto">
                <a:xfrm>
                  <a:off x="854" y="1264"/>
                  <a:ext cx="92" cy="56"/>
                </a:xfrm>
                <a:custGeom>
                  <a:avLst/>
                  <a:gdLst>
                    <a:gd name="T0" fmla="*/ 59 w 92"/>
                    <a:gd name="T1" fmla="*/ 6 h 56"/>
                    <a:gd name="T2" fmla="*/ 56 w 92"/>
                    <a:gd name="T3" fmla="*/ 7 h 56"/>
                    <a:gd name="T4" fmla="*/ 53 w 92"/>
                    <a:gd name="T5" fmla="*/ 7 h 56"/>
                    <a:gd name="T6" fmla="*/ 45 w 92"/>
                    <a:gd name="T7" fmla="*/ 7 h 56"/>
                    <a:gd name="T8" fmla="*/ 40 w 92"/>
                    <a:gd name="T9" fmla="*/ 7 h 56"/>
                    <a:gd name="T10" fmla="*/ 38 w 92"/>
                    <a:gd name="T11" fmla="*/ 7 h 56"/>
                    <a:gd name="T12" fmla="*/ 34 w 92"/>
                    <a:gd name="T13" fmla="*/ 8 h 56"/>
                    <a:gd name="T14" fmla="*/ 32 w 92"/>
                    <a:gd name="T15" fmla="*/ 11 h 56"/>
                    <a:gd name="T16" fmla="*/ 29 w 92"/>
                    <a:gd name="T17" fmla="*/ 13 h 56"/>
                    <a:gd name="T18" fmla="*/ 24 w 92"/>
                    <a:gd name="T19" fmla="*/ 15 h 56"/>
                    <a:gd name="T20" fmla="*/ 22 w 92"/>
                    <a:gd name="T21" fmla="*/ 16 h 56"/>
                    <a:gd name="T22" fmla="*/ 20 w 92"/>
                    <a:gd name="T23" fmla="*/ 18 h 56"/>
                    <a:gd name="T24" fmla="*/ 17 w 92"/>
                    <a:gd name="T25" fmla="*/ 20 h 56"/>
                    <a:gd name="T26" fmla="*/ 10 w 92"/>
                    <a:gd name="T27" fmla="*/ 23 h 56"/>
                    <a:gd name="T28" fmla="*/ 8 w 92"/>
                    <a:gd name="T29" fmla="*/ 25 h 56"/>
                    <a:gd name="T30" fmla="*/ 8 w 92"/>
                    <a:gd name="T31" fmla="*/ 26 h 56"/>
                    <a:gd name="T32" fmla="*/ 8 w 92"/>
                    <a:gd name="T33" fmla="*/ 28 h 56"/>
                    <a:gd name="T34" fmla="*/ 10 w 92"/>
                    <a:gd name="T35" fmla="*/ 29 h 56"/>
                    <a:gd name="T36" fmla="*/ 8 w 92"/>
                    <a:gd name="T37" fmla="*/ 31 h 56"/>
                    <a:gd name="T38" fmla="*/ 4 w 92"/>
                    <a:gd name="T39" fmla="*/ 34 h 56"/>
                    <a:gd name="T40" fmla="*/ 0 w 92"/>
                    <a:gd name="T41" fmla="*/ 38 h 56"/>
                    <a:gd name="T42" fmla="*/ 0 w 92"/>
                    <a:gd name="T43" fmla="*/ 41 h 56"/>
                    <a:gd name="T44" fmla="*/ 0 w 92"/>
                    <a:gd name="T45" fmla="*/ 44 h 56"/>
                    <a:gd name="T46" fmla="*/ 3 w 92"/>
                    <a:gd name="T47" fmla="*/ 45 h 56"/>
                    <a:gd name="T48" fmla="*/ 5 w 92"/>
                    <a:gd name="T49" fmla="*/ 44 h 56"/>
                    <a:gd name="T50" fmla="*/ 7 w 92"/>
                    <a:gd name="T51" fmla="*/ 41 h 56"/>
                    <a:gd name="T52" fmla="*/ 4 w 92"/>
                    <a:gd name="T53" fmla="*/ 44 h 56"/>
                    <a:gd name="T54" fmla="*/ 4 w 92"/>
                    <a:gd name="T55" fmla="*/ 46 h 56"/>
                    <a:gd name="T56" fmla="*/ 5 w 92"/>
                    <a:gd name="T57" fmla="*/ 49 h 56"/>
                    <a:gd name="T58" fmla="*/ 8 w 92"/>
                    <a:gd name="T59" fmla="*/ 50 h 56"/>
                    <a:gd name="T60" fmla="*/ 10 w 92"/>
                    <a:gd name="T61" fmla="*/ 50 h 56"/>
                    <a:gd name="T62" fmla="*/ 12 w 92"/>
                    <a:gd name="T63" fmla="*/ 50 h 56"/>
                    <a:gd name="T64" fmla="*/ 14 w 92"/>
                    <a:gd name="T65" fmla="*/ 49 h 56"/>
                    <a:gd name="T66" fmla="*/ 15 w 92"/>
                    <a:gd name="T67" fmla="*/ 50 h 56"/>
                    <a:gd name="T68" fmla="*/ 17 w 92"/>
                    <a:gd name="T69" fmla="*/ 52 h 56"/>
                    <a:gd name="T70" fmla="*/ 20 w 92"/>
                    <a:gd name="T71" fmla="*/ 53 h 56"/>
                    <a:gd name="T72" fmla="*/ 24 w 92"/>
                    <a:gd name="T73" fmla="*/ 52 h 56"/>
                    <a:gd name="T74" fmla="*/ 27 w 92"/>
                    <a:gd name="T75" fmla="*/ 51 h 56"/>
                    <a:gd name="T76" fmla="*/ 30 w 92"/>
                    <a:gd name="T77" fmla="*/ 50 h 56"/>
                    <a:gd name="T78" fmla="*/ 29 w 92"/>
                    <a:gd name="T79" fmla="*/ 51 h 56"/>
                    <a:gd name="T80" fmla="*/ 30 w 92"/>
                    <a:gd name="T81" fmla="*/ 52 h 56"/>
                    <a:gd name="T82" fmla="*/ 30 w 92"/>
                    <a:gd name="T83" fmla="*/ 54 h 56"/>
                    <a:gd name="T84" fmla="*/ 33 w 92"/>
                    <a:gd name="T85" fmla="*/ 55 h 56"/>
                    <a:gd name="T86" fmla="*/ 37 w 92"/>
                    <a:gd name="T87" fmla="*/ 54 h 56"/>
                    <a:gd name="T88" fmla="*/ 41 w 92"/>
                    <a:gd name="T89" fmla="*/ 51 h 56"/>
                    <a:gd name="T90" fmla="*/ 47 w 92"/>
                    <a:gd name="T91" fmla="*/ 49 h 56"/>
                    <a:gd name="T92" fmla="*/ 51 w 92"/>
                    <a:gd name="T93" fmla="*/ 46 h 56"/>
                    <a:gd name="T94" fmla="*/ 54 w 92"/>
                    <a:gd name="T95" fmla="*/ 46 h 56"/>
                    <a:gd name="T96" fmla="*/ 58 w 92"/>
                    <a:gd name="T97" fmla="*/ 45 h 56"/>
                    <a:gd name="T98" fmla="*/ 64 w 92"/>
                    <a:gd name="T99" fmla="*/ 44 h 56"/>
                    <a:gd name="T100" fmla="*/ 72 w 92"/>
                    <a:gd name="T101" fmla="*/ 41 h 56"/>
                    <a:gd name="T102" fmla="*/ 82 w 92"/>
                    <a:gd name="T103" fmla="*/ 38 h 56"/>
                    <a:gd name="T104" fmla="*/ 85 w 92"/>
                    <a:gd name="T105" fmla="*/ 34 h 56"/>
                    <a:gd name="T106" fmla="*/ 86 w 92"/>
                    <a:gd name="T107" fmla="*/ 32 h 56"/>
                    <a:gd name="T108" fmla="*/ 87 w 92"/>
                    <a:gd name="T109" fmla="*/ 28 h 56"/>
                    <a:gd name="T110" fmla="*/ 87 w 92"/>
                    <a:gd name="T111" fmla="*/ 24 h 56"/>
                    <a:gd name="T112" fmla="*/ 88 w 92"/>
                    <a:gd name="T113" fmla="*/ 22 h 56"/>
                    <a:gd name="T114" fmla="*/ 91 w 92"/>
                    <a:gd name="T115" fmla="*/ 15 h 56"/>
                    <a:gd name="T116" fmla="*/ 64 w 92"/>
                    <a:gd name="T117" fmla="*/ 0 h 56"/>
                    <a:gd name="T118" fmla="*/ 59 w 92"/>
                    <a:gd name="T119" fmla="*/ 6 h 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92" h="56">
                      <a:moveTo>
                        <a:pt x="59" y="6"/>
                      </a:moveTo>
                      <a:lnTo>
                        <a:pt x="56" y="7"/>
                      </a:lnTo>
                      <a:lnTo>
                        <a:pt x="53" y="7"/>
                      </a:lnTo>
                      <a:lnTo>
                        <a:pt x="45" y="7"/>
                      </a:lnTo>
                      <a:lnTo>
                        <a:pt x="40" y="7"/>
                      </a:lnTo>
                      <a:lnTo>
                        <a:pt x="38" y="7"/>
                      </a:lnTo>
                      <a:lnTo>
                        <a:pt x="34" y="8"/>
                      </a:lnTo>
                      <a:lnTo>
                        <a:pt x="32" y="11"/>
                      </a:lnTo>
                      <a:lnTo>
                        <a:pt x="29" y="13"/>
                      </a:lnTo>
                      <a:lnTo>
                        <a:pt x="24" y="15"/>
                      </a:lnTo>
                      <a:lnTo>
                        <a:pt x="22" y="16"/>
                      </a:lnTo>
                      <a:lnTo>
                        <a:pt x="20" y="18"/>
                      </a:lnTo>
                      <a:lnTo>
                        <a:pt x="17" y="20"/>
                      </a:lnTo>
                      <a:lnTo>
                        <a:pt x="10" y="23"/>
                      </a:lnTo>
                      <a:lnTo>
                        <a:pt x="8" y="25"/>
                      </a:lnTo>
                      <a:lnTo>
                        <a:pt x="8" y="26"/>
                      </a:lnTo>
                      <a:lnTo>
                        <a:pt x="8" y="28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4" y="34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3" y="45"/>
                      </a:lnTo>
                      <a:lnTo>
                        <a:pt x="5" y="44"/>
                      </a:lnTo>
                      <a:lnTo>
                        <a:pt x="7" y="41"/>
                      </a:lnTo>
                      <a:lnTo>
                        <a:pt x="4" y="44"/>
                      </a:lnTo>
                      <a:lnTo>
                        <a:pt x="4" y="46"/>
                      </a:lnTo>
                      <a:lnTo>
                        <a:pt x="5" y="49"/>
                      </a:lnTo>
                      <a:lnTo>
                        <a:pt x="8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4" y="49"/>
                      </a:lnTo>
                      <a:lnTo>
                        <a:pt x="15" y="50"/>
                      </a:lnTo>
                      <a:lnTo>
                        <a:pt x="17" y="52"/>
                      </a:lnTo>
                      <a:lnTo>
                        <a:pt x="20" y="53"/>
                      </a:lnTo>
                      <a:lnTo>
                        <a:pt x="24" y="52"/>
                      </a:lnTo>
                      <a:lnTo>
                        <a:pt x="27" y="51"/>
                      </a:lnTo>
                      <a:lnTo>
                        <a:pt x="30" y="50"/>
                      </a:lnTo>
                      <a:lnTo>
                        <a:pt x="29" y="51"/>
                      </a:lnTo>
                      <a:lnTo>
                        <a:pt x="30" y="52"/>
                      </a:lnTo>
                      <a:lnTo>
                        <a:pt x="30" y="54"/>
                      </a:lnTo>
                      <a:lnTo>
                        <a:pt x="33" y="55"/>
                      </a:lnTo>
                      <a:lnTo>
                        <a:pt x="37" y="54"/>
                      </a:lnTo>
                      <a:lnTo>
                        <a:pt x="41" y="51"/>
                      </a:lnTo>
                      <a:lnTo>
                        <a:pt x="47" y="49"/>
                      </a:lnTo>
                      <a:lnTo>
                        <a:pt x="51" y="46"/>
                      </a:lnTo>
                      <a:lnTo>
                        <a:pt x="54" y="46"/>
                      </a:lnTo>
                      <a:lnTo>
                        <a:pt x="58" y="45"/>
                      </a:lnTo>
                      <a:lnTo>
                        <a:pt x="64" y="44"/>
                      </a:lnTo>
                      <a:lnTo>
                        <a:pt x="72" y="41"/>
                      </a:lnTo>
                      <a:lnTo>
                        <a:pt x="82" y="38"/>
                      </a:lnTo>
                      <a:lnTo>
                        <a:pt x="85" y="34"/>
                      </a:lnTo>
                      <a:lnTo>
                        <a:pt x="86" y="32"/>
                      </a:lnTo>
                      <a:lnTo>
                        <a:pt x="87" y="28"/>
                      </a:lnTo>
                      <a:lnTo>
                        <a:pt x="87" y="24"/>
                      </a:lnTo>
                      <a:lnTo>
                        <a:pt x="88" y="22"/>
                      </a:lnTo>
                      <a:lnTo>
                        <a:pt x="91" y="15"/>
                      </a:lnTo>
                      <a:lnTo>
                        <a:pt x="64" y="0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FF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544" name="Group 314"/>
                <p:cNvGrpSpPr>
                  <a:grpSpLocks/>
                </p:cNvGrpSpPr>
                <p:nvPr/>
              </p:nvGrpSpPr>
              <p:grpSpPr bwMode="auto">
                <a:xfrm>
                  <a:off x="858" y="1277"/>
                  <a:ext cx="49" cy="41"/>
                  <a:chOff x="858" y="1277"/>
                  <a:chExt cx="49" cy="41"/>
                </a:xfrm>
              </p:grpSpPr>
              <p:sp>
                <p:nvSpPr>
                  <p:cNvPr id="59546" name="Freeform 315"/>
                  <p:cNvSpPr>
                    <a:spLocks/>
                  </p:cNvSpPr>
                  <p:nvPr/>
                </p:nvSpPr>
                <p:spPr bwMode="auto">
                  <a:xfrm>
                    <a:off x="864" y="1292"/>
                    <a:ext cx="35" cy="23"/>
                  </a:xfrm>
                  <a:custGeom>
                    <a:avLst/>
                    <a:gdLst>
                      <a:gd name="T0" fmla="*/ 4 w 35"/>
                      <a:gd name="T1" fmla="*/ 21 h 23"/>
                      <a:gd name="T2" fmla="*/ 4 w 35"/>
                      <a:gd name="T3" fmla="*/ 20 h 23"/>
                      <a:gd name="T4" fmla="*/ 4 w 35"/>
                      <a:gd name="T5" fmla="*/ 19 h 23"/>
                      <a:gd name="T6" fmla="*/ 11 w 35"/>
                      <a:gd name="T7" fmla="*/ 15 h 23"/>
                      <a:gd name="T8" fmla="*/ 16 w 35"/>
                      <a:gd name="T9" fmla="*/ 12 h 23"/>
                      <a:gd name="T10" fmla="*/ 19 w 35"/>
                      <a:gd name="T11" fmla="*/ 10 h 23"/>
                      <a:gd name="T12" fmla="*/ 22 w 35"/>
                      <a:gd name="T13" fmla="*/ 8 h 23"/>
                      <a:gd name="T14" fmla="*/ 28 w 35"/>
                      <a:gd name="T15" fmla="*/ 6 h 23"/>
                      <a:gd name="T16" fmla="*/ 31 w 35"/>
                      <a:gd name="T17" fmla="*/ 4 h 23"/>
                      <a:gd name="T18" fmla="*/ 32 w 35"/>
                      <a:gd name="T19" fmla="*/ 3 h 23"/>
                      <a:gd name="T20" fmla="*/ 33 w 35"/>
                      <a:gd name="T21" fmla="*/ 2 h 23"/>
                      <a:gd name="T22" fmla="*/ 34 w 35"/>
                      <a:gd name="T23" fmla="*/ 0 h 23"/>
                      <a:gd name="T24" fmla="*/ 32 w 35"/>
                      <a:gd name="T25" fmla="*/ 0 h 23"/>
                      <a:gd name="T26" fmla="*/ 30 w 35"/>
                      <a:gd name="T27" fmla="*/ 0 h 23"/>
                      <a:gd name="T28" fmla="*/ 31 w 35"/>
                      <a:gd name="T29" fmla="*/ 2 h 23"/>
                      <a:gd name="T30" fmla="*/ 29 w 35"/>
                      <a:gd name="T31" fmla="*/ 4 h 23"/>
                      <a:gd name="T32" fmla="*/ 26 w 35"/>
                      <a:gd name="T33" fmla="*/ 5 h 23"/>
                      <a:gd name="T34" fmla="*/ 23 w 35"/>
                      <a:gd name="T35" fmla="*/ 6 h 23"/>
                      <a:gd name="T36" fmla="*/ 20 w 35"/>
                      <a:gd name="T37" fmla="*/ 6 h 23"/>
                      <a:gd name="T38" fmla="*/ 19 w 35"/>
                      <a:gd name="T39" fmla="*/ 9 h 23"/>
                      <a:gd name="T40" fmla="*/ 17 w 35"/>
                      <a:gd name="T41" fmla="*/ 10 h 23"/>
                      <a:gd name="T42" fmla="*/ 14 w 35"/>
                      <a:gd name="T43" fmla="*/ 12 h 23"/>
                      <a:gd name="T44" fmla="*/ 13 w 35"/>
                      <a:gd name="T45" fmla="*/ 12 h 23"/>
                      <a:gd name="T46" fmla="*/ 12 w 35"/>
                      <a:gd name="T47" fmla="*/ 11 h 23"/>
                      <a:gd name="T48" fmla="*/ 10 w 35"/>
                      <a:gd name="T49" fmla="*/ 13 h 23"/>
                      <a:gd name="T50" fmla="*/ 10 w 35"/>
                      <a:gd name="T51" fmla="*/ 15 h 23"/>
                      <a:gd name="T52" fmla="*/ 8 w 35"/>
                      <a:gd name="T53" fmla="*/ 17 h 23"/>
                      <a:gd name="T54" fmla="*/ 6 w 35"/>
                      <a:gd name="T55" fmla="*/ 17 h 23"/>
                      <a:gd name="T56" fmla="*/ 4 w 35"/>
                      <a:gd name="T57" fmla="*/ 17 h 23"/>
                      <a:gd name="T58" fmla="*/ 3 w 35"/>
                      <a:gd name="T59" fmla="*/ 16 h 23"/>
                      <a:gd name="T60" fmla="*/ 3 w 35"/>
                      <a:gd name="T61" fmla="*/ 17 h 23"/>
                      <a:gd name="T62" fmla="*/ 3 w 35"/>
                      <a:gd name="T63" fmla="*/ 20 h 23"/>
                      <a:gd name="T64" fmla="*/ 1 w 35"/>
                      <a:gd name="T65" fmla="*/ 20 h 23"/>
                      <a:gd name="T66" fmla="*/ 0 w 35"/>
                      <a:gd name="T67" fmla="*/ 22 h 23"/>
                      <a:gd name="T68" fmla="*/ 1 w 35"/>
                      <a:gd name="T69" fmla="*/ 22 h 23"/>
                      <a:gd name="T70" fmla="*/ 4 w 35"/>
                      <a:gd name="T71" fmla="*/ 21 h 23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5" h="23">
                        <a:moveTo>
                          <a:pt x="4" y="21"/>
                        </a:moveTo>
                        <a:lnTo>
                          <a:pt x="4" y="20"/>
                        </a:lnTo>
                        <a:lnTo>
                          <a:pt x="4" y="19"/>
                        </a:lnTo>
                        <a:lnTo>
                          <a:pt x="11" y="15"/>
                        </a:lnTo>
                        <a:lnTo>
                          <a:pt x="16" y="12"/>
                        </a:lnTo>
                        <a:lnTo>
                          <a:pt x="19" y="10"/>
                        </a:lnTo>
                        <a:lnTo>
                          <a:pt x="22" y="8"/>
                        </a:lnTo>
                        <a:lnTo>
                          <a:pt x="28" y="6"/>
                        </a:lnTo>
                        <a:lnTo>
                          <a:pt x="31" y="4"/>
                        </a:lnTo>
                        <a:lnTo>
                          <a:pt x="32" y="3"/>
                        </a:lnTo>
                        <a:lnTo>
                          <a:pt x="33" y="2"/>
                        </a:lnTo>
                        <a:lnTo>
                          <a:pt x="34" y="0"/>
                        </a:lnTo>
                        <a:lnTo>
                          <a:pt x="32" y="0"/>
                        </a:lnTo>
                        <a:lnTo>
                          <a:pt x="30" y="0"/>
                        </a:lnTo>
                        <a:lnTo>
                          <a:pt x="31" y="2"/>
                        </a:lnTo>
                        <a:lnTo>
                          <a:pt x="29" y="4"/>
                        </a:lnTo>
                        <a:lnTo>
                          <a:pt x="26" y="5"/>
                        </a:lnTo>
                        <a:lnTo>
                          <a:pt x="23" y="6"/>
                        </a:lnTo>
                        <a:lnTo>
                          <a:pt x="20" y="6"/>
                        </a:lnTo>
                        <a:lnTo>
                          <a:pt x="19" y="9"/>
                        </a:lnTo>
                        <a:lnTo>
                          <a:pt x="17" y="10"/>
                        </a:lnTo>
                        <a:lnTo>
                          <a:pt x="14" y="12"/>
                        </a:lnTo>
                        <a:lnTo>
                          <a:pt x="13" y="12"/>
                        </a:lnTo>
                        <a:lnTo>
                          <a:pt x="12" y="11"/>
                        </a:lnTo>
                        <a:lnTo>
                          <a:pt x="10" y="13"/>
                        </a:lnTo>
                        <a:lnTo>
                          <a:pt x="10" y="15"/>
                        </a:lnTo>
                        <a:lnTo>
                          <a:pt x="8" y="17"/>
                        </a:lnTo>
                        <a:lnTo>
                          <a:pt x="6" y="17"/>
                        </a:lnTo>
                        <a:lnTo>
                          <a:pt x="4" y="17"/>
                        </a:lnTo>
                        <a:lnTo>
                          <a:pt x="3" y="16"/>
                        </a:lnTo>
                        <a:lnTo>
                          <a:pt x="3" y="17"/>
                        </a:lnTo>
                        <a:lnTo>
                          <a:pt x="3" y="20"/>
                        </a:lnTo>
                        <a:lnTo>
                          <a:pt x="1" y="20"/>
                        </a:lnTo>
                        <a:lnTo>
                          <a:pt x="0" y="22"/>
                        </a:lnTo>
                        <a:lnTo>
                          <a:pt x="1" y="22"/>
                        </a:lnTo>
                        <a:lnTo>
                          <a:pt x="4" y="21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47" name="Freeform 316"/>
                  <p:cNvSpPr>
                    <a:spLocks/>
                  </p:cNvSpPr>
                  <p:nvPr/>
                </p:nvSpPr>
                <p:spPr bwMode="auto">
                  <a:xfrm>
                    <a:off x="858" y="1285"/>
                    <a:ext cx="35" cy="23"/>
                  </a:xfrm>
                  <a:custGeom>
                    <a:avLst/>
                    <a:gdLst>
                      <a:gd name="T0" fmla="*/ 34 w 35"/>
                      <a:gd name="T1" fmla="*/ 0 h 23"/>
                      <a:gd name="T2" fmla="*/ 33 w 35"/>
                      <a:gd name="T3" fmla="*/ 2 h 23"/>
                      <a:gd name="T4" fmla="*/ 31 w 35"/>
                      <a:gd name="T5" fmla="*/ 2 h 23"/>
                      <a:gd name="T6" fmla="*/ 26 w 35"/>
                      <a:gd name="T7" fmla="*/ 5 h 23"/>
                      <a:gd name="T8" fmla="*/ 22 w 35"/>
                      <a:gd name="T9" fmla="*/ 6 h 23"/>
                      <a:gd name="T10" fmla="*/ 20 w 35"/>
                      <a:gd name="T11" fmla="*/ 7 h 23"/>
                      <a:gd name="T12" fmla="*/ 18 w 35"/>
                      <a:gd name="T13" fmla="*/ 9 h 23"/>
                      <a:gd name="T14" fmla="*/ 12 w 35"/>
                      <a:gd name="T15" fmla="*/ 13 h 23"/>
                      <a:gd name="T16" fmla="*/ 7 w 35"/>
                      <a:gd name="T17" fmla="*/ 16 h 23"/>
                      <a:gd name="T18" fmla="*/ 4 w 35"/>
                      <a:gd name="T19" fmla="*/ 18 h 23"/>
                      <a:gd name="T20" fmla="*/ 1 w 35"/>
                      <a:gd name="T21" fmla="*/ 22 h 23"/>
                      <a:gd name="T22" fmla="*/ 0 w 35"/>
                      <a:gd name="T23" fmla="*/ 22 h 23"/>
                      <a:gd name="T24" fmla="*/ 0 w 35"/>
                      <a:gd name="T25" fmla="*/ 21 h 23"/>
                      <a:gd name="T26" fmla="*/ 4 w 35"/>
                      <a:gd name="T27" fmla="*/ 17 h 23"/>
                      <a:gd name="T28" fmla="*/ 6 w 35"/>
                      <a:gd name="T29" fmla="*/ 14 h 23"/>
                      <a:gd name="T30" fmla="*/ 7 w 35"/>
                      <a:gd name="T31" fmla="*/ 13 h 23"/>
                      <a:gd name="T32" fmla="*/ 9 w 35"/>
                      <a:gd name="T33" fmla="*/ 12 h 23"/>
                      <a:gd name="T34" fmla="*/ 11 w 35"/>
                      <a:gd name="T35" fmla="*/ 11 h 23"/>
                      <a:gd name="T36" fmla="*/ 14 w 35"/>
                      <a:gd name="T37" fmla="*/ 10 h 23"/>
                      <a:gd name="T38" fmla="*/ 17 w 35"/>
                      <a:gd name="T39" fmla="*/ 9 h 23"/>
                      <a:gd name="T40" fmla="*/ 20 w 35"/>
                      <a:gd name="T41" fmla="*/ 5 h 23"/>
                      <a:gd name="T42" fmla="*/ 20 w 35"/>
                      <a:gd name="T43" fmla="*/ 4 h 23"/>
                      <a:gd name="T44" fmla="*/ 23 w 35"/>
                      <a:gd name="T45" fmla="*/ 5 h 23"/>
                      <a:gd name="T46" fmla="*/ 26 w 35"/>
                      <a:gd name="T47" fmla="*/ 4 h 23"/>
                      <a:gd name="T48" fmla="*/ 31 w 35"/>
                      <a:gd name="T49" fmla="*/ 2 h 23"/>
                      <a:gd name="T50" fmla="*/ 34 w 35"/>
                      <a:gd name="T51" fmla="*/ 0 h 2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35" h="23">
                        <a:moveTo>
                          <a:pt x="34" y="0"/>
                        </a:moveTo>
                        <a:lnTo>
                          <a:pt x="33" y="2"/>
                        </a:lnTo>
                        <a:lnTo>
                          <a:pt x="31" y="2"/>
                        </a:lnTo>
                        <a:lnTo>
                          <a:pt x="26" y="5"/>
                        </a:lnTo>
                        <a:lnTo>
                          <a:pt x="22" y="6"/>
                        </a:lnTo>
                        <a:lnTo>
                          <a:pt x="20" y="7"/>
                        </a:lnTo>
                        <a:lnTo>
                          <a:pt x="18" y="9"/>
                        </a:lnTo>
                        <a:lnTo>
                          <a:pt x="12" y="13"/>
                        </a:lnTo>
                        <a:lnTo>
                          <a:pt x="7" y="16"/>
                        </a:lnTo>
                        <a:lnTo>
                          <a:pt x="4" y="18"/>
                        </a:lnTo>
                        <a:lnTo>
                          <a:pt x="1" y="22"/>
                        </a:lnTo>
                        <a:lnTo>
                          <a:pt x="0" y="22"/>
                        </a:lnTo>
                        <a:lnTo>
                          <a:pt x="0" y="21"/>
                        </a:lnTo>
                        <a:lnTo>
                          <a:pt x="4" y="17"/>
                        </a:lnTo>
                        <a:lnTo>
                          <a:pt x="6" y="14"/>
                        </a:lnTo>
                        <a:lnTo>
                          <a:pt x="7" y="13"/>
                        </a:lnTo>
                        <a:lnTo>
                          <a:pt x="9" y="12"/>
                        </a:lnTo>
                        <a:lnTo>
                          <a:pt x="11" y="11"/>
                        </a:lnTo>
                        <a:lnTo>
                          <a:pt x="14" y="10"/>
                        </a:lnTo>
                        <a:lnTo>
                          <a:pt x="17" y="9"/>
                        </a:lnTo>
                        <a:lnTo>
                          <a:pt x="20" y="5"/>
                        </a:lnTo>
                        <a:lnTo>
                          <a:pt x="20" y="4"/>
                        </a:lnTo>
                        <a:lnTo>
                          <a:pt x="23" y="5"/>
                        </a:lnTo>
                        <a:lnTo>
                          <a:pt x="26" y="4"/>
                        </a:lnTo>
                        <a:lnTo>
                          <a:pt x="31" y="2"/>
                        </a:lnTo>
                        <a:lnTo>
                          <a:pt x="34" y="0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48" name="Freeform 317"/>
                  <p:cNvSpPr>
                    <a:spLocks/>
                  </p:cNvSpPr>
                  <p:nvPr/>
                </p:nvSpPr>
                <p:spPr bwMode="auto">
                  <a:xfrm>
                    <a:off x="863" y="1277"/>
                    <a:ext cx="33" cy="13"/>
                  </a:xfrm>
                  <a:custGeom>
                    <a:avLst/>
                    <a:gdLst>
                      <a:gd name="T0" fmla="*/ 3 w 33"/>
                      <a:gd name="T1" fmla="*/ 12 h 13"/>
                      <a:gd name="T2" fmla="*/ 8 w 33"/>
                      <a:gd name="T3" fmla="*/ 9 h 13"/>
                      <a:gd name="T4" fmla="*/ 10 w 33"/>
                      <a:gd name="T5" fmla="*/ 8 h 13"/>
                      <a:gd name="T6" fmla="*/ 16 w 33"/>
                      <a:gd name="T7" fmla="*/ 5 h 13"/>
                      <a:gd name="T8" fmla="*/ 22 w 33"/>
                      <a:gd name="T9" fmla="*/ 3 h 13"/>
                      <a:gd name="T10" fmla="*/ 26 w 33"/>
                      <a:gd name="T11" fmla="*/ 2 h 13"/>
                      <a:gd name="T12" fmla="*/ 29 w 33"/>
                      <a:gd name="T13" fmla="*/ 1 h 13"/>
                      <a:gd name="T14" fmla="*/ 32 w 33"/>
                      <a:gd name="T15" fmla="*/ 1 h 13"/>
                      <a:gd name="T16" fmla="*/ 30 w 33"/>
                      <a:gd name="T17" fmla="*/ 0 h 13"/>
                      <a:gd name="T18" fmla="*/ 28 w 33"/>
                      <a:gd name="T19" fmla="*/ 0 h 13"/>
                      <a:gd name="T20" fmla="*/ 25 w 33"/>
                      <a:gd name="T21" fmla="*/ 0 h 13"/>
                      <a:gd name="T22" fmla="*/ 24 w 33"/>
                      <a:gd name="T23" fmla="*/ 1 h 13"/>
                      <a:gd name="T24" fmla="*/ 19 w 33"/>
                      <a:gd name="T25" fmla="*/ 3 h 13"/>
                      <a:gd name="T26" fmla="*/ 13 w 33"/>
                      <a:gd name="T27" fmla="*/ 5 h 13"/>
                      <a:gd name="T28" fmla="*/ 12 w 33"/>
                      <a:gd name="T29" fmla="*/ 5 h 13"/>
                      <a:gd name="T30" fmla="*/ 11 w 33"/>
                      <a:gd name="T31" fmla="*/ 7 h 13"/>
                      <a:gd name="T32" fmla="*/ 8 w 33"/>
                      <a:gd name="T33" fmla="*/ 8 h 13"/>
                      <a:gd name="T34" fmla="*/ 4 w 33"/>
                      <a:gd name="T35" fmla="*/ 10 h 13"/>
                      <a:gd name="T36" fmla="*/ 3 w 33"/>
                      <a:gd name="T37" fmla="*/ 10 h 13"/>
                      <a:gd name="T38" fmla="*/ 1 w 33"/>
                      <a:gd name="T39" fmla="*/ 10 h 13"/>
                      <a:gd name="T40" fmla="*/ 0 w 33"/>
                      <a:gd name="T41" fmla="*/ 10 h 13"/>
                      <a:gd name="T42" fmla="*/ 0 w 33"/>
                      <a:gd name="T43" fmla="*/ 11 h 13"/>
                      <a:gd name="T44" fmla="*/ 1 w 33"/>
                      <a:gd name="T45" fmla="*/ 12 h 13"/>
                      <a:gd name="T46" fmla="*/ 3 w 33"/>
                      <a:gd name="T47" fmla="*/ 12 h 1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3" h="13">
                        <a:moveTo>
                          <a:pt x="3" y="12"/>
                        </a:moveTo>
                        <a:lnTo>
                          <a:pt x="8" y="9"/>
                        </a:lnTo>
                        <a:lnTo>
                          <a:pt x="10" y="8"/>
                        </a:lnTo>
                        <a:lnTo>
                          <a:pt x="16" y="5"/>
                        </a:lnTo>
                        <a:lnTo>
                          <a:pt x="22" y="3"/>
                        </a:lnTo>
                        <a:lnTo>
                          <a:pt x="26" y="2"/>
                        </a:lnTo>
                        <a:lnTo>
                          <a:pt x="29" y="1"/>
                        </a:lnTo>
                        <a:lnTo>
                          <a:pt x="32" y="1"/>
                        </a:lnTo>
                        <a:lnTo>
                          <a:pt x="30" y="0"/>
                        </a:lnTo>
                        <a:lnTo>
                          <a:pt x="28" y="0"/>
                        </a:lnTo>
                        <a:lnTo>
                          <a:pt x="25" y="0"/>
                        </a:lnTo>
                        <a:lnTo>
                          <a:pt x="24" y="1"/>
                        </a:lnTo>
                        <a:lnTo>
                          <a:pt x="19" y="3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1" y="7"/>
                        </a:lnTo>
                        <a:lnTo>
                          <a:pt x="8" y="8"/>
                        </a:lnTo>
                        <a:lnTo>
                          <a:pt x="4" y="10"/>
                        </a:lnTo>
                        <a:lnTo>
                          <a:pt x="3" y="10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3" y="12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49" name="Freeform 318"/>
                  <p:cNvSpPr>
                    <a:spLocks/>
                  </p:cNvSpPr>
                  <p:nvPr/>
                </p:nvSpPr>
                <p:spPr bwMode="auto">
                  <a:xfrm>
                    <a:off x="875" y="1300"/>
                    <a:ext cx="32" cy="18"/>
                  </a:xfrm>
                  <a:custGeom>
                    <a:avLst/>
                    <a:gdLst>
                      <a:gd name="T0" fmla="*/ 8 w 32"/>
                      <a:gd name="T1" fmla="*/ 16 h 18"/>
                      <a:gd name="T2" fmla="*/ 9 w 32"/>
                      <a:gd name="T3" fmla="*/ 14 h 18"/>
                      <a:gd name="T4" fmla="*/ 11 w 32"/>
                      <a:gd name="T5" fmla="*/ 13 h 18"/>
                      <a:gd name="T6" fmla="*/ 15 w 32"/>
                      <a:gd name="T7" fmla="*/ 10 h 18"/>
                      <a:gd name="T8" fmla="*/ 19 w 32"/>
                      <a:gd name="T9" fmla="*/ 8 h 18"/>
                      <a:gd name="T10" fmla="*/ 22 w 32"/>
                      <a:gd name="T11" fmla="*/ 7 h 18"/>
                      <a:gd name="T12" fmla="*/ 23 w 32"/>
                      <a:gd name="T13" fmla="*/ 6 h 18"/>
                      <a:gd name="T14" fmla="*/ 26 w 32"/>
                      <a:gd name="T15" fmla="*/ 4 h 18"/>
                      <a:gd name="T16" fmla="*/ 30 w 32"/>
                      <a:gd name="T17" fmla="*/ 1 h 18"/>
                      <a:gd name="T18" fmla="*/ 31 w 32"/>
                      <a:gd name="T19" fmla="*/ 1 h 18"/>
                      <a:gd name="T20" fmla="*/ 29 w 32"/>
                      <a:gd name="T21" fmla="*/ 0 h 18"/>
                      <a:gd name="T22" fmla="*/ 28 w 32"/>
                      <a:gd name="T23" fmla="*/ 0 h 18"/>
                      <a:gd name="T24" fmla="*/ 26 w 32"/>
                      <a:gd name="T25" fmla="*/ 1 h 18"/>
                      <a:gd name="T26" fmla="*/ 24 w 32"/>
                      <a:gd name="T27" fmla="*/ 3 h 18"/>
                      <a:gd name="T28" fmla="*/ 21 w 32"/>
                      <a:gd name="T29" fmla="*/ 4 h 18"/>
                      <a:gd name="T30" fmla="*/ 20 w 32"/>
                      <a:gd name="T31" fmla="*/ 6 h 18"/>
                      <a:gd name="T32" fmla="*/ 18 w 32"/>
                      <a:gd name="T33" fmla="*/ 7 h 18"/>
                      <a:gd name="T34" fmla="*/ 13 w 32"/>
                      <a:gd name="T35" fmla="*/ 10 h 18"/>
                      <a:gd name="T36" fmla="*/ 9 w 32"/>
                      <a:gd name="T37" fmla="*/ 11 h 18"/>
                      <a:gd name="T38" fmla="*/ 8 w 32"/>
                      <a:gd name="T39" fmla="*/ 13 h 18"/>
                      <a:gd name="T40" fmla="*/ 6 w 32"/>
                      <a:gd name="T41" fmla="*/ 15 h 18"/>
                      <a:gd name="T42" fmla="*/ 3 w 32"/>
                      <a:gd name="T43" fmla="*/ 16 h 18"/>
                      <a:gd name="T44" fmla="*/ 1 w 32"/>
                      <a:gd name="T45" fmla="*/ 16 h 18"/>
                      <a:gd name="T46" fmla="*/ 0 w 32"/>
                      <a:gd name="T47" fmla="*/ 16 h 18"/>
                      <a:gd name="T48" fmla="*/ 3 w 32"/>
                      <a:gd name="T49" fmla="*/ 17 h 18"/>
                      <a:gd name="T50" fmla="*/ 6 w 32"/>
                      <a:gd name="T51" fmla="*/ 16 h 18"/>
                      <a:gd name="T52" fmla="*/ 8 w 32"/>
                      <a:gd name="T53" fmla="*/ 16 h 1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2" h="18">
                        <a:moveTo>
                          <a:pt x="8" y="16"/>
                        </a:moveTo>
                        <a:lnTo>
                          <a:pt x="9" y="14"/>
                        </a:lnTo>
                        <a:lnTo>
                          <a:pt x="11" y="13"/>
                        </a:lnTo>
                        <a:lnTo>
                          <a:pt x="15" y="10"/>
                        </a:lnTo>
                        <a:lnTo>
                          <a:pt x="19" y="8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6" y="4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29" y="0"/>
                        </a:lnTo>
                        <a:lnTo>
                          <a:pt x="28" y="0"/>
                        </a:lnTo>
                        <a:lnTo>
                          <a:pt x="26" y="1"/>
                        </a:lnTo>
                        <a:lnTo>
                          <a:pt x="24" y="3"/>
                        </a:lnTo>
                        <a:lnTo>
                          <a:pt x="21" y="4"/>
                        </a:lnTo>
                        <a:lnTo>
                          <a:pt x="20" y="6"/>
                        </a:lnTo>
                        <a:lnTo>
                          <a:pt x="18" y="7"/>
                        </a:lnTo>
                        <a:lnTo>
                          <a:pt x="13" y="10"/>
                        </a:lnTo>
                        <a:lnTo>
                          <a:pt x="9" y="11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3" y="16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3" y="17"/>
                        </a:lnTo>
                        <a:lnTo>
                          <a:pt x="6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9545" name="Freeform 319"/>
                <p:cNvSpPr>
                  <a:spLocks/>
                </p:cNvSpPr>
                <p:nvPr/>
              </p:nvSpPr>
              <p:spPr bwMode="auto">
                <a:xfrm>
                  <a:off x="893" y="1262"/>
                  <a:ext cx="54" cy="40"/>
                </a:xfrm>
                <a:custGeom>
                  <a:avLst/>
                  <a:gdLst>
                    <a:gd name="T0" fmla="*/ 22 w 54"/>
                    <a:gd name="T1" fmla="*/ 8 h 40"/>
                    <a:gd name="T2" fmla="*/ 17 w 54"/>
                    <a:gd name="T3" fmla="*/ 10 h 40"/>
                    <a:gd name="T4" fmla="*/ 11 w 54"/>
                    <a:gd name="T5" fmla="*/ 10 h 40"/>
                    <a:gd name="T6" fmla="*/ 5 w 54"/>
                    <a:gd name="T7" fmla="*/ 9 h 40"/>
                    <a:gd name="T8" fmla="*/ 3 w 54"/>
                    <a:gd name="T9" fmla="*/ 9 h 40"/>
                    <a:gd name="T10" fmla="*/ 2 w 54"/>
                    <a:gd name="T11" fmla="*/ 10 h 40"/>
                    <a:gd name="T12" fmla="*/ 4 w 54"/>
                    <a:gd name="T13" fmla="*/ 12 h 40"/>
                    <a:gd name="T14" fmla="*/ 7 w 54"/>
                    <a:gd name="T15" fmla="*/ 14 h 40"/>
                    <a:gd name="T16" fmla="*/ 5 w 54"/>
                    <a:gd name="T17" fmla="*/ 14 h 40"/>
                    <a:gd name="T18" fmla="*/ 3 w 54"/>
                    <a:gd name="T19" fmla="*/ 14 h 40"/>
                    <a:gd name="T20" fmla="*/ 0 w 54"/>
                    <a:gd name="T21" fmla="*/ 16 h 40"/>
                    <a:gd name="T22" fmla="*/ 2 w 54"/>
                    <a:gd name="T23" fmla="*/ 16 h 40"/>
                    <a:gd name="T24" fmla="*/ 3 w 54"/>
                    <a:gd name="T25" fmla="*/ 16 h 40"/>
                    <a:gd name="T26" fmla="*/ 4 w 54"/>
                    <a:gd name="T27" fmla="*/ 18 h 40"/>
                    <a:gd name="T28" fmla="*/ 4 w 54"/>
                    <a:gd name="T29" fmla="*/ 21 h 40"/>
                    <a:gd name="T30" fmla="*/ 4 w 54"/>
                    <a:gd name="T31" fmla="*/ 22 h 40"/>
                    <a:gd name="T32" fmla="*/ 3 w 54"/>
                    <a:gd name="T33" fmla="*/ 23 h 40"/>
                    <a:gd name="T34" fmla="*/ 2 w 54"/>
                    <a:gd name="T35" fmla="*/ 24 h 40"/>
                    <a:gd name="T36" fmla="*/ 4 w 54"/>
                    <a:gd name="T37" fmla="*/ 25 h 40"/>
                    <a:gd name="T38" fmla="*/ 6 w 54"/>
                    <a:gd name="T39" fmla="*/ 25 h 40"/>
                    <a:gd name="T40" fmla="*/ 9 w 54"/>
                    <a:gd name="T41" fmla="*/ 24 h 40"/>
                    <a:gd name="T42" fmla="*/ 11 w 54"/>
                    <a:gd name="T43" fmla="*/ 24 h 40"/>
                    <a:gd name="T44" fmla="*/ 12 w 54"/>
                    <a:gd name="T45" fmla="*/ 25 h 40"/>
                    <a:gd name="T46" fmla="*/ 12 w 54"/>
                    <a:gd name="T47" fmla="*/ 26 h 40"/>
                    <a:gd name="T48" fmla="*/ 13 w 54"/>
                    <a:gd name="T49" fmla="*/ 29 h 40"/>
                    <a:gd name="T50" fmla="*/ 15 w 54"/>
                    <a:gd name="T51" fmla="*/ 29 h 40"/>
                    <a:gd name="T52" fmla="*/ 18 w 54"/>
                    <a:gd name="T53" fmla="*/ 29 h 40"/>
                    <a:gd name="T54" fmla="*/ 21 w 54"/>
                    <a:gd name="T55" fmla="*/ 29 h 40"/>
                    <a:gd name="T56" fmla="*/ 26 w 54"/>
                    <a:gd name="T57" fmla="*/ 28 h 40"/>
                    <a:gd name="T58" fmla="*/ 30 w 54"/>
                    <a:gd name="T59" fmla="*/ 28 h 40"/>
                    <a:gd name="T60" fmla="*/ 31 w 54"/>
                    <a:gd name="T61" fmla="*/ 28 h 40"/>
                    <a:gd name="T62" fmla="*/ 29 w 54"/>
                    <a:gd name="T63" fmla="*/ 29 h 40"/>
                    <a:gd name="T64" fmla="*/ 27 w 54"/>
                    <a:gd name="T65" fmla="*/ 32 h 40"/>
                    <a:gd name="T66" fmla="*/ 26 w 54"/>
                    <a:gd name="T67" fmla="*/ 35 h 40"/>
                    <a:gd name="T68" fmla="*/ 26 w 54"/>
                    <a:gd name="T69" fmla="*/ 36 h 40"/>
                    <a:gd name="T70" fmla="*/ 26 w 54"/>
                    <a:gd name="T71" fmla="*/ 37 h 40"/>
                    <a:gd name="T72" fmla="*/ 26 w 54"/>
                    <a:gd name="T73" fmla="*/ 38 h 40"/>
                    <a:gd name="T74" fmla="*/ 30 w 54"/>
                    <a:gd name="T75" fmla="*/ 39 h 40"/>
                    <a:gd name="T76" fmla="*/ 32 w 54"/>
                    <a:gd name="T77" fmla="*/ 39 h 40"/>
                    <a:gd name="T78" fmla="*/ 37 w 54"/>
                    <a:gd name="T79" fmla="*/ 38 h 40"/>
                    <a:gd name="T80" fmla="*/ 41 w 54"/>
                    <a:gd name="T81" fmla="*/ 37 h 40"/>
                    <a:gd name="T82" fmla="*/ 45 w 54"/>
                    <a:gd name="T83" fmla="*/ 35 h 40"/>
                    <a:gd name="T84" fmla="*/ 47 w 54"/>
                    <a:gd name="T85" fmla="*/ 33 h 40"/>
                    <a:gd name="T86" fmla="*/ 48 w 54"/>
                    <a:gd name="T87" fmla="*/ 29 h 40"/>
                    <a:gd name="T88" fmla="*/ 48 w 54"/>
                    <a:gd name="T89" fmla="*/ 27 h 40"/>
                    <a:gd name="T90" fmla="*/ 48 w 54"/>
                    <a:gd name="T91" fmla="*/ 25 h 40"/>
                    <a:gd name="T92" fmla="*/ 48 w 54"/>
                    <a:gd name="T93" fmla="*/ 23 h 40"/>
                    <a:gd name="T94" fmla="*/ 53 w 54"/>
                    <a:gd name="T95" fmla="*/ 13 h 40"/>
                    <a:gd name="T96" fmla="*/ 26 w 54"/>
                    <a:gd name="T97" fmla="*/ 0 h 40"/>
                    <a:gd name="T98" fmla="*/ 22 w 54"/>
                    <a:gd name="T99" fmla="*/ 8 h 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4" h="40">
                      <a:moveTo>
                        <a:pt x="22" y="8"/>
                      </a:moveTo>
                      <a:lnTo>
                        <a:pt x="17" y="10"/>
                      </a:lnTo>
                      <a:lnTo>
                        <a:pt x="11" y="10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7" y="14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4" y="18"/>
                      </a:lnTo>
                      <a:lnTo>
                        <a:pt x="4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2" y="24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9" y="24"/>
                      </a:lnTo>
                      <a:lnTo>
                        <a:pt x="11" y="24"/>
                      </a:lnTo>
                      <a:lnTo>
                        <a:pt x="12" y="25"/>
                      </a:lnTo>
                      <a:lnTo>
                        <a:pt x="12" y="26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8" y="29"/>
                      </a:lnTo>
                      <a:lnTo>
                        <a:pt x="21" y="29"/>
                      </a:lnTo>
                      <a:lnTo>
                        <a:pt x="26" y="28"/>
                      </a:lnTo>
                      <a:lnTo>
                        <a:pt x="30" y="28"/>
                      </a:lnTo>
                      <a:lnTo>
                        <a:pt x="31" y="28"/>
                      </a:lnTo>
                      <a:lnTo>
                        <a:pt x="29" y="29"/>
                      </a:lnTo>
                      <a:lnTo>
                        <a:pt x="27" y="32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6" y="37"/>
                      </a:lnTo>
                      <a:lnTo>
                        <a:pt x="26" y="38"/>
                      </a:lnTo>
                      <a:lnTo>
                        <a:pt x="30" y="39"/>
                      </a:lnTo>
                      <a:lnTo>
                        <a:pt x="32" y="39"/>
                      </a:lnTo>
                      <a:lnTo>
                        <a:pt x="37" y="38"/>
                      </a:lnTo>
                      <a:lnTo>
                        <a:pt x="41" y="37"/>
                      </a:lnTo>
                      <a:lnTo>
                        <a:pt x="45" y="35"/>
                      </a:lnTo>
                      <a:lnTo>
                        <a:pt x="47" y="33"/>
                      </a:lnTo>
                      <a:lnTo>
                        <a:pt x="48" y="29"/>
                      </a:lnTo>
                      <a:lnTo>
                        <a:pt x="48" y="27"/>
                      </a:lnTo>
                      <a:lnTo>
                        <a:pt x="48" y="25"/>
                      </a:lnTo>
                      <a:lnTo>
                        <a:pt x="48" y="23"/>
                      </a:lnTo>
                      <a:lnTo>
                        <a:pt x="53" y="13"/>
                      </a:lnTo>
                      <a:lnTo>
                        <a:pt x="26" y="0"/>
                      </a:lnTo>
                      <a:lnTo>
                        <a:pt x="22" y="8"/>
                      </a:lnTo>
                    </a:path>
                  </a:pathLst>
                </a:custGeom>
                <a:solidFill>
                  <a:srgbClr val="F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542" name="Freeform 320"/>
              <p:cNvSpPr>
                <a:spLocks/>
              </p:cNvSpPr>
              <p:nvPr/>
            </p:nvSpPr>
            <p:spPr bwMode="auto">
              <a:xfrm>
                <a:off x="916" y="1258"/>
                <a:ext cx="38" cy="28"/>
              </a:xfrm>
              <a:custGeom>
                <a:avLst/>
                <a:gdLst>
                  <a:gd name="T0" fmla="*/ 3 w 38"/>
                  <a:gd name="T1" fmla="*/ 0 h 28"/>
                  <a:gd name="T2" fmla="*/ 0 w 38"/>
                  <a:gd name="T3" fmla="*/ 10 h 28"/>
                  <a:gd name="T4" fmla="*/ 5 w 38"/>
                  <a:gd name="T5" fmla="*/ 15 h 28"/>
                  <a:gd name="T6" fmla="*/ 12 w 38"/>
                  <a:gd name="T7" fmla="*/ 19 h 28"/>
                  <a:gd name="T8" fmla="*/ 20 w 38"/>
                  <a:gd name="T9" fmla="*/ 23 h 28"/>
                  <a:gd name="T10" fmla="*/ 26 w 38"/>
                  <a:gd name="T11" fmla="*/ 26 h 28"/>
                  <a:gd name="T12" fmla="*/ 31 w 38"/>
                  <a:gd name="T13" fmla="*/ 27 h 28"/>
                  <a:gd name="T14" fmla="*/ 33 w 38"/>
                  <a:gd name="T15" fmla="*/ 25 h 28"/>
                  <a:gd name="T16" fmla="*/ 37 w 38"/>
                  <a:gd name="T17" fmla="*/ 14 h 28"/>
                  <a:gd name="T18" fmla="*/ 3 w 38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8">
                    <a:moveTo>
                      <a:pt x="3" y="0"/>
                    </a:moveTo>
                    <a:lnTo>
                      <a:pt x="0" y="10"/>
                    </a:lnTo>
                    <a:lnTo>
                      <a:pt x="5" y="15"/>
                    </a:lnTo>
                    <a:lnTo>
                      <a:pt x="12" y="19"/>
                    </a:lnTo>
                    <a:lnTo>
                      <a:pt x="20" y="23"/>
                    </a:lnTo>
                    <a:lnTo>
                      <a:pt x="26" y="26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7" y="1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500" name="Freeform 321"/>
            <p:cNvSpPr>
              <a:spLocks/>
            </p:cNvSpPr>
            <p:nvPr/>
          </p:nvSpPr>
          <p:spPr bwMode="auto">
            <a:xfrm>
              <a:off x="791" y="910"/>
              <a:ext cx="94" cy="130"/>
            </a:xfrm>
            <a:custGeom>
              <a:avLst/>
              <a:gdLst>
                <a:gd name="T0" fmla="*/ 82 w 94"/>
                <a:gd name="T1" fmla="*/ 113 h 130"/>
                <a:gd name="T2" fmla="*/ 64 w 94"/>
                <a:gd name="T3" fmla="*/ 111 h 130"/>
                <a:gd name="T4" fmla="*/ 58 w 94"/>
                <a:gd name="T5" fmla="*/ 114 h 130"/>
                <a:gd name="T6" fmla="*/ 49 w 94"/>
                <a:gd name="T7" fmla="*/ 122 h 130"/>
                <a:gd name="T8" fmla="*/ 45 w 94"/>
                <a:gd name="T9" fmla="*/ 127 h 130"/>
                <a:gd name="T10" fmla="*/ 39 w 94"/>
                <a:gd name="T11" fmla="*/ 129 h 130"/>
                <a:gd name="T12" fmla="*/ 29 w 94"/>
                <a:gd name="T13" fmla="*/ 128 h 130"/>
                <a:gd name="T14" fmla="*/ 23 w 94"/>
                <a:gd name="T15" fmla="*/ 122 h 130"/>
                <a:gd name="T16" fmla="*/ 18 w 94"/>
                <a:gd name="T17" fmla="*/ 117 h 130"/>
                <a:gd name="T18" fmla="*/ 12 w 94"/>
                <a:gd name="T19" fmla="*/ 109 h 130"/>
                <a:gd name="T20" fmla="*/ 9 w 94"/>
                <a:gd name="T21" fmla="*/ 104 h 130"/>
                <a:gd name="T22" fmla="*/ 8 w 94"/>
                <a:gd name="T23" fmla="*/ 94 h 130"/>
                <a:gd name="T24" fmla="*/ 7 w 94"/>
                <a:gd name="T25" fmla="*/ 85 h 130"/>
                <a:gd name="T26" fmla="*/ 1 w 94"/>
                <a:gd name="T27" fmla="*/ 77 h 130"/>
                <a:gd name="T28" fmla="*/ 0 w 94"/>
                <a:gd name="T29" fmla="*/ 75 h 130"/>
                <a:gd name="T30" fmla="*/ 6 w 94"/>
                <a:gd name="T31" fmla="*/ 77 h 130"/>
                <a:gd name="T32" fmla="*/ 10 w 94"/>
                <a:gd name="T33" fmla="*/ 76 h 130"/>
                <a:gd name="T34" fmla="*/ 16 w 94"/>
                <a:gd name="T35" fmla="*/ 72 h 130"/>
                <a:gd name="T36" fmla="*/ 22 w 94"/>
                <a:gd name="T37" fmla="*/ 66 h 130"/>
                <a:gd name="T38" fmla="*/ 29 w 94"/>
                <a:gd name="T39" fmla="*/ 58 h 130"/>
                <a:gd name="T40" fmla="*/ 34 w 94"/>
                <a:gd name="T41" fmla="*/ 50 h 130"/>
                <a:gd name="T42" fmla="*/ 34 w 94"/>
                <a:gd name="T43" fmla="*/ 25 h 130"/>
                <a:gd name="T44" fmla="*/ 34 w 94"/>
                <a:gd name="T45" fmla="*/ 2 h 130"/>
                <a:gd name="T46" fmla="*/ 93 w 94"/>
                <a:gd name="T47" fmla="*/ 0 h 130"/>
                <a:gd name="T48" fmla="*/ 82 w 94"/>
                <a:gd name="T49" fmla="*/ 113 h 1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4" h="130">
                  <a:moveTo>
                    <a:pt x="82" y="113"/>
                  </a:moveTo>
                  <a:lnTo>
                    <a:pt x="64" y="111"/>
                  </a:lnTo>
                  <a:lnTo>
                    <a:pt x="58" y="114"/>
                  </a:lnTo>
                  <a:lnTo>
                    <a:pt x="49" y="122"/>
                  </a:lnTo>
                  <a:lnTo>
                    <a:pt x="45" y="127"/>
                  </a:lnTo>
                  <a:lnTo>
                    <a:pt x="39" y="129"/>
                  </a:lnTo>
                  <a:lnTo>
                    <a:pt x="29" y="128"/>
                  </a:lnTo>
                  <a:lnTo>
                    <a:pt x="23" y="122"/>
                  </a:lnTo>
                  <a:lnTo>
                    <a:pt x="18" y="117"/>
                  </a:lnTo>
                  <a:lnTo>
                    <a:pt x="12" y="109"/>
                  </a:lnTo>
                  <a:lnTo>
                    <a:pt x="9" y="104"/>
                  </a:lnTo>
                  <a:lnTo>
                    <a:pt x="8" y="94"/>
                  </a:lnTo>
                  <a:lnTo>
                    <a:pt x="7" y="85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6" y="77"/>
                  </a:lnTo>
                  <a:lnTo>
                    <a:pt x="10" y="76"/>
                  </a:lnTo>
                  <a:lnTo>
                    <a:pt x="16" y="72"/>
                  </a:lnTo>
                  <a:lnTo>
                    <a:pt x="22" y="66"/>
                  </a:lnTo>
                  <a:lnTo>
                    <a:pt x="29" y="58"/>
                  </a:lnTo>
                  <a:lnTo>
                    <a:pt x="34" y="50"/>
                  </a:lnTo>
                  <a:lnTo>
                    <a:pt x="34" y="25"/>
                  </a:lnTo>
                  <a:lnTo>
                    <a:pt x="34" y="2"/>
                  </a:lnTo>
                  <a:lnTo>
                    <a:pt x="93" y="0"/>
                  </a:lnTo>
                  <a:lnTo>
                    <a:pt x="82" y="113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501" name="Freeform 322"/>
            <p:cNvSpPr>
              <a:spLocks/>
            </p:cNvSpPr>
            <p:nvPr/>
          </p:nvSpPr>
          <p:spPr bwMode="auto">
            <a:xfrm>
              <a:off x="846" y="857"/>
              <a:ext cx="212" cy="392"/>
            </a:xfrm>
            <a:custGeom>
              <a:avLst/>
              <a:gdLst>
                <a:gd name="T0" fmla="*/ 68 w 212"/>
                <a:gd name="T1" fmla="*/ 0 h 392"/>
                <a:gd name="T2" fmla="*/ 77 w 212"/>
                <a:gd name="T3" fmla="*/ 8 h 392"/>
                <a:gd name="T4" fmla="*/ 91 w 212"/>
                <a:gd name="T5" fmla="*/ 18 h 392"/>
                <a:gd name="T6" fmla="*/ 117 w 212"/>
                <a:gd name="T7" fmla="*/ 33 h 392"/>
                <a:gd name="T8" fmla="*/ 138 w 212"/>
                <a:gd name="T9" fmla="*/ 52 h 392"/>
                <a:gd name="T10" fmla="*/ 151 w 212"/>
                <a:gd name="T11" fmla="*/ 75 h 392"/>
                <a:gd name="T12" fmla="*/ 159 w 212"/>
                <a:gd name="T13" fmla="*/ 97 h 392"/>
                <a:gd name="T14" fmla="*/ 165 w 212"/>
                <a:gd name="T15" fmla="*/ 128 h 392"/>
                <a:gd name="T16" fmla="*/ 165 w 212"/>
                <a:gd name="T17" fmla="*/ 156 h 392"/>
                <a:gd name="T18" fmla="*/ 165 w 212"/>
                <a:gd name="T19" fmla="*/ 182 h 392"/>
                <a:gd name="T20" fmla="*/ 175 w 212"/>
                <a:gd name="T21" fmla="*/ 205 h 392"/>
                <a:gd name="T22" fmla="*/ 175 w 212"/>
                <a:gd name="T23" fmla="*/ 221 h 392"/>
                <a:gd name="T24" fmla="*/ 185 w 212"/>
                <a:gd name="T25" fmla="*/ 239 h 392"/>
                <a:gd name="T26" fmla="*/ 195 w 212"/>
                <a:gd name="T27" fmla="*/ 277 h 392"/>
                <a:gd name="T28" fmla="*/ 203 w 212"/>
                <a:gd name="T29" fmla="*/ 318 h 392"/>
                <a:gd name="T30" fmla="*/ 211 w 212"/>
                <a:gd name="T31" fmla="*/ 347 h 392"/>
                <a:gd name="T32" fmla="*/ 205 w 212"/>
                <a:gd name="T33" fmla="*/ 353 h 392"/>
                <a:gd name="T34" fmla="*/ 196 w 212"/>
                <a:gd name="T35" fmla="*/ 359 h 392"/>
                <a:gd name="T36" fmla="*/ 184 w 212"/>
                <a:gd name="T37" fmla="*/ 318 h 392"/>
                <a:gd name="T38" fmla="*/ 191 w 212"/>
                <a:gd name="T39" fmla="*/ 359 h 392"/>
                <a:gd name="T40" fmla="*/ 175 w 212"/>
                <a:gd name="T41" fmla="*/ 367 h 392"/>
                <a:gd name="T42" fmla="*/ 148 w 212"/>
                <a:gd name="T43" fmla="*/ 378 h 392"/>
                <a:gd name="T44" fmla="*/ 121 w 212"/>
                <a:gd name="T45" fmla="*/ 386 h 392"/>
                <a:gd name="T46" fmla="*/ 87 w 212"/>
                <a:gd name="T47" fmla="*/ 391 h 392"/>
                <a:gd name="T48" fmla="*/ 64 w 212"/>
                <a:gd name="T49" fmla="*/ 391 h 392"/>
                <a:gd name="T50" fmla="*/ 43 w 212"/>
                <a:gd name="T51" fmla="*/ 391 h 392"/>
                <a:gd name="T52" fmla="*/ 31 w 212"/>
                <a:gd name="T53" fmla="*/ 388 h 392"/>
                <a:gd name="T54" fmla="*/ 16 w 212"/>
                <a:gd name="T55" fmla="*/ 382 h 392"/>
                <a:gd name="T56" fmla="*/ 12 w 212"/>
                <a:gd name="T57" fmla="*/ 372 h 392"/>
                <a:gd name="T58" fmla="*/ 9 w 212"/>
                <a:gd name="T59" fmla="*/ 348 h 392"/>
                <a:gd name="T60" fmla="*/ 15 w 212"/>
                <a:gd name="T61" fmla="*/ 277 h 392"/>
                <a:gd name="T62" fmla="*/ 15 w 212"/>
                <a:gd name="T63" fmla="*/ 230 h 392"/>
                <a:gd name="T64" fmla="*/ 12 w 212"/>
                <a:gd name="T65" fmla="*/ 194 h 392"/>
                <a:gd name="T66" fmla="*/ 12 w 212"/>
                <a:gd name="T67" fmla="*/ 171 h 392"/>
                <a:gd name="T68" fmla="*/ 6 w 212"/>
                <a:gd name="T69" fmla="*/ 133 h 392"/>
                <a:gd name="T70" fmla="*/ 0 w 212"/>
                <a:gd name="T71" fmla="*/ 104 h 392"/>
                <a:gd name="T72" fmla="*/ 0 w 212"/>
                <a:gd name="T73" fmla="*/ 77 h 392"/>
                <a:gd name="T74" fmla="*/ 5 w 212"/>
                <a:gd name="T75" fmla="*/ 64 h 392"/>
                <a:gd name="T76" fmla="*/ 6 w 212"/>
                <a:gd name="T77" fmla="*/ 49 h 392"/>
                <a:gd name="T78" fmla="*/ 27 w 212"/>
                <a:gd name="T79" fmla="*/ 18 h 392"/>
                <a:gd name="T80" fmla="*/ 68 w 212"/>
                <a:gd name="T81" fmla="*/ 0 h 3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2" h="392">
                  <a:moveTo>
                    <a:pt x="68" y="0"/>
                  </a:moveTo>
                  <a:lnTo>
                    <a:pt x="77" y="8"/>
                  </a:lnTo>
                  <a:lnTo>
                    <a:pt x="91" y="18"/>
                  </a:lnTo>
                  <a:lnTo>
                    <a:pt x="117" y="33"/>
                  </a:lnTo>
                  <a:lnTo>
                    <a:pt x="138" y="52"/>
                  </a:lnTo>
                  <a:lnTo>
                    <a:pt x="151" y="75"/>
                  </a:lnTo>
                  <a:lnTo>
                    <a:pt x="159" y="97"/>
                  </a:lnTo>
                  <a:lnTo>
                    <a:pt x="165" y="128"/>
                  </a:lnTo>
                  <a:lnTo>
                    <a:pt x="165" y="156"/>
                  </a:lnTo>
                  <a:lnTo>
                    <a:pt x="165" y="182"/>
                  </a:lnTo>
                  <a:lnTo>
                    <a:pt x="175" y="205"/>
                  </a:lnTo>
                  <a:lnTo>
                    <a:pt x="175" y="221"/>
                  </a:lnTo>
                  <a:lnTo>
                    <a:pt x="185" y="239"/>
                  </a:lnTo>
                  <a:lnTo>
                    <a:pt x="195" y="277"/>
                  </a:lnTo>
                  <a:lnTo>
                    <a:pt x="203" y="318"/>
                  </a:lnTo>
                  <a:lnTo>
                    <a:pt x="211" y="347"/>
                  </a:lnTo>
                  <a:lnTo>
                    <a:pt x="205" y="353"/>
                  </a:lnTo>
                  <a:lnTo>
                    <a:pt x="196" y="359"/>
                  </a:lnTo>
                  <a:lnTo>
                    <a:pt x="184" y="318"/>
                  </a:lnTo>
                  <a:lnTo>
                    <a:pt x="191" y="359"/>
                  </a:lnTo>
                  <a:lnTo>
                    <a:pt x="175" y="367"/>
                  </a:lnTo>
                  <a:lnTo>
                    <a:pt x="148" y="378"/>
                  </a:lnTo>
                  <a:lnTo>
                    <a:pt x="121" y="386"/>
                  </a:lnTo>
                  <a:lnTo>
                    <a:pt x="87" y="391"/>
                  </a:lnTo>
                  <a:lnTo>
                    <a:pt x="64" y="391"/>
                  </a:lnTo>
                  <a:lnTo>
                    <a:pt x="43" y="391"/>
                  </a:lnTo>
                  <a:lnTo>
                    <a:pt x="31" y="388"/>
                  </a:lnTo>
                  <a:lnTo>
                    <a:pt x="16" y="382"/>
                  </a:lnTo>
                  <a:lnTo>
                    <a:pt x="12" y="372"/>
                  </a:lnTo>
                  <a:lnTo>
                    <a:pt x="9" y="348"/>
                  </a:lnTo>
                  <a:lnTo>
                    <a:pt x="15" y="277"/>
                  </a:lnTo>
                  <a:lnTo>
                    <a:pt x="15" y="230"/>
                  </a:lnTo>
                  <a:lnTo>
                    <a:pt x="12" y="194"/>
                  </a:lnTo>
                  <a:lnTo>
                    <a:pt x="12" y="171"/>
                  </a:lnTo>
                  <a:lnTo>
                    <a:pt x="6" y="133"/>
                  </a:lnTo>
                  <a:lnTo>
                    <a:pt x="0" y="104"/>
                  </a:lnTo>
                  <a:lnTo>
                    <a:pt x="0" y="77"/>
                  </a:lnTo>
                  <a:lnTo>
                    <a:pt x="5" y="64"/>
                  </a:lnTo>
                  <a:lnTo>
                    <a:pt x="6" y="49"/>
                  </a:lnTo>
                  <a:lnTo>
                    <a:pt x="27" y="18"/>
                  </a:lnTo>
                  <a:lnTo>
                    <a:pt x="68" y="0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02" name="Group 323"/>
            <p:cNvGrpSpPr>
              <a:grpSpLocks/>
            </p:cNvGrpSpPr>
            <p:nvPr/>
          </p:nvGrpSpPr>
          <p:grpSpPr bwMode="auto">
            <a:xfrm>
              <a:off x="809" y="893"/>
              <a:ext cx="26" cy="49"/>
              <a:chOff x="809" y="893"/>
              <a:chExt cx="26" cy="49"/>
            </a:xfrm>
          </p:grpSpPr>
          <p:sp>
            <p:nvSpPr>
              <p:cNvPr id="59537" name="Freeform 324"/>
              <p:cNvSpPr>
                <a:spLocks/>
              </p:cNvSpPr>
              <p:nvPr/>
            </p:nvSpPr>
            <p:spPr bwMode="auto">
              <a:xfrm>
                <a:off x="809" y="893"/>
                <a:ext cx="26" cy="49"/>
              </a:xfrm>
              <a:custGeom>
                <a:avLst/>
                <a:gdLst>
                  <a:gd name="T0" fmla="*/ 2 w 26"/>
                  <a:gd name="T1" fmla="*/ 8 h 49"/>
                  <a:gd name="T2" fmla="*/ 1 w 26"/>
                  <a:gd name="T3" fmla="*/ 17 h 49"/>
                  <a:gd name="T4" fmla="*/ 0 w 26"/>
                  <a:gd name="T5" fmla="*/ 19 h 49"/>
                  <a:gd name="T6" fmla="*/ 0 w 26"/>
                  <a:gd name="T7" fmla="*/ 36 h 49"/>
                  <a:gd name="T8" fmla="*/ 0 w 26"/>
                  <a:gd name="T9" fmla="*/ 38 h 49"/>
                  <a:gd name="T10" fmla="*/ 1 w 26"/>
                  <a:gd name="T11" fmla="*/ 41 h 49"/>
                  <a:gd name="T12" fmla="*/ 2 w 26"/>
                  <a:gd name="T13" fmla="*/ 43 h 49"/>
                  <a:gd name="T14" fmla="*/ 4 w 26"/>
                  <a:gd name="T15" fmla="*/ 44 h 49"/>
                  <a:gd name="T16" fmla="*/ 7 w 26"/>
                  <a:gd name="T17" fmla="*/ 45 h 49"/>
                  <a:gd name="T18" fmla="*/ 13 w 26"/>
                  <a:gd name="T19" fmla="*/ 46 h 49"/>
                  <a:gd name="T20" fmla="*/ 18 w 26"/>
                  <a:gd name="T21" fmla="*/ 48 h 49"/>
                  <a:gd name="T22" fmla="*/ 20 w 26"/>
                  <a:gd name="T23" fmla="*/ 46 h 49"/>
                  <a:gd name="T24" fmla="*/ 23 w 26"/>
                  <a:gd name="T25" fmla="*/ 44 h 49"/>
                  <a:gd name="T26" fmla="*/ 25 w 26"/>
                  <a:gd name="T27" fmla="*/ 41 h 49"/>
                  <a:gd name="T28" fmla="*/ 24 w 26"/>
                  <a:gd name="T29" fmla="*/ 22 h 49"/>
                  <a:gd name="T30" fmla="*/ 24 w 26"/>
                  <a:gd name="T31" fmla="*/ 7 h 49"/>
                  <a:gd name="T32" fmla="*/ 25 w 26"/>
                  <a:gd name="T33" fmla="*/ 1 h 49"/>
                  <a:gd name="T34" fmla="*/ 2 w 26"/>
                  <a:gd name="T35" fmla="*/ 0 h 49"/>
                  <a:gd name="T36" fmla="*/ 2 w 26"/>
                  <a:gd name="T37" fmla="*/ 8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49">
                    <a:moveTo>
                      <a:pt x="2" y="8"/>
                    </a:moveTo>
                    <a:lnTo>
                      <a:pt x="1" y="17"/>
                    </a:lnTo>
                    <a:lnTo>
                      <a:pt x="0" y="19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" y="41"/>
                    </a:lnTo>
                    <a:lnTo>
                      <a:pt x="2" y="43"/>
                    </a:lnTo>
                    <a:lnTo>
                      <a:pt x="4" y="44"/>
                    </a:lnTo>
                    <a:lnTo>
                      <a:pt x="7" y="45"/>
                    </a:lnTo>
                    <a:lnTo>
                      <a:pt x="13" y="46"/>
                    </a:lnTo>
                    <a:lnTo>
                      <a:pt x="18" y="48"/>
                    </a:lnTo>
                    <a:lnTo>
                      <a:pt x="20" y="46"/>
                    </a:lnTo>
                    <a:lnTo>
                      <a:pt x="23" y="44"/>
                    </a:lnTo>
                    <a:lnTo>
                      <a:pt x="25" y="41"/>
                    </a:lnTo>
                    <a:lnTo>
                      <a:pt x="24" y="22"/>
                    </a:lnTo>
                    <a:lnTo>
                      <a:pt x="24" y="7"/>
                    </a:lnTo>
                    <a:lnTo>
                      <a:pt x="25" y="1"/>
                    </a:lnTo>
                    <a:lnTo>
                      <a:pt x="2" y="0"/>
                    </a:lnTo>
                    <a:lnTo>
                      <a:pt x="2" y="8"/>
                    </a:lnTo>
                  </a:path>
                </a:pathLst>
              </a:custGeom>
              <a:solidFill>
                <a:srgbClr val="808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38" name="Freeform 325"/>
              <p:cNvSpPr>
                <a:spLocks/>
              </p:cNvSpPr>
              <p:nvPr/>
            </p:nvSpPr>
            <p:spPr bwMode="auto">
              <a:xfrm>
                <a:off x="816" y="911"/>
                <a:ext cx="17" cy="24"/>
              </a:xfrm>
              <a:custGeom>
                <a:avLst/>
                <a:gdLst>
                  <a:gd name="T0" fmla="*/ 0 w 17"/>
                  <a:gd name="T1" fmla="*/ 0 h 24"/>
                  <a:gd name="T2" fmla="*/ 1 w 17"/>
                  <a:gd name="T3" fmla="*/ 10 h 24"/>
                  <a:gd name="T4" fmla="*/ 1 w 17"/>
                  <a:gd name="T5" fmla="*/ 17 h 24"/>
                  <a:gd name="T6" fmla="*/ 4 w 17"/>
                  <a:gd name="T7" fmla="*/ 21 h 24"/>
                  <a:gd name="T8" fmla="*/ 13 w 17"/>
                  <a:gd name="T9" fmla="*/ 23 h 24"/>
                  <a:gd name="T10" fmla="*/ 16 w 17"/>
                  <a:gd name="T11" fmla="*/ 20 h 24"/>
                  <a:gd name="T12" fmla="*/ 16 w 17"/>
                  <a:gd name="T13" fmla="*/ 5 h 24"/>
                  <a:gd name="T14" fmla="*/ 0 w 17"/>
                  <a:gd name="T15" fmla="*/ 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0" y="0"/>
                    </a:moveTo>
                    <a:lnTo>
                      <a:pt x="1" y="10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39" name="Freeform 326"/>
              <p:cNvSpPr>
                <a:spLocks/>
              </p:cNvSpPr>
              <p:nvPr/>
            </p:nvSpPr>
            <p:spPr bwMode="auto">
              <a:xfrm>
                <a:off x="809" y="922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4 h 16"/>
                  <a:gd name="T4" fmla="*/ 0 w 2"/>
                  <a:gd name="T5" fmla="*/ 7 h 16"/>
                  <a:gd name="T6" fmla="*/ 0 w 2"/>
                  <a:gd name="T7" fmla="*/ 11 h 16"/>
                  <a:gd name="T8" fmla="*/ 0 w 2"/>
                  <a:gd name="T9" fmla="*/ 14 h 16"/>
                  <a:gd name="T10" fmla="*/ 1 w 2"/>
                  <a:gd name="T11" fmla="*/ 15 h 16"/>
                  <a:gd name="T12" fmla="*/ 1 w 2"/>
                  <a:gd name="T13" fmla="*/ 12 h 16"/>
                  <a:gd name="T14" fmla="*/ 0 w 2"/>
                  <a:gd name="T15" fmla="*/ 9 h 16"/>
                  <a:gd name="T16" fmla="*/ 0 w 2"/>
                  <a:gd name="T17" fmla="*/ 6 h 16"/>
                  <a:gd name="T18" fmla="*/ 0 w 2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40" name="Freeform 327"/>
              <p:cNvSpPr>
                <a:spLocks/>
              </p:cNvSpPr>
              <p:nvPr/>
            </p:nvSpPr>
            <p:spPr bwMode="auto">
              <a:xfrm>
                <a:off x="818" y="938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0 w 11"/>
                  <a:gd name="T3" fmla="*/ 1 h 2"/>
                  <a:gd name="T4" fmla="*/ 8 w 11"/>
                  <a:gd name="T5" fmla="*/ 1 h 2"/>
                  <a:gd name="T6" fmla="*/ 10 w 11"/>
                  <a:gd name="T7" fmla="*/ 1 h 2"/>
                  <a:gd name="T8" fmla="*/ 0 w 1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503" name="Freeform 328"/>
            <p:cNvSpPr>
              <a:spLocks/>
            </p:cNvSpPr>
            <p:nvPr/>
          </p:nvSpPr>
          <p:spPr bwMode="auto">
            <a:xfrm>
              <a:off x="829" y="879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1 w 14"/>
                <a:gd name="T3" fmla="*/ 1 h 4"/>
                <a:gd name="T4" fmla="*/ 3 w 14"/>
                <a:gd name="T5" fmla="*/ 2 h 4"/>
                <a:gd name="T6" fmla="*/ 4 w 14"/>
                <a:gd name="T7" fmla="*/ 3 h 4"/>
                <a:gd name="T8" fmla="*/ 6 w 14"/>
                <a:gd name="T9" fmla="*/ 3 h 4"/>
                <a:gd name="T10" fmla="*/ 8 w 14"/>
                <a:gd name="T11" fmla="*/ 3 h 4"/>
                <a:gd name="T12" fmla="*/ 10 w 14"/>
                <a:gd name="T13" fmla="*/ 2 h 4"/>
                <a:gd name="T14" fmla="*/ 12 w 14"/>
                <a:gd name="T15" fmla="*/ 1 h 4"/>
                <a:gd name="T16" fmla="*/ 13 w 14"/>
                <a:gd name="T17" fmla="*/ 0 h 4"/>
                <a:gd name="T18" fmla="*/ 0 w 14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04" name="Group 329"/>
            <p:cNvGrpSpPr>
              <a:grpSpLocks/>
            </p:cNvGrpSpPr>
            <p:nvPr/>
          </p:nvGrpSpPr>
          <p:grpSpPr bwMode="auto">
            <a:xfrm>
              <a:off x="799" y="799"/>
              <a:ext cx="103" cy="130"/>
              <a:chOff x="799" y="799"/>
              <a:chExt cx="103" cy="130"/>
            </a:xfrm>
          </p:grpSpPr>
          <p:sp>
            <p:nvSpPr>
              <p:cNvPr id="59522" name="Freeform 330"/>
              <p:cNvSpPr>
                <a:spLocks/>
              </p:cNvSpPr>
              <p:nvPr/>
            </p:nvSpPr>
            <p:spPr bwMode="auto">
              <a:xfrm>
                <a:off x="799" y="799"/>
                <a:ext cx="103" cy="130"/>
              </a:xfrm>
              <a:custGeom>
                <a:avLst/>
                <a:gdLst>
                  <a:gd name="T0" fmla="*/ 2 w 103"/>
                  <a:gd name="T1" fmla="*/ 38 h 130"/>
                  <a:gd name="T2" fmla="*/ 1 w 103"/>
                  <a:gd name="T3" fmla="*/ 46 h 130"/>
                  <a:gd name="T4" fmla="*/ 0 w 103"/>
                  <a:gd name="T5" fmla="*/ 51 h 130"/>
                  <a:gd name="T6" fmla="*/ 1 w 103"/>
                  <a:gd name="T7" fmla="*/ 56 h 130"/>
                  <a:gd name="T8" fmla="*/ 1 w 103"/>
                  <a:gd name="T9" fmla="*/ 60 h 130"/>
                  <a:gd name="T10" fmla="*/ 3 w 103"/>
                  <a:gd name="T11" fmla="*/ 64 h 130"/>
                  <a:gd name="T12" fmla="*/ 5 w 103"/>
                  <a:gd name="T13" fmla="*/ 67 h 130"/>
                  <a:gd name="T14" fmla="*/ 7 w 103"/>
                  <a:gd name="T15" fmla="*/ 69 h 130"/>
                  <a:gd name="T16" fmla="*/ 7 w 103"/>
                  <a:gd name="T17" fmla="*/ 72 h 130"/>
                  <a:gd name="T18" fmla="*/ 9 w 103"/>
                  <a:gd name="T19" fmla="*/ 75 h 130"/>
                  <a:gd name="T20" fmla="*/ 9 w 103"/>
                  <a:gd name="T21" fmla="*/ 79 h 130"/>
                  <a:gd name="T22" fmla="*/ 9 w 103"/>
                  <a:gd name="T23" fmla="*/ 81 h 130"/>
                  <a:gd name="T24" fmla="*/ 9 w 103"/>
                  <a:gd name="T25" fmla="*/ 87 h 130"/>
                  <a:gd name="T26" fmla="*/ 9 w 103"/>
                  <a:gd name="T27" fmla="*/ 90 h 130"/>
                  <a:gd name="T28" fmla="*/ 10 w 103"/>
                  <a:gd name="T29" fmla="*/ 97 h 130"/>
                  <a:gd name="T30" fmla="*/ 14 w 103"/>
                  <a:gd name="T31" fmla="*/ 101 h 130"/>
                  <a:gd name="T32" fmla="*/ 16 w 103"/>
                  <a:gd name="T33" fmla="*/ 107 h 130"/>
                  <a:gd name="T34" fmla="*/ 18 w 103"/>
                  <a:gd name="T35" fmla="*/ 111 h 130"/>
                  <a:gd name="T36" fmla="*/ 18 w 103"/>
                  <a:gd name="T37" fmla="*/ 112 h 130"/>
                  <a:gd name="T38" fmla="*/ 19 w 103"/>
                  <a:gd name="T39" fmla="*/ 114 h 130"/>
                  <a:gd name="T40" fmla="*/ 19 w 103"/>
                  <a:gd name="T41" fmla="*/ 117 h 130"/>
                  <a:gd name="T42" fmla="*/ 21 w 103"/>
                  <a:gd name="T43" fmla="*/ 118 h 130"/>
                  <a:gd name="T44" fmla="*/ 22 w 103"/>
                  <a:gd name="T45" fmla="*/ 119 h 130"/>
                  <a:gd name="T46" fmla="*/ 22 w 103"/>
                  <a:gd name="T47" fmla="*/ 123 h 130"/>
                  <a:gd name="T48" fmla="*/ 24 w 103"/>
                  <a:gd name="T49" fmla="*/ 125 h 130"/>
                  <a:gd name="T50" fmla="*/ 26 w 103"/>
                  <a:gd name="T51" fmla="*/ 127 h 130"/>
                  <a:gd name="T52" fmla="*/ 27 w 103"/>
                  <a:gd name="T53" fmla="*/ 129 h 130"/>
                  <a:gd name="T54" fmla="*/ 32 w 103"/>
                  <a:gd name="T55" fmla="*/ 129 h 130"/>
                  <a:gd name="T56" fmla="*/ 40 w 103"/>
                  <a:gd name="T57" fmla="*/ 125 h 130"/>
                  <a:gd name="T58" fmla="*/ 46 w 103"/>
                  <a:gd name="T59" fmla="*/ 122 h 130"/>
                  <a:gd name="T60" fmla="*/ 59 w 103"/>
                  <a:gd name="T61" fmla="*/ 117 h 130"/>
                  <a:gd name="T62" fmla="*/ 62 w 103"/>
                  <a:gd name="T63" fmla="*/ 115 h 130"/>
                  <a:gd name="T64" fmla="*/ 65 w 103"/>
                  <a:gd name="T65" fmla="*/ 118 h 130"/>
                  <a:gd name="T66" fmla="*/ 68 w 103"/>
                  <a:gd name="T67" fmla="*/ 118 h 130"/>
                  <a:gd name="T68" fmla="*/ 71 w 103"/>
                  <a:gd name="T69" fmla="*/ 117 h 130"/>
                  <a:gd name="T70" fmla="*/ 77 w 103"/>
                  <a:gd name="T71" fmla="*/ 111 h 130"/>
                  <a:gd name="T72" fmla="*/ 82 w 103"/>
                  <a:gd name="T73" fmla="*/ 103 h 130"/>
                  <a:gd name="T74" fmla="*/ 88 w 103"/>
                  <a:gd name="T75" fmla="*/ 95 h 130"/>
                  <a:gd name="T76" fmla="*/ 94 w 103"/>
                  <a:gd name="T77" fmla="*/ 85 h 130"/>
                  <a:gd name="T78" fmla="*/ 96 w 103"/>
                  <a:gd name="T79" fmla="*/ 79 h 130"/>
                  <a:gd name="T80" fmla="*/ 98 w 103"/>
                  <a:gd name="T81" fmla="*/ 73 h 130"/>
                  <a:gd name="T82" fmla="*/ 99 w 103"/>
                  <a:gd name="T83" fmla="*/ 69 h 130"/>
                  <a:gd name="T84" fmla="*/ 101 w 103"/>
                  <a:gd name="T85" fmla="*/ 61 h 130"/>
                  <a:gd name="T86" fmla="*/ 102 w 103"/>
                  <a:gd name="T87" fmla="*/ 53 h 130"/>
                  <a:gd name="T88" fmla="*/ 102 w 103"/>
                  <a:gd name="T89" fmla="*/ 43 h 130"/>
                  <a:gd name="T90" fmla="*/ 102 w 103"/>
                  <a:gd name="T91" fmla="*/ 32 h 130"/>
                  <a:gd name="T92" fmla="*/ 100 w 103"/>
                  <a:gd name="T93" fmla="*/ 25 h 130"/>
                  <a:gd name="T94" fmla="*/ 94 w 103"/>
                  <a:gd name="T95" fmla="*/ 14 h 130"/>
                  <a:gd name="T96" fmla="*/ 87 w 103"/>
                  <a:gd name="T97" fmla="*/ 10 h 130"/>
                  <a:gd name="T98" fmla="*/ 79 w 103"/>
                  <a:gd name="T99" fmla="*/ 5 h 130"/>
                  <a:gd name="T100" fmla="*/ 69 w 103"/>
                  <a:gd name="T101" fmla="*/ 1 h 130"/>
                  <a:gd name="T102" fmla="*/ 59 w 103"/>
                  <a:gd name="T103" fmla="*/ 0 h 130"/>
                  <a:gd name="T104" fmla="*/ 45 w 103"/>
                  <a:gd name="T105" fmla="*/ 0 h 130"/>
                  <a:gd name="T106" fmla="*/ 34 w 103"/>
                  <a:gd name="T107" fmla="*/ 2 h 130"/>
                  <a:gd name="T108" fmla="*/ 23 w 103"/>
                  <a:gd name="T109" fmla="*/ 6 h 130"/>
                  <a:gd name="T110" fmla="*/ 14 w 103"/>
                  <a:gd name="T111" fmla="*/ 12 h 130"/>
                  <a:gd name="T112" fmla="*/ 9 w 103"/>
                  <a:gd name="T113" fmla="*/ 19 h 130"/>
                  <a:gd name="T114" fmla="*/ 5 w 103"/>
                  <a:gd name="T115" fmla="*/ 29 h 130"/>
                  <a:gd name="T116" fmla="*/ 2 w 103"/>
                  <a:gd name="T117" fmla="*/ 38 h 1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3" h="130">
                    <a:moveTo>
                      <a:pt x="2" y="38"/>
                    </a:moveTo>
                    <a:lnTo>
                      <a:pt x="1" y="46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1" y="60"/>
                    </a:lnTo>
                    <a:lnTo>
                      <a:pt x="3" y="64"/>
                    </a:lnTo>
                    <a:lnTo>
                      <a:pt x="5" y="67"/>
                    </a:lnTo>
                    <a:lnTo>
                      <a:pt x="7" y="69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9" y="79"/>
                    </a:lnTo>
                    <a:lnTo>
                      <a:pt x="9" y="81"/>
                    </a:lnTo>
                    <a:lnTo>
                      <a:pt x="9" y="87"/>
                    </a:lnTo>
                    <a:lnTo>
                      <a:pt x="9" y="90"/>
                    </a:lnTo>
                    <a:lnTo>
                      <a:pt x="10" y="97"/>
                    </a:lnTo>
                    <a:lnTo>
                      <a:pt x="14" y="101"/>
                    </a:lnTo>
                    <a:lnTo>
                      <a:pt x="16" y="107"/>
                    </a:lnTo>
                    <a:lnTo>
                      <a:pt x="18" y="111"/>
                    </a:lnTo>
                    <a:lnTo>
                      <a:pt x="18" y="112"/>
                    </a:lnTo>
                    <a:lnTo>
                      <a:pt x="19" y="114"/>
                    </a:lnTo>
                    <a:lnTo>
                      <a:pt x="19" y="117"/>
                    </a:lnTo>
                    <a:lnTo>
                      <a:pt x="21" y="118"/>
                    </a:lnTo>
                    <a:lnTo>
                      <a:pt x="22" y="119"/>
                    </a:lnTo>
                    <a:lnTo>
                      <a:pt x="22" y="123"/>
                    </a:lnTo>
                    <a:lnTo>
                      <a:pt x="24" y="125"/>
                    </a:lnTo>
                    <a:lnTo>
                      <a:pt x="26" y="127"/>
                    </a:lnTo>
                    <a:lnTo>
                      <a:pt x="27" y="129"/>
                    </a:lnTo>
                    <a:lnTo>
                      <a:pt x="32" y="129"/>
                    </a:lnTo>
                    <a:lnTo>
                      <a:pt x="40" y="125"/>
                    </a:lnTo>
                    <a:lnTo>
                      <a:pt x="46" y="122"/>
                    </a:lnTo>
                    <a:lnTo>
                      <a:pt x="59" y="117"/>
                    </a:lnTo>
                    <a:lnTo>
                      <a:pt x="62" y="115"/>
                    </a:lnTo>
                    <a:lnTo>
                      <a:pt x="65" y="118"/>
                    </a:lnTo>
                    <a:lnTo>
                      <a:pt x="68" y="118"/>
                    </a:lnTo>
                    <a:lnTo>
                      <a:pt x="71" y="117"/>
                    </a:lnTo>
                    <a:lnTo>
                      <a:pt x="77" y="111"/>
                    </a:lnTo>
                    <a:lnTo>
                      <a:pt x="82" y="103"/>
                    </a:lnTo>
                    <a:lnTo>
                      <a:pt x="88" y="95"/>
                    </a:lnTo>
                    <a:lnTo>
                      <a:pt x="94" y="85"/>
                    </a:lnTo>
                    <a:lnTo>
                      <a:pt x="96" y="79"/>
                    </a:lnTo>
                    <a:lnTo>
                      <a:pt x="98" y="73"/>
                    </a:lnTo>
                    <a:lnTo>
                      <a:pt x="99" y="69"/>
                    </a:lnTo>
                    <a:lnTo>
                      <a:pt x="101" y="61"/>
                    </a:lnTo>
                    <a:lnTo>
                      <a:pt x="102" y="53"/>
                    </a:lnTo>
                    <a:lnTo>
                      <a:pt x="102" y="43"/>
                    </a:lnTo>
                    <a:lnTo>
                      <a:pt x="102" y="32"/>
                    </a:lnTo>
                    <a:lnTo>
                      <a:pt x="100" y="25"/>
                    </a:lnTo>
                    <a:lnTo>
                      <a:pt x="94" y="14"/>
                    </a:lnTo>
                    <a:lnTo>
                      <a:pt x="87" y="10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59" y="0"/>
                    </a:lnTo>
                    <a:lnTo>
                      <a:pt x="45" y="0"/>
                    </a:lnTo>
                    <a:lnTo>
                      <a:pt x="34" y="2"/>
                    </a:lnTo>
                    <a:lnTo>
                      <a:pt x="23" y="6"/>
                    </a:lnTo>
                    <a:lnTo>
                      <a:pt x="14" y="12"/>
                    </a:lnTo>
                    <a:lnTo>
                      <a:pt x="9" y="19"/>
                    </a:lnTo>
                    <a:lnTo>
                      <a:pt x="5" y="29"/>
                    </a:lnTo>
                    <a:lnTo>
                      <a:pt x="2" y="38"/>
                    </a:lnTo>
                  </a:path>
                </a:pathLst>
              </a:cu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523" name="Group 331"/>
              <p:cNvGrpSpPr>
                <a:grpSpLocks/>
              </p:cNvGrpSpPr>
              <p:nvPr/>
            </p:nvGrpSpPr>
            <p:grpSpPr bwMode="auto">
              <a:xfrm>
                <a:off x="799" y="839"/>
                <a:ext cx="99" cy="87"/>
                <a:chOff x="799" y="839"/>
                <a:chExt cx="99" cy="87"/>
              </a:xfrm>
            </p:grpSpPr>
            <p:sp>
              <p:nvSpPr>
                <p:cNvPr id="59524" name="Freeform 332"/>
                <p:cNvSpPr>
                  <a:spLocks/>
                </p:cNvSpPr>
                <p:nvPr/>
              </p:nvSpPr>
              <p:spPr bwMode="auto">
                <a:xfrm>
                  <a:off x="799" y="839"/>
                  <a:ext cx="64" cy="87"/>
                </a:xfrm>
                <a:custGeom>
                  <a:avLst/>
                  <a:gdLst>
                    <a:gd name="T0" fmla="*/ 15 w 64"/>
                    <a:gd name="T1" fmla="*/ 63 h 87"/>
                    <a:gd name="T2" fmla="*/ 17 w 64"/>
                    <a:gd name="T3" fmla="*/ 72 h 87"/>
                    <a:gd name="T4" fmla="*/ 20 w 64"/>
                    <a:gd name="T5" fmla="*/ 79 h 87"/>
                    <a:gd name="T6" fmla="*/ 25 w 64"/>
                    <a:gd name="T7" fmla="*/ 85 h 87"/>
                    <a:gd name="T8" fmla="*/ 35 w 64"/>
                    <a:gd name="T9" fmla="*/ 85 h 87"/>
                    <a:gd name="T10" fmla="*/ 42 w 64"/>
                    <a:gd name="T11" fmla="*/ 74 h 87"/>
                    <a:gd name="T12" fmla="*/ 50 w 64"/>
                    <a:gd name="T13" fmla="*/ 69 h 87"/>
                    <a:gd name="T14" fmla="*/ 54 w 64"/>
                    <a:gd name="T15" fmla="*/ 62 h 87"/>
                    <a:gd name="T16" fmla="*/ 46 w 64"/>
                    <a:gd name="T17" fmla="*/ 59 h 87"/>
                    <a:gd name="T18" fmla="*/ 43 w 64"/>
                    <a:gd name="T19" fmla="*/ 55 h 87"/>
                    <a:gd name="T20" fmla="*/ 46 w 64"/>
                    <a:gd name="T21" fmla="*/ 49 h 87"/>
                    <a:gd name="T22" fmla="*/ 50 w 64"/>
                    <a:gd name="T23" fmla="*/ 45 h 87"/>
                    <a:gd name="T24" fmla="*/ 59 w 64"/>
                    <a:gd name="T25" fmla="*/ 42 h 87"/>
                    <a:gd name="T26" fmla="*/ 62 w 64"/>
                    <a:gd name="T27" fmla="*/ 35 h 87"/>
                    <a:gd name="T28" fmla="*/ 54 w 64"/>
                    <a:gd name="T29" fmla="*/ 34 h 87"/>
                    <a:gd name="T30" fmla="*/ 47 w 64"/>
                    <a:gd name="T31" fmla="*/ 33 h 87"/>
                    <a:gd name="T32" fmla="*/ 41 w 64"/>
                    <a:gd name="T33" fmla="*/ 30 h 87"/>
                    <a:gd name="T34" fmla="*/ 39 w 64"/>
                    <a:gd name="T35" fmla="*/ 27 h 87"/>
                    <a:gd name="T36" fmla="*/ 39 w 64"/>
                    <a:gd name="T37" fmla="*/ 21 h 87"/>
                    <a:gd name="T38" fmla="*/ 44 w 64"/>
                    <a:gd name="T39" fmla="*/ 15 h 87"/>
                    <a:gd name="T40" fmla="*/ 45 w 64"/>
                    <a:gd name="T41" fmla="*/ 8 h 87"/>
                    <a:gd name="T42" fmla="*/ 43 w 64"/>
                    <a:gd name="T43" fmla="*/ 6 h 87"/>
                    <a:gd name="T44" fmla="*/ 37 w 64"/>
                    <a:gd name="T45" fmla="*/ 8 h 87"/>
                    <a:gd name="T46" fmla="*/ 26 w 64"/>
                    <a:gd name="T47" fmla="*/ 10 h 87"/>
                    <a:gd name="T48" fmla="*/ 14 w 64"/>
                    <a:gd name="T49" fmla="*/ 7 h 87"/>
                    <a:gd name="T50" fmla="*/ 6 w 64"/>
                    <a:gd name="T51" fmla="*/ 2 h 87"/>
                    <a:gd name="T52" fmla="*/ 1 w 64"/>
                    <a:gd name="T53" fmla="*/ 1 h 87"/>
                    <a:gd name="T54" fmla="*/ 0 w 64"/>
                    <a:gd name="T55" fmla="*/ 13 h 87"/>
                    <a:gd name="T56" fmla="*/ 2 w 64"/>
                    <a:gd name="T57" fmla="*/ 22 h 87"/>
                    <a:gd name="T58" fmla="*/ 8 w 64"/>
                    <a:gd name="T59" fmla="*/ 28 h 87"/>
                    <a:gd name="T60" fmla="*/ 12 w 64"/>
                    <a:gd name="T61" fmla="*/ 33 h 87"/>
                    <a:gd name="T62" fmla="*/ 11 w 64"/>
                    <a:gd name="T63" fmla="*/ 40 h 87"/>
                    <a:gd name="T64" fmla="*/ 8 w 64"/>
                    <a:gd name="T65" fmla="*/ 52 h 87"/>
                    <a:gd name="T66" fmla="*/ 6 w 64"/>
                    <a:gd name="T67" fmla="*/ 58 h 87"/>
                    <a:gd name="T68" fmla="*/ 10 w 64"/>
                    <a:gd name="T69" fmla="*/ 61 h 8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" h="87">
                      <a:moveTo>
                        <a:pt x="14" y="61"/>
                      </a:moveTo>
                      <a:lnTo>
                        <a:pt x="15" y="63"/>
                      </a:lnTo>
                      <a:lnTo>
                        <a:pt x="16" y="67"/>
                      </a:lnTo>
                      <a:lnTo>
                        <a:pt x="17" y="72"/>
                      </a:lnTo>
                      <a:lnTo>
                        <a:pt x="18" y="75"/>
                      </a:lnTo>
                      <a:lnTo>
                        <a:pt x="20" y="79"/>
                      </a:lnTo>
                      <a:lnTo>
                        <a:pt x="21" y="82"/>
                      </a:lnTo>
                      <a:lnTo>
                        <a:pt x="25" y="85"/>
                      </a:lnTo>
                      <a:lnTo>
                        <a:pt x="28" y="86"/>
                      </a:lnTo>
                      <a:lnTo>
                        <a:pt x="35" y="85"/>
                      </a:lnTo>
                      <a:lnTo>
                        <a:pt x="39" y="81"/>
                      </a:lnTo>
                      <a:lnTo>
                        <a:pt x="42" y="74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3" y="65"/>
                      </a:lnTo>
                      <a:lnTo>
                        <a:pt x="54" y="62"/>
                      </a:lnTo>
                      <a:lnTo>
                        <a:pt x="51" y="60"/>
                      </a:lnTo>
                      <a:lnTo>
                        <a:pt x="46" y="59"/>
                      </a:lnTo>
                      <a:lnTo>
                        <a:pt x="43" y="59"/>
                      </a:lnTo>
                      <a:lnTo>
                        <a:pt x="43" y="55"/>
                      </a:lnTo>
                      <a:lnTo>
                        <a:pt x="44" y="52"/>
                      </a:lnTo>
                      <a:lnTo>
                        <a:pt x="46" y="49"/>
                      </a:lnTo>
                      <a:lnTo>
                        <a:pt x="48" y="47"/>
                      </a:lnTo>
                      <a:lnTo>
                        <a:pt x="50" y="45"/>
                      </a:lnTo>
                      <a:lnTo>
                        <a:pt x="53" y="43"/>
                      </a:lnTo>
                      <a:lnTo>
                        <a:pt x="59" y="42"/>
                      </a:lnTo>
                      <a:lnTo>
                        <a:pt x="63" y="40"/>
                      </a:lnTo>
                      <a:lnTo>
                        <a:pt x="62" y="35"/>
                      </a:lnTo>
                      <a:lnTo>
                        <a:pt x="59" y="33"/>
                      </a:lnTo>
                      <a:lnTo>
                        <a:pt x="54" y="34"/>
                      </a:lnTo>
                      <a:lnTo>
                        <a:pt x="50" y="34"/>
                      </a:lnTo>
                      <a:lnTo>
                        <a:pt x="47" y="33"/>
                      </a:lnTo>
                      <a:lnTo>
                        <a:pt x="43" y="32"/>
                      </a:lnTo>
                      <a:lnTo>
                        <a:pt x="41" y="30"/>
                      </a:lnTo>
                      <a:lnTo>
                        <a:pt x="39" y="29"/>
                      </a:lnTo>
                      <a:lnTo>
                        <a:pt x="39" y="27"/>
                      </a:lnTo>
                      <a:lnTo>
                        <a:pt x="39" y="24"/>
                      </a:lnTo>
                      <a:lnTo>
                        <a:pt x="39" y="21"/>
                      </a:lnTo>
                      <a:lnTo>
                        <a:pt x="42" y="17"/>
                      </a:lnTo>
                      <a:lnTo>
                        <a:pt x="44" y="15"/>
                      </a:lnTo>
                      <a:lnTo>
                        <a:pt x="45" y="12"/>
                      </a:lnTo>
                      <a:lnTo>
                        <a:pt x="45" y="8"/>
                      </a:lnTo>
                      <a:lnTo>
                        <a:pt x="45" y="7"/>
                      </a:lnTo>
                      <a:lnTo>
                        <a:pt x="43" y="6"/>
                      </a:lnTo>
                      <a:lnTo>
                        <a:pt x="41" y="7"/>
                      </a:lnTo>
                      <a:lnTo>
                        <a:pt x="37" y="8"/>
                      </a:lnTo>
                      <a:lnTo>
                        <a:pt x="31" y="10"/>
                      </a:lnTo>
                      <a:lnTo>
                        <a:pt x="26" y="10"/>
                      </a:lnTo>
                      <a:lnTo>
                        <a:pt x="18" y="10"/>
                      </a:lnTo>
                      <a:lnTo>
                        <a:pt x="14" y="7"/>
                      </a:lnTo>
                      <a:lnTo>
                        <a:pt x="10" y="6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1" y="6"/>
                      </a:ln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2" y="22"/>
                      </a:lnTo>
                      <a:lnTo>
                        <a:pt x="5" y="24"/>
                      </a:lnTo>
                      <a:lnTo>
                        <a:pt x="8" y="28"/>
                      </a:lnTo>
                      <a:lnTo>
                        <a:pt x="10" y="31"/>
                      </a:lnTo>
                      <a:lnTo>
                        <a:pt x="12" y="33"/>
                      </a:lnTo>
                      <a:lnTo>
                        <a:pt x="13" y="36"/>
                      </a:lnTo>
                      <a:lnTo>
                        <a:pt x="11" y="40"/>
                      </a:lnTo>
                      <a:lnTo>
                        <a:pt x="9" y="46"/>
                      </a:lnTo>
                      <a:lnTo>
                        <a:pt x="8" y="52"/>
                      </a:lnTo>
                      <a:lnTo>
                        <a:pt x="6" y="56"/>
                      </a:lnTo>
                      <a:lnTo>
                        <a:pt x="6" y="58"/>
                      </a:lnTo>
                      <a:lnTo>
                        <a:pt x="7" y="60"/>
                      </a:lnTo>
                      <a:lnTo>
                        <a:pt x="10" y="61"/>
                      </a:lnTo>
                      <a:lnTo>
                        <a:pt x="14" y="61"/>
                      </a:lnTo>
                    </a:path>
                  </a:pathLst>
                </a:custGeom>
                <a:solidFill>
                  <a:srgbClr val="F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5" name="Freeform 333"/>
                <p:cNvSpPr>
                  <a:spLocks/>
                </p:cNvSpPr>
                <p:nvPr/>
              </p:nvSpPr>
              <p:spPr bwMode="auto">
                <a:xfrm>
                  <a:off x="893" y="870"/>
                  <a:ext cx="5" cy="14"/>
                </a:xfrm>
                <a:custGeom>
                  <a:avLst/>
                  <a:gdLst>
                    <a:gd name="T0" fmla="*/ 1 w 5"/>
                    <a:gd name="T1" fmla="*/ 2 h 14"/>
                    <a:gd name="T2" fmla="*/ 0 w 5"/>
                    <a:gd name="T3" fmla="*/ 6 h 14"/>
                    <a:gd name="T4" fmla="*/ 0 w 5"/>
                    <a:gd name="T5" fmla="*/ 10 h 14"/>
                    <a:gd name="T6" fmla="*/ 1 w 5"/>
                    <a:gd name="T7" fmla="*/ 13 h 14"/>
                    <a:gd name="T8" fmla="*/ 2 w 5"/>
                    <a:gd name="T9" fmla="*/ 10 h 14"/>
                    <a:gd name="T10" fmla="*/ 3 w 5"/>
                    <a:gd name="T11" fmla="*/ 6 h 14"/>
                    <a:gd name="T12" fmla="*/ 4 w 5"/>
                    <a:gd name="T13" fmla="*/ 1 h 14"/>
                    <a:gd name="T14" fmla="*/ 3 w 5"/>
                    <a:gd name="T15" fmla="*/ 0 h 14"/>
                    <a:gd name="T16" fmla="*/ 1 w 5"/>
                    <a:gd name="T17" fmla="*/ 2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2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2" y="10"/>
                      </a:lnTo>
                      <a:lnTo>
                        <a:pt x="3" y="6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6" name="Freeform 334"/>
                <p:cNvSpPr>
                  <a:spLocks/>
                </p:cNvSpPr>
                <p:nvPr/>
              </p:nvSpPr>
              <p:spPr bwMode="auto">
                <a:xfrm>
                  <a:off x="864" y="899"/>
                  <a:ext cx="21" cy="19"/>
                </a:xfrm>
                <a:custGeom>
                  <a:avLst/>
                  <a:gdLst>
                    <a:gd name="T0" fmla="*/ 0 w 21"/>
                    <a:gd name="T1" fmla="*/ 16 h 19"/>
                    <a:gd name="T2" fmla="*/ 4 w 21"/>
                    <a:gd name="T3" fmla="*/ 18 h 19"/>
                    <a:gd name="T4" fmla="*/ 5 w 21"/>
                    <a:gd name="T5" fmla="*/ 18 h 19"/>
                    <a:gd name="T6" fmla="*/ 8 w 21"/>
                    <a:gd name="T7" fmla="*/ 16 h 19"/>
                    <a:gd name="T8" fmla="*/ 11 w 21"/>
                    <a:gd name="T9" fmla="*/ 14 h 19"/>
                    <a:gd name="T10" fmla="*/ 16 w 21"/>
                    <a:gd name="T11" fmla="*/ 9 h 19"/>
                    <a:gd name="T12" fmla="*/ 19 w 21"/>
                    <a:gd name="T13" fmla="*/ 4 h 19"/>
                    <a:gd name="T14" fmla="*/ 20 w 21"/>
                    <a:gd name="T15" fmla="*/ 2 h 19"/>
                    <a:gd name="T16" fmla="*/ 20 w 21"/>
                    <a:gd name="T17" fmla="*/ 1 h 19"/>
                    <a:gd name="T18" fmla="*/ 16 w 21"/>
                    <a:gd name="T19" fmla="*/ 0 h 19"/>
                    <a:gd name="T20" fmla="*/ 15 w 21"/>
                    <a:gd name="T21" fmla="*/ 1 h 19"/>
                    <a:gd name="T22" fmla="*/ 11 w 21"/>
                    <a:gd name="T23" fmla="*/ 6 h 19"/>
                    <a:gd name="T24" fmla="*/ 6 w 21"/>
                    <a:gd name="T25" fmla="*/ 11 h 19"/>
                    <a:gd name="T26" fmla="*/ 0 w 21"/>
                    <a:gd name="T27" fmla="*/ 16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" h="19">
                      <a:moveTo>
                        <a:pt x="0" y="16"/>
                      </a:move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8" y="16"/>
                      </a:lnTo>
                      <a:lnTo>
                        <a:pt x="11" y="14"/>
                      </a:lnTo>
                      <a:lnTo>
                        <a:pt x="16" y="9"/>
                      </a:lnTo>
                      <a:lnTo>
                        <a:pt x="19" y="4"/>
                      </a:lnTo>
                      <a:lnTo>
                        <a:pt x="20" y="2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5" y="1"/>
                      </a:lnTo>
                      <a:lnTo>
                        <a:pt x="11" y="6"/>
                      </a:lnTo>
                      <a:lnTo>
                        <a:pt x="6" y="11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7" name="Freeform 335"/>
                <p:cNvSpPr>
                  <a:spLocks/>
                </p:cNvSpPr>
                <p:nvPr/>
              </p:nvSpPr>
              <p:spPr bwMode="auto">
                <a:xfrm>
                  <a:off x="811" y="878"/>
                  <a:ext cx="13" cy="25"/>
                </a:xfrm>
                <a:custGeom>
                  <a:avLst/>
                  <a:gdLst>
                    <a:gd name="T0" fmla="*/ 9 w 13"/>
                    <a:gd name="T1" fmla="*/ 2 h 25"/>
                    <a:gd name="T2" fmla="*/ 7 w 13"/>
                    <a:gd name="T3" fmla="*/ 0 h 25"/>
                    <a:gd name="T4" fmla="*/ 6 w 13"/>
                    <a:gd name="T5" fmla="*/ 1 h 25"/>
                    <a:gd name="T6" fmla="*/ 4 w 13"/>
                    <a:gd name="T7" fmla="*/ 2 h 25"/>
                    <a:gd name="T8" fmla="*/ 3 w 13"/>
                    <a:gd name="T9" fmla="*/ 5 h 25"/>
                    <a:gd name="T10" fmla="*/ 2 w 13"/>
                    <a:gd name="T11" fmla="*/ 9 h 25"/>
                    <a:gd name="T12" fmla="*/ 2 w 13"/>
                    <a:gd name="T13" fmla="*/ 13 h 25"/>
                    <a:gd name="T14" fmla="*/ 3 w 13"/>
                    <a:gd name="T15" fmla="*/ 15 h 25"/>
                    <a:gd name="T16" fmla="*/ 5 w 13"/>
                    <a:gd name="T17" fmla="*/ 15 h 25"/>
                    <a:gd name="T18" fmla="*/ 7 w 13"/>
                    <a:gd name="T19" fmla="*/ 14 h 25"/>
                    <a:gd name="T20" fmla="*/ 9 w 13"/>
                    <a:gd name="T21" fmla="*/ 14 h 25"/>
                    <a:gd name="T22" fmla="*/ 9 w 13"/>
                    <a:gd name="T23" fmla="*/ 15 h 25"/>
                    <a:gd name="T24" fmla="*/ 10 w 13"/>
                    <a:gd name="T25" fmla="*/ 17 h 25"/>
                    <a:gd name="T26" fmla="*/ 9 w 13"/>
                    <a:gd name="T27" fmla="*/ 19 h 25"/>
                    <a:gd name="T28" fmla="*/ 7 w 13"/>
                    <a:gd name="T29" fmla="*/ 20 h 25"/>
                    <a:gd name="T30" fmla="*/ 6 w 13"/>
                    <a:gd name="T31" fmla="*/ 21 h 25"/>
                    <a:gd name="T32" fmla="*/ 3 w 13"/>
                    <a:gd name="T33" fmla="*/ 20 h 25"/>
                    <a:gd name="T34" fmla="*/ 2 w 13"/>
                    <a:gd name="T35" fmla="*/ 19 h 25"/>
                    <a:gd name="T36" fmla="*/ 0 w 13"/>
                    <a:gd name="T37" fmla="*/ 19 h 25"/>
                    <a:gd name="T38" fmla="*/ 2 w 13"/>
                    <a:gd name="T39" fmla="*/ 22 h 25"/>
                    <a:gd name="T40" fmla="*/ 3 w 13"/>
                    <a:gd name="T41" fmla="*/ 23 h 25"/>
                    <a:gd name="T42" fmla="*/ 4 w 13"/>
                    <a:gd name="T43" fmla="*/ 24 h 25"/>
                    <a:gd name="T44" fmla="*/ 5 w 13"/>
                    <a:gd name="T45" fmla="*/ 24 h 25"/>
                    <a:gd name="T46" fmla="*/ 6 w 13"/>
                    <a:gd name="T47" fmla="*/ 23 h 25"/>
                    <a:gd name="T48" fmla="*/ 6 w 13"/>
                    <a:gd name="T49" fmla="*/ 22 h 25"/>
                    <a:gd name="T50" fmla="*/ 8 w 13"/>
                    <a:gd name="T51" fmla="*/ 22 h 25"/>
                    <a:gd name="T52" fmla="*/ 9 w 13"/>
                    <a:gd name="T53" fmla="*/ 22 h 25"/>
                    <a:gd name="T54" fmla="*/ 11 w 13"/>
                    <a:gd name="T55" fmla="*/ 20 h 25"/>
                    <a:gd name="T56" fmla="*/ 12 w 13"/>
                    <a:gd name="T57" fmla="*/ 18 h 25"/>
                    <a:gd name="T58" fmla="*/ 12 w 13"/>
                    <a:gd name="T59" fmla="*/ 15 h 25"/>
                    <a:gd name="T60" fmla="*/ 12 w 13"/>
                    <a:gd name="T61" fmla="*/ 14 h 25"/>
                    <a:gd name="T62" fmla="*/ 11 w 13"/>
                    <a:gd name="T63" fmla="*/ 12 h 25"/>
                    <a:gd name="T64" fmla="*/ 9 w 13"/>
                    <a:gd name="T65" fmla="*/ 11 h 25"/>
                    <a:gd name="T66" fmla="*/ 7 w 13"/>
                    <a:gd name="T67" fmla="*/ 10 h 25"/>
                    <a:gd name="T68" fmla="*/ 5 w 13"/>
                    <a:gd name="T69" fmla="*/ 10 h 25"/>
                    <a:gd name="T70" fmla="*/ 5 w 13"/>
                    <a:gd name="T71" fmla="*/ 8 h 25"/>
                    <a:gd name="T72" fmla="*/ 6 w 13"/>
                    <a:gd name="T73" fmla="*/ 6 h 25"/>
                    <a:gd name="T74" fmla="*/ 8 w 13"/>
                    <a:gd name="T75" fmla="*/ 3 h 25"/>
                    <a:gd name="T76" fmla="*/ 9 w 13"/>
                    <a:gd name="T77" fmla="*/ 2 h 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3" h="25">
                      <a:moveTo>
                        <a:pt x="9" y="2"/>
                      </a:move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9" y="15"/>
                      </a:lnTo>
                      <a:lnTo>
                        <a:pt x="10" y="17"/>
                      </a:lnTo>
                      <a:lnTo>
                        <a:pt x="9" y="19"/>
                      </a:lnTo>
                      <a:lnTo>
                        <a:pt x="7" y="20"/>
                      </a:lnTo>
                      <a:lnTo>
                        <a:pt x="6" y="21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6" y="23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1" y="20"/>
                      </a:lnTo>
                      <a:lnTo>
                        <a:pt x="12" y="18"/>
                      </a:lnTo>
                      <a:lnTo>
                        <a:pt x="12" y="15"/>
                      </a:lnTo>
                      <a:lnTo>
                        <a:pt x="12" y="14"/>
                      </a:lnTo>
                      <a:lnTo>
                        <a:pt x="11" y="12"/>
                      </a:lnTo>
                      <a:lnTo>
                        <a:pt x="9" y="11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9" y="2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8" name="Freeform 336"/>
                <p:cNvSpPr>
                  <a:spLocks/>
                </p:cNvSpPr>
                <p:nvPr/>
              </p:nvSpPr>
              <p:spPr bwMode="auto">
                <a:xfrm>
                  <a:off x="816" y="909"/>
                  <a:ext cx="12" cy="3"/>
                </a:xfrm>
                <a:custGeom>
                  <a:avLst/>
                  <a:gdLst>
                    <a:gd name="T0" fmla="*/ 0 w 12"/>
                    <a:gd name="T1" fmla="*/ 1 h 3"/>
                    <a:gd name="T2" fmla="*/ 3 w 12"/>
                    <a:gd name="T3" fmla="*/ 1 h 3"/>
                    <a:gd name="T4" fmla="*/ 4 w 12"/>
                    <a:gd name="T5" fmla="*/ 2 h 3"/>
                    <a:gd name="T6" fmla="*/ 6 w 12"/>
                    <a:gd name="T7" fmla="*/ 1 h 3"/>
                    <a:gd name="T8" fmla="*/ 8 w 12"/>
                    <a:gd name="T9" fmla="*/ 1 h 3"/>
                    <a:gd name="T10" fmla="*/ 11 w 12"/>
                    <a:gd name="T11" fmla="*/ 1 h 3"/>
                    <a:gd name="T12" fmla="*/ 10 w 12"/>
                    <a:gd name="T13" fmla="*/ 0 h 3"/>
                    <a:gd name="T14" fmla="*/ 7 w 12"/>
                    <a:gd name="T15" fmla="*/ 0 h 3"/>
                    <a:gd name="T16" fmla="*/ 5 w 12"/>
                    <a:gd name="T17" fmla="*/ 0 h 3"/>
                    <a:gd name="T18" fmla="*/ 3 w 12"/>
                    <a:gd name="T19" fmla="*/ 0 h 3"/>
                    <a:gd name="T20" fmla="*/ 1 w 12"/>
                    <a:gd name="T21" fmla="*/ 0 h 3"/>
                    <a:gd name="T22" fmla="*/ 0 w 12"/>
                    <a:gd name="T23" fmla="*/ 1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" h="3">
                      <a:moveTo>
                        <a:pt x="0" y="1"/>
                      </a:move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6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9" name="Freeform 337"/>
                <p:cNvSpPr>
                  <a:spLocks/>
                </p:cNvSpPr>
                <p:nvPr/>
              </p:nvSpPr>
              <p:spPr bwMode="auto">
                <a:xfrm>
                  <a:off x="820" y="916"/>
                  <a:ext cx="8" cy="4"/>
                </a:xfrm>
                <a:custGeom>
                  <a:avLst/>
                  <a:gdLst>
                    <a:gd name="T0" fmla="*/ 0 w 8"/>
                    <a:gd name="T1" fmla="*/ 3 h 4"/>
                    <a:gd name="T2" fmla="*/ 2 w 8"/>
                    <a:gd name="T3" fmla="*/ 3 h 4"/>
                    <a:gd name="T4" fmla="*/ 4 w 8"/>
                    <a:gd name="T5" fmla="*/ 3 h 4"/>
                    <a:gd name="T6" fmla="*/ 6 w 8"/>
                    <a:gd name="T7" fmla="*/ 2 h 4"/>
                    <a:gd name="T8" fmla="*/ 7 w 8"/>
                    <a:gd name="T9" fmla="*/ 1 h 4"/>
                    <a:gd name="T10" fmla="*/ 6 w 8"/>
                    <a:gd name="T11" fmla="*/ 0 h 4"/>
                    <a:gd name="T12" fmla="*/ 4 w 8"/>
                    <a:gd name="T13" fmla="*/ 0 h 4"/>
                    <a:gd name="T14" fmla="*/ 3 w 8"/>
                    <a:gd name="T15" fmla="*/ 0 h 4"/>
                    <a:gd name="T16" fmla="*/ 1 w 8"/>
                    <a:gd name="T17" fmla="*/ 0 h 4"/>
                    <a:gd name="T18" fmla="*/ 0 w 8"/>
                    <a:gd name="T19" fmla="*/ 3 h 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" h="4">
                      <a:moveTo>
                        <a:pt x="0" y="3"/>
                      </a:move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FF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530" name="Group 338"/>
                <p:cNvGrpSpPr>
                  <a:grpSpLocks/>
                </p:cNvGrpSpPr>
                <p:nvPr/>
              </p:nvGrpSpPr>
              <p:grpSpPr bwMode="auto">
                <a:xfrm>
                  <a:off x="801" y="860"/>
                  <a:ext cx="45" cy="24"/>
                  <a:chOff x="801" y="860"/>
                  <a:chExt cx="45" cy="24"/>
                </a:xfrm>
              </p:grpSpPr>
              <p:sp>
                <p:nvSpPr>
                  <p:cNvPr id="59535" name="Freeform 339"/>
                  <p:cNvSpPr>
                    <a:spLocks/>
                  </p:cNvSpPr>
                  <p:nvPr/>
                </p:nvSpPr>
                <p:spPr bwMode="auto">
                  <a:xfrm>
                    <a:off x="815" y="871"/>
                    <a:ext cx="31" cy="6"/>
                  </a:xfrm>
                  <a:custGeom>
                    <a:avLst/>
                    <a:gdLst>
                      <a:gd name="T0" fmla="*/ 2 w 31"/>
                      <a:gd name="T1" fmla="*/ 0 h 6"/>
                      <a:gd name="T2" fmla="*/ 5 w 31"/>
                      <a:gd name="T3" fmla="*/ 0 h 6"/>
                      <a:gd name="T4" fmla="*/ 9 w 31"/>
                      <a:gd name="T5" fmla="*/ 0 h 6"/>
                      <a:gd name="T6" fmla="*/ 13 w 31"/>
                      <a:gd name="T7" fmla="*/ 0 h 6"/>
                      <a:gd name="T8" fmla="*/ 17 w 31"/>
                      <a:gd name="T9" fmla="*/ 0 h 6"/>
                      <a:gd name="T10" fmla="*/ 20 w 31"/>
                      <a:gd name="T11" fmla="*/ 0 h 6"/>
                      <a:gd name="T12" fmla="*/ 24 w 31"/>
                      <a:gd name="T13" fmla="*/ 1 h 6"/>
                      <a:gd name="T14" fmla="*/ 28 w 31"/>
                      <a:gd name="T15" fmla="*/ 2 h 6"/>
                      <a:gd name="T16" fmla="*/ 30 w 31"/>
                      <a:gd name="T17" fmla="*/ 3 h 6"/>
                      <a:gd name="T18" fmla="*/ 26 w 31"/>
                      <a:gd name="T19" fmla="*/ 4 h 6"/>
                      <a:gd name="T20" fmla="*/ 23 w 31"/>
                      <a:gd name="T21" fmla="*/ 4 h 6"/>
                      <a:gd name="T22" fmla="*/ 21 w 31"/>
                      <a:gd name="T23" fmla="*/ 5 h 6"/>
                      <a:gd name="T24" fmla="*/ 18 w 31"/>
                      <a:gd name="T25" fmla="*/ 5 h 6"/>
                      <a:gd name="T26" fmla="*/ 16 w 31"/>
                      <a:gd name="T27" fmla="*/ 5 h 6"/>
                      <a:gd name="T28" fmla="*/ 13 w 31"/>
                      <a:gd name="T29" fmla="*/ 5 h 6"/>
                      <a:gd name="T30" fmla="*/ 12 w 31"/>
                      <a:gd name="T31" fmla="*/ 4 h 6"/>
                      <a:gd name="T32" fmla="*/ 10 w 31"/>
                      <a:gd name="T33" fmla="*/ 4 h 6"/>
                      <a:gd name="T34" fmla="*/ 9 w 31"/>
                      <a:gd name="T35" fmla="*/ 4 h 6"/>
                      <a:gd name="T36" fmla="*/ 9 w 31"/>
                      <a:gd name="T37" fmla="*/ 3 h 6"/>
                      <a:gd name="T38" fmla="*/ 9 w 31"/>
                      <a:gd name="T39" fmla="*/ 2 h 6"/>
                      <a:gd name="T40" fmla="*/ 5 w 31"/>
                      <a:gd name="T41" fmla="*/ 2 h 6"/>
                      <a:gd name="T42" fmla="*/ 2 w 31"/>
                      <a:gd name="T43" fmla="*/ 2 h 6"/>
                      <a:gd name="T44" fmla="*/ 0 w 31"/>
                      <a:gd name="T45" fmla="*/ 2 h 6"/>
                      <a:gd name="T46" fmla="*/ 0 w 31"/>
                      <a:gd name="T47" fmla="*/ 1 h 6"/>
                      <a:gd name="T48" fmla="*/ 2 w 31"/>
                      <a:gd name="T49" fmla="*/ 0 h 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31" h="6">
                        <a:moveTo>
                          <a:pt x="2" y="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4" y="1"/>
                        </a:lnTo>
                        <a:lnTo>
                          <a:pt x="28" y="2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4"/>
                        </a:lnTo>
                        <a:lnTo>
                          <a:pt x="21" y="5"/>
                        </a:lnTo>
                        <a:lnTo>
                          <a:pt x="18" y="5"/>
                        </a:lnTo>
                        <a:lnTo>
                          <a:pt x="16" y="5"/>
                        </a:lnTo>
                        <a:lnTo>
                          <a:pt x="13" y="5"/>
                        </a:lnTo>
                        <a:lnTo>
                          <a:pt x="12" y="4"/>
                        </a:lnTo>
                        <a:lnTo>
                          <a:pt x="10" y="4"/>
                        </a:lnTo>
                        <a:lnTo>
                          <a:pt x="9" y="4"/>
                        </a:ln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5" y="2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C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36" name="Freeform 340"/>
                  <p:cNvSpPr>
                    <a:spLocks/>
                  </p:cNvSpPr>
                  <p:nvPr/>
                </p:nvSpPr>
                <p:spPr bwMode="auto">
                  <a:xfrm>
                    <a:off x="801" y="860"/>
                    <a:ext cx="7" cy="24"/>
                  </a:xfrm>
                  <a:custGeom>
                    <a:avLst/>
                    <a:gdLst>
                      <a:gd name="T0" fmla="*/ 0 w 7"/>
                      <a:gd name="T1" fmla="*/ 0 h 24"/>
                      <a:gd name="T2" fmla="*/ 1 w 7"/>
                      <a:gd name="T3" fmla="*/ 3 h 24"/>
                      <a:gd name="T4" fmla="*/ 3 w 7"/>
                      <a:gd name="T5" fmla="*/ 6 h 24"/>
                      <a:gd name="T6" fmla="*/ 4 w 7"/>
                      <a:gd name="T7" fmla="*/ 7 h 24"/>
                      <a:gd name="T8" fmla="*/ 5 w 7"/>
                      <a:gd name="T9" fmla="*/ 9 h 24"/>
                      <a:gd name="T10" fmla="*/ 6 w 7"/>
                      <a:gd name="T11" fmla="*/ 10 h 24"/>
                      <a:gd name="T12" fmla="*/ 6 w 7"/>
                      <a:gd name="T13" fmla="*/ 13 h 24"/>
                      <a:gd name="T14" fmla="*/ 6 w 7"/>
                      <a:gd name="T15" fmla="*/ 14 h 24"/>
                      <a:gd name="T16" fmla="*/ 6 w 7"/>
                      <a:gd name="T17" fmla="*/ 17 h 24"/>
                      <a:gd name="T18" fmla="*/ 5 w 7"/>
                      <a:gd name="T19" fmla="*/ 20 h 24"/>
                      <a:gd name="T20" fmla="*/ 5 w 7"/>
                      <a:gd name="T21" fmla="*/ 21 h 24"/>
                      <a:gd name="T22" fmla="*/ 4 w 7"/>
                      <a:gd name="T23" fmla="*/ 23 h 24"/>
                      <a:gd name="T24" fmla="*/ 4 w 7"/>
                      <a:gd name="T25" fmla="*/ 21 h 24"/>
                      <a:gd name="T26" fmla="*/ 4 w 7"/>
                      <a:gd name="T27" fmla="*/ 20 h 24"/>
                      <a:gd name="T28" fmla="*/ 5 w 7"/>
                      <a:gd name="T29" fmla="*/ 18 h 24"/>
                      <a:gd name="T30" fmla="*/ 5 w 7"/>
                      <a:gd name="T31" fmla="*/ 17 h 24"/>
                      <a:gd name="T32" fmla="*/ 5 w 7"/>
                      <a:gd name="T33" fmla="*/ 16 h 24"/>
                      <a:gd name="T34" fmla="*/ 5 w 7"/>
                      <a:gd name="T35" fmla="*/ 13 h 24"/>
                      <a:gd name="T36" fmla="*/ 4 w 7"/>
                      <a:gd name="T37" fmla="*/ 12 h 24"/>
                      <a:gd name="T38" fmla="*/ 3 w 7"/>
                      <a:gd name="T39" fmla="*/ 10 h 24"/>
                      <a:gd name="T40" fmla="*/ 2 w 7"/>
                      <a:gd name="T41" fmla="*/ 7 h 24"/>
                      <a:gd name="T42" fmla="*/ 1 w 7"/>
                      <a:gd name="T43" fmla="*/ 5 h 24"/>
                      <a:gd name="T44" fmla="*/ 0 w 7"/>
                      <a:gd name="T45" fmla="*/ 2 h 24"/>
                      <a:gd name="T46" fmla="*/ 0 w 7"/>
                      <a:gd name="T47" fmla="*/ 0 h 2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" h="24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3" y="6"/>
                        </a:lnTo>
                        <a:lnTo>
                          <a:pt x="4" y="7"/>
                        </a:lnTo>
                        <a:lnTo>
                          <a:pt x="5" y="9"/>
                        </a:lnTo>
                        <a:lnTo>
                          <a:pt x="6" y="10"/>
                        </a:lnTo>
                        <a:lnTo>
                          <a:pt x="6" y="13"/>
                        </a:lnTo>
                        <a:lnTo>
                          <a:pt x="6" y="14"/>
                        </a:lnTo>
                        <a:lnTo>
                          <a:pt x="6" y="17"/>
                        </a:lnTo>
                        <a:lnTo>
                          <a:pt x="5" y="20"/>
                        </a:lnTo>
                        <a:lnTo>
                          <a:pt x="5" y="21"/>
                        </a:lnTo>
                        <a:lnTo>
                          <a:pt x="4" y="23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5" y="18"/>
                        </a:lnTo>
                        <a:lnTo>
                          <a:pt x="5" y="17"/>
                        </a:lnTo>
                        <a:lnTo>
                          <a:pt x="5" y="16"/>
                        </a:lnTo>
                        <a:lnTo>
                          <a:pt x="5" y="13"/>
                        </a:lnTo>
                        <a:lnTo>
                          <a:pt x="4" y="12"/>
                        </a:lnTo>
                        <a:lnTo>
                          <a:pt x="3" y="10"/>
                        </a:lnTo>
                        <a:lnTo>
                          <a:pt x="2" y="7"/>
                        </a:lnTo>
                        <a:lnTo>
                          <a:pt x="1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9531" name="Freeform 341"/>
                <p:cNvSpPr>
                  <a:spLocks/>
                </p:cNvSpPr>
                <p:nvPr/>
              </p:nvSpPr>
              <p:spPr bwMode="auto">
                <a:xfrm>
                  <a:off x="834" y="874"/>
                  <a:ext cx="2" cy="5"/>
                </a:xfrm>
                <a:custGeom>
                  <a:avLst/>
                  <a:gdLst>
                    <a:gd name="T0" fmla="*/ 1 w 2"/>
                    <a:gd name="T1" fmla="*/ 4 h 5"/>
                    <a:gd name="T2" fmla="*/ 0 w 2"/>
                    <a:gd name="T3" fmla="*/ 2 h 5"/>
                    <a:gd name="T4" fmla="*/ 1 w 2"/>
                    <a:gd name="T5" fmla="*/ 0 h 5"/>
                    <a:gd name="T6" fmla="*/ 1 w 2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59532" name="Group 342"/>
                <p:cNvGrpSpPr>
                  <a:grpSpLocks/>
                </p:cNvGrpSpPr>
                <p:nvPr/>
              </p:nvGrpSpPr>
              <p:grpSpPr bwMode="auto">
                <a:xfrm>
                  <a:off x="881" y="857"/>
                  <a:ext cx="10" cy="22"/>
                  <a:chOff x="881" y="857"/>
                  <a:chExt cx="10" cy="22"/>
                </a:xfrm>
              </p:grpSpPr>
              <p:sp>
                <p:nvSpPr>
                  <p:cNvPr id="59533" name="Freeform 343"/>
                  <p:cNvSpPr>
                    <a:spLocks/>
                  </p:cNvSpPr>
                  <p:nvPr/>
                </p:nvSpPr>
                <p:spPr bwMode="auto">
                  <a:xfrm>
                    <a:off x="885" y="857"/>
                    <a:ext cx="5" cy="13"/>
                  </a:xfrm>
                  <a:custGeom>
                    <a:avLst/>
                    <a:gdLst>
                      <a:gd name="T0" fmla="*/ 0 w 5"/>
                      <a:gd name="T1" fmla="*/ 9 h 13"/>
                      <a:gd name="T2" fmla="*/ 0 w 5"/>
                      <a:gd name="T3" fmla="*/ 12 h 13"/>
                      <a:gd name="T4" fmla="*/ 0 w 5"/>
                      <a:gd name="T5" fmla="*/ 11 h 13"/>
                      <a:gd name="T6" fmla="*/ 2 w 5"/>
                      <a:gd name="T7" fmla="*/ 9 h 13"/>
                      <a:gd name="T8" fmla="*/ 3 w 5"/>
                      <a:gd name="T9" fmla="*/ 10 h 13"/>
                      <a:gd name="T10" fmla="*/ 4 w 5"/>
                      <a:gd name="T11" fmla="*/ 9 h 13"/>
                      <a:gd name="T12" fmla="*/ 4 w 5"/>
                      <a:gd name="T13" fmla="*/ 7 h 13"/>
                      <a:gd name="T14" fmla="*/ 4 w 5"/>
                      <a:gd name="T15" fmla="*/ 3 h 13"/>
                      <a:gd name="T16" fmla="*/ 3 w 5"/>
                      <a:gd name="T17" fmla="*/ 1 h 13"/>
                      <a:gd name="T18" fmla="*/ 2 w 5"/>
                      <a:gd name="T19" fmla="*/ 0 h 13"/>
                      <a:gd name="T20" fmla="*/ 1 w 5"/>
                      <a:gd name="T21" fmla="*/ 1 h 13"/>
                      <a:gd name="T22" fmla="*/ 1 w 5"/>
                      <a:gd name="T23" fmla="*/ 3 h 13"/>
                      <a:gd name="T24" fmla="*/ 2 w 5"/>
                      <a:gd name="T25" fmla="*/ 4 h 13"/>
                      <a:gd name="T26" fmla="*/ 2 w 5"/>
                      <a:gd name="T27" fmla="*/ 7 h 13"/>
                      <a:gd name="T28" fmla="*/ 0 w 5"/>
                      <a:gd name="T29" fmla="*/ 9 h 1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5" h="13">
                        <a:moveTo>
                          <a:pt x="0" y="9"/>
                        </a:move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2" y="9"/>
                        </a:lnTo>
                        <a:lnTo>
                          <a:pt x="3" y="10"/>
                        </a:lnTo>
                        <a:lnTo>
                          <a:pt x="4" y="9"/>
                        </a:lnTo>
                        <a:lnTo>
                          <a:pt x="4" y="7"/>
                        </a:lnTo>
                        <a:lnTo>
                          <a:pt x="4" y="3"/>
                        </a:lnTo>
                        <a:lnTo>
                          <a:pt x="3" y="1"/>
                        </a:lnTo>
                        <a:lnTo>
                          <a:pt x="2" y="0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534" name="Freeform 344"/>
                  <p:cNvSpPr>
                    <a:spLocks/>
                  </p:cNvSpPr>
                  <p:nvPr/>
                </p:nvSpPr>
                <p:spPr bwMode="auto">
                  <a:xfrm>
                    <a:off x="881" y="875"/>
                    <a:ext cx="10" cy="4"/>
                  </a:xfrm>
                  <a:custGeom>
                    <a:avLst/>
                    <a:gdLst>
                      <a:gd name="T0" fmla="*/ 9 w 10"/>
                      <a:gd name="T1" fmla="*/ 0 h 4"/>
                      <a:gd name="T2" fmla="*/ 7 w 10"/>
                      <a:gd name="T3" fmla="*/ 1 h 4"/>
                      <a:gd name="T4" fmla="*/ 4 w 10"/>
                      <a:gd name="T5" fmla="*/ 2 h 4"/>
                      <a:gd name="T6" fmla="*/ 2 w 10"/>
                      <a:gd name="T7" fmla="*/ 2 h 4"/>
                      <a:gd name="T8" fmla="*/ 1 w 10"/>
                      <a:gd name="T9" fmla="*/ 2 h 4"/>
                      <a:gd name="T10" fmla="*/ 0 w 10"/>
                      <a:gd name="T11" fmla="*/ 3 h 4"/>
                      <a:gd name="T12" fmla="*/ 2 w 10"/>
                      <a:gd name="T13" fmla="*/ 3 h 4"/>
                      <a:gd name="T14" fmla="*/ 5 w 10"/>
                      <a:gd name="T15" fmla="*/ 3 h 4"/>
                      <a:gd name="T16" fmla="*/ 7 w 10"/>
                      <a:gd name="T17" fmla="*/ 2 h 4"/>
                      <a:gd name="T18" fmla="*/ 9 w 10"/>
                      <a:gd name="T19" fmla="*/ 0 h 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" h="4">
                        <a:moveTo>
                          <a:pt x="9" y="0"/>
                        </a:moveTo>
                        <a:lnTo>
                          <a:pt x="7" y="1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5" y="3"/>
                        </a:lnTo>
                        <a:lnTo>
                          <a:pt x="7" y="2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FF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59505" name="Group 345"/>
            <p:cNvGrpSpPr>
              <a:grpSpLocks/>
            </p:cNvGrpSpPr>
            <p:nvPr/>
          </p:nvGrpSpPr>
          <p:grpSpPr bwMode="auto">
            <a:xfrm>
              <a:off x="787" y="768"/>
              <a:ext cx="126" cy="102"/>
              <a:chOff x="787" y="768"/>
              <a:chExt cx="126" cy="102"/>
            </a:xfrm>
          </p:grpSpPr>
          <p:sp>
            <p:nvSpPr>
              <p:cNvPr id="59517" name="Freeform 346"/>
              <p:cNvSpPr>
                <a:spLocks/>
              </p:cNvSpPr>
              <p:nvPr/>
            </p:nvSpPr>
            <p:spPr bwMode="auto">
              <a:xfrm>
                <a:off x="787" y="768"/>
                <a:ext cx="126" cy="102"/>
              </a:xfrm>
              <a:custGeom>
                <a:avLst/>
                <a:gdLst>
                  <a:gd name="T0" fmla="*/ 12 w 126"/>
                  <a:gd name="T1" fmla="*/ 69 h 102"/>
                  <a:gd name="T2" fmla="*/ 5 w 126"/>
                  <a:gd name="T3" fmla="*/ 69 h 102"/>
                  <a:gd name="T4" fmla="*/ 2 w 126"/>
                  <a:gd name="T5" fmla="*/ 65 h 102"/>
                  <a:gd name="T6" fmla="*/ 1 w 126"/>
                  <a:gd name="T7" fmla="*/ 54 h 102"/>
                  <a:gd name="T8" fmla="*/ 6 w 126"/>
                  <a:gd name="T9" fmla="*/ 42 h 102"/>
                  <a:gd name="T10" fmla="*/ 18 w 126"/>
                  <a:gd name="T11" fmla="*/ 24 h 102"/>
                  <a:gd name="T12" fmla="*/ 42 w 126"/>
                  <a:gd name="T13" fmla="*/ 6 h 102"/>
                  <a:gd name="T14" fmla="*/ 71 w 126"/>
                  <a:gd name="T15" fmla="*/ 0 h 102"/>
                  <a:gd name="T16" fmla="*/ 99 w 126"/>
                  <a:gd name="T17" fmla="*/ 9 h 102"/>
                  <a:gd name="T18" fmla="*/ 115 w 126"/>
                  <a:gd name="T19" fmla="*/ 26 h 102"/>
                  <a:gd name="T20" fmla="*/ 124 w 126"/>
                  <a:gd name="T21" fmla="*/ 51 h 102"/>
                  <a:gd name="T22" fmla="*/ 124 w 126"/>
                  <a:gd name="T23" fmla="*/ 73 h 102"/>
                  <a:gd name="T24" fmla="*/ 121 w 126"/>
                  <a:gd name="T25" fmla="*/ 90 h 102"/>
                  <a:gd name="T26" fmla="*/ 111 w 126"/>
                  <a:gd name="T27" fmla="*/ 97 h 102"/>
                  <a:gd name="T28" fmla="*/ 107 w 126"/>
                  <a:gd name="T29" fmla="*/ 99 h 102"/>
                  <a:gd name="T30" fmla="*/ 106 w 126"/>
                  <a:gd name="T31" fmla="*/ 93 h 102"/>
                  <a:gd name="T32" fmla="*/ 106 w 126"/>
                  <a:gd name="T33" fmla="*/ 84 h 102"/>
                  <a:gd name="T34" fmla="*/ 103 w 126"/>
                  <a:gd name="T35" fmla="*/ 78 h 102"/>
                  <a:gd name="T36" fmla="*/ 95 w 126"/>
                  <a:gd name="T37" fmla="*/ 78 h 102"/>
                  <a:gd name="T38" fmla="*/ 92 w 126"/>
                  <a:gd name="T39" fmla="*/ 84 h 102"/>
                  <a:gd name="T40" fmla="*/ 90 w 126"/>
                  <a:gd name="T41" fmla="*/ 95 h 102"/>
                  <a:gd name="T42" fmla="*/ 79 w 126"/>
                  <a:gd name="T43" fmla="*/ 101 h 102"/>
                  <a:gd name="T44" fmla="*/ 71 w 126"/>
                  <a:gd name="T45" fmla="*/ 95 h 102"/>
                  <a:gd name="T46" fmla="*/ 64 w 126"/>
                  <a:gd name="T47" fmla="*/ 91 h 102"/>
                  <a:gd name="T48" fmla="*/ 60 w 126"/>
                  <a:gd name="T49" fmla="*/ 84 h 102"/>
                  <a:gd name="T50" fmla="*/ 60 w 126"/>
                  <a:gd name="T51" fmla="*/ 77 h 102"/>
                  <a:gd name="T52" fmla="*/ 61 w 126"/>
                  <a:gd name="T53" fmla="*/ 72 h 102"/>
                  <a:gd name="T54" fmla="*/ 58 w 126"/>
                  <a:gd name="T55" fmla="*/ 72 h 102"/>
                  <a:gd name="T56" fmla="*/ 50 w 126"/>
                  <a:gd name="T57" fmla="*/ 76 h 102"/>
                  <a:gd name="T58" fmla="*/ 38 w 126"/>
                  <a:gd name="T59" fmla="*/ 77 h 102"/>
                  <a:gd name="T60" fmla="*/ 26 w 126"/>
                  <a:gd name="T61" fmla="*/ 76 h 102"/>
                  <a:gd name="T62" fmla="*/ 16 w 126"/>
                  <a:gd name="T63" fmla="*/ 68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6" h="102">
                    <a:moveTo>
                      <a:pt x="16" y="68"/>
                    </a:moveTo>
                    <a:lnTo>
                      <a:pt x="12" y="69"/>
                    </a:lnTo>
                    <a:lnTo>
                      <a:pt x="8" y="69"/>
                    </a:lnTo>
                    <a:lnTo>
                      <a:pt x="5" y="69"/>
                    </a:lnTo>
                    <a:lnTo>
                      <a:pt x="3" y="67"/>
                    </a:lnTo>
                    <a:lnTo>
                      <a:pt x="2" y="65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3" y="49"/>
                    </a:lnTo>
                    <a:lnTo>
                      <a:pt x="6" y="42"/>
                    </a:lnTo>
                    <a:lnTo>
                      <a:pt x="10" y="36"/>
                    </a:lnTo>
                    <a:lnTo>
                      <a:pt x="18" y="24"/>
                    </a:lnTo>
                    <a:lnTo>
                      <a:pt x="30" y="14"/>
                    </a:lnTo>
                    <a:lnTo>
                      <a:pt x="42" y="6"/>
                    </a:lnTo>
                    <a:lnTo>
                      <a:pt x="55" y="1"/>
                    </a:lnTo>
                    <a:lnTo>
                      <a:pt x="71" y="0"/>
                    </a:lnTo>
                    <a:lnTo>
                      <a:pt x="84" y="2"/>
                    </a:lnTo>
                    <a:lnTo>
                      <a:pt x="99" y="9"/>
                    </a:lnTo>
                    <a:lnTo>
                      <a:pt x="110" y="18"/>
                    </a:lnTo>
                    <a:lnTo>
                      <a:pt x="115" y="26"/>
                    </a:lnTo>
                    <a:lnTo>
                      <a:pt x="121" y="39"/>
                    </a:lnTo>
                    <a:lnTo>
                      <a:pt x="124" y="51"/>
                    </a:lnTo>
                    <a:lnTo>
                      <a:pt x="125" y="63"/>
                    </a:lnTo>
                    <a:lnTo>
                      <a:pt x="124" y="73"/>
                    </a:lnTo>
                    <a:lnTo>
                      <a:pt x="123" y="82"/>
                    </a:lnTo>
                    <a:lnTo>
                      <a:pt x="121" y="90"/>
                    </a:lnTo>
                    <a:lnTo>
                      <a:pt x="115" y="95"/>
                    </a:lnTo>
                    <a:lnTo>
                      <a:pt x="111" y="97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6" y="96"/>
                    </a:lnTo>
                    <a:lnTo>
                      <a:pt x="106" y="93"/>
                    </a:lnTo>
                    <a:lnTo>
                      <a:pt x="106" y="89"/>
                    </a:lnTo>
                    <a:lnTo>
                      <a:pt x="106" y="84"/>
                    </a:lnTo>
                    <a:lnTo>
                      <a:pt x="105" y="81"/>
                    </a:lnTo>
                    <a:lnTo>
                      <a:pt x="103" y="78"/>
                    </a:lnTo>
                    <a:lnTo>
                      <a:pt x="100" y="77"/>
                    </a:lnTo>
                    <a:lnTo>
                      <a:pt x="95" y="78"/>
                    </a:lnTo>
                    <a:lnTo>
                      <a:pt x="94" y="80"/>
                    </a:lnTo>
                    <a:lnTo>
                      <a:pt x="92" y="84"/>
                    </a:lnTo>
                    <a:lnTo>
                      <a:pt x="91" y="89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79" y="101"/>
                    </a:lnTo>
                    <a:lnTo>
                      <a:pt x="75" y="98"/>
                    </a:lnTo>
                    <a:lnTo>
                      <a:pt x="71" y="95"/>
                    </a:lnTo>
                    <a:lnTo>
                      <a:pt x="67" y="92"/>
                    </a:lnTo>
                    <a:lnTo>
                      <a:pt x="64" y="91"/>
                    </a:lnTo>
                    <a:lnTo>
                      <a:pt x="62" y="88"/>
                    </a:lnTo>
                    <a:lnTo>
                      <a:pt x="60" y="84"/>
                    </a:lnTo>
                    <a:lnTo>
                      <a:pt x="59" y="81"/>
                    </a:lnTo>
                    <a:lnTo>
                      <a:pt x="60" y="77"/>
                    </a:lnTo>
                    <a:lnTo>
                      <a:pt x="61" y="74"/>
                    </a:lnTo>
                    <a:lnTo>
                      <a:pt x="61" y="72"/>
                    </a:lnTo>
                    <a:lnTo>
                      <a:pt x="60" y="69"/>
                    </a:lnTo>
                    <a:lnTo>
                      <a:pt x="58" y="72"/>
                    </a:lnTo>
                    <a:lnTo>
                      <a:pt x="54" y="75"/>
                    </a:lnTo>
                    <a:lnTo>
                      <a:pt x="50" y="76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1" y="77"/>
                    </a:lnTo>
                    <a:lnTo>
                      <a:pt x="26" y="76"/>
                    </a:lnTo>
                    <a:lnTo>
                      <a:pt x="21" y="73"/>
                    </a:lnTo>
                    <a:lnTo>
                      <a:pt x="16" y="68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518" name="Group 347"/>
              <p:cNvGrpSpPr>
                <a:grpSpLocks/>
              </p:cNvGrpSpPr>
              <p:nvPr/>
            </p:nvGrpSpPr>
            <p:grpSpPr bwMode="auto">
              <a:xfrm>
                <a:off x="804" y="783"/>
                <a:ext cx="83" cy="84"/>
                <a:chOff x="804" y="783"/>
                <a:chExt cx="83" cy="84"/>
              </a:xfrm>
            </p:grpSpPr>
            <p:sp>
              <p:nvSpPr>
                <p:cNvPr id="59519" name="Freeform 348"/>
                <p:cNvSpPr>
                  <a:spLocks/>
                </p:cNvSpPr>
                <p:nvPr/>
              </p:nvSpPr>
              <p:spPr bwMode="auto">
                <a:xfrm>
                  <a:off x="849" y="783"/>
                  <a:ext cx="38" cy="39"/>
                </a:xfrm>
                <a:custGeom>
                  <a:avLst/>
                  <a:gdLst>
                    <a:gd name="T0" fmla="*/ 9 w 38"/>
                    <a:gd name="T1" fmla="*/ 31 h 39"/>
                    <a:gd name="T2" fmla="*/ 14 w 38"/>
                    <a:gd name="T3" fmla="*/ 27 h 39"/>
                    <a:gd name="T4" fmla="*/ 19 w 38"/>
                    <a:gd name="T5" fmla="*/ 20 h 39"/>
                    <a:gd name="T6" fmla="*/ 22 w 38"/>
                    <a:gd name="T7" fmla="*/ 14 h 39"/>
                    <a:gd name="T8" fmla="*/ 22 w 38"/>
                    <a:gd name="T9" fmla="*/ 6 h 39"/>
                    <a:gd name="T10" fmla="*/ 23 w 38"/>
                    <a:gd name="T11" fmla="*/ 3 h 39"/>
                    <a:gd name="T12" fmla="*/ 26 w 38"/>
                    <a:gd name="T13" fmla="*/ 9 h 39"/>
                    <a:gd name="T14" fmla="*/ 29 w 38"/>
                    <a:gd name="T15" fmla="*/ 0 h 39"/>
                    <a:gd name="T16" fmla="*/ 32 w 38"/>
                    <a:gd name="T17" fmla="*/ 6 h 39"/>
                    <a:gd name="T18" fmla="*/ 28 w 38"/>
                    <a:gd name="T19" fmla="*/ 15 h 39"/>
                    <a:gd name="T20" fmla="*/ 37 w 38"/>
                    <a:gd name="T21" fmla="*/ 14 h 39"/>
                    <a:gd name="T22" fmla="*/ 23 w 38"/>
                    <a:gd name="T23" fmla="*/ 21 h 39"/>
                    <a:gd name="T24" fmla="*/ 32 w 38"/>
                    <a:gd name="T25" fmla="*/ 21 h 39"/>
                    <a:gd name="T26" fmla="*/ 22 w 38"/>
                    <a:gd name="T27" fmla="*/ 24 h 39"/>
                    <a:gd name="T28" fmla="*/ 20 w 38"/>
                    <a:gd name="T29" fmla="*/ 28 h 39"/>
                    <a:gd name="T30" fmla="*/ 26 w 38"/>
                    <a:gd name="T31" fmla="*/ 30 h 39"/>
                    <a:gd name="T32" fmla="*/ 16 w 38"/>
                    <a:gd name="T33" fmla="*/ 31 h 39"/>
                    <a:gd name="T34" fmla="*/ 8 w 38"/>
                    <a:gd name="T35" fmla="*/ 34 h 39"/>
                    <a:gd name="T36" fmla="*/ 0 w 38"/>
                    <a:gd name="T37" fmla="*/ 38 h 39"/>
                    <a:gd name="T38" fmla="*/ 9 w 38"/>
                    <a:gd name="T39" fmla="*/ 31 h 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8" h="39">
                      <a:moveTo>
                        <a:pt x="9" y="31"/>
                      </a:moveTo>
                      <a:lnTo>
                        <a:pt x="14" y="27"/>
                      </a:lnTo>
                      <a:lnTo>
                        <a:pt x="19" y="20"/>
                      </a:lnTo>
                      <a:lnTo>
                        <a:pt x="22" y="14"/>
                      </a:lnTo>
                      <a:lnTo>
                        <a:pt x="22" y="6"/>
                      </a:lnTo>
                      <a:lnTo>
                        <a:pt x="23" y="3"/>
                      </a:lnTo>
                      <a:lnTo>
                        <a:pt x="26" y="9"/>
                      </a:lnTo>
                      <a:lnTo>
                        <a:pt x="29" y="0"/>
                      </a:lnTo>
                      <a:lnTo>
                        <a:pt x="32" y="6"/>
                      </a:lnTo>
                      <a:lnTo>
                        <a:pt x="28" y="15"/>
                      </a:lnTo>
                      <a:lnTo>
                        <a:pt x="37" y="14"/>
                      </a:lnTo>
                      <a:lnTo>
                        <a:pt x="23" y="21"/>
                      </a:lnTo>
                      <a:lnTo>
                        <a:pt x="32" y="21"/>
                      </a:lnTo>
                      <a:lnTo>
                        <a:pt x="22" y="24"/>
                      </a:lnTo>
                      <a:lnTo>
                        <a:pt x="20" y="28"/>
                      </a:lnTo>
                      <a:lnTo>
                        <a:pt x="26" y="30"/>
                      </a:lnTo>
                      <a:lnTo>
                        <a:pt x="16" y="31"/>
                      </a:lnTo>
                      <a:lnTo>
                        <a:pt x="8" y="34"/>
                      </a:lnTo>
                      <a:lnTo>
                        <a:pt x="0" y="38"/>
                      </a:lnTo>
                      <a:lnTo>
                        <a:pt x="9" y="31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0" name="Freeform 349"/>
                <p:cNvSpPr>
                  <a:spLocks/>
                </p:cNvSpPr>
                <p:nvPr/>
              </p:nvSpPr>
              <p:spPr bwMode="auto">
                <a:xfrm>
                  <a:off x="804" y="831"/>
                  <a:ext cx="52" cy="13"/>
                </a:xfrm>
                <a:custGeom>
                  <a:avLst/>
                  <a:gdLst>
                    <a:gd name="T0" fmla="*/ 0 w 52"/>
                    <a:gd name="T1" fmla="*/ 6 h 13"/>
                    <a:gd name="T2" fmla="*/ 7 w 52"/>
                    <a:gd name="T3" fmla="*/ 4 h 13"/>
                    <a:gd name="T4" fmla="*/ 13 w 52"/>
                    <a:gd name="T5" fmla="*/ 5 h 13"/>
                    <a:gd name="T6" fmla="*/ 18 w 52"/>
                    <a:gd name="T7" fmla="*/ 6 h 13"/>
                    <a:gd name="T8" fmla="*/ 23 w 52"/>
                    <a:gd name="T9" fmla="*/ 6 h 13"/>
                    <a:gd name="T10" fmla="*/ 26 w 52"/>
                    <a:gd name="T11" fmla="*/ 6 h 13"/>
                    <a:gd name="T12" fmla="*/ 29 w 52"/>
                    <a:gd name="T13" fmla="*/ 5 h 13"/>
                    <a:gd name="T14" fmla="*/ 32 w 52"/>
                    <a:gd name="T15" fmla="*/ 3 h 13"/>
                    <a:gd name="T16" fmla="*/ 33 w 52"/>
                    <a:gd name="T17" fmla="*/ 2 h 13"/>
                    <a:gd name="T18" fmla="*/ 32 w 52"/>
                    <a:gd name="T19" fmla="*/ 0 h 13"/>
                    <a:gd name="T20" fmla="*/ 35 w 52"/>
                    <a:gd name="T21" fmla="*/ 0 h 13"/>
                    <a:gd name="T22" fmla="*/ 38 w 52"/>
                    <a:gd name="T23" fmla="*/ 1 h 13"/>
                    <a:gd name="T24" fmla="*/ 43 w 52"/>
                    <a:gd name="T25" fmla="*/ 3 h 13"/>
                    <a:gd name="T26" fmla="*/ 48 w 52"/>
                    <a:gd name="T27" fmla="*/ 3 h 13"/>
                    <a:gd name="T28" fmla="*/ 51 w 52"/>
                    <a:gd name="T29" fmla="*/ 3 h 13"/>
                    <a:gd name="T30" fmla="*/ 41 w 52"/>
                    <a:gd name="T31" fmla="*/ 7 h 13"/>
                    <a:gd name="T32" fmla="*/ 36 w 52"/>
                    <a:gd name="T33" fmla="*/ 9 h 13"/>
                    <a:gd name="T34" fmla="*/ 33 w 52"/>
                    <a:gd name="T35" fmla="*/ 9 h 13"/>
                    <a:gd name="T36" fmla="*/ 30 w 52"/>
                    <a:gd name="T37" fmla="*/ 9 h 13"/>
                    <a:gd name="T38" fmla="*/ 28 w 52"/>
                    <a:gd name="T39" fmla="*/ 11 h 13"/>
                    <a:gd name="T40" fmla="*/ 24 w 52"/>
                    <a:gd name="T41" fmla="*/ 12 h 13"/>
                    <a:gd name="T42" fmla="*/ 21 w 52"/>
                    <a:gd name="T43" fmla="*/ 12 h 13"/>
                    <a:gd name="T44" fmla="*/ 18 w 52"/>
                    <a:gd name="T45" fmla="*/ 11 h 13"/>
                    <a:gd name="T46" fmla="*/ 15 w 52"/>
                    <a:gd name="T47" fmla="*/ 10 h 13"/>
                    <a:gd name="T48" fmla="*/ 13 w 52"/>
                    <a:gd name="T49" fmla="*/ 9 h 13"/>
                    <a:gd name="T50" fmla="*/ 7 w 52"/>
                    <a:gd name="T51" fmla="*/ 9 h 13"/>
                    <a:gd name="T52" fmla="*/ 4 w 52"/>
                    <a:gd name="T53" fmla="*/ 9 h 13"/>
                    <a:gd name="T54" fmla="*/ 0 w 52"/>
                    <a:gd name="T55" fmla="*/ 6 h 1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52" h="13">
                      <a:moveTo>
                        <a:pt x="0" y="6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6" y="6"/>
                      </a:lnTo>
                      <a:lnTo>
                        <a:pt x="29" y="5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43" y="3"/>
                      </a:lnTo>
                      <a:lnTo>
                        <a:pt x="48" y="3"/>
                      </a:lnTo>
                      <a:lnTo>
                        <a:pt x="51" y="3"/>
                      </a:lnTo>
                      <a:lnTo>
                        <a:pt x="41" y="7"/>
                      </a:lnTo>
                      <a:lnTo>
                        <a:pt x="36" y="9"/>
                      </a:lnTo>
                      <a:lnTo>
                        <a:pt x="33" y="9"/>
                      </a:lnTo>
                      <a:lnTo>
                        <a:pt x="30" y="9"/>
                      </a:lnTo>
                      <a:lnTo>
                        <a:pt x="28" y="11"/>
                      </a:lnTo>
                      <a:lnTo>
                        <a:pt x="24" y="12"/>
                      </a:lnTo>
                      <a:lnTo>
                        <a:pt x="21" y="12"/>
                      </a:lnTo>
                      <a:lnTo>
                        <a:pt x="18" y="11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521" name="Freeform 350"/>
                <p:cNvSpPr>
                  <a:spLocks/>
                </p:cNvSpPr>
                <p:nvPr/>
              </p:nvSpPr>
              <p:spPr bwMode="auto">
                <a:xfrm>
                  <a:off x="851" y="843"/>
                  <a:ext cx="25" cy="24"/>
                </a:xfrm>
                <a:custGeom>
                  <a:avLst/>
                  <a:gdLst>
                    <a:gd name="T0" fmla="*/ 2 w 25"/>
                    <a:gd name="T1" fmla="*/ 0 h 24"/>
                    <a:gd name="T2" fmla="*/ 0 w 25"/>
                    <a:gd name="T3" fmla="*/ 6 h 24"/>
                    <a:gd name="T4" fmla="*/ 0 w 25"/>
                    <a:gd name="T5" fmla="*/ 10 h 24"/>
                    <a:gd name="T6" fmla="*/ 3 w 25"/>
                    <a:gd name="T7" fmla="*/ 14 h 24"/>
                    <a:gd name="T8" fmla="*/ 8 w 25"/>
                    <a:gd name="T9" fmla="*/ 19 h 24"/>
                    <a:gd name="T10" fmla="*/ 11 w 25"/>
                    <a:gd name="T11" fmla="*/ 21 h 24"/>
                    <a:gd name="T12" fmla="*/ 14 w 25"/>
                    <a:gd name="T13" fmla="*/ 23 h 24"/>
                    <a:gd name="T14" fmla="*/ 16 w 25"/>
                    <a:gd name="T15" fmla="*/ 23 h 24"/>
                    <a:gd name="T16" fmla="*/ 24 w 25"/>
                    <a:gd name="T17" fmla="*/ 17 h 24"/>
                    <a:gd name="T18" fmla="*/ 12 w 25"/>
                    <a:gd name="T19" fmla="*/ 20 h 24"/>
                    <a:gd name="T20" fmla="*/ 18 w 25"/>
                    <a:gd name="T21" fmla="*/ 15 h 24"/>
                    <a:gd name="T22" fmla="*/ 14 w 25"/>
                    <a:gd name="T23" fmla="*/ 15 h 24"/>
                    <a:gd name="T24" fmla="*/ 10 w 25"/>
                    <a:gd name="T25" fmla="*/ 17 h 24"/>
                    <a:gd name="T26" fmla="*/ 8 w 25"/>
                    <a:gd name="T27" fmla="*/ 17 h 24"/>
                    <a:gd name="T28" fmla="*/ 5 w 25"/>
                    <a:gd name="T29" fmla="*/ 13 h 24"/>
                    <a:gd name="T30" fmla="*/ 10 w 25"/>
                    <a:gd name="T31" fmla="*/ 11 h 24"/>
                    <a:gd name="T32" fmla="*/ 9 w 25"/>
                    <a:gd name="T33" fmla="*/ 9 h 24"/>
                    <a:gd name="T34" fmla="*/ 3 w 25"/>
                    <a:gd name="T35" fmla="*/ 9 h 24"/>
                    <a:gd name="T36" fmla="*/ 2 w 25"/>
                    <a:gd name="T37" fmla="*/ 7 h 24"/>
                    <a:gd name="T38" fmla="*/ 2 w 25"/>
                    <a:gd name="T39" fmla="*/ 0 h 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5" h="24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4"/>
                      </a:lnTo>
                      <a:lnTo>
                        <a:pt x="8" y="19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6" y="23"/>
                      </a:lnTo>
                      <a:lnTo>
                        <a:pt x="24" y="17"/>
                      </a:lnTo>
                      <a:lnTo>
                        <a:pt x="12" y="20"/>
                      </a:lnTo>
                      <a:lnTo>
                        <a:pt x="18" y="15"/>
                      </a:lnTo>
                      <a:lnTo>
                        <a:pt x="14" y="15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5" y="13"/>
                      </a:lnTo>
                      <a:lnTo>
                        <a:pt x="10" y="11"/>
                      </a:lnTo>
                      <a:lnTo>
                        <a:pt x="9" y="9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9506" name="Group 351"/>
            <p:cNvGrpSpPr>
              <a:grpSpLocks/>
            </p:cNvGrpSpPr>
            <p:nvPr/>
          </p:nvGrpSpPr>
          <p:grpSpPr bwMode="auto">
            <a:xfrm>
              <a:off x="859" y="862"/>
              <a:ext cx="50" cy="132"/>
              <a:chOff x="859" y="862"/>
              <a:chExt cx="50" cy="132"/>
            </a:xfrm>
          </p:grpSpPr>
          <p:sp>
            <p:nvSpPr>
              <p:cNvPr id="59514" name="Freeform 352"/>
              <p:cNvSpPr>
                <a:spLocks/>
              </p:cNvSpPr>
              <p:nvPr/>
            </p:nvSpPr>
            <p:spPr bwMode="auto">
              <a:xfrm>
                <a:off x="869" y="862"/>
                <a:ext cx="40" cy="75"/>
              </a:xfrm>
              <a:custGeom>
                <a:avLst/>
                <a:gdLst>
                  <a:gd name="T0" fmla="*/ 39 w 40"/>
                  <a:gd name="T1" fmla="*/ 0 h 75"/>
                  <a:gd name="T2" fmla="*/ 35 w 40"/>
                  <a:gd name="T3" fmla="*/ 6 h 75"/>
                  <a:gd name="T4" fmla="*/ 29 w 40"/>
                  <a:gd name="T5" fmla="*/ 9 h 75"/>
                  <a:gd name="T6" fmla="*/ 28 w 40"/>
                  <a:gd name="T7" fmla="*/ 15 h 75"/>
                  <a:gd name="T8" fmla="*/ 24 w 40"/>
                  <a:gd name="T9" fmla="*/ 23 h 75"/>
                  <a:gd name="T10" fmla="*/ 19 w 40"/>
                  <a:gd name="T11" fmla="*/ 35 h 75"/>
                  <a:gd name="T12" fmla="*/ 15 w 40"/>
                  <a:gd name="T13" fmla="*/ 43 h 75"/>
                  <a:gd name="T14" fmla="*/ 11 w 40"/>
                  <a:gd name="T15" fmla="*/ 48 h 75"/>
                  <a:gd name="T16" fmla="*/ 5 w 40"/>
                  <a:gd name="T17" fmla="*/ 54 h 75"/>
                  <a:gd name="T18" fmla="*/ 0 w 40"/>
                  <a:gd name="T19" fmla="*/ 56 h 75"/>
                  <a:gd name="T20" fmla="*/ 1 w 40"/>
                  <a:gd name="T21" fmla="*/ 63 h 75"/>
                  <a:gd name="T22" fmla="*/ 3 w 40"/>
                  <a:gd name="T23" fmla="*/ 66 h 75"/>
                  <a:gd name="T24" fmla="*/ 5 w 40"/>
                  <a:gd name="T25" fmla="*/ 69 h 75"/>
                  <a:gd name="T26" fmla="*/ 9 w 40"/>
                  <a:gd name="T27" fmla="*/ 74 h 75"/>
                  <a:gd name="T28" fmla="*/ 14 w 40"/>
                  <a:gd name="T29" fmla="*/ 59 h 75"/>
                  <a:gd name="T30" fmla="*/ 22 w 40"/>
                  <a:gd name="T31" fmla="*/ 43 h 75"/>
                  <a:gd name="T32" fmla="*/ 29 w 40"/>
                  <a:gd name="T33" fmla="*/ 26 h 75"/>
                  <a:gd name="T34" fmla="*/ 36 w 40"/>
                  <a:gd name="T35" fmla="*/ 9 h 75"/>
                  <a:gd name="T36" fmla="*/ 39 w 40"/>
                  <a:gd name="T37" fmla="*/ 0 h 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75">
                    <a:moveTo>
                      <a:pt x="39" y="0"/>
                    </a:moveTo>
                    <a:lnTo>
                      <a:pt x="35" y="6"/>
                    </a:lnTo>
                    <a:lnTo>
                      <a:pt x="29" y="9"/>
                    </a:lnTo>
                    <a:lnTo>
                      <a:pt x="28" y="15"/>
                    </a:lnTo>
                    <a:lnTo>
                      <a:pt x="24" y="23"/>
                    </a:lnTo>
                    <a:lnTo>
                      <a:pt x="19" y="35"/>
                    </a:lnTo>
                    <a:lnTo>
                      <a:pt x="15" y="43"/>
                    </a:lnTo>
                    <a:lnTo>
                      <a:pt x="11" y="48"/>
                    </a:lnTo>
                    <a:lnTo>
                      <a:pt x="5" y="54"/>
                    </a:lnTo>
                    <a:lnTo>
                      <a:pt x="0" y="56"/>
                    </a:lnTo>
                    <a:lnTo>
                      <a:pt x="1" y="63"/>
                    </a:lnTo>
                    <a:lnTo>
                      <a:pt x="3" y="66"/>
                    </a:lnTo>
                    <a:lnTo>
                      <a:pt x="5" y="69"/>
                    </a:lnTo>
                    <a:lnTo>
                      <a:pt x="9" y="74"/>
                    </a:lnTo>
                    <a:lnTo>
                      <a:pt x="14" y="59"/>
                    </a:lnTo>
                    <a:lnTo>
                      <a:pt x="22" y="43"/>
                    </a:lnTo>
                    <a:lnTo>
                      <a:pt x="29" y="2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5" name="Freeform 353"/>
              <p:cNvSpPr>
                <a:spLocks/>
              </p:cNvSpPr>
              <p:nvPr/>
            </p:nvSpPr>
            <p:spPr bwMode="auto">
              <a:xfrm>
                <a:off x="859" y="919"/>
                <a:ext cx="2" cy="12"/>
              </a:xfrm>
              <a:custGeom>
                <a:avLst/>
                <a:gdLst>
                  <a:gd name="T0" fmla="*/ 1 w 2"/>
                  <a:gd name="T1" fmla="*/ 2 h 12"/>
                  <a:gd name="T2" fmla="*/ 1 w 2"/>
                  <a:gd name="T3" fmla="*/ 5 h 12"/>
                  <a:gd name="T4" fmla="*/ 1 w 2"/>
                  <a:gd name="T5" fmla="*/ 6 h 12"/>
                  <a:gd name="T6" fmla="*/ 1 w 2"/>
                  <a:gd name="T7" fmla="*/ 8 h 12"/>
                  <a:gd name="T8" fmla="*/ 1 w 2"/>
                  <a:gd name="T9" fmla="*/ 11 h 12"/>
                  <a:gd name="T10" fmla="*/ 0 w 2"/>
                  <a:gd name="T11" fmla="*/ 1 h 12"/>
                  <a:gd name="T12" fmla="*/ 1 w 2"/>
                  <a:gd name="T13" fmla="*/ 0 h 12"/>
                  <a:gd name="T14" fmla="*/ 1 w 2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12">
                    <a:moveTo>
                      <a:pt x="1" y="2"/>
                    </a:move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E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6" name="Freeform 354"/>
              <p:cNvSpPr>
                <a:spLocks/>
              </p:cNvSpPr>
              <p:nvPr/>
            </p:nvSpPr>
            <p:spPr bwMode="auto">
              <a:xfrm>
                <a:off x="864" y="922"/>
                <a:ext cx="10" cy="72"/>
              </a:xfrm>
              <a:custGeom>
                <a:avLst/>
                <a:gdLst>
                  <a:gd name="T0" fmla="*/ 1 w 10"/>
                  <a:gd name="T1" fmla="*/ 0 h 72"/>
                  <a:gd name="T2" fmla="*/ 3 w 10"/>
                  <a:gd name="T3" fmla="*/ 2 h 72"/>
                  <a:gd name="T4" fmla="*/ 4 w 10"/>
                  <a:gd name="T5" fmla="*/ 6 h 72"/>
                  <a:gd name="T6" fmla="*/ 5 w 10"/>
                  <a:gd name="T7" fmla="*/ 10 h 72"/>
                  <a:gd name="T8" fmla="*/ 6 w 10"/>
                  <a:gd name="T9" fmla="*/ 12 h 72"/>
                  <a:gd name="T10" fmla="*/ 8 w 10"/>
                  <a:gd name="T11" fmla="*/ 16 h 72"/>
                  <a:gd name="T12" fmla="*/ 9 w 10"/>
                  <a:gd name="T13" fmla="*/ 18 h 72"/>
                  <a:gd name="T14" fmla="*/ 8 w 10"/>
                  <a:gd name="T15" fmla="*/ 21 h 72"/>
                  <a:gd name="T16" fmla="*/ 7 w 10"/>
                  <a:gd name="T17" fmla="*/ 26 h 72"/>
                  <a:gd name="T18" fmla="*/ 7 w 10"/>
                  <a:gd name="T19" fmla="*/ 29 h 72"/>
                  <a:gd name="T20" fmla="*/ 8 w 10"/>
                  <a:gd name="T21" fmla="*/ 36 h 72"/>
                  <a:gd name="T22" fmla="*/ 7 w 10"/>
                  <a:gd name="T23" fmla="*/ 41 h 72"/>
                  <a:gd name="T24" fmla="*/ 4 w 10"/>
                  <a:gd name="T25" fmla="*/ 56 h 72"/>
                  <a:gd name="T26" fmla="*/ 3 w 10"/>
                  <a:gd name="T27" fmla="*/ 63 h 72"/>
                  <a:gd name="T28" fmla="*/ 3 w 10"/>
                  <a:gd name="T29" fmla="*/ 71 h 72"/>
                  <a:gd name="T30" fmla="*/ 1 w 10"/>
                  <a:gd name="T31" fmla="*/ 63 h 72"/>
                  <a:gd name="T32" fmla="*/ 0 w 10"/>
                  <a:gd name="T33" fmla="*/ 57 h 72"/>
                  <a:gd name="T34" fmla="*/ 1 w 10"/>
                  <a:gd name="T35" fmla="*/ 41 h 72"/>
                  <a:gd name="T36" fmla="*/ 1 w 10"/>
                  <a:gd name="T37" fmla="*/ 31 h 72"/>
                  <a:gd name="T38" fmla="*/ 2 w 10"/>
                  <a:gd name="T39" fmla="*/ 29 h 72"/>
                  <a:gd name="T40" fmla="*/ 2 w 10"/>
                  <a:gd name="T41" fmla="*/ 28 h 72"/>
                  <a:gd name="T42" fmla="*/ 2 w 10"/>
                  <a:gd name="T43" fmla="*/ 26 h 72"/>
                  <a:gd name="T44" fmla="*/ 1 w 10"/>
                  <a:gd name="T45" fmla="*/ 24 h 72"/>
                  <a:gd name="T46" fmla="*/ 1 w 10"/>
                  <a:gd name="T47" fmla="*/ 20 h 72"/>
                  <a:gd name="T48" fmla="*/ 0 w 10"/>
                  <a:gd name="T49" fmla="*/ 13 h 72"/>
                  <a:gd name="T50" fmla="*/ 0 w 10"/>
                  <a:gd name="T51" fmla="*/ 9 h 72"/>
                  <a:gd name="T52" fmla="*/ 1 w 10"/>
                  <a:gd name="T53" fmla="*/ 6 h 72"/>
                  <a:gd name="T54" fmla="*/ 1 w 10"/>
                  <a:gd name="T55" fmla="*/ 0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" h="72">
                    <a:moveTo>
                      <a:pt x="1" y="0"/>
                    </a:moveTo>
                    <a:lnTo>
                      <a:pt x="3" y="2"/>
                    </a:lnTo>
                    <a:lnTo>
                      <a:pt x="4" y="6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7" y="26"/>
                    </a:lnTo>
                    <a:lnTo>
                      <a:pt x="7" y="29"/>
                    </a:lnTo>
                    <a:lnTo>
                      <a:pt x="8" y="36"/>
                    </a:lnTo>
                    <a:lnTo>
                      <a:pt x="7" y="41"/>
                    </a:lnTo>
                    <a:lnTo>
                      <a:pt x="4" y="56"/>
                    </a:lnTo>
                    <a:lnTo>
                      <a:pt x="3" y="63"/>
                    </a:lnTo>
                    <a:lnTo>
                      <a:pt x="3" y="71"/>
                    </a:lnTo>
                    <a:lnTo>
                      <a:pt x="1" y="63"/>
                    </a:lnTo>
                    <a:lnTo>
                      <a:pt x="0" y="57"/>
                    </a:lnTo>
                    <a:lnTo>
                      <a:pt x="1" y="41"/>
                    </a:lnTo>
                    <a:lnTo>
                      <a:pt x="1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507" name="Freeform 355"/>
            <p:cNvSpPr>
              <a:spLocks/>
            </p:cNvSpPr>
            <p:nvPr/>
          </p:nvSpPr>
          <p:spPr bwMode="auto">
            <a:xfrm>
              <a:off x="912" y="1046"/>
              <a:ext cx="15" cy="184"/>
            </a:xfrm>
            <a:custGeom>
              <a:avLst/>
              <a:gdLst>
                <a:gd name="T0" fmla="*/ 8 w 15"/>
                <a:gd name="T1" fmla="*/ 0 h 184"/>
                <a:gd name="T2" fmla="*/ 13 w 15"/>
                <a:gd name="T3" fmla="*/ 27 h 184"/>
                <a:gd name="T4" fmla="*/ 14 w 15"/>
                <a:gd name="T5" fmla="*/ 54 h 184"/>
                <a:gd name="T6" fmla="*/ 13 w 15"/>
                <a:gd name="T7" fmla="*/ 87 h 184"/>
                <a:gd name="T8" fmla="*/ 11 w 15"/>
                <a:gd name="T9" fmla="*/ 124 h 184"/>
                <a:gd name="T10" fmla="*/ 8 w 15"/>
                <a:gd name="T11" fmla="*/ 155 h 184"/>
                <a:gd name="T12" fmla="*/ 7 w 15"/>
                <a:gd name="T13" fmla="*/ 167 h 184"/>
                <a:gd name="T14" fmla="*/ 2 w 15"/>
                <a:gd name="T15" fmla="*/ 183 h 184"/>
                <a:gd name="T16" fmla="*/ 4 w 15"/>
                <a:gd name="T17" fmla="*/ 140 h 184"/>
                <a:gd name="T18" fmla="*/ 6 w 15"/>
                <a:gd name="T19" fmla="*/ 97 h 184"/>
                <a:gd name="T20" fmla="*/ 5 w 15"/>
                <a:gd name="T21" fmla="*/ 87 h 184"/>
                <a:gd name="T22" fmla="*/ 0 w 15"/>
                <a:gd name="T23" fmla="*/ 76 h 184"/>
                <a:gd name="T24" fmla="*/ 4 w 15"/>
                <a:gd name="T25" fmla="*/ 58 h 184"/>
                <a:gd name="T26" fmla="*/ 6 w 15"/>
                <a:gd name="T27" fmla="*/ 46 h 184"/>
                <a:gd name="T28" fmla="*/ 7 w 15"/>
                <a:gd name="T29" fmla="*/ 22 h 184"/>
                <a:gd name="T30" fmla="*/ 8 w 15"/>
                <a:gd name="T31" fmla="*/ 0 h 1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" h="184">
                  <a:moveTo>
                    <a:pt x="8" y="0"/>
                  </a:moveTo>
                  <a:lnTo>
                    <a:pt x="13" y="27"/>
                  </a:lnTo>
                  <a:lnTo>
                    <a:pt x="14" y="54"/>
                  </a:lnTo>
                  <a:lnTo>
                    <a:pt x="13" y="87"/>
                  </a:lnTo>
                  <a:lnTo>
                    <a:pt x="11" y="124"/>
                  </a:lnTo>
                  <a:lnTo>
                    <a:pt x="8" y="155"/>
                  </a:lnTo>
                  <a:lnTo>
                    <a:pt x="7" y="167"/>
                  </a:lnTo>
                  <a:lnTo>
                    <a:pt x="2" y="183"/>
                  </a:lnTo>
                  <a:lnTo>
                    <a:pt x="4" y="140"/>
                  </a:lnTo>
                  <a:lnTo>
                    <a:pt x="6" y="97"/>
                  </a:lnTo>
                  <a:lnTo>
                    <a:pt x="5" y="87"/>
                  </a:lnTo>
                  <a:lnTo>
                    <a:pt x="0" y="76"/>
                  </a:lnTo>
                  <a:lnTo>
                    <a:pt x="4" y="58"/>
                  </a:lnTo>
                  <a:lnTo>
                    <a:pt x="6" y="46"/>
                  </a:lnTo>
                  <a:lnTo>
                    <a:pt x="7" y="22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508" name="Group 356"/>
            <p:cNvGrpSpPr>
              <a:grpSpLocks/>
            </p:cNvGrpSpPr>
            <p:nvPr/>
          </p:nvGrpSpPr>
          <p:grpSpPr bwMode="auto">
            <a:xfrm>
              <a:off x="862" y="856"/>
              <a:ext cx="60" cy="236"/>
              <a:chOff x="862" y="856"/>
              <a:chExt cx="60" cy="236"/>
            </a:xfrm>
          </p:grpSpPr>
          <p:sp>
            <p:nvSpPr>
              <p:cNvPr id="59512" name="Freeform 357"/>
              <p:cNvSpPr>
                <a:spLocks/>
              </p:cNvSpPr>
              <p:nvPr/>
            </p:nvSpPr>
            <p:spPr bwMode="auto">
              <a:xfrm>
                <a:off x="865" y="861"/>
                <a:ext cx="57" cy="231"/>
              </a:xfrm>
              <a:custGeom>
                <a:avLst/>
                <a:gdLst>
                  <a:gd name="T0" fmla="*/ 56 w 57"/>
                  <a:gd name="T1" fmla="*/ 11 h 231"/>
                  <a:gd name="T2" fmla="*/ 51 w 57"/>
                  <a:gd name="T3" fmla="*/ 38 h 231"/>
                  <a:gd name="T4" fmla="*/ 44 w 57"/>
                  <a:gd name="T5" fmla="*/ 64 h 231"/>
                  <a:gd name="T6" fmla="*/ 38 w 57"/>
                  <a:gd name="T7" fmla="*/ 90 h 231"/>
                  <a:gd name="T8" fmla="*/ 33 w 57"/>
                  <a:gd name="T9" fmla="*/ 101 h 231"/>
                  <a:gd name="T10" fmla="*/ 24 w 57"/>
                  <a:gd name="T11" fmla="*/ 94 h 231"/>
                  <a:gd name="T12" fmla="*/ 32 w 57"/>
                  <a:gd name="T13" fmla="*/ 116 h 231"/>
                  <a:gd name="T14" fmla="*/ 25 w 57"/>
                  <a:gd name="T15" fmla="*/ 142 h 231"/>
                  <a:gd name="T16" fmla="*/ 10 w 57"/>
                  <a:gd name="T17" fmla="*/ 194 h 231"/>
                  <a:gd name="T18" fmla="*/ 3 w 57"/>
                  <a:gd name="T19" fmla="*/ 230 h 231"/>
                  <a:gd name="T20" fmla="*/ 0 w 57"/>
                  <a:gd name="T21" fmla="*/ 186 h 231"/>
                  <a:gd name="T22" fmla="*/ 2 w 57"/>
                  <a:gd name="T23" fmla="*/ 155 h 231"/>
                  <a:gd name="T24" fmla="*/ 5 w 57"/>
                  <a:gd name="T25" fmla="*/ 136 h 231"/>
                  <a:gd name="T26" fmla="*/ 12 w 57"/>
                  <a:gd name="T27" fmla="*/ 96 h 231"/>
                  <a:gd name="T28" fmla="*/ 18 w 57"/>
                  <a:gd name="T29" fmla="*/ 72 h 231"/>
                  <a:gd name="T30" fmla="*/ 33 w 57"/>
                  <a:gd name="T31" fmla="*/ 39 h 231"/>
                  <a:gd name="T32" fmla="*/ 42 w 57"/>
                  <a:gd name="T33" fmla="*/ 16 h 231"/>
                  <a:gd name="T34" fmla="*/ 44 w 57"/>
                  <a:gd name="T35" fmla="*/ 7 h 231"/>
                  <a:gd name="T36" fmla="*/ 47 w 57"/>
                  <a:gd name="T37" fmla="*/ 0 h 231"/>
                  <a:gd name="T38" fmla="*/ 51 w 57"/>
                  <a:gd name="T39" fmla="*/ 4 h 231"/>
                  <a:gd name="T40" fmla="*/ 56 w 57"/>
                  <a:gd name="T41" fmla="*/ 11 h 2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7" h="231">
                    <a:moveTo>
                      <a:pt x="56" y="11"/>
                    </a:moveTo>
                    <a:lnTo>
                      <a:pt x="51" y="38"/>
                    </a:lnTo>
                    <a:lnTo>
                      <a:pt x="44" y="64"/>
                    </a:lnTo>
                    <a:lnTo>
                      <a:pt x="38" y="90"/>
                    </a:lnTo>
                    <a:lnTo>
                      <a:pt x="33" y="101"/>
                    </a:lnTo>
                    <a:lnTo>
                      <a:pt x="24" y="94"/>
                    </a:lnTo>
                    <a:lnTo>
                      <a:pt x="32" y="116"/>
                    </a:lnTo>
                    <a:lnTo>
                      <a:pt x="25" y="142"/>
                    </a:lnTo>
                    <a:lnTo>
                      <a:pt x="10" y="194"/>
                    </a:lnTo>
                    <a:lnTo>
                      <a:pt x="3" y="230"/>
                    </a:lnTo>
                    <a:lnTo>
                      <a:pt x="0" y="186"/>
                    </a:lnTo>
                    <a:lnTo>
                      <a:pt x="2" y="155"/>
                    </a:lnTo>
                    <a:lnTo>
                      <a:pt x="5" y="136"/>
                    </a:lnTo>
                    <a:lnTo>
                      <a:pt x="12" y="96"/>
                    </a:lnTo>
                    <a:lnTo>
                      <a:pt x="18" y="72"/>
                    </a:lnTo>
                    <a:lnTo>
                      <a:pt x="33" y="39"/>
                    </a:lnTo>
                    <a:lnTo>
                      <a:pt x="42" y="16"/>
                    </a:lnTo>
                    <a:lnTo>
                      <a:pt x="44" y="7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56" y="1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3" name="Freeform 358"/>
              <p:cNvSpPr>
                <a:spLocks/>
              </p:cNvSpPr>
              <p:nvPr/>
            </p:nvSpPr>
            <p:spPr bwMode="auto">
              <a:xfrm>
                <a:off x="862" y="856"/>
                <a:ext cx="60" cy="226"/>
              </a:xfrm>
              <a:custGeom>
                <a:avLst/>
                <a:gdLst>
                  <a:gd name="T0" fmla="*/ 59 w 60"/>
                  <a:gd name="T1" fmla="*/ 12 h 226"/>
                  <a:gd name="T2" fmla="*/ 54 w 60"/>
                  <a:gd name="T3" fmla="*/ 37 h 226"/>
                  <a:gd name="T4" fmla="*/ 47 w 60"/>
                  <a:gd name="T5" fmla="*/ 63 h 226"/>
                  <a:gd name="T6" fmla="*/ 40 w 60"/>
                  <a:gd name="T7" fmla="*/ 88 h 226"/>
                  <a:gd name="T8" fmla="*/ 34 w 60"/>
                  <a:gd name="T9" fmla="*/ 99 h 226"/>
                  <a:gd name="T10" fmla="*/ 25 w 60"/>
                  <a:gd name="T11" fmla="*/ 93 h 226"/>
                  <a:gd name="T12" fmla="*/ 34 w 60"/>
                  <a:gd name="T13" fmla="*/ 114 h 226"/>
                  <a:gd name="T14" fmla="*/ 27 w 60"/>
                  <a:gd name="T15" fmla="*/ 139 h 226"/>
                  <a:gd name="T16" fmla="*/ 11 w 60"/>
                  <a:gd name="T17" fmla="*/ 190 h 226"/>
                  <a:gd name="T18" fmla="*/ 3 w 60"/>
                  <a:gd name="T19" fmla="*/ 225 h 226"/>
                  <a:gd name="T20" fmla="*/ 0 w 60"/>
                  <a:gd name="T21" fmla="*/ 182 h 226"/>
                  <a:gd name="T22" fmla="*/ 2 w 60"/>
                  <a:gd name="T23" fmla="*/ 152 h 226"/>
                  <a:gd name="T24" fmla="*/ 5 w 60"/>
                  <a:gd name="T25" fmla="*/ 133 h 226"/>
                  <a:gd name="T26" fmla="*/ 12 w 60"/>
                  <a:gd name="T27" fmla="*/ 94 h 226"/>
                  <a:gd name="T28" fmla="*/ 19 w 60"/>
                  <a:gd name="T29" fmla="*/ 71 h 226"/>
                  <a:gd name="T30" fmla="*/ 34 w 60"/>
                  <a:gd name="T31" fmla="*/ 39 h 226"/>
                  <a:gd name="T32" fmla="*/ 44 w 60"/>
                  <a:gd name="T33" fmla="*/ 16 h 226"/>
                  <a:gd name="T34" fmla="*/ 47 w 60"/>
                  <a:gd name="T35" fmla="*/ 7 h 226"/>
                  <a:gd name="T36" fmla="*/ 49 w 60"/>
                  <a:gd name="T37" fmla="*/ 0 h 226"/>
                  <a:gd name="T38" fmla="*/ 54 w 60"/>
                  <a:gd name="T39" fmla="*/ 4 h 226"/>
                  <a:gd name="T40" fmla="*/ 59 w 60"/>
                  <a:gd name="T41" fmla="*/ 12 h 2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226">
                    <a:moveTo>
                      <a:pt x="59" y="12"/>
                    </a:moveTo>
                    <a:lnTo>
                      <a:pt x="54" y="37"/>
                    </a:lnTo>
                    <a:lnTo>
                      <a:pt x="47" y="63"/>
                    </a:lnTo>
                    <a:lnTo>
                      <a:pt x="40" y="88"/>
                    </a:lnTo>
                    <a:lnTo>
                      <a:pt x="34" y="99"/>
                    </a:lnTo>
                    <a:lnTo>
                      <a:pt x="25" y="93"/>
                    </a:lnTo>
                    <a:lnTo>
                      <a:pt x="34" y="114"/>
                    </a:lnTo>
                    <a:lnTo>
                      <a:pt x="27" y="139"/>
                    </a:lnTo>
                    <a:lnTo>
                      <a:pt x="11" y="190"/>
                    </a:lnTo>
                    <a:lnTo>
                      <a:pt x="3" y="225"/>
                    </a:lnTo>
                    <a:lnTo>
                      <a:pt x="0" y="182"/>
                    </a:lnTo>
                    <a:lnTo>
                      <a:pt x="2" y="152"/>
                    </a:lnTo>
                    <a:lnTo>
                      <a:pt x="5" y="133"/>
                    </a:lnTo>
                    <a:lnTo>
                      <a:pt x="12" y="94"/>
                    </a:lnTo>
                    <a:lnTo>
                      <a:pt x="19" y="71"/>
                    </a:lnTo>
                    <a:lnTo>
                      <a:pt x="34" y="39"/>
                    </a:lnTo>
                    <a:lnTo>
                      <a:pt x="44" y="16"/>
                    </a:lnTo>
                    <a:lnTo>
                      <a:pt x="47" y="7"/>
                    </a:lnTo>
                    <a:lnTo>
                      <a:pt x="49" y="0"/>
                    </a:lnTo>
                    <a:lnTo>
                      <a:pt x="54" y="4"/>
                    </a:lnTo>
                    <a:lnTo>
                      <a:pt x="59" y="12"/>
                    </a:lnTo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509" name="Group 359"/>
            <p:cNvGrpSpPr>
              <a:grpSpLocks/>
            </p:cNvGrpSpPr>
            <p:nvPr/>
          </p:nvGrpSpPr>
          <p:grpSpPr bwMode="auto">
            <a:xfrm>
              <a:off x="911" y="911"/>
              <a:ext cx="82" cy="365"/>
              <a:chOff x="911" y="911"/>
              <a:chExt cx="82" cy="365"/>
            </a:xfrm>
          </p:grpSpPr>
          <p:sp>
            <p:nvSpPr>
              <p:cNvPr id="59510" name="Freeform 360"/>
              <p:cNvSpPr>
                <a:spLocks/>
              </p:cNvSpPr>
              <p:nvPr/>
            </p:nvSpPr>
            <p:spPr bwMode="auto">
              <a:xfrm>
                <a:off x="914" y="913"/>
                <a:ext cx="79" cy="363"/>
              </a:xfrm>
              <a:custGeom>
                <a:avLst/>
                <a:gdLst>
                  <a:gd name="T0" fmla="*/ 2 w 79"/>
                  <a:gd name="T1" fmla="*/ 327 h 363"/>
                  <a:gd name="T2" fmla="*/ 1 w 79"/>
                  <a:gd name="T3" fmla="*/ 336 h 363"/>
                  <a:gd name="T4" fmla="*/ 5 w 79"/>
                  <a:gd name="T5" fmla="*/ 343 h 363"/>
                  <a:gd name="T6" fmla="*/ 13 w 79"/>
                  <a:gd name="T7" fmla="*/ 350 h 363"/>
                  <a:gd name="T8" fmla="*/ 21 w 79"/>
                  <a:gd name="T9" fmla="*/ 355 h 363"/>
                  <a:gd name="T10" fmla="*/ 29 w 79"/>
                  <a:gd name="T11" fmla="*/ 359 h 363"/>
                  <a:gd name="T12" fmla="*/ 36 w 79"/>
                  <a:gd name="T13" fmla="*/ 362 h 363"/>
                  <a:gd name="T14" fmla="*/ 47 w 79"/>
                  <a:gd name="T15" fmla="*/ 362 h 363"/>
                  <a:gd name="T16" fmla="*/ 54 w 79"/>
                  <a:gd name="T17" fmla="*/ 360 h 363"/>
                  <a:gd name="T18" fmla="*/ 60 w 79"/>
                  <a:gd name="T19" fmla="*/ 333 h 363"/>
                  <a:gd name="T20" fmla="*/ 66 w 79"/>
                  <a:gd name="T21" fmla="*/ 298 h 363"/>
                  <a:gd name="T22" fmla="*/ 73 w 79"/>
                  <a:gd name="T23" fmla="*/ 247 h 363"/>
                  <a:gd name="T24" fmla="*/ 77 w 79"/>
                  <a:gd name="T25" fmla="*/ 209 h 363"/>
                  <a:gd name="T26" fmla="*/ 78 w 79"/>
                  <a:gd name="T27" fmla="*/ 186 h 363"/>
                  <a:gd name="T28" fmla="*/ 77 w 79"/>
                  <a:gd name="T29" fmla="*/ 144 h 363"/>
                  <a:gd name="T30" fmla="*/ 72 w 79"/>
                  <a:gd name="T31" fmla="*/ 102 h 363"/>
                  <a:gd name="T32" fmla="*/ 71 w 79"/>
                  <a:gd name="T33" fmla="*/ 68 h 363"/>
                  <a:gd name="T34" fmla="*/ 68 w 79"/>
                  <a:gd name="T35" fmla="*/ 49 h 363"/>
                  <a:gd name="T36" fmla="*/ 63 w 79"/>
                  <a:gd name="T37" fmla="*/ 30 h 363"/>
                  <a:gd name="T38" fmla="*/ 58 w 79"/>
                  <a:gd name="T39" fmla="*/ 16 h 363"/>
                  <a:gd name="T40" fmla="*/ 50 w 79"/>
                  <a:gd name="T41" fmla="*/ 7 h 363"/>
                  <a:gd name="T42" fmla="*/ 40 w 79"/>
                  <a:gd name="T43" fmla="*/ 1 h 363"/>
                  <a:gd name="T44" fmla="*/ 30 w 79"/>
                  <a:gd name="T45" fmla="*/ 0 h 363"/>
                  <a:gd name="T46" fmla="*/ 21 w 79"/>
                  <a:gd name="T47" fmla="*/ 2 h 363"/>
                  <a:gd name="T48" fmla="*/ 15 w 79"/>
                  <a:gd name="T49" fmla="*/ 8 h 363"/>
                  <a:gd name="T50" fmla="*/ 7 w 79"/>
                  <a:gd name="T51" fmla="*/ 22 h 363"/>
                  <a:gd name="T52" fmla="*/ 2 w 79"/>
                  <a:gd name="T53" fmla="*/ 37 h 363"/>
                  <a:gd name="T54" fmla="*/ 0 w 79"/>
                  <a:gd name="T55" fmla="*/ 59 h 363"/>
                  <a:gd name="T56" fmla="*/ 3 w 79"/>
                  <a:gd name="T57" fmla="*/ 92 h 363"/>
                  <a:gd name="T58" fmla="*/ 8 w 79"/>
                  <a:gd name="T59" fmla="*/ 121 h 363"/>
                  <a:gd name="T60" fmla="*/ 13 w 79"/>
                  <a:gd name="T61" fmla="*/ 144 h 363"/>
                  <a:gd name="T62" fmla="*/ 16 w 79"/>
                  <a:gd name="T63" fmla="*/ 178 h 363"/>
                  <a:gd name="T64" fmla="*/ 16 w 79"/>
                  <a:gd name="T65" fmla="*/ 198 h 363"/>
                  <a:gd name="T66" fmla="*/ 16 w 79"/>
                  <a:gd name="T67" fmla="*/ 217 h 363"/>
                  <a:gd name="T68" fmla="*/ 12 w 79"/>
                  <a:gd name="T69" fmla="*/ 271 h 363"/>
                  <a:gd name="T70" fmla="*/ 2 w 79"/>
                  <a:gd name="T71" fmla="*/ 327 h 3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9" h="363">
                    <a:moveTo>
                      <a:pt x="2" y="327"/>
                    </a:moveTo>
                    <a:lnTo>
                      <a:pt x="1" y="336"/>
                    </a:lnTo>
                    <a:lnTo>
                      <a:pt x="5" y="343"/>
                    </a:lnTo>
                    <a:lnTo>
                      <a:pt x="13" y="350"/>
                    </a:lnTo>
                    <a:lnTo>
                      <a:pt x="21" y="355"/>
                    </a:lnTo>
                    <a:lnTo>
                      <a:pt x="29" y="359"/>
                    </a:lnTo>
                    <a:lnTo>
                      <a:pt x="36" y="362"/>
                    </a:lnTo>
                    <a:lnTo>
                      <a:pt x="47" y="362"/>
                    </a:lnTo>
                    <a:lnTo>
                      <a:pt x="54" y="360"/>
                    </a:lnTo>
                    <a:lnTo>
                      <a:pt x="60" y="333"/>
                    </a:lnTo>
                    <a:lnTo>
                      <a:pt x="66" y="298"/>
                    </a:lnTo>
                    <a:lnTo>
                      <a:pt x="73" y="247"/>
                    </a:lnTo>
                    <a:lnTo>
                      <a:pt x="77" y="209"/>
                    </a:lnTo>
                    <a:lnTo>
                      <a:pt x="78" y="186"/>
                    </a:lnTo>
                    <a:lnTo>
                      <a:pt x="77" y="144"/>
                    </a:lnTo>
                    <a:lnTo>
                      <a:pt x="72" y="102"/>
                    </a:lnTo>
                    <a:lnTo>
                      <a:pt x="71" y="68"/>
                    </a:lnTo>
                    <a:lnTo>
                      <a:pt x="68" y="49"/>
                    </a:lnTo>
                    <a:lnTo>
                      <a:pt x="63" y="30"/>
                    </a:lnTo>
                    <a:lnTo>
                      <a:pt x="58" y="16"/>
                    </a:lnTo>
                    <a:lnTo>
                      <a:pt x="50" y="7"/>
                    </a:lnTo>
                    <a:lnTo>
                      <a:pt x="40" y="1"/>
                    </a:lnTo>
                    <a:lnTo>
                      <a:pt x="30" y="0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7" y="22"/>
                    </a:lnTo>
                    <a:lnTo>
                      <a:pt x="2" y="37"/>
                    </a:lnTo>
                    <a:lnTo>
                      <a:pt x="0" y="59"/>
                    </a:lnTo>
                    <a:lnTo>
                      <a:pt x="3" y="92"/>
                    </a:lnTo>
                    <a:lnTo>
                      <a:pt x="8" y="121"/>
                    </a:lnTo>
                    <a:lnTo>
                      <a:pt x="13" y="144"/>
                    </a:lnTo>
                    <a:lnTo>
                      <a:pt x="16" y="178"/>
                    </a:lnTo>
                    <a:lnTo>
                      <a:pt x="16" y="198"/>
                    </a:lnTo>
                    <a:lnTo>
                      <a:pt x="16" y="217"/>
                    </a:lnTo>
                    <a:lnTo>
                      <a:pt x="12" y="271"/>
                    </a:lnTo>
                    <a:lnTo>
                      <a:pt x="2" y="3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511" name="Freeform 361"/>
              <p:cNvSpPr>
                <a:spLocks/>
              </p:cNvSpPr>
              <p:nvPr/>
            </p:nvSpPr>
            <p:spPr bwMode="auto">
              <a:xfrm>
                <a:off x="911" y="911"/>
                <a:ext cx="79" cy="363"/>
              </a:xfrm>
              <a:custGeom>
                <a:avLst/>
                <a:gdLst>
                  <a:gd name="T0" fmla="*/ 3 w 79"/>
                  <a:gd name="T1" fmla="*/ 327 h 363"/>
                  <a:gd name="T2" fmla="*/ 1 w 79"/>
                  <a:gd name="T3" fmla="*/ 337 h 363"/>
                  <a:gd name="T4" fmla="*/ 5 w 79"/>
                  <a:gd name="T5" fmla="*/ 343 h 363"/>
                  <a:gd name="T6" fmla="*/ 13 w 79"/>
                  <a:gd name="T7" fmla="*/ 350 h 363"/>
                  <a:gd name="T8" fmla="*/ 21 w 79"/>
                  <a:gd name="T9" fmla="*/ 356 h 363"/>
                  <a:gd name="T10" fmla="*/ 29 w 79"/>
                  <a:gd name="T11" fmla="*/ 360 h 363"/>
                  <a:gd name="T12" fmla="*/ 36 w 79"/>
                  <a:gd name="T13" fmla="*/ 362 h 363"/>
                  <a:gd name="T14" fmla="*/ 47 w 79"/>
                  <a:gd name="T15" fmla="*/ 362 h 363"/>
                  <a:gd name="T16" fmla="*/ 54 w 79"/>
                  <a:gd name="T17" fmla="*/ 360 h 363"/>
                  <a:gd name="T18" fmla="*/ 60 w 79"/>
                  <a:gd name="T19" fmla="*/ 334 h 363"/>
                  <a:gd name="T20" fmla="*/ 66 w 79"/>
                  <a:gd name="T21" fmla="*/ 299 h 363"/>
                  <a:gd name="T22" fmla="*/ 73 w 79"/>
                  <a:gd name="T23" fmla="*/ 248 h 363"/>
                  <a:gd name="T24" fmla="*/ 77 w 79"/>
                  <a:gd name="T25" fmla="*/ 210 h 363"/>
                  <a:gd name="T26" fmla="*/ 78 w 79"/>
                  <a:gd name="T27" fmla="*/ 186 h 363"/>
                  <a:gd name="T28" fmla="*/ 77 w 79"/>
                  <a:gd name="T29" fmla="*/ 144 h 363"/>
                  <a:gd name="T30" fmla="*/ 72 w 79"/>
                  <a:gd name="T31" fmla="*/ 102 h 363"/>
                  <a:gd name="T32" fmla="*/ 71 w 79"/>
                  <a:gd name="T33" fmla="*/ 69 h 363"/>
                  <a:gd name="T34" fmla="*/ 68 w 79"/>
                  <a:gd name="T35" fmla="*/ 49 h 363"/>
                  <a:gd name="T36" fmla="*/ 63 w 79"/>
                  <a:gd name="T37" fmla="*/ 31 h 363"/>
                  <a:gd name="T38" fmla="*/ 59 w 79"/>
                  <a:gd name="T39" fmla="*/ 17 h 363"/>
                  <a:gd name="T40" fmla="*/ 50 w 79"/>
                  <a:gd name="T41" fmla="*/ 7 h 363"/>
                  <a:gd name="T42" fmla="*/ 40 w 79"/>
                  <a:gd name="T43" fmla="*/ 1 h 363"/>
                  <a:gd name="T44" fmla="*/ 30 w 79"/>
                  <a:gd name="T45" fmla="*/ 0 h 363"/>
                  <a:gd name="T46" fmla="*/ 21 w 79"/>
                  <a:gd name="T47" fmla="*/ 2 h 363"/>
                  <a:gd name="T48" fmla="*/ 15 w 79"/>
                  <a:gd name="T49" fmla="*/ 8 h 363"/>
                  <a:gd name="T50" fmla="*/ 7 w 79"/>
                  <a:gd name="T51" fmla="*/ 22 h 363"/>
                  <a:gd name="T52" fmla="*/ 3 w 79"/>
                  <a:gd name="T53" fmla="*/ 37 h 363"/>
                  <a:gd name="T54" fmla="*/ 0 w 79"/>
                  <a:gd name="T55" fmla="*/ 60 h 363"/>
                  <a:gd name="T56" fmla="*/ 3 w 79"/>
                  <a:gd name="T57" fmla="*/ 93 h 363"/>
                  <a:gd name="T58" fmla="*/ 8 w 79"/>
                  <a:gd name="T59" fmla="*/ 121 h 363"/>
                  <a:gd name="T60" fmla="*/ 13 w 79"/>
                  <a:gd name="T61" fmla="*/ 144 h 363"/>
                  <a:gd name="T62" fmla="*/ 16 w 79"/>
                  <a:gd name="T63" fmla="*/ 178 h 363"/>
                  <a:gd name="T64" fmla="*/ 16 w 79"/>
                  <a:gd name="T65" fmla="*/ 198 h 363"/>
                  <a:gd name="T66" fmla="*/ 16 w 79"/>
                  <a:gd name="T67" fmla="*/ 218 h 363"/>
                  <a:gd name="T68" fmla="*/ 12 w 79"/>
                  <a:gd name="T69" fmla="*/ 271 h 363"/>
                  <a:gd name="T70" fmla="*/ 3 w 79"/>
                  <a:gd name="T71" fmla="*/ 327 h 36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9" h="363">
                    <a:moveTo>
                      <a:pt x="3" y="327"/>
                    </a:moveTo>
                    <a:lnTo>
                      <a:pt x="1" y="337"/>
                    </a:lnTo>
                    <a:lnTo>
                      <a:pt x="5" y="343"/>
                    </a:lnTo>
                    <a:lnTo>
                      <a:pt x="13" y="350"/>
                    </a:lnTo>
                    <a:lnTo>
                      <a:pt x="21" y="356"/>
                    </a:lnTo>
                    <a:lnTo>
                      <a:pt x="29" y="360"/>
                    </a:lnTo>
                    <a:lnTo>
                      <a:pt x="36" y="362"/>
                    </a:lnTo>
                    <a:lnTo>
                      <a:pt x="47" y="362"/>
                    </a:lnTo>
                    <a:lnTo>
                      <a:pt x="54" y="360"/>
                    </a:lnTo>
                    <a:lnTo>
                      <a:pt x="60" y="334"/>
                    </a:lnTo>
                    <a:lnTo>
                      <a:pt x="66" y="299"/>
                    </a:lnTo>
                    <a:lnTo>
                      <a:pt x="73" y="248"/>
                    </a:lnTo>
                    <a:lnTo>
                      <a:pt x="77" y="210"/>
                    </a:lnTo>
                    <a:lnTo>
                      <a:pt x="78" y="186"/>
                    </a:lnTo>
                    <a:lnTo>
                      <a:pt x="77" y="144"/>
                    </a:lnTo>
                    <a:lnTo>
                      <a:pt x="72" y="102"/>
                    </a:lnTo>
                    <a:lnTo>
                      <a:pt x="71" y="69"/>
                    </a:lnTo>
                    <a:lnTo>
                      <a:pt x="68" y="49"/>
                    </a:lnTo>
                    <a:lnTo>
                      <a:pt x="63" y="31"/>
                    </a:lnTo>
                    <a:lnTo>
                      <a:pt x="59" y="17"/>
                    </a:lnTo>
                    <a:lnTo>
                      <a:pt x="50" y="7"/>
                    </a:lnTo>
                    <a:lnTo>
                      <a:pt x="40" y="1"/>
                    </a:lnTo>
                    <a:lnTo>
                      <a:pt x="30" y="0"/>
                    </a:lnTo>
                    <a:lnTo>
                      <a:pt x="21" y="2"/>
                    </a:lnTo>
                    <a:lnTo>
                      <a:pt x="15" y="8"/>
                    </a:lnTo>
                    <a:lnTo>
                      <a:pt x="7" y="22"/>
                    </a:lnTo>
                    <a:lnTo>
                      <a:pt x="3" y="37"/>
                    </a:lnTo>
                    <a:lnTo>
                      <a:pt x="0" y="60"/>
                    </a:lnTo>
                    <a:lnTo>
                      <a:pt x="3" y="93"/>
                    </a:lnTo>
                    <a:lnTo>
                      <a:pt x="8" y="121"/>
                    </a:lnTo>
                    <a:lnTo>
                      <a:pt x="13" y="144"/>
                    </a:lnTo>
                    <a:lnTo>
                      <a:pt x="16" y="178"/>
                    </a:lnTo>
                    <a:lnTo>
                      <a:pt x="16" y="198"/>
                    </a:lnTo>
                    <a:lnTo>
                      <a:pt x="16" y="218"/>
                    </a:lnTo>
                    <a:lnTo>
                      <a:pt x="12" y="271"/>
                    </a:lnTo>
                    <a:lnTo>
                      <a:pt x="3" y="327"/>
                    </a:lnTo>
                  </a:path>
                </a:pathLst>
              </a:cu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9427" name="Group 362"/>
          <p:cNvGrpSpPr>
            <a:grpSpLocks/>
          </p:cNvGrpSpPr>
          <p:nvPr/>
        </p:nvGrpSpPr>
        <p:grpSpPr bwMode="auto">
          <a:xfrm>
            <a:off x="1190625" y="2016125"/>
            <a:ext cx="101600" cy="342900"/>
            <a:chOff x="627" y="1060"/>
            <a:chExt cx="64" cy="216"/>
          </a:xfrm>
        </p:grpSpPr>
        <p:sp>
          <p:nvSpPr>
            <p:cNvPr id="59491" name="Freeform 363"/>
            <p:cNvSpPr>
              <a:spLocks/>
            </p:cNvSpPr>
            <p:nvPr/>
          </p:nvSpPr>
          <p:spPr bwMode="auto">
            <a:xfrm>
              <a:off x="637" y="1070"/>
              <a:ext cx="54" cy="141"/>
            </a:xfrm>
            <a:custGeom>
              <a:avLst/>
              <a:gdLst>
                <a:gd name="T0" fmla="*/ 1 w 54"/>
                <a:gd name="T1" fmla="*/ 35 h 141"/>
                <a:gd name="T2" fmla="*/ 7 w 54"/>
                <a:gd name="T3" fmla="*/ 39 h 141"/>
                <a:gd name="T4" fmla="*/ 13 w 54"/>
                <a:gd name="T5" fmla="*/ 43 h 141"/>
                <a:gd name="T6" fmla="*/ 19 w 54"/>
                <a:gd name="T7" fmla="*/ 43 h 141"/>
                <a:gd name="T8" fmla="*/ 20 w 54"/>
                <a:gd name="T9" fmla="*/ 44 h 141"/>
                <a:gd name="T10" fmla="*/ 24 w 54"/>
                <a:gd name="T11" fmla="*/ 39 h 141"/>
                <a:gd name="T12" fmla="*/ 29 w 54"/>
                <a:gd name="T13" fmla="*/ 35 h 141"/>
                <a:gd name="T14" fmla="*/ 35 w 54"/>
                <a:gd name="T15" fmla="*/ 30 h 141"/>
                <a:gd name="T16" fmla="*/ 40 w 54"/>
                <a:gd name="T17" fmla="*/ 22 h 141"/>
                <a:gd name="T18" fmla="*/ 47 w 54"/>
                <a:gd name="T19" fmla="*/ 14 h 141"/>
                <a:gd name="T20" fmla="*/ 50 w 54"/>
                <a:gd name="T21" fmla="*/ 7 h 141"/>
                <a:gd name="T22" fmla="*/ 52 w 54"/>
                <a:gd name="T23" fmla="*/ 0 h 141"/>
                <a:gd name="T24" fmla="*/ 53 w 54"/>
                <a:gd name="T25" fmla="*/ 3 h 141"/>
                <a:gd name="T26" fmla="*/ 52 w 54"/>
                <a:gd name="T27" fmla="*/ 12 h 141"/>
                <a:gd name="T28" fmla="*/ 49 w 54"/>
                <a:gd name="T29" fmla="*/ 28 h 141"/>
                <a:gd name="T30" fmla="*/ 48 w 54"/>
                <a:gd name="T31" fmla="*/ 35 h 141"/>
                <a:gd name="T32" fmla="*/ 46 w 54"/>
                <a:gd name="T33" fmla="*/ 45 h 141"/>
                <a:gd name="T34" fmla="*/ 43 w 54"/>
                <a:gd name="T35" fmla="*/ 56 h 141"/>
                <a:gd name="T36" fmla="*/ 42 w 54"/>
                <a:gd name="T37" fmla="*/ 66 h 141"/>
                <a:gd name="T38" fmla="*/ 40 w 54"/>
                <a:gd name="T39" fmla="*/ 79 h 141"/>
                <a:gd name="T40" fmla="*/ 34 w 54"/>
                <a:gd name="T41" fmla="*/ 96 h 141"/>
                <a:gd name="T42" fmla="*/ 29 w 54"/>
                <a:gd name="T43" fmla="*/ 111 h 141"/>
                <a:gd name="T44" fmla="*/ 22 w 54"/>
                <a:gd name="T45" fmla="*/ 127 h 141"/>
                <a:gd name="T46" fmla="*/ 18 w 54"/>
                <a:gd name="T47" fmla="*/ 140 h 141"/>
                <a:gd name="T48" fmla="*/ 10 w 54"/>
                <a:gd name="T49" fmla="*/ 140 h 141"/>
                <a:gd name="T50" fmla="*/ 5 w 54"/>
                <a:gd name="T51" fmla="*/ 133 h 141"/>
                <a:gd name="T52" fmla="*/ 4 w 54"/>
                <a:gd name="T53" fmla="*/ 130 h 141"/>
                <a:gd name="T54" fmla="*/ 3 w 54"/>
                <a:gd name="T55" fmla="*/ 122 h 141"/>
                <a:gd name="T56" fmla="*/ 2 w 54"/>
                <a:gd name="T57" fmla="*/ 107 h 141"/>
                <a:gd name="T58" fmla="*/ 1 w 54"/>
                <a:gd name="T59" fmla="*/ 100 h 141"/>
                <a:gd name="T60" fmla="*/ 1 w 54"/>
                <a:gd name="T61" fmla="*/ 88 h 141"/>
                <a:gd name="T62" fmla="*/ 1 w 54"/>
                <a:gd name="T63" fmla="*/ 76 h 141"/>
                <a:gd name="T64" fmla="*/ 1 w 54"/>
                <a:gd name="T65" fmla="*/ 62 h 141"/>
                <a:gd name="T66" fmla="*/ 1 w 54"/>
                <a:gd name="T67" fmla="*/ 54 h 141"/>
                <a:gd name="T68" fmla="*/ 1 w 54"/>
                <a:gd name="T69" fmla="*/ 47 h 141"/>
                <a:gd name="T70" fmla="*/ 0 w 54"/>
                <a:gd name="T71" fmla="*/ 41 h 141"/>
                <a:gd name="T72" fmla="*/ 1 w 54"/>
                <a:gd name="T73" fmla="*/ 35 h 1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141">
                  <a:moveTo>
                    <a:pt x="1" y="35"/>
                  </a:moveTo>
                  <a:lnTo>
                    <a:pt x="7" y="39"/>
                  </a:lnTo>
                  <a:lnTo>
                    <a:pt x="13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4" y="39"/>
                  </a:lnTo>
                  <a:lnTo>
                    <a:pt x="29" y="35"/>
                  </a:lnTo>
                  <a:lnTo>
                    <a:pt x="35" y="30"/>
                  </a:lnTo>
                  <a:lnTo>
                    <a:pt x="40" y="22"/>
                  </a:lnTo>
                  <a:lnTo>
                    <a:pt x="47" y="14"/>
                  </a:lnTo>
                  <a:lnTo>
                    <a:pt x="50" y="7"/>
                  </a:lnTo>
                  <a:lnTo>
                    <a:pt x="52" y="0"/>
                  </a:lnTo>
                  <a:lnTo>
                    <a:pt x="53" y="3"/>
                  </a:lnTo>
                  <a:lnTo>
                    <a:pt x="52" y="12"/>
                  </a:lnTo>
                  <a:lnTo>
                    <a:pt x="49" y="28"/>
                  </a:lnTo>
                  <a:lnTo>
                    <a:pt x="48" y="35"/>
                  </a:lnTo>
                  <a:lnTo>
                    <a:pt x="46" y="45"/>
                  </a:lnTo>
                  <a:lnTo>
                    <a:pt x="43" y="56"/>
                  </a:lnTo>
                  <a:lnTo>
                    <a:pt x="42" y="66"/>
                  </a:lnTo>
                  <a:lnTo>
                    <a:pt x="40" y="79"/>
                  </a:lnTo>
                  <a:lnTo>
                    <a:pt x="34" y="96"/>
                  </a:lnTo>
                  <a:lnTo>
                    <a:pt x="29" y="111"/>
                  </a:lnTo>
                  <a:lnTo>
                    <a:pt x="22" y="127"/>
                  </a:lnTo>
                  <a:lnTo>
                    <a:pt x="18" y="140"/>
                  </a:lnTo>
                  <a:lnTo>
                    <a:pt x="10" y="140"/>
                  </a:lnTo>
                  <a:lnTo>
                    <a:pt x="5" y="133"/>
                  </a:lnTo>
                  <a:lnTo>
                    <a:pt x="4" y="130"/>
                  </a:lnTo>
                  <a:lnTo>
                    <a:pt x="3" y="122"/>
                  </a:lnTo>
                  <a:lnTo>
                    <a:pt x="2" y="107"/>
                  </a:lnTo>
                  <a:lnTo>
                    <a:pt x="1" y="100"/>
                  </a:lnTo>
                  <a:lnTo>
                    <a:pt x="1" y="88"/>
                  </a:lnTo>
                  <a:lnTo>
                    <a:pt x="1" y="76"/>
                  </a:lnTo>
                  <a:lnTo>
                    <a:pt x="1" y="62"/>
                  </a:lnTo>
                  <a:lnTo>
                    <a:pt x="1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1" y="35"/>
                  </a:lnTo>
                </a:path>
              </a:pathLst>
            </a:custGeom>
            <a:solidFill>
              <a:srgbClr val="C0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2" name="Freeform 364"/>
            <p:cNvSpPr>
              <a:spLocks/>
            </p:cNvSpPr>
            <p:nvPr/>
          </p:nvSpPr>
          <p:spPr bwMode="auto">
            <a:xfrm>
              <a:off x="657" y="1060"/>
              <a:ext cx="34" cy="76"/>
            </a:xfrm>
            <a:custGeom>
              <a:avLst/>
              <a:gdLst>
                <a:gd name="T0" fmla="*/ 31 w 34"/>
                <a:gd name="T1" fmla="*/ 0 h 76"/>
                <a:gd name="T2" fmla="*/ 33 w 34"/>
                <a:gd name="T3" fmla="*/ 3 h 76"/>
                <a:gd name="T4" fmla="*/ 33 w 34"/>
                <a:gd name="T5" fmla="*/ 9 h 76"/>
                <a:gd name="T6" fmla="*/ 32 w 34"/>
                <a:gd name="T7" fmla="*/ 18 h 76"/>
                <a:gd name="T8" fmla="*/ 30 w 34"/>
                <a:gd name="T9" fmla="*/ 29 h 76"/>
                <a:gd name="T10" fmla="*/ 27 w 34"/>
                <a:gd name="T11" fmla="*/ 45 h 76"/>
                <a:gd name="T12" fmla="*/ 25 w 34"/>
                <a:gd name="T13" fmla="*/ 56 h 76"/>
                <a:gd name="T14" fmla="*/ 22 w 34"/>
                <a:gd name="T15" fmla="*/ 65 h 76"/>
                <a:gd name="T16" fmla="*/ 19 w 34"/>
                <a:gd name="T17" fmla="*/ 70 h 76"/>
                <a:gd name="T18" fmla="*/ 13 w 34"/>
                <a:gd name="T19" fmla="*/ 75 h 76"/>
                <a:gd name="T20" fmla="*/ 7 w 34"/>
                <a:gd name="T21" fmla="*/ 61 h 76"/>
                <a:gd name="T22" fmla="*/ 3 w 34"/>
                <a:gd name="T23" fmla="*/ 54 h 76"/>
                <a:gd name="T24" fmla="*/ 0 w 34"/>
                <a:gd name="T25" fmla="*/ 51 h 76"/>
                <a:gd name="T26" fmla="*/ 5 w 34"/>
                <a:gd name="T27" fmla="*/ 48 h 76"/>
                <a:gd name="T28" fmla="*/ 8 w 34"/>
                <a:gd name="T29" fmla="*/ 44 h 76"/>
                <a:gd name="T30" fmla="*/ 16 w 34"/>
                <a:gd name="T31" fmla="*/ 38 h 76"/>
                <a:gd name="T32" fmla="*/ 20 w 34"/>
                <a:gd name="T33" fmla="*/ 32 h 76"/>
                <a:gd name="T34" fmla="*/ 25 w 34"/>
                <a:gd name="T35" fmla="*/ 25 h 76"/>
                <a:gd name="T36" fmla="*/ 27 w 34"/>
                <a:gd name="T37" fmla="*/ 21 h 76"/>
                <a:gd name="T38" fmla="*/ 30 w 34"/>
                <a:gd name="T39" fmla="*/ 17 h 76"/>
                <a:gd name="T40" fmla="*/ 30 w 34"/>
                <a:gd name="T41" fmla="*/ 13 h 76"/>
                <a:gd name="T42" fmla="*/ 31 w 34"/>
                <a:gd name="T43" fmla="*/ 8 h 76"/>
                <a:gd name="T44" fmla="*/ 30 w 34"/>
                <a:gd name="T45" fmla="*/ 4 h 76"/>
                <a:gd name="T46" fmla="*/ 31 w 34"/>
                <a:gd name="T47" fmla="*/ 0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76">
                  <a:moveTo>
                    <a:pt x="31" y="0"/>
                  </a:moveTo>
                  <a:lnTo>
                    <a:pt x="33" y="3"/>
                  </a:lnTo>
                  <a:lnTo>
                    <a:pt x="33" y="9"/>
                  </a:lnTo>
                  <a:lnTo>
                    <a:pt x="32" y="18"/>
                  </a:lnTo>
                  <a:lnTo>
                    <a:pt x="30" y="29"/>
                  </a:lnTo>
                  <a:lnTo>
                    <a:pt x="27" y="45"/>
                  </a:lnTo>
                  <a:lnTo>
                    <a:pt x="25" y="56"/>
                  </a:lnTo>
                  <a:lnTo>
                    <a:pt x="22" y="65"/>
                  </a:lnTo>
                  <a:lnTo>
                    <a:pt x="19" y="70"/>
                  </a:lnTo>
                  <a:lnTo>
                    <a:pt x="13" y="75"/>
                  </a:lnTo>
                  <a:lnTo>
                    <a:pt x="7" y="61"/>
                  </a:lnTo>
                  <a:lnTo>
                    <a:pt x="3" y="54"/>
                  </a:lnTo>
                  <a:lnTo>
                    <a:pt x="0" y="51"/>
                  </a:lnTo>
                  <a:lnTo>
                    <a:pt x="5" y="48"/>
                  </a:lnTo>
                  <a:lnTo>
                    <a:pt x="8" y="44"/>
                  </a:lnTo>
                  <a:lnTo>
                    <a:pt x="16" y="38"/>
                  </a:lnTo>
                  <a:lnTo>
                    <a:pt x="20" y="32"/>
                  </a:lnTo>
                  <a:lnTo>
                    <a:pt x="25" y="25"/>
                  </a:lnTo>
                  <a:lnTo>
                    <a:pt x="27" y="21"/>
                  </a:lnTo>
                  <a:lnTo>
                    <a:pt x="30" y="17"/>
                  </a:lnTo>
                  <a:lnTo>
                    <a:pt x="30" y="13"/>
                  </a:lnTo>
                  <a:lnTo>
                    <a:pt x="31" y="8"/>
                  </a:lnTo>
                  <a:lnTo>
                    <a:pt x="30" y="4"/>
                  </a:lnTo>
                  <a:lnTo>
                    <a:pt x="31" y="0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3" name="Freeform 365"/>
            <p:cNvSpPr>
              <a:spLocks/>
            </p:cNvSpPr>
            <p:nvPr/>
          </p:nvSpPr>
          <p:spPr bwMode="auto">
            <a:xfrm>
              <a:off x="637" y="1107"/>
              <a:ext cx="11" cy="30"/>
            </a:xfrm>
            <a:custGeom>
              <a:avLst/>
              <a:gdLst>
                <a:gd name="T0" fmla="*/ 10 w 11"/>
                <a:gd name="T1" fmla="*/ 7 h 30"/>
                <a:gd name="T2" fmla="*/ 8 w 11"/>
                <a:gd name="T3" fmla="*/ 8 h 30"/>
                <a:gd name="T4" fmla="*/ 6 w 11"/>
                <a:gd name="T5" fmla="*/ 12 h 30"/>
                <a:gd name="T6" fmla="*/ 5 w 11"/>
                <a:gd name="T7" fmla="*/ 15 h 30"/>
                <a:gd name="T8" fmla="*/ 4 w 11"/>
                <a:gd name="T9" fmla="*/ 21 h 30"/>
                <a:gd name="T10" fmla="*/ 2 w 11"/>
                <a:gd name="T11" fmla="*/ 25 h 30"/>
                <a:gd name="T12" fmla="*/ 1 w 11"/>
                <a:gd name="T13" fmla="*/ 29 h 30"/>
                <a:gd name="T14" fmla="*/ 1 w 11"/>
                <a:gd name="T15" fmla="*/ 23 h 30"/>
                <a:gd name="T16" fmla="*/ 0 w 11"/>
                <a:gd name="T17" fmla="*/ 14 h 30"/>
                <a:gd name="T18" fmla="*/ 0 w 11"/>
                <a:gd name="T19" fmla="*/ 4 h 30"/>
                <a:gd name="T20" fmla="*/ 0 w 11"/>
                <a:gd name="T21" fmla="*/ 1 h 30"/>
                <a:gd name="T22" fmla="*/ 1 w 11"/>
                <a:gd name="T23" fmla="*/ 0 h 30"/>
                <a:gd name="T24" fmla="*/ 5 w 11"/>
                <a:gd name="T25" fmla="*/ 3 h 30"/>
                <a:gd name="T26" fmla="*/ 8 w 11"/>
                <a:gd name="T27" fmla="*/ 5 h 30"/>
                <a:gd name="T28" fmla="*/ 10 w 11"/>
                <a:gd name="T29" fmla="*/ 7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0">
                  <a:moveTo>
                    <a:pt x="10" y="7"/>
                  </a:moveTo>
                  <a:lnTo>
                    <a:pt x="8" y="8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1" y="2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3"/>
                  </a:lnTo>
                  <a:lnTo>
                    <a:pt x="8" y="5"/>
                  </a:lnTo>
                  <a:lnTo>
                    <a:pt x="10" y="7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4" name="Freeform 366"/>
            <p:cNvSpPr>
              <a:spLocks/>
            </p:cNvSpPr>
            <p:nvPr/>
          </p:nvSpPr>
          <p:spPr bwMode="auto">
            <a:xfrm>
              <a:off x="640" y="1115"/>
              <a:ext cx="20" cy="104"/>
            </a:xfrm>
            <a:custGeom>
              <a:avLst/>
              <a:gdLst>
                <a:gd name="T0" fmla="*/ 9 w 20"/>
                <a:gd name="T1" fmla="*/ 0 h 104"/>
                <a:gd name="T2" fmla="*/ 11 w 20"/>
                <a:gd name="T3" fmla="*/ 0 h 104"/>
                <a:gd name="T4" fmla="*/ 13 w 20"/>
                <a:gd name="T5" fmla="*/ 0 h 104"/>
                <a:gd name="T6" fmla="*/ 14 w 20"/>
                <a:gd name="T7" fmla="*/ 2 h 104"/>
                <a:gd name="T8" fmla="*/ 16 w 20"/>
                <a:gd name="T9" fmla="*/ 3 h 104"/>
                <a:gd name="T10" fmla="*/ 17 w 20"/>
                <a:gd name="T11" fmla="*/ 7 h 104"/>
                <a:gd name="T12" fmla="*/ 19 w 20"/>
                <a:gd name="T13" fmla="*/ 10 h 104"/>
                <a:gd name="T14" fmla="*/ 19 w 20"/>
                <a:gd name="T15" fmla="*/ 12 h 104"/>
                <a:gd name="T16" fmla="*/ 19 w 20"/>
                <a:gd name="T17" fmla="*/ 15 h 104"/>
                <a:gd name="T18" fmla="*/ 17 w 20"/>
                <a:gd name="T19" fmla="*/ 18 h 104"/>
                <a:gd name="T20" fmla="*/ 14 w 20"/>
                <a:gd name="T21" fmla="*/ 21 h 104"/>
                <a:gd name="T22" fmla="*/ 16 w 20"/>
                <a:gd name="T23" fmla="*/ 25 h 104"/>
                <a:gd name="T24" fmla="*/ 17 w 20"/>
                <a:gd name="T25" fmla="*/ 31 h 104"/>
                <a:gd name="T26" fmla="*/ 17 w 20"/>
                <a:gd name="T27" fmla="*/ 41 h 104"/>
                <a:gd name="T28" fmla="*/ 17 w 20"/>
                <a:gd name="T29" fmla="*/ 50 h 104"/>
                <a:gd name="T30" fmla="*/ 17 w 20"/>
                <a:gd name="T31" fmla="*/ 60 h 104"/>
                <a:gd name="T32" fmla="*/ 17 w 20"/>
                <a:gd name="T33" fmla="*/ 79 h 104"/>
                <a:gd name="T34" fmla="*/ 10 w 20"/>
                <a:gd name="T35" fmla="*/ 103 h 104"/>
                <a:gd name="T36" fmla="*/ 5 w 20"/>
                <a:gd name="T37" fmla="*/ 97 h 104"/>
                <a:gd name="T38" fmla="*/ 2 w 20"/>
                <a:gd name="T39" fmla="*/ 88 h 104"/>
                <a:gd name="T40" fmla="*/ 1 w 20"/>
                <a:gd name="T41" fmla="*/ 77 h 104"/>
                <a:gd name="T42" fmla="*/ 0 w 20"/>
                <a:gd name="T43" fmla="*/ 65 h 104"/>
                <a:gd name="T44" fmla="*/ 2 w 20"/>
                <a:gd name="T45" fmla="*/ 52 h 104"/>
                <a:gd name="T46" fmla="*/ 2 w 20"/>
                <a:gd name="T47" fmla="*/ 42 h 104"/>
                <a:gd name="T48" fmla="*/ 4 w 20"/>
                <a:gd name="T49" fmla="*/ 38 h 104"/>
                <a:gd name="T50" fmla="*/ 5 w 20"/>
                <a:gd name="T51" fmla="*/ 27 h 104"/>
                <a:gd name="T52" fmla="*/ 8 w 20"/>
                <a:gd name="T53" fmla="*/ 20 h 104"/>
                <a:gd name="T54" fmla="*/ 6 w 20"/>
                <a:gd name="T55" fmla="*/ 17 h 104"/>
                <a:gd name="T56" fmla="*/ 5 w 20"/>
                <a:gd name="T57" fmla="*/ 13 h 104"/>
                <a:gd name="T58" fmla="*/ 4 w 20"/>
                <a:gd name="T59" fmla="*/ 10 h 104"/>
                <a:gd name="T60" fmla="*/ 4 w 20"/>
                <a:gd name="T61" fmla="*/ 9 h 104"/>
                <a:gd name="T62" fmla="*/ 6 w 20"/>
                <a:gd name="T63" fmla="*/ 4 h 104"/>
                <a:gd name="T64" fmla="*/ 9 w 20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" h="104">
                  <a:moveTo>
                    <a:pt x="9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8"/>
                  </a:lnTo>
                  <a:lnTo>
                    <a:pt x="14" y="21"/>
                  </a:lnTo>
                  <a:lnTo>
                    <a:pt x="16" y="25"/>
                  </a:lnTo>
                  <a:lnTo>
                    <a:pt x="17" y="31"/>
                  </a:lnTo>
                  <a:lnTo>
                    <a:pt x="17" y="41"/>
                  </a:lnTo>
                  <a:lnTo>
                    <a:pt x="17" y="50"/>
                  </a:lnTo>
                  <a:lnTo>
                    <a:pt x="17" y="60"/>
                  </a:lnTo>
                  <a:lnTo>
                    <a:pt x="17" y="79"/>
                  </a:lnTo>
                  <a:lnTo>
                    <a:pt x="10" y="103"/>
                  </a:lnTo>
                  <a:lnTo>
                    <a:pt x="5" y="97"/>
                  </a:lnTo>
                  <a:lnTo>
                    <a:pt x="2" y="88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2" y="52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6" y="17"/>
                  </a:lnTo>
                  <a:lnTo>
                    <a:pt x="5" y="13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4"/>
                  </a:lnTo>
                  <a:lnTo>
                    <a:pt x="9" y="0"/>
                  </a:lnTo>
                </a:path>
              </a:pathLst>
            </a:custGeom>
            <a:solidFill>
              <a:srgbClr val="6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95" name="Freeform 367"/>
            <p:cNvSpPr>
              <a:spLocks/>
            </p:cNvSpPr>
            <p:nvPr/>
          </p:nvSpPr>
          <p:spPr bwMode="auto">
            <a:xfrm>
              <a:off x="627" y="1111"/>
              <a:ext cx="51" cy="165"/>
            </a:xfrm>
            <a:custGeom>
              <a:avLst/>
              <a:gdLst>
                <a:gd name="T0" fmla="*/ 8 w 51"/>
                <a:gd name="T1" fmla="*/ 0 h 165"/>
                <a:gd name="T2" fmla="*/ 11 w 51"/>
                <a:gd name="T3" fmla="*/ 14 h 165"/>
                <a:gd name="T4" fmla="*/ 10 w 51"/>
                <a:gd name="T5" fmla="*/ 33 h 165"/>
                <a:gd name="T6" fmla="*/ 11 w 51"/>
                <a:gd name="T7" fmla="*/ 48 h 165"/>
                <a:gd name="T8" fmla="*/ 11 w 51"/>
                <a:gd name="T9" fmla="*/ 65 h 165"/>
                <a:gd name="T10" fmla="*/ 13 w 51"/>
                <a:gd name="T11" fmla="*/ 80 h 165"/>
                <a:gd name="T12" fmla="*/ 13 w 51"/>
                <a:gd name="T13" fmla="*/ 90 h 165"/>
                <a:gd name="T14" fmla="*/ 17 w 51"/>
                <a:gd name="T15" fmla="*/ 99 h 165"/>
                <a:gd name="T16" fmla="*/ 23 w 51"/>
                <a:gd name="T17" fmla="*/ 106 h 165"/>
                <a:gd name="T18" fmla="*/ 29 w 51"/>
                <a:gd name="T19" fmla="*/ 95 h 165"/>
                <a:gd name="T20" fmla="*/ 30 w 51"/>
                <a:gd name="T21" fmla="*/ 89 h 165"/>
                <a:gd name="T22" fmla="*/ 37 w 51"/>
                <a:gd name="T23" fmla="*/ 74 h 165"/>
                <a:gd name="T24" fmla="*/ 42 w 51"/>
                <a:gd name="T25" fmla="*/ 55 h 165"/>
                <a:gd name="T26" fmla="*/ 48 w 51"/>
                <a:gd name="T27" fmla="*/ 38 h 165"/>
                <a:gd name="T28" fmla="*/ 50 w 51"/>
                <a:gd name="T29" fmla="*/ 32 h 165"/>
                <a:gd name="T30" fmla="*/ 46 w 51"/>
                <a:gd name="T31" fmla="*/ 58 h 165"/>
                <a:gd name="T32" fmla="*/ 44 w 51"/>
                <a:gd name="T33" fmla="*/ 87 h 165"/>
                <a:gd name="T34" fmla="*/ 43 w 51"/>
                <a:gd name="T35" fmla="*/ 112 h 165"/>
                <a:gd name="T36" fmla="*/ 41 w 51"/>
                <a:gd name="T37" fmla="*/ 139 h 165"/>
                <a:gd name="T38" fmla="*/ 41 w 51"/>
                <a:gd name="T39" fmla="*/ 164 h 165"/>
                <a:gd name="T40" fmla="*/ 3 w 51"/>
                <a:gd name="T41" fmla="*/ 164 h 165"/>
                <a:gd name="T42" fmla="*/ 1 w 51"/>
                <a:gd name="T43" fmla="*/ 149 h 165"/>
                <a:gd name="T44" fmla="*/ 0 w 51"/>
                <a:gd name="T45" fmla="*/ 126 h 165"/>
                <a:gd name="T46" fmla="*/ 0 w 51"/>
                <a:gd name="T47" fmla="*/ 102 h 165"/>
                <a:gd name="T48" fmla="*/ 2 w 51"/>
                <a:gd name="T49" fmla="*/ 79 h 165"/>
                <a:gd name="T50" fmla="*/ 4 w 51"/>
                <a:gd name="T51" fmla="*/ 54 h 165"/>
                <a:gd name="T52" fmla="*/ 5 w 51"/>
                <a:gd name="T53" fmla="*/ 27 h 165"/>
                <a:gd name="T54" fmla="*/ 8 w 51"/>
                <a:gd name="T55" fmla="*/ 0 h 1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1" h="165">
                  <a:moveTo>
                    <a:pt x="8" y="0"/>
                  </a:moveTo>
                  <a:lnTo>
                    <a:pt x="11" y="14"/>
                  </a:lnTo>
                  <a:lnTo>
                    <a:pt x="10" y="33"/>
                  </a:lnTo>
                  <a:lnTo>
                    <a:pt x="11" y="48"/>
                  </a:lnTo>
                  <a:lnTo>
                    <a:pt x="11" y="65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7" y="99"/>
                  </a:lnTo>
                  <a:lnTo>
                    <a:pt x="23" y="106"/>
                  </a:lnTo>
                  <a:lnTo>
                    <a:pt x="29" y="95"/>
                  </a:lnTo>
                  <a:lnTo>
                    <a:pt x="30" y="89"/>
                  </a:lnTo>
                  <a:lnTo>
                    <a:pt x="37" y="74"/>
                  </a:lnTo>
                  <a:lnTo>
                    <a:pt x="42" y="55"/>
                  </a:lnTo>
                  <a:lnTo>
                    <a:pt x="48" y="38"/>
                  </a:lnTo>
                  <a:lnTo>
                    <a:pt x="50" y="32"/>
                  </a:lnTo>
                  <a:lnTo>
                    <a:pt x="46" y="58"/>
                  </a:lnTo>
                  <a:lnTo>
                    <a:pt x="44" y="87"/>
                  </a:lnTo>
                  <a:lnTo>
                    <a:pt x="43" y="112"/>
                  </a:lnTo>
                  <a:lnTo>
                    <a:pt x="41" y="139"/>
                  </a:lnTo>
                  <a:lnTo>
                    <a:pt x="41" y="164"/>
                  </a:lnTo>
                  <a:lnTo>
                    <a:pt x="3" y="164"/>
                  </a:lnTo>
                  <a:lnTo>
                    <a:pt x="1" y="149"/>
                  </a:lnTo>
                  <a:lnTo>
                    <a:pt x="0" y="126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4" y="54"/>
                  </a:lnTo>
                  <a:lnTo>
                    <a:pt x="5" y="27"/>
                  </a:lnTo>
                  <a:lnTo>
                    <a:pt x="8" y="0"/>
                  </a:lnTo>
                </a:path>
              </a:pathLst>
            </a:custGeom>
            <a:solidFill>
              <a:srgbClr val="808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28" name="Group 368"/>
          <p:cNvGrpSpPr>
            <a:grpSpLocks/>
          </p:cNvGrpSpPr>
          <p:nvPr/>
        </p:nvGrpSpPr>
        <p:grpSpPr bwMode="auto">
          <a:xfrm>
            <a:off x="1139825" y="1963738"/>
            <a:ext cx="22225" cy="57150"/>
            <a:chOff x="595" y="1027"/>
            <a:chExt cx="14" cy="36"/>
          </a:xfrm>
        </p:grpSpPr>
        <p:grpSp>
          <p:nvGrpSpPr>
            <p:cNvPr id="59486" name="Group 369"/>
            <p:cNvGrpSpPr>
              <a:grpSpLocks/>
            </p:cNvGrpSpPr>
            <p:nvPr/>
          </p:nvGrpSpPr>
          <p:grpSpPr bwMode="auto">
            <a:xfrm>
              <a:off x="596" y="1027"/>
              <a:ext cx="9" cy="36"/>
              <a:chOff x="596" y="1027"/>
              <a:chExt cx="9" cy="36"/>
            </a:xfrm>
          </p:grpSpPr>
          <p:sp>
            <p:nvSpPr>
              <p:cNvPr id="59489" name="Freeform 370"/>
              <p:cNvSpPr>
                <a:spLocks/>
              </p:cNvSpPr>
              <p:nvPr/>
            </p:nvSpPr>
            <p:spPr bwMode="auto">
              <a:xfrm>
                <a:off x="602" y="1031"/>
                <a:ext cx="3" cy="32"/>
              </a:xfrm>
              <a:custGeom>
                <a:avLst/>
                <a:gdLst>
                  <a:gd name="T0" fmla="*/ 0 w 3"/>
                  <a:gd name="T1" fmla="*/ 3 h 32"/>
                  <a:gd name="T2" fmla="*/ 0 w 3"/>
                  <a:gd name="T3" fmla="*/ 4 h 32"/>
                  <a:gd name="T4" fmla="*/ 0 w 3"/>
                  <a:gd name="T5" fmla="*/ 6 h 32"/>
                  <a:gd name="T6" fmla="*/ 0 w 3"/>
                  <a:gd name="T7" fmla="*/ 8 h 32"/>
                  <a:gd name="T8" fmla="*/ 1 w 3"/>
                  <a:gd name="T9" fmla="*/ 10 h 32"/>
                  <a:gd name="T10" fmla="*/ 1 w 3"/>
                  <a:gd name="T11" fmla="*/ 12 h 32"/>
                  <a:gd name="T12" fmla="*/ 0 w 3"/>
                  <a:gd name="T13" fmla="*/ 13 h 32"/>
                  <a:gd name="T14" fmla="*/ 0 w 3"/>
                  <a:gd name="T15" fmla="*/ 16 h 32"/>
                  <a:gd name="T16" fmla="*/ 1 w 3"/>
                  <a:gd name="T17" fmla="*/ 18 h 32"/>
                  <a:gd name="T18" fmla="*/ 1 w 3"/>
                  <a:gd name="T19" fmla="*/ 22 h 32"/>
                  <a:gd name="T20" fmla="*/ 1 w 3"/>
                  <a:gd name="T21" fmla="*/ 28 h 32"/>
                  <a:gd name="T22" fmla="*/ 2 w 3"/>
                  <a:gd name="T23" fmla="*/ 31 h 32"/>
                  <a:gd name="T24" fmla="*/ 2 w 3"/>
                  <a:gd name="T25" fmla="*/ 0 h 32"/>
                  <a:gd name="T26" fmla="*/ 0 w 3"/>
                  <a:gd name="T27" fmla="*/ 3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32">
                    <a:moveTo>
                      <a:pt x="0" y="3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8"/>
                    </a:lnTo>
                    <a:lnTo>
                      <a:pt x="2" y="31"/>
                    </a:lnTo>
                    <a:lnTo>
                      <a:pt x="2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90" name="Line 371"/>
              <p:cNvSpPr>
                <a:spLocks noChangeShapeType="1"/>
              </p:cNvSpPr>
              <p:nvPr/>
            </p:nvSpPr>
            <p:spPr bwMode="auto">
              <a:xfrm flipV="1">
                <a:off x="596" y="1027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9487" name="Freeform 372"/>
            <p:cNvSpPr>
              <a:spLocks/>
            </p:cNvSpPr>
            <p:nvPr/>
          </p:nvSpPr>
          <p:spPr bwMode="auto">
            <a:xfrm>
              <a:off x="595" y="1031"/>
              <a:ext cx="14" cy="27"/>
            </a:xfrm>
            <a:custGeom>
              <a:avLst/>
              <a:gdLst>
                <a:gd name="T0" fmla="*/ 5 w 14"/>
                <a:gd name="T1" fmla="*/ 0 h 27"/>
                <a:gd name="T2" fmla="*/ 1 w 14"/>
                <a:gd name="T3" fmla="*/ 2 h 27"/>
                <a:gd name="T4" fmla="*/ 0 w 14"/>
                <a:gd name="T5" fmla="*/ 4 h 27"/>
                <a:gd name="T6" fmla="*/ 0 w 14"/>
                <a:gd name="T7" fmla="*/ 5 h 27"/>
                <a:gd name="T8" fmla="*/ 0 w 14"/>
                <a:gd name="T9" fmla="*/ 8 h 27"/>
                <a:gd name="T10" fmla="*/ 0 w 14"/>
                <a:gd name="T11" fmla="*/ 13 h 27"/>
                <a:gd name="T12" fmla="*/ 1 w 14"/>
                <a:gd name="T13" fmla="*/ 16 h 27"/>
                <a:gd name="T14" fmla="*/ 2 w 14"/>
                <a:gd name="T15" fmla="*/ 20 h 27"/>
                <a:gd name="T16" fmla="*/ 4 w 14"/>
                <a:gd name="T17" fmla="*/ 22 h 27"/>
                <a:gd name="T18" fmla="*/ 6 w 14"/>
                <a:gd name="T19" fmla="*/ 24 h 27"/>
                <a:gd name="T20" fmla="*/ 7 w 14"/>
                <a:gd name="T21" fmla="*/ 25 h 27"/>
                <a:gd name="T22" fmla="*/ 9 w 14"/>
                <a:gd name="T23" fmla="*/ 26 h 27"/>
                <a:gd name="T24" fmla="*/ 11 w 14"/>
                <a:gd name="T25" fmla="*/ 25 h 27"/>
                <a:gd name="T26" fmla="*/ 12 w 14"/>
                <a:gd name="T27" fmla="*/ 23 h 27"/>
                <a:gd name="T28" fmla="*/ 13 w 14"/>
                <a:gd name="T29" fmla="*/ 20 h 27"/>
                <a:gd name="T30" fmla="*/ 13 w 14"/>
                <a:gd name="T31" fmla="*/ 16 h 27"/>
                <a:gd name="T32" fmla="*/ 12 w 14"/>
                <a:gd name="T33" fmla="*/ 14 h 27"/>
                <a:gd name="T34" fmla="*/ 12 w 14"/>
                <a:gd name="T35" fmla="*/ 11 h 27"/>
                <a:gd name="T36" fmla="*/ 10 w 14"/>
                <a:gd name="T37" fmla="*/ 8 h 27"/>
                <a:gd name="T38" fmla="*/ 8 w 14"/>
                <a:gd name="T39" fmla="*/ 6 h 27"/>
                <a:gd name="T40" fmla="*/ 5 w 14"/>
                <a:gd name="T41" fmla="*/ 4 h 27"/>
                <a:gd name="T42" fmla="*/ 3 w 14"/>
                <a:gd name="T43" fmla="*/ 3 h 27"/>
                <a:gd name="T44" fmla="*/ 1 w 14"/>
                <a:gd name="T45" fmla="*/ 2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" h="27">
                  <a:moveTo>
                    <a:pt x="5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5"/>
                  </a:lnTo>
                  <a:lnTo>
                    <a:pt x="9" y="26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0" y="8"/>
                  </a:lnTo>
                  <a:lnTo>
                    <a:pt x="8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1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88" name="Freeform 373"/>
            <p:cNvSpPr>
              <a:spLocks/>
            </p:cNvSpPr>
            <p:nvPr/>
          </p:nvSpPr>
          <p:spPr bwMode="auto">
            <a:xfrm>
              <a:off x="597" y="1041"/>
              <a:ext cx="2" cy="8"/>
            </a:xfrm>
            <a:custGeom>
              <a:avLst/>
              <a:gdLst>
                <a:gd name="T0" fmla="*/ 0 w 2"/>
                <a:gd name="T1" fmla="*/ 2 h 8"/>
                <a:gd name="T2" fmla="*/ 0 w 2"/>
                <a:gd name="T3" fmla="*/ 0 h 8"/>
                <a:gd name="T4" fmla="*/ 1 w 2"/>
                <a:gd name="T5" fmla="*/ 3 h 8"/>
                <a:gd name="T6" fmla="*/ 1 w 2"/>
                <a:gd name="T7" fmla="*/ 5 h 8"/>
                <a:gd name="T8" fmla="*/ 1 w 2"/>
                <a:gd name="T9" fmla="*/ 6 h 8"/>
                <a:gd name="T10" fmla="*/ 1 w 2"/>
                <a:gd name="T11" fmla="*/ 7 h 8"/>
                <a:gd name="T12" fmla="*/ 1 w 2"/>
                <a:gd name="T13" fmla="*/ 7 h 8"/>
                <a:gd name="T14" fmla="*/ 0 w 2"/>
                <a:gd name="T15" fmla="*/ 6 h 8"/>
                <a:gd name="T16" fmla="*/ 0 w 2"/>
                <a:gd name="T17" fmla="*/ 5 h 8"/>
                <a:gd name="T18" fmla="*/ 0 w 2"/>
                <a:gd name="T19" fmla="*/ 4 h 8"/>
                <a:gd name="T20" fmla="*/ 0 w 2"/>
                <a:gd name="T21" fmla="*/ 3 h 8"/>
                <a:gd name="T22" fmla="*/ 0 w 2"/>
                <a:gd name="T23" fmla="*/ 2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8">
                  <a:moveTo>
                    <a:pt x="0" y="2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29" name="Group 374"/>
          <p:cNvGrpSpPr>
            <a:grpSpLocks/>
          </p:cNvGrpSpPr>
          <p:nvPr/>
        </p:nvGrpSpPr>
        <p:grpSpPr bwMode="auto">
          <a:xfrm>
            <a:off x="801688" y="2020888"/>
            <a:ext cx="404812" cy="349250"/>
            <a:chOff x="382" y="1063"/>
            <a:chExt cx="255" cy="220"/>
          </a:xfrm>
        </p:grpSpPr>
        <p:sp>
          <p:nvSpPr>
            <p:cNvPr id="59480" name="Freeform 375"/>
            <p:cNvSpPr>
              <a:spLocks/>
            </p:cNvSpPr>
            <p:nvPr/>
          </p:nvSpPr>
          <p:spPr bwMode="auto">
            <a:xfrm>
              <a:off x="382" y="1241"/>
              <a:ext cx="13" cy="39"/>
            </a:xfrm>
            <a:custGeom>
              <a:avLst/>
              <a:gdLst>
                <a:gd name="T0" fmla="*/ 12 w 13"/>
                <a:gd name="T1" fmla="*/ 1 h 39"/>
                <a:gd name="T2" fmla="*/ 0 w 13"/>
                <a:gd name="T3" fmla="*/ 0 h 39"/>
                <a:gd name="T4" fmla="*/ 3 w 13"/>
                <a:gd name="T5" fmla="*/ 10 h 39"/>
                <a:gd name="T6" fmla="*/ 3 w 13"/>
                <a:gd name="T7" fmla="*/ 22 h 39"/>
                <a:gd name="T8" fmla="*/ 1 w 13"/>
                <a:gd name="T9" fmla="*/ 32 h 39"/>
                <a:gd name="T10" fmla="*/ 1 w 13"/>
                <a:gd name="T11" fmla="*/ 37 h 39"/>
                <a:gd name="T12" fmla="*/ 12 w 13"/>
                <a:gd name="T13" fmla="*/ 38 h 39"/>
                <a:gd name="T14" fmla="*/ 12 w 13"/>
                <a:gd name="T15" fmla="*/ 1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39">
                  <a:moveTo>
                    <a:pt x="12" y="1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1" y="37"/>
                  </a:lnTo>
                  <a:lnTo>
                    <a:pt x="12" y="38"/>
                  </a:lnTo>
                  <a:lnTo>
                    <a:pt x="12" y="1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9481" name="Group 376"/>
            <p:cNvGrpSpPr>
              <a:grpSpLocks/>
            </p:cNvGrpSpPr>
            <p:nvPr/>
          </p:nvGrpSpPr>
          <p:grpSpPr bwMode="auto">
            <a:xfrm>
              <a:off x="391" y="1063"/>
              <a:ext cx="246" cy="220"/>
              <a:chOff x="391" y="1063"/>
              <a:chExt cx="246" cy="220"/>
            </a:xfrm>
          </p:grpSpPr>
          <p:sp>
            <p:nvSpPr>
              <p:cNvPr id="59482" name="Freeform 377"/>
              <p:cNvSpPr>
                <a:spLocks/>
              </p:cNvSpPr>
              <p:nvPr/>
            </p:nvSpPr>
            <p:spPr bwMode="auto">
              <a:xfrm>
                <a:off x="391" y="1066"/>
                <a:ext cx="246" cy="217"/>
              </a:xfrm>
              <a:custGeom>
                <a:avLst/>
                <a:gdLst>
                  <a:gd name="T0" fmla="*/ 176 w 246"/>
                  <a:gd name="T1" fmla="*/ 13 h 217"/>
                  <a:gd name="T2" fmla="*/ 196 w 246"/>
                  <a:gd name="T3" fmla="*/ 7 h 217"/>
                  <a:gd name="T4" fmla="*/ 214 w 246"/>
                  <a:gd name="T5" fmla="*/ 2 h 217"/>
                  <a:gd name="T6" fmla="*/ 236 w 246"/>
                  <a:gd name="T7" fmla="*/ 0 h 217"/>
                  <a:gd name="T8" fmla="*/ 245 w 246"/>
                  <a:gd name="T9" fmla="*/ 1 h 217"/>
                  <a:gd name="T10" fmla="*/ 242 w 246"/>
                  <a:gd name="T11" fmla="*/ 28 h 217"/>
                  <a:gd name="T12" fmla="*/ 236 w 246"/>
                  <a:gd name="T13" fmla="*/ 88 h 217"/>
                  <a:gd name="T14" fmla="*/ 232 w 246"/>
                  <a:gd name="T15" fmla="*/ 140 h 217"/>
                  <a:gd name="T16" fmla="*/ 232 w 246"/>
                  <a:gd name="T17" fmla="*/ 163 h 217"/>
                  <a:gd name="T18" fmla="*/ 232 w 246"/>
                  <a:gd name="T19" fmla="*/ 200 h 217"/>
                  <a:gd name="T20" fmla="*/ 232 w 246"/>
                  <a:gd name="T21" fmla="*/ 209 h 217"/>
                  <a:gd name="T22" fmla="*/ 196 w 246"/>
                  <a:gd name="T23" fmla="*/ 209 h 217"/>
                  <a:gd name="T24" fmla="*/ 189 w 246"/>
                  <a:gd name="T25" fmla="*/ 176 h 217"/>
                  <a:gd name="T26" fmla="*/ 183 w 246"/>
                  <a:gd name="T27" fmla="*/ 147 h 217"/>
                  <a:gd name="T28" fmla="*/ 182 w 246"/>
                  <a:gd name="T29" fmla="*/ 134 h 217"/>
                  <a:gd name="T30" fmla="*/ 172 w 246"/>
                  <a:gd name="T31" fmla="*/ 147 h 217"/>
                  <a:gd name="T32" fmla="*/ 165 w 246"/>
                  <a:gd name="T33" fmla="*/ 158 h 217"/>
                  <a:gd name="T34" fmla="*/ 154 w 246"/>
                  <a:gd name="T35" fmla="*/ 165 h 217"/>
                  <a:gd name="T36" fmla="*/ 147 w 246"/>
                  <a:gd name="T37" fmla="*/ 173 h 217"/>
                  <a:gd name="T38" fmla="*/ 134 w 246"/>
                  <a:gd name="T39" fmla="*/ 182 h 217"/>
                  <a:gd name="T40" fmla="*/ 124 w 246"/>
                  <a:gd name="T41" fmla="*/ 186 h 217"/>
                  <a:gd name="T42" fmla="*/ 108 w 246"/>
                  <a:gd name="T43" fmla="*/ 195 h 217"/>
                  <a:gd name="T44" fmla="*/ 79 w 246"/>
                  <a:gd name="T45" fmla="*/ 204 h 217"/>
                  <a:gd name="T46" fmla="*/ 52 w 246"/>
                  <a:gd name="T47" fmla="*/ 209 h 217"/>
                  <a:gd name="T48" fmla="*/ 37 w 246"/>
                  <a:gd name="T49" fmla="*/ 212 h 217"/>
                  <a:gd name="T50" fmla="*/ 18 w 246"/>
                  <a:gd name="T51" fmla="*/ 216 h 217"/>
                  <a:gd name="T52" fmla="*/ 1 w 246"/>
                  <a:gd name="T53" fmla="*/ 216 h 217"/>
                  <a:gd name="T54" fmla="*/ 2 w 246"/>
                  <a:gd name="T55" fmla="*/ 201 h 217"/>
                  <a:gd name="T56" fmla="*/ 3 w 246"/>
                  <a:gd name="T57" fmla="*/ 183 h 217"/>
                  <a:gd name="T58" fmla="*/ 2 w 246"/>
                  <a:gd name="T59" fmla="*/ 173 h 217"/>
                  <a:gd name="T60" fmla="*/ 0 w 246"/>
                  <a:gd name="T61" fmla="*/ 164 h 217"/>
                  <a:gd name="T62" fmla="*/ 20 w 246"/>
                  <a:gd name="T63" fmla="*/ 162 h 217"/>
                  <a:gd name="T64" fmla="*/ 49 w 246"/>
                  <a:gd name="T65" fmla="*/ 155 h 217"/>
                  <a:gd name="T66" fmla="*/ 65 w 246"/>
                  <a:gd name="T67" fmla="*/ 154 h 217"/>
                  <a:gd name="T68" fmla="*/ 77 w 246"/>
                  <a:gd name="T69" fmla="*/ 151 h 217"/>
                  <a:gd name="T70" fmla="*/ 84 w 246"/>
                  <a:gd name="T71" fmla="*/ 144 h 217"/>
                  <a:gd name="T72" fmla="*/ 96 w 246"/>
                  <a:gd name="T73" fmla="*/ 139 h 217"/>
                  <a:gd name="T74" fmla="*/ 104 w 246"/>
                  <a:gd name="T75" fmla="*/ 137 h 217"/>
                  <a:gd name="T76" fmla="*/ 110 w 246"/>
                  <a:gd name="T77" fmla="*/ 136 h 217"/>
                  <a:gd name="T78" fmla="*/ 117 w 246"/>
                  <a:gd name="T79" fmla="*/ 123 h 217"/>
                  <a:gd name="T80" fmla="*/ 128 w 246"/>
                  <a:gd name="T81" fmla="*/ 106 h 217"/>
                  <a:gd name="T82" fmla="*/ 139 w 246"/>
                  <a:gd name="T83" fmla="*/ 87 h 217"/>
                  <a:gd name="T84" fmla="*/ 148 w 246"/>
                  <a:gd name="T85" fmla="*/ 69 h 217"/>
                  <a:gd name="T86" fmla="*/ 159 w 246"/>
                  <a:gd name="T87" fmla="*/ 57 h 217"/>
                  <a:gd name="T88" fmla="*/ 163 w 246"/>
                  <a:gd name="T89" fmla="*/ 51 h 217"/>
                  <a:gd name="T90" fmla="*/ 164 w 246"/>
                  <a:gd name="T91" fmla="*/ 44 h 217"/>
                  <a:gd name="T92" fmla="*/ 169 w 246"/>
                  <a:gd name="T93" fmla="*/ 39 h 217"/>
                  <a:gd name="T94" fmla="*/ 172 w 246"/>
                  <a:gd name="T95" fmla="*/ 29 h 217"/>
                  <a:gd name="T96" fmla="*/ 176 w 246"/>
                  <a:gd name="T97" fmla="*/ 13 h 2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6" h="217">
                    <a:moveTo>
                      <a:pt x="176" y="13"/>
                    </a:moveTo>
                    <a:lnTo>
                      <a:pt x="196" y="7"/>
                    </a:lnTo>
                    <a:lnTo>
                      <a:pt x="214" y="2"/>
                    </a:lnTo>
                    <a:lnTo>
                      <a:pt x="236" y="0"/>
                    </a:lnTo>
                    <a:lnTo>
                      <a:pt x="245" y="1"/>
                    </a:lnTo>
                    <a:lnTo>
                      <a:pt x="242" y="28"/>
                    </a:lnTo>
                    <a:lnTo>
                      <a:pt x="236" y="88"/>
                    </a:lnTo>
                    <a:lnTo>
                      <a:pt x="232" y="140"/>
                    </a:lnTo>
                    <a:lnTo>
                      <a:pt x="232" y="163"/>
                    </a:lnTo>
                    <a:lnTo>
                      <a:pt x="232" y="200"/>
                    </a:lnTo>
                    <a:lnTo>
                      <a:pt x="232" y="209"/>
                    </a:lnTo>
                    <a:lnTo>
                      <a:pt x="196" y="209"/>
                    </a:lnTo>
                    <a:lnTo>
                      <a:pt x="189" y="176"/>
                    </a:lnTo>
                    <a:lnTo>
                      <a:pt x="183" y="147"/>
                    </a:lnTo>
                    <a:lnTo>
                      <a:pt x="182" y="134"/>
                    </a:lnTo>
                    <a:lnTo>
                      <a:pt x="172" y="147"/>
                    </a:lnTo>
                    <a:lnTo>
                      <a:pt x="165" y="158"/>
                    </a:lnTo>
                    <a:lnTo>
                      <a:pt x="154" y="165"/>
                    </a:lnTo>
                    <a:lnTo>
                      <a:pt x="147" y="173"/>
                    </a:lnTo>
                    <a:lnTo>
                      <a:pt x="134" y="182"/>
                    </a:lnTo>
                    <a:lnTo>
                      <a:pt x="124" y="186"/>
                    </a:lnTo>
                    <a:lnTo>
                      <a:pt x="108" y="195"/>
                    </a:lnTo>
                    <a:lnTo>
                      <a:pt x="79" y="204"/>
                    </a:lnTo>
                    <a:lnTo>
                      <a:pt x="52" y="209"/>
                    </a:lnTo>
                    <a:lnTo>
                      <a:pt x="37" y="212"/>
                    </a:lnTo>
                    <a:lnTo>
                      <a:pt x="18" y="216"/>
                    </a:lnTo>
                    <a:lnTo>
                      <a:pt x="1" y="216"/>
                    </a:lnTo>
                    <a:lnTo>
                      <a:pt x="2" y="201"/>
                    </a:lnTo>
                    <a:lnTo>
                      <a:pt x="3" y="183"/>
                    </a:lnTo>
                    <a:lnTo>
                      <a:pt x="2" y="173"/>
                    </a:lnTo>
                    <a:lnTo>
                      <a:pt x="0" y="164"/>
                    </a:lnTo>
                    <a:lnTo>
                      <a:pt x="20" y="162"/>
                    </a:lnTo>
                    <a:lnTo>
                      <a:pt x="49" y="155"/>
                    </a:lnTo>
                    <a:lnTo>
                      <a:pt x="65" y="154"/>
                    </a:lnTo>
                    <a:lnTo>
                      <a:pt x="77" y="151"/>
                    </a:lnTo>
                    <a:lnTo>
                      <a:pt x="84" y="144"/>
                    </a:lnTo>
                    <a:lnTo>
                      <a:pt x="96" y="139"/>
                    </a:lnTo>
                    <a:lnTo>
                      <a:pt x="104" y="137"/>
                    </a:lnTo>
                    <a:lnTo>
                      <a:pt x="110" y="136"/>
                    </a:lnTo>
                    <a:lnTo>
                      <a:pt x="117" y="123"/>
                    </a:lnTo>
                    <a:lnTo>
                      <a:pt x="128" y="106"/>
                    </a:lnTo>
                    <a:lnTo>
                      <a:pt x="139" y="87"/>
                    </a:lnTo>
                    <a:lnTo>
                      <a:pt x="148" y="69"/>
                    </a:lnTo>
                    <a:lnTo>
                      <a:pt x="159" y="57"/>
                    </a:lnTo>
                    <a:lnTo>
                      <a:pt x="163" y="51"/>
                    </a:lnTo>
                    <a:lnTo>
                      <a:pt x="164" y="44"/>
                    </a:lnTo>
                    <a:lnTo>
                      <a:pt x="169" y="39"/>
                    </a:lnTo>
                    <a:lnTo>
                      <a:pt x="172" y="29"/>
                    </a:lnTo>
                    <a:lnTo>
                      <a:pt x="176" y="13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483" name="Group 378"/>
              <p:cNvGrpSpPr>
                <a:grpSpLocks/>
              </p:cNvGrpSpPr>
              <p:nvPr/>
            </p:nvGrpSpPr>
            <p:grpSpPr bwMode="auto">
              <a:xfrm>
                <a:off x="575" y="1063"/>
                <a:ext cx="62" cy="214"/>
                <a:chOff x="575" y="1063"/>
                <a:chExt cx="62" cy="214"/>
              </a:xfrm>
            </p:grpSpPr>
            <p:sp>
              <p:nvSpPr>
                <p:cNvPr id="59484" name="Freeform 379"/>
                <p:cNvSpPr>
                  <a:spLocks/>
                </p:cNvSpPr>
                <p:nvPr/>
              </p:nvSpPr>
              <p:spPr bwMode="auto">
                <a:xfrm>
                  <a:off x="575" y="1077"/>
                  <a:ext cx="47" cy="198"/>
                </a:xfrm>
                <a:custGeom>
                  <a:avLst/>
                  <a:gdLst>
                    <a:gd name="T0" fmla="*/ 29 w 47"/>
                    <a:gd name="T1" fmla="*/ 1 h 198"/>
                    <a:gd name="T2" fmla="*/ 12 w 47"/>
                    <a:gd name="T3" fmla="*/ 6 h 198"/>
                    <a:gd name="T4" fmla="*/ 3 w 47"/>
                    <a:gd name="T5" fmla="*/ 10 h 198"/>
                    <a:gd name="T6" fmla="*/ 0 w 47"/>
                    <a:gd name="T7" fmla="*/ 15 h 198"/>
                    <a:gd name="T8" fmla="*/ 0 w 47"/>
                    <a:gd name="T9" fmla="*/ 20 h 198"/>
                    <a:gd name="T10" fmla="*/ 0 w 47"/>
                    <a:gd name="T11" fmla="*/ 29 h 198"/>
                    <a:gd name="T12" fmla="*/ 0 w 47"/>
                    <a:gd name="T13" fmla="*/ 41 h 198"/>
                    <a:gd name="T14" fmla="*/ 1 w 47"/>
                    <a:gd name="T15" fmla="*/ 58 h 198"/>
                    <a:gd name="T16" fmla="*/ 5 w 47"/>
                    <a:gd name="T17" fmla="*/ 79 h 198"/>
                    <a:gd name="T18" fmla="*/ 7 w 47"/>
                    <a:gd name="T19" fmla="*/ 89 h 198"/>
                    <a:gd name="T20" fmla="*/ 8 w 47"/>
                    <a:gd name="T21" fmla="*/ 100 h 198"/>
                    <a:gd name="T22" fmla="*/ 11 w 47"/>
                    <a:gd name="T23" fmla="*/ 108 h 198"/>
                    <a:gd name="T24" fmla="*/ 13 w 47"/>
                    <a:gd name="T25" fmla="*/ 114 h 198"/>
                    <a:gd name="T26" fmla="*/ 16 w 47"/>
                    <a:gd name="T27" fmla="*/ 117 h 198"/>
                    <a:gd name="T28" fmla="*/ 19 w 47"/>
                    <a:gd name="T29" fmla="*/ 121 h 198"/>
                    <a:gd name="T30" fmla="*/ 19 w 47"/>
                    <a:gd name="T31" fmla="*/ 129 h 198"/>
                    <a:gd name="T32" fmla="*/ 17 w 47"/>
                    <a:gd name="T33" fmla="*/ 139 h 198"/>
                    <a:gd name="T34" fmla="*/ 17 w 47"/>
                    <a:gd name="T35" fmla="*/ 149 h 198"/>
                    <a:gd name="T36" fmla="*/ 19 w 47"/>
                    <a:gd name="T37" fmla="*/ 155 h 198"/>
                    <a:gd name="T38" fmla="*/ 22 w 47"/>
                    <a:gd name="T39" fmla="*/ 163 h 198"/>
                    <a:gd name="T40" fmla="*/ 24 w 47"/>
                    <a:gd name="T41" fmla="*/ 173 h 198"/>
                    <a:gd name="T42" fmla="*/ 27 w 47"/>
                    <a:gd name="T43" fmla="*/ 179 h 198"/>
                    <a:gd name="T44" fmla="*/ 29 w 47"/>
                    <a:gd name="T45" fmla="*/ 189 h 198"/>
                    <a:gd name="T46" fmla="*/ 31 w 47"/>
                    <a:gd name="T47" fmla="*/ 197 h 198"/>
                    <a:gd name="T48" fmla="*/ 46 w 47"/>
                    <a:gd name="T49" fmla="*/ 197 h 198"/>
                    <a:gd name="T50" fmla="*/ 46 w 47"/>
                    <a:gd name="T51" fmla="*/ 0 h 198"/>
                    <a:gd name="T52" fmla="*/ 29 w 47"/>
                    <a:gd name="T53" fmla="*/ 1 h 19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7" h="198">
                      <a:moveTo>
                        <a:pt x="29" y="1"/>
                      </a:moveTo>
                      <a:lnTo>
                        <a:pt x="12" y="6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1" y="58"/>
                      </a:lnTo>
                      <a:lnTo>
                        <a:pt x="5" y="79"/>
                      </a:lnTo>
                      <a:lnTo>
                        <a:pt x="7" y="89"/>
                      </a:lnTo>
                      <a:lnTo>
                        <a:pt x="8" y="100"/>
                      </a:lnTo>
                      <a:lnTo>
                        <a:pt x="11" y="108"/>
                      </a:lnTo>
                      <a:lnTo>
                        <a:pt x="13" y="114"/>
                      </a:lnTo>
                      <a:lnTo>
                        <a:pt x="16" y="117"/>
                      </a:lnTo>
                      <a:lnTo>
                        <a:pt x="19" y="121"/>
                      </a:lnTo>
                      <a:lnTo>
                        <a:pt x="19" y="129"/>
                      </a:lnTo>
                      <a:lnTo>
                        <a:pt x="17" y="139"/>
                      </a:lnTo>
                      <a:lnTo>
                        <a:pt x="17" y="149"/>
                      </a:lnTo>
                      <a:lnTo>
                        <a:pt x="19" y="155"/>
                      </a:lnTo>
                      <a:lnTo>
                        <a:pt x="22" y="163"/>
                      </a:lnTo>
                      <a:lnTo>
                        <a:pt x="24" y="173"/>
                      </a:lnTo>
                      <a:lnTo>
                        <a:pt x="27" y="179"/>
                      </a:lnTo>
                      <a:lnTo>
                        <a:pt x="29" y="189"/>
                      </a:lnTo>
                      <a:lnTo>
                        <a:pt x="31" y="197"/>
                      </a:lnTo>
                      <a:lnTo>
                        <a:pt x="46" y="197"/>
                      </a:lnTo>
                      <a:lnTo>
                        <a:pt x="46" y="0"/>
                      </a:lnTo>
                      <a:lnTo>
                        <a:pt x="29" y="1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85" name="Freeform 380"/>
                <p:cNvSpPr>
                  <a:spLocks/>
                </p:cNvSpPr>
                <p:nvPr/>
              </p:nvSpPr>
              <p:spPr bwMode="auto">
                <a:xfrm>
                  <a:off x="603" y="1063"/>
                  <a:ext cx="34" cy="214"/>
                </a:xfrm>
                <a:custGeom>
                  <a:avLst/>
                  <a:gdLst>
                    <a:gd name="T0" fmla="*/ 20 w 34"/>
                    <a:gd name="T1" fmla="*/ 0 h 214"/>
                    <a:gd name="T2" fmla="*/ 8 w 34"/>
                    <a:gd name="T3" fmla="*/ 14 h 214"/>
                    <a:gd name="T4" fmla="*/ 4 w 34"/>
                    <a:gd name="T5" fmla="*/ 21 h 214"/>
                    <a:gd name="T6" fmla="*/ 2 w 34"/>
                    <a:gd name="T7" fmla="*/ 35 h 214"/>
                    <a:gd name="T8" fmla="*/ 0 w 34"/>
                    <a:gd name="T9" fmla="*/ 40 h 214"/>
                    <a:gd name="T10" fmla="*/ 0 w 34"/>
                    <a:gd name="T11" fmla="*/ 50 h 214"/>
                    <a:gd name="T12" fmla="*/ 18 w 34"/>
                    <a:gd name="T13" fmla="*/ 56 h 214"/>
                    <a:gd name="T14" fmla="*/ 0 w 34"/>
                    <a:gd name="T15" fmla="*/ 60 h 214"/>
                    <a:gd name="T16" fmla="*/ 2 w 34"/>
                    <a:gd name="T17" fmla="*/ 80 h 214"/>
                    <a:gd name="T18" fmla="*/ 4 w 34"/>
                    <a:gd name="T19" fmla="*/ 101 h 214"/>
                    <a:gd name="T20" fmla="*/ 5 w 34"/>
                    <a:gd name="T21" fmla="*/ 129 h 214"/>
                    <a:gd name="T22" fmla="*/ 8 w 34"/>
                    <a:gd name="T23" fmla="*/ 153 h 214"/>
                    <a:gd name="T24" fmla="*/ 13 w 34"/>
                    <a:gd name="T25" fmla="*/ 175 h 214"/>
                    <a:gd name="T26" fmla="*/ 21 w 34"/>
                    <a:gd name="T27" fmla="*/ 204 h 214"/>
                    <a:gd name="T28" fmla="*/ 23 w 34"/>
                    <a:gd name="T29" fmla="*/ 213 h 214"/>
                    <a:gd name="T30" fmla="*/ 21 w 34"/>
                    <a:gd name="T31" fmla="*/ 178 h 214"/>
                    <a:gd name="T32" fmla="*/ 21 w 34"/>
                    <a:gd name="T33" fmla="*/ 153 h 214"/>
                    <a:gd name="T34" fmla="*/ 25 w 34"/>
                    <a:gd name="T35" fmla="*/ 120 h 214"/>
                    <a:gd name="T36" fmla="*/ 25 w 34"/>
                    <a:gd name="T37" fmla="*/ 87 h 214"/>
                    <a:gd name="T38" fmla="*/ 28 w 34"/>
                    <a:gd name="T39" fmla="*/ 51 h 214"/>
                    <a:gd name="T40" fmla="*/ 30 w 34"/>
                    <a:gd name="T41" fmla="*/ 27 h 214"/>
                    <a:gd name="T42" fmla="*/ 33 w 34"/>
                    <a:gd name="T43" fmla="*/ 5 h 214"/>
                    <a:gd name="T44" fmla="*/ 20 w 34"/>
                    <a:gd name="T45" fmla="*/ 0 h 2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4" h="214">
                      <a:moveTo>
                        <a:pt x="20" y="0"/>
                      </a:moveTo>
                      <a:lnTo>
                        <a:pt x="8" y="14"/>
                      </a:lnTo>
                      <a:lnTo>
                        <a:pt x="4" y="21"/>
                      </a:lnTo>
                      <a:lnTo>
                        <a:pt x="2" y="35"/>
                      </a:lnTo>
                      <a:lnTo>
                        <a:pt x="0" y="40"/>
                      </a:lnTo>
                      <a:lnTo>
                        <a:pt x="0" y="50"/>
                      </a:lnTo>
                      <a:lnTo>
                        <a:pt x="18" y="56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4" y="101"/>
                      </a:lnTo>
                      <a:lnTo>
                        <a:pt x="5" y="129"/>
                      </a:lnTo>
                      <a:lnTo>
                        <a:pt x="8" y="153"/>
                      </a:lnTo>
                      <a:lnTo>
                        <a:pt x="13" y="175"/>
                      </a:lnTo>
                      <a:lnTo>
                        <a:pt x="21" y="204"/>
                      </a:lnTo>
                      <a:lnTo>
                        <a:pt x="23" y="213"/>
                      </a:lnTo>
                      <a:lnTo>
                        <a:pt x="21" y="178"/>
                      </a:lnTo>
                      <a:lnTo>
                        <a:pt x="21" y="153"/>
                      </a:lnTo>
                      <a:lnTo>
                        <a:pt x="25" y="120"/>
                      </a:lnTo>
                      <a:lnTo>
                        <a:pt x="25" y="87"/>
                      </a:lnTo>
                      <a:lnTo>
                        <a:pt x="28" y="51"/>
                      </a:lnTo>
                      <a:lnTo>
                        <a:pt x="30" y="27"/>
                      </a:lnTo>
                      <a:lnTo>
                        <a:pt x="33" y="5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59430" name="Freeform 381"/>
          <p:cNvSpPr>
            <a:spLocks/>
          </p:cNvSpPr>
          <p:nvPr/>
        </p:nvSpPr>
        <p:spPr bwMode="auto">
          <a:xfrm>
            <a:off x="1144588" y="1890713"/>
            <a:ext cx="160337" cy="204787"/>
          </a:xfrm>
          <a:custGeom>
            <a:avLst/>
            <a:gdLst>
              <a:gd name="T0" fmla="*/ 17297533 w 102"/>
              <a:gd name="T1" fmla="*/ 75604503 h 129"/>
              <a:gd name="T2" fmla="*/ 14826457 w 102"/>
              <a:gd name="T3" fmla="*/ 93244760 h 129"/>
              <a:gd name="T4" fmla="*/ 12355381 w 102"/>
              <a:gd name="T5" fmla="*/ 105846304 h 129"/>
              <a:gd name="T6" fmla="*/ 12355381 w 102"/>
              <a:gd name="T7" fmla="*/ 115926904 h 129"/>
              <a:gd name="T8" fmla="*/ 14826457 w 102"/>
              <a:gd name="T9" fmla="*/ 120967205 h 129"/>
              <a:gd name="T10" fmla="*/ 17297533 w 102"/>
              <a:gd name="T11" fmla="*/ 126007505 h 129"/>
              <a:gd name="T12" fmla="*/ 19767037 w 102"/>
              <a:gd name="T13" fmla="*/ 133567161 h 129"/>
              <a:gd name="T14" fmla="*/ 24709189 w 102"/>
              <a:gd name="T15" fmla="*/ 143647762 h 129"/>
              <a:gd name="T16" fmla="*/ 24709189 w 102"/>
              <a:gd name="T17" fmla="*/ 156249306 h 129"/>
              <a:gd name="T18" fmla="*/ 22238113 w 102"/>
              <a:gd name="T19" fmla="*/ 163808963 h 129"/>
              <a:gd name="T20" fmla="*/ 14826457 w 102"/>
              <a:gd name="T21" fmla="*/ 183970163 h 129"/>
              <a:gd name="T22" fmla="*/ 2471076 w 102"/>
              <a:gd name="T23" fmla="*/ 204131364 h 129"/>
              <a:gd name="T24" fmla="*/ 0 w 102"/>
              <a:gd name="T25" fmla="*/ 211692608 h 129"/>
              <a:gd name="T26" fmla="*/ 2471076 w 102"/>
              <a:gd name="T27" fmla="*/ 219252265 h 129"/>
              <a:gd name="T28" fmla="*/ 17297533 w 102"/>
              <a:gd name="T29" fmla="*/ 226813509 h 129"/>
              <a:gd name="T30" fmla="*/ 19767037 w 102"/>
              <a:gd name="T31" fmla="*/ 229332865 h 129"/>
              <a:gd name="T32" fmla="*/ 19767037 w 102"/>
              <a:gd name="T33" fmla="*/ 236894109 h 129"/>
              <a:gd name="T34" fmla="*/ 19767037 w 102"/>
              <a:gd name="T35" fmla="*/ 241934409 h 129"/>
              <a:gd name="T36" fmla="*/ 22238113 w 102"/>
              <a:gd name="T37" fmla="*/ 246974709 h 129"/>
              <a:gd name="T38" fmla="*/ 22238113 w 102"/>
              <a:gd name="T39" fmla="*/ 254534366 h 129"/>
              <a:gd name="T40" fmla="*/ 22238113 w 102"/>
              <a:gd name="T41" fmla="*/ 259574666 h 129"/>
              <a:gd name="T42" fmla="*/ 27180265 w 102"/>
              <a:gd name="T43" fmla="*/ 262095610 h 129"/>
              <a:gd name="T44" fmla="*/ 27180265 w 102"/>
              <a:gd name="T45" fmla="*/ 269655267 h 129"/>
              <a:gd name="T46" fmla="*/ 29651341 w 102"/>
              <a:gd name="T47" fmla="*/ 279735867 h 129"/>
              <a:gd name="T48" fmla="*/ 29651341 w 102"/>
              <a:gd name="T49" fmla="*/ 289816467 h 129"/>
              <a:gd name="T50" fmla="*/ 32122418 w 102"/>
              <a:gd name="T51" fmla="*/ 294856768 h 129"/>
              <a:gd name="T52" fmla="*/ 34593494 w 102"/>
              <a:gd name="T53" fmla="*/ 302418012 h 129"/>
              <a:gd name="T54" fmla="*/ 44477798 w 102"/>
              <a:gd name="T55" fmla="*/ 307458312 h 129"/>
              <a:gd name="T56" fmla="*/ 59302683 w 102"/>
              <a:gd name="T57" fmla="*/ 312498612 h 129"/>
              <a:gd name="T58" fmla="*/ 74129140 w 102"/>
              <a:gd name="T59" fmla="*/ 309977668 h 129"/>
              <a:gd name="T60" fmla="*/ 93896177 w 102"/>
              <a:gd name="T61" fmla="*/ 307458312 h 129"/>
              <a:gd name="T62" fmla="*/ 101309405 w 102"/>
              <a:gd name="T63" fmla="*/ 307458312 h 129"/>
              <a:gd name="T64" fmla="*/ 106251557 w 102"/>
              <a:gd name="T65" fmla="*/ 312498612 h 129"/>
              <a:gd name="T66" fmla="*/ 116135862 w 102"/>
              <a:gd name="T67" fmla="*/ 317538912 h 129"/>
              <a:gd name="T68" fmla="*/ 126020166 w 102"/>
              <a:gd name="T69" fmla="*/ 322579212 h 129"/>
              <a:gd name="T70" fmla="*/ 138373975 w 102"/>
              <a:gd name="T71" fmla="*/ 320058269 h 129"/>
              <a:gd name="T72" fmla="*/ 145787203 w 102"/>
              <a:gd name="T73" fmla="*/ 317538912 h 129"/>
              <a:gd name="T74" fmla="*/ 158142584 w 102"/>
              <a:gd name="T75" fmla="*/ 309977668 h 129"/>
              <a:gd name="T76" fmla="*/ 172967469 w 102"/>
              <a:gd name="T77" fmla="*/ 297377711 h 129"/>
              <a:gd name="T78" fmla="*/ 190265001 w 102"/>
              <a:gd name="T79" fmla="*/ 282256811 h 129"/>
              <a:gd name="T80" fmla="*/ 207560962 w 102"/>
              <a:gd name="T81" fmla="*/ 257055310 h 129"/>
              <a:gd name="T82" fmla="*/ 217445267 w 102"/>
              <a:gd name="T83" fmla="*/ 239413465 h 129"/>
              <a:gd name="T84" fmla="*/ 222387419 w 102"/>
              <a:gd name="T85" fmla="*/ 226813509 h 129"/>
              <a:gd name="T86" fmla="*/ 222387419 w 102"/>
              <a:gd name="T87" fmla="*/ 216732908 h 129"/>
              <a:gd name="T88" fmla="*/ 222387419 w 102"/>
              <a:gd name="T89" fmla="*/ 204131364 h 129"/>
              <a:gd name="T90" fmla="*/ 222387419 w 102"/>
              <a:gd name="T91" fmla="*/ 189010464 h 129"/>
              <a:gd name="T92" fmla="*/ 229800647 w 102"/>
              <a:gd name="T93" fmla="*/ 173889563 h 129"/>
              <a:gd name="T94" fmla="*/ 244625532 w 102"/>
              <a:gd name="T95" fmla="*/ 148688062 h 129"/>
              <a:gd name="T96" fmla="*/ 249567684 w 102"/>
              <a:gd name="T97" fmla="*/ 108365660 h 129"/>
              <a:gd name="T98" fmla="*/ 247096608 w 102"/>
              <a:gd name="T99" fmla="*/ 78123859 h 129"/>
              <a:gd name="T100" fmla="*/ 239683380 w 102"/>
              <a:gd name="T101" fmla="*/ 45362702 h 129"/>
              <a:gd name="T102" fmla="*/ 219916343 w 102"/>
              <a:gd name="T103" fmla="*/ 22680557 h 129"/>
              <a:gd name="T104" fmla="*/ 190265001 w 102"/>
              <a:gd name="T105" fmla="*/ 7559657 h 129"/>
              <a:gd name="T106" fmla="*/ 153200432 w 102"/>
              <a:gd name="T107" fmla="*/ 0 h 129"/>
              <a:gd name="T108" fmla="*/ 118606938 w 102"/>
              <a:gd name="T109" fmla="*/ 2519356 h 129"/>
              <a:gd name="T110" fmla="*/ 81542368 w 102"/>
              <a:gd name="T111" fmla="*/ 7559657 h 129"/>
              <a:gd name="T112" fmla="*/ 56831607 w 102"/>
              <a:gd name="T113" fmla="*/ 20161201 h 129"/>
              <a:gd name="T114" fmla="*/ 32122418 w 102"/>
              <a:gd name="T115" fmla="*/ 42841758 h 129"/>
              <a:gd name="T116" fmla="*/ 19767037 w 102"/>
              <a:gd name="T117" fmla="*/ 63002959 h 129"/>
              <a:gd name="T118" fmla="*/ 17297533 w 102"/>
              <a:gd name="T119" fmla="*/ 7560450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2" h="129">
                <a:moveTo>
                  <a:pt x="7" y="30"/>
                </a:moveTo>
                <a:lnTo>
                  <a:pt x="6" y="37"/>
                </a:lnTo>
                <a:lnTo>
                  <a:pt x="5" y="42"/>
                </a:lnTo>
                <a:lnTo>
                  <a:pt x="5" y="46"/>
                </a:lnTo>
                <a:lnTo>
                  <a:pt x="6" y="48"/>
                </a:lnTo>
                <a:lnTo>
                  <a:pt x="7" y="50"/>
                </a:lnTo>
                <a:lnTo>
                  <a:pt x="8" y="53"/>
                </a:lnTo>
                <a:lnTo>
                  <a:pt x="10" y="57"/>
                </a:lnTo>
                <a:lnTo>
                  <a:pt x="10" y="62"/>
                </a:lnTo>
                <a:lnTo>
                  <a:pt x="9" y="65"/>
                </a:lnTo>
                <a:lnTo>
                  <a:pt x="6" y="73"/>
                </a:lnTo>
                <a:lnTo>
                  <a:pt x="1" y="81"/>
                </a:lnTo>
                <a:lnTo>
                  <a:pt x="0" y="84"/>
                </a:lnTo>
                <a:lnTo>
                  <a:pt x="1" y="87"/>
                </a:lnTo>
                <a:lnTo>
                  <a:pt x="7" y="90"/>
                </a:lnTo>
                <a:lnTo>
                  <a:pt x="8" y="91"/>
                </a:lnTo>
                <a:lnTo>
                  <a:pt x="8" y="94"/>
                </a:lnTo>
                <a:lnTo>
                  <a:pt x="8" y="96"/>
                </a:lnTo>
                <a:lnTo>
                  <a:pt x="9" y="98"/>
                </a:lnTo>
                <a:lnTo>
                  <a:pt x="9" y="101"/>
                </a:lnTo>
                <a:lnTo>
                  <a:pt x="9" y="103"/>
                </a:lnTo>
                <a:lnTo>
                  <a:pt x="11" y="104"/>
                </a:lnTo>
                <a:lnTo>
                  <a:pt x="11" y="107"/>
                </a:lnTo>
                <a:lnTo>
                  <a:pt x="12" y="111"/>
                </a:lnTo>
                <a:lnTo>
                  <a:pt x="12" y="115"/>
                </a:lnTo>
                <a:lnTo>
                  <a:pt x="13" y="117"/>
                </a:lnTo>
                <a:lnTo>
                  <a:pt x="14" y="120"/>
                </a:lnTo>
                <a:lnTo>
                  <a:pt x="18" y="122"/>
                </a:lnTo>
                <a:lnTo>
                  <a:pt x="24" y="124"/>
                </a:lnTo>
                <a:lnTo>
                  <a:pt x="30" y="123"/>
                </a:lnTo>
                <a:lnTo>
                  <a:pt x="38" y="122"/>
                </a:lnTo>
                <a:lnTo>
                  <a:pt x="41" y="122"/>
                </a:lnTo>
                <a:lnTo>
                  <a:pt x="43" y="124"/>
                </a:lnTo>
                <a:lnTo>
                  <a:pt x="47" y="126"/>
                </a:lnTo>
                <a:lnTo>
                  <a:pt x="51" y="128"/>
                </a:lnTo>
                <a:lnTo>
                  <a:pt x="56" y="127"/>
                </a:lnTo>
                <a:lnTo>
                  <a:pt x="59" y="126"/>
                </a:lnTo>
                <a:lnTo>
                  <a:pt x="64" y="123"/>
                </a:lnTo>
                <a:lnTo>
                  <a:pt x="70" y="118"/>
                </a:lnTo>
                <a:lnTo>
                  <a:pt x="77" y="112"/>
                </a:lnTo>
                <a:lnTo>
                  <a:pt x="84" y="102"/>
                </a:lnTo>
                <a:lnTo>
                  <a:pt x="88" y="95"/>
                </a:lnTo>
                <a:lnTo>
                  <a:pt x="90" y="90"/>
                </a:lnTo>
                <a:lnTo>
                  <a:pt x="90" y="86"/>
                </a:lnTo>
                <a:lnTo>
                  <a:pt x="90" y="81"/>
                </a:lnTo>
                <a:lnTo>
                  <a:pt x="90" y="75"/>
                </a:lnTo>
                <a:lnTo>
                  <a:pt x="93" y="69"/>
                </a:lnTo>
                <a:lnTo>
                  <a:pt x="99" y="59"/>
                </a:lnTo>
                <a:lnTo>
                  <a:pt x="101" y="43"/>
                </a:lnTo>
                <a:lnTo>
                  <a:pt x="100" y="31"/>
                </a:lnTo>
                <a:lnTo>
                  <a:pt x="97" y="18"/>
                </a:lnTo>
                <a:lnTo>
                  <a:pt x="89" y="9"/>
                </a:lnTo>
                <a:lnTo>
                  <a:pt x="77" y="3"/>
                </a:lnTo>
                <a:lnTo>
                  <a:pt x="62" y="0"/>
                </a:lnTo>
                <a:lnTo>
                  <a:pt x="48" y="1"/>
                </a:lnTo>
                <a:lnTo>
                  <a:pt x="33" y="3"/>
                </a:lnTo>
                <a:lnTo>
                  <a:pt x="23" y="8"/>
                </a:lnTo>
                <a:lnTo>
                  <a:pt x="13" y="17"/>
                </a:lnTo>
                <a:lnTo>
                  <a:pt x="8" y="25"/>
                </a:lnTo>
                <a:lnTo>
                  <a:pt x="7" y="30"/>
                </a:lnTo>
              </a:path>
            </a:pathLst>
          </a:custGeom>
          <a:solidFill>
            <a:srgbClr val="FF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431" name="Freeform 382"/>
          <p:cNvSpPr>
            <a:spLocks/>
          </p:cNvSpPr>
          <p:nvPr/>
        </p:nvSpPr>
        <p:spPr bwMode="auto">
          <a:xfrm>
            <a:off x="1160463" y="1992313"/>
            <a:ext cx="7937" cy="7937"/>
          </a:xfrm>
          <a:custGeom>
            <a:avLst/>
            <a:gdLst>
              <a:gd name="T0" fmla="*/ 0 w 5"/>
              <a:gd name="T1" fmla="*/ 0 h 5"/>
              <a:gd name="T2" fmla="*/ 2519204 w 5"/>
              <a:gd name="T3" fmla="*/ 0 h 5"/>
              <a:gd name="T4" fmla="*/ 5039995 w 5"/>
              <a:gd name="T5" fmla="*/ 0 h 5"/>
              <a:gd name="T6" fmla="*/ 7559199 w 5"/>
              <a:gd name="T7" fmla="*/ 2519204 h 5"/>
              <a:gd name="T8" fmla="*/ 10079990 w 5"/>
              <a:gd name="T9" fmla="*/ 5039995 h 5"/>
              <a:gd name="T10" fmla="*/ 10079990 w 5"/>
              <a:gd name="T11" fmla="*/ 1007999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5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4" y="2"/>
                </a:lnTo>
                <a:lnTo>
                  <a:pt x="4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9432" name="Group 383"/>
          <p:cNvGrpSpPr>
            <a:grpSpLocks/>
          </p:cNvGrpSpPr>
          <p:nvPr/>
        </p:nvGrpSpPr>
        <p:grpSpPr bwMode="auto">
          <a:xfrm>
            <a:off x="1147763" y="1963738"/>
            <a:ext cx="146050" cy="133350"/>
            <a:chOff x="600" y="1027"/>
            <a:chExt cx="92" cy="84"/>
          </a:xfrm>
        </p:grpSpPr>
        <p:grpSp>
          <p:nvGrpSpPr>
            <p:cNvPr id="59465" name="Group 384"/>
            <p:cNvGrpSpPr>
              <a:grpSpLocks/>
            </p:cNvGrpSpPr>
            <p:nvPr/>
          </p:nvGrpSpPr>
          <p:grpSpPr bwMode="auto">
            <a:xfrm>
              <a:off x="600" y="1027"/>
              <a:ext cx="92" cy="84"/>
              <a:chOff x="600" y="1027"/>
              <a:chExt cx="92" cy="84"/>
            </a:xfrm>
          </p:grpSpPr>
          <p:sp>
            <p:nvSpPr>
              <p:cNvPr id="59469" name="Freeform 385"/>
              <p:cNvSpPr>
                <a:spLocks/>
              </p:cNvSpPr>
              <p:nvPr/>
            </p:nvSpPr>
            <p:spPr bwMode="auto">
              <a:xfrm>
                <a:off x="621" y="1035"/>
                <a:ext cx="71" cy="70"/>
              </a:xfrm>
              <a:custGeom>
                <a:avLst/>
                <a:gdLst>
                  <a:gd name="T0" fmla="*/ 13 w 71"/>
                  <a:gd name="T1" fmla="*/ 68 h 70"/>
                  <a:gd name="T2" fmla="*/ 24 w 71"/>
                  <a:gd name="T3" fmla="*/ 63 h 70"/>
                  <a:gd name="T4" fmla="*/ 33 w 71"/>
                  <a:gd name="T5" fmla="*/ 59 h 70"/>
                  <a:gd name="T6" fmla="*/ 37 w 71"/>
                  <a:gd name="T7" fmla="*/ 57 h 70"/>
                  <a:gd name="T8" fmla="*/ 40 w 71"/>
                  <a:gd name="T9" fmla="*/ 60 h 70"/>
                  <a:gd name="T10" fmla="*/ 40 w 71"/>
                  <a:gd name="T11" fmla="*/ 64 h 70"/>
                  <a:gd name="T12" fmla="*/ 42 w 71"/>
                  <a:gd name="T13" fmla="*/ 66 h 70"/>
                  <a:gd name="T14" fmla="*/ 46 w 71"/>
                  <a:gd name="T15" fmla="*/ 65 h 70"/>
                  <a:gd name="T16" fmla="*/ 54 w 71"/>
                  <a:gd name="T17" fmla="*/ 56 h 70"/>
                  <a:gd name="T18" fmla="*/ 62 w 71"/>
                  <a:gd name="T19" fmla="*/ 46 h 70"/>
                  <a:gd name="T20" fmla="*/ 67 w 71"/>
                  <a:gd name="T21" fmla="*/ 35 h 70"/>
                  <a:gd name="T22" fmla="*/ 67 w 71"/>
                  <a:gd name="T23" fmla="*/ 27 h 70"/>
                  <a:gd name="T24" fmla="*/ 70 w 71"/>
                  <a:gd name="T25" fmla="*/ 10 h 70"/>
                  <a:gd name="T26" fmla="*/ 58 w 71"/>
                  <a:gd name="T27" fmla="*/ 1 h 70"/>
                  <a:gd name="T28" fmla="*/ 35 w 71"/>
                  <a:gd name="T29" fmla="*/ 13 h 70"/>
                  <a:gd name="T30" fmla="*/ 29 w 71"/>
                  <a:gd name="T31" fmla="*/ 24 h 70"/>
                  <a:gd name="T32" fmla="*/ 27 w 71"/>
                  <a:gd name="T33" fmla="*/ 27 h 70"/>
                  <a:gd name="T34" fmla="*/ 23 w 71"/>
                  <a:gd name="T35" fmla="*/ 28 h 70"/>
                  <a:gd name="T36" fmla="*/ 19 w 71"/>
                  <a:gd name="T37" fmla="*/ 27 h 70"/>
                  <a:gd name="T38" fmla="*/ 18 w 71"/>
                  <a:gd name="T39" fmla="*/ 24 h 70"/>
                  <a:gd name="T40" fmla="*/ 18 w 71"/>
                  <a:gd name="T41" fmla="*/ 21 h 70"/>
                  <a:gd name="T42" fmla="*/ 19 w 71"/>
                  <a:gd name="T43" fmla="*/ 19 h 70"/>
                  <a:gd name="T44" fmla="*/ 20 w 71"/>
                  <a:gd name="T45" fmla="*/ 17 h 70"/>
                  <a:gd name="T46" fmla="*/ 18 w 71"/>
                  <a:gd name="T47" fmla="*/ 15 h 70"/>
                  <a:gd name="T48" fmla="*/ 11 w 71"/>
                  <a:gd name="T49" fmla="*/ 17 h 70"/>
                  <a:gd name="T50" fmla="*/ 9 w 71"/>
                  <a:gd name="T51" fmla="*/ 19 h 70"/>
                  <a:gd name="T52" fmla="*/ 8 w 71"/>
                  <a:gd name="T53" fmla="*/ 21 h 70"/>
                  <a:gd name="T54" fmla="*/ 13 w 71"/>
                  <a:gd name="T55" fmla="*/ 22 h 70"/>
                  <a:gd name="T56" fmla="*/ 15 w 71"/>
                  <a:gd name="T57" fmla="*/ 24 h 70"/>
                  <a:gd name="T58" fmla="*/ 18 w 71"/>
                  <a:gd name="T59" fmla="*/ 30 h 70"/>
                  <a:gd name="T60" fmla="*/ 17 w 71"/>
                  <a:gd name="T61" fmla="*/ 36 h 70"/>
                  <a:gd name="T62" fmla="*/ 15 w 71"/>
                  <a:gd name="T63" fmla="*/ 36 h 70"/>
                  <a:gd name="T64" fmla="*/ 12 w 71"/>
                  <a:gd name="T65" fmla="*/ 34 h 70"/>
                  <a:gd name="T66" fmla="*/ 7 w 71"/>
                  <a:gd name="T67" fmla="*/ 34 h 70"/>
                  <a:gd name="T68" fmla="*/ 6 w 71"/>
                  <a:gd name="T69" fmla="*/ 34 h 70"/>
                  <a:gd name="T70" fmla="*/ 7 w 71"/>
                  <a:gd name="T71" fmla="*/ 37 h 70"/>
                  <a:gd name="T72" fmla="*/ 11 w 71"/>
                  <a:gd name="T73" fmla="*/ 39 h 70"/>
                  <a:gd name="T74" fmla="*/ 16 w 71"/>
                  <a:gd name="T75" fmla="*/ 40 h 70"/>
                  <a:gd name="T76" fmla="*/ 19 w 71"/>
                  <a:gd name="T77" fmla="*/ 40 h 70"/>
                  <a:gd name="T78" fmla="*/ 21 w 71"/>
                  <a:gd name="T79" fmla="*/ 42 h 70"/>
                  <a:gd name="T80" fmla="*/ 22 w 71"/>
                  <a:gd name="T81" fmla="*/ 46 h 70"/>
                  <a:gd name="T82" fmla="*/ 19 w 71"/>
                  <a:gd name="T83" fmla="*/ 47 h 70"/>
                  <a:gd name="T84" fmla="*/ 16 w 71"/>
                  <a:gd name="T85" fmla="*/ 48 h 70"/>
                  <a:gd name="T86" fmla="*/ 12 w 71"/>
                  <a:gd name="T87" fmla="*/ 48 h 70"/>
                  <a:gd name="T88" fmla="*/ 10 w 71"/>
                  <a:gd name="T89" fmla="*/ 47 h 70"/>
                  <a:gd name="T90" fmla="*/ 11 w 71"/>
                  <a:gd name="T91" fmla="*/ 49 h 70"/>
                  <a:gd name="T92" fmla="*/ 10 w 71"/>
                  <a:gd name="T93" fmla="*/ 53 h 70"/>
                  <a:gd name="T94" fmla="*/ 8 w 71"/>
                  <a:gd name="T95" fmla="*/ 54 h 70"/>
                  <a:gd name="T96" fmla="*/ 9 w 71"/>
                  <a:gd name="T97" fmla="*/ 59 h 70"/>
                  <a:gd name="T98" fmla="*/ 12 w 71"/>
                  <a:gd name="T99" fmla="*/ 60 h 70"/>
                  <a:gd name="T100" fmla="*/ 16 w 71"/>
                  <a:gd name="T101" fmla="*/ 60 h 70"/>
                  <a:gd name="T102" fmla="*/ 18 w 71"/>
                  <a:gd name="T103" fmla="*/ 60 h 70"/>
                  <a:gd name="T104" fmla="*/ 20 w 71"/>
                  <a:gd name="T105" fmla="*/ 61 h 70"/>
                  <a:gd name="T106" fmla="*/ 16 w 71"/>
                  <a:gd name="T107" fmla="*/ 63 h 70"/>
                  <a:gd name="T108" fmla="*/ 14 w 71"/>
                  <a:gd name="T109" fmla="*/ 63 h 70"/>
                  <a:gd name="T110" fmla="*/ 10 w 71"/>
                  <a:gd name="T111" fmla="*/ 65 h 70"/>
                  <a:gd name="T112" fmla="*/ 6 w 71"/>
                  <a:gd name="T113" fmla="*/ 67 h 70"/>
                  <a:gd name="T114" fmla="*/ 2 w 71"/>
                  <a:gd name="T115" fmla="*/ 68 h 70"/>
                  <a:gd name="T116" fmla="*/ 1 w 71"/>
                  <a:gd name="T117" fmla="*/ 68 h 7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1" h="70">
                    <a:moveTo>
                      <a:pt x="4" y="69"/>
                    </a:moveTo>
                    <a:lnTo>
                      <a:pt x="13" y="68"/>
                    </a:lnTo>
                    <a:lnTo>
                      <a:pt x="18" y="66"/>
                    </a:lnTo>
                    <a:lnTo>
                      <a:pt x="24" y="63"/>
                    </a:lnTo>
                    <a:lnTo>
                      <a:pt x="29" y="61"/>
                    </a:lnTo>
                    <a:lnTo>
                      <a:pt x="33" y="59"/>
                    </a:lnTo>
                    <a:lnTo>
                      <a:pt x="36" y="57"/>
                    </a:lnTo>
                    <a:lnTo>
                      <a:pt x="37" y="57"/>
                    </a:lnTo>
                    <a:lnTo>
                      <a:pt x="39" y="58"/>
                    </a:lnTo>
                    <a:lnTo>
                      <a:pt x="40" y="60"/>
                    </a:lnTo>
                    <a:lnTo>
                      <a:pt x="39" y="63"/>
                    </a:lnTo>
                    <a:lnTo>
                      <a:pt x="40" y="64"/>
                    </a:lnTo>
                    <a:lnTo>
                      <a:pt x="41" y="66"/>
                    </a:lnTo>
                    <a:lnTo>
                      <a:pt x="42" y="66"/>
                    </a:lnTo>
                    <a:lnTo>
                      <a:pt x="43" y="66"/>
                    </a:lnTo>
                    <a:lnTo>
                      <a:pt x="46" y="65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59" y="52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7" y="35"/>
                    </a:lnTo>
                    <a:lnTo>
                      <a:pt x="67" y="30"/>
                    </a:lnTo>
                    <a:lnTo>
                      <a:pt x="67" y="27"/>
                    </a:lnTo>
                    <a:lnTo>
                      <a:pt x="67" y="22"/>
                    </a:lnTo>
                    <a:lnTo>
                      <a:pt x="70" y="10"/>
                    </a:lnTo>
                    <a:lnTo>
                      <a:pt x="67" y="0"/>
                    </a:lnTo>
                    <a:lnTo>
                      <a:pt x="58" y="1"/>
                    </a:lnTo>
                    <a:lnTo>
                      <a:pt x="44" y="7"/>
                    </a:lnTo>
                    <a:lnTo>
                      <a:pt x="35" y="13"/>
                    </a:lnTo>
                    <a:lnTo>
                      <a:pt x="32" y="18"/>
                    </a:lnTo>
                    <a:lnTo>
                      <a:pt x="29" y="24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10" y="22"/>
                    </a:lnTo>
                    <a:lnTo>
                      <a:pt x="13" y="22"/>
                    </a:lnTo>
                    <a:lnTo>
                      <a:pt x="14" y="23"/>
                    </a:lnTo>
                    <a:lnTo>
                      <a:pt x="15" y="24"/>
                    </a:lnTo>
                    <a:lnTo>
                      <a:pt x="17" y="27"/>
                    </a:lnTo>
                    <a:lnTo>
                      <a:pt x="18" y="30"/>
                    </a:lnTo>
                    <a:lnTo>
                      <a:pt x="18" y="33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9" y="38"/>
                    </a:lnTo>
                    <a:lnTo>
                      <a:pt x="11" y="39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1"/>
                    </a:lnTo>
                    <a:lnTo>
                      <a:pt x="21" y="42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7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1" y="47"/>
                    </a:lnTo>
                    <a:lnTo>
                      <a:pt x="10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7" y="61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0" y="61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3" y="65"/>
                    </a:lnTo>
                    <a:lnTo>
                      <a:pt x="10" y="65"/>
                    </a:lnTo>
                    <a:lnTo>
                      <a:pt x="8" y="66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" y="68"/>
                    </a:lnTo>
                    <a:lnTo>
                      <a:pt x="4" y="69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0" name="Freeform 386"/>
              <p:cNvSpPr>
                <a:spLocks/>
              </p:cNvSpPr>
              <p:nvPr/>
            </p:nvSpPr>
            <p:spPr bwMode="auto">
              <a:xfrm>
                <a:off x="604" y="1048"/>
                <a:ext cx="5" cy="18"/>
              </a:xfrm>
              <a:custGeom>
                <a:avLst/>
                <a:gdLst>
                  <a:gd name="T0" fmla="*/ 3 w 5"/>
                  <a:gd name="T1" fmla="*/ 0 h 18"/>
                  <a:gd name="T2" fmla="*/ 2 w 5"/>
                  <a:gd name="T3" fmla="*/ 4 h 18"/>
                  <a:gd name="T4" fmla="*/ 1 w 5"/>
                  <a:gd name="T5" fmla="*/ 8 h 18"/>
                  <a:gd name="T6" fmla="*/ 0 w 5"/>
                  <a:gd name="T7" fmla="*/ 12 h 18"/>
                  <a:gd name="T8" fmla="*/ 0 w 5"/>
                  <a:gd name="T9" fmla="*/ 14 h 18"/>
                  <a:gd name="T10" fmla="*/ 0 w 5"/>
                  <a:gd name="T11" fmla="*/ 15 h 18"/>
                  <a:gd name="T12" fmla="*/ 1 w 5"/>
                  <a:gd name="T13" fmla="*/ 16 h 18"/>
                  <a:gd name="T14" fmla="*/ 2 w 5"/>
                  <a:gd name="T15" fmla="*/ 17 h 18"/>
                  <a:gd name="T16" fmla="*/ 2 w 5"/>
                  <a:gd name="T17" fmla="*/ 16 h 18"/>
                  <a:gd name="T18" fmla="*/ 2 w 5"/>
                  <a:gd name="T19" fmla="*/ 15 h 18"/>
                  <a:gd name="T20" fmla="*/ 2 w 5"/>
                  <a:gd name="T21" fmla="*/ 13 h 18"/>
                  <a:gd name="T22" fmla="*/ 3 w 5"/>
                  <a:gd name="T23" fmla="*/ 13 h 18"/>
                  <a:gd name="T24" fmla="*/ 4 w 5"/>
                  <a:gd name="T25" fmla="*/ 13 h 18"/>
                  <a:gd name="T26" fmla="*/ 4 w 5"/>
                  <a:gd name="T27" fmla="*/ 8 h 18"/>
                  <a:gd name="T28" fmla="*/ 4 w 5"/>
                  <a:gd name="T29" fmla="*/ 3 h 18"/>
                  <a:gd name="T30" fmla="*/ 4 w 5"/>
                  <a:gd name="T31" fmla="*/ 1 h 18"/>
                  <a:gd name="T32" fmla="*/ 4 w 5"/>
                  <a:gd name="T33" fmla="*/ 0 h 18"/>
                  <a:gd name="T34" fmla="*/ 3 w 5"/>
                  <a:gd name="T35" fmla="*/ 0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" h="18">
                    <a:moveTo>
                      <a:pt x="3" y="0"/>
                    </a:moveTo>
                    <a:lnTo>
                      <a:pt x="2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1" name="Freeform 387"/>
              <p:cNvSpPr>
                <a:spLocks/>
              </p:cNvSpPr>
              <p:nvPr/>
            </p:nvSpPr>
            <p:spPr bwMode="auto">
              <a:xfrm>
                <a:off x="602" y="1049"/>
                <a:ext cx="5" cy="15"/>
              </a:xfrm>
              <a:custGeom>
                <a:avLst/>
                <a:gdLst>
                  <a:gd name="T0" fmla="*/ 4 w 5"/>
                  <a:gd name="T1" fmla="*/ 0 h 15"/>
                  <a:gd name="T2" fmla="*/ 3 w 5"/>
                  <a:gd name="T3" fmla="*/ 0 h 15"/>
                  <a:gd name="T4" fmla="*/ 2 w 5"/>
                  <a:gd name="T5" fmla="*/ 2 h 15"/>
                  <a:gd name="T6" fmla="*/ 2 w 5"/>
                  <a:gd name="T7" fmla="*/ 6 h 15"/>
                  <a:gd name="T8" fmla="*/ 1 w 5"/>
                  <a:gd name="T9" fmla="*/ 10 h 15"/>
                  <a:gd name="T10" fmla="*/ 0 w 5"/>
                  <a:gd name="T11" fmla="*/ 12 h 15"/>
                  <a:gd name="T12" fmla="*/ 0 w 5"/>
                  <a:gd name="T13" fmla="*/ 13 h 15"/>
                  <a:gd name="T14" fmla="*/ 0 w 5"/>
                  <a:gd name="T15" fmla="*/ 14 h 15"/>
                  <a:gd name="T16" fmla="*/ 0 w 5"/>
                  <a:gd name="T17" fmla="*/ 14 h 15"/>
                  <a:gd name="T18" fmla="*/ 1 w 5"/>
                  <a:gd name="T19" fmla="*/ 12 h 15"/>
                  <a:gd name="T20" fmla="*/ 2 w 5"/>
                  <a:gd name="T21" fmla="*/ 9 h 15"/>
                  <a:gd name="T22" fmla="*/ 2 w 5"/>
                  <a:gd name="T23" fmla="*/ 6 h 15"/>
                  <a:gd name="T24" fmla="*/ 3 w 5"/>
                  <a:gd name="T25" fmla="*/ 3 h 15"/>
                  <a:gd name="T26" fmla="*/ 4 w 5"/>
                  <a:gd name="T27" fmla="*/ 0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15">
                    <a:moveTo>
                      <a:pt x="4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2" name="Freeform 388"/>
              <p:cNvSpPr>
                <a:spLocks/>
              </p:cNvSpPr>
              <p:nvPr/>
            </p:nvSpPr>
            <p:spPr bwMode="auto">
              <a:xfrm>
                <a:off x="606" y="1048"/>
                <a:ext cx="8" cy="24"/>
              </a:xfrm>
              <a:custGeom>
                <a:avLst/>
                <a:gdLst>
                  <a:gd name="T0" fmla="*/ 2 w 8"/>
                  <a:gd name="T1" fmla="*/ 17 h 24"/>
                  <a:gd name="T2" fmla="*/ 3 w 8"/>
                  <a:gd name="T3" fmla="*/ 16 h 24"/>
                  <a:gd name="T4" fmla="*/ 4 w 8"/>
                  <a:gd name="T5" fmla="*/ 16 h 24"/>
                  <a:gd name="T6" fmla="*/ 4 w 8"/>
                  <a:gd name="T7" fmla="*/ 17 h 24"/>
                  <a:gd name="T8" fmla="*/ 5 w 8"/>
                  <a:gd name="T9" fmla="*/ 17 h 24"/>
                  <a:gd name="T10" fmla="*/ 4 w 8"/>
                  <a:gd name="T11" fmla="*/ 19 h 24"/>
                  <a:gd name="T12" fmla="*/ 4 w 8"/>
                  <a:gd name="T13" fmla="*/ 20 h 24"/>
                  <a:gd name="T14" fmla="*/ 3 w 8"/>
                  <a:gd name="T15" fmla="*/ 21 h 24"/>
                  <a:gd name="T16" fmla="*/ 2 w 8"/>
                  <a:gd name="T17" fmla="*/ 21 h 24"/>
                  <a:gd name="T18" fmla="*/ 1 w 8"/>
                  <a:gd name="T19" fmla="*/ 21 h 24"/>
                  <a:gd name="T20" fmla="*/ 0 w 8"/>
                  <a:gd name="T21" fmla="*/ 21 h 24"/>
                  <a:gd name="T22" fmla="*/ 1 w 8"/>
                  <a:gd name="T23" fmla="*/ 22 h 24"/>
                  <a:gd name="T24" fmla="*/ 2 w 8"/>
                  <a:gd name="T25" fmla="*/ 23 h 24"/>
                  <a:gd name="T26" fmla="*/ 3 w 8"/>
                  <a:gd name="T27" fmla="*/ 23 h 24"/>
                  <a:gd name="T28" fmla="*/ 4 w 8"/>
                  <a:gd name="T29" fmla="*/ 23 h 24"/>
                  <a:gd name="T30" fmla="*/ 5 w 8"/>
                  <a:gd name="T31" fmla="*/ 22 h 24"/>
                  <a:gd name="T32" fmla="*/ 5 w 8"/>
                  <a:gd name="T33" fmla="*/ 22 h 24"/>
                  <a:gd name="T34" fmla="*/ 6 w 8"/>
                  <a:gd name="T35" fmla="*/ 21 h 24"/>
                  <a:gd name="T36" fmla="*/ 7 w 8"/>
                  <a:gd name="T37" fmla="*/ 20 h 24"/>
                  <a:gd name="T38" fmla="*/ 7 w 8"/>
                  <a:gd name="T39" fmla="*/ 18 h 24"/>
                  <a:gd name="T40" fmla="*/ 7 w 8"/>
                  <a:gd name="T41" fmla="*/ 17 h 24"/>
                  <a:gd name="T42" fmla="*/ 6 w 8"/>
                  <a:gd name="T43" fmla="*/ 14 h 24"/>
                  <a:gd name="T44" fmla="*/ 6 w 8"/>
                  <a:gd name="T45" fmla="*/ 12 h 24"/>
                  <a:gd name="T46" fmla="*/ 5 w 8"/>
                  <a:gd name="T47" fmla="*/ 10 h 24"/>
                  <a:gd name="T48" fmla="*/ 5 w 8"/>
                  <a:gd name="T49" fmla="*/ 7 h 24"/>
                  <a:gd name="T50" fmla="*/ 6 w 8"/>
                  <a:gd name="T51" fmla="*/ 4 h 24"/>
                  <a:gd name="T52" fmla="*/ 6 w 8"/>
                  <a:gd name="T53" fmla="*/ 1 h 24"/>
                  <a:gd name="T54" fmla="*/ 5 w 8"/>
                  <a:gd name="T55" fmla="*/ 0 h 24"/>
                  <a:gd name="T56" fmla="*/ 4 w 8"/>
                  <a:gd name="T57" fmla="*/ 0 h 24"/>
                  <a:gd name="T58" fmla="*/ 4 w 8"/>
                  <a:gd name="T59" fmla="*/ 4 h 24"/>
                  <a:gd name="T60" fmla="*/ 4 w 8"/>
                  <a:gd name="T61" fmla="*/ 9 h 24"/>
                  <a:gd name="T62" fmla="*/ 4 w 8"/>
                  <a:gd name="T63" fmla="*/ 10 h 24"/>
                  <a:gd name="T64" fmla="*/ 4 w 8"/>
                  <a:gd name="T65" fmla="*/ 13 h 24"/>
                  <a:gd name="T66" fmla="*/ 3 w 8"/>
                  <a:gd name="T67" fmla="*/ 13 h 24"/>
                  <a:gd name="T68" fmla="*/ 3 w 8"/>
                  <a:gd name="T69" fmla="*/ 14 h 24"/>
                  <a:gd name="T70" fmla="*/ 2 w 8"/>
                  <a:gd name="T71" fmla="*/ 14 h 24"/>
                  <a:gd name="T72" fmla="*/ 2 w 8"/>
                  <a:gd name="T73" fmla="*/ 17 h 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" h="24">
                    <a:moveTo>
                      <a:pt x="2" y="17"/>
                    </a:moveTo>
                    <a:lnTo>
                      <a:pt x="3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22"/>
                    </a:lnTo>
                    <a:lnTo>
                      <a:pt x="2" y="23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7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9473" name="Group 389"/>
              <p:cNvGrpSpPr>
                <a:grpSpLocks/>
              </p:cNvGrpSpPr>
              <p:nvPr/>
            </p:nvGrpSpPr>
            <p:grpSpPr bwMode="auto">
              <a:xfrm>
                <a:off x="600" y="1027"/>
                <a:ext cx="36" cy="24"/>
                <a:chOff x="600" y="1027"/>
                <a:chExt cx="36" cy="24"/>
              </a:xfrm>
            </p:grpSpPr>
            <p:sp>
              <p:nvSpPr>
                <p:cNvPr id="59478" name="Freeform 390"/>
                <p:cNvSpPr>
                  <a:spLocks/>
                </p:cNvSpPr>
                <p:nvPr/>
              </p:nvSpPr>
              <p:spPr bwMode="auto">
                <a:xfrm>
                  <a:off x="600" y="1027"/>
                  <a:ext cx="4" cy="13"/>
                </a:xfrm>
                <a:custGeom>
                  <a:avLst/>
                  <a:gdLst>
                    <a:gd name="T0" fmla="*/ 1 w 4"/>
                    <a:gd name="T1" fmla="*/ 0 h 13"/>
                    <a:gd name="T2" fmla="*/ 1 w 4"/>
                    <a:gd name="T3" fmla="*/ 0 h 13"/>
                    <a:gd name="T4" fmla="*/ 0 w 4"/>
                    <a:gd name="T5" fmla="*/ 1 h 13"/>
                    <a:gd name="T6" fmla="*/ 0 w 4"/>
                    <a:gd name="T7" fmla="*/ 2 h 13"/>
                    <a:gd name="T8" fmla="*/ 0 w 4"/>
                    <a:gd name="T9" fmla="*/ 4 h 13"/>
                    <a:gd name="T10" fmla="*/ 1 w 4"/>
                    <a:gd name="T11" fmla="*/ 5 h 13"/>
                    <a:gd name="T12" fmla="*/ 1 w 4"/>
                    <a:gd name="T13" fmla="*/ 6 h 13"/>
                    <a:gd name="T14" fmla="*/ 2 w 4"/>
                    <a:gd name="T15" fmla="*/ 7 h 13"/>
                    <a:gd name="T16" fmla="*/ 2 w 4"/>
                    <a:gd name="T17" fmla="*/ 10 h 13"/>
                    <a:gd name="T18" fmla="*/ 3 w 4"/>
                    <a:gd name="T19" fmla="*/ 11 h 13"/>
                    <a:gd name="T20" fmla="*/ 3 w 4"/>
                    <a:gd name="T21" fmla="*/ 12 h 13"/>
                    <a:gd name="T22" fmla="*/ 3 w 4"/>
                    <a:gd name="T23" fmla="*/ 11 h 13"/>
                    <a:gd name="T24" fmla="*/ 3 w 4"/>
                    <a:gd name="T25" fmla="*/ 9 h 13"/>
                    <a:gd name="T26" fmla="*/ 3 w 4"/>
                    <a:gd name="T27" fmla="*/ 8 h 13"/>
                    <a:gd name="T28" fmla="*/ 2 w 4"/>
                    <a:gd name="T29" fmla="*/ 6 h 13"/>
                    <a:gd name="T30" fmla="*/ 2 w 4"/>
                    <a:gd name="T31" fmla="*/ 5 h 13"/>
                    <a:gd name="T32" fmla="*/ 1 w 4"/>
                    <a:gd name="T33" fmla="*/ 3 h 13"/>
                    <a:gd name="T34" fmla="*/ 1 w 4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" h="13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9"/>
                      </a:lnTo>
                      <a:lnTo>
                        <a:pt x="3" y="8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3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604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9479" name="Freeform 391"/>
                <p:cNvSpPr>
                  <a:spLocks/>
                </p:cNvSpPr>
                <p:nvPr/>
              </p:nvSpPr>
              <p:spPr bwMode="auto">
                <a:xfrm>
                  <a:off x="612" y="1041"/>
                  <a:ext cx="24" cy="10"/>
                </a:xfrm>
                <a:custGeom>
                  <a:avLst/>
                  <a:gdLst>
                    <a:gd name="T0" fmla="*/ 1 w 24"/>
                    <a:gd name="T1" fmla="*/ 2 h 10"/>
                    <a:gd name="T2" fmla="*/ 0 w 24"/>
                    <a:gd name="T3" fmla="*/ 4 h 10"/>
                    <a:gd name="T4" fmla="*/ 0 w 24"/>
                    <a:gd name="T5" fmla="*/ 6 h 10"/>
                    <a:gd name="T6" fmla="*/ 1 w 24"/>
                    <a:gd name="T7" fmla="*/ 8 h 10"/>
                    <a:gd name="T8" fmla="*/ 3 w 24"/>
                    <a:gd name="T9" fmla="*/ 9 h 10"/>
                    <a:gd name="T10" fmla="*/ 6 w 24"/>
                    <a:gd name="T11" fmla="*/ 7 h 10"/>
                    <a:gd name="T12" fmla="*/ 6 w 24"/>
                    <a:gd name="T13" fmla="*/ 4 h 10"/>
                    <a:gd name="T14" fmla="*/ 8 w 24"/>
                    <a:gd name="T15" fmla="*/ 4 h 10"/>
                    <a:gd name="T16" fmla="*/ 10 w 24"/>
                    <a:gd name="T17" fmla="*/ 5 h 10"/>
                    <a:gd name="T18" fmla="*/ 13 w 24"/>
                    <a:gd name="T19" fmla="*/ 6 h 10"/>
                    <a:gd name="T20" fmla="*/ 17 w 24"/>
                    <a:gd name="T21" fmla="*/ 7 h 10"/>
                    <a:gd name="T22" fmla="*/ 23 w 24"/>
                    <a:gd name="T23" fmla="*/ 8 h 10"/>
                    <a:gd name="T24" fmla="*/ 23 w 24"/>
                    <a:gd name="T25" fmla="*/ 7 h 10"/>
                    <a:gd name="T26" fmla="*/ 20 w 24"/>
                    <a:gd name="T27" fmla="*/ 5 h 10"/>
                    <a:gd name="T28" fmla="*/ 17 w 24"/>
                    <a:gd name="T29" fmla="*/ 4 h 10"/>
                    <a:gd name="T30" fmla="*/ 13 w 24"/>
                    <a:gd name="T31" fmla="*/ 3 h 10"/>
                    <a:gd name="T32" fmla="*/ 10 w 24"/>
                    <a:gd name="T33" fmla="*/ 2 h 10"/>
                    <a:gd name="T34" fmla="*/ 7 w 24"/>
                    <a:gd name="T35" fmla="*/ 2 h 10"/>
                    <a:gd name="T36" fmla="*/ 5 w 24"/>
                    <a:gd name="T37" fmla="*/ 2 h 10"/>
                    <a:gd name="T38" fmla="*/ 2 w 24"/>
                    <a:gd name="T39" fmla="*/ 0 h 10"/>
                    <a:gd name="T40" fmla="*/ 1 w 24"/>
                    <a:gd name="T41" fmla="*/ 2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4" h="10">
                      <a:moveTo>
                        <a:pt x="1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5"/>
                      </a:lnTo>
                      <a:lnTo>
                        <a:pt x="13" y="6"/>
                      </a:lnTo>
                      <a:lnTo>
                        <a:pt x="17" y="7"/>
                      </a:lnTo>
                      <a:lnTo>
                        <a:pt x="23" y="8"/>
                      </a:lnTo>
                      <a:lnTo>
                        <a:pt x="23" y="7"/>
                      </a:lnTo>
                      <a:lnTo>
                        <a:pt x="20" y="5"/>
                      </a:lnTo>
                      <a:lnTo>
                        <a:pt x="17" y="4"/>
                      </a:lnTo>
                      <a:lnTo>
                        <a:pt x="13" y="3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604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9474" name="Freeform 392"/>
              <p:cNvSpPr>
                <a:spLocks/>
              </p:cNvSpPr>
              <p:nvPr/>
            </p:nvSpPr>
            <p:spPr bwMode="auto">
              <a:xfrm>
                <a:off x="640" y="1097"/>
                <a:ext cx="23" cy="14"/>
              </a:xfrm>
              <a:custGeom>
                <a:avLst/>
                <a:gdLst>
                  <a:gd name="T0" fmla="*/ 22 w 23"/>
                  <a:gd name="T1" fmla="*/ 7 h 14"/>
                  <a:gd name="T2" fmla="*/ 20 w 23"/>
                  <a:gd name="T3" fmla="*/ 6 h 14"/>
                  <a:gd name="T4" fmla="*/ 19 w 23"/>
                  <a:gd name="T5" fmla="*/ 5 h 14"/>
                  <a:gd name="T6" fmla="*/ 19 w 23"/>
                  <a:gd name="T7" fmla="*/ 4 h 14"/>
                  <a:gd name="T8" fmla="*/ 19 w 23"/>
                  <a:gd name="T9" fmla="*/ 2 h 14"/>
                  <a:gd name="T10" fmla="*/ 18 w 23"/>
                  <a:gd name="T11" fmla="*/ 1 h 14"/>
                  <a:gd name="T12" fmla="*/ 17 w 23"/>
                  <a:gd name="T13" fmla="*/ 0 h 14"/>
                  <a:gd name="T14" fmla="*/ 16 w 23"/>
                  <a:gd name="T15" fmla="*/ 0 h 14"/>
                  <a:gd name="T16" fmla="*/ 15 w 23"/>
                  <a:gd name="T17" fmla="*/ 1 h 14"/>
                  <a:gd name="T18" fmla="*/ 13 w 23"/>
                  <a:gd name="T19" fmla="*/ 1 h 14"/>
                  <a:gd name="T20" fmla="*/ 9 w 23"/>
                  <a:gd name="T21" fmla="*/ 3 h 14"/>
                  <a:gd name="T22" fmla="*/ 4 w 23"/>
                  <a:gd name="T23" fmla="*/ 5 h 14"/>
                  <a:gd name="T24" fmla="*/ 2 w 23"/>
                  <a:gd name="T25" fmla="*/ 6 h 14"/>
                  <a:gd name="T26" fmla="*/ 0 w 23"/>
                  <a:gd name="T27" fmla="*/ 7 h 14"/>
                  <a:gd name="T28" fmla="*/ 2 w 23"/>
                  <a:gd name="T29" fmla="*/ 9 h 14"/>
                  <a:gd name="T30" fmla="*/ 5 w 23"/>
                  <a:gd name="T31" fmla="*/ 10 h 14"/>
                  <a:gd name="T32" fmla="*/ 7 w 23"/>
                  <a:gd name="T33" fmla="*/ 12 h 14"/>
                  <a:gd name="T34" fmla="*/ 9 w 23"/>
                  <a:gd name="T35" fmla="*/ 13 h 14"/>
                  <a:gd name="T36" fmla="*/ 13 w 23"/>
                  <a:gd name="T37" fmla="*/ 12 h 14"/>
                  <a:gd name="T38" fmla="*/ 15 w 23"/>
                  <a:gd name="T39" fmla="*/ 12 h 14"/>
                  <a:gd name="T40" fmla="*/ 18 w 23"/>
                  <a:gd name="T41" fmla="*/ 10 h 14"/>
                  <a:gd name="T42" fmla="*/ 22 w 23"/>
                  <a:gd name="T43" fmla="*/ 7 h 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" h="14">
                    <a:moveTo>
                      <a:pt x="22" y="7"/>
                    </a:moveTo>
                    <a:lnTo>
                      <a:pt x="20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8" y="10"/>
                    </a:lnTo>
                    <a:lnTo>
                      <a:pt x="22" y="7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5" name="Freeform 393"/>
              <p:cNvSpPr>
                <a:spLocks/>
              </p:cNvSpPr>
              <p:nvPr/>
            </p:nvSpPr>
            <p:spPr bwMode="auto">
              <a:xfrm>
                <a:off x="608" y="1082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1 w 13"/>
                  <a:gd name="T3" fmla="*/ 0 h 2"/>
                  <a:gd name="T4" fmla="*/ 3 w 13"/>
                  <a:gd name="T5" fmla="*/ 0 h 2"/>
                  <a:gd name="T6" fmla="*/ 3 w 13"/>
                  <a:gd name="T7" fmla="*/ 0 h 2"/>
                  <a:gd name="T8" fmla="*/ 5 w 13"/>
                  <a:gd name="T9" fmla="*/ 0 h 2"/>
                  <a:gd name="T10" fmla="*/ 5 w 13"/>
                  <a:gd name="T11" fmla="*/ 0 h 2"/>
                  <a:gd name="T12" fmla="*/ 7 w 13"/>
                  <a:gd name="T13" fmla="*/ 0 h 2"/>
                  <a:gd name="T14" fmla="*/ 8 w 13"/>
                  <a:gd name="T15" fmla="*/ 0 h 2"/>
                  <a:gd name="T16" fmla="*/ 9 w 13"/>
                  <a:gd name="T17" fmla="*/ 0 h 2"/>
                  <a:gd name="T18" fmla="*/ 11 w 13"/>
                  <a:gd name="T19" fmla="*/ 0 h 2"/>
                  <a:gd name="T20" fmla="*/ 11 w 13"/>
                  <a:gd name="T21" fmla="*/ 0 h 2"/>
                  <a:gd name="T22" fmla="*/ 11 w 13"/>
                  <a:gd name="T23" fmla="*/ 1 h 2"/>
                  <a:gd name="T24" fmla="*/ 12 w 13"/>
                  <a:gd name="T25" fmla="*/ 1 h 2"/>
                  <a:gd name="T26" fmla="*/ 12 w 13"/>
                  <a:gd name="T27" fmla="*/ 1 h 2"/>
                  <a:gd name="T28" fmla="*/ 11 w 13"/>
                  <a:gd name="T29" fmla="*/ 1 h 2"/>
                  <a:gd name="T30" fmla="*/ 9 w 13"/>
                  <a:gd name="T31" fmla="*/ 1 h 2"/>
                  <a:gd name="T32" fmla="*/ 7 w 13"/>
                  <a:gd name="T33" fmla="*/ 1 h 2"/>
                  <a:gd name="T34" fmla="*/ 5 w 13"/>
                  <a:gd name="T35" fmla="*/ 1 h 2"/>
                  <a:gd name="T36" fmla="*/ 4 w 13"/>
                  <a:gd name="T37" fmla="*/ 1 h 2"/>
                  <a:gd name="T38" fmla="*/ 3 w 13"/>
                  <a:gd name="T39" fmla="*/ 1 h 2"/>
                  <a:gd name="T40" fmla="*/ 2 w 13"/>
                  <a:gd name="T41" fmla="*/ 1 h 2"/>
                  <a:gd name="T42" fmla="*/ 1 w 13"/>
                  <a:gd name="T43" fmla="*/ 1 h 2"/>
                  <a:gd name="T44" fmla="*/ 1 w 13"/>
                  <a:gd name="T45" fmla="*/ 0 h 2"/>
                  <a:gd name="T46" fmla="*/ 0 w 13"/>
                  <a:gd name="T47" fmla="*/ 0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6" name="Freeform 394"/>
              <p:cNvSpPr>
                <a:spLocks/>
              </p:cNvSpPr>
              <p:nvPr/>
            </p:nvSpPr>
            <p:spPr bwMode="auto">
              <a:xfrm>
                <a:off x="610" y="1090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2 w 9"/>
                  <a:gd name="T3" fmla="*/ 0 h 1"/>
                  <a:gd name="T4" fmla="*/ 3 w 9"/>
                  <a:gd name="T5" fmla="*/ 0 h 1"/>
                  <a:gd name="T6" fmla="*/ 4 w 9"/>
                  <a:gd name="T7" fmla="*/ 0 h 1"/>
                  <a:gd name="T8" fmla="*/ 5 w 9"/>
                  <a:gd name="T9" fmla="*/ 0 h 1"/>
                  <a:gd name="T10" fmla="*/ 6 w 9"/>
                  <a:gd name="T11" fmla="*/ 0 h 1"/>
                  <a:gd name="T12" fmla="*/ 7 w 9"/>
                  <a:gd name="T13" fmla="*/ 0 h 1"/>
                  <a:gd name="T14" fmla="*/ 7 w 9"/>
                  <a:gd name="T15" fmla="*/ 0 h 1"/>
                  <a:gd name="T16" fmla="*/ 8 w 9"/>
                  <a:gd name="T17" fmla="*/ 0 h 1"/>
                  <a:gd name="T18" fmla="*/ 8 w 9"/>
                  <a:gd name="T19" fmla="*/ 0 h 1"/>
                  <a:gd name="T20" fmla="*/ 7 w 9"/>
                  <a:gd name="T21" fmla="*/ 0 h 1"/>
                  <a:gd name="T22" fmla="*/ 6 w 9"/>
                  <a:gd name="T23" fmla="*/ 0 h 1"/>
                  <a:gd name="T24" fmla="*/ 5 w 9"/>
                  <a:gd name="T25" fmla="*/ 0 h 1"/>
                  <a:gd name="T26" fmla="*/ 3 w 9"/>
                  <a:gd name="T27" fmla="*/ 0 h 1"/>
                  <a:gd name="T28" fmla="*/ 2 w 9"/>
                  <a:gd name="T29" fmla="*/ 0 h 1"/>
                  <a:gd name="T30" fmla="*/ 2 w 9"/>
                  <a:gd name="T31" fmla="*/ 0 h 1"/>
                  <a:gd name="T32" fmla="*/ 1 w 9"/>
                  <a:gd name="T33" fmla="*/ 0 h 1"/>
                  <a:gd name="T34" fmla="*/ 0 w 9"/>
                  <a:gd name="T35" fmla="*/ 0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77" name="Freeform 395"/>
              <p:cNvSpPr>
                <a:spLocks/>
              </p:cNvSpPr>
              <p:nvPr/>
            </p:nvSpPr>
            <p:spPr bwMode="auto">
              <a:xfrm>
                <a:off x="623" y="1051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4 w 8"/>
                  <a:gd name="T5" fmla="*/ 0 h 1"/>
                  <a:gd name="T6" fmla="*/ 5 w 8"/>
                  <a:gd name="T7" fmla="*/ 0 h 1"/>
                  <a:gd name="T8" fmla="*/ 6 w 8"/>
                  <a:gd name="T9" fmla="*/ 0 h 1"/>
                  <a:gd name="T10" fmla="*/ 7 w 8"/>
                  <a:gd name="T11" fmla="*/ 0 h 1"/>
                  <a:gd name="T12" fmla="*/ 6 w 8"/>
                  <a:gd name="T13" fmla="*/ 0 h 1"/>
                  <a:gd name="T14" fmla="*/ 4 w 8"/>
                  <a:gd name="T15" fmla="*/ 0 h 1"/>
                  <a:gd name="T16" fmla="*/ 3 w 8"/>
                  <a:gd name="T17" fmla="*/ 0 h 1"/>
                  <a:gd name="T18" fmla="*/ 1 w 8"/>
                  <a:gd name="T19" fmla="*/ 0 h 1"/>
                  <a:gd name="T20" fmla="*/ 1 w 8"/>
                  <a:gd name="T21" fmla="*/ 0 h 1"/>
                  <a:gd name="T22" fmla="*/ 0 w 8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466" name="Group 396"/>
            <p:cNvGrpSpPr>
              <a:grpSpLocks/>
            </p:cNvGrpSpPr>
            <p:nvPr/>
          </p:nvGrpSpPr>
          <p:grpSpPr bwMode="auto">
            <a:xfrm>
              <a:off x="674" y="1037"/>
              <a:ext cx="15" cy="28"/>
              <a:chOff x="674" y="1037"/>
              <a:chExt cx="15" cy="28"/>
            </a:xfrm>
          </p:grpSpPr>
          <p:sp>
            <p:nvSpPr>
              <p:cNvPr id="59467" name="Freeform 397"/>
              <p:cNvSpPr>
                <a:spLocks/>
              </p:cNvSpPr>
              <p:nvPr/>
            </p:nvSpPr>
            <p:spPr bwMode="auto">
              <a:xfrm>
                <a:off x="674" y="1037"/>
                <a:ext cx="15" cy="28"/>
              </a:xfrm>
              <a:custGeom>
                <a:avLst/>
                <a:gdLst>
                  <a:gd name="T0" fmla="*/ 0 w 15"/>
                  <a:gd name="T1" fmla="*/ 11 h 28"/>
                  <a:gd name="T2" fmla="*/ 0 w 15"/>
                  <a:gd name="T3" fmla="*/ 15 h 28"/>
                  <a:gd name="T4" fmla="*/ 1 w 15"/>
                  <a:gd name="T5" fmla="*/ 18 h 28"/>
                  <a:gd name="T6" fmla="*/ 1 w 15"/>
                  <a:gd name="T7" fmla="*/ 20 h 28"/>
                  <a:gd name="T8" fmla="*/ 1 w 15"/>
                  <a:gd name="T9" fmla="*/ 21 h 28"/>
                  <a:gd name="T10" fmla="*/ 1 w 15"/>
                  <a:gd name="T11" fmla="*/ 23 h 28"/>
                  <a:gd name="T12" fmla="*/ 1 w 15"/>
                  <a:gd name="T13" fmla="*/ 25 h 28"/>
                  <a:gd name="T14" fmla="*/ 1 w 15"/>
                  <a:gd name="T15" fmla="*/ 25 h 28"/>
                  <a:gd name="T16" fmla="*/ 2 w 15"/>
                  <a:gd name="T17" fmla="*/ 26 h 28"/>
                  <a:gd name="T18" fmla="*/ 3 w 15"/>
                  <a:gd name="T19" fmla="*/ 27 h 28"/>
                  <a:gd name="T20" fmla="*/ 4 w 15"/>
                  <a:gd name="T21" fmla="*/ 27 h 28"/>
                  <a:gd name="T22" fmla="*/ 6 w 15"/>
                  <a:gd name="T23" fmla="*/ 26 h 28"/>
                  <a:gd name="T24" fmla="*/ 7 w 15"/>
                  <a:gd name="T25" fmla="*/ 25 h 28"/>
                  <a:gd name="T26" fmla="*/ 8 w 15"/>
                  <a:gd name="T27" fmla="*/ 25 h 28"/>
                  <a:gd name="T28" fmla="*/ 9 w 15"/>
                  <a:gd name="T29" fmla="*/ 22 h 28"/>
                  <a:gd name="T30" fmla="*/ 11 w 15"/>
                  <a:gd name="T31" fmla="*/ 20 h 28"/>
                  <a:gd name="T32" fmla="*/ 13 w 15"/>
                  <a:gd name="T33" fmla="*/ 16 h 28"/>
                  <a:gd name="T34" fmla="*/ 14 w 15"/>
                  <a:gd name="T35" fmla="*/ 11 h 28"/>
                  <a:gd name="T36" fmla="*/ 14 w 15"/>
                  <a:gd name="T37" fmla="*/ 7 h 28"/>
                  <a:gd name="T38" fmla="*/ 14 w 15"/>
                  <a:gd name="T39" fmla="*/ 3 h 28"/>
                  <a:gd name="T40" fmla="*/ 12 w 15"/>
                  <a:gd name="T41" fmla="*/ 1 h 28"/>
                  <a:gd name="T42" fmla="*/ 9 w 15"/>
                  <a:gd name="T43" fmla="*/ 0 h 28"/>
                  <a:gd name="T44" fmla="*/ 6 w 15"/>
                  <a:gd name="T45" fmla="*/ 2 h 28"/>
                  <a:gd name="T46" fmla="*/ 3 w 15"/>
                  <a:gd name="T47" fmla="*/ 4 h 28"/>
                  <a:gd name="T48" fmla="*/ 1 w 15"/>
                  <a:gd name="T49" fmla="*/ 8 h 28"/>
                  <a:gd name="T50" fmla="*/ 0 w 15"/>
                  <a:gd name="T51" fmla="*/ 11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" h="28">
                    <a:moveTo>
                      <a:pt x="0" y="11"/>
                    </a:move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3" y="16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68" name="Freeform 398"/>
              <p:cNvSpPr>
                <a:spLocks/>
              </p:cNvSpPr>
              <p:nvPr/>
            </p:nvSpPr>
            <p:spPr bwMode="auto">
              <a:xfrm>
                <a:off x="678" y="1042"/>
                <a:ext cx="7" cy="15"/>
              </a:xfrm>
              <a:custGeom>
                <a:avLst/>
                <a:gdLst>
                  <a:gd name="T0" fmla="*/ 1 w 7"/>
                  <a:gd name="T1" fmla="*/ 11 h 15"/>
                  <a:gd name="T2" fmla="*/ 2 w 7"/>
                  <a:gd name="T3" fmla="*/ 11 h 15"/>
                  <a:gd name="T4" fmla="*/ 3 w 7"/>
                  <a:gd name="T5" fmla="*/ 11 h 15"/>
                  <a:gd name="T6" fmla="*/ 3 w 7"/>
                  <a:gd name="T7" fmla="*/ 11 h 15"/>
                  <a:gd name="T8" fmla="*/ 3 w 7"/>
                  <a:gd name="T9" fmla="*/ 12 h 15"/>
                  <a:gd name="T10" fmla="*/ 3 w 7"/>
                  <a:gd name="T11" fmla="*/ 13 h 15"/>
                  <a:gd name="T12" fmla="*/ 3 w 7"/>
                  <a:gd name="T13" fmla="*/ 13 h 15"/>
                  <a:gd name="T14" fmla="*/ 3 w 7"/>
                  <a:gd name="T15" fmla="*/ 14 h 15"/>
                  <a:gd name="T16" fmla="*/ 4 w 7"/>
                  <a:gd name="T17" fmla="*/ 13 h 15"/>
                  <a:gd name="T18" fmla="*/ 4 w 7"/>
                  <a:gd name="T19" fmla="*/ 13 h 15"/>
                  <a:gd name="T20" fmla="*/ 4 w 7"/>
                  <a:gd name="T21" fmla="*/ 11 h 15"/>
                  <a:gd name="T22" fmla="*/ 5 w 7"/>
                  <a:gd name="T23" fmla="*/ 10 h 15"/>
                  <a:gd name="T24" fmla="*/ 5 w 7"/>
                  <a:gd name="T25" fmla="*/ 8 h 15"/>
                  <a:gd name="T26" fmla="*/ 6 w 7"/>
                  <a:gd name="T27" fmla="*/ 8 h 15"/>
                  <a:gd name="T28" fmla="*/ 6 w 7"/>
                  <a:gd name="T29" fmla="*/ 6 h 15"/>
                  <a:gd name="T30" fmla="*/ 6 w 7"/>
                  <a:gd name="T31" fmla="*/ 6 h 15"/>
                  <a:gd name="T32" fmla="*/ 6 w 7"/>
                  <a:gd name="T33" fmla="*/ 4 h 15"/>
                  <a:gd name="T34" fmla="*/ 6 w 7"/>
                  <a:gd name="T35" fmla="*/ 2 h 15"/>
                  <a:gd name="T36" fmla="*/ 6 w 7"/>
                  <a:gd name="T37" fmla="*/ 1 h 15"/>
                  <a:gd name="T38" fmla="*/ 6 w 7"/>
                  <a:gd name="T39" fmla="*/ 1 h 15"/>
                  <a:gd name="T40" fmla="*/ 5 w 7"/>
                  <a:gd name="T41" fmla="*/ 0 h 15"/>
                  <a:gd name="T42" fmla="*/ 5 w 7"/>
                  <a:gd name="T43" fmla="*/ 0 h 15"/>
                  <a:gd name="T44" fmla="*/ 3 w 7"/>
                  <a:gd name="T45" fmla="*/ 0 h 15"/>
                  <a:gd name="T46" fmla="*/ 3 w 7"/>
                  <a:gd name="T47" fmla="*/ 1 h 15"/>
                  <a:gd name="T48" fmla="*/ 2 w 7"/>
                  <a:gd name="T49" fmla="*/ 1 h 15"/>
                  <a:gd name="T50" fmla="*/ 2 w 7"/>
                  <a:gd name="T51" fmla="*/ 1 h 15"/>
                  <a:gd name="T52" fmla="*/ 3 w 7"/>
                  <a:gd name="T53" fmla="*/ 2 h 15"/>
                  <a:gd name="T54" fmla="*/ 3 w 7"/>
                  <a:gd name="T55" fmla="*/ 1 h 15"/>
                  <a:gd name="T56" fmla="*/ 4 w 7"/>
                  <a:gd name="T57" fmla="*/ 1 h 15"/>
                  <a:gd name="T58" fmla="*/ 5 w 7"/>
                  <a:gd name="T59" fmla="*/ 2 h 15"/>
                  <a:gd name="T60" fmla="*/ 5 w 7"/>
                  <a:gd name="T61" fmla="*/ 4 h 15"/>
                  <a:gd name="T62" fmla="*/ 5 w 7"/>
                  <a:gd name="T63" fmla="*/ 6 h 15"/>
                  <a:gd name="T64" fmla="*/ 4 w 7"/>
                  <a:gd name="T65" fmla="*/ 8 h 15"/>
                  <a:gd name="T66" fmla="*/ 4 w 7"/>
                  <a:gd name="T67" fmla="*/ 8 h 15"/>
                  <a:gd name="T68" fmla="*/ 3 w 7"/>
                  <a:gd name="T69" fmla="*/ 8 h 15"/>
                  <a:gd name="T70" fmla="*/ 2 w 7"/>
                  <a:gd name="T71" fmla="*/ 8 h 15"/>
                  <a:gd name="T72" fmla="*/ 1 w 7"/>
                  <a:gd name="T73" fmla="*/ 8 h 15"/>
                  <a:gd name="T74" fmla="*/ 1 w 7"/>
                  <a:gd name="T75" fmla="*/ 10 h 15"/>
                  <a:gd name="T76" fmla="*/ 0 w 7"/>
                  <a:gd name="T77" fmla="*/ 11 h 15"/>
                  <a:gd name="T78" fmla="*/ 1 w 7"/>
                  <a:gd name="T79" fmla="*/ 11 h 15"/>
                  <a:gd name="T80" fmla="*/ 1 w 7"/>
                  <a:gd name="T81" fmla="*/ 11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" h="15">
                    <a:moveTo>
                      <a:pt x="1" y="11"/>
                    </a:moveTo>
                    <a:lnTo>
                      <a:pt x="2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1"/>
                    </a:lnTo>
                  </a:path>
                </a:pathLst>
              </a:custGeom>
              <a:solidFill>
                <a:srgbClr val="FF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9433" name="Group 399"/>
          <p:cNvGrpSpPr>
            <a:grpSpLocks/>
          </p:cNvGrpSpPr>
          <p:nvPr/>
        </p:nvGrpSpPr>
        <p:grpSpPr bwMode="auto">
          <a:xfrm>
            <a:off x="1084263" y="2346325"/>
            <a:ext cx="220662" cy="79375"/>
            <a:chOff x="560" y="1268"/>
            <a:chExt cx="140" cy="50"/>
          </a:xfrm>
        </p:grpSpPr>
        <p:grpSp>
          <p:nvGrpSpPr>
            <p:cNvPr id="59460" name="Group 400"/>
            <p:cNvGrpSpPr>
              <a:grpSpLocks/>
            </p:cNvGrpSpPr>
            <p:nvPr/>
          </p:nvGrpSpPr>
          <p:grpSpPr bwMode="auto">
            <a:xfrm>
              <a:off x="560" y="1268"/>
              <a:ext cx="127" cy="49"/>
              <a:chOff x="560" y="1268"/>
              <a:chExt cx="127" cy="49"/>
            </a:xfrm>
          </p:grpSpPr>
          <p:sp>
            <p:nvSpPr>
              <p:cNvPr id="59462" name="Freeform 401"/>
              <p:cNvSpPr>
                <a:spLocks/>
              </p:cNvSpPr>
              <p:nvPr/>
            </p:nvSpPr>
            <p:spPr bwMode="auto">
              <a:xfrm>
                <a:off x="560" y="1268"/>
                <a:ext cx="127" cy="49"/>
              </a:xfrm>
              <a:custGeom>
                <a:avLst/>
                <a:gdLst>
                  <a:gd name="T0" fmla="*/ 96 w 127"/>
                  <a:gd name="T1" fmla="*/ 14 h 49"/>
                  <a:gd name="T2" fmla="*/ 87 w 127"/>
                  <a:gd name="T3" fmla="*/ 14 h 49"/>
                  <a:gd name="T4" fmla="*/ 74 w 127"/>
                  <a:gd name="T5" fmla="*/ 11 h 49"/>
                  <a:gd name="T6" fmla="*/ 60 w 127"/>
                  <a:gd name="T7" fmla="*/ 4 h 49"/>
                  <a:gd name="T8" fmla="*/ 51 w 127"/>
                  <a:gd name="T9" fmla="*/ 0 h 49"/>
                  <a:gd name="T10" fmla="*/ 28 w 127"/>
                  <a:gd name="T11" fmla="*/ 1 h 49"/>
                  <a:gd name="T12" fmla="*/ 18 w 127"/>
                  <a:gd name="T13" fmla="*/ 5 h 49"/>
                  <a:gd name="T14" fmla="*/ 8 w 127"/>
                  <a:gd name="T15" fmla="*/ 11 h 49"/>
                  <a:gd name="T16" fmla="*/ 7 w 127"/>
                  <a:gd name="T17" fmla="*/ 14 h 49"/>
                  <a:gd name="T18" fmla="*/ 3 w 127"/>
                  <a:gd name="T19" fmla="*/ 19 h 49"/>
                  <a:gd name="T20" fmla="*/ 0 w 127"/>
                  <a:gd name="T21" fmla="*/ 21 h 49"/>
                  <a:gd name="T22" fmla="*/ 1 w 127"/>
                  <a:gd name="T23" fmla="*/ 25 h 49"/>
                  <a:gd name="T24" fmla="*/ 4 w 127"/>
                  <a:gd name="T25" fmla="*/ 28 h 49"/>
                  <a:gd name="T26" fmla="*/ 8 w 127"/>
                  <a:gd name="T27" fmla="*/ 26 h 49"/>
                  <a:gd name="T28" fmla="*/ 17 w 127"/>
                  <a:gd name="T29" fmla="*/ 22 h 49"/>
                  <a:gd name="T30" fmla="*/ 32 w 127"/>
                  <a:gd name="T31" fmla="*/ 16 h 49"/>
                  <a:gd name="T32" fmla="*/ 39 w 127"/>
                  <a:gd name="T33" fmla="*/ 17 h 49"/>
                  <a:gd name="T34" fmla="*/ 30 w 127"/>
                  <a:gd name="T35" fmla="*/ 20 h 49"/>
                  <a:gd name="T36" fmla="*/ 15 w 127"/>
                  <a:gd name="T37" fmla="*/ 25 h 49"/>
                  <a:gd name="T38" fmla="*/ 8 w 127"/>
                  <a:gd name="T39" fmla="*/ 31 h 49"/>
                  <a:gd name="T40" fmla="*/ 6 w 127"/>
                  <a:gd name="T41" fmla="*/ 35 h 49"/>
                  <a:gd name="T42" fmla="*/ 10 w 127"/>
                  <a:gd name="T43" fmla="*/ 37 h 49"/>
                  <a:gd name="T44" fmla="*/ 16 w 127"/>
                  <a:gd name="T45" fmla="*/ 36 h 49"/>
                  <a:gd name="T46" fmla="*/ 20 w 127"/>
                  <a:gd name="T47" fmla="*/ 33 h 49"/>
                  <a:gd name="T48" fmla="*/ 31 w 127"/>
                  <a:gd name="T49" fmla="*/ 29 h 49"/>
                  <a:gd name="T50" fmla="*/ 37 w 127"/>
                  <a:gd name="T51" fmla="*/ 28 h 49"/>
                  <a:gd name="T52" fmla="*/ 48 w 127"/>
                  <a:gd name="T53" fmla="*/ 28 h 49"/>
                  <a:gd name="T54" fmla="*/ 34 w 127"/>
                  <a:gd name="T55" fmla="*/ 31 h 49"/>
                  <a:gd name="T56" fmla="*/ 25 w 127"/>
                  <a:gd name="T57" fmla="*/ 34 h 49"/>
                  <a:gd name="T58" fmla="*/ 20 w 127"/>
                  <a:gd name="T59" fmla="*/ 36 h 49"/>
                  <a:gd name="T60" fmla="*/ 19 w 127"/>
                  <a:gd name="T61" fmla="*/ 38 h 49"/>
                  <a:gd name="T62" fmla="*/ 22 w 127"/>
                  <a:gd name="T63" fmla="*/ 41 h 49"/>
                  <a:gd name="T64" fmla="*/ 30 w 127"/>
                  <a:gd name="T65" fmla="*/ 40 h 49"/>
                  <a:gd name="T66" fmla="*/ 38 w 127"/>
                  <a:gd name="T67" fmla="*/ 39 h 49"/>
                  <a:gd name="T68" fmla="*/ 47 w 127"/>
                  <a:gd name="T69" fmla="*/ 37 h 49"/>
                  <a:gd name="T70" fmla="*/ 53 w 127"/>
                  <a:gd name="T71" fmla="*/ 39 h 49"/>
                  <a:gd name="T72" fmla="*/ 60 w 127"/>
                  <a:gd name="T73" fmla="*/ 40 h 49"/>
                  <a:gd name="T74" fmla="*/ 68 w 127"/>
                  <a:gd name="T75" fmla="*/ 42 h 49"/>
                  <a:gd name="T76" fmla="*/ 75 w 127"/>
                  <a:gd name="T77" fmla="*/ 45 h 49"/>
                  <a:gd name="T78" fmla="*/ 81 w 127"/>
                  <a:gd name="T79" fmla="*/ 48 h 49"/>
                  <a:gd name="T80" fmla="*/ 89 w 127"/>
                  <a:gd name="T81" fmla="*/ 46 h 49"/>
                  <a:gd name="T82" fmla="*/ 95 w 127"/>
                  <a:gd name="T83" fmla="*/ 44 h 49"/>
                  <a:gd name="T84" fmla="*/ 108 w 127"/>
                  <a:gd name="T85" fmla="*/ 44 h 49"/>
                  <a:gd name="T86" fmla="*/ 126 w 127"/>
                  <a:gd name="T87" fmla="*/ 43 h 49"/>
                  <a:gd name="T88" fmla="*/ 105 w 127"/>
                  <a:gd name="T89" fmla="*/ 13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7" h="49">
                    <a:moveTo>
                      <a:pt x="105" y="13"/>
                    </a:moveTo>
                    <a:lnTo>
                      <a:pt x="96" y="14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74" y="11"/>
                    </a:lnTo>
                    <a:lnTo>
                      <a:pt x="67" y="6"/>
                    </a:lnTo>
                    <a:lnTo>
                      <a:pt x="60" y="4"/>
                    </a:lnTo>
                    <a:lnTo>
                      <a:pt x="54" y="1"/>
                    </a:lnTo>
                    <a:lnTo>
                      <a:pt x="51" y="0"/>
                    </a:lnTo>
                    <a:lnTo>
                      <a:pt x="39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2" y="8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8" y="16"/>
                    </a:lnTo>
                    <a:lnTo>
                      <a:pt x="3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7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17" y="22"/>
                    </a:lnTo>
                    <a:lnTo>
                      <a:pt x="26" y="20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9" y="17"/>
                    </a:lnTo>
                    <a:lnTo>
                      <a:pt x="35" y="18"/>
                    </a:lnTo>
                    <a:lnTo>
                      <a:pt x="30" y="20"/>
                    </a:lnTo>
                    <a:lnTo>
                      <a:pt x="21" y="23"/>
                    </a:lnTo>
                    <a:lnTo>
                      <a:pt x="15" y="25"/>
                    </a:lnTo>
                    <a:lnTo>
                      <a:pt x="11" y="28"/>
                    </a:lnTo>
                    <a:lnTo>
                      <a:pt x="8" y="31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7" y="36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6" y="36"/>
                    </a:lnTo>
                    <a:lnTo>
                      <a:pt x="19" y="34"/>
                    </a:lnTo>
                    <a:lnTo>
                      <a:pt x="20" y="33"/>
                    </a:lnTo>
                    <a:lnTo>
                      <a:pt x="25" y="31"/>
                    </a:lnTo>
                    <a:lnTo>
                      <a:pt x="31" y="29"/>
                    </a:lnTo>
                    <a:lnTo>
                      <a:pt x="35" y="28"/>
                    </a:lnTo>
                    <a:lnTo>
                      <a:pt x="37" y="28"/>
                    </a:lnTo>
                    <a:lnTo>
                      <a:pt x="43" y="28"/>
                    </a:lnTo>
                    <a:lnTo>
                      <a:pt x="48" y="28"/>
                    </a:lnTo>
                    <a:lnTo>
                      <a:pt x="39" y="30"/>
                    </a:lnTo>
                    <a:lnTo>
                      <a:pt x="34" y="31"/>
                    </a:lnTo>
                    <a:lnTo>
                      <a:pt x="30" y="32"/>
                    </a:lnTo>
                    <a:lnTo>
                      <a:pt x="25" y="34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8"/>
                    </a:lnTo>
                    <a:lnTo>
                      <a:pt x="20" y="40"/>
                    </a:lnTo>
                    <a:lnTo>
                      <a:pt x="22" y="41"/>
                    </a:lnTo>
                    <a:lnTo>
                      <a:pt x="27" y="41"/>
                    </a:lnTo>
                    <a:lnTo>
                      <a:pt x="30" y="40"/>
                    </a:lnTo>
                    <a:lnTo>
                      <a:pt x="34" y="40"/>
                    </a:lnTo>
                    <a:lnTo>
                      <a:pt x="38" y="39"/>
                    </a:lnTo>
                    <a:lnTo>
                      <a:pt x="41" y="38"/>
                    </a:lnTo>
                    <a:lnTo>
                      <a:pt x="47" y="37"/>
                    </a:lnTo>
                    <a:lnTo>
                      <a:pt x="50" y="38"/>
                    </a:lnTo>
                    <a:lnTo>
                      <a:pt x="53" y="39"/>
                    </a:lnTo>
                    <a:lnTo>
                      <a:pt x="57" y="40"/>
                    </a:lnTo>
                    <a:lnTo>
                      <a:pt x="60" y="40"/>
                    </a:lnTo>
                    <a:lnTo>
                      <a:pt x="64" y="41"/>
                    </a:lnTo>
                    <a:lnTo>
                      <a:pt x="68" y="42"/>
                    </a:lnTo>
                    <a:lnTo>
                      <a:pt x="72" y="44"/>
                    </a:lnTo>
                    <a:lnTo>
                      <a:pt x="75" y="45"/>
                    </a:lnTo>
                    <a:lnTo>
                      <a:pt x="78" y="46"/>
                    </a:lnTo>
                    <a:lnTo>
                      <a:pt x="81" y="48"/>
                    </a:lnTo>
                    <a:lnTo>
                      <a:pt x="86" y="47"/>
                    </a:lnTo>
                    <a:lnTo>
                      <a:pt x="89" y="46"/>
                    </a:lnTo>
                    <a:lnTo>
                      <a:pt x="93" y="45"/>
                    </a:lnTo>
                    <a:lnTo>
                      <a:pt x="95" y="44"/>
                    </a:lnTo>
                    <a:lnTo>
                      <a:pt x="100" y="44"/>
                    </a:lnTo>
                    <a:lnTo>
                      <a:pt x="108" y="44"/>
                    </a:lnTo>
                    <a:lnTo>
                      <a:pt x="115" y="43"/>
                    </a:lnTo>
                    <a:lnTo>
                      <a:pt x="126" y="43"/>
                    </a:lnTo>
                    <a:lnTo>
                      <a:pt x="126" y="12"/>
                    </a:lnTo>
                    <a:lnTo>
                      <a:pt x="105" y="13"/>
                    </a:lnTo>
                  </a:path>
                </a:pathLst>
              </a:custGeom>
              <a:solidFill>
                <a:srgbClr val="FF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63" name="Freeform 402"/>
              <p:cNvSpPr>
                <a:spLocks/>
              </p:cNvSpPr>
              <p:nvPr/>
            </p:nvSpPr>
            <p:spPr bwMode="auto">
              <a:xfrm>
                <a:off x="618" y="1271"/>
                <a:ext cx="25" cy="37"/>
              </a:xfrm>
              <a:custGeom>
                <a:avLst/>
                <a:gdLst>
                  <a:gd name="T0" fmla="*/ 0 w 33"/>
                  <a:gd name="T1" fmla="*/ 0 h 37"/>
                  <a:gd name="T2" fmla="*/ 1 w 33"/>
                  <a:gd name="T3" fmla="*/ 3 h 37"/>
                  <a:gd name="T4" fmla="*/ 0 w 33"/>
                  <a:gd name="T5" fmla="*/ 4 h 37"/>
                  <a:gd name="T6" fmla="*/ 0 w 33"/>
                  <a:gd name="T7" fmla="*/ 7 h 37"/>
                  <a:gd name="T8" fmla="*/ 2 w 33"/>
                  <a:gd name="T9" fmla="*/ 9 h 37"/>
                  <a:gd name="T10" fmla="*/ 4 w 33"/>
                  <a:gd name="T11" fmla="*/ 10 h 37"/>
                  <a:gd name="T12" fmla="*/ 3 w 33"/>
                  <a:gd name="T13" fmla="*/ 11 h 37"/>
                  <a:gd name="T14" fmla="*/ 2 w 33"/>
                  <a:gd name="T15" fmla="*/ 13 h 37"/>
                  <a:gd name="T16" fmla="*/ 2 w 33"/>
                  <a:gd name="T17" fmla="*/ 14 h 37"/>
                  <a:gd name="T18" fmla="*/ 2 w 33"/>
                  <a:gd name="T19" fmla="*/ 16 h 37"/>
                  <a:gd name="T20" fmla="*/ 4 w 33"/>
                  <a:gd name="T21" fmla="*/ 20 h 37"/>
                  <a:gd name="T22" fmla="*/ 5 w 33"/>
                  <a:gd name="T23" fmla="*/ 21 h 37"/>
                  <a:gd name="T24" fmla="*/ 5 w 33"/>
                  <a:gd name="T25" fmla="*/ 21 h 37"/>
                  <a:gd name="T26" fmla="*/ 6 w 33"/>
                  <a:gd name="T27" fmla="*/ 23 h 37"/>
                  <a:gd name="T28" fmla="*/ 6 w 33"/>
                  <a:gd name="T29" fmla="*/ 23 h 37"/>
                  <a:gd name="T30" fmla="*/ 6 w 33"/>
                  <a:gd name="T31" fmla="*/ 25 h 37"/>
                  <a:gd name="T32" fmla="*/ 5 w 33"/>
                  <a:gd name="T33" fmla="*/ 26 h 37"/>
                  <a:gd name="T34" fmla="*/ 5 w 33"/>
                  <a:gd name="T35" fmla="*/ 28 h 37"/>
                  <a:gd name="T36" fmla="*/ 7 w 33"/>
                  <a:gd name="T37" fmla="*/ 30 h 37"/>
                  <a:gd name="T38" fmla="*/ 8 w 33"/>
                  <a:gd name="T39" fmla="*/ 31 h 37"/>
                  <a:gd name="T40" fmla="*/ 10 w 33"/>
                  <a:gd name="T41" fmla="*/ 32 h 37"/>
                  <a:gd name="T42" fmla="*/ 11 w 33"/>
                  <a:gd name="T43" fmla="*/ 33 h 37"/>
                  <a:gd name="T44" fmla="*/ 14 w 33"/>
                  <a:gd name="T45" fmla="*/ 34 h 37"/>
                  <a:gd name="T46" fmla="*/ 17 w 33"/>
                  <a:gd name="T47" fmla="*/ 35 h 37"/>
                  <a:gd name="T48" fmla="*/ 19 w 33"/>
                  <a:gd name="T49" fmla="*/ 36 h 37"/>
                  <a:gd name="T50" fmla="*/ 21 w 33"/>
                  <a:gd name="T51" fmla="*/ 36 h 37"/>
                  <a:gd name="T52" fmla="*/ 23 w 33"/>
                  <a:gd name="T53" fmla="*/ 33 h 37"/>
                  <a:gd name="T54" fmla="*/ 24 w 33"/>
                  <a:gd name="T55" fmla="*/ 32 h 37"/>
                  <a:gd name="T56" fmla="*/ 24 w 33"/>
                  <a:gd name="T57" fmla="*/ 28 h 37"/>
                  <a:gd name="T58" fmla="*/ 23 w 33"/>
                  <a:gd name="T59" fmla="*/ 23 h 37"/>
                  <a:gd name="T60" fmla="*/ 23 w 33"/>
                  <a:gd name="T61" fmla="*/ 18 h 37"/>
                  <a:gd name="T62" fmla="*/ 21 w 33"/>
                  <a:gd name="T63" fmla="*/ 12 h 37"/>
                  <a:gd name="T64" fmla="*/ 19 w 33"/>
                  <a:gd name="T65" fmla="*/ 10 h 37"/>
                  <a:gd name="T66" fmla="*/ 14 w 33"/>
                  <a:gd name="T67" fmla="*/ 7 h 37"/>
                  <a:gd name="T68" fmla="*/ 8 w 33"/>
                  <a:gd name="T69" fmla="*/ 3 h 37"/>
                  <a:gd name="T70" fmla="*/ 4 w 33"/>
                  <a:gd name="T71" fmla="*/ 1 h 37"/>
                  <a:gd name="T72" fmla="*/ 0 w 33"/>
                  <a:gd name="T73" fmla="*/ 0 h 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" h="37">
                    <a:moveTo>
                      <a:pt x="0" y="0"/>
                    </a:move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6" y="26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10" y="31"/>
                    </a:lnTo>
                    <a:lnTo>
                      <a:pt x="13" y="32"/>
                    </a:lnTo>
                    <a:lnTo>
                      <a:pt x="15" y="33"/>
                    </a:lnTo>
                    <a:lnTo>
                      <a:pt x="19" y="34"/>
                    </a:lnTo>
                    <a:lnTo>
                      <a:pt x="23" y="35"/>
                    </a:lnTo>
                    <a:lnTo>
                      <a:pt x="25" y="36"/>
                    </a:lnTo>
                    <a:lnTo>
                      <a:pt x="28" y="36"/>
                    </a:lnTo>
                    <a:lnTo>
                      <a:pt x="30" y="33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1" y="23"/>
                    </a:lnTo>
                    <a:lnTo>
                      <a:pt x="30" y="18"/>
                    </a:lnTo>
                    <a:lnTo>
                      <a:pt x="28" y="12"/>
                    </a:lnTo>
                    <a:lnTo>
                      <a:pt x="25" y="10"/>
                    </a:lnTo>
                    <a:lnTo>
                      <a:pt x="19" y="7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64" name="Freeform 403"/>
              <p:cNvSpPr>
                <a:spLocks/>
              </p:cNvSpPr>
              <p:nvPr/>
            </p:nvSpPr>
            <p:spPr bwMode="auto">
              <a:xfrm>
                <a:off x="568" y="1275"/>
                <a:ext cx="35" cy="11"/>
              </a:xfrm>
              <a:custGeom>
                <a:avLst/>
                <a:gdLst>
                  <a:gd name="T0" fmla="*/ 0 w 35"/>
                  <a:gd name="T1" fmla="*/ 10 h 11"/>
                  <a:gd name="T2" fmla="*/ 8 w 35"/>
                  <a:gd name="T3" fmla="*/ 7 h 11"/>
                  <a:gd name="T4" fmla="*/ 16 w 35"/>
                  <a:gd name="T5" fmla="*/ 4 h 11"/>
                  <a:gd name="T6" fmla="*/ 21 w 35"/>
                  <a:gd name="T7" fmla="*/ 1 h 11"/>
                  <a:gd name="T8" fmla="*/ 25 w 35"/>
                  <a:gd name="T9" fmla="*/ 0 h 11"/>
                  <a:gd name="T10" fmla="*/ 29 w 35"/>
                  <a:gd name="T11" fmla="*/ 0 h 11"/>
                  <a:gd name="T12" fmla="*/ 34 w 35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0" y="10"/>
                    </a:moveTo>
                    <a:lnTo>
                      <a:pt x="8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4" y="0"/>
                    </a:lnTo>
                  </a:path>
                </a:pathLst>
              </a:custGeom>
              <a:noFill/>
              <a:ln w="12700" cap="rnd" cmpd="sng">
                <a:solidFill>
                  <a:srgbClr val="FF808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61" name="Freeform 404"/>
            <p:cNvSpPr>
              <a:spLocks/>
            </p:cNvSpPr>
            <p:nvPr/>
          </p:nvSpPr>
          <p:spPr bwMode="auto">
            <a:xfrm>
              <a:off x="666" y="1277"/>
              <a:ext cx="34" cy="41"/>
            </a:xfrm>
            <a:custGeom>
              <a:avLst/>
              <a:gdLst>
                <a:gd name="T0" fmla="*/ 6 w 34"/>
                <a:gd name="T1" fmla="*/ 3 h 41"/>
                <a:gd name="T2" fmla="*/ 0 w 34"/>
                <a:gd name="T3" fmla="*/ 3 h 41"/>
                <a:gd name="T4" fmla="*/ 3 w 34"/>
                <a:gd name="T5" fmla="*/ 10 h 41"/>
                <a:gd name="T6" fmla="*/ 6 w 34"/>
                <a:gd name="T7" fmla="*/ 17 h 41"/>
                <a:gd name="T8" fmla="*/ 8 w 34"/>
                <a:gd name="T9" fmla="*/ 29 h 41"/>
                <a:gd name="T10" fmla="*/ 8 w 34"/>
                <a:gd name="T11" fmla="*/ 34 h 41"/>
                <a:gd name="T12" fmla="*/ 8 w 34"/>
                <a:gd name="T13" fmla="*/ 40 h 41"/>
                <a:gd name="T14" fmla="*/ 15 w 34"/>
                <a:gd name="T15" fmla="*/ 40 h 41"/>
                <a:gd name="T16" fmla="*/ 24 w 34"/>
                <a:gd name="T17" fmla="*/ 38 h 41"/>
                <a:gd name="T18" fmla="*/ 33 w 34"/>
                <a:gd name="T19" fmla="*/ 37 h 41"/>
                <a:gd name="T20" fmla="*/ 33 w 34"/>
                <a:gd name="T21" fmla="*/ 0 h 41"/>
                <a:gd name="T22" fmla="*/ 6 w 34"/>
                <a:gd name="T23" fmla="*/ 3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" h="41">
                  <a:moveTo>
                    <a:pt x="6" y="3"/>
                  </a:moveTo>
                  <a:lnTo>
                    <a:pt x="0" y="3"/>
                  </a:lnTo>
                  <a:lnTo>
                    <a:pt x="3" y="10"/>
                  </a:lnTo>
                  <a:lnTo>
                    <a:pt x="6" y="17"/>
                  </a:lnTo>
                  <a:lnTo>
                    <a:pt x="8" y="29"/>
                  </a:lnTo>
                  <a:lnTo>
                    <a:pt x="8" y="34"/>
                  </a:lnTo>
                  <a:lnTo>
                    <a:pt x="8" y="40"/>
                  </a:lnTo>
                  <a:lnTo>
                    <a:pt x="15" y="40"/>
                  </a:lnTo>
                  <a:lnTo>
                    <a:pt x="24" y="38"/>
                  </a:lnTo>
                  <a:lnTo>
                    <a:pt x="33" y="37"/>
                  </a:lnTo>
                  <a:lnTo>
                    <a:pt x="33" y="0"/>
                  </a:lnTo>
                  <a:lnTo>
                    <a:pt x="6" y="3"/>
                  </a:lnTo>
                </a:path>
              </a:pathLst>
            </a:custGeom>
            <a:solidFill>
              <a:srgbClr val="E0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34" name="Group 405"/>
          <p:cNvGrpSpPr>
            <a:grpSpLocks/>
          </p:cNvGrpSpPr>
          <p:nvPr/>
        </p:nvGrpSpPr>
        <p:grpSpPr bwMode="auto">
          <a:xfrm>
            <a:off x="1260475" y="2016125"/>
            <a:ext cx="217488" cy="411163"/>
            <a:chOff x="671" y="1060"/>
            <a:chExt cx="138" cy="259"/>
          </a:xfrm>
        </p:grpSpPr>
        <p:grpSp>
          <p:nvGrpSpPr>
            <p:cNvPr id="59453" name="Group 406"/>
            <p:cNvGrpSpPr>
              <a:grpSpLocks/>
            </p:cNvGrpSpPr>
            <p:nvPr/>
          </p:nvGrpSpPr>
          <p:grpSpPr bwMode="auto">
            <a:xfrm>
              <a:off x="671" y="1060"/>
              <a:ext cx="138" cy="259"/>
              <a:chOff x="671" y="1060"/>
              <a:chExt cx="138" cy="259"/>
            </a:xfrm>
          </p:grpSpPr>
          <p:sp>
            <p:nvSpPr>
              <p:cNvPr id="59457" name="Freeform 407"/>
              <p:cNvSpPr>
                <a:spLocks/>
              </p:cNvSpPr>
              <p:nvPr/>
            </p:nvSpPr>
            <p:spPr bwMode="auto">
              <a:xfrm>
                <a:off x="673" y="1073"/>
                <a:ext cx="136" cy="246"/>
              </a:xfrm>
              <a:custGeom>
                <a:avLst/>
                <a:gdLst>
                  <a:gd name="T0" fmla="*/ 34 w 136"/>
                  <a:gd name="T1" fmla="*/ 0 h 246"/>
                  <a:gd name="T2" fmla="*/ 57 w 136"/>
                  <a:gd name="T3" fmla="*/ 8 h 246"/>
                  <a:gd name="T4" fmla="*/ 71 w 136"/>
                  <a:gd name="T5" fmla="*/ 12 h 246"/>
                  <a:gd name="T6" fmla="*/ 86 w 136"/>
                  <a:gd name="T7" fmla="*/ 20 h 246"/>
                  <a:gd name="T8" fmla="*/ 97 w 136"/>
                  <a:gd name="T9" fmla="*/ 27 h 246"/>
                  <a:gd name="T10" fmla="*/ 101 w 136"/>
                  <a:gd name="T11" fmla="*/ 32 h 246"/>
                  <a:gd name="T12" fmla="*/ 102 w 136"/>
                  <a:gd name="T13" fmla="*/ 37 h 246"/>
                  <a:gd name="T14" fmla="*/ 104 w 136"/>
                  <a:gd name="T15" fmla="*/ 53 h 246"/>
                  <a:gd name="T16" fmla="*/ 103 w 136"/>
                  <a:gd name="T17" fmla="*/ 62 h 246"/>
                  <a:gd name="T18" fmla="*/ 102 w 136"/>
                  <a:gd name="T19" fmla="*/ 66 h 246"/>
                  <a:gd name="T20" fmla="*/ 104 w 136"/>
                  <a:gd name="T21" fmla="*/ 71 h 246"/>
                  <a:gd name="T22" fmla="*/ 109 w 136"/>
                  <a:gd name="T23" fmla="*/ 79 h 246"/>
                  <a:gd name="T24" fmla="*/ 110 w 136"/>
                  <a:gd name="T25" fmla="*/ 86 h 246"/>
                  <a:gd name="T26" fmla="*/ 110 w 136"/>
                  <a:gd name="T27" fmla="*/ 88 h 246"/>
                  <a:gd name="T28" fmla="*/ 108 w 136"/>
                  <a:gd name="T29" fmla="*/ 92 h 246"/>
                  <a:gd name="T30" fmla="*/ 110 w 136"/>
                  <a:gd name="T31" fmla="*/ 101 h 246"/>
                  <a:gd name="T32" fmla="*/ 116 w 136"/>
                  <a:gd name="T33" fmla="*/ 105 h 246"/>
                  <a:gd name="T34" fmla="*/ 116 w 136"/>
                  <a:gd name="T35" fmla="*/ 116 h 246"/>
                  <a:gd name="T36" fmla="*/ 118 w 136"/>
                  <a:gd name="T37" fmla="*/ 121 h 246"/>
                  <a:gd name="T38" fmla="*/ 120 w 136"/>
                  <a:gd name="T39" fmla="*/ 124 h 246"/>
                  <a:gd name="T40" fmla="*/ 124 w 136"/>
                  <a:gd name="T41" fmla="*/ 127 h 246"/>
                  <a:gd name="T42" fmla="*/ 127 w 136"/>
                  <a:gd name="T43" fmla="*/ 136 h 246"/>
                  <a:gd name="T44" fmla="*/ 127 w 136"/>
                  <a:gd name="T45" fmla="*/ 143 h 246"/>
                  <a:gd name="T46" fmla="*/ 126 w 136"/>
                  <a:gd name="T47" fmla="*/ 145 h 246"/>
                  <a:gd name="T48" fmla="*/ 128 w 136"/>
                  <a:gd name="T49" fmla="*/ 153 h 246"/>
                  <a:gd name="T50" fmla="*/ 133 w 136"/>
                  <a:gd name="T51" fmla="*/ 170 h 246"/>
                  <a:gd name="T52" fmla="*/ 135 w 136"/>
                  <a:gd name="T53" fmla="*/ 180 h 246"/>
                  <a:gd name="T54" fmla="*/ 134 w 136"/>
                  <a:gd name="T55" fmla="*/ 189 h 246"/>
                  <a:gd name="T56" fmla="*/ 133 w 136"/>
                  <a:gd name="T57" fmla="*/ 205 h 246"/>
                  <a:gd name="T58" fmla="*/ 133 w 136"/>
                  <a:gd name="T59" fmla="*/ 215 h 246"/>
                  <a:gd name="T60" fmla="*/ 128 w 136"/>
                  <a:gd name="T61" fmla="*/ 222 h 246"/>
                  <a:gd name="T62" fmla="*/ 119 w 136"/>
                  <a:gd name="T63" fmla="*/ 228 h 246"/>
                  <a:gd name="T64" fmla="*/ 106 w 136"/>
                  <a:gd name="T65" fmla="*/ 232 h 246"/>
                  <a:gd name="T66" fmla="*/ 84 w 136"/>
                  <a:gd name="T67" fmla="*/ 237 h 246"/>
                  <a:gd name="T68" fmla="*/ 58 w 136"/>
                  <a:gd name="T69" fmla="*/ 240 h 246"/>
                  <a:gd name="T70" fmla="*/ 29 w 136"/>
                  <a:gd name="T71" fmla="*/ 243 h 246"/>
                  <a:gd name="T72" fmla="*/ 16 w 136"/>
                  <a:gd name="T73" fmla="*/ 245 h 246"/>
                  <a:gd name="T74" fmla="*/ 13 w 136"/>
                  <a:gd name="T75" fmla="*/ 234 h 246"/>
                  <a:gd name="T76" fmla="*/ 11 w 136"/>
                  <a:gd name="T77" fmla="*/ 224 h 246"/>
                  <a:gd name="T78" fmla="*/ 6 w 136"/>
                  <a:gd name="T79" fmla="*/ 212 h 246"/>
                  <a:gd name="T80" fmla="*/ 1 w 136"/>
                  <a:gd name="T81" fmla="*/ 205 h 246"/>
                  <a:gd name="T82" fmla="*/ 0 w 136"/>
                  <a:gd name="T83" fmla="*/ 203 h 246"/>
                  <a:gd name="T84" fmla="*/ 2 w 136"/>
                  <a:gd name="T85" fmla="*/ 174 h 246"/>
                  <a:gd name="T86" fmla="*/ 1 w 136"/>
                  <a:gd name="T87" fmla="*/ 147 h 246"/>
                  <a:gd name="T88" fmla="*/ 3 w 136"/>
                  <a:gd name="T89" fmla="*/ 123 h 246"/>
                  <a:gd name="T90" fmla="*/ 6 w 136"/>
                  <a:gd name="T91" fmla="*/ 95 h 246"/>
                  <a:gd name="T92" fmla="*/ 10 w 136"/>
                  <a:gd name="T93" fmla="*/ 66 h 246"/>
                  <a:gd name="T94" fmla="*/ 13 w 136"/>
                  <a:gd name="T95" fmla="*/ 42 h 246"/>
                  <a:gd name="T96" fmla="*/ 19 w 136"/>
                  <a:gd name="T97" fmla="*/ 12 h 246"/>
                  <a:gd name="T98" fmla="*/ 22 w 136"/>
                  <a:gd name="T99" fmla="*/ 0 h 246"/>
                  <a:gd name="T100" fmla="*/ 34 w 136"/>
                  <a:gd name="T101" fmla="*/ 0 h 24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6" h="246">
                    <a:moveTo>
                      <a:pt x="34" y="0"/>
                    </a:moveTo>
                    <a:lnTo>
                      <a:pt x="57" y="8"/>
                    </a:lnTo>
                    <a:lnTo>
                      <a:pt x="71" y="12"/>
                    </a:lnTo>
                    <a:lnTo>
                      <a:pt x="86" y="20"/>
                    </a:lnTo>
                    <a:lnTo>
                      <a:pt x="97" y="27"/>
                    </a:lnTo>
                    <a:lnTo>
                      <a:pt x="101" y="32"/>
                    </a:lnTo>
                    <a:lnTo>
                      <a:pt x="102" y="37"/>
                    </a:lnTo>
                    <a:lnTo>
                      <a:pt x="104" y="53"/>
                    </a:lnTo>
                    <a:lnTo>
                      <a:pt x="103" y="62"/>
                    </a:lnTo>
                    <a:lnTo>
                      <a:pt x="102" y="66"/>
                    </a:lnTo>
                    <a:lnTo>
                      <a:pt x="104" y="71"/>
                    </a:lnTo>
                    <a:lnTo>
                      <a:pt x="109" y="79"/>
                    </a:lnTo>
                    <a:lnTo>
                      <a:pt x="110" y="86"/>
                    </a:lnTo>
                    <a:lnTo>
                      <a:pt x="110" y="88"/>
                    </a:lnTo>
                    <a:lnTo>
                      <a:pt x="108" y="92"/>
                    </a:lnTo>
                    <a:lnTo>
                      <a:pt x="110" y="101"/>
                    </a:lnTo>
                    <a:lnTo>
                      <a:pt x="116" y="105"/>
                    </a:lnTo>
                    <a:lnTo>
                      <a:pt x="116" y="116"/>
                    </a:lnTo>
                    <a:lnTo>
                      <a:pt x="118" y="121"/>
                    </a:lnTo>
                    <a:lnTo>
                      <a:pt x="120" y="124"/>
                    </a:lnTo>
                    <a:lnTo>
                      <a:pt x="124" y="127"/>
                    </a:lnTo>
                    <a:lnTo>
                      <a:pt x="127" y="136"/>
                    </a:lnTo>
                    <a:lnTo>
                      <a:pt x="127" y="143"/>
                    </a:lnTo>
                    <a:lnTo>
                      <a:pt x="126" y="145"/>
                    </a:lnTo>
                    <a:lnTo>
                      <a:pt x="128" y="153"/>
                    </a:lnTo>
                    <a:lnTo>
                      <a:pt x="133" y="170"/>
                    </a:lnTo>
                    <a:lnTo>
                      <a:pt x="135" y="180"/>
                    </a:lnTo>
                    <a:lnTo>
                      <a:pt x="134" y="189"/>
                    </a:lnTo>
                    <a:lnTo>
                      <a:pt x="133" y="205"/>
                    </a:lnTo>
                    <a:lnTo>
                      <a:pt x="133" y="215"/>
                    </a:lnTo>
                    <a:lnTo>
                      <a:pt x="128" y="222"/>
                    </a:lnTo>
                    <a:lnTo>
                      <a:pt x="119" y="228"/>
                    </a:lnTo>
                    <a:lnTo>
                      <a:pt x="106" y="232"/>
                    </a:lnTo>
                    <a:lnTo>
                      <a:pt x="84" y="237"/>
                    </a:lnTo>
                    <a:lnTo>
                      <a:pt x="58" y="240"/>
                    </a:lnTo>
                    <a:lnTo>
                      <a:pt x="29" y="243"/>
                    </a:lnTo>
                    <a:lnTo>
                      <a:pt x="16" y="245"/>
                    </a:lnTo>
                    <a:lnTo>
                      <a:pt x="13" y="234"/>
                    </a:lnTo>
                    <a:lnTo>
                      <a:pt x="11" y="224"/>
                    </a:lnTo>
                    <a:lnTo>
                      <a:pt x="6" y="212"/>
                    </a:lnTo>
                    <a:lnTo>
                      <a:pt x="1" y="205"/>
                    </a:lnTo>
                    <a:lnTo>
                      <a:pt x="0" y="203"/>
                    </a:lnTo>
                    <a:lnTo>
                      <a:pt x="2" y="174"/>
                    </a:lnTo>
                    <a:lnTo>
                      <a:pt x="1" y="147"/>
                    </a:lnTo>
                    <a:lnTo>
                      <a:pt x="3" y="123"/>
                    </a:lnTo>
                    <a:lnTo>
                      <a:pt x="6" y="95"/>
                    </a:lnTo>
                    <a:lnTo>
                      <a:pt x="10" y="66"/>
                    </a:lnTo>
                    <a:lnTo>
                      <a:pt x="13" y="42"/>
                    </a:lnTo>
                    <a:lnTo>
                      <a:pt x="19" y="12"/>
                    </a:lnTo>
                    <a:lnTo>
                      <a:pt x="22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8" name="Freeform 408"/>
              <p:cNvSpPr>
                <a:spLocks/>
              </p:cNvSpPr>
              <p:nvPr/>
            </p:nvSpPr>
            <p:spPr bwMode="auto">
              <a:xfrm>
                <a:off x="673" y="1078"/>
                <a:ext cx="116" cy="198"/>
              </a:xfrm>
              <a:custGeom>
                <a:avLst/>
                <a:gdLst>
                  <a:gd name="T0" fmla="*/ 45 w 116"/>
                  <a:gd name="T1" fmla="*/ 11 h 198"/>
                  <a:gd name="T2" fmla="*/ 51 w 116"/>
                  <a:gd name="T3" fmla="*/ 27 h 198"/>
                  <a:gd name="T4" fmla="*/ 52 w 116"/>
                  <a:gd name="T5" fmla="*/ 43 h 198"/>
                  <a:gd name="T6" fmla="*/ 52 w 116"/>
                  <a:gd name="T7" fmla="*/ 49 h 198"/>
                  <a:gd name="T8" fmla="*/ 52 w 116"/>
                  <a:gd name="T9" fmla="*/ 68 h 198"/>
                  <a:gd name="T10" fmla="*/ 45 w 116"/>
                  <a:gd name="T11" fmla="*/ 89 h 198"/>
                  <a:gd name="T12" fmla="*/ 41 w 116"/>
                  <a:gd name="T13" fmla="*/ 112 h 198"/>
                  <a:gd name="T14" fmla="*/ 35 w 116"/>
                  <a:gd name="T15" fmla="*/ 137 h 198"/>
                  <a:gd name="T16" fmla="*/ 29 w 116"/>
                  <a:gd name="T17" fmla="*/ 164 h 198"/>
                  <a:gd name="T18" fmla="*/ 32 w 116"/>
                  <a:gd name="T19" fmla="*/ 171 h 198"/>
                  <a:gd name="T20" fmla="*/ 47 w 116"/>
                  <a:gd name="T21" fmla="*/ 156 h 198"/>
                  <a:gd name="T22" fmla="*/ 52 w 116"/>
                  <a:gd name="T23" fmla="*/ 124 h 198"/>
                  <a:gd name="T24" fmla="*/ 61 w 116"/>
                  <a:gd name="T25" fmla="*/ 104 h 198"/>
                  <a:gd name="T26" fmla="*/ 68 w 116"/>
                  <a:gd name="T27" fmla="*/ 82 h 198"/>
                  <a:gd name="T28" fmla="*/ 74 w 116"/>
                  <a:gd name="T29" fmla="*/ 61 h 198"/>
                  <a:gd name="T30" fmla="*/ 85 w 116"/>
                  <a:gd name="T31" fmla="*/ 41 h 198"/>
                  <a:gd name="T32" fmla="*/ 80 w 116"/>
                  <a:gd name="T33" fmla="*/ 66 h 198"/>
                  <a:gd name="T34" fmla="*/ 75 w 116"/>
                  <a:gd name="T35" fmla="*/ 86 h 198"/>
                  <a:gd name="T36" fmla="*/ 75 w 116"/>
                  <a:gd name="T37" fmla="*/ 107 h 198"/>
                  <a:gd name="T38" fmla="*/ 86 w 116"/>
                  <a:gd name="T39" fmla="*/ 92 h 198"/>
                  <a:gd name="T40" fmla="*/ 88 w 116"/>
                  <a:gd name="T41" fmla="*/ 103 h 198"/>
                  <a:gd name="T42" fmla="*/ 76 w 116"/>
                  <a:gd name="T43" fmla="*/ 121 h 198"/>
                  <a:gd name="T44" fmla="*/ 70 w 116"/>
                  <a:gd name="T45" fmla="*/ 128 h 198"/>
                  <a:gd name="T46" fmla="*/ 84 w 116"/>
                  <a:gd name="T47" fmla="*/ 122 h 198"/>
                  <a:gd name="T48" fmla="*/ 95 w 116"/>
                  <a:gd name="T49" fmla="*/ 122 h 198"/>
                  <a:gd name="T50" fmla="*/ 88 w 116"/>
                  <a:gd name="T51" fmla="*/ 124 h 198"/>
                  <a:gd name="T52" fmla="*/ 77 w 116"/>
                  <a:gd name="T53" fmla="*/ 132 h 198"/>
                  <a:gd name="T54" fmla="*/ 74 w 116"/>
                  <a:gd name="T55" fmla="*/ 136 h 198"/>
                  <a:gd name="T56" fmla="*/ 76 w 116"/>
                  <a:gd name="T57" fmla="*/ 152 h 198"/>
                  <a:gd name="T58" fmla="*/ 80 w 116"/>
                  <a:gd name="T59" fmla="*/ 164 h 198"/>
                  <a:gd name="T60" fmla="*/ 89 w 116"/>
                  <a:gd name="T61" fmla="*/ 160 h 198"/>
                  <a:gd name="T62" fmla="*/ 101 w 116"/>
                  <a:gd name="T63" fmla="*/ 160 h 198"/>
                  <a:gd name="T64" fmla="*/ 109 w 116"/>
                  <a:gd name="T65" fmla="*/ 165 h 198"/>
                  <a:gd name="T66" fmla="*/ 115 w 116"/>
                  <a:gd name="T67" fmla="*/ 174 h 198"/>
                  <a:gd name="T68" fmla="*/ 110 w 116"/>
                  <a:gd name="T69" fmla="*/ 172 h 198"/>
                  <a:gd name="T70" fmla="*/ 93 w 116"/>
                  <a:gd name="T71" fmla="*/ 164 h 198"/>
                  <a:gd name="T72" fmla="*/ 85 w 116"/>
                  <a:gd name="T73" fmla="*/ 170 h 198"/>
                  <a:gd name="T74" fmla="*/ 93 w 116"/>
                  <a:gd name="T75" fmla="*/ 177 h 198"/>
                  <a:gd name="T76" fmla="*/ 94 w 116"/>
                  <a:gd name="T77" fmla="*/ 185 h 198"/>
                  <a:gd name="T78" fmla="*/ 86 w 116"/>
                  <a:gd name="T79" fmla="*/ 177 h 198"/>
                  <a:gd name="T80" fmla="*/ 71 w 116"/>
                  <a:gd name="T81" fmla="*/ 175 h 198"/>
                  <a:gd name="T82" fmla="*/ 55 w 116"/>
                  <a:gd name="T83" fmla="*/ 178 h 198"/>
                  <a:gd name="T84" fmla="*/ 33 w 116"/>
                  <a:gd name="T85" fmla="*/ 185 h 198"/>
                  <a:gd name="T86" fmla="*/ 15 w 116"/>
                  <a:gd name="T87" fmla="*/ 192 h 198"/>
                  <a:gd name="T88" fmla="*/ 2 w 116"/>
                  <a:gd name="T89" fmla="*/ 196 h 198"/>
                  <a:gd name="T90" fmla="*/ 0 w 116"/>
                  <a:gd name="T91" fmla="*/ 183 h 198"/>
                  <a:gd name="T92" fmla="*/ 3 w 116"/>
                  <a:gd name="T93" fmla="*/ 117 h 198"/>
                  <a:gd name="T94" fmla="*/ 12 w 116"/>
                  <a:gd name="T95" fmla="*/ 52 h 198"/>
                  <a:gd name="T96" fmla="*/ 21 w 116"/>
                  <a:gd name="T97" fmla="*/ 4 h 1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6" h="198">
                    <a:moveTo>
                      <a:pt x="36" y="0"/>
                    </a:moveTo>
                    <a:lnTo>
                      <a:pt x="45" y="11"/>
                    </a:lnTo>
                    <a:lnTo>
                      <a:pt x="48" y="18"/>
                    </a:lnTo>
                    <a:lnTo>
                      <a:pt x="51" y="27"/>
                    </a:lnTo>
                    <a:lnTo>
                      <a:pt x="52" y="36"/>
                    </a:lnTo>
                    <a:lnTo>
                      <a:pt x="52" y="43"/>
                    </a:lnTo>
                    <a:lnTo>
                      <a:pt x="43" y="47"/>
                    </a:lnTo>
                    <a:lnTo>
                      <a:pt x="52" y="49"/>
                    </a:lnTo>
                    <a:lnTo>
                      <a:pt x="54" y="58"/>
                    </a:lnTo>
                    <a:lnTo>
                      <a:pt x="52" y="68"/>
                    </a:lnTo>
                    <a:lnTo>
                      <a:pt x="49" y="79"/>
                    </a:lnTo>
                    <a:lnTo>
                      <a:pt x="45" y="89"/>
                    </a:lnTo>
                    <a:lnTo>
                      <a:pt x="43" y="99"/>
                    </a:lnTo>
                    <a:lnTo>
                      <a:pt x="41" y="112"/>
                    </a:lnTo>
                    <a:lnTo>
                      <a:pt x="40" y="122"/>
                    </a:lnTo>
                    <a:lnTo>
                      <a:pt x="35" y="137"/>
                    </a:lnTo>
                    <a:lnTo>
                      <a:pt x="30" y="154"/>
                    </a:lnTo>
                    <a:lnTo>
                      <a:pt x="29" y="164"/>
                    </a:lnTo>
                    <a:lnTo>
                      <a:pt x="29" y="171"/>
                    </a:lnTo>
                    <a:lnTo>
                      <a:pt x="32" y="171"/>
                    </a:lnTo>
                    <a:lnTo>
                      <a:pt x="45" y="164"/>
                    </a:lnTo>
                    <a:lnTo>
                      <a:pt x="47" y="156"/>
                    </a:lnTo>
                    <a:lnTo>
                      <a:pt x="50" y="140"/>
                    </a:lnTo>
                    <a:lnTo>
                      <a:pt x="52" y="124"/>
                    </a:lnTo>
                    <a:lnTo>
                      <a:pt x="57" y="117"/>
                    </a:lnTo>
                    <a:lnTo>
                      <a:pt x="61" y="104"/>
                    </a:lnTo>
                    <a:lnTo>
                      <a:pt x="66" y="94"/>
                    </a:lnTo>
                    <a:lnTo>
                      <a:pt x="68" y="82"/>
                    </a:lnTo>
                    <a:lnTo>
                      <a:pt x="72" y="72"/>
                    </a:lnTo>
                    <a:lnTo>
                      <a:pt x="74" y="61"/>
                    </a:lnTo>
                    <a:lnTo>
                      <a:pt x="80" y="48"/>
                    </a:lnTo>
                    <a:lnTo>
                      <a:pt x="85" y="41"/>
                    </a:lnTo>
                    <a:lnTo>
                      <a:pt x="84" y="54"/>
                    </a:lnTo>
                    <a:lnTo>
                      <a:pt x="80" y="66"/>
                    </a:lnTo>
                    <a:lnTo>
                      <a:pt x="76" y="79"/>
                    </a:lnTo>
                    <a:lnTo>
                      <a:pt x="75" y="86"/>
                    </a:lnTo>
                    <a:lnTo>
                      <a:pt x="76" y="97"/>
                    </a:lnTo>
                    <a:lnTo>
                      <a:pt x="75" y="107"/>
                    </a:lnTo>
                    <a:lnTo>
                      <a:pt x="74" y="115"/>
                    </a:lnTo>
                    <a:lnTo>
                      <a:pt x="86" y="92"/>
                    </a:lnTo>
                    <a:lnTo>
                      <a:pt x="79" y="112"/>
                    </a:lnTo>
                    <a:lnTo>
                      <a:pt x="88" y="103"/>
                    </a:lnTo>
                    <a:lnTo>
                      <a:pt x="81" y="116"/>
                    </a:lnTo>
                    <a:lnTo>
                      <a:pt x="76" y="121"/>
                    </a:lnTo>
                    <a:lnTo>
                      <a:pt x="74" y="124"/>
                    </a:lnTo>
                    <a:lnTo>
                      <a:pt x="70" y="128"/>
                    </a:lnTo>
                    <a:lnTo>
                      <a:pt x="78" y="126"/>
                    </a:lnTo>
                    <a:lnTo>
                      <a:pt x="84" y="122"/>
                    </a:lnTo>
                    <a:lnTo>
                      <a:pt x="86" y="122"/>
                    </a:lnTo>
                    <a:lnTo>
                      <a:pt x="95" y="122"/>
                    </a:lnTo>
                    <a:lnTo>
                      <a:pt x="99" y="124"/>
                    </a:lnTo>
                    <a:lnTo>
                      <a:pt x="88" y="124"/>
                    </a:lnTo>
                    <a:lnTo>
                      <a:pt x="84" y="127"/>
                    </a:lnTo>
                    <a:lnTo>
                      <a:pt x="77" y="132"/>
                    </a:lnTo>
                    <a:lnTo>
                      <a:pt x="75" y="134"/>
                    </a:lnTo>
                    <a:lnTo>
                      <a:pt x="74" y="136"/>
                    </a:lnTo>
                    <a:lnTo>
                      <a:pt x="74" y="144"/>
                    </a:lnTo>
                    <a:lnTo>
                      <a:pt x="76" y="152"/>
                    </a:lnTo>
                    <a:lnTo>
                      <a:pt x="77" y="159"/>
                    </a:lnTo>
                    <a:lnTo>
                      <a:pt x="80" y="164"/>
                    </a:lnTo>
                    <a:lnTo>
                      <a:pt x="83" y="164"/>
                    </a:lnTo>
                    <a:lnTo>
                      <a:pt x="89" y="160"/>
                    </a:lnTo>
                    <a:lnTo>
                      <a:pt x="96" y="159"/>
                    </a:lnTo>
                    <a:lnTo>
                      <a:pt x="101" y="160"/>
                    </a:lnTo>
                    <a:lnTo>
                      <a:pt x="105" y="162"/>
                    </a:lnTo>
                    <a:lnTo>
                      <a:pt x="109" y="165"/>
                    </a:lnTo>
                    <a:lnTo>
                      <a:pt x="112" y="169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0" y="172"/>
                    </a:lnTo>
                    <a:lnTo>
                      <a:pt x="104" y="168"/>
                    </a:lnTo>
                    <a:lnTo>
                      <a:pt x="93" y="164"/>
                    </a:lnTo>
                    <a:lnTo>
                      <a:pt x="87" y="165"/>
                    </a:lnTo>
                    <a:lnTo>
                      <a:pt x="85" y="170"/>
                    </a:lnTo>
                    <a:lnTo>
                      <a:pt x="88" y="173"/>
                    </a:lnTo>
                    <a:lnTo>
                      <a:pt x="93" y="177"/>
                    </a:lnTo>
                    <a:lnTo>
                      <a:pt x="94" y="181"/>
                    </a:lnTo>
                    <a:lnTo>
                      <a:pt x="94" y="185"/>
                    </a:lnTo>
                    <a:lnTo>
                      <a:pt x="90" y="182"/>
                    </a:lnTo>
                    <a:lnTo>
                      <a:pt x="86" y="177"/>
                    </a:lnTo>
                    <a:lnTo>
                      <a:pt x="79" y="175"/>
                    </a:lnTo>
                    <a:lnTo>
                      <a:pt x="71" y="175"/>
                    </a:lnTo>
                    <a:lnTo>
                      <a:pt x="67" y="175"/>
                    </a:lnTo>
                    <a:lnTo>
                      <a:pt x="55" y="178"/>
                    </a:lnTo>
                    <a:lnTo>
                      <a:pt x="40" y="181"/>
                    </a:lnTo>
                    <a:lnTo>
                      <a:pt x="33" y="185"/>
                    </a:lnTo>
                    <a:lnTo>
                      <a:pt x="26" y="189"/>
                    </a:lnTo>
                    <a:lnTo>
                      <a:pt x="15" y="192"/>
                    </a:lnTo>
                    <a:lnTo>
                      <a:pt x="3" y="196"/>
                    </a:lnTo>
                    <a:lnTo>
                      <a:pt x="2" y="196"/>
                    </a:lnTo>
                    <a:lnTo>
                      <a:pt x="0" y="197"/>
                    </a:lnTo>
                    <a:lnTo>
                      <a:pt x="0" y="183"/>
                    </a:lnTo>
                    <a:lnTo>
                      <a:pt x="1" y="149"/>
                    </a:lnTo>
                    <a:lnTo>
                      <a:pt x="3" y="117"/>
                    </a:lnTo>
                    <a:lnTo>
                      <a:pt x="8" y="84"/>
                    </a:lnTo>
                    <a:lnTo>
                      <a:pt x="12" y="52"/>
                    </a:lnTo>
                    <a:lnTo>
                      <a:pt x="16" y="28"/>
                    </a:lnTo>
                    <a:lnTo>
                      <a:pt x="21" y="4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9" name="Freeform 409"/>
              <p:cNvSpPr>
                <a:spLocks/>
              </p:cNvSpPr>
              <p:nvPr/>
            </p:nvSpPr>
            <p:spPr bwMode="auto">
              <a:xfrm>
                <a:off x="671" y="1060"/>
                <a:ext cx="45" cy="215"/>
              </a:xfrm>
              <a:custGeom>
                <a:avLst/>
                <a:gdLst>
                  <a:gd name="T0" fmla="*/ 24 w 45"/>
                  <a:gd name="T1" fmla="*/ 3 h 215"/>
                  <a:gd name="T2" fmla="*/ 33 w 45"/>
                  <a:gd name="T3" fmla="*/ 11 h 215"/>
                  <a:gd name="T4" fmla="*/ 39 w 45"/>
                  <a:gd name="T5" fmla="*/ 23 h 215"/>
                  <a:gd name="T6" fmla="*/ 42 w 45"/>
                  <a:gd name="T7" fmla="*/ 36 h 215"/>
                  <a:gd name="T8" fmla="*/ 43 w 45"/>
                  <a:gd name="T9" fmla="*/ 50 h 215"/>
                  <a:gd name="T10" fmla="*/ 43 w 45"/>
                  <a:gd name="T11" fmla="*/ 57 h 215"/>
                  <a:gd name="T12" fmla="*/ 22 w 45"/>
                  <a:gd name="T13" fmla="*/ 67 h 215"/>
                  <a:gd name="T14" fmla="*/ 44 w 45"/>
                  <a:gd name="T15" fmla="*/ 69 h 215"/>
                  <a:gd name="T16" fmla="*/ 40 w 45"/>
                  <a:gd name="T17" fmla="*/ 86 h 215"/>
                  <a:gd name="T18" fmla="*/ 33 w 45"/>
                  <a:gd name="T19" fmla="*/ 104 h 215"/>
                  <a:gd name="T20" fmla="*/ 28 w 45"/>
                  <a:gd name="T21" fmla="*/ 125 h 215"/>
                  <a:gd name="T22" fmla="*/ 22 w 45"/>
                  <a:gd name="T23" fmla="*/ 147 h 215"/>
                  <a:gd name="T24" fmla="*/ 19 w 45"/>
                  <a:gd name="T25" fmla="*/ 162 h 215"/>
                  <a:gd name="T26" fmla="*/ 15 w 45"/>
                  <a:gd name="T27" fmla="*/ 183 h 215"/>
                  <a:gd name="T28" fmla="*/ 10 w 45"/>
                  <a:gd name="T29" fmla="*/ 198 h 215"/>
                  <a:gd name="T30" fmla="*/ 2 w 45"/>
                  <a:gd name="T31" fmla="*/ 214 h 215"/>
                  <a:gd name="T32" fmla="*/ 0 w 45"/>
                  <a:gd name="T33" fmla="*/ 196 h 215"/>
                  <a:gd name="T34" fmla="*/ 0 w 45"/>
                  <a:gd name="T35" fmla="*/ 174 h 215"/>
                  <a:gd name="T36" fmla="*/ 2 w 45"/>
                  <a:gd name="T37" fmla="*/ 161 h 215"/>
                  <a:gd name="T38" fmla="*/ 4 w 45"/>
                  <a:gd name="T39" fmla="*/ 133 h 215"/>
                  <a:gd name="T40" fmla="*/ 6 w 45"/>
                  <a:gd name="T41" fmla="*/ 111 h 215"/>
                  <a:gd name="T42" fmla="*/ 9 w 45"/>
                  <a:gd name="T43" fmla="*/ 89 h 215"/>
                  <a:gd name="T44" fmla="*/ 12 w 45"/>
                  <a:gd name="T45" fmla="*/ 64 h 215"/>
                  <a:gd name="T46" fmla="*/ 18 w 45"/>
                  <a:gd name="T47" fmla="*/ 42 h 215"/>
                  <a:gd name="T48" fmla="*/ 19 w 45"/>
                  <a:gd name="T49" fmla="*/ 29 h 215"/>
                  <a:gd name="T50" fmla="*/ 22 w 45"/>
                  <a:gd name="T51" fmla="*/ 14 h 215"/>
                  <a:gd name="T52" fmla="*/ 22 w 45"/>
                  <a:gd name="T53" fmla="*/ 6 h 215"/>
                  <a:gd name="T54" fmla="*/ 20 w 45"/>
                  <a:gd name="T55" fmla="*/ 0 h 215"/>
                  <a:gd name="T56" fmla="*/ 24 w 45"/>
                  <a:gd name="T57" fmla="*/ 3 h 2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5" h="215">
                    <a:moveTo>
                      <a:pt x="24" y="3"/>
                    </a:moveTo>
                    <a:lnTo>
                      <a:pt x="33" y="11"/>
                    </a:lnTo>
                    <a:lnTo>
                      <a:pt x="39" y="23"/>
                    </a:lnTo>
                    <a:lnTo>
                      <a:pt x="42" y="36"/>
                    </a:lnTo>
                    <a:lnTo>
                      <a:pt x="43" y="50"/>
                    </a:lnTo>
                    <a:lnTo>
                      <a:pt x="43" y="57"/>
                    </a:lnTo>
                    <a:lnTo>
                      <a:pt x="22" y="67"/>
                    </a:lnTo>
                    <a:lnTo>
                      <a:pt x="44" y="69"/>
                    </a:lnTo>
                    <a:lnTo>
                      <a:pt x="40" y="86"/>
                    </a:lnTo>
                    <a:lnTo>
                      <a:pt x="33" y="104"/>
                    </a:lnTo>
                    <a:lnTo>
                      <a:pt x="28" y="125"/>
                    </a:lnTo>
                    <a:lnTo>
                      <a:pt x="22" y="147"/>
                    </a:lnTo>
                    <a:lnTo>
                      <a:pt x="19" y="162"/>
                    </a:lnTo>
                    <a:lnTo>
                      <a:pt x="15" y="183"/>
                    </a:lnTo>
                    <a:lnTo>
                      <a:pt x="10" y="198"/>
                    </a:lnTo>
                    <a:lnTo>
                      <a:pt x="2" y="214"/>
                    </a:lnTo>
                    <a:lnTo>
                      <a:pt x="0" y="196"/>
                    </a:lnTo>
                    <a:lnTo>
                      <a:pt x="0" y="174"/>
                    </a:lnTo>
                    <a:lnTo>
                      <a:pt x="2" y="161"/>
                    </a:lnTo>
                    <a:lnTo>
                      <a:pt x="4" y="133"/>
                    </a:lnTo>
                    <a:lnTo>
                      <a:pt x="6" y="111"/>
                    </a:lnTo>
                    <a:lnTo>
                      <a:pt x="9" y="89"/>
                    </a:lnTo>
                    <a:lnTo>
                      <a:pt x="12" y="64"/>
                    </a:lnTo>
                    <a:lnTo>
                      <a:pt x="18" y="42"/>
                    </a:lnTo>
                    <a:lnTo>
                      <a:pt x="19" y="29"/>
                    </a:lnTo>
                    <a:lnTo>
                      <a:pt x="22" y="14"/>
                    </a:lnTo>
                    <a:lnTo>
                      <a:pt x="22" y="6"/>
                    </a:lnTo>
                    <a:lnTo>
                      <a:pt x="20" y="0"/>
                    </a:lnTo>
                    <a:lnTo>
                      <a:pt x="24" y="3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9454" name="Group 410"/>
            <p:cNvGrpSpPr>
              <a:grpSpLocks/>
            </p:cNvGrpSpPr>
            <p:nvPr/>
          </p:nvGrpSpPr>
          <p:grpSpPr bwMode="auto">
            <a:xfrm>
              <a:off x="773" y="1128"/>
              <a:ext cx="10" cy="38"/>
              <a:chOff x="773" y="1128"/>
              <a:chExt cx="10" cy="38"/>
            </a:xfrm>
          </p:grpSpPr>
          <p:sp>
            <p:nvSpPr>
              <p:cNvPr id="59455" name="Freeform 411"/>
              <p:cNvSpPr>
                <a:spLocks/>
              </p:cNvSpPr>
              <p:nvPr/>
            </p:nvSpPr>
            <p:spPr bwMode="auto">
              <a:xfrm>
                <a:off x="775" y="1159"/>
                <a:ext cx="8" cy="7"/>
              </a:xfrm>
              <a:custGeom>
                <a:avLst/>
                <a:gdLst>
                  <a:gd name="T0" fmla="*/ 7 w 8"/>
                  <a:gd name="T1" fmla="*/ 0 h 7"/>
                  <a:gd name="T2" fmla="*/ 7 w 8"/>
                  <a:gd name="T3" fmla="*/ 2 h 7"/>
                  <a:gd name="T4" fmla="*/ 7 w 8"/>
                  <a:gd name="T5" fmla="*/ 2 h 7"/>
                  <a:gd name="T6" fmla="*/ 6 w 8"/>
                  <a:gd name="T7" fmla="*/ 3 h 7"/>
                  <a:gd name="T8" fmla="*/ 6 w 8"/>
                  <a:gd name="T9" fmla="*/ 4 h 7"/>
                  <a:gd name="T10" fmla="*/ 3 w 8"/>
                  <a:gd name="T11" fmla="*/ 5 h 7"/>
                  <a:gd name="T12" fmla="*/ 2 w 8"/>
                  <a:gd name="T13" fmla="*/ 6 h 7"/>
                  <a:gd name="T14" fmla="*/ 1 w 8"/>
                  <a:gd name="T15" fmla="*/ 6 h 7"/>
                  <a:gd name="T16" fmla="*/ 0 w 8"/>
                  <a:gd name="T17" fmla="*/ 5 h 7"/>
                  <a:gd name="T18" fmla="*/ 3 w 8"/>
                  <a:gd name="T19" fmla="*/ 3 h 7"/>
                  <a:gd name="T20" fmla="*/ 5 w 8"/>
                  <a:gd name="T21" fmla="*/ 2 h 7"/>
                  <a:gd name="T22" fmla="*/ 7 w 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56" name="Freeform 412"/>
              <p:cNvSpPr>
                <a:spLocks/>
              </p:cNvSpPr>
              <p:nvPr/>
            </p:nvSpPr>
            <p:spPr bwMode="auto">
              <a:xfrm>
                <a:off x="773" y="1128"/>
                <a:ext cx="4" cy="9"/>
              </a:xfrm>
              <a:custGeom>
                <a:avLst/>
                <a:gdLst>
                  <a:gd name="T0" fmla="*/ 3 w 4"/>
                  <a:gd name="T1" fmla="*/ 0 h 9"/>
                  <a:gd name="T2" fmla="*/ 3 w 4"/>
                  <a:gd name="T3" fmla="*/ 3 h 9"/>
                  <a:gd name="T4" fmla="*/ 3 w 4"/>
                  <a:gd name="T5" fmla="*/ 6 h 9"/>
                  <a:gd name="T6" fmla="*/ 2 w 4"/>
                  <a:gd name="T7" fmla="*/ 7 h 9"/>
                  <a:gd name="T8" fmla="*/ 1 w 4"/>
                  <a:gd name="T9" fmla="*/ 7 h 9"/>
                  <a:gd name="T10" fmla="*/ 0 w 4"/>
                  <a:gd name="T11" fmla="*/ 8 h 9"/>
                  <a:gd name="T12" fmla="*/ 0 w 4"/>
                  <a:gd name="T13" fmla="*/ 7 h 9"/>
                  <a:gd name="T14" fmla="*/ 1 w 4"/>
                  <a:gd name="T15" fmla="*/ 5 h 9"/>
                  <a:gd name="T16" fmla="*/ 2 w 4"/>
                  <a:gd name="T17" fmla="*/ 3 h 9"/>
                  <a:gd name="T18" fmla="*/ 3 w 4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9435" name="Group 413"/>
          <p:cNvGrpSpPr>
            <a:grpSpLocks/>
          </p:cNvGrpSpPr>
          <p:nvPr/>
        </p:nvGrpSpPr>
        <p:grpSpPr bwMode="auto">
          <a:xfrm>
            <a:off x="1149350" y="1858963"/>
            <a:ext cx="165100" cy="152400"/>
            <a:chOff x="601" y="961"/>
            <a:chExt cx="104" cy="96"/>
          </a:xfrm>
        </p:grpSpPr>
        <p:sp>
          <p:nvSpPr>
            <p:cNvPr id="59450" name="Freeform 414"/>
            <p:cNvSpPr>
              <a:spLocks/>
            </p:cNvSpPr>
            <p:nvPr/>
          </p:nvSpPr>
          <p:spPr bwMode="auto">
            <a:xfrm>
              <a:off x="601" y="961"/>
              <a:ext cx="104" cy="96"/>
            </a:xfrm>
            <a:custGeom>
              <a:avLst/>
              <a:gdLst>
                <a:gd name="T0" fmla="*/ 0 w 104"/>
                <a:gd name="T1" fmla="*/ 49 h 96"/>
                <a:gd name="T2" fmla="*/ 0 w 104"/>
                <a:gd name="T3" fmla="*/ 52 h 96"/>
                <a:gd name="T4" fmla="*/ 1 w 104"/>
                <a:gd name="T5" fmla="*/ 54 h 96"/>
                <a:gd name="T6" fmla="*/ 4 w 104"/>
                <a:gd name="T7" fmla="*/ 56 h 96"/>
                <a:gd name="T8" fmla="*/ 9 w 104"/>
                <a:gd name="T9" fmla="*/ 57 h 96"/>
                <a:gd name="T10" fmla="*/ 15 w 104"/>
                <a:gd name="T11" fmla="*/ 59 h 96"/>
                <a:gd name="T12" fmla="*/ 21 w 104"/>
                <a:gd name="T13" fmla="*/ 60 h 96"/>
                <a:gd name="T14" fmla="*/ 27 w 104"/>
                <a:gd name="T15" fmla="*/ 58 h 96"/>
                <a:gd name="T16" fmla="*/ 35 w 104"/>
                <a:gd name="T17" fmla="*/ 55 h 96"/>
                <a:gd name="T18" fmla="*/ 43 w 104"/>
                <a:gd name="T19" fmla="*/ 52 h 96"/>
                <a:gd name="T20" fmla="*/ 45 w 104"/>
                <a:gd name="T21" fmla="*/ 50 h 96"/>
                <a:gd name="T22" fmla="*/ 45 w 104"/>
                <a:gd name="T23" fmla="*/ 56 h 96"/>
                <a:gd name="T24" fmla="*/ 44 w 104"/>
                <a:gd name="T25" fmla="*/ 63 h 96"/>
                <a:gd name="T26" fmla="*/ 43 w 104"/>
                <a:gd name="T27" fmla="*/ 68 h 96"/>
                <a:gd name="T28" fmla="*/ 47 w 104"/>
                <a:gd name="T29" fmla="*/ 76 h 96"/>
                <a:gd name="T30" fmla="*/ 50 w 104"/>
                <a:gd name="T31" fmla="*/ 80 h 96"/>
                <a:gd name="T32" fmla="*/ 53 w 104"/>
                <a:gd name="T33" fmla="*/ 83 h 96"/>
                <a:gd name="T34" fmla="*/ 57 w 104"/>
                <a:gd name="T35" fmla="*/ 89 h 96"/>
                <a:gd name="T36" fmla="*/ 69 w 104"/>
                <a:gd name="T37" fmla="*/ 87 h 96"/>
                <a:gd name="T38" fmla="*/ 69 w 104"/>
                <a:gd name="T39" fmla="*/ 83 h 96"/>
                <a:gd name="T40" fmla="*/ 70 w 104"/>
                <a:gd name="T41" fmla="*/ 81 h 96"/>
                <a:gd name="T42" fmla="*/ 71 w 104"/>
                <a:gd name="T43" fmla="*/ 78 h 96"/>
                <a:gd name="T44" fmla="*/ 73 w 104"/>
                <a:gd name="T45" fmla="*/ 76 h 96"/>
                <a:gd name="T46" fmla="*/ 75 w 104"/>
                <a:gd name="T47" fmla="*/ 75 h 96"/>
                <a:gd name="T48" fmla="*/ 77 w 104"/>
                <a:gd name="T49" fmla="*/ 73 h 96"/>
                <a:gd name="T50" fmla="*/ 78 w 104"/>
                <a:gd name="T51" fmla="*/ 72 h 96"/>
                <a:gd name="T52" fmla="*/ 82 w 104"/>
                <a:gd name="T53" fmla="*/ 71 h 96"/>
                <a:gd name="T54" fmla="*/ 85 w 104"/>
                <a:gd name="T55" fmla="*/ 73 h 96"/>
                <a:gd name="T56" fmla="*/ 87 w 104"/>
                <a:gd name="T57" fmla="*/ 74 h 96"/>
                <a:gd name="T58" fmla="*/ 87 w 104"/>
                <a:gd name="T59" fmla="*/ 77 h 96"/>
                <a:gd name="T60" fmla="*/ 88 w 104"/>
                <a:gd name="T61" fmla="*/ 80 h 96"/>
                <a:gd name="T62" fmla="*/ 87 w 104"/>
                <a:gd name="T63" fmla="*/ 85 h 96"/>
                <a:gd name="T64" fmla="*/ 87 w 104"/>
                <a:gd name="T65" fmla="*/ 89 h 96"/>
                <a:gd name="T66" fmla="*/ 88 w 104"/>
                <a:gd name="T67" fmla="*/ 92 h 96"/>
                <a:gd name="T68" fmla="*/ 91 w 104"/>
                <a:gd name="T69" fmla="*/ 94 h 96"/>
                <a:gd name="T70" fmla="*/ 92 w 104"/>
                <a:gd name="T71" fmla="*/ 95 h 96"/>
                <a:gd name="T72" fmla="*/ 94 w 104"/>
                <a:gd name="T73" fmla="*/ 90 h 96"/>
                <a:gd name="T74" fmla="*/ 96 w 104"/>
                <a:gd name="T75" fmla="*/ 85 h 96"/>
                <a:gd name="T76" fmla="*/ 99 w 104"/>
                <a:gd name="T77" fmla="*/ 76 h 96"/>
                <a:gd name="T78" fmla="*/ 102 w 104"/>
                <a:gd name="T79" fmla="*/ 66 h 96"/>
                <a:gd name="T80" fmla="*/ 103 w 104"/>
                <a:gd name="T81" fmla="*/ 55 h 96"/>
                <a:gd name="T82" fmla="*/ 103 w 104"/>
                <a:gd name="T83" fmla="*/ 45 h 96"/>
                <a:gd name="T84" fmla="*/ 102 w 104"/>
                <a:gd name="T85" fmla="*/ 35 h 96"/>
                <a:gd name="T86" fmla="*/ 99 w 104"/>
                <a:gd name="T87" fmla="*/ 26 h 96"/>
                <a:gd name="T88" fmla="*/ 96 w 104"/>
                <a:gd name="T89" fmla="*/ 20 h 96"/>
                <a:gd name="T90" fmla="*/ 91 w 104"/>
                <a:gd name="T91" fmla="*/ 13 h 96"/>
                <a:gd name="T92" fmla="*/ 82 w 104"/>
                <a:gd name="T93" fmla="*/ 7 h 96"/>
                <a:gd name="T94" fmla="*/ 76 w 104"/>
                <a:gd name="T95" fmla="*/ 3 h 96"/>
                <a:gd name="T96" fmla="*/ 66 w 104"/>
                <a:gd name="T97" fmla="*/ 1 h 96"/>
                <a:gd name="T98" fmla="*/ 61 w 104"/>
                <a:gd name="T99" fmla="*/ 0 h 96"/>
                <a:gd name="T100" fmla="*/ 58 w 104"/>
                <a:gd name="T101" fmla="*/ 1 h 96"/>
                <a:gd name="T102" fmla="*/ 52 w 104"/>
                <a:gd name="T103" fmla="*/ 1 h 96"/>
                <a:gd name="T104" fmla="*/ 46 w 104"/>
                <a:gd name="T105" fmla="*/ 2 h 96"/>
                <a:gd name="T106" fmla="*/ 36 w 104"/>
                <a:gd name="T107" fmla="*/ 6 h 96"/>
                <a:gd name="T108" fmla="*/ 26 w 104"/>
                <a:gd name="T109" fmla="*/ 10 h 96"/>
                <a:gd name="T110" fmla="*/ 23 w 104"/>
                <a:gd name="T111" fmla="*/ 12 h 96"/>
                <a:gd name="T112" fmla="*/ 16 w 104"/>
                <a:gd name="T113" fmla="*/ 17 h 96"/>
                <a:gd name="T114" fmla="*/ 9 w 104"/>
                <a:gd name="T115" fmla="*/ 23 h 96"/>
                <a:gd name="T116" fmla="*/ 4 w 104"/>
                <a:gd name="T117" fmla="*/ 30 h 96"/>
                <a:gd name="T118" fmla="*/ 1 w 104"/>
                <a:gd name="T119" fmla="*/ 35 h 96"/>
                <a:gd name="T120" fmla="*/ 0 w 104"/>
                <a:gd name="T121" fmla="*/ 41 h 96"/>
                <a:gd name="T122" fmla="*/ 0 w 104"/>
                <a:gd name="T123" fmla="*/ 49 h 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4" h="96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4" y="56"/>
                  </a:lnTo>
                  <a:lnTo>
                    <a:pt x="9" y="57"/>
                  </a:lnTo>
                  <a:lnTo>
                    <a:pt x="15" y="59"/>
                  </a:lnTo>
                  <a:lnTo>
                    <a:pt x="21" y="60"/>
                  </a:lnTo>
                  <a:lnTo>
                    <a:pt x="27" y="58"/>
                  </a:lnTo>
                  <a:lnTo>
                    <a:pt x="35" y="55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5" y="56"/>
                  </a:lnTo>
                  <a:lnTo>
                    <a:pt x="44" y="63"/>
                  </a:lnTo>
                  <a:lnTo>
                    <a:pt x="43" y="68"/>
                  </a:lnTo>
                  <a:lnTo>
                    <a:pt x="47" y="76"/>
                  </a:lnTo>
                  <a:lnTo>
                    <a:pt x="50" y="80"/>
                  </a:lnTo>
                  <a:lnTo>
                    <a:pt x="53" y="83"/>
                  </a:lnTo>
                  <a:lnTo>
                    <a:pt x="57" y="89"/>
                  </a:lnTo>
                  <a:lnTo>
                    <a:pt x="69" y="87"/>
                  </a:lnTo>
                  <a:lnTo>
                    <a:pt x="69" y="83"/>
                  </a:lnTo>
                  <a:lnTo>
                    <a:pt x="70" y="81"/>
                  </a:lnTo>
                  <a:lnTo>
                    <a:pt x="71" y="78"/>
                  </a:lnTo>
                  <a:lnTo>
                    <a:pt x="73" y="76"/>
                  </a:lnTo>
                  <a:lnTo>
                    <a:pt x="75" y="75"/>
                  </a:lnTo>
                  <a:lnTo>
                    <a:pt x="77" y="73"/>
                  </a:lnTo>
                  <a:lnTo>
                    <a:pt x="78" y="72"/>
                  </a:lnTo>
                  <a:lnTo>
                    <a:pt x="82" y="71"/>
                  </a:lnTo>
                  <a:lnTo>
                    <a:pt x="85" y="73"/>
                  </a:lnTo>
                  <a:lnTo>
                    <a:pt x="87" y="74"/>
                  </a:lnTo>
                  <a:lnTo>
                    <a:pt x="87" y="77"/>
                  </a:lnTo>
                  <a:lnTo>
                    <a:pt x="88" y="80"/>
                  </a:lnTo>
                  <a:lnTo>
                    <a:pt x="87" y="85"/>
                  </a:lnTo>
                  <a:lnTo>
                    <a:pt x="87" y="89"/>
                  </a:lnTo>
                  <a:lnTo>
                    <a:pt x="88" y="92"/>
                  </a:lnTo>
                  <a:lnTo>
                    <a:pt x="91" y="94"/>
                  </a:lnTo>
                  <a:lnTo>
                    <a:pt x="92" y="95"/>
                  </a:lnTo>
                  <a:lnTo>
                    <a:pt x="94" y="90"/>
                  </a:lnTo>
                  <a:lnTo>
                    <a:pt x="96" y="85"/>
                  </a:lnTo>
                  <a:lnTo>
                    <a:pt x="99" y="76"/>
                  </a:lnTo>
                  <a:lnTo>
                    <a:pt x="102" y="66"/>
                  </a:lnTo>
                  <a:lnTo>
                    <a:pt x="103" y="55"/>
                  </a:lnTo>
                  <a:lnTo>
                    <a:pt x="103" y="45"/>
                  </a:lnTo>
                  <a:lnTo>
                    <a:pt x="102" y="35"/>
                  </a:lnTo>
                  <a:lnTo>
                    <a:pt x="99" y="26"/>
                  </a:lnTo>
                  <a:lnTo>
                    <a:pt x="96" y="20"/>
                  </a:lnTo>
                  <a:lnTo>
                    <a:pt x="91" y="13"/>
                  </a:lnTo>
                  <a:lnTo>
                    <a:pt x="82" y="7"/>
                  </a:lnTo>
                  <a:lnTo>
                    <a:pt x="76" y="3"/>
                  </a:lnTo>
                  <a:lnTo>
                    <a:pt x="66" y="1"/>
                  </a:lnTo>
                  <a:lnTo>
                    <a:pt x="61" y="0"/>
                  </a:lnTo>
                  <a:lnTo>
                    <a:pt x="58" y="1"/>
                  </a:lnTo>
                  <a:lnTo>
                    <a:pt x="52" y="1"/>
                  </a:lnTo>
                  <a:lnTo>
                    <a:pt x="46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16" y="17"/>
                  </a:lnTo>
                  <a:lnTo>
                    <a:pt x="9" y="23"/>
                  </a:lnTo>
                  <a:lnTo>
                    <a:pt x="4" y="30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9"/>
                  </a:lnTo>
                </a:path>
              </a:pathLst>
            </a:custGeom>
            <a:solidFill>
              <a:srgbClr val="604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51" name="Freeform 415"/>
            <p:cNvSpPr>
              <a:spLocks/>
            </p:cNvSpPr>
            <p:nvPr/>
          </p:nvSpPr>
          <p:spPr bwMode="auto">
            <a:xfrm>
              <a:off x="605" y="961"/>
              <a:ext cx="81" cy="48"/>
            </a:xfrm>
            <a:custGeom>
              <a:avLst/>
              <a:gdLst>
                <a:gd name="T0" fmla="*/ 3 w 81"/>
                <a:gd name="T1" fmla="*/ 29 h 48"/>
                <a:gd name="T2" fmla="*/ 11 w 81"/>
                <a:gd name="T3" fmla="*/ 20 h 48"/>
                <a:gd name="T4" fmla="*/ 28 w 81"/>
                <a:gd name="T5" fmla="*/ 11 h 48"/>
                <a:gd name="T6" fmla="*/ 39 w 81"/>
                <a:gd name="T7" fmla="*/ 4 h 48"/>
                <a:gd name="T8" fmla="*/ 46 w 81"/>
                <a:gd name="T9" fmla="*/ 5 h 48"/>
                <a:gd name="T10" fmla="*/ 48 w 81"/>
                <a:gd name="T11" fmla="*/ 3 h 48"/>
                <a:gd name="T12" fmla="*/ 51 w 81"/>
                <a:gd name="T13" fmla="*/ 0 h 48"/>
                <a:gd name="T14" fmla="*/ 62 w 81"/>
                <a:gd name="T15" fmla="*/ 2 h 48"/>
                <a:gd name="T16" fmla="*/ 68 w 81"/>
                <a:gd name="T17" fmla="*/ 5 h 48"/>
                <a:gd name="T18" fmla="*/ 72 w 81"/>
                <a:gd name="T19" fmla="*/ 7 h 48"/>
                <a:gd name="T20" fmla="*/ 75 w 81"/>
                <a:gd name="T21" fmla="*/ 8 h 48"/>
                <a:gd name="T22" fmla="*/ 77 w 81"/>
                <a:gd name="T23" fmla="*/ 12 h 48"/>
                <a:gd name="T24" fmla="*/ 75 w 81"/>
                <a:gd name="T25" fmla="*/ 13 h 48"/>
                <a:gd name="T26" fmla="*/ 66 w 81"/>
                <a:gd name="T27" fmla="*/ 11 h 48"/>
                <a:gd name="T28" fmla="*/ 68 w 81"/>
                <a:gd name="T29" fmla="*/ 14 h 48"/>
                <a:gd name="T30" fmla="*/ 60 w 81"/>
                <a:gd name="T31" fmla="*/ 15 h 48"/>
                <a:gd name="T32" fmla="*/ 56 w 81"/>
                <a:gd name="T33" fmla="*/ 20 h 48"/>
                <a:gd name="T34" fmla="*/ 45 w 81"/>
                <a:gd name="T35" fmla="*/ 21 h 48"/>
                <a:gd name="T36" fmla="*/ 46 w 81"/>
                <a:gd name="T37" fmla="*/ 29 h 48"/>
                <a:gd name="T38" fmla="*/ 42 w 81"/>
                <a:gd name="T39" fmla="*/ 35 h 48"/>
                <a:gd name="T40" fmla="*/ 37 w 81"/>
                <a:gd name="T41" fmla="*/ 41 h 48"/>
                <a:gd name="T42" fmla="*/ 27 w 81"/>
                <a:gd name="T43" fmla="*/ 38 h 48"/>
                <a:gd name="T44" fmla="*/ 28 w 81"/>
                <a:gd name="T45" fmla="*/ 43 h 48"/>
                <a:gd name="T46" fmla="*/ 21 w 81"/>
                <a:gd name="T47" fmla="*/ 45 h 48"/>
                <a:gd name="T48" fmla="*/ 17 w 81"/>
                <a:gd name="T49" fmla="*/ 47 h 48"/>
                <a:gd name="T50" fmla="*/ 6 w 81"/>
                <a:gd name="T51" fmla="*/ 38 h 48"/>
                <a:gd name="T52" fmla="*/ 9 w 81"/>
                <a:gd name="T53" fmla="*/ 33 h 48"/>
                <a:gd name="T54" fmla="*/ 25 w 81"/>
                <a:gd name="T55" fmla="*/ 25 h 48"/>
                <a:gd name="T56" fmla="*/ 28 w 81"/>
                <a:gd name="T57" fmla="*/ 23 h 48"/>
                <a:gd name="T58" fmla="*/ 23 w 81"/>
                <a:gd name="T59" fmla="*/ 16 h 48"/>
                <a:gd name="T60" fmla="*/ 17 w 81"/>
                <a:gd name="T61" fmla="*/ 20 h 48"/>
                <a:gd name="T62" fmla="*/ 13 w 81"/>
                <a:gd name="T63" fmla="*/ 28 h 48"/>
                <a:gd name="T64" fmla="*/ 7 w 81"/>
                <a:gd name="T65" fmla="*/ 28 h 48"/>
                <a:gd name="T66" fmla="*/ 7 w 81"/>
                <a:gd name="T67" fmla="*/ 30 h 48"/>
                <a:gd name="T68" fmla="*/ 0 w 81"/>
                <a:gd name="T69" fmla="*/ 34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1" h="48">
                  <a:moveTo>
                    <a:pt x="0" y="34"/>
                  </a:moveTo>
                  <a:lnTo>
                    <a:pt x="3" y="29"/>
                  </a:lnTo>
                  <a:lnTo>
                    <a:pt x="7" y="24"/>
                  </a:lnTo>
                  <a:lnTo>
                    <a:pt x="11" y="20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5" y="5"/>
                  </a:lnTo>
                  <a:lnTo>
                    <a:pt x="39" y="4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51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70" y="5"/>
                  </a:lnTo>
                  <a:lnTo>
                    <a:pt x="72" y="7"/>
                  </a:lnTo>
                  <a:lnTo>
                    <a:pt x="73" y="9"/>
                  </a:lnTo>
                  <a:lnTo>
                    <a:pt x="75" y="8"/>
                  </a:lnTo>
                  <a:lnTo>
                    <a:pt x="75" y="11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75" y="13"/>
                  </a:lnTo>
                  <a:lnTo>
                    <a:pt x="70" y="12"/>
                  </a:lnTo>
                  <a:lnTo>
                    <a:pt x="66" y="11"/>
                  </a:lnTo>
                  <a:lnTo>
                    <a:pt x="62" y="10"/>
                  </a:lnTo>
                  <a:lnTo>
                    <a:pt x="68" y="14"/>
                  </a:lnTo>
                  <a:lnTo>
                    <a:pt x="57" y="12"/>
                  </a:lnTo>
                  <a:lnTo>
                    <a:pt x="60" y="15"/>
                  </a:lnTo>
                  <a:lnTo>
                    <a:pt x="51" y="18"/>
                  </a:lnTo>
                  <a:lnTo>
                    <a:pt x="56" y="20"/>
                  </a:lnTo>
                  <a:lnTo>
                    <a:pt x="53" y="22"/>
                  </a:lnTo>
                  <a:lnTo>
                    <a:pt x="45" y="21"/>
                  </a:lnTo>
                  <a:lnTo>
                    <a:pt x="49" y="26"/>
                  </a:lnTo>
                  <a:lnTo>
                    <a:pt x="46" y="29"/>
                  </a:lnTo>
                  <a:lnTo>
                    <a:pt x="37" y="30"/>
                  </a:lnTo>
                  <a:lnTo>
                    <a:pt x="42" y="35"/>
                  </a:lnTo>
                  <a:lnTo>
                    <a:pt x="41" y="39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7" y="38"/>
                  </a:lnTo>
                  <a:lnTo>
                    <a:pt x="22" y="35"/>
                  </a:lnTo>
                  <a:lnTo>
                    <a:pt x="28" y="43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4" y="43"/>
                  </a:lnTo>
                  <a:lnTo>
                    <a:pt x="17" y="47"/>
                  </a:lnTo>
                  <a:lnTo>
                    <a:pt x="7" y="45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9" y="33"/>
                  </a:lnTo>
                  <a:lnTo>
                    <a:pt x="15" y="34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3" y="16"/>
                  </a:lnTo>
                  <a:lnTo>
                    <a:pt x="20" y="22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3" y="28"/>
                  </a:lnTo>
                  <a:lnTo>
                    <a:pt x="10" y="26"/>
                  </a:lnTo>
                  <a:lnTo>
                    <a:pt x="7" y="28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5" y="32"/>
                  </a:lnTo>
                  <a:lnTo>
                    <a:pt x="0" y="34"/>
                  </a:lnTo>
                </a:path>
              </a:pathLst>
            </a:custGeom>
            <a:solidFill>
              <a:srgbClr val="C0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452" name="Freeform 416"/>
            <p:cNvSpPr>
              <a:spLocks/>
            </p:cNvSpPr>
            <p:nvPr/>
          </p:nvSpPr>
          <p:spPr bwMode="auto">
            <a:xfrm>
              <a:off x="648" y="981"/>
              <a:ext cx="49" cy="62"/>
            </a:xfrm>
            <a:custGeom>
              <a:avLst/>
              <a:gdLst>
                <a:gd name="T0" fmla="*/ 33 w 49"/>
                <a:gd name="T1" fmla="*/ 11 h 62"/>
                <a:gd name="T2" fmla="*/ 35 w 49"/>
                <a:gd name="T3" fmla="*/ 0 h 62"/>
                <a:gd name="T4" fmla="*/ 37 w 49"/>
                <a:gd name="T5" fmla="*/ 8 h 62"/>
                <a:gd name="T6" fmla="*/ 42 w 49"/>
                <a:gd name="T7" fmla="*/ 4 h 62"/>
                <a:gd name="T8" fmla="*/ 45 w 49"/>
                <a:gd name="T9" fmla="*/ 6 h 62"/>
                <a:gd name="T10" fmla="*/ 48 w 49"/>
                <a:gd name="T11" fmla="*/ 12 h 62"/>
                <a:gd name="T12" fmla="*/ 44 w 49"/>
                <a:gd name="T13" fmla="*/ 21 h 62"/>
                <a:gd name="T14" fmla="*/ 38 w 49"/>
                <a:gd name="T15" fmla="*/ 16 h 62"/>
                <a:gd name="T16" fmla="*/ 36 w 49"/>
                <a:gd name="T17" fmla="*/ 26 h 62"/>
                <a:gd name="T18" fmla="*/ 32 w 49"/>
                <a:gd name="T19" fmla="*/ 35 h 62"/>
                <a:gd name="T20" fmla="*/ 29 w 49"/>
                <a:gd name="T21" fmla="*/ 36 h 62"/>
                <a:gd name="T22" fmla="*/ 28 w 49"/>
                <a:gd name="T23" fmla="*/ 22 h 62"/>
                <a:gd name="T24" fmla="*/ 24 w 49"/>
                <a:gd name="T25" fmla="*/ 36 h 62"/>
                <a:gd name="T26" fmla="*/ 20 w 49"/>
                <a:gd name="T27" fmla="*/ 25 h 62"/>
                <a:gd name="T28" fmla="*/ 15 w 49"/>
                <a:gd name="T29" fmla="*/ 46 h 62"/>
                <a:gd name="T30" fmla="*/ 11 w 49"/>
                <a:gd name="T31" fmla="*/ 34 h 62"/>
                <a:gd name="T32" fmla="*/ 10 w 49"/>
                <a:gd name="T33" fmla="*/ 40 h 62"/>
                <a:gd name="T34" fmla="*/ 8 w 49"/>
                <a:gd name="T35" fmla="*/ 34 h 62"/>
                <a:gd name="T36" fmla="*/ 6 w 49"/>
                <a:gd name="T37" fmla="*/ 41 h 62"/>
                <a:gd name="T38" fmla="*/ 9 w 49"/>
                <a:gd name="T39" fmla="*/ 47 h 62"/>
                <a:gd name="T40" fmla="*/ 12 w 49"/>
                <a:gd name="T41" fmla="*/ 52 h 62"/>
                <a:gd name="T42" fmla="*/ 15 w 49"/>
                <a:gd name="T43" fmla="*/ 56 h 62"/>
                <a:gd name="T44" fmla="*/ 20 w 49"/>
                <a:gd name="T45" fmla="*/ 58 h 62"/>
                <a:gd name="T46" fmla="*/ 14 w 49"/>
                <a:gd name="T47" fmla="*/ 61 h 62"/>
                <a:gd name="T48" fmla="*/ 10 w 49"/>
                <a:gd name="T49" fmla="*/ 60 h 62"/>
                <a:gd name="T50" fmla="*/ 4 w 49"/>
                <a:gd name="T51" fmla="*/ 53 h 62"/>
                <a:gd name="T52" fmla="*/ 2 w 49"/>
                <a:gd name="T53" fmla="*/ 44 h 62"/>
                <a:gd name="T54" fmla="*/ 2 w 49"/>
                <a:gd name="T55" fmla="*/ 36 h 62"/>
                <a:gd name="T56" fmla="*/ 0 w 49"/>
                <a:gd name="T57" fmla="*/ 32 h 62"/>
                <a:gd name="T58" fmla="*/ 4 w 49"/>
                <a:gd name="T59" fmla="*/ 32 h 62"/>
                <a:gd name="T60" fmla="*/ 7 w 49"/>
                <a:gd name="T61" fmla="*/ 21 h 62"/>
                <a:gd name="T62" fmla="*/ 8 w 49"/>
                <a:gd name="T63" fmla="*/ 28 h 62"/>
                <a:gd name="T64" fmla="*/ 10 w 49"/>
                <a:gd name="T65" fmla="*/ 17 h 62"/>
                <a:gd name="T66" fmla="*/ 13 w 49"/>
                <a:gd name="T67" fmla="*/ 15 h 62"/>
                <a:gd name="T68" fmla="*/ 13 w 49"/>
                <a:gd name="T69" fmla="*/ 25 h 62"/>
                <a:gd name="T70" fmla="*/ 18 w 49"/>
                <a:gd name="T71" fmla="*/ 14 h 62"/>
                <a:gd name="T72" fmla="*/ 19 w 49"/>
                <a:gd name="T73" fmla="*/ 18 h 62"/>
                <a:gd name="T74" fmla="*/ 23 w 49"/>
                <a:gd name="T75" fmla="*/ 18 h 62"/>
                <a:gd name="T76" fmla="*/ 28 w 49"/>
                <a:gd name="T77" fmla="*/ 8 h 62"/>
                <a:gd name="T78" fmla="*/ 28 w 49"/>
                <a:gd name="T79" fmla="*/ 14 h 62"/>
                <a:gd name="T80" fmla="*/ 33 w 49"/>
                <a:gd name="T81" fmla="*/ 11 h 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" h="62">
                  <a:moveTo>
                    <a:pt x="33" y="11"/>
                  </a:moveTo>
                  <a:lnTo>
                    <a:pt x="35" y="0"/>
                  </a:lnTo>
                  <a:lnTo>
                    <a:pt x="37" y="8"/>
                  </a:lnTo>
                  <a:lnTo>
                    <a:pt x="42" y="4"/>
                  </a:lnTo>
                  <a:lnTo>
                    <a:pt x="45" y="6"/>
                  </a:lnTo>
                  <a:lnTo>
                    <a:pt x="48" y="12"/>
                  </a:lnTo>
                  <a:lnTo>
                    <a:pt x="44" y="21"/>
                  </a:lnTo>
                  <a:lnTo>
                    <a:pt x="38" y="16"/>
                  </a:lnTo>
                  <a:lnTo>
                    <a:pt x="36" y="26"/>
                  </a:lnTo>
                  <a:lnTo>
                    <a:pt x="32" y="35"/>
                  </a:lnTo>
                  <a:lnTo>
                    <a:pt x="29" y="36"/>
                  </a:lnTo>
                  <a:lnTo>
                    <a:pt x="28" y="22"/>
                  </a:lnTo>
                  <a:lnTo>
                    <a:pt x="24" y="36"/>
                  </a:lnTo>
                  <a:lnTo>
                    <a:pt x="20" y="25"/>
                  </a:lnTo>
                  <a:lnTo>
                    <a:pt x="15" y="46"/>
                  </a:lnTo>
                  <a:lnTo>
                    <a:pt x="11" y="34"/>
                  </a:lnTo>
                  <a:lnTo>
                    <a:pt x="10" y="40"/>
                  </a:lnTo>
                  <a:lnTo>
                    <a:pt x="8" y="34"/>
                  </a:lnTo>
                  <a:lnTo>
                    <a:pt x="6" y="41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15" y="56"/>
                  </a:lnTo>
                  <a:lnTo>
                    <a:pt x="20" y="58"/>
                  </a:lnTo>
                  <a:lnTo>
                    <a:pt x="14" y="61"/>
                  </a:lnTo>
                  <a:lnTo>
                    <a:pt x="10" y="60"/>
                  </a:lnTo>
                  <a:lnTo>
                    <a:pt x="4" y="53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4" y="32"/>
                  </a:lnTo>
                  <a:lnTo>
                    <a:pt x="7" y="21"/>
                  </a:lnTo>
                  <a:lnTo>
                    <a:pt x="8" y="28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3" y="25"/>
                  </a:lnTo>
                  <a:lnTo>
                    <a:pt x="18" y="14"/>
                  </a:lnTo>
                  <a:lnTo>
                    <a:pt x="19" y="18"/>
                  </a:lnTo>
                  <a:lnTo>
                    <a:pt x="23" y="18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33" y="11"/>
                  </a:lnTo>
                </a:path>
              </a:pathLst>
            </a:custGeom>
            <a:solidFill>
              <a:srgbClr val="C0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9436" name="Group 417"/>
          <p:cNvGrpSpPr>
            <a:grpSpLocks/>
          </p:cNvGrpSpPr>
          <p:nvPr/>
        </p:nvGrpSpPr>
        <p:grpSpPr bwMode="auto">
          <a:xfrm>
            <a:off x="1165225" y="1995488"/>
            <a:ext cx="77788" cy="46037"/>
            <a:chOff x="611" y="1047"/>
            <a:chExt cx="49" cy="29"/>
          </a:xfrm>
        </p:grpSpPr>
        <p:grpSp>
          <p:nvGrpSpPr>
            <p:cNvPr id="59445" name="Group 418"/>
            <p:cNvGrpSpPr>
              <a:grpSpLocks/>
            </p:cNvGrpSpPr>
            <p:nvPr/>
          </p:nvGrpSpPr>
          <p:grpSpPr bwMode="auto">
            <a:xfrm>
              <a:off x="611" y="1050"/>
              <a:ext cx="16" cy="18"/>
              <a:chOff x="611" y="1050"/>
              <a:chExt cx="16" cy="18"/>
            </a:xfrm>
          </p:grpSpPr>
          <p:sp>
            <p:nvSpPr>
              <p:cNvPr id="59447" name="Freeform 419"/>
              <p:cNvSpPr>
                <a:spLocks/>
              </p:cNvSpPr>
              <p:nvPr/>
            </p:nvSpPr>
            <p:spPr bwMode="auto">
              <a:xfrm>
                <a:off x="617" y="106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 w 10"/>
                  <a:gd name="T3" fmla="*/ 1 h 2"/>
                  <a:gd name="T4" fmla="*/ 2 w 10"/>
                  <a:gd name="T5" fmla="*/ 1 h 2"/>
                  <a:gd name="T6" fmla="*/ 4 w 10"/>
                  <a:gd name="T7" fmla="*/ 1 h 2"/>
                  <a:gd name="T8" fmla="*/ 5 w 10"/>
                  <a:gd name="T9" fmla="*/ 1 h 2"/>
                  <a:gd name="T10" fmla="*/ 7 w 10"/>
                  <a:gd name="T11" fmla="*/ 1 h 2"/>
                  <a:gd name="T12" fmla="*/ 7 w 10"/>
                  <a:gd name="T13" fmla="*/ 1 h 2"/>
                  <a:gd name="T14" fmla="*/ 8 w 10"/>
                  <a:gd name="T15" fmla="*/ 1 h 2"/>
                  <a:gd name="T16" fmla="*/ 8 w 10"/>
                  <a:gd name="T17" fmla="*/ 1 h 2"/>
                  <a:gd name="T18" fmla="*/ 9 w 10"/>
                  <a:gd name="T19" fmla="*/ 0 h 2"/>
                  <a:gd name="T20" fmla="*/ 8 w 10"/>
                  <a:gd name="T21" fmla="*/ 1 h 2"/>
                  <a:gd name="T22" fmla="*/ 6 w 10"/>
                  <a:gd name="T23" fmla="*/ 1 h 2"/>
                  <a:gd name="T24" fmla="*/ 4 w 10"/>
                  <a:gd name="T25" fmla="*/ 1 h 2"/>
                  <a:gd name="T26" fmla="*/ 2 w 10"/>
                  <a:gd name="T27" fmla="*/ 0 h 2"/>
                  <a:gd name="T28" fmla="*/ 1 w 10"/>
                  <a:gd name="T29" fmla="*/ 0 h 2"/>
                  <a:gd name="T30" fmla="*/ 0 w 10"/>
                  <a:gd name="T31" fmla="*/ 0 h 2"/>
                  <a:gd name="T32" fmla="*/ 0 w 10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48" name="Freeform 420"/>
              <p:cNvSpPr>
                <a:spLocks/>
              </p:cNvSpPr>
              <p:nvPr/>
            </p:nvSpPr>
            <p:spPr bwMode="auto">
              <a:xfrm>
                <a:off x="624" y="1056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1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1 h 3"/>
                  <a:gd name="T14" fmla="*/ 0 w 1"/>
                  <a:gd name="T15" fmla="*/ 1 h 3"/>
                  <a:gd name="T16" fmla="*/ 0 w 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449" name="Freeform 421"/>
              <p:cNvSpPr>
                <a:spLocks/>
              </p:cNvSpPr>
              <p:nvPr/>
            </p:nvSpPr>
            <p:spPr bwMode="auto">
              <a:xfrm>
                <a:off x="611" y="1050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0 w 2"/>
                  <a:gd name="T5" fmla="*/ 1 h 6"/>
                  <a:gd name="T6" fmla="*/ 0 w 2"/>
                  <a:gd name="T7" fmla="*/ 2 h 6"/>
                  <a:gd name="T8" fmla="*/ 0 w 2"/>
                  <a:gd name="T9" fmla="*/ 4 h 6"/>
                  <a:gd name="T10" fmla="*/ 0 w 2"/>
                  <a:gd name="T11" fmla="*/ 4 h 6"/>
                  <a:gd name="T12" fmla="*/ 0 w 2"/>
                  <a:gd name="T13" fmla="*/ 5 h 6"/>
                  <a:gd name="T14" fmla="*/ 1 w 2"/>
                  <a:gd name="T15" fmla="*/ 5 h 6"/>
                  <a:gd name="T16" fmla="*/ 1 w 2"/>
                  <a:gd name="T17" fmla="*/ 5 h 6"/>
                  <a:gd name="T18" fmla="*/ 1 w 2"/>
                  <a:gd name="T19" fmla="*/ 3 h 6"/>
                  <a:gd name="T20" fmla="*/ 1 w 2"/>
                  <a:gd name="T21" fmla="*/ 2 h 6"/>
                  <a:gd name="T22" fmla="*/ 1 w 2"/>
                  <a:gd name="T23" fmla="*/ 0 h 6"/>
                  <a:gd name="T24" fmla="*/ 1 w 2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A0A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9446" name="Freeform 422"/>
            <p:cNvSpPr>
              <a:spLocks/>
            </p:cNvSpPr>
            <p:nvPr/>
          </p:nvSpPr>
          <p:spPr bwMode="auto">
            <a:xfrm>
              <a:off x="611" y="1047"/>
              <a:ext cx="49" cy="29"/>
            </a:xfrm>
            <a:custGeom>
              <a:avLst/>
              <a:gdLst>
                <a:gd name="T0" fmla="*/ 48 w 49"/>
                <a:gd name="T1" fmla="*/ 3 h 29"/>
                <a:gd name="T2" fmla="*/ 22 w 49"/>
                <a:gd name="T3" fmla="*/ 18 h 29"/>
                <a:gd name="T4" fmla="*/ 22 w 49"/>
                <a:gd name="T5" fmla="*/ 22 h 29"/>
                <a:gd name="T6" fmla="*/ 20 w 49"/>
                <a:gd name="T7" fmla="*/ 25 h 29"/>
                <a:gd name="T8" fmla="*/ 19 w 49"/>
                <a:gd name="T9" fmla="*/ 26 h 29"/>
                <a:gd name="T10" fmla="*/ 18 w 49"/>
                <a:gd name="T11" fmla="*/ 27 h 29"/>
                <a:gd name="T12" fmla="*/ 16 w 49"/>
                <a:gd name="T13" fmla="*/ 28 h 29"/>
                <a:gd name="T14" fmla="*/ 14 w 49"/>
                <a:gd name="T15" fmla="*/ 28 h 29"/>
                <a:gd name="T16" fmla="*/ 13 w 49"/>
                <a:gd name="T17" fmla="*/ 27 h 29"/>
                <a:gd name="T18" fmla="*/ 11 w 49"/>
                <a:gd name="T19" fmla="*/ 27 h 29"/>
                <a:gd name="T20" fmla="*/ 9 w 49"/>
                <a:gd name="T21" fmla="*/ 25 h 29"/>
                <a:gd name="T22" fmla="*/ 6 w 49"/>
                <a:gd name="T23" fmla="*/ 23 h 29"/>
                <a:gd name="T24" fmla="*/ 3 w 49"/>
                <a:gd name="T25" fmla="*/ 20 h 29"/>
                <a:gd name="T26" fmla="*/ 2 w 49"/>
                <a:gd name="T27" fmla="*/ 17 h 29"/>
                <a:gd name="T28" fmla="*/ 1 w 49"/>
                <a:gd name="T29" fmla="*/ 14 h 29"/>
                <a:gd name="T30" fmla="*/ 1 w 49"/>
                <a:gd name="T31" fmla="*/ 11 h 29"/>
                <a:gd name="T32" fmla="*/ 0 w 49"/>
                <a:gd name="T33" fmla="*/ 7 h 29"/>
                <a:gd name="T34" fmla="*/ 1 w 49"/>
                <a:gd name="T35" fmla="*/ 4 h 29"/>
                <a:gd name="T36" fmla="*/ 1 w 49"/>
                <a:gd name="T37" fmla="*/ 2 h 29"/>
                <a:gd name="T38" fmla="*/ 2 w 49"/>
                <a:gd name="T39" fmla="*/ 0 h 29"/>
                <a:gd name="T40" fmla="*/ 3 w 49"/>
                <a:gd name="T41" fmla="*/ 0 h 29"/>
                <a:gd name="T42" fmla="*/ 4 w 49"/>
                <a:gd name="T43" fmla="*/ 0 h 29"/>
                <a:gd name="T44" fmla="*/ 8 w 49"/>
                <a:gd name="T45" fmla="*/ 2 h 29"/>
                <a:gd name="T46" fmla="*/ 14 w 49"/>
                <a:gd name="T47" fmla="*/ 6 h 29"/>
                <a:gd name="T48" fmla="*/ 19 w 49"/>
                <a:gd name="T49" fmla="*/ 9 h 29"/>
                <a:gd name="T50" fmla="*/ 21 w 49"/>
                <a:gd name="T51" fmla="*/ 12 h 29"/>
                <a:gd name="T52" fmla="*/ 22 w 49"/>
                <a:gd name="T53" fmla="*/ 15 h 29"/>
                <a:gd name="T54" fmla="*/ 22 w 49"/>
                <a:gd name="T55" fmla="*/ 18 h 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" h="29">
                  <a:moveTo>
                    <a:pt x="48" y="3"/>
                  </a:move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9" y="26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9" y="9"/>
                  </a:lnTo>
                  <a:lnTo>
                    <a:pt x="21" y="12"/>
                  </a:lnTo>
                  <a:lnTo>
                    <a:pt x="22" y="15"/>
                  </a:lnTo>
                  <a:lnTo>
                    <a:pt x="22" y="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9437" name="Picture 4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24050"/>
            <a:ext cx="600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8" name="Line 424"/>
          <p:cNvSpPr>
            <a:spLocks noChangeShapeType="1"/>
          </p:cNvSpPr>
          <p:nvPr/>
        </p:nvSpPr>
        <p:spPr bwMode="auto">
          <a:xfrm>
            <a:off x="969963" y="5337175"/>
            <a:ext cx="563562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39" name="Line 425"/>
          <p:cNvSpPr>
            <a:spLocks noChangeShapeType="1"/>
          </p:cNvSpPr>
          <p:nvPr/>
        </p:nvSpPr>
        <p:spPr bwMode="auto">
          <a:xfrm flipH="1" flipV="1">
            <a:off x="1514475" y="5368925"/>
            <a:ext cx="65088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0" name="Line 426"/>
          <p:cNvSpPr>
            <a:spLocks noChangeShapeType="1"/>
          </p:cNvSpPr>
          <p:nvPr/>
        </p:nvSpPr>
        <p:spPr bwMode="auto">
          <a:xfrm>
            <a:off x="1541463" y="5394325"/>
            <a:ext cx="735012" cy="565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1" name="Line 42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2" name="Text Box 428"/>
          <p:cNvSpPr txBox="1">
            <a:spLocks noChangeArrowheads="1"/>
          </p:cNvSpPr>
          <p:nvPr/>
        </p:nvSpPr>
        <p:spPr bwMode="auto">
          <a:xfrm>
            <a:off x="6300788" y="4437063"/>
            <a:ext cx="2317750" cy="8223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A50021"/>
                </a:solidFill>
                <a:ea typeface="標楷體" panose="03000509000000000000" pitchFamily="65" charset="-120"/>
              </a:rPr>
              <a:t>訂單號貫穿全程</a:t>
            </a:r>
            <a:endParaRPr lang="en-US" altLang="zh-TW">
              <a:solidFill>
                <a:srgbClr val="A50021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>
                <a:solidFill>
                  <a:srgbClr val="A50021"/>
                </a:solidFill>
                <a:ea typeface="標楷體" panose="03000509000000000000" pitchFamily="65" charset="-120"/>
              </a:rPr>
              <a:t>去除對帳</a:t>
            </a:r>
          </a:p>
        </p:txBody>
      </p:sp>
      <p:sp>
        <p:nvSpPr>
          <p:cNvPr id="59443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9444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C4CC21-9A0D-468E-B517-42D075CA95DB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14287A9-05B5-4B4E-9C7D-EE5F04ED537A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資訊科技和</a:t>
            </a:r>
            <a:r>
              <a:rPr lang="en-US" altLang="zh-TW"/>
              <a:t>BPR</a:t>
            </a:r>
            <a:r>
              <a:rPr lang="zh-TW" altLang="en-US"/>
              <a:t>的思考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資訊科技的特徵：突破時空侷限</a:t>
            </a:r>
            <a:r>
              <a:rPr lang="en-US" altLang="zh-TW">
                <a:latin typeface="Arial" panose="020B0604020202020204" pitchFamily="34" charset="0"/>
              </a:rPr>
              <a:t>	</a:t>
            </a:r>
          </a:p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實物和資訊分流</a:t>
            </a:r>
            <a:endParaRPr lang="en-US" altLang="zh-TW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平行作業</a:t>
            </a:r>
            <a:endParaRPr lang="en-US" altLang="zh-TW">
              <a:latin typeface="Arial" panose="020B0604020202020204" pitchFamily="34" charset="0"/>
            </a:endParaRPr>
          </a:p>
          <a:p>
            <a:pPr eaLnBrk="1" hangingPunct="1"/>
            <a:r>
              <a:rPr lang="zh-TW" altLang="en-US">
                <a:latin typeface="Arial" panose="020B0604020202020204" pitchFamily="34" charset="0"/>
              </a:rPr>
              <a:t>檢討先後順序和先後限制</a:t>
            </a:r>
            <a:r>
              <a:rPr lang="en-US" altLang="zh-TW">
                <a:latin typeface="Arial" panose="020B0604020202020204" pitchFamily="34" charset="0"/>
              </a:rPr>
              <a:t>	</a:t>
            </a:r>
          </a:p>
          <a:p>
            <a:pPr eaLnBrk="1" hangingPunct="1"/>
            <a:endParaRPr lang="en-US" altLang="zh-TW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latin typeface="Arial" panose="020B0604020202020204" pitchFamily="34" charset="0"/>
                <a:ea typeface="華康中黑體" pitchFamily="49" charset="-120"/>
              </a:rPr>
              <a:t>如何利用科技帶來的新條件？？？</a:t>
            </a:r>
            <a:endParaRPr lang="zh-TW" altLang="en-US">
              <a:latin typeface="Arial" panose="020B0604020202020204" pitchFamily="34" charset="0"/>
              <a:ea typeface="華康中黑體" pitchFamily="49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0D3A0D-A8B5-4962-906A-3527F324E41C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應用的特性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速度快、反應迅速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打破時間侷限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/>
              <a:t>Accessibility </a:t>
            </a:r>
            <a:r>
              <a:rPr lang="zh-TW" altLang="en-US" sz="2800"/>
              <a:t>涵蓋面廣、存取範圍遠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打破距離限制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800"/>
              <a:t>Visibility </a:t>
            </a:r>
            <a:r>
              <a:rPr lang="zh-TW" altLang="en-US" sz="2800"/>
              <a:t>能見度高、看得遠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過去看不到的事務，得以掌握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水平能見度？垂直能見度？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>
                <a:solidFill>
                  <a:srgbClr val="FF0000"/>
                </a:solidFill>
              </a:rPr>
              <a:t>創新應用的可能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D17AAE-73CB-473D-9FC9-C796670BFD72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電子化企業的變革基礎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速度提高</a:t>
            </a:r>
            <a:endParaRPr lang="en-US" altLang="zh-TW"/>
          </a:p>
          <a:p>
            <a:pPr eaLnBrk="1" hangingPunct="1"/>
            <a:r>
              <a:rPr lang="zh-TW" altLang="en-US"/>
              <a:t>能見度提高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水平能見度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垂直能見度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/>
              <a:t>So What?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DC4CD2-98BA-4A34-9968-A5A1DCA8C939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幾個電子化</a:t>
            </a:r>
            <a:r>
              <a:rPr lang="zh-TW" altLang="en-US">
                <a:solidFill>
                  <a:srgbClr val="CCFFCC"/>
                </a:solidFill>
              </a:rPr>
              <a:t>應用</a:t>
            </a:r>
            <a:r>
              <a:rPr lang="zh-TW" altLang="en-US"/>
              <a:t>觀念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資訊取得、參與</a:t>
            </a:r>
            <a:r>
              <a:rPr lang="en-US" altLang="zh-TW"/>
              <a:t>──</a:t>
            </a:r>
            <a:r>
              <a:rPr lang="zh-TW" altLang="en-US"/>
              <a:t>提早</a:t>
            </a:r>
            <a:endParaRPr lang="en-US" altLang="zh-TW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能偷看、偷跑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例：預測資料取得、工程設計參與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決策</a:t>
            </a:r>
            <a:r>
              <a:rPr lang="en-US" altLang="zh-TW"/>
              <a:t>──</a:t>
            </a:r>
            <a:r>
              <a:rPr lang="zh-TW" altLang="en-US"/>
              <a:t>延遲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電子化科技帶來創新經營方法的機會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2E9B71-F245-4442-AF29-2E5B4E3FD7EA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短跑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100</a:t>
            </a:r>
            <a:r>
              <a:rPr lang="zh-TW" altLang="en-US"/>
              <a:t>米短跑世界紀錄？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大約</a:t>
            </a:r>
            <a:r>
              <a:rPr lang="en-US" altLang="zh-TW">
                <a:ea typeface="新細明體" panose="02020500000000000000" pitchFamily="18" charset="-120"/>
              </a:rPr>
              <a:t>9.8</a:t>
            </a:r>
            <a:r>
              <a:rPr lang="zh-TW" altLang="en-US">
                <a:ea typeface="新細明體" panose="02020500000000000000" pitchFamily="18" charset="-120"/>
              </a:rPr>
              <a:t>秒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四個</a:t>
            </a:r>
            <a:r>
              <a:rPr lang="en-US" altLang="zh-TW">
                <a:ea typeface="新細明體" panose="02020500000000000000" pitchFamily="18" charset="-120"/>
              </a:rPr>
              <a:t>100</a:t>
            </a:r>
            <a:r>
              <a:rPr lang="zh-TW" altLang="en-US">
                <a:ea typeface="新細明體" panose="02020500000000000000" pitchFamily="18" charset="-120"/>
              </a:rPr>
              <a:t>米世界紀錄相加：</a:t>
            </a:r>
            <a:r>
              <a:rPr lang="en-US" altLang="zh-TW">
                <a:ea typeface="新細明體" panose="02020500000000000000" pitchFamily="18" charset="-120"/>
              </a:rPr>
              <a:t>39.2</a:t>
            </a:r>
            <a:r>
              <a:rPr lang="zh-TW" altLang="en-US">
                <a:ea typeface="新細明體" panose="02020500000000000000" pitchFamily="18" charset="-120"/>
              </a:rPr>
              <a:t>秒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/>
              <a:t>400</a:t>
            </a:r>
            <a:r>
              <a:rPr lang="zh-TW" altLang="en-US"/>
              <a:t>米接力賽世界紀錄？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大約</a:t>
            </a:r>
            <a:r>
              <a:rPr lang="en-US" altLang="zh-TW">
                <a:ea typeface="新細明體" panose="02020500000000000000" pitchFamily="18" charset="-120"/>
              </a:rPr>
              <a:t>36</a:t>
            </a:r>
            <a:r>
              <a:rPr lang="zh-TW" altLang="en-US">
                <a:ea typeface="新細明體" panose="02020500000000000000" pitchFamily="18" charset="-120"/>
              </a:rPr>
              <a:t>秒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為何？</a:t>
            </a:r>
          </a:p>
        </p:txBody>
      </p:sp>
      <p:sp>
        <p:nvSpPr>
          <p:cNvPr id="447492" name="WordArt 4"/>
          <p:cNvSpPr>
            <a:spLocks noChangeArrowheads="1" noChangeShapeType="1" noTextEdit="1"/>
          </p:cNvSpPr>
          <p:nvPr/>
        </p:nvSpPr>
        <p:spPr bwMode="auto">
          <a:xfrm>
            <a:off x="4859338" y="4508500"/>
            <a:ext cx="3529012" cy="14922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偷看、偷跑！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E2321E-8C64-45D9-8415-EE21371B34E5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延緩：減少風險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兩個高手過招，先出手還是後出手者佔上風？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為何？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1908175" y="4724400"/>
            <a:ext cx="475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CC0000"/>
                </a:solidFill>
                <a:ea typeface="標楷體" panose="03000509000000000000" pitchFamily="65" charset="-120"/>
              </a:rPr>
              <a:t>前提：出手速度要快！</a:t>
            </a: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476375" y="3860800"/>
            <a:ext cx="506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folHlink"/>
                </a:solidFill>
              </a:rPr>
              <a:t>情勢不明朗，絕不貿然出手</a:t>
            </a: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2555875" y="5661025"/>
            <a:ext cx="612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CC9900"/>
                </a:solidFill>
                <a:ea typeface="標楷體" panose="03000509000000000000" pitchFamily="65" charset="-120"/>
              </a:rPr>
              <a:t>延緩在供應鏈中的意義何在？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/>
      <p:bldP spid="449541" grpId="0"/>
      <p:bldP spid="4495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0480005-8105-41CD-9DAB-12E4D93ADFA5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延緩決策</a:t>
            </a:r>
            <a:r>
              <a:rPr lang="en-US" altLang="zh-TW" sz="3200">
                <a:solidFill>
                  <a:schemeClr val="bg1"/>
                </a:solidFill>
              </a:rPr>
              <a:t>─Postponement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產品延遲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標籤延遲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包裝延遲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組裝延遲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設計製造延遲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地點延遲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最後才從集中倉庫出貨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時間延遲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頁尾版面配置區 5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79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534E70-750F-4788-843E-B6A4529AC90C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滾動預測</a:t>
            </a:r>
          </a:p>
        </p:txBody>
      </p:sp>
      <p:graphicFrame>
        <p:nvGraphicFramePr>
          <p:cNvPr id="466947" name="Group 3"/>
          <p:cNvGraphicFramePr>
            <a:graphicFrameLocks noGrp="1"/>
          </p:cNvGraphicFramePr>
          <p:nvPr>
            <p:ph sz="half" idx="1"/>
          </p:nvPr>
        </p:nvGraphicFramePr>
        <p:xfrm>
          <a:off x="468313" y="3284538"/>
          <a:ext cx="8207375" cy="2586036"/>
        </p:xfrm>
        <a:graphic>
          <a:graphicData uri="http://schemas.openxmlformats.org/drawingml/2006/table">
            <a:tbl>
              <a:tblPr/>
              <a:tblGrid>
                <a:gridCol w="82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+8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W5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標楷體" charset="0"/>
                        <a:cs typeface="標楷體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7026" name="Group 82"/>
          <p:cNvGraphicFramePr>
            <a:graphicFrameLocks noGrp="1"/>
          </p:cNvGraphicFramePr>
          <p:nvPr>
            <p:ph sz="quarter" idx="2"/>
          </p:nvPr>
        </p:nvGraphicFramePr>
        <p:xfrm>
          <a:off x="1331913" y="3716338"/>
          <a:ext cx="4895850" cy="396875"/>
        </p:xfrm>
        <a:graphic>
          <a:graphicData uri="http://schemas.openxmlformats.org/drawingml/2006/table">
            <a:tbl>
              <a:tblPr/>
              <a:tblGrid>
                <a:gridCol w="81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80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75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867" name="Rectangle 10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44675"/>
            <a:ext cx="8137525" cy="1008063"/>
          </a:xfrm>
        </p:spPr>
        <p:txBody>
          <a:bodyPr/>
          <a:lstStyle/>
          <a:p>
            <a:pPr eaLnBrk="1" hangingPunct="1"/>
            <a:r>
              <a:rPr lang="zh-TW" altLang="en-US" sz="2400"/>
              <a:t>假設：預測</a:t>
            </a:r>
            <a:r>
              <a:rPr lang="en-US" altLang="zh-TW" sz="2400"/>
              <a:t> 5 </a:t>
            </a:r>
            <a:r>
              <a:rPr lang="zh-TW" altLang="en-US" sz="2400"/>
              <a:t>週，對後一週凍結</a:t>
            </a:r>
            <a:endParaRPr lang="en-US" altLang="zh-TW" sz="2400"/>
          </a:p>
          <a:p>
            <a:pPr eaLnBrk="1" hangingPunct="1"/>
            <a:r>
              <a:rPr lang="zh-TW" altLang="en-US" sz="2400"/>
              <a:t>黃底色：訂單、藍底色：凍結預測</a:t>
            </a:r>
          </a:p>
        </p:txBody>
      </p:sp>
      <p:graphicFrame>
        <p:nvGraphicFramePr>
          <p:cNvPr id="467048" name="Group 104"/>
          <p:cNvGraphicFramePr>
            <a:graphicFrameLocks noGrp="1"/>
          </p:cNvGraphicFramePr>
          <p:nvPr/>
        </p:nvGraphicFramePr>
        <p:xfrm>
          <a:off x="2124075" y="4076700"/>
          <a:ext cx="4895850" cy="466725"/>
        </p:xfrm>
        <a:graphic>
          <a:graphicData uri="http://schemas.openxmlformats.org/drawingml/2006/table">
            <a:tbl>
              <a:tblPr/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7069" name="Group 125"/>
          <p:cNvGraphicFramePr>
            <a:graphicFrameLocks noGrp="1"/>
          </p:cNvGraphicFramePr>
          <p:nvPr/>
        </p:nvGraphicFramePr>
        <p:xfrm>
          <a:off x="2916238" y="4508500"/>
          <a:ext cx="4967287" cy="396875"/>
        </p:xfrm>
        <a:graphic>
          <a:graphicData uri="http://schemas.openxmlformats.org/drawingml/2006/table">
            <a:tbl>
              <a:tblPr/>
              <a:tblGrid>
                <a:gridCol w="82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90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115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7090" name="Group 146"/>
          <p:cNvGraphicFramePr>
            <a:graphicFrameLocks noGrp="1"/>
          </p:cNvGraphicFramePr>
          <p:nvPr/>
        </p:nvGraphicFramePr>
        <p:xfrm>
          <a:off x="3779838" y="5013325"/>
          <a:ext cx="4895850" cy="396875"/>
        </p:xfrm>
        <a:graphic>
          <a:graphicData uri="http://schemas.openxmlformats.org/drawingml/2006/table">
            <a:tbl>
              <a:tblPr/>
              <a:tblGrid>
                <a:gridCol w="81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95</a:t>
                      </a:r>
                    </a:p>
                  </a:txBody>
                  <a:tcPr marT="45793" marB="457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7111" name="Group 167"/>
          <p:cNvGraphicFramePr>
            <a:graphicFrameLocks noGrp="1"/>
          </p:cNvGraphicFramePr>
          <p:nvPr>
            <p:ph sz="quarter" idx="3"/>
          </p:nvPr>
        </p:nvGraphicFramePr>
        <p:xfrm>
          <a:off x="4572000" y="5445125"/>
          <a:ext cx="4103688" cy="436563"/>
        </p:xfrm>
        <a:graphic>
          <a:graphicData uri="http://schemas.openxmlformats.org/drawingml/2006/table">
            <a:tbl>
              <a:tblPr/>
              <a:tblGrid>
                <a:gridCol w="82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標楷體" charset="0"/>
                          <a:cs typeface="標楷體" charset="0"/>
                        </a:rPr>
                        <a:t>110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9A0AED-93E6-41D8-A25A-4E836B26BD91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/>
              <a:t>新的程序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5715000" y="3124200"/>
            <a:ext cx="3124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主要觀念：</a:t>
            </a:r>
            <a:endParaRPr lang="en-US" altLang="zh-TW" sz="2800" b="1" u="sng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zh-TW" altLang="en-US" sz="2000" b="1">
                <a:latin typeface="Arial" panose="020B0604020202020204" pitchFamily="34" charset="0"/>
              </a:rPr>
              <a:t>多服務點、單一隊伍</a:t>
            </a:r>
            <a:endParaRPr lang="en-US" altLang="zh-TW" sz="2000" b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zh-TW" altLang="en-US" sz="2000" b="1">
                <a:latin typeface="Arial" panose="020B0604020202020204" pitchFamily="34" charset="0"/>
              </a:rPr>
              <a:t>每一服務點，多種服務</a:t>
            </a:r>
          </a:p>
        </p:txBody>
      </p:sp>
      <p:sp>
        <p:nvSpPr>
          <p:cNvPr id="9222" name="Freeform 4"/>
          <p:cNvSpPr>
            <a:spLocks/>
          </p:cNvSpPr>
          <p:nvPr/>
        </p:nvSpPr>
        <p:spPr bwMode="auto">
          <a:xfrm>
            <a:off x="1066800" y="4318000"/>
            <a:ext cx="3425825" cy="1266825"/>
          </a:xfrm>
          <a:custGeom>
            <a:avLst/>
            <a:gdLst>
              <a:gd name="T0" fmla="*/ 0 w 2507"/>
              <a:gd name="T1" fmla="*/ 0 h 927"/>
              <a:gd name="T2" fmla="*/ 0 w 2507"/>
              <a:gd name="T3" fmla="*/ 0 h 927"/>
              <a:gd name="T4" fmla="*/ 0 w 2507"/>
              <a:gd name="T5" fmla="*/ 1729356883 h 927"/>
              <a:gd name="T6" fmla="*/ 2147483646 w 2507"/>
              <a:gd name="T7" fmla="*/ 1729356883 h 9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07" h="927">
                <a:moveTo>
                  <a:pt x="0" y="0"/>
                </a:moveTo>
                <a:lnTo>
                  <a:pt x="0" y="0"/>
                </a:lnTo>
                <a:lnTo>
                  <a:pt x="0" y="926"/>
                </a:lnTo>
                <a:lnTo>
                  <a:pt x="2506" y="926"/>
                </a:lnTo>
              </a:path>
            </a:pathLst>
          </a:custGeom>
          <a:noFill/>
          <a:ln w="50800" cap="rnd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3" name="Freeform 5"/>
          <p:cNvSpPr>
            <a:spLocks/>
          </p:cNvSpPr>
          <p:nvPr/>
        </p:nvSpPr>
        <p:spPr bwMode="auto">
          <a:xfrm>
            <a:off x="1824038" y="4340225"/>
            <a:ext cx="3863975" cy="1889125"/>
          </a:xfrm>
          <a:custGeom>
            <a:avLst/>
            <a:gdLst>
              <a:gd name="T0" fmla="*/ 0 w 2828"/>
              <a:gd name="T1" fmla="*/ 0 h 1382"/>
              <a:gd name="T2" fmla="*/ 0 w 2828"/>
              <a:gd name="T3" fmla="*/ 285888039 h 1382"/>
              <a:gd name="T4" fmla="*/ 2147483646 w 2828"/>
              <a:gd name="T5" fmla="*/ 285888039 h 1382"/>
              <a:gd name="T6" fmla="*/ 2147483646 w 2828"/>
              <a:gd name="T7" fmla="*/ 2147483646 h 1382"/>
              <a:gd name="T8" fmla="*/ 93342050 w 2828"/>
              <a:gd name="T9" fmla="*/ 2147483646 h 1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28" h="1382">
                <a:moveTo>
                  <a:pt x="0" y="0"/>
                </a:moveTo>
                <a:lnTo>
                  <a:pt x="0" y="153"/>
                </a:lnTo>
                <a:lnTo>
                  <a:pt x="2827" y="153"/>
                </a:lnTo>
                <a:lnTo>
                  <a:pt x="2827" y="1381"/>
                </a:lnTo>
                <a:lnTo>
                  <a:pt x="50" y="1381"/>
                </a:lnTo>
              </a:path>
            </a:pathLst>
          </a:custGeom>
          <a:noFill/>
          <a:ln w="50800" cap="rnd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4" name="Freeform 6"/>
          <p:cNvSpPr>
            <a:spLocks/>
          </p:cNvSpPr>
          <p:nvPr/>
        </p:nvSpPr>
        <p:spPr bwMode="auto">
          <a:xfrm>
            <a:off x="1155700" y="3765550"/>
            <a:ext cx="515938" cy="1673225"/>
          </a:xfrm>
          <a:custGeom>
            <a:avLst/>
            <a:gdLst>
              <a:gd name="T0" fmla="*/ 426626129 w 378"/>
              <a:gd name="T1" fmla="*/ 27984517 h 1225"/>
              <a:gd name="T2" fmla="*/ 564486674 w 378"/>
              <a:gd name="T3" fmla="*/ 0 h 1225"/>
              <a:gd name="T4" fmla="*/ 618514118 w 378"/>
              <a:gd name="T5" fmla="*/ 55970401 h 1225"/>
              <a:gd name="T6" fmla="*/ 640870066 w 378"/>
              <a:gd name="T7" fmla="*/ 37313600 h 1225"/>
              <a:gd name="T8" fmla="*/ 679992635 w 378"/>
              <a:gd name="T9" fmla="*/ 138059502 h 1225"/>
              <a:gd name="T10" fmla="*/ 603610607 w 378"/>
              <a:gd name="T11" fmla="*/ 203358986 h 1225"/>
              <a:gd name="T12" fmla="*/ 598021279 w 378"/>
              <a:gd name="T13" fmla="*/ 253731937 h 1225"/>
              <a:gd name="T14" fmla="*/ 579391549 w 378"/>
              <a:gd name="T15" fmla="*/ 259329387 h 1225"/>
              <a:gd name="T16" fmla="*/ 564486674 w 378"/>
              <a:gd name="T17" fmla="*/ 311568154 h 1225"/>
              <a:gd name="T18" fmla="*/ 510460595 w 378"/>
              <a:gd name="T19" fmla="*/ 320895871 h 1225"/>
              <a:gd name="T20" fmla="*/ 510460595 w 378"/>
              <a:gd name="T21" fmla="*/ 341418488 h 1225"/>
              <a:gd name="T22" fmla="*/ 603610607 w 378"/>
              <a:gd name="T23" fmla="*/ 408583788 h 1225"/>
              <a:gd name="T24" fmla="*/ 679992635 w 378"/>
              <a:gd name="T25" fmla="*/ 735077109 h 1225"/>
              <a:gd name="T26" fmla="*/ 618514118 w 378"/>
              <a:gd name="T27" fmla="*/ 820897844 h 1225"/>
              <a:gd name="T28" fmla="*/ 618514118 w 378"/>
              <a:gd name="T29" fmla="*/ 1419779902 h 1225"/>
              <a:gd name="T30" fmla="*/ 543993835 w 378"/>
              <a:gd name="T31" fmla="*/ 1445899969 h 1225"/>
              <a:gd name="T32" fmla="*/ 530953434 w 378"/>
              <a:gd name="T33" fmla="*/ 1539183970 h 1225"/>
              <a:gd name="T34" fmla="*/ 503008157 w 378"/>
              <a:gd name="T35" fmla="*/ 1791050090 h 1225"/>
              <a:gd name="T36" fmla="*/ 503008157 w 378"/>
              <a:gd name="T37" fmla="*/ 1929109592 h 1225"/>
              <a:gd name="T38" fmla="*/ 618514118 w 378"/>
              <a:gd name="T39" fmla="*/ 2013065876 h 1225"/>
              <a:gd name="T40" fmla="*/ 700485474 w 378"/>
              <a:gd name="T41" fmla="*/ 2055976926 h 1225"/>
              <a:gd name="T42" fmla="*/ 702348583 w 378"/>
              <a:gd name="T43" fmla="*/ 2082095627 h 1225"/>
              <a:gd name="T44" fmla="*/ 523500996 w 378"/>
              <a:gd name="T45" fmla="*/ 2042916210 h 1225"/>
              <a:gd name="T46" fmla="*/ 503008157 w 378"/>
              <a:gd name="T47" fmla="*/ 2014931692 h 1225"/>
              <a:gd name="T48" fmla="*/ 484378427 w 378"/>
              <a:gd name="T49" fmla="*/ 2042916210 h 1225"/>
              <a:gd name="T50" fmla="*/ 465748698 w 378"/>
              <a:gd name="T51" fmla="*/ 2042916210 h 1225"/>
              <a:gd name="T52" fmla="*/ 445255859 w 378"/>
              <a:gd name="T53" fmla="*/ 1947766392 h 1225"/>
              <a:gd name="T54" fmla="*/ 426626129 w 378"/>
              <a:gd name="T55" fmla="*/ 1511198086 h 1225"/>
              <a:gd name="T56" fmla="*/ 387502196 w 378"/>
              <a:gd name="T57" fmla="*/ 1511198086 h 1225"/>
              <a:gd name="T58" fmla="*/ 290627329 w 378"/>
              <a:gd name="T59" fmla="*/ 1897393441 h 1225"/>
              <a:gd name="T60" fmla="*/ 290627329 w 378"/>
              <a:gd name="T61" fmla="*/ 2136200211 h 1225"/>
              <a:gd name="T62" fmla="*/ 249641651 w 378"/>
              <a:gd name="T63" fmla="*/ 2147483646 h 1225"/>
              <a:gd name="T64" fmla="*/ 212380828 w 378"/>
              <a:gd name="T65" fmla="*/ 2147483646 h 1225"/>
              <a:gd name="T66" fmla="*/ 191887989 w 378"/>
              <a:gd name="T67" fmla="*/ 2147483646 h 1225"/>
              <a:gd name="T68" fmla="*/ 217970156 w 378"/>
              <a:gd name="T69" fmla="*/ 2147483646 h 1225"/>
              <a:gd name="T70" fmla="*/ 249641651 w 378"/>
              <a:gd name="T71" fmla="*/ 2000006525 h 1225"/>
              <a:gd name="T72" fmla="*/ 255229615 w 378"/>
              <a:gd name="T73" fmla="*/ 1453363235 h 1225"/>
              <a:gd name="T74" fmla="*/ 288764220 w 378"/>
              <a:gd name="T75" fmla="*/ 916047662 h 1225"/>
              <a:gd name="T76" fmla="*/ 229148813 w 378"/>
              <a:gd name="T77" fmla="*/ 871270795 h 1225"/>
              <a:gd name="T78" fmla="*/ 229148813 w 378"/>
              <a:gd name="T79" fmla="*/ 792913327 h 1225"/>
              <a:gd name="T80" fmla="*/ 229148813 w 378"/>
              <a:gd name="T81" fmla="*/ 647390558 h 1225"/>
              <a:gd name="T82" fmla="*/ 150902311 w 378"/>
              <a:gd name="T83" fmla="*/ 684704158 h 1225"/>
              <a:gd name="T84" fmla="*/ 217970156 w 378"/>
              <a:gd name="T85" fmla="*/ 777986794 h 1225"/>
              <a:gd name="T86" fmla="*/ 217970156 w 378"/>
              <a:gd name="T87" fmla="*/ 860077261 h 1225"/>
              <a:gd name="T88" fmla="*/ 149039201 w 378"/>
              <a:gd name="T89" fmla="*/ 807838494 h 1225"/>
              <a:gd name="T90" fmla="*/ 111779742 w 378"/>
              <a:gd name="T91" fmla="*/ 755599726 h 1225"/>
              <a:gd name="T92" fmla="*/ 76383392 w 378"/>
              <a:gd name="T93" fmla="*/ 768659077 h 1225"/>
              <a:gd name="T94" fmla="*/ 0 w 378"/>
              <a:gd name="T95" fmla="*/ 677240892 h 1225"/>
              <a:gd name="T96" fmla="*/ 0 w 378"/>
              <a:gd name="T97" fmla="*/ 647390558 h 1225"/>
              <a:gd name="T98" fmla="*/ 39122569 w 378"/>
              <a:gd name="T99" fmla="*/ 632464025 h 1225"/>
              <a:gd name="T100" fmla="*/ 124820143 w 378"/>
              <a:gd name="T101" fmla="*/ 537315573 h 1225"/>
              <a:gd name="T102" fmla="*/ 217970156 w 378"/>
              <a:gd name="T103" fmla="*/ 451493473 h 1225"/>
              <a:gd name="T104" fmla="*/ 337202336 w 378"/>
              <a:gd name="T105" fmla="*/ 347015938 h 1225"/>
              <a:gd name="T106" fmla="*/ 426626129 w 378"/>
              <a:gd name="T107" fmla="*/ 313433971 h 1225"/>
              <a:gd name="T108" fmla="*/ 426626129 w 378"/>
              <a:gd name="T109" fmla="*/ 242538403 h 1225"/>
              <a:gd name="T110" fmla="*/ 387502196 w 378"/>
              <a:gd name="T111" fmla="*/ 205224802 h 1225"/>
              <a:gd name="T112" fmla="*/ 387502196 w 378"/>
              <a:gd name="T113" fmla="*/ 110074985 h 1225"/>
              <a:gd name="T114" fmla="*/ 367009357 w 378"/>
              <a:gd name="T115" fmla="*/ 95149818 h 1225"/>
              <a:gd name="T116" fmla="*/ 426626129 w 378"/>
              <a:gd name="T117" fmla="*/ 27984517 h 122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78" h="1225">
                <a:moveTo>
                  <a:pt x="229" y="15"/>
                </a:moveTo>
                <a:lnTo>
                  <a:pt x="303" y="0"/>
                </a:lnTo>
                <a:lnTo>
                  <a:pt x="332" y="30"/>
                </a:lnTo>
                <a:lnTo>
                  <a:pt x="344" y="20"/>
                </a:lnTo>
                <a:lnTo>
                  <a:pt x="365" y="74"/>
                </a:lnTo>
                <a:lnTo>
                  <a:pt x="324" y="109"/>
                </a:lnTo>
                <a:lnTo>
                  <a:pt x="321" y="136"/>
                </a:lnTo>
                <a:lnTo>
                  <a:pt x="311" y="139"/>
                </a:lnTo>
                <a:lnTo>
                  <a:pt x="303" y="167"/>
                </a:lnTo>
                <a:lnTo>
                  <a:pt x="274" y="172"/>
                </a:lnTo>
                <a:lnTo>
                  <a:pt x="274" y="183"/>
                </a:lnTo>
                <a:lnTo>
                  <a:pt x="324" y="219"/>
                </a:lnTo>
                <a:lnTo>
                  <a:pt x="365" y="394"/>
                </a:lnTo>
                <a:lnTo>
                  <a:pt x="332" y="440"/>
                </a:lnTo>
                <a:lnTo>
                  <a:pt x="332" y="761"/>
                </a:lnTo>
                <a:lnTo>
                  <a:pt x="292" y="775"/>
                </a:lnTo>
                <a:lnTo>
                  <a:pt x="285" y="825"/>
                </a:lnTo>
                <a:lnTo>
                  <a:pt x="270" y="960"/>
                </a:lnTo>
                <a:lnTo>
                  <a:pt x="270" y="1034"/>
                </a:lnTo>
                <a:lnTo>
                  <a:pt x="332" y="1079"/>
                </a:lnTo>
                <a:lnTo>
                  <a:pt x="376" y="1102"/>
                </a:lnTo>
                <a:lnTo>
                  <a:pt x="377" y="1116"/>
                </a:lnTo>
                <a:lnTo>
                  <a:pt x="281" y="1095"/>
                </a:lnTo>
                <a:lnTo>
                  <a:pt x="270" y="1080"/>
                </a:lnTo>
                <a:lnTo>
                  <a:pt x="260" y="1095"/>
                </a:lnTo>
                <a:lnTo>
                  <a:pt x="250" y="1095"/>
                </a:lnTo>
                <a:lnTo>
                  <a:pt x="239" y="1044"/>
                </a:lnTo>
                <a:lnTo>
                  <a:pt x="229" y="810"/>
                </a:lnTo>
                <a:lnTo>
                  <a:pt x="208" y="810"/>
                </a:lnTo>
                <a:lnTo>
                  <a:pt x="156" y="1017"/>
                </a:lnTo>
                <a:lnTo>
                  <a:pt x="156" y="1145"/>
                </a:lnTo>
                <a:lnTo>
                  <a:pt x="134" y="1209"/>
                </a:lnTo>
                <a:lnTo>
                  <a:pt x="114" y="1224"/>
                </a:lnTo>
                <a:lnTo>
                  <a:pt x="103" y="1189"/>
                </a:lnTo>
                <a:lnTo>
                  <a:pt x="117" y="1153"/>
                </a:lnTo>
                <a:lnTo>
                  <a:pt x="134" y="1072"/>
                </a:lnTo>
                <a:lnTo>
                  <a:pt x="137" y="779"/>
                </a:lnTo>
                <a:lnTo>
                  <a:pt x="155" y="491"/>
                </a:lnTo>
                <a:lnTo>
                  <a:pt x="123" y="467"/>
                </a:lnTo>
                <a:lnTo>
                  <a:pt x="123" y="425"/>
                </a:lnTo>
                <a:lnTo>
                  <a:pt x="123" y="347"/>
                </a:lnTo>
                <a:lnTo>
                  <a:pt x="81" y="367"/>
                </a:lnTo>
                <a:lnTo>
                  <a:pt x="117" y="417"/>
                </a:lnTo>
                <a:lnTo>
                  <a:pt x="117" y="461"/>
                </a:lnTo>
                <a:lnTo>
                  <a:pt x="80" y="433"/>
                </a:lnTo>
                <a:lnTo>
                  <a:pt x="60" y="405"/>
                </a:lnTo>
                <a:lnTo>
                  <a:pt x="41" y="412"/>
                </a:lnTo>
                <a:lnTo>
                  <a:pt x="0" y="363"/>
                </a:lnTo>
                <a:lnTo>
                  <a:pt x="0" y="347"/>
                </a:lnTo>
                <a:lnTo>
                  <a:pt x="21" y="339"/>
                </a:lnTo>
                <a:lnTo>
                  <a:pt x="67" y="288"/>
                </a:lnTo>
                <a:lnTo>
                  <a:pt x="117" y="242"/>
                </a:lnTo>
                <a:lnTo>
                  <a:pt x="181" y="186"/>
                </a:lnTo>
                <a:lnTo>
                  <a:pt x="229" y="168"/>
                </a:lnTo>
                <a:lnTo>
                  <a:pt x="229" y="130"/>
                </a:lnTo>
                <a:lnTo>
                  <a:pt x="208" y="110"/>
                </a:lnTo>
                <a:lnTo>
                  <a:pt x="208" y="59"/>
                </a:lnTo>
                <a:lnTo>
                  <a:pt x="197" y="51"/>
                </a:lnTo>
                <a:lnTo>
                  <a:pt x="229" y="15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5" name="Freeform 7"/>
          <p:cNvSpPr>
            <a:spLocks/>
          </p:cNvSpPr>
          <p:nvPr/>
        </p:nvSpPr>
        <p:spPr bwMode="auto">
          <a:xfrm>
            <a:off x="2735263" y="3494088"/>
            <a:ext cx="496887" cy="2070100"/>
          </a:xfrm>
          <a:custGeom>
            <a:avLst/>
            <a:gdLst>
              <a:gd name="T0" fmla="*/ 158390922 w 364"/>
              <a:gd name="T1" fmla="*/ 56085490 h 1514"/>
              <a:gd name="T2" fmla="*/ 158390922 w 364"/>
              <a:gd name="T3" fmla="*/ 125257458 h 1514"/>
              <a:gd name="T4" fmla="*/ 171435571 w 364"/>
              <a:gd name="T5" fmla="*/ 145823094 h 1514"/>
              <a:gd name="T6" fmla="*/ 139757659 w 364"/>
              <a:gd name="T7" fmla="*/ 205648164 h 1514"/>
              <a:gd name="T8" fmla="*/ 158390922 w 364"/>
              <a:gd name="T9" fmla="*/ 218734642 h 1514"/>
              <a:gd name="T10" fmla="*/ 152800943 w 364"/>
              <a:gd name="T11" fmla="*/ 241168017 h 1514"/>
              <a:gd name="T12" fmla="*/ 173298897 w 364"/>
              <a:gd name="T13" fmla="*/ 319688250 h 1514"/>
              <a:gd name="T14" fmla="*/ 173298897 w 364"/>
              <a:gd name="T15" fmla="*/ 334645201 h 1514"/>
              <a:gd name="T16" fmla="*/ 55902518 w 364"/>
              <a:gd name="T17" fmla="*/ 409425855 h 1514"/>
              <a:gd name="T18" fmla="*/ 0 w 364"/>
              <a:gd name="T19" fmla="*/ 994585971 h 1514"/>
              <a:gd name="T20" fmla="*/ 70810493 w 364"/>
              <a:gd name="T21" fmla="*/ 1095540947 h 1514"/>
              <a:gd name="T22" fmla="*/ 46585886 w 364"/>
              <a:gd name="T23" fmla="*/ 1409620512 h 1514"/>
              <a:gd name="T24" fmla="*/ 91308447 w 364"/>
              <a:gd name="T25" fmla="*/ 1447010838 h 1514"/>
              <a:gd name="T26" fmla="*/ 111805035 w 364"/>
              <a:gd name="T27" fmla="*/ 1942434718 h 1514"/>
              <a:gd name="T28" fmla="*/ 145347638 w 364"/>
              <a:gd name="T29" fmla="*/ 2147483646 h 1514"/>
              <a:gd name="T30" fmla="*/ 136029642 w 364"/>
              <a:gd name="T31" fmla="*/ 2147483646 h 1514"/>
              <a:gd name="T32" fmla="*/ 13044649 w 364"/>
              <a:gd name="T33" fmla="*/ 2147483646 h 1514"/>
              <a:gd name="T34" fmla="*/ 27951259 w 364"/>
              <a:gd name="T35" fmla="*/ 2147483646 h 1514"/>
              <a:gd name="T36" fmla="*/ 70810493 w 364"/>
              <a:gd name="T37" fmla="*/ 2147483646 h 1514"/>
              <a:gd name="T38" fmla="*/ 143484312 w 364"/>
              <a:gd name="T39" fmla="*/ 2147483646 h 1514"/>
              <a:gd name="T40" fmla="*/ 208703461 w 364"/>
              <a:gd name="T41" fmla="*/ 2147483646 h 1514"/>
              <a:gd name="T42" fmla="*/ 264607343 w 364"/>
              <a:gd name="T43" fmla="*/ 2147483646 h 1514"/>
              <a:gd name="T44" fmla="*/ 264607343 w 364"/>
              <a:gd name="T45" fmla="*/ 2147483646 h 1514"/>
              <a:gd name="T46" fmla="*/ 288830585 w 364"/>
              <a:gd name="T47" fmla="*/ 2147483646 h 1514"/>
              <a:gd name="T48" fmla="*/ 249699368 w 364"/>
              <a:gd name="T49" fmla="*/ 2147483646 h 1514"/>
              <a:gd name="T50" fmla="*/ 268333996 w 364"/>
              <a:gd name="T51" fmla="*/ 2147483646 h 1514"/>
              <a:gd name="T52" fmla="*/ 311191865 w 364"/>
              <a:gd name="T53" fmla="*/ 2147483646 h 1514"/>
              <a:gd name="T54" fmla="*/ 385729010 w 364"/>
              <a:gd name="T55" fmla="*/ 2147483646 h 1514"/>
              <a:gd name="T56" fmla="*/ 385729010 w 364"/>
              <a:gd name="T57" fmla="*/ 2147483646 h 1514"/>
              <a:gd name="T58" fmla="*/ 408090290 w 364"/>
              <a:gd name="T59" fmla="*/ 2147483646 h 1514"/>
              <a:gd name="T60" fmla="*/ 434178223 w 364"/>
              <a:gd name="T61" fmla="*/ 2005998000 h 1514"/>
              <a:gd name="T62" fmla="*/ 408090290 w 364"/>
              <a:gd name="T63" fmla="*/ 1940565612 h 1514"/>
              <a:gd name="T64" fmla="*/ 484490761 w 364"/>
              <a:gd name="T65" fmla="*/ 1506835908 h 1514"/>
              <a:gd name="T66" fmla="*/ 532939974 w 364"/>
              <a:gd name="T67" fmla="*/ 1490009851 h 1514"/>
              <a:gd name="T68" fmla="*/ 553437928 w 364"/>
              <a:gd name="T69" fmla="*/ 1045064143 h 1514"/>
              <a:gd name="T70" fmla="*/ 676424286 w 364"/>
              <a:gd name="T71" fmla="*/ 990847759 h 1514"/>
              <a:gd name="T72" fmla="*/ 622385094 w 364"/>
              <a:gd name="T73" fmla="*/ 508510357 h 1514"/>
              <a:gd name="T74" fmla="*/ 430451570 w 364"/>
              <a:gd name="T75" fmla="*/ 375773740 h 1514"/>
              <a:gd name="T76" fmla="*/ 382002357 w 364"/>
              <a:gd name="T77" fmla="*/ 332774728 h 1514"/>
              <a:gd name="T78" fmla="*/ 378275705 w 364"/>
              <a:gd name="T79" fmla="*/ 284167030 h 1514"/>
              <a:gd name="T80" fmla="*/ 398773659 w 364"/>
              <a:gd name="T81" fmla="*/ 254255862 h 1514"/>
              <a:gd name="T82" fmla="*/ 419271613 w 364"/>
              <a:gd name="T83" fmla="*/ 226212434 h 1514"/>
              <a:gd name="T84" fmla="*/ 439769566 w 364"/>
              <a:gd name="T85" fmla="*/ 190691213 h 1514"/>
              <a:gd name="T86" fmla="*/ 450949524 w 364"/>
              <a:gd name="T87" fmla="*/ 158909572 h 1514"/>
              <a:gd name="T88" fmla="*/ 450949524 w 364"/>
              <a:gd name="T89" fmla="*/ 123388352 h 1514"/>
              <a:gd name="T90" fmla="*/ 439769566 w 364"/>
              <a:gd name="T91" fmla="*/ 89737604 h 1514"/>
              <a:gd name="T92" fmla="*/ 415544960 w 364"/>
              <a:gd name="T93" fmla="*/ 50476804 h 1514"/>
              <a:gd name="T94" fmla="*/ 382002357 w 364"/>
              <a:gd name="T95" fmla="*/ 22434743 h 1514"/>
              <a:gd name="T96" fmla="*/ 342871141 w 364"/>
              <a:gd name="T97" fmla="*/ 5608686 h 1514"/>
              <a:gd name="T98" fmla="*/ 294421928 w 364"/>
              <a:gd name="T99" fmla="*/ 0 h 1514"/>
              <a:gd name="T100" fmla="*/ 249699368 w 364"/>
              <a:gd name="T101" fmla="*/ 7477792 h 1514"/>
              <a:gd name="T102" fmla="*/ 208703461 w 364"/>
              <a:gd name="T103" fmla="*/ 16826057 h 1514"/>
              <a:gd name="T104" fmla="*/ 158390922 w 364"/>
              <a:gd name="T105" fmla="*/ 56085490 h 15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64" h="1514">
                <a:moveTo>
                  <a:pt x="85" y="30"/>
                </a:moveTo>
                <a:lnTo>
                  <a:pt x="85" y="67"/>
                </a:lnTo>
                <a:lnTo>
                  <a:pt x="92" y="78"/>
                </a:lnTo>
                <a:lnTo>
                  <a:pt x="75" y="110"/>
                </a:lnTo>
                <a:lnTo>
                  <a:pt x="85" y="117"/>
                </a:lnTo>
                <a:lnTo>
                  <a:pt x="82" y="129"/>
                </a:lnTo>
                <a:lnTo>
                  <a:pt x="93" y="171"/>
                </a:lnTo>
                <a:lnTo>
                  <a:pt x="93" y="179"/>
                </a:lnTo>
                <a:lnTo>
                  <a:pt x="30" y="219"/>
                </a:lnTo>
                <a:lnTo>
                  <a:pt x="0" y="532"/>
                </a:lnTo>
                <a:lnTo>
                  <a:pt x="38" y="586"/>
                </a:lnTo>
                <a:lnTo>
                  <a:pt x="25" y="754"/>
                </a:lnTo>
                <a:lnTo>
                  <a:pt x="49" y="774"/>
                </a:lnTo>
                <a:lnTo>
                  <a:pt x="60" y="1039"/>
                </a:lnTo>
                <a:lnTo>
                  <a:pt x="78" y="1307"/>
                </a:lnTo>
                <a:lnTo>
                  <a:pt x="73" y="1323"/>
                </a:lnTo>
                <a:lnTo>
                  <a:pt x="7" y="1374"/>
                </a:lnTo>
                <a:lnTo>
                  <a:pt x="15" y="1384"/>
                </a:lnTo>
                <a:lnTo>
                  <a:pt x="38" y="1392"/>
                </a:lnTo>
                <a:lnTo>
                  <a:pt x="77" y="1384"/>
                </a:lnTo>
                <a:lnTo>
                  <a:pt x="112" y="1364"/>
                </a:lnTo>
                <a:lnTo>
                  <a:pt x="142" y="1353"/>
                </a:lnTo>
                <a:lnTo>
                  <a:pt x="142" y="1399"/>
                </a:lnTo>
                <a:lnTo>
                  <a:pt x="155" y="1400"/>
                </a:lnTo>
                <a:lnTo>
                  <a:pt x="134" y="1440"/>
                </a:lnTo>
                <a:lnTo>
                  <a:pt x="144" y="1505"/>
                </a:lnTo>
                <a:lnTo>
                  <a:pt x="167" y="1513"/>
                </a:lnTo>
                <a:lnTo>
                  <a:pt x="207" y="1461"/>
                </a:lnTo>
                <a:lnTo>
                  <a:pt x="207" y="1423"/>
                </a:lnTo>
                <a:lnTo>
                  <a:pt x="219" y="1416"/>
                </a:lnTo>
                <a:lnTo>
                  <a:pt x="233" y="1073"/>
                </a:lnTo>
                <a:lnTo>
                  <a:pt x="219" y="1038"/>
                </a:lnTo>
                <a:lnTo>
                  <a:pt x="260" y="806"/>
                </a:lnTo>
                <a:lnTo>
                  <a:pt x="286" y="797"/>
                </a:lnTo>
                <a:lnTo>
                  <a:pt x="297" y="559"/>
                </a:lnTo>
                <a:lnTo>
                  <a:pt x="363" y="530"/>
                </a:lnTo>
                <a:lnTo>
                  <a:pt x="334" y="272"/>
                </a:lnTo>
                <a:lnTo>
                  <a:pt x="231" y="201"/>
                </a:lnTo>
                <a:lnTo>
                  <a:pt x="205" y="178"/>
                </a:lnTo>
                <a:lnTo>
                  <a:pt x="203" y="152"/>
                </a:lnTo>
                <a:lnTo>
                  <a:pt x="214" y="136"/>
                </a:lnTo>
                <a:lnTo>
                  <a:pt x="225" y="121"/>
                </a:lnTo>
                <a:lnTo>
                  <a:pt x="236" y="102"/>
                </a:lnTo>
                <a:lnTo>
                  <a:pt x="242" y="85"/>
                </a:lnTo>
                <a:lnTo>
                  <a:pt x="242" y="66"/>
                </a:lnTo>
                <a:lnTo>
                  <a:pt x="236" y="48"/>
                </a:lnTo>
                <a:lnTo>
                  <a:pt x="223" y="27"/>
                </a:lnTo>
                <a:lnTo>
                  <a:pt x="205" y="12"/>
                </a:lnTo>
                <a:lnTo>
                  <a:pt x="184" y="3"/>
                </a:lnTo>
                <a:lnTo>
                  <a:pt x="158" y="0"/>
                </a:lnTo>
                <a:lnTo>
                  <a:pt x="134" y="4"/>
                </a:lnTo>
                <a:lnTo>
                  <a:pt x="112" y="9"/>
                </a:lnTo>
                <a:lnTo>
                  <a:pt x="85" y="3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6" name="Freeform 8"/>
          <p:cNvSpPr>
            <a:spLocks/>
          </p:cNvSpPr>
          <p:nvPr/>
        </p:nvSpPr>
        <p:spPr bwMode="auto">
          <a:xfrm>
            <a:off x="3394075" y="3470275"/>
            <a:ext cx="658813" cy="2027238"/>
          </a:xfrm>
          <a:custGeom>
            <a:avLst/>
            <a:gdLst>
              <a:gd name="T0" fmla="*/ 332544746 w 482"/>
              <a:gd name="T1" fmla="*/ 0 h 1483"/>
              <a:gd name="T2" fmla="*/ 530576826 w 482"/>
              <a:gd name="T3" fmla="*/ 89694687 h 1483"/>
              <a:gd name="T4" fmla="*/ 534313745 w 482"/>
              <a:gd name="T5" fmla="*/ 274691432 h 1483"/>
              <a:gd name="T6" fmla="*/ 629592867 w 482"/>
              <a:gd name="T7" fmla="*/ 360648784 h 1483"/>
              <a:gd name="T8" fmla="*/ 831361865 w 482"/>
              <a:gd name="T9" fmla="*/ 463424146 h 1483"/>
              <a:gd name="T10" fmla="*/ 870595410 w 482"/>
              <a:gd name="T11" fmla="*/ 995989001 h 1483"/>
              <a:gd name="T12" fmla="*/ 730477366 w 482"/>
              <a:gd name="T13" fmla="*/ 1453807144 h 1483"/>
              <a:gd name="T14" fmla="*/ 588492230 w 482"/>
              <a:gd name="T15" fmla="*/ 1799506586 h 1483"/>
              <a:gd name="T16" fmla="*/ 620251937 w 482"/>
              <a:gd name="T17" fmla="*/ 2147483646 h 1483"/>
              <a:gd name="T18" fmla="*/ 590360689 w 482"/>
              <a:gd name="T19" fmla="*/ 2147483646 h 1483"/>
              <a:gd name="T20" fmla="*/ 450244012 w 482"/>
              <a:gd name="T21" fmla="*/ 2147483646 h 1483"/>
              <a:gd name="T22" fmla="*/ 371778290 w 482"/>
              <a:gd name="T23" fmla="*/ 2147483646 h 1483"/>
              <a:gd name="T24" fmla="*/ 319466898 w 482"/>
              <a:gd name="T25" fmla="*/ 2147483646 h 1483"/>
              <a:gd name="T26" fmla="*/ 349359513 w 482"/>
              <a:gd name="T27" fmla="*/ 2147483646 h 1483"/>
              <a:gd name="T28" fmla="*/ 420351397 w 482"/>
              <a:gd name="T29" fmla="*/ 2147483646 h 1483"/>
              <a:gd name="T30" fmla="*/ 388591690 w 482"/>
              <a:gd name="T31" fmla="*/ 2147483646 h 1483"/>
              <a:gd name="T32" fmla="*/ 212978388 w 482"/>
              <a:gd name="T33" fmla="*/ 2147483646 h 1483"/>
              <a:gd name="T34" fmla="*/ 196163621 w 482"/>
              <a:gd name="T35" fmla="*/ 2147483646 h 1483"/>
              <a:gd name="T36" fmla="*/ 212978388 w 482"/>
              <a:gd name="T37" fmla="*/ 2147483646 h 1483"/>
              <a:gd name="T38" fmla="*/ 267156872 w 482"/>
              <a:gd name="T39" fmla="*/ 2147483646 h 1483"/>
              <a:gd name="T40" fmla="*/ 205505917 w 482"/>
              <a:gd name="T41" fmla="*/ 2147483646 h 1483"/>
              <a:gd name="T42" fmla="*/ 141985136 w 482"/>
              <a:gd name="T43" fmla="*/ 1513603146 h 1483"/>
              <a:gd name="T44" fmla="*/ 113962348 w 482"/>
              <a:gd name="T45" fmla="*/ 1367849792 h 1483"/>
              <a:gd name="T46" fmla="*/ 164403914 w 482"/>
              <a:gd name="T47" fmla="*/ 1066997010 h 1483"/>
              <a:gd name="T48" fmla="*/ 125171736 w 482"/>
              <a:gd name="T49" fmla="*/ 1065128343 h 1483"/>
              <a:gd name="T50" fmla="*/ 89675111 w 482"/>
              <a:gd name="T51" fmla="*/ 1050179000 h 1483"/>
              <a:gd name="T52" fmla="*/ 54178485 w 482"/>
              <a:gd name="T53" fmla="*/ 1031492322 h 1483"/>
              <a:gd name="T54" fmla="*/ 31759707 w 482"/>
              <a:gd name="T55" fmla="*/ 1009069676 h 1483"/>
              <a:gd name="T56" fmla="*/ 0 w 482"/>
              <a:gd name="T57" fmla="*/ 973564987 h 1483"/>
              <a:gd name="T58" fmla="*/ 28022789 w 482"/>
              <a:gd name="T59" fmla="*/ 822204263 h 1483"/>
              <a:gd name="T60" fmla="*/ 239132717 w 482"/>
              <a:gd name="T61" fmla="*/ 472767485 h 1483"/>
              <a:gd name="T62" fmla="*/ 319466898 w 482"/>
              <a:gd name="T63" fmla="*/ 373729459 h 1483"/>
              <a:gd name="T64" fmla="*/ 226056236 w 482"/>
              <a:gd name="T65" fmla="*/ 308326086 h 1483"/>
              <a:gd name="T66" fmla="*/ 220450858 w 482"/>
              <a:gd name="T67" fmla="*/ 291509443 h 1483"/>
              <a:gd name="T68" fmla="*/ 192428069 w 482"/>
              <a:gd name="T69" fmla="*/ 265348093 h 1483"/>
              <a:gd name="T70" fmla="*/ 194296529 w 482"/>
              <a:gd name="T71" fmla="*/ 186864046 h 1483"/>
              <a:gd name="T72" fmla="*/ 183087140 w 482"/>
              <a:gd name="T73" fmla="*/ 97169359 h 148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82" h="1483">
                <a:moveTo>
                  <a:pt x="119" y="19"/>
                </a:moveTo>
                <a:lnTo>
                  <a:pt x="178" y="0"/>
                </a:lnTo>
                <a:lnTo>
                  <a:pt x="240" y="10"/>
                </a:lnTo>
                <a:lnTo>
                  <a:pt x="284" y="48"/>
                </a:lnTo>
                <a:lnTo>
                  <a:pt x="299" y="94"/>
                </a:lnTo>
                <a:lnTo>
                  <a:pt x="286" y="147"/>
                </a:lnTo>
                <a:lnTo>
                  <a:pt x="307" y="179"/>
                </a:lnTo>
                <a:lnTo>
                  <a:pt x="337" y="193"/>
                </a:lnTo>
                <a:lnTo>
                  <a:pt x="422" y="225"/>
                </a:lnTo>
                <a:lnTo>
                  <a:pt x="445" y="248"/>
                </a:lnTo>
                <a:lnTo>
                  <a:pt x="481" y="485"/>
                </a:lnTo>
                <a:lnTo>
                  <a:pt x="466" y="533"/>
                </a:lnTo>
                <a:lnTo>
                  <a:pt x="377" y="552"/>
                </a:lnTo>
                <a:lnTo>
                  <a:pt x="391" y="778"/>
                </a:lnTo>
                <a:lnTo>
                  <a:pt x="332" y="799"/>
                </a:lnTo>
                <a:lnTo>
                  <a:pt x="315" y="963"/>
                </a:lnTo>
                <a:lnTo>
                  <a:pt x="327" y="1251"/>
                </a:lnTo>
                <a:lnTo>
                  <a:pt x="332" y="1408"/>
                </a:lnTo>
                <a:lnTo>
                  <a:pt x="316" y="1413"/>
                </a:lnTo>
                <a:lnTo>
                  <a:pt x="316" y="1426"/>
                </a:lnTo>
                <a:lnTo>
                  <a:pt x="269" y="1454"/>
                </a:lnTo>
                <a:lnTo>
                  <a:pt x="241" y="1474"/>
                </a:lnTo>
                <a:lnTo>
                  <a:pt x="222" y="1481"/>
                </a:lnTo>
                <a:lnTo>
                  <a:pt x="199" y="1482"/>
                </a:lnTo>
                <a:lnTo>
                  <a:pt x="176" y="1475"/>
                </a:lnTo>
                <a:lnTo>
                  <a:pt x="171" y="1469"/>
                </a:lnTo>
                <a:lnTo>
                  <a:pt x="176" y="1457"/>
                </a:lnTo>
                <a:lnTo>
                  <a:pt x="187" y="1444"/>
                </a:lnTo>
                <a:lnTo>
                  <a:pt x="202" y="1425"/>
                </a:lnTo>
                <a:lnTo>
                  <a:pt x="225" y="1407"/>
                </a:lnTo>
                <a:lnTo>
                  <a:pt x="208" y="1414"/>
                </a:lnTo>
                <a:lnTo>
                  <a:pt x="208" y="1394"/>
                </a:lnTo>
                <a:lnTo>
                  <a:pt x="141" y="1422"/>
                </a:lnTo>
                <a:lnTo>
                  <a:pt x="114" y="1422"/>
                </a:lnTo>
                <a:lnTo>
                  <a:pt x="105" y="1414"/>
                </a:lnTo>
                <a:lnTo>
                  <a:pt x="105" y="1404"/>
                </a:lnTo>
                <a:lnTo>
                  <a:pt x="108" y="1395"/>
                </a:lnTo>
                <a:lnTo>
                  <a:pt x="114" y="1384"/>
                </a:lnTo>
                <a:lnTo>
                  <a:pt x="130" y="1369"/>
                </a:lnTo>
                <a:lnTo>
                  <a:pt x="143" y="1357"/>
                </a:lnTo>
                <a:lnTo>
                  <a:pt x="126" y="1354"/>
                </a:lnTo>
                <a:lnTo>
                  <a:pt x="110" y="1215"/>
                </a:lnTo>
                <a:lnTo>
                  <a:pt x="104" y="992"/>
                </a:lnTo>
                <a:lnTo>
                  <a:pt x="76" y="810"/>
                </a:lnTo>
                <a:lnTo>
                  <a:pt x="69" y="760"/>
                </a:lnTo>
                <a:lnTo>
                  <a:pt x="61" y="732"/>
                </a:lnTo>
                <a:lnTo>
                  <a:pt x="81" y="620"/>
                </a:lnTo>
                <a:lnTo>
                  <a:pt x="88" y="571"/>
                </a:lnTo>
                <a:lnTo>
                  <a:pt x="75" y="577"/>
                </a:lnTo>
                <a:lnTo>
                  <a:pt x="67" y="570"/>
                </a:lnTo>
                <a:lnTo>
                  <a:pt x="61" y="570"/>
                </a:lnTo>
                <a:lnTo>
                  <a:pt x="48" y="562"/>
                </a:lnTo>
                <a:lnTo>
                  <a:pt x="35" y="564"/>
                </a:lnTo>
                <a:lnTo>
                  <a:pt x="29" y="552"/>
                </a:lnTo>
                <a:lnTo>
                  <a:pt x="21" y="550"/>
                </a:lnTo>
                <a:lnTo>
                  <a:pt x="17" y="540"/>
                </a:lnTo>
                <a:lnTo>
                  <a:pt x="7" y="533"/>
                </a:lnTo>
                <a:lnTo>
                  <a:pt x="0" y="521"/>
                </a:lnTo>
                <a:lnTo>
                  <a:pt x="24" y="472"/>
                </a:lnTo>
                <a:lnTo>
                  <a:pt x="15" y="440"/>
                </a:lnTo>
                <a:lnTo>
                  <a:pt x="59" y="472"/>
                </a:lnTo>
                <a:lnTo>
                  <a:pt x="128" y="253"/>
                </a:lnTo>
                <a:lnTo>
                  <a:pt x="182" y="211"/>
                </a:lnTo>
                <a:lnTo>
                  <a:pt x="171" y="200"/>
                </a:lnTo>
                <a:lnTo>
                  <a:pt x="126" y="193"/>
                </a:lnTo>
                <a:lnTo>
                  <a:pt x="121" y="165"/>
                </a:lnTo>
                <a:lnTo>
                  <a:pt x="134" y="158"/>
                </a:lnTo>
                <a:lnTo>
                  <a:pt x="118" y="156"/>
                </a:lnTo>
                <a:lnTo>
                  <a:pt x="120" y="146"/>
                </a:lnTo>
                <a:lnTo>
                  <a:pt x="103" y="142"/>
                </a:lnTo>
                <a:lnTo>
                  <a:pt x="115" y="106"/>
                </a:lnTo>
                <a:lnTo>
                  <a:pt x="104" y="100"/>
                </a:lnTo>
                <a:lnTo>
                  <a:pt x="110" y="54"/>
                </a:lnTo>
                <a:lnTo>
                  <a:pt x="98" y="52"/>
                </a:lnTo>
                <a:lnTo>
                  <a:pt x="119" y="19"/>
                </a:lnTo>
              </a:path>
            </a:pathLst>
          </a:custGeom>
          <a:solidFill>
            <a:srgbClr val="4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7" name="Freeform 9"/>
          <p:cNvSpPr>
            <a:spLocks/>
          </p:cNvSpPr>
          <p:nvPr/>
        </p:nvSpPr>
        <p:spPr bwMode="auto">
          <a:xfrm>
            <a:off x="4205288" y="3173413"/>
            <a:ext cx="715962" cy="2344737"/>
          </a:xfrm>
          <a:custGeom>
            <a:avLst/>
            <a:gdLst>
              <a:gd name="T0" fmla="*/ 364042083 w 524"/>
              <a:gd name="T1" fmla="*/ 0 h 1716"/>
              <a:gd name="T2" fmla="*/ 575000833 w 524"/>
              <a:gd name="T3" fmla="*/ 100819592 h 1716"/>
              <a:gd name="T4" fmla="*/ 578733673 w 524"/>
              <a:gd name="T5" fmla="*/ 317396226 h 1716"/>
              <a:gd name="T6" fmla="*/ 685146941 w 524"/>
              <a:gd name="T7" fmla="*/ 414482821 h 1716"/>
              <a:gd name="T8" fmla="*/ 903571371 w 524"/>
              <a:gd name="T9" fmla="*/ 533974226 h 1716"/>
              <a:gd name="T10" fmla="*/ 948377748 w 524"/>
              <a:gd name="T11" fmla="*/ 1151964096 h 1716"/>
              <a:gd name="T12" fmla="*/ 795293049 w 524"/>
              <a:gd name="T13" fmla="*/ 1680336095 h 1716"/>
              <a:gd name="T14" fmla="*/ 638474143 w 524"/>
              <a:gd name="T15" fmla="*/ 2079882832 h 1716"/>
              <a:gd name="T16" fmla="*/ 675812108 w 524"/>
              <a:gd name="T17" fmla="*/ 2147483646 h 1716"/>
              <a:gd name="T18" fmla="*/ 642208350 w 524"/>
              <a:gd name="T19" fmla="*/ 2147483646 h 1716"/>
              <a:gd name="T20" fmla="*/ 489123650 w 524"/>
              <a:gd name="T21" fmla="*/ 2147483646 h 1716"/>
              <a:gd name="T22" fmla="*/ 405114254 w 524"/>
              <a:gd name="T23" fmla="*/ 2147483646 h 1716"/>
              <a:gd name="T24" fmla="*/ 347240204 w 524"/>
              <a:gd name="T25" fmla="*/ 2147483646 h 1716"/>
              <a:gd name="T26" fmla="*/ 380843962 w 524"/>
              <a:gd name="T27" fmla="*/ 2147483646 h 1716"/>
              <a:gd name="T28" fmla="*/ 455519892 w 524"/>
              <a:gd name="T29" fmla="*/ 2147483646 h 1716"/>
              <a:gd name="T30" fmla="*/ 421916133 w 524"/>
              <a:gd name="T31" fmla="*/ 2147483646 h 1716"/>
              <a:gd name="T32" fmla="*/ 231493469 w 524"/>
              <a:gd name="T33" fmla="*/ 2147483646 h 1716"/>
              <a:gd name="T34" fmla="*/ 216558010 w 524"/>
              <a:gd name="T35" fmla="*/ 2147483646 h 1716"/>
              <a:gd name="T36" fmla="*/ 231493469 w 524"/>
              <a:gd name="T37" fmla="*/ 2147483646 h 1716"/>
              <a:gd name="T38" fmla="*/ 291233940 w 524"/>
              <a:gd name="T39" fmla="*/ 2147483646 h 1716"/>
              <a:gd name="T40" fmla="*/ 225892843 w 524"/>
              <a:gd name="T41" fmla="*/ 2147483646 h 1716"/>
              <a:gd name="T42" fmla="*/ 156818906 w 524"/>
              <a:gd name="T43" fmla="*/ 1747549156 h 1716"/>
              <a:gd name="T44" fmla="*/ 123213781 w 524"/>
              <a:gd name="T45" fmla="*/ 1581383001 h 1716"/>
              <a:gd name="T46" fmla="*/ 181087831 w 524"/>
              <a:gd name="T47" fmla="*/ 1234113241 h 1716"/>
              <a:gd name="T48" fmla="*/ 136282820 w 524"/>
              <a:gd name="T49" fmla="*/ 1232246743 h 1716"/>
              <a:gd name="T50" fmla="*/ 100811275 w 524"/>
              <a:gd name="T51" fmla="*/ 1215442794 h 1716"/>
              <a:gd name="T52" fmla="*/ 59740470 w 524"/>
              <a:gd name="T53" fmla="*/ 1193039352 h 1716"/>
              <a:gd name="T54" fmla="*/ 35470178 w 524"/>
              <a:gd name="T55" fmla="*/ 1166900180 h 1716"/>
              <a:gd name="T56" fmla="*/ 0 w 524"/>
              <a:gd name="T57" fmla="*/ 1123958426 h 1716"/>
              <a:gd name="T58" fmla="*/ 28003132 w 524"/>
              <a:gd name="T59" fmla="*/ 946589183 h 1716"/>
              <a:gd name="T60" fmla="*/ 263230808 w 524"/>
              <a:gd name="T61" fmla="*/ 545175948 h 1716"/>
              <a:gd name="T62" fmla="*/ 347240204 w 524"/>
              <a:gd name="T63" fmla="*/ 429418905 h 1716"/>
              <a:gd name="T64" fmla="*/ 246428928 w 524"/>
              <a:gd name="T65" fmla="*/ 354737119 h 1716"/>
              <a:gd name="T66" fmla="*/ 238960516 w 524"/>
              <a:gd name="T67" fmla="*/ 337934537 h 1716"/>
              <a:gd name="T68" fmla="*/ 210957383 w 524"/>
              <a:gd name="T69" fmla="*/ 302460142 h 1716"/>
              <a:gd name="T70" fmla="*/ 214691590 w 524"/>
              <a:gd name="T71" fmla="*/ 214710136 h 1716"/>
              <a:gd name="T72" fmla="*/ 201623917 w 524"/>
              <a:gd name="T73" fmla="*/ 110154815 h 17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4" h="1716">
                <a:moveTo>
                  <a:pt x="130" y="20"/>
                </a:moveTo>
                <a:lnTo>
                  <a:pt x="195" y="0"/>
                </a:lnTo>
                <a:lnTo>
                  <a:pt x="261" y="9"/>
                </a:lnTo>
                <a:lnTo>
                  <a:pt x="308" y="54"/>
                </a:lnTo>
                <a:lnTo>
                  <a:pt x="326" y="106"/>
                </a:lnTo>
                <a:lnTo>
                  <a:pt x="310" y="170"/>
                </a:lnTo>
                <a:lnTo>
                  <a:pt x="334" y="206"/>
                </a:lnTo>
                <a:lnTo>
                  <a:pt x="367" y="222"/>
                </a:lnTo>
                <a:lnTo>
                  <a:pt x="460" y="260"/>
                </a:lnTo>
                <a:lnTo>
                  <a:pt x="484" y="286"/>
                </a:lnTo>
                <a:lnTo>
                  <a:pt x="523" y="560"/>
                </a:lnTo>
                <a:lnTo>
                  <a:pt x="508" y="617"/>
                </a:lnTo>
                <a:lnTo>
                  <a:pt x="410" y="639"/>
                </a:lnTo>
                <a:lnTo>
                  <a:pt x="426" y="900"/>
                </a:lnTo>
                <a:lnTo>
                  <a:pt x="362" y="924"/>
                </a:lnTo>
                <a:lnTo>
                  <a:pt x="342" y="1114"/>
                </a:lnTo>
                <a:lnTo>
                  <a:pt x="356" y="1447"/>
                </a:lnTo>
                <a:lnTo>
                  <a:pt x="362" y="1630"/>
                </a:lnTo>
                <a:lnTo>
                  <a:pt x="344" y="1636"/>
                </a:lnTo>
                <a:lnTo>
                  <a:pt x="344" y="1650"/>
                </a:lnTo>
                <a:lnTo>
                  <a:pt x="293" y="1683"/>
                </a:lnTo>
                <a:lnTo>
                  <a:pt x="262" y="1707"/>
                </a:lnTo>
                <a:lnTo>
                  <a:pt x="241" y="1714"/>
                </a:lnTo>
                <a:lnTo>
                  <a:pt x="217" y="1715"/>
                </a:lnTo>
                <a:lnTo>
                  <a:pt x="192" y="1708"/>
                </a:lnTo>
                <a:lnTo>
                  <a:pt x="186" y="1700"/>
                </a:lnTo>
                <a:lnTo>
                  <a:pt x="192" y="1687"/>
                </a:lnTo>
                <a:lnTo>
                  <a:pt x="204" y="1672"/>
                </a:lnTo>
                <a:lnTo>
                  <a:pt x="219" y="1650"/>
                </a:lnTo>
                <a:lnTo>
                  <a:pt x="244" y="1629"/>
                </a:lnTo>
                <a:lnTo>
                  <a:pt x="226" y="1637"/>
                </a:lnTo>
                <a:lnTo>
                  <a:pt x="226" y="1614"/>
                </a:lnTo>
                <a:lnTo>
                  <a:pt x="153" y="1646"/>
                </a:lnTo>
                <a:lnTo>
                  <a:pt x="124" y="1646"/>
                </a:lnTo>
                <a:lnTo>
                  <a:pt x="116" y="1637"/>
                </a:lnTo>
                <a:lnTo>
                  <a:pt x="116" y="1625"/>
                </a:lnTo>
                <a:lnTo>
                  <a:pt x="119" y="1615"/>
                </a:lnTo>
                <a:lnTo>
                  <a:pt x="124" y="1602"/>
                </a:lnTo>
                <a:lnTo>
                  <a:pt x="142" y="1586"/>
                </a:lnTo>
                <a:lnTo>
                  <a:pt x="156" y="1571"/>
                </a:lnTo>
                <a:lnTo>
                  <a:pt x="138" y="1567"/>
                </a:lnTo>
                <a:lnTo>
                  <a:pt x="121" y="1405"/>
                </a:lnTo>
                <a:lnTo>
                  <a:pt x="115" y="1148"/>
                </a:lnTo>
                <a:lnTo>
                  <a:pt x="84" y="936"/>
                </a:lnTo>
                <a:lnTo>
                  <a:pt x="76" y="880"/>
                </a:lnTo>
                <a:lnTo>
                  <a:pt x="66" y="847"/>
                </a:lnTo>
                <a:lnTo>
                  <a:pt x="90" y="718"/>
                </a:lnTo>
                <a:lnTo>
                  <a:pt x="97" y="661"/>
                </a:lnTo>
                <a:lnTo>
                  <a:pt x="83" y="667"/>
                </a:lnTo>
                <a:lnTo>
                  <a:pt x="73" y="660"/>
                </a:lnTo>
                <a:lnTo>
                  <a:pt x="66" y="660"/>
                </a:lnTo>
                <a:lnTo>
                  <a:pt x="54" y="651"/>
                </a:lnTo>
                <a:lnTo>
                  <a:pt x="39" y="652"/>
                </a:lnTo>
                <a:lnTo>
                  <a:pt x="32" y="639"/>
                </a:lnTo>
                <a:lnTo>
                  <a:pt x="23" y="636"/>
                </a:lnTo>
                <a:lnTo>
                  <a:pt x="19" y="625"/>
                </a:lnTo>
                <a:lnTo>
                  <a:pt x="7" y="617"/>
                </a:lnTo>
                <a:lnTo>
                  <a:pt x="0" y="602"/>
                </a:lnTo>
                <a:lnTo>
                  <a:pt x="28" y="544"/>
                </a:lnTo>
                <a:lnTo>
                  <a:pt x="15" y="507"/>
                </a:lnTo>
                <a:lnTo>
                  <a:pt x="65" y="544"/>
                </a:lnTo>
                <a:lnTo>
                  <a:pt x="141" y="292"/>
                </a:lnTo>
                <a:lnTo>
                  <a:pt x="199" y="244"/>
                </a:lnTo>
                <a:lnTo>
                  <a:pt x="186" y="230"/>
                </a:lnTo>
                <a:lnTo>
                  <a:pt x="138" y="222"/>
                </a:lnTo>
                <a:lnTo>
                  <a:pt x="132" y="190"/>
                </a:lnTo>
                <a:lnTo>
                  <a:pt x="148" y="183"/>
                </a:lnTo>
                <a:lnTo>
                  <a:pt x="128" y="181"/>
                </a:lnTo>
                <a:lnTo>
                  <a:pt x="131" y="168"/>
                </a:lnTo>
                <a:lnTo>
                  <a:pt x="113" y="162"/>
                </a:lnTo>
                <a:lnTo>
                  <a:pt x="126" y="121"/>
                </a:lnTo>
                <a:lnTo>
                  <a:pt x="115" y="115"/>
                </a:lnTo>
                <a:lnTo>
                  <a:pt x="121" y="61"/>
                </a:lnTo>
                <a:lnTo>
                  <a:pt x="108" y="59"/>
                </a:lnTo>
                <a:lnTo>
                  <a:pt x="130" y="2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Freeform 10"/>
          <p:cNvSpPr>
            <a:spLocks/>
          </p:cNvSpPr>
          <p:nvPr/>
        </p:nvSpPr>
        <p:spPr bwMode="auto">
          <a:xfrm>
            <a:off x="4524375" y="3744913"/>
            <a:ext cx="747713" cy="2441575"/>
          </a:xfrm>
          <a:custGeom>
            <a:avLst/>
            <a:gdLst>
              <a:gd name="T0" fmla="*/ 394255259 w 547"/>
              <a:gd name="T1" fmla="*/ 44802286 h 1787"/>
              <a:gd name="T2" fmla="*/ 345674418 w 547"/>
              <a:gd name="T3" fmla="*/ 229613255 h 1787"/>
              <a:gd name="T4" fmla="*/ 379307834 w 547"/>
              <a:gd name="T5" fmla="*/ 248280988 h 1787"/>
              <a:gd name="T6" fmla="*/ 411072650 w 547"/>
              <a:gd name="T7" fmla="*/ 317351464 h 1787"/>
              <a:gd name="T8" fmla="*/ 461522090 w 547"/>
              <a:gd name="T9" fmla="*/ 429357864 h 1787"/>
              <a:gd name="T10" fmla="*/ 411072650 w 547"/>
              <a:gd name="T11" fmla="*/ 453624687 h 1787"/>
              <a:gd name="T12" fmla="*/ 181245905 w 547"/>
              <a:gd name="T13" fmla="*/ 621634286 h 1787"/>
              <a:gd name="T14" fmla="*/ 33633416 w 547"/>
              <a:gd name="T15" fmla="*/ 1637158699 h 1787"/>
              <a:gd name="T16" fmla="*/ 0 w 547"/>
              <a:gd name="T17" fmla="*/ 1808901024 h 1787"/>
              <a:gd name="T18" fmla="*/ 67266831 w 547"/>
              <a:gd name="T19" fmla="*/ 1909706510 h 1787"/>
              <a:gd name="T20" fmla="*/ 113979073 w 547"/>
              <a:gd name="T21" fmla="*/ 1932108337 h 1787"/>
              <a:gd name="T22" fmla="*/ 113979073 w 547"/>
              <a:gd name="T23" fmla="*/ 1777166014 h 1787"/>
              <a:gd name="T24" fmla="*/ 113979073 w 547"/>
              <a:gd name="T25" fmla="*/ 1851836947 h 1787"/>
              <a:gd name="T26" fmla="*/ 164428513 w 547"/>
              <a:gd name="T27" fmla="*/ 1795833748 h 1787"/>
              <a:gd name="T28" fmla="*/ 198061929 w 547"/>
              <a:gd name="T29" fmla="*/ 1670760072 h 1787"/>
              <a:gd name="T30" fmla="*/ 332594225 w 547"/>
              <a:gd name="T31" fmla="*/ 2147483646 h 1787"/>
              <a:gd name="T32" fmla="*/ 394255259 w 547"/>
              <a:gd name="T33" fmla="*/ 2147483646 h 1787"/>
              <a:gd name="T34" fmla="*/ 362490442 w 547"/>
              <a:gd name="T35" fmla="*/ 2147483646 h 1787"/>
              <a:gd name="T36" fmla="*/ 525051723 w 547"/>
              <a:gd name="T37" fmla="*/ 2147483646 h 1787"/>
              <a:gd name="T38" fmla="*/ 478338115 w 547"/>
              <a:gd name="T39" fmla="*/ 2147483646 h 1787"/>
              <a:gd name="T40" fmla="*/ 541867748 w 547"/>
              <a:gd name="T41" fmla="*/ 2147483646 h 1787"/>
              <a:gd name="T42" fmla="*/ 558683772 w 547"/>
              <a:gd name="T43" fmla="*/ 2147483646 h 1787"/>
              <a:gd name="T44" fmla="*/ 592317188 w 547"/>
              <a:gd name="T45" fmla="*/ 2147483646 h 1787"/>
              <a:gd name="T46" fmla="*/ 724980884 w 547"/>
              <a:gd name="T47" fmla="*/ 2147483646 h 1787"/>
              <a:gd name="T48" fmla="*/ 775431691 w 547"/>
              <a:gd name="T49" fmla="*/ 2147483646 h 1787"/>
              <a:gd name="T50" fmla="*/ 837092726 w 547"/>
              <a:gd name="T51" fmla="*/ 2147483646 h 1787"/>
              <a:gd name="T52" fmla="*/ 988441046 w 547"/>
              <a:gd name="T53" fmla="*/ 2147483646 h 1787"/>
              <a:gd name="T54" fmla="*/ 904358190 w 547"/>
              <a:gd name="T55" fmla="*/ 1700628718 h 1787"/>
              <a:gd name="T56" fmla="*/ 921175581 w 547"/>
              <a:gd name="T57" fmla="*/ 1538219576 h 1787"/>
              <a:gd name="T58" fmla="*/ 906226789 w 547"/>
              <a:gd name="T59" fmla="*/ 1121928989 h 1787"/>
              <a:gd name="T60" fmla="*/ 676400043 w 547"/>
              <a:gd name="T61" fmla="*/ 558164266 h 1787"/>
              <a:gd name="T62" fmla="*/ 674531444 w 547"/>
              <a:gd name="T63" fmla="*/ 362153751 h 1787"/>
              <a:gd name="T64" fmla="*/ 724980884 w 547"/>
              <a:gd name="T65" fmla="*/ 326684648 h 1787"/>
              <a:gd name="T66" fmla="*/ 775431691 w 547"/>
              <a:gd name="T67" fmla="*/ 274415541 h 1787"/>
              <a:gd name="T68" fmla="*/ 741798276 w 547"/>
              <a:gd name="T69" fmla="*/ 44802286 h 1787"/>
              <a:gd name="T70" fmla="*/ 616607608 w 547"/>
              <a:gd name="T71" fmla="*/ 13067277 h 1787"/>
              <a:gd name="T72" fmla="*/ 513840129 w 547"/>
              <a:gd name="T73" fmla="*/ 24268190 h 17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47" h="1787">
                <a:moveTo>
                  <a:pt x="275" y="13"/>
                </a:moveTo>
                <a:lnTo>
                  <a:pt x="211" y="24"/>
                </a:lnTo>
                <a:lnTo>
                  <a:pt x="185" y="92"/>
                </a:lnTo>
                <a:lnTo>
                  <a:pt x="185" y="123"/>
                </a:lnTo>
                <a:lnTo>
                  <a:pt x="213" y="123"/>
                </a:lnTo>
                <a:lnTo>
                  <a:pt x="203" y="133"/>
                </a:lnTo>
                <a:lnTo>
                  <a:pt x="211" y="142"/>
                </a:lnTo>
                <a:lnTo>
                  <a:pt x="220" y="170"/>
                </a:lnTo>
                <a:lnTo>
                  <a:pt x="228" y="174"/>
                </a:lnTo>
                <a:lnTo>
                  <a:pt x="247" y="230"/>
                </a:lnTo>
                <a:lnTo>
                  <a:pt x="247" y="243"/>
                </a:lnTo>
                <a:lnTo>
                  <a:pt x="220" y="243"/>
                </a:lnTo>
                <a:lnTo>
                  <a:pt x="177" y="310"/>
                </a:lnTo>
                <a:lnTo>
                  <a:pt x="97" y="333"/>
                </a:lnTo>
                <a:lnTo>
                  <a:pt x="61" y="388"/>
                </a:lnTo>
                <a:lnTo>
                  <a:pt x="18" y="877"/>
                </a:lnTo>
                <a:lnTo>
                  <a:pt x="37" y="883"/>
                </a:lnTo>
                <a:lnTo>
                  <a:pt x="0" y="969"/>
                </a:lnTo>
                <a:lnTo>
                  <a:pt x="18" y="1023"/>
                </a:lnTo>
                <a:lnTo>
                  <a:pt x="36" y="1023"/>
                </a:lnTo>
                <a:lnTo>
                  <a:pt x="44" y="1035"/>
                </a:lnTo>
                <a:lnTo>
                  <a:pt x="61" y="1035"/>
                </a:lnTo>
                <a:lnTo>
                  <a:pt x="53" y="983"/>
                </a:lnTo>
                <a:lnTo>
                  <a:pt x="61" y="952"/>
                </a:lnTo>
                <a:lnTo>
                  <a:pt x="69" y="976"/>
                </a:lnTo>
                <a:lnTo>
                  <a:pt x="61" y="992"/>
                </a:lnTo>
                <a:lnTo>
                  <a:pt x="70" y="1006"/>
                </a:lnTo>
                <a:lnTo>
                  <a:pt x="88" y="962"/>
                </a:lnTo>
                <a:lnTo>
                  <a:pt x="77" y="891"/>
                </a:lnTo>
                <a:lnTo>
                  <a:pt x="106" y="895"/>
                </a:lnTo>
                <a:lnTo>
                  <a:pt x="88" y="1338"/>
                </a:lnTo>
                <a:lnTo>
                  <a:pt x="178" y="1363"/>
                </a:lnTo>
                <a:lnTo>
                  <a:pt x="220" y="1619"/>
                </a:lnTo>
                <a:lnTo>
                  <a:pt x="211" y="1644"/>
                </a:lnTo>
                <a:lnTo>
                  <a:pt x="194" y="1754"/>
                </a:lnTo>
                <a:lnTo>
                  <a:pt x="194" y="1774"/>
                </a:lnTo>
                <a:lnTo>
                  <a:pt x="256" y="1786"/>
                </a:lnTo>
                <a:lnTo>
                  <a:pt x="281" y="1756"/>
                </a:lnTo>
                <a:lnTo>
                  <a:pt x="267" y="1659"/>
                </a:lnTo>
                <a:lnTo>
                  <a:pt x="256" y="1593"/>
                </a:lnTo>
                <a:lnTo>
                  <a:pt x="282" y="1374"/>
                </a:lnTo>
                <a:lnTo>
                  <a:pt x="290" y="1375"/>
                </a:lnTo>
                <a:lnTo>
                  <a:pt x="317" y="1456"/>
                </a:lnTo>
                <a:lnTo>
                  <a:pt x="299" y="1587"/>
                </a:lnTo>
                <a:lnTo>
                  <a:pt x="281" y="1599"/>
                </a:lnTo>
                <a:lnTo>
                  <a:pt x="317" y="1737"/>
                </a:lnTo>
                <a:lnTo>
                  <a:pt x="379" y="1755"/>
                </a:lnTo>
                <a:lnTo>
                  <a:pt x="388" y="1744"/>
                </a:lnTo>
                <a:lnTo>
                  <a:pt x="343" y="1601"/>
                </a:lnTo>
                <a:lnTo>
                  <a:pt x="415" y="1363"/>
                </a:lnTo>
                <a:lnTo>
                  <a:pt x="448" y="1344"/>
                </a:lnTo>
                <a:lnTo>
                  <a:pt x="448" y="1326"/>
                </a:lnTo>
                <a:lnTo>
                  <a:pt x="510" y="1330"/>
                </a:lnTo>
                <a:lnTo>
                  <a:pt x="529" y="1363"/>
                </a:lnTo>
                <a:lnTo>
                  <a:pt x="546" y="1344"/>
                </a:lnTo>
                <a:lnTo>
                  <a:pt x="484" y="911"/>
                </a:lnTo>
                <a:lnTo>
                  <a:pt x="493" y="913"/>
                </a:lnTo>
                <a:lnTo>
                  <a:pt x="493" y="824"/>
                </a:lnTo>
                <a:lnTo>
                  <a:pt x="502" y="811"/>
                </a:lnTo>
                <a:lnTo>
                  <a:pt x="485" y="601"/>
                </a:lnTo>
                <a:lnTo>
                  <a:pt x="466" y="349"/>
                </a:lnTo>
                <a:lnTo>
                  <a:pt x="362" y="299"/>
                </a:lnTo>
                <a:lnTo>
                  <a:pt x="333" y="243"/>
                </a:lnTo>
                <a:lnTo>
                  <a:pt x="361" y="194"/>
                </a:lnTo>
                <a:lnTo>
                  <a:pt x="379" y="199"/>
                </a:lnTo>
                <a:lnTo>
                  <a:pt x="388" y="175"/>
                </a:lnTo>
                <a:lnTo>
                  <a:pt x="388" y="151"/>
                </a:lnTo>
                <a:lnTo>
                  <a:pt x="415" y="147"/>
                </a:lnTo>
                <a:lnTo>
                  <a:pt x="422" y="75"/>
                </a:lnTo>
                <a:lnTo>
                  <a:pt x="397" y="24"/>
                </a:lnTo>
                <a:lnTo>
                  <a:pt x="369" y="7"/>
                </a:lnTo>
                <a:lnTo>
                  <a:pt x="330" y="7"/>
                </a:lnTo>
                <a:lnTo>
                  <a:pt x="301" y="0"/>
                </a:lnTo>
                <a:lnTo>
                  <a:pt x="275" y="13"/>
                </a:lnTo>
              </a:path>
            </a:pathLst>
          </a:custGeom>
          <a:solidFill>
            <a:srgbClr val="A0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9" name="Freeform 11"/>
          <p:cNvSpPr>
            <a:spLocks/>
          </p:cNvSpPr>
          <p:nvPr/>
        </p:nvSpPr>
        <p:spPr bwMode="auto">
          <a:xfrm>
            <a:off x="3409950" y="3929063"/>
            <a:ext cx="676275" cy="2219325"/>
          </a:xfrm>
          <a:custGeom>
            <a:avLst/>
            <a:gdLst>
              <a:gd name="T0" fmla="*/ 358375200 w 495"/>
              <a:gd name="T1" fmla="*/ 41086211 h 1624"/>
              <a:gd name="T2" fmla="*/ 311710859 w 495"/>
              <a:gd name="T3" fmla="*/ 203561573 h 1624"/>
              <a:gd name="T4" fmla="*/ 343442502 w 495"/>
              <a:gd name="T5" fmla="*/ 224105361 h 1624"/>
              <a:gd name="T6" fmla="*/ 371440287 w 495"/>
              <a:gd name="T7" fmla="*/ 287600742 h 1624"/>
              <a:gd name="T8" fmla="*/ 418104628 w 495"/>
              <a:gd name="T9" fmla="*/ 390315585 h 1624"/>
              <a:gd name="T10" fmla="*/ 371440287 w 495"/>
              <a:gd name="T11" fmla="*/ 410858007 h 1624"/>
              <a:gd name="T12" fmla="*/ 162387973 w 495"/>
              <a:gd name="T13" fmla="*/ 563996898 h 1624"/>
              <a:gd name="T14" fmla="*/ 27997785 w 495"/>
              <a:gd name="T15" fmla="*/ 1488429122 h 1624"/>
              <a:gd name="T16" fmla="*/ 0 w 495"/>
              <a:gd name="T17" fmla="*/ 1643434761 h 1624"/>
              <a:gd name="T18" fmla="*/ 59729428 w 495"/>
              <a:gd name="T19" fmla="*/ 1736811767 h 1624"/>
              <a:gd name="T20" fmla="*/ 100792299 w 495"/>
              <a:gd name="T21" fmla="*/ 1757354189 h 1624"/>
              <a:gd name="T22" fmla="*/ 100792299 w 495"/>
              <a:gd name="T23" fmla="*/ 1613554502 h 1624"/>
              <a:gd name="T24" fmla="*/ 100792299 w 495"/>
              <a:gd name="T25" fmla="*/ 1684520972 h 1624"/>
              <a:gd name="T26" fmla="*/ 149322886 w 495"/>
              <a:gd name="T27" fmla="*/ 1634096924 h 1624"/>
              <a:gd name="T28" fmla="*/ 177320671 w 495"/>
              <a:gd name="T29" fmla="*/ 1518309381 h 1624"/>
              <a:gd name="T30" fmla="*/ 300512018 w 495"/>
              <a:gd name="T31" fmla="*/ 2147483646 h 1624"/>
              <a:gd name="T32" fmla="*/ 358375200 w 495"/>
              <a:gd name="T33" fmla="*/ 2147483646 h 1624"/>
              <a:gd name="T34" fmla="*/ 326643557 w 495"/>
              <a:gd name="T35" fmla="*/ 2147483646 h 1624"/>
              <a:gd name="T36" fmla="*/ 474100198 w 495"/>
              <a:gd name="T37" fmla="*/ 2147483646 h 1624"/>
              <a:gd name="T38" fmla="*/ 433035960 w 495"/>
              <a:gd name="T39" fmla="*/ 2147483646 h 1624"/>
              <a:gd name="T40" fmla="*/ 489032896 w 495"/>
              <a:gd name="T41" fmla="*/ 2147483646 h 1624"/>
              <a:gd name="T42" fmla="*/ 503964229 w 495"/>
              <a:gd name="T43" fmla="*/ 2147483646 h 1624"/>
              <a:gd name="T44" fmla="*/ 535695871 w 495"/>
              <a:gd name="T45" fmla="*/ 2147483646 h 1624"/>
              <a:gd name="T46" fmla="*/ 657020973 w 495"/>
              <a:gd name="T47" fmla="*/ 2147483646 h 1624"/>
              <a:gd name="T48" fmla="*/ 699951456 w 495"/>
              <a:gd name="T49" fmla="*/ 2147483646 h 1624"/>
              <a:gd name="T50" fmla="*/ 757813272 w 495"/>
              <a:gd name="T51" fmla="*/ 2147483646 h 1624"/>
              <a:gd name="T52" fmla="*/ 895937317 w 495"/>
              <a:gd name="T53" fmla="*/ 2147483646 h 1624"/>
              <a:gd name="T54" fmla="*/ 819408945 w 495"/>
              <a:gd name="T55" fmla="*/ 1546322893 h 1624"/>
              <a:gd name="T56" fmla="*/ 834341644 w 495"/>
              <a:gd name="T57" fmla="*/ 1396918864 h 1624"/>
              <a:gd name="T58" fmla="*/ 819408945 w 495"/>
              <a:gd name="T59" fmla="*/ 1017809230 h 1624"/>
              <a:gd name="T60" fmla="*/ 612224243 w 495"/>
              <a:gd name="T61" fmla="*/ 506103127 h 1624"/>
              <a:gd name="T62" fmla="*/ 610356631 w 495"/>
              <a:gd name="T63" fmla="*/ 326818838 h 1624"/>
              <a:gd name="T64" fmla="*/ 657020973 w 495"/>
              <a:gd name="T65" fmla="*/ 296938579 h 1624"/>
              <a:gd name="T66" fmla="*/ 699951456 w 495"/>
              <a:gd name="T67" fmla="*/ 246514531 h 1624"/>
              <a:gd name="T68" fmla="*/ 670086059 w 495"/>
              <a:gd name="T69" fmla="*/ 41086211 h 1624"/>
              <a:gd name="T70" fmla="*/ 558093553 w 495"/>
              <a:gd name="T71" fmla="*/ 9337837 h 1624"/>
              <a:gd name="T72" fmla="*/ 462901357 w 495"/>
              <a:gd name="T73" fmla="*/ 22410536 h 162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95" h="1624">
                <a:moveTo>
                  <a:pt x="248" y="12"/>
                </a:moveTo>
                <a:lnTo>
                  <a:pt x="192" y="22"/>
                </a:lnTo>
                <a:lnTo>
                  <a:pt x="167" y="81"/>
                </a:lnTo>
                <a:lnTo>
                  <a:pt x="167" y="109"/>
                </a:lnTo>
                <a:lnTo>
                  <a:pt x="192" y="109"/>
                </a:lnTo>
                <a:lnTo>
                  <a:pt x="184" y="120"/>
                </a:lnTo>
                <a:lnTo>
                  <a:pt x="192" y="127"/>
                </a:lnTo>
                <a:lnTo>
                  <a:pt x="199" y="154"/>
                </a:lnTo>
                <a:lnTo>
                  <a:pt x="206" y="158"/>
                </a:lnTo>
                <a:lnTo>
                  <a:pt x="224" y="209"/>
                </a:lnTo>
                <a:lnTo>
                  <a:pt x="224" y="220"/>
                </a:lnTo>
                <a:lnTo>
                  <a:pt x="199" y="220"/>
                </a:lnTo>
                <a:lnTo>
                  <a:pt x="160" y="282"/>
                </a:lnTo>
                <a:lnTo>
                  <a:pt x="87" y="302"/>
                </a:lnTo>
                <a:lnTo>
                  <a:pt x="54" y="352"/>
                </a:lnTo>
                <a:lnTo>
                  <a:pt x="15" y="797"/>
                </a:lnTo>
                <a:lnTo>
                  <a:pt x="33" y="802"/>
                </a:lnTo>
                <a:lnTo>
                  <a:pt x="0" y="880"/>
                </a:lnTo>
                <a:lnTo>
                  <a:pt x="15" y="930"/>
                </a:lnTo>
                <a:lnTo>
                  <a:pt x="32" y="930"/>
                </a:lnTo>
                <a:lnTo>
                  <a:pt x="40" y="941"/>
                </a:lnTo>
                <a:lnTo>
                  <a:pt x="54" y="941"/>
                </a:lnTo>
                <a:lnTo>
                  <a:pt x="47" y="892"/>
                </a:lnTo>
                <a:lnTo>
                  <a:pt x="54" y="864"/>
                </a:lnTo>
                <a:lnTo>
                  <a:pt x="62" y="887"/>
                </a:lnTo>
                <a:lnTo>
                  <a:pt x="54" y="902"/>
                </a:lnTo>
                <a:lnTo>
                  <a:pt x="63" y="914"/>
                </a:lnTo>
                <a:lnTo>
                  <a:pt x="80" y="875"/>
                </a:lnTo>
                <a:lnTo>
                  <a:pt x="69" y="810"/>
                </a:lnTo>
                <a:lnTo>
                  <a:pt x="95" y="813"/>
                </a:lnTo>
                <a:lnTo>
                  <a:pt x="80" y="1216"/>
                </a:lnTo>
                <a:lnTo>
                  <a:pt x="161" y="1239"/>
                </a:lnTo>
                <a:lnTo>
                  <a:pt x="199" y="1472"/>
                </a:lnTo>
                <a:lnTo>
                  <a:pt x="192" y="1495"/>
                </a:lnTo>
                <a:lnTo>
                  <a:pt x="175" y="1595"/>
                </a:lnTo>
                <a:lnTo>
                  <a:pt x="175" y="1612"/>
                </a:lnTo>
                <a:lnTo>
                  <a:pt x="232" y="1623"/>
                </a:lnTo>
                <a:lnTo>
                  <a:pt x="254" y="1596"/>
                </a:lnTo>
                <a:lnTo>
                  <a:pt x="241" y="1508"/>
                </a:lnTo>
                <a:lnTo>
                  <a:pt x="232" y="1448"/>
                </a:lnTo>
                <a:lnTo>
                  <a:pt x="255" y="1248"/>
                </a:lnTo>
                <a:lnTo>
                  <a:pt x="262" y="1250"/>
                </a:lnTo>
                <a:lnTo>
                  <a:pt x="287" y="1324"/>
                </a:lnTo>
                <a:lnTo>
                  <a:pt x="270" y="1442"/>
                </a:lnTo>
                <a:lnTo>
                  <a:pt x="254" y="1453"/>
                </a:lnTo>
                <a:lnTo>
                  <a:pt x="287" y="1580"/>
                </a:lnTo>
                <a:lnTo>
                  <a:pt x="342" y="1595"/>
                </a:lnTo>
                <a:lnTo>
                  <a:pt x="352" y="1585"/>
                </a:lnTo>
                <a:lnTo>
                  <a:pt x="310" y="1456"/>
                </a:lnTo>
                <a:lnTo>
                  <a:pt x="375" y="1239"/>
                </a:lnTo>
                <a:lnTo>
                  <a:pt x="406" y="1221"/>
                </a:lnTo>
                <a:lnTo>
                  <a:pt x="406" y="1205"/>
                </a:lnTo>
                <a:lnTo>
                  <a:pt x="462" y="1209"/>
                </a:lnTo>
                <a:lnTo>
                  <a:pt x="480" y="1239"/>
                </a:lnTo>
                <a:lnTo>
                  <a:pt x="494" y="1221"/>
                </a:lnTo>
                <a:lnTo>
                  <a:pt x="439" y="828"/>
                </a:lnTo>
                <a:lnTo>
                  <a:pt x="447" y="829"/>
                </a:lnTo>
                <a:lnTo>
                  <a:pt x="447" y="748"/>
                </a:lnTo>
                <a:lnTo>
                  <a:pt x="454" y="737"/>
                </a:lnTo>
                <a:lnTo>
                  <a:pt x="439" y="545"/>
                </a:lnTo>
                <a:lnTo>
                  <a:pt x="422" y="317"/>
                </a:lnTo>
                <a:lnTo>
                  <a:pt x="328" y="271"/>
                </a:lnTo>
                <a:lnTo>
                  <a:pt x="302" y="220"/>
                </a:lnTo>
                <a:lnTo>
                  <a:pt x="327" y="175"/>
                </a:lnTo>
                <a:lnTo>
                  <a:pt x="342" y="181"/>
                </a:lnTo>
                <a:lnTo>
                  <a:pt x="352" y="159"/>
                </a:lnTo>
                <a:lnTo>
                  <a:pt x="352" y="135"/>
                </a:lnTo>
                <a:lnTo>
                  <a:pt x="375" y="132"/>
                </a:lnTo>
                <a:lnTo>
                  <a:pt x="382" y="66"/>
                </a:lnTo>
                <a:lnTo>
                  <a:pt x="359" y="22"/>
                </a:lnTo>
                <a:lnTo>
                  <a:pt x="334" y="5"/>
                </a:lnTo>
                <a:lnTo>
                  <a:pt x="299" y="5"/>
                </a:lnTo>
                <a:lnTo>
                  <a:pt x="273" y="0"/>
                </a:lnTo>
                <a:lnTo>
                  <a:pt x="248" y="12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1154113" y="1905000"/>
            <a:ext cx="555625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2397125" y="1905000"/>
            <a:ext cx="554038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3729038" y="1927225"/>
            <a:ext cx="554037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5154613" y="1927225"/>
            <a:ext cx="555625" cy="444500"/>
          </a:xfrm>
          <a:prstGeom prst="rect">
            <a:avLst/>
          </a:prstGeom>
          <a:solidFill>
            <a:schemeClr val="bg1"/>
          </a:solidFill>
          <a:ln w="508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234" name="Freeform 16"/>
          <p:cNvSpPr>
            <a:spLocks/>
          </p:cNvSpPr>
          <p:nvPr/>
        </p:nvSpPr>
        <p:spPr bwMode="auto">
          <a:xfrm>
            <a:off x="1258888" y="2209800"/>
            <a:ext cx="392112" cy="1166813"/>
          </a:xfrm>
          <a:custGeom>
            <a:avLst/>
            <a:gdLst>
              <a:gd name="T0" fmla="*/ 207194987 w 287"/>
              <a:gd name="T1" fmla="*/ 20533996 h 854"/>
              <a:gd name="T2" fmla="*/ 181062839 w 287"/>
              <a:gd name="T3" fmla="*/ 106405421 h 854"/>
              <a:gd name="T4" fmla="*/ 197862174 w 287"/>
              <a:gd name="T5" fmla="*/ 117604913 h 854"/>
              <a:gd name="T6" fmla="*/ 214661509 w 287"/>
              <a:gd name="T7" fmla="*/ 149339767 h 854"/>
              <a:gd name="T8" fmla="*/ 240793657 w 287"/>
              <a:gd name="T9" fmla="*/ 205342693 h 854"/>
              <a:gd name="T10" fmla="*/ 214661509 w 287"/>
              <a:gd name="T11" fmla="*/ 216543551 h 854"/>
              <a:gd name="T12" fmla="*/ 91464564 w 287"/>
              <a:gd name="T13" fmla="*/ 296813180 h 854"/>
              <a:gd name="T14" fmla="*/ 16799335 w 287"/>
              <a:gd name="T15" fmla="*/ 778436424 h 854"/>
              <a:gd name="T16" fmla="*/ 0 w 287"/>
              <a:gd name="T17" fmla="*/ 862440128 h 854"/>
              <a:gd name="T18" fmla="*/ 33598670 w 287"/>
              <a:gd name="T19" fmla="*/ 910974904 h 854"/>
              <a:gd name="T20" fmla="*/ 55998239 w 287"/>
              <a:gd name="T21" fmla="*/ 920309408 h 854"/>
              <a:gd name="T22" fmla="*/ 55998239 w 287"/>
              <a:gd name="T23" fmla="*/ 845638841 h 854"/>
              <a:gd name="T24" fmla="*/ 55998239 w 287"/>
              <a:gd name="T25" fmla="*/ 882974124 h 854"/>
              <a:gd name="T26" fmla="*/ 85864331 w 287"/>
              <a:gd name="T27" fmla="*/ 856839699 h 854"/>
              <a:gd name="T28" fmla="*/ 102663666 w 287"/>
              <a:gd name="T29" fmla="*/ 797104065 h 854"/>
              <a:gd name="T30" fmla="*/ 175462606 w 287"/>
              <a:gd name="T31" fmla="*/ 1215256234 h 854"/>
              <a:gd name="T32" fmla="*/ 207194987 w 287"/>
              <a:gd name="T33" fmla="*/ 1469133702 h 854"/>
              <a:gd name="T34" fmla="*/ 188529362 w 287"/>
              <a:gd name="T35" fmla="*/ 1583005906 h 854"/>
              <a:gd name="T36" fmla="*/ 274393693 w 287"/>
              <a:gd name="T37" fmla="*/ 1566205985 h 854"/>
              <a:gd name="T38" fmla="*/ 250127835 w 287"/>
              <a:gd name="T39" fmla="*/ 1422465281 h 854"/>
              <a:gd name="T40" fmla="*/ 283726505 w 287"/>
              <a:gd name="T41" fmla="*/ 1226457092 h 854"/>
              <a:gd name="T42" fmla="*/ 293059317 w 287"/>
              <a:gd name="T43" fmla="*/ 1416864852 h 854"/>
              <a:gd name="T44" fmla="*/ 309858652 w 287"/>
              <a:gd name="T45" fmla="*/ 1551271052 h 854"/>
              <a:gd name="T46" fmla="*/ 382657592 w 287"/>
              <a:gd name="T47" fmla="*/ 1555005127 h 854"/>
              <a:gd name="T48" fmla="*/ 405057161 w 287"/>
              <a:gd name="T49" fmla="*/ 1215256234 h 854"/>
              <a:gd name="T50" fmla="*/ 438655831 w 287"/>
              <a:gd name="T51" fmla="*/ 1183521380 h 854"/>
              <a:gd name="T52" fmla="*/ 520787583 w 287"/>
              <a:gd name="T53" fmla="*/ 1215256234 h 854"/>
              <a:gd name="T54" fmla="*/ 474122156 w 287"/>
              <a:gd name="T55" fmla="*/ 810171278 h 854"/>
              <a:gd name="T56" fmla="*/ 485321258 w 287"/>
              <a:gd name="T57" fmla="*/ 733634357 h 854"/>
              <a:gd name="T58" fmla="*/ 474122156 w 287"/>
              <a:gd name="T59" fmla="*/ 535758448 h 854"/>
              <a:gd name="T60" fmla="*/ 356525445 w 287"/>
              <a:gd name="T61" fmla="*/ 265078326 h 854"/>
              <a:gd name="T62" fmla="*/ 352791500 w 287"/>
              <a:gd name="T63" fmla="*/ 173607838 h 854"/>
              <a:gd name="T64" fmla="*/ 382657592 w 287"/>
              <a:gd name="T65" fmla="*/ 154940197 h 854"/>
              <a:gd name="T66" fmla="*/ 405057161 w 287"/>
              <a:gd name="T67" fmla="*/ 130672126 h 854"/>
              <a:gd name="T68" fmla="*/ 388257826 w 287"/>
              <a:gd name="T69" fmla="*/ 20533996 h 854"/>
              <a:gd name="T70" fmla="*/ 322925409 w 287"/>
              <a:gd name="T71" fmla="*/ 3734075 h 854"/>
              <a:gd name="T72" fmla="*/ 266927170 w 287"/>
              <a:gd name="T73" fmla="*/ 11200858 h 8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7" h="854">
                <a:moveTo>
                  <a:pt x="143" y="6"/>
                </a:moveTo>
                <a:lnTo>
                  <a:pt x="111" y="11"/>
                </a:lnTo>
                <a:lnTo>
                  <a:pt x="97" y="42"/>
                </a:lnTo>
                <a:lnTo>
                  <a:pt x="97" y="57"/>
                </a:lnTo>
                <a:lnTo>
                  <a:pt x="111" y="57"/>
                </a:lnTo>
                <a:lnTo>
                  <a:pt x="106" y="63"/>
                </a:lnTo>
                <a:lnTo>
                  <a:pt x="111" y="66"/>
                </a:lnTo>
                <a:lnTo>
                  <a:pt x="115" y="80"/>
                </a:lnTo>
                <a:lnTo>
                  <a:pt x="118" y="83"/>
                </a:lnTo>
                <a:lnTo>
                  <a:pt x="129" y="110"/>
                </a:lnTo>
                <a:lnTo>
                  <a:pt x="129" y="116"/>
                </a:lnTo>
                <a:lnTo>
                  <a:pt x="115" y="116"/>
                </a:lnTo>
                <a:lnTo>
                  <a:pt x="92" y="148"/>
                </a:lnTo>
                <a:lnTo>
                  <a:pt x="49" y="159"/>
                </a:lnTo>
                <a:lnTo>
                  <a:pt x="30" y="185"/>
                </a:lnTo>
                <a:lnTo>
                  <a:pt x="9" y="417"/>
                </a:lnTo>
                <a:lnTo>
                  <a:pt x="18" y="420"/>
                </a:lnTo>
                <a:lnTo>
                  <a:pt x="0" y="462"/>
                </a:lnTo>
                <a:lnTo>
                  <a:pt x="9" y="488"/>
                </a:lnTo>
                <a:lnTo>
                  <a:pt x="18" y="488"/>
                </a:lnTo>
                <a:lnTo>
                  <a:pt x="23" y="493"/>
                </a:lnTo>
                <a:lnTo>
                  <a:pt x="30" y="493"/>
                </a:lnTo>
                <a:lnTo>
                  <a:pt x="26" y="468"/>
                </a:lnTo>
                <a:lnTo>
                  <a:pt x="30" y="453"/>
                </a:lnTo>
                <a:lnTo>
                  <a:pt x="35" y="465"/>
                </a:lnTo>
                <a:lnTo>
                  <a:pt x="30" y="473"/>
                </a:lnTo>
                <a:lnTo>
                  <a:pt x="35" y="479"/>
                </a:lnTo>
                <a:lnTo>
                  <a:pt x="46" y="459"/>
                </a:lnTo>
                <a:lnTo>
                  <a:pt x="39" y="425"/>
                </a:lnTo>
                <a:lnTo>
                  <a:pt x="55" y="427"/>
                </a:lnTo>
                <a:lnTo>
                  <a:pt x="46" y="638"/>
                </a:lnTo>
                <a:lnTo>
                  <a:pt x="94" y="651"/>
                </a:lnTo>
                <a:lnTo>
                  <a:pt x="115" y="774"/>
                </a:lnTo>
                <a:lnTo>
                  <a:pt x="111" y="787"/>
                </a:lnTo>
                <a:lnTo>
                  <a:pt x="101" y="839"/>
                </a:lnTo>
                <a:lnTo>
                  <a:pt x="101" y="848"/>
                </a:lnTo>
                <a:lnTo>
                  <a:pt x="134" y="853"/>
                </a:lnTo>
                <a:lnTo>
                  <a:pt x="147" y="839"/>
                </a:lnTo>
                <a:lnTo>
                  <a:pt x="139" y="793"/>
                </a:lnTo>
                <a:lnTo>
                  <a:pt x="134" y="762"/>
                </a:lnTo>
                <a:lnTo>
                  <a:pt x="148" y="655"/>
                </a:lnTo>
                <a:lnTo>
                  <a:pt x="152" y="657"/>
                </a:lnTo>
                <a:lnTo>
                  <a:pt x="166" y="695"/>
                </a:lnTo>
                <a:lnTo>
                  <a:pt x="157" y="759"/>
                </a:lnTo>
                <a:lnTo>
                  <a:pt x="147" y="765"/>
                </a:lnTo>
                <a:lnTo>
                  <a:pt x="166" y="831"/>
                </a:lnTo>
                <a:lnTo>
                  <a:pt x="198" y="839"/>
                </a:lnTo>
                <a:lnTo>
                  <a:pt x="205" y="833"/>
                </a:lnTo>
                <a:lnTo>
                  <a:pt x="180" y="765"/>
                </a:lnTo>
                <a:lnTo>
                  <a:pt x="217" y="651"/>
                </a:lnTo>
                <a:lnTo>
                  <a:pt x="235" y="641"/>
                </a:lnTo>
                <a:lnTo>
                  <a:pt x="235" y="634"/>
                </a:lnTo>
                <a:lnTo>
                  <a:pt x="268" y="635"/>
                </a:lnTo>
                <a:lnTo>
                  <a:pt x="279" y="651"/>
                </a:lnTo>
                <a:lnTo>
                  <a:pt x="286" y="641"/>
                </a:lnTo>
                <a:lnTo>
                  <a:pt x="254" y="434"/>
                </a:lnTo>
                <a:lnTo>
                  <a:pt x="260" y="434"/>
                </a:lnTo>
                <a:lnTo>
                  <a:pt x="260" y="393"/>
                </a:lnTo>
                <a:lnTo>
                  <a:pt x="263" y="386"/>
                </a:lnTo>
                <a:lnTo>
                  <a:pt x="254" y="287"/>
                </a:lnTo>
                <a:lnTo>
                  <a:pt x="245" y="167"/>
                </a:lnTo>
                <a:lnTo>
                  <a:pt x="191" y="142"/>
                </a:lnTo>
                <a:lnTo>
                  <a:pt x="175" y="116"/>
                </a:lnTo>
                <a:lnTo>
                  <a:pt x="189" y="93"/>
                </a:lnTo>
                <a:lnTo>
                  <a:pt x="198" y="94"/>
                </a:lnTo>
                <a:lnTo>
                  <a:pt x="205" y="83"/>
                </a:lnTo>
                <a:lnTo>
                  <a:pt x="205" y="71"/>
                </a:lnTo>
                <a:lnTo>
                  <a:pt x="217" y="70"/>
                </a:lnTo>
                <a:lnTo>
                  <a:pt x="222" y="34"/>
                </a:lnTo>
                <a:lnTo>
                  <a:pt x="208" y="11"/>
                </a:lnTo>
                <a:lnTo>
                  <a:pt x="194" y="2"/>
                </a:lnTo>
                <a:lnTo>
                  <a:pt x="173" y="2"/>
                </a:lnTo>
                <a:lnTo>
                  <a:pt x="159" y="0"/>
                </a:lnTo>
                <a:lnTo>
                  <a:pt x="143" y="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5" name="Freeform 17"/>
          <p:cNvSpPr>
            <a:spLocks/>
          </p:cNvSpPr>
          <p:nvPr/>
        </p:nvSpPr>
        <p:spPr bwMode="auto">
          <a:xfrm>
            <a:off x="1993900" y="3789363"/>
            <a:ext cx="461963" cy="1527175"/>
          </a:xfrm>
          <a:custGeom>
            <a:avLst/>
            <a:gdLst>
              <a:gd name="T0" fmla="*/ 220426055 w 338"/>
              <a:gd name="T1" fmla="*/ 29907747 h 1117"/>
              <a:gd name="T2" fmla="*/ 367999999 w 338"/>
              <a:gd name="T3" fmla="*/ 0 h 1117"/>
              <a:gd name="T4" fmla="*/ 476343990 w 338"/>
              <a:gd name="T5" fmla="*/ 0 h 1117"/>
              <a:gd name="T6" fmla="*/ 575348948 w 338"/>
              <a:gd name="T7" fmla="*/ 18692513 h 1117"/>
              <a:gd name="T8" fmla="*/ 614577534 w 338"/>
              <a:gd name="T9" fmla="*/ 89724607 h 1117"/>
              <a:gd name="T10" fmla="*/ 614577534 w 338"/>
              <a:gd name="T11" fmla="*/ 151410446 h 1117"/>
              <a:gd name="T12" fmla="*/ 558537869 w 338"/>
              <a:gd name="T13" fmla="*/ 226181864 h 1117"/>
              <a:gd name="T14" fmla="*/ 517440929 w 338"/>
              <a:gd name="T15" fmla="*/ 224311519 h 1117"/>
              <a:gd name="T16" fmla="*/ 577217301 w 338"/>
              <a:gd name="T17" fmla="*/ 308429193 h 1117"/>
              <a:gd name="T18" fmla="*/ 629521627 w 338"/>
              <a:gd name="T19" fmla="*/ 448624405 h 1117"/>
              <a:gd name="T20" fmla="*/ 629521627 w 338"/>
              <a:gd name="T21" fmla="*/ 568256759 h 1117"/>
              <a:gd name="T22" fmla="*/ 614577534 w 338"/>
              <a:gd name="T23" fmla="*/ 719667205 h 1117"/>
              <a:gd name="T24" fmla="*/ 575348948 w 338"/>
              <a:gd name="T25" fmla="*/ 869208673 h 1117"/>
              <a:gd name="T26" fmla="*/ 502496836 w 338"/>
              <a:gd name="T27" fmla="*/ 876685952 h 1117"/>
              <a:gd name="T28" fmla="*/ 502496836 w 338"/>
              <a:gd name="T29" fmla="*/ 923417233 h 1117"/>
              <a:gd name="T30" fmla="*/ 465136604 w 338"/>
              <a:gd name="T31" fmla="*/ 940240768 h 1117"/>
              <a:gd name="T32" fmla="*/ 465136604 w 338"/>
              <a:gd name="T33" fmla="*/ 1089782236 h 1117"/>
              <a:gd name="T34" fmla="*/ 425908018 w 338"/>
              <a:gd name="T35" fmla="*/ 1121560328 h 1117"/>
              <a:gd name="T36" fmla="*/ 425908018 w 338"/>
              <a:gd name="T37" fmla="*/ 1400080407 h 1117"/>
              <a:gd name="T38" fmla="*/ 425908018 w 338"/>
              <a:gd name="T39" fmla="*/ 1577660644 h 1117"/>
              <a:gd name="T40" fmla="*/ 483816037 w 338"/>
              <a:gd name="T41" fmla="*/ 1777672716 h 1117"/>
              <a:gd name="T42" fmla="*/ 502496836 w 338"/>
              <a:gd name="T43" fmla="*/ 2030023004 h 1117"/>
              <a:gd name="T44" fmla="*/ 442720464 w 338"/>
              <a:gd name="T45" fmla="*/ 2050585862 h 1117"/>
              <a:gd name="T46" fmla="*/ 442720464 w 338"/>
              <a:gd name="T47" fmla="*/ 2078624631 h 1117"/>
              <a:gd name="T48" fmla="*/ 334375106 w 338"/>
              <a:gd name="T49" fmla="*/ 2078624631 h 1117"/>
              <a:gd name="T50" fmla="*/ 319431013 w 338"/>
              <a:gd name="T51" fmla="*/ 2067409396 h 1117"/>
              <a:gd name="T52" fmla="*/ 276467088 w 338"/>
              <a:gd name="T53" fmla="*/ 2067409396 h 1117"/>
              <a:gd name="T54" fmla="*/ 272730381 w 338"/>
              <a:gd name="T55" fmla="*/ 2086101909 h 1117"/>
              <a:gd name="T56" fmla="*/ 198009916 w 338"/>
              <a:gd name="T57" fmla="*/ 2078624631 h 1117"/>
              <a:gd name="T58" fmla="*/ 31756539 w 338"/>
              <a:gd name="T59" fmla="*/ 2067409396 h 1117"/>
              <a:gd name="T60" fmla="*/ 31756539 w 338"/>
              <a:gd name="T61" fmla="*/ 2050585862 h 1117"/>
              <a:gd name="T62" fmla="*/ 183065823 w 338"/>
              <a:gd name="T63" fmla="*/ 2011330491 h 1117"/>
              <a:gd name="T64" fmla="*/ 183065823 w 338"/>
              <a:gd name="T65" fmla="*/ 1973945466 h 1117"/>
              <a:gd name="T66" fmla="*/ 52304326 w 338"/>
              <a:gd name="T67" fmla="*/ 1957121931 h 1117"/>
              <a:gd name="T68" fmla="*/ 52304326 w 338"/>
              <a:gd name="T69" fmla="*/ 1929083162 h 1117"/>
              <a:gd name="T70" fmla="*/ 143837237 w 338"/>
              <a:gd name="T71" fmla="*/ 1889829159 h 1117"/>
              <a:gd name="T72" fmla="*/ 143837237 w 338"/>
              <a:gd name="T73" fmla="*/ 1607569758 h 1117"/>
              <a:gd name="T74" fmla="*/ 106477004 w 338"/>
              <a:gd name="T75" fmla="*/ 1347740824 h 1117"/>
              <a:gd name="T76" fmla="*/ 121421098 w 338"/>
              <a:gd name="T77" fmla="*/ 1086044280 h 1117"/>
              <a:gd name="T78" fmla="*/ 123289451 w 338"/>
              <a:gd name="T79" fmla="*/ 940240768 h 1117"/>
              <a:gd name="T80" fmla="*/ 108345358 w 338"/>
              <a:gd name="T81" fmla="*/ 895378464 h 1117"/>
              <a:gd name="T82" fmla="*/ 108345358 w 338"/>
              <a:gd name="T83" fmla="*/ 689759458 h 1117"/>
              <a:gd name="T84" fmla="*/ 0 w 338"/>
              <a:gd name="T85" fmla="*/ 644897154 h 1117"/>
              <a:gd name="T86" fmla="*/ 0 w 338"/>
              <a:gd name="T87" fmla="*/ 616858385 h 1117"/>
              <a:gd name="T88" fmla="*/ 239106855 w 338"/>
              <a:gd name="T89" fmla="*/ 338336939 h 1117"/>
              <a:gd name="T90" fmla="*/ 351187553 w 338"/>
              <a:gd name="T91" fmla="*/ 300951914 h 1117"/>
              <a:gd name="T92" fmla="*/ 336243460 w 338"/>
              <a:gd name="T93" fmla="*/ 282259402 h 1117"/>
              <a:gd name="T94" fmla="*/ 257786288 w 338"/>
              <a:gd name="T95" fmla="*/ 272913145 h 1117"/>
              <a:gd name="T96" fmla="*/ 257786288 w 338"/>
              <a:gd name="T97" fmla="*/ 254220633 h 1117"/>
              <a:gd name="T98" fmla="*/ 239106855 w 338"/>
              <a:gd name="T99" fmla="*/ 246743354 h 1117"/>
              <a:gd name="T100" fmla="*/ 239106855 w 338"/>
              <a:gd name="T101" fmla="*/ 226181864 h 1117"/>
              <a:gd name="T102" fmla="*/ 220426055 w 338"/>
              <a:gd name="T103" fmla="*/ 216835607 h 1117"/>
              <a:gd name="T104" fmla="*/ 239106855 w 338"/>
              <a:gd name="T105" fmla="*/ 207487984 h 1117"/>
              <a:gd name="T106" fmla="*/ 220426055 w 338"/>
              <a:gd name="T107" fmla="*/ 200012073 h 1117"/>
              <a:gd name="T108" fmla="*/ 257786288 w 338"/>
              <a:gd name="T109" fmla="*/ 151410446 h 1117"/>
              <a:gd name="T110" fmla="*/ 239106855 w 338"/>
              <a:gd name="T111" fmla="*/ 125240655 h 1117"/>
              <a:gd name="T112" fmla="*/ 257786288 w 338"/>
              <a:gd name="T113" fmla="*/ 97201886 h 1117"/>
              <a:gd name="T114" fmla="*/ 220426055 w 338"/>
              <a:gd name="T115" fmla="*/ 76640396 h 1117"/>
              <a:gd name="T116" fmla="*/ 220426055 w 338"/>
              <a:gd name="T117" fmla="*/ 29907747 h 11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38" h="1117">
                <a:moveTo>
                  <a:pt x="118" y="16"/>
                </a:moveTo>
                <a:lnTo>
                  <a:pt x="197" y="0"/>
                </a:lnTo>
                <a:lnTo>
                  <a:pt x="255" y="0"/>
                </a:lnTo>
                <a:lnTo>
                  <a:pt x="308" y="10"/>
                </a:lnTo>
                <a:lnTo>
                  <a:pt x="329" y="48"/>
                </a:lnTo>
                <a:lnTo>
                  <a:pt x="329" y="81"/>
                </a:lnTo>
                <a:lnTo>
                  <a:pt x="299" y="121"/>
                </a:lnTo>
                <a:lnTo>
                  <a:pt x="277" y="120"/>
                </a:lnTo>
                <a:lnTo>
                  <a:pt x="309" y="165"/>
                </a:lnTo>
                <a:lnTo>
                  <a:pt x="337" y="240"/>
                </a:lnTo>
                <a:lnTo>
                  <a:pt x="337" y="304"/>
                </a:lnTo>
                <a:lnTo>
                  <a:pt x="329" y="385"/>
                </a:lnTo>
                <a:lnTo>
                  <a:pt x="308" y="465"/>
                </a:lnTo>
                <a:lnTo>
                  <a:pt x="269" y="469"/>
                </a:lnTo>
                <a:lnTo>
                  <a:pt x="269" y="494"/>
                </a:lnTo>
                <a:lnTo>
                  <a:pt x="249" y="503"/>
                </a:lnTo>
                <a:lnTo>
                  <a:pt x="249" y="583"/>
                </a:lnTo>
                <a:lnTo>
                  <a:pt x="228" y="600"/>
                </a:lnTo>
                <a:lnTo>
                  <a:pt x="228" y="749"/>
                </a:lnTo>
                <a:lnTo>
                  <a:pt x="228" y="844"/>
                </a:lnTo>
                <a:lnTo>
                  <a:pt x="259" y="951"/>
                </a:lnTo>
                <a:lnTo>
                  <a:pt x="269" y="1086"/>
                </a:lnTo>
                <a:lnTo>
                  <a:pt x="237" y="1097"/>
                </a:lnTo>
                <a:lnTo>
                  <a:pt x="237" y="1112"/>
                </a:lnTo>
                <a:lnTo>
                  <a:pt x="179" y="1112"/>
                </a:lnTo>
                <a:lnTo>
                  <a:pt x="171" y="1106"/>
                </a:lnTo>
                <a:lnTo>
                  <a:pt x="148" y="1106"/>
                </a:lnTo>
                <a:lnTo>
                  <a:pt x="146" y="1116"/>
                </a:lnTo>
                <a:lnTo>
                  <a:pt x="106" y="1112"/>
                </a:lnTo>
                <a:lnTo>
                  <a:pt x="17" y="1106"/>
                </a:lnTo>
                <a:lnTo>
                  <a:pt x="17" y="1097"/>
                </a:lnTo>
                <a:lnTo>
                  <a:pt x="98" y="1076"/>
                </a:lnTo>
                <a:lnTo>
                  <a:pt x="98" y="1056"/>
                </a:lnTo>
                <a:lnTo>
                  <a:pt x="28" y="1047"/>
                </a:lnTo>
                <a:lnTo>
                  <a:pt x="28" y="1032"/>
                </a:lnTo>
                <a:lnTo>
                  <a:pt x="77" y="1011"/>
                </a:lnTo>
                <a:lnTo>
                  <a:pt x="77" y="860"/>
                </a:lnTo>
                <a:lnTo>
                  <a:pt x="57" y="721"/>
                </a:lnTo>
                <a:lnTo>
                  <a:pt x="65" y="581"/>
                </a:lnTo>
                <a:lnTo>
                  <a:pt x="66" y="503"/>
                </a:lnTo>
                <a:lnTo>
                  <a:pt x="58" y="479"/>
                </a:lnTo>
                <a:lnTo>
                  <a:pt x="58" y="369"/>
                </a:lnTo>
                <a:lnTo>
                  <a:pt x="0" y="345"/>
                </a:lnTo>
                <a:lnTo>
                  <a:pt x="0" y="330"/>
                </a:lnTo>
                <a:lnTo>
                  <a:pt x="128" y="181"/>
                </a:lnTo>
                <a:lnTo>
                  <a:pt x="188" y="161"/>
                </a:lnTo>
                <a:lnTo>
                  <a:pt x="180" y="151"/>
                </a:lnTo>
                <a:lnTo>
                  <a:pt x="138" y="146"/>
                </a:lnTo>
                <a:lnTo>
                  <a:pt x="138" y="136"/>
                </a:lnTo>
                <a:lnTo>
                  <a:pt x="128" y="132"/>
                </a:lnTo>
                <a:lnTo>
                  <a:pt x="128" y="121"/>
                </a:lnTo>
                <a:lnTo>
                  <a:pt x="118" y="116"/>
                </a:lnTo>
                <a:lnTo>
                  <a:pt x="128" y="111"/>
                </a:lnTo>
                <a:lnTo>
                  <a:pt x="118" y="107"/>
                </a:lnTo>
                <a:lnTo>
                  <a:pt x="138" y="81"/>
                </a:lnTo>
                <a:lnTo>
                  <a:pt x="128" y="67"/>
                </a:lnTo>
                <a:lnTo>
                  <a:pt x="138" y="52"/>
                </a:lnTo>
                <a:lnTo>
                  <a:pt x="118" y="41"/>
                </a:lnTo>
                <a:lnTo>
                  <a:pt x="118" y="16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6" name="Freeform 18"/>
          <p:cNvSpPr>
            <a:spLocks/>
          </p:cNvSpPr>
          <p:nvPr/>
        </p:nvSpPr>
        <p:spPr bwMode="auto">
          <a:xfrm>
            <a:off x="3659188" y="2109788"/>
            <a:ext cx="474662" cy="1143000"/>
          </a:xfrm>
          <a:custGeom>
            <a:avLst/>
            <a:gdLst>
              <a:gd name="T0" fmla="*/ 250735072 w 347"/>
              <a:gd name="T1" fmla="*/ 20561695 h 836"/>
              <a:gd name="T2" fmla="*/ 218925878 w 347"/>
              <a:gd name="T3" fmla="*/ 106550569 h 836"/>
              <a:gd name="T4" fmla="*/ 239507332 w 347"/>
              <a:gd name="T5" fmla="*/ 115896919 h 836"/>
              <a:gd name="T6" fmla="*/ 261961444 w 347"/>
              <a:gd name="T7" fmla="*/ 149544323 h 836"/>
              <a:gd name="T8" fmla="*/ 293772005 w 347"/>
              <a:gd name="T9" fmla="*/ 201884426 h 836"/>
              <a:gd name="T10" fmla="*/ 261961444 w 347"/>
              <a:gd name="T11" fmla="*/ 213101139 h 836"/>
              <a:gd name="T12" fmla="*/ 114140480 w 347"/>
              <a:gd name="T13" fmla="*/ 291611293 h 836"/>
              <a:gd name="T14" fmla="*/ 20582822 w 347"/>
              <a:gd name="T15" fmla="*/ 768283310 h 836"/>
              <a:gd name="T16" fmla="*/ 0 w 347"/>
              <a:gd name="T17" fmla="*/ 846794831 h 836"/>
              <a:gd name="T18" fmla="*/ 43036933 w 347"/>
              <a:gd name="T19" fmla="*/ 893526578 h 836"/>
              <a:gd name="T20" fmla="*/ 69232257 w 347"/>
              <a:gd name="T21" fmla="*/ 904743291 h 836"/>
              <a:gd name="T22" fmla="*/ 69232257 w 347"/>
              <a:gd name="T23" fmla="*/ 833709122 h 836"/>
              <a:gd name="T24" fmla="*/ 69232257 w 347"/>
              <a:gd name="T25" fmla="*/ 865487530 h 836"/>
              <a:gd name="T26" fmla="*/ 102914108 w 347"/>
              <a:gd name="T27" fmla="*/ 843055471 h 836"/>
              <a:gd name="T28" fmla="*/ 127238142 w 347"/>
              <a:gd name="T29" fmla="*/ 783238016 h 836"/>
              <a:gd name="T30" fmla="*/ 211440719 w 347"/>
              <a:gd name="T31" fmla="*/ 1190746227 h 836"/>
              <a:gd name="T32" fmla="*/ 250735072 w 347"/>
              <a:gd name="T33" fmla="*/ 1437494770 h 836"/>
              <a:gd name="T34" fmla="*/ 230152250 w 347"/>
              <a:gd name="T35" fmla="*/ 1549652329 h 836"/>
              <a:gd name="T36" fmla="*/ 333066358 w 347"/>
              <a:gd name="T37" fmla="*/ 1534698990 h 836"/>
              <a:gd name="T38" fmla="*/ 303127087 w 347"/>
              <a:gd name="T39" fmla="*/ 1392632020 h 836"/>
              <a:gd name="T40" fmla="*/ 344292730 w 347"/>
              <a:gd name="T41" fmla="*/ 1201962940 h 836"/>
              <a:gd name="T42" fmla="*/ 353647812 w 347"/>
              <a:gd name="T43" fmla="*/ 1387023664 h 836"/>
              <a:gd name="T44" fmla="*/ 377973214 w 347"/>
              <a:gd name="T45" fmla="*/ 1519744285 h 836"/>
              <a:gd name="T46" fmla="*/ 462175790 w 347"/>
              <a:gd name="T47" fmla="*/ 1525352641 h 836"/>
              <a:gd name="T48" fmla="*/ 492113694 w 347"/>
              <a:gd name="T49" fmla="*/ 1190746227 h 836"/>
              <a:gd name="T50" fmla="*/ 531408047 w 347"/>
              <a:gd name="T51" fmla="*/ 1160838183 h 836"/>
              <a:gd name="T52" fmla="*/ 628708286 w 347"/>
              <a:gd name="T53" fmla="*/ 1190746227 h 836"/>
              <a:gd name="T54" fmla="*/ 576316271 w 347"/>
              <a:gd name="T55" fmla="*/ 798192721 h 836"/>
              <a:gd name="T56" fmla="*/ 585671352 w 347"/>
              <a:gd name="T57" fmla="*/ 719682567 h 836"/>
              <a:gd name="T58" fmla="*/ 576316271 w 347"/>
              <a:gd name="T59" fmla="*/ 525274127 h 836"/>
              <a:gd name="T60" fmla="*/ 430365229 w 347"/>
              <a:gd name="T61" fmla="*/ 261701882 h 836"/>
              <a:gd name="T62" fmla="*/ 428495307 w 347"/>
              <a:gd name="T63" fmla="*/ 170106018 h 836"/>
              <a:gd name="T64" fmla="*/ 462175790 w 347"/>
              <a:gd name="T65" fmla="*/ 153282316 h 836"/>
              <a:gd name="T66" fmla="*/ 492113694 w 347"/>
              <a:gd name="T67" fmla="*/ 127112264 h 836"/>
              <a:gd name="T68" fmla="*/ 471530872 w 347"/>
              <a:gd name="T69" fmla="*/ 20561695 h 836"/>
              <a:gd name="T70" fmla="*/ 391072244 w 347"/>
              <a:gd name="T71" fmla="*/ 3737993 h 836"/>
              <a:gd name="T72" fmla="*/ 327452489 w 347"/>
              <a:gd name="T73" fmla="*/ 11215346 h 8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47" h="836">
                <a:moveTo>
                  <a:pt x="175" y="6"/>
                </a:moveTo>
                <a:lnTo>
                  <a:pt x="134" y="11"/>
                </a:lnTo>
                <a:lnTo>
                  <a:pt x="117" y="43"/>
                </a:lnTo>
                <a:lnTo>
                  <a:pt x="117" y="57"/>
                </a:lnTo>
                <a:lnTo>
                  <a:pt x="135" y="57"/>
                </a:lnTo>
                <a:lnTo>
                  <a:pt x="128" y="62"/>
                </a:lnTo>
                <a:lnTo>
                  <a:pt x="134" y="66"/>
                </a:lnTo>
                <a:lnTo>
                  <a:pt x="140" y="80"/>
                </a:lnTo>
                <a:lnTo>
                  <a:pt x="144" y="81"/>
                </a:lnTo>
                <a:lnTo>
                  <a:pt x="157" y="108"/>
                </a:lnTo>
                <a:lnTo>
                  <a:pt x="157" y="114"/>
                </a:lnTo>
                <a:lnTo>
                  <a:pt x="140" y="114"/>
                </a:lnTo>
                <a:lnTo>
                  <a:pt x="112" y="146"/>
                </a:lnTo>
                <a:lnTo>
                  <a:pt x="61" y="156"/>
                </a:lnTo>
                <a:lnTo>
                  <a:pt x="37" y="181"/>
                </a:lnTo>
                <a:lnTo>
                  <a:pt x="11" y="411"/>
                </a:lnTo>
                <a:lnTo>
                  <a:pt x="24" y="413"/>
                </a:lnTo>
                <a:lnTo>
                  <a:pt x="0" y="453"/>
                </a:lnTo>
                <a:lnTo>
                  <a:pt x="11" y="478"/>
                </a:lnTo>
                <a:lnTo>
                  <a:pt x="23" y="478"/>
                </a:lnTo>
                <a:lnTo>
                  <a:pt x="28" y="484"/>
                </a:lnTo>
                <a:lnTo>
                  <a:pt x="37" y="484"/>
                </a:lnTo>
                <a:lnTo>
                  <a:pt x="33" y="459"/>
                </a:lnTo>
                <a:lnTo>
                  <a:pt x="37" y="446"/>
                </a:lnTo>
                <a:lnTo>
                  <a:pt x="43" y="456"/>
                </a:lnTo>
                <a:lnTo>
                  <a:pt x="37" y="463"/>
                </a:lnTo>
                <a:lnTo>
                  <a:pt x="44" y="470"/>
                </a:lnTo>
                <a:lnTo>
                  <a:pt x="55" y="451"/>
                </a:lnTo>
                <a:lnTo>
                  <a:pt x="48" y="417"/>
                </a:lnTo>
                <a:lnTo>
                  <a:pt x="68" y="419"/>
                </a:lnTo>
                <a:lnTo>
                  <a:pt x="55" y="626"/>
                </a:lnTo>
                <a:lnTo>
                  <a:pt x="113" y="637"/>
                </a:lnTo>
                <a:lnTo>
                  <a:pt x="140" y="758"/>
                </a:lnTo>
                <a:lnTo>
                  <a:pt x="134" y="769"/>
                </a:lnTo>
                <a:lnTo>
                  <a:pt x="123" y="820"/>
                </a:lnTo>
                <a:lnTo>
                  <a:pt x="123" y="829"/>
                </a:lnTo>
                <a:lnTo>
                  <a:pt x="162" y="835"/>
                </a:lnTo>
                <a:lnTo>
                  <a:pt x="178" y="821"/>
                </a:lnTo>
                <a:lnTo>
                  <a:pt x="169" y="775"/>
                </a:lnTo>
                <a:lnTo>
                  <a:pt x="162" y="745"/>
                </a:lnTo>
                <a:lnTo>
                  <a:pt x="179" y="642"/>
                </a:lnTo>
                <a:lnTo>
                  <a:pt x="184" y="643"/>
                </a:lnTo>
                <a:lnTo>
                  <a:pt x="202" y="681"/>
                </a:lnTo>
                <a:lnTo>
                  <a:pt x="189" y="742"/>
                </a:lnTo>
                <a:lnTo>
                  <a:pt x="178" y="748"/>
                </a:lnTo>
                <a:lnTo>
                  <a:pt x="202" y="813"/>
                </a:lnTo>
                <a:lnTo>
                  <a:pt x="240" y="821"/>
                </a:lnTo>
                <a:lnTo>
                  <a:pt x="247" y="816"/>
                </a:lnTo>
                <a:lnTo>
                  <a:pt x="218" y="749"/>
                </a:lnTo>
                <a:lnTo>
                  <a:pt x="263" y="637"/>
                </a:lnTo>
                <a:lnTo>
                  <a:pt x="284" y="628"/>
                </a:lnTo>
                <a:lnTo>
                  <a:pt x="284" y="621"/>
                </a:lnTo>
                <a:lnTo>
                  <a:pt x="323" y="622"/>
                </a:lnTo>
                <a:lnTo>
                  <a:pt x="336" y="637"/>
                </a:lnTo>
                <a:lnTo>
                  <a:pt x="346" y="628"/>
                </a:lnTo>
                <a:lnTo>
                  <a:pt x="308" y="427"/>
                </a:lnTo>
                <a:lnTo>
                  <a:pt x="313" y="427"/>
                </a:lnTo>
                <a:lnTo>
                  <a:pt x="313" y="385"/>
                </a:lnTo>
                <a:lnTo>
                  <a:pt x="318" y="380"/>
                </a:lnTo>
                <a:lnTo>
                  <a:pt x="308" y="281"/>
                </a:lnTo>
                <a:lnTo>
                  <a:pt x="295" y="164"/>
                </a:lnTo>
                <a:lnTo>
                  <a:pt x="230" y="140"/>
                </a:lnTo>
                <a:lnTo>
                  <a:pt x="211" y="114"/>
                </a:lnTo>
                <a:lnTo>
                  <a:pt x="229" y="91"/>
                </a:lnTo>
                <a:lnTo>
                  <a:pt x="240" y="93"/>
                </a:lnTo>
                <a:lnTo>
                  <a:pt x="247" y="82"/>
                </a:lnTo>
                <a:lnTo>
                  <a:pt x="247" y="70"/>
                </a:lnTo>
                <a:lnTo>
                  <a:pt x="263" y="68"/>
                </a:lnTo>
                <a:lnTo>
                  <a:pt x="267" y="35"/>
                </a:lnTo>
                <a:lnTo>
                  <a:pt x="252" y="11"/>
                </a:lnTo>
                <a:lnTo>
                  <a:pt x="234" y="2"/>
                </a:lnTo>
                <a:lnTo>
                  <a:pt x="209" y="2"/>
                </a:lnTo>
                <a:lnTo>
                  <a:pt x="192" y="0"/>
                </a:lnTo>
                <a:lnTo>
                  <a:pt x="175" y="6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7" name="Freeform 19"/>
          <p:cNvSpPr>
            <a:spLocks/>
          </p:cNvSpPr>
          <p:nvPr/>
        </p:nvSpPr>
        <p:spPr bwMode="auto">
          <a:xfrm>
            <a:off x="5292725" y="2144713"/>
            <a:ext cx="360363" cy="1398587"/>
          </a:xfrm>
          <a:custGeom>
            <a:avLst/>
            <a:gdLst>
              <a:gd name="T0" fmla="*/ 114524184 w 263"/>
              <a:gd name="T1" fmla="*/ 37308401 h 1024"/>
              <a:gd name="T2" fmla="*/ 114524184 w 263"/>
              <a:gd name="T3" fmla="*/ 82079575 h 1024"/>
              <a:gd name="T4" fmla="*/ 122034258 w 263"/>
              <a:gd name="T5" fmla="*/ 97002389 h 1024"/>
              <a:gd name="T6" fmla="*/ 101382581 w 263"/>
              <a:gd name="T7" fmla="*/ 134310789 h 1024"/>
              <a:gd name="T8" fmla="*/ 114524184 w 263"/>
              <a:gd name="T9" fmla="*/ 147369276 h 1024"/>
              <a:gd name="T10" fmla="*/ 112647007 w 263"/>
              <a:gd name="T11" fmla="*/ 160426397 h 1024"/>
              <a:gd name="T12" fmla="*/ 125789980 w 263"/>
              <a:gd name="T13" fmla="*/ 212658978 h 1024"/>
              <a:gd name="T14" fmla="*/ 125789980 w 263"/>
              <a:gd name="T15" fmla="*/ 221986078 h 1024"/>
              <a:gd name="T16" fmla="*/ 41303355 w 263"/>
              <a:gd name="T17" fmla="*/ 272352965 h 1024"/>
              <a:gd name="T18" fmla="*/ 0 w 263"/>
              <a:gd name="T19" fmla="*/ 669689620 h 1024"/>
              <a:gd name="T20" fmla="*/ 50690605 w 263"/>
              <a:gd name="T21" fmla="*/ 738710708 h 1024"/>
              <a:gd name="T22" fmla="*/ 30038928 w 263"/>
              <a:gd name="T23" fmla="*/ 951369685 h 1024"/>
              <a:gd name="T24" fmla="*/ 63833578 w 263"/>
              <a:gd name="T25" fmla="*/ 975619600 h 1024"/>
              <a:gd name="T26" fmla="*/ 78852357 w 263"/>
              <a:gd name="T27" fmla="*/ 1311397939 h 1024"/>
              <a:gd name="T28" fmla="*/ 107014109 w 263"/>
              <a:gd name="T29" fmla="*/ 1649040606 h 1024"/>
              <a:gd name="T30" fmla="*/ 97626858 w 263"/>
              <a:gd name="T31" fmla="*/ 1669560500 h 1024"/>
              <a:gd name="T32" fmla="*/ 9387251 w 263"/>
              <a:gd name="T33" fmla="*/ 1732984508 h 1024"/>
              <a:gd name="T34" fmla="*/ 18774501 w 263"/>
              <a:gd name="T35" fmla="*/ 1744177301 h 1024"/>
              <a:gd name="T36" fmla="*/ 50690605 w 263"/>
              <a:gd name="T37" fmla="*/ 1757235788 h 1024"/>
              <a:gd name="T38" fmla="*/ 105136933 w 263"/>
              <a:gd name="T39" fmla="*/ 1744177301 h 1024"/>
              <a:gd name="T40" fmla="*/ 152073186 w 263"/>
              <a:gd name="T41" fmla="*/ 1719927387 h 1024"/>
              <a:gd name="T42" fmla="*/ 193377911 w 263"/>
              <a:gd name="T43" fmla="*/ 1706868901 h 1024"/>
              <a:gd name="T44" fmla="*/ 193377911 w 263"/>
              <a:gd name="T45" fmla="*/ 1764697195 h 1024"/>
              <a:gd name="T46" fmla="*/ 212152412 w 263"/>
              <a:gd name="T47" fmla="*/ 1766562888 h 1024"/>
              <a:gd name="T48" fmla="*/ 180234938 w 263"/>
              <a:gd name="T49" fmla="*/ 1818794103 h 1024"/>
              <a:gd name="T50" fmla="*/ 197132263 w 263"/>
              <a:gd name="T51" fmla="*/ 1897142291 h 1024"/>
              <a:gd name="T52" fmla="*/ 227171191 w 263"/>
              <a:gd name="T53" fmla="*/ 1908335085 h 1024"/>
              <a:gd name="T54" fmla="*/ 277863166 w 263"/>
              <a:gd name="T55" fmla="*/ 1841179690 h 1024"/>
              <a:gd name="T56" fmla="*/ 277863166 w 263"/>
              <a:gd name="T57" fmla="*/ 1794544189 h 1024"/>
              <a:gd name="T58" fmla="*/ 294760492 w 263"/>
              <a:gd name="T59" fmla="*/ 1787082782 h 1024"/>
              <a:gd name="T60" fmla="*/ 315412169 w 263"/>
              <a:gd name="T61" fmla="*/ 1352437726 h 1024"/>
              <a:gd name="T62" fmla="*/ 294760492 w 263"/>
              <a:gd name="T63" fmla="*/ 1309532246 h 1024"/>
              <a:gd name="T64" fmla="*/ 354838347 w 263"/>
              <a:gd name="T65" fmla="*/ 1016659387 h 1024"/>
              <a:gd name="T66" fmla="*/ 386755822 w 263"/>
              <a:gd name="T67" fmla="*/ 1003600900 h 1024"/>
              <a:gd name="T68" fmla="*/ 401774601 w 263"/>
              <a:gd name="T69" fmla="*/ 703266634 h 1024"/>
              <a:gd name="T70" fmla="*/ 491892755 w 263"/>
              <a:gd name="T71" fmla="*/ 667823927 h 1024"/>
              <a:gd name="T72" fmla="*/ 454343752 w 263"/>
              <a:gd name="T73" fmla="*/ 339508360 h 1024"/>
              <a:gd name="T74" fmla="*/ 313534993 w 263"/>
              <a:gd name="T75" fmla="*/ 251833072 h 1024"/>
              <a:gd name="T76" fmla="*/ 277863166 w 263"/>
              <a:gd name="T77" fmla="*/ 220120385 h 1024"/>
              <a:gd name="T78" fmla="*/ 277863166 w 263"/>
              <a:gd name="T79" fmla="*/ 190273391 h 1024"/>
              <a:gd name="T80" fmla="*/ 291004769 w 263"/>
              <a:gd name="T81" fmla="*/ 167889170 h 1024"/>
              <a:gd name="T82" fmla="*/ 306024918 w 263"/>
              <a:gd name="T83" fmla="*/ 149234969 h 1024"/>
              <a:gd name="T84" fmla="*/ 321043697 w 263"/>
              <a:gd name="T85" fmla="*/ 124983689 h 1024"/>
              <a:gd name="T86" fmla="*/ 328553772 w 263"/>
              <a:gd name="T87" fmla="*/ 102598102 h 1024"/>
              <a:gd name="T88" fmla="*/ 328553772 w 263"/>
              <a:gd name="T89" fmla="*/ 80213881 h 1024"/>
              <a:gd name="T90" fmla="*/ 321043697 w 263"/>
              <a:gd name="T91" fmla="*/ 54096908 h 1024"/>
              <a:gd name="T92" fmla="*/ 304147742 w 263"/>
              <a:gd name="T93" fmla="*/ 31712687 h 1024"/>
              <a:gd name="T94" fmla="*/ 277863166 w 263"/>
              <a:gd name="T95" fmla="*/ 11192793 h 1024"/>
              <a:gd name="T96" fmla="*/ 247824238 w 263"/>
              <a:gd name="T97" fmla="*/ 0 h 1024"/>
              <a:gd name="T98" fmla="*/ 214029588 w 263"/>
              <a:gd name="T99" fmla="*/ 0 h 1024"/>
              <a:gd name="T100" fmla="*/ 180234938 w 263"/>
              <a:gd name="T101" fmla="*/ 1865693 h 1024"/>
              <a:gd name="T102" fmla="*/ 152073186 w 263"/>
              <a:gd name="T103" fmla="*/ 11192793 h 1024"/>
              <a:gd name="T104" fmla="*/ 114524184 w 263"/>
              <a:gd name="T105" fmla="*/ 37308401 h 10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3" h="1024">
                <a:moveTo>
                  <a:pt x="61" y="20"/>
                </a:moveTo>
                <a:lnTo>
                  <a:pt x="61" y="44"/>
                </a:lnTo>
                <a:lnTo>
                  <a:pt x="65" y="52"/>
                </a:lnTo>
                <a:lnTo>
                  <a:pt x="54" y="72"/>
                </a:lnTo>
                <a:lnTo>
                  <a:pt x="61" y="79"/>
                </a:lnTo>
                <a:lnTo>
                  <a:pt x="60" y="86"/>
                </a:lnTo>
                <a:lnTo>
                  <a:pt x="67" y="114"/>
                </a:lnTo>
                <a:lnTo>
                  <a:pt x="67" y="119"/>
                </a:lnTo>
                <a:lnTo>
                  <a:pt x="22" y="146"/>
                </a:lnTo>
                <a:lnTo>
                  <a:pt x="0" y="359"/>
                </a:lnTo>
                <a:lnTo>
                  <a:pt x="27" y="396"/>
                </a:lnTo>
                <a:lnTo>
                  <a:pt x="16" y="510"/>
                </a:lnTo>
                <a:lnTo>
                  <a:pt x="34" y="523"/>
                </a:lnTo>
                <a:lnTo>
                  <a:pt x="42" y="703"/>
                </a:lnTo>
                <a:lnTo>
                  <a:pt x="57" y="884"/>
                </a:lnTo>
                <a:lnTo>
                  <a:pt x="52" y="895"/>
                </a:lnTo>
                <a:lnTo>
                  <a:pt x="5" y="929"/>
                </a:lnTo>
                <a:lnTo>
                  <a:pt x="10" y="935"/>
                </a:lnTo>
                <a:lnTo>
                  <a:pt x="27" y="942"/>
                </a:lnTo>
                <a:lnTo>
                  <a:pt x="56" y="935"/>
                </a:lnTo>
                <a:lnTo>
                  <a:pt x="81" y="922"/>
                </a:lnTo>
                <a:lnTo>
                  <a:pt x="103" y="915"/>
                </a:lnTo>
                <a:lnTo>
                  <a:pt x="103" y="946"/>
                </a:lnTo>
                <a:lnTo>
                  <a:pt x="113" y="947"/>
                </a:lnTo>
                <a:lnTo>
                  <a:pt x="96" y="975"/>
                </a:lnTo>
                <a:lnTo>
                  <a:pt x="105" y="1017"/>
                </a:lnTo>
                <a:lnTo>
                  <a:pt x="121" y="1023"/>
                </a:lnTo>
                <a:lnTo>
                  <a:pt x="148" y="987"/>
                </a:lnTo>
                <a:lnTo>
                  <a:pt x="148" y="962"/>
                </a:lnTo>
                <a:lnTo>
                  <a:pt x="157" y="958"/>
                </a:lnTo>
                <a:lnTo>
                  <a:pt x="168" y="725"/>
                </a:lnTo>
                <a:lnTo>
                  <a:pt x="157" y="702"/>
                </a:lnTo>
                <a:lnTo>
                  <a:pt x="189" y="545"/>
                </a:lnTo>
                <a:lnTo>
                  <a:pt x="206" y="538"/>
                </a:lnTo>
                <a:lnTo>
                  <a:pt x="214" y="377"/>
                </a:lnTo>
                <a:lnTo>
                  <a:pt x="262" y="358"/>
                </a:lnTo>
                <a:lnTo>
                  <a:pt x="242" y="182"/>
                </a:lnTo>
                <a:lnTo>
                  <a:pt x="167" y="135"/>
                </a:lnTo>
                <a:lnTo>
                  <a:pt x="148" y="118"/>
                </a:lnTo>
                <a:lnTo>
                  <a:pt x="148" y="102"/>
                </a:lnTo>
                <a:lnTo>
                  <a:pt x="155" y="90"/>
                </a:lnTo>
                <a:lnTo>
                  <a:pt x="163" y="80"/>
                </a:lnTo>
                <a:lnTo>
                  <a:pt x="171" y="67"/>
                </a:lnTo>
                <a:lnTo>
                  <a:pt x="175" y="55"/>
                </a:lnTo>
                <a:lnTo>
                  <a:pt x="175" y="43"/>
                </a:lnTo>
                <a:lnTo>
                  <a:pt x="171" y="29"/>
                </a:lnTo>
                <a:lnTo>
                  <a:pt x="162" y="17"/>
                </a:lnTo>
                <a:lnTo>
                  <a:pt x="148" y="6"/>
                </a:lnTo>
                <a:lnTo>
                  <a:pt x="132" y="0"/>
                </a:lnTo>
                <a:lnTo>
                  <a:pt x="114" y="0"/>
                </a:lnTo>
                <a:lnTo>
                  <a:pt x="96" y="1"/>
                </a:lnTo>
                <a:lnTo>
                  <a:pt x="81" y="6"/>
                </a:lnTo>
                <a:lnTo>
                  <a:pt x="61" y="20"/>
                </a:lnTo>
              </a:path>
            </a:pathLst>
          </a:custGeom>
          <a:solidFill>
            <a:srgbClr val="002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8" name="Freeform 20"/>
          <p:cNvSpPr>
            <a:spLocks/>
          </p:cNvSpPr>
          <p:nvPr/>
        </p:nvSpPr>
        <p:spPr bwMode="auto">
          <a:xfrm>
            <a:off x="2457450" y="2112963"/>
            <a:ext cx="330200" cy="1204912"/>
          </a:xfrm>
          <a:custGeom>
            <a:avLst/>
            <a:gdLst>
              <a:gd name="T0" fmla="*/ 283463684 w 241"/>
              <a:gd name="T1" fmla="*/ 0 h 882"/>
              <a:gd name="T2" fmla="*/ 183969354 w 241"/>
              <a:gd name="T3" fmla="*/ 48522981 h 882"/>
              <a:gd name="T4" fmla="*/ 182092284 w 241"/>
              <a:gd name="T5" fmla="*/ 160499196 h 882"/>
              <a:gd name="T6" fmla="*/ 133284339 w 241"/>
              <a:gd name="T7" fmla="*/ 212754399 h 882"/>
              <a:gd name="T8" fmla="*/ 31912939 w 241"/>
              <a:gd name="T9" fmla="*/ 270607935 h 882"/>
              <a:gd name="T10" fmla="*/ 13140864 w 241"/>
              <a:gd name="T11" fmla="*/ 591606328 h 882"/>
              <a:gd name="T12" fmla="*/ 84476395 w 241"/>
              <a:gd name="T13" fmla="*/ 862214262 h 882"/>
              <a:gd name="T14" fmla="*/ 153933485 w 241"/>
              <a:gd name="T15" fmla="*/ 1069370329 h 882"/>
              <a:gd name="T16" fmla="*/ 140792622 w 241"/>
              <a:gd name="T17" fmla="*/ 1563930694 h 882"/>
              <a:gd name="T18" fmla="*/ 153933485 w 241"/>
              <a:gd name="T19" fmla="*/ 1584459280 h 882"/>
              <a:gd name="T20" fmla="*/ 225269017 w 241"/>
              <a:gd name="T21" fmla="*/ 1636714483 h 882"/>
              <a:gd name="T22" fmla="*/ 264691608 w 241"/>
              <a:gd name="T23" fmla="*/ 1644180292 h 882"/>
              <a:gd name="T24" fmla="*/ 289094895 w 241"/>
              <a:gd name="T25" fmla="*/ 1631116150 h 882"/>
              <a:gd name="T26" fmla="*/ 275954032 w 241"/>
              <a:gd name="T27" fmla="*/ 1603121755 h 882"/>
              <a:gd name="T28" fmla="*/ 240286951 w 241"/>
              <a:gd name="T29" fmla="*/ 1563930694 h 882"/>
              <a:gd name="T30" fmla="*/ 253427815 w 241"/>
              <a:gd name="T31" fmla="*/ 1547134330 h 882"/>
              <a:gd name="T32" fmla="*/ 343535422 w 241"/>
              <a:gd name="T33" fmla="*/ 1578860947 h 882"/>
              <a:gd name="T34" fmla="*/ 352920774 w 241"/>
              <a:gd name="T35" fmla="*/ 1558332362 h 882"/>
              <a:gd name="T36" fmla="*/ 343535422 w 241"/>
              <a:gd name="T37" fmla="*/ 1535936299 h 882"/>
              <a:gd name="T38" fmla="*/ 317253694 w 241"/>
              <a:gd name="T39" fmla="*/ 1506075793 h 882"/>
              <a:gd name="T40" fmla="*/ 347289563 w 241"/>
              <a:gd name="T41" fmla="*/ 1347444073 h 882"/>
              <a:gd name="T42" fmla="*/ 379202502 w 241"/>
              <a:gd name="T43" fmla="*/ 899540578 h 882"/>
              <a:gd name="T44" fmla="*/ 394220437 w 241"/>
              <a:gd name="T45" fmla="*/ 809959059 h 882"/>
              <a:gd name="T46" fmla="*/ 366061638 w 241"/>
              <a:gd name="T47" fmla="*/ 634530976 h 882"/>
              <a:gd name="T48" fmla="*/ 388589225 w 241"/>
              <a:gd name="T49" fmla="*/ 632663499 h 882"/>
              <a:gd name="T50" fmla="*/ 405484230 w 241"/>
              <a:gd name="T51" fmla="*/ 625199056 h 882"/>
              <a:gd name="T52" fmla="*/ 422379235 w 241"/>
              <a:gd name="T53" fmla="*/ 614001024 h 882"/>
              <a:gd name="T54" fmla="*/ 435520099 w 241"/>
              <a:gd name="T55" fmla="*/ 599070771 h 882"/>
              <a:gd name="T56" fmla="*/ 450538033 w 241"/>
              <a:gd name="T57" fmla="*/ 576676074 h 882"/>
              <a:gd name="T58" fmla="*/ 437397169 w 241"/>
              <a:gd name="T59" fmla="*/ 487095922 h 882"/>
              <a:gd name="T60" fmla="*/ 330394558 w 241"/>
              <a:gd name="T61" fmla="*/ 279939855 h 882"/>
              <a:gd name="T62" fmla="*/ 289094895 w 241"/>
              <a:gd name="T63" fmla="*/ 220218843 h 882"/>
              <a:gd name="T64" fmla="*/ 337902840 w 241"/>
              <a:gd name="T65" fmla="*/ 181027782 h 882"/>
              <a:gd name="T66" fmla="*/ 339781280 w 241"/>
              <a:gd name="T67" fmla="*/ 171695862 h 882"/>
              <a:gd name="T68" fmla="*/ 354799215 w 241"/>
              <a:gd name="T69" fmla="*/ 153033387 h 882"/>
              <a:gd name="T70" fmla="*/ 352920774 w 241"/>
              <a:gd name="T71" fmla="*/ 108243994 h 882"/>
              <a:gd name="T72" fmla="*/ 358553356 w 241"/>
              <a:gd name="T73" fmla="*/ 55987425 h 8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41" h="882">
                <a:moveTo>
                  <a:pt x="180" y="9"/>
                </a:moveTo>
                <a:lnTo>
                  <a:pt x="151" y="0"/>
                </a:lnTo>
                <a:lnTo>
                  <a:pt x="120" y="4"/>
                </a:lnTo>
                <a:lnTo>
                  <a:pt x="98" y="26"/>
                </a:lnTo>
                <a:lnTo>
                  <a:pt x="90" y="54"/>
                </a:lnTo>
                <a:lnTo>
                  <a:pt x="97" y="86"/>
                </a:lnTo>
                <a:lnTo>
                  <a:pt x="87" y="105"/>
                </a:lnTo>
                <a:lnTo>
                  <a:pt x="71" y="114"/>
                </a:lnTo>
                <a:lnTo>
                  <a:pt x="29" y="133"/>
                </a:lnTo>
                <a:lnTo>
                  <a:pt x="17" y="145"/>
                </a:lnTo>
                <a:lnTo>
                  <a:pt x="0" y="288"/>
                </a:lnTo>
                <a:lnTo>
                  <a:pt x="7" y="317"/>
                </a:lnTo>
                <a:lnTo>
                  <a:pt x="51" y="329"/>
                </a:lnTo>
                <a:lnTo>
                  <a:pt x="45" y="462"/>
                </a:lnTo>
                <a:lnTo>
                  <a:pt x="75" y="475"/>
                </a:lnTo>
                <a:lnTo>
                  <a:pt x="82" y="573"/>
                </a:lnTo>
                <a:lnTo>
                  <a:pt x="76" y="744"/>
                </a:lnTo>
                <a:lnTo>
                  <a:pt x="75" y="838"/>
                </a:lnTo>
                <a:lnTo>
                  <a:pt x="82" y="841"/>
                </a:lnTo>
                <a:lnTo>
                  <a:pt x="82" y="849"/>
                </a:lnTo>
                <a:lnTo>
                  <a:pt x="105" y="865"/>
                </a:lnTo>
                <a:lnTo>
                  <a:pt x="120" y="877"/>
                </a:lnTo>
                <a:lnTo>
                  <a:pt x="129" y="881"/>
                </a:lnTo>
                <a:lnTo>
                  <a:pt x="141" y="881"/>
                </a:lnTo>
                <a:lnTo>
                  <a:pt x="152" y="878"/>
                </a:lnTo>
                <a:lnTo>
                  <a:pt x="154" y="874"/>
                </a:lnTo>
                <a:lnTo>
                  <a:pt x="152" y="867"/>
                </a:lnTo>
                <a:lnTo>
                  <a:pt x="147" y="859"/>
                </a:lnTo>
                <a:lnTo>
                  <a:pt x="139" y="848"/>
                </a:lnTo>
                <a:lnTo>
                  <a:pt x="128" y="838"/>
                </a:lnTo>
                <a:lnTo>
                  <a:pt x="135" y="841"/>
                </a:lnTo>
                <a:lnTo>
                  <a:pt x="135" y="829"/>
                </a:lnTo>
                <a:lnTo>
                  <a:pt x="170" y="846"/>
                </a:lnTo>
                <a:lnTo>
                  <a:pt x="183" y="846"/>
                </a:lnTo>
                <a:lnTo>
                  <a:pt x="188" y="841"/>
                </a:lnTo>
                <a:lnTo>
                  <a:pt x="188" y="835"/>
                </a:lnTo>
                <a:lnTo>
                  <a:pt x="186" y="830"/>
                </a:lnTo>
                <a:lnTo>
                  <a:pt x="183" y="823"/>
                </a:lnTo>
                <a:lnTo>
                  <a:pt x="175" y="815"/>
                </a:lnTo>
                <a:lnTo>
                  <a:pt x="169" y="807"/>
                </a:lnTo>
                <a:lnTo>
                  <a:pt x="177" y="806"/>
                </a:lnTo>
                <a:lnTo>
                  <a:pt x="185" y="722"/>
                </a:lnTo>
                <a:lnTo>
                  <a:pt x="188" y="590"/>
                </a:lnTo>
                <a:lnTo>
                  <a:pt x="202" y="482"/>
                </a:lnTo>
                <a:lnTo>
                  <a:pt x="206" y="451"/>
                </a:lnTo>
                <a:lnTo>
                  <a:pt x="210" y="434"/>
                </a:lnTo>
                <a:lnTo>
                  <a:pt x="200" y="368"/>
                </a:lnTo>
                <a:lnTo>
                  <a:pt x="195" y="340"/>
                </a:lnTo>
                <a:lnTo>
                  <a:pt x="202" y="343"/>
                </a:lnTo>
                <a:lnTo>
                  <a:pt x="207" y="339"/>
                </a:lnTo>
                <a:lnTo>
                  <a:pt x="210" y="339"/>
                </a:lnTo>
                <a:lnTo>
                  <a:pt x="216" y="335"/>
                </a:lnTo>
                <a:lnTo>
                  <a:pt x="223" y="335"/>
                </a:lnTo>
                <a:lnTo>
                  <a:pt x="225" y="329"/>
                </a:lnTo>
                <a:lnTo>
                  <a:pt x="230" y="327"/>
                </a:lnTo>
                <a:lnTo>
                  <a:pt x="232" y="321"/>
                </a:lnTo>
                <a:lnTo>
                  <a:pt x="237" y="317"/>
                </a:lnTo>
                <a:lnTo>
                  <a:pt x="240" y="309"/>
                </a:lnTo>
                <a:lnTo>
                  <a:pt x="228" y="280"/>
                </a:lnTo>
                <a:lnTo>
                  <a:pt x="233" y="261"/>
                </a:lnTo>
                <a:lnTo>
                  <a:pt x="210" y="280"/>
                </a:lnTo>
                <a:lnTo>
                  <a:pt x="176" y="150"/>
                </a:lnTo>
                <a:lnTo>
                  <a:pt x="149" y="124"/>
                </a:lnTo>
                <a:lnTo>
                  <a:pt x="154" y="118"/>
                </a:lnTo>
                <a:lnTo>
                  <a:pt x="177" y="114"/>
                </a:lnTo>
                <a:lnTo>
                  <a:pt x="180" y="97"/>
                </a:lnTo>
                <a:lnTo>
                  <a:pt x="172" y="93"/>
                </a:lnTo>
                <a:lnTo>
                  <a:pt x="181" y="92"/>
                </a:lnTo>
                <a:lnTo>
                  <a:pt x="180" y="86"/>
                </a:lnTo>
                <a:lnTo>
                  <a:pt x="189" y="82"/>
                </a:lnTo>
                <a:lnTo>
                  <a:pt x="183" y="61"/>
                </a:lnTo>
                <a:lnTo>
                  <a:pt x="188" y="58"/>
                </a:lnTo>
                <a:lnTo>
                  <a:pt x="185" y="30"/>
                </a:lnTo>
                <a:lnTo>
                  <a:pt x="191" y="30"/>
                </a:lnTo>
                <a:lnTo>
                  <a:pt x="180" y="9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621" name="WordArt 21"/>
          <p:cNvSpPr>
            <a:spLocks noChangeArrowheads="1" noChangeShapeType="1" noTextEdit="1"/>
          </p:cNvSpPr>
          <p:nvPr/>
        </p:nvSpPr>
        <p:spPr bwMode="auto">
          <a:xfrm rot="-645946">
            <a:off x="920750" y="2944813"/>
            <a:ext cx="7178675" cy="2014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何不虛擬排隊？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4D19C9-A05B-42BC-BD88-BA835C4F8BDB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991475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ea typeface="新細明體" panose="02020500000000000000" pitchFamily="18" charset="-120"/>
              </a:rPr>
              <a:t>零件價格不斷下降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OEM </a:t>
            </a:r>
            <a:r>
              <a:rPr lang="zh-TW" altLang="en-US" sz="2000">
                <a:ea typeface="新細明體" panose="02020500000000000000" pitchFamily="18" charset="-120"/>
              </a:rPr>
              <a:t>代工生產：</a:t>
            </a:r>
            <a:r>
              <a:rPr lang="en-US" altLang="zh-TW" sz="2000">
                <a:ea typeface="新細明體" panose="02020500000000000000" pitchFamily="18" charset="-120"/>
              </a:rPr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ODM</a:t>
            </a:r>
            <a:r>
              <a:rPr lang="zh-TW" altLang="en-US" sz="2000">
                <a:ea typeface="新細明體" panose="02020500000000000000" pitchFamily="18" charset="-120"/>
              </a:rPr>
              <a:t>代工設計生產：</a:t>
            </a:r>
            <a:r>
              <a:rPr lang="en-US" altLang="zh-TW" sz="2000">
                <a:ea typeface="新細明體" panose="02020500000000000000" pitchFamily="18" charset="-120"/>
              </a:rPr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1999</a:t>
            </a:r>
            <a:r>
              <a:rPr lang="zh-TW" altLang="en-US" sz="2400"/>
              <a:t>年的買方需求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955</a:t>
            </a:r>
            <a:r>
              <a:rPr lang="zh-TW" altLang="en-US" sz="2000">
                <a:ea typeface="新細明體" panose="02020500000000000000" pitchFamily="18" charset="-120"/>
              </a:rPr>
              <a:t>：</a:t>
            </a:r>
            <a:r>
              <a:rPr lang="en-US" altLang="zh-TW" sz="2000">
                <a:ea typeface="新細明體" panose="02020500000000000000" pitchFamily="18" charset="-120"/>
              </a:rPr>
              <a:t>95%</a:t>
            </a:r>
            <a:r>
              <a:rPr lang="zh-TW" altLang="en-US" sz="2000">
                <a:ea typeface="新細明體" panose="02020500000000000000" pitchFamily="18" charset="-120"/>
              </a:rPr>
              <a:t>的訂單在</a:t>
            </a:r>
            <a:r>
              <a:rPr lang="en-US" altLang="zh-TW" sz="2000">
                <a:ea typeface="新細明體" panose="02020500000000000000" pitchFamily="18" charset="-120"/>
              </a:rPr>
              <a:t>5</a:t>
            </a:r>
            <a:r>
              <a:rPr lang="zh-TW" altLang="en-US" sz="2000">
                <a:ea typeface="新細明體" panose="02020500000000000000" pitchFamily="18" charset="-120"/>
              </a:rPr>
              <a:t>天內交貨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ea typeface="新細明體" panose="02020500000000000000" pitchFamily="18" charset="-120"/>
              </a:rPr>
              <a:t>應變：</a:t>
            </a:r>
            <a:r>
              <a:rPr lang="en-US" altLang="zh-TW" sz="2000">
                <a:ea typeface="新細明體" panose="02020500000000000000" pitchFamily="18" charset="-120"/>
              </a:rPr>
              <a:t>VMI (Vendor Managed Inventory) </a:t>
            </a:r>
            <a:r>
              <a:rPr lang="zh-TW" altLang="en-US" sz="2000">
                <a:ea typeface="新細明體" panose="02020500000000000000" pitchFamily="18" charset="-120"/>
              </a:rPr>
              <a:t>在買方地點設立倉儲中心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>
                <a:ea typeface="新細明體" panose="02020500000000000000" pitchFamily="18" charset="-120"/>
              </a:rPr>
              <a:t>成品折舊、庫存成本大幅提高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目前的買方需求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ea typeface="新細明體" panose="02020500000000000000" pitchFamily="18" charset="-120"/>
              </a:rPr>
              <a:t>擴大委外、成本再壓低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983 (2003) </a:t>
            </a:r>
            <a:r>
              <a:rPr lang="en-US" altLang="zh-TW" sz="200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000">
                <a:ea typeface="新細明體" panose="02020500000000000000" pitchFamily="18" charset="-120"/>
              </a:rPr>
              <a:t>982 (2004) </a:t>
            </a:r>
            <a:r>
              <a:rPr lang="en-US" altLang="zh-TW" sz="2000"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en-US" altLang="zh-TW" sz="2000">
                <a:ea typeface="新細明體" panose="02020500000000000000" pitchFamily="18" charset="-120"/>
              </a:rPr>
              <a:t>1002 !!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D162EE-0C06-4CBA-AD73-FFEA4660CA3F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提前獲得資訊</a:t>
            </a:r>
            <a:r>
              <a:rPr lang="en-US" altLang="zh-TW">
                <a:ea typeface="新細明體" panose="02020500000000000000" pitchFamily="18" charset="-120"/>
              </a:rPr>
              <a:t>──</a:t>
            </a:r>
            <a:r>
              <a:rPr lang="zh-TW" altLang="en-US">
                <a:ea typeface="新細明體" panose="02020500000000000000" pitchFamily="18" charset="-120"/>
              </a:rPr>
              <a:t>偷看、偷跑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資訊處理傳遞快</a:t>
            </a:r>
            <a:r>
              <a:rPr lang="en-US" altLang="zh-TW">
                <a:ea typeface="新細明體" panose="02020500000000000000" pitchFamily="18" charset="-120"/>
              </a:rPr>
              <a:t>──</a:t>
            </a:r>
            <a:r>
              <a:rPr lang="zh-TW" altLang="en-US">
                <a:ea typeface="新細明體" panose="02020500000000000000" pitchFamily="18" charset="-120"/>
              </a:rPr>
              <a:t>延遲決策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備料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訂單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生產排程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生產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交貨至最終顧客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BTO—build to order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  <a:endParaRPr lang="en-US" altLang="zh-TW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頁尾版面配置區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3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4E26FAB-AAD5-4768-9F68-5D1BB13D6434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69175" cy="1143000"/>
          </a:xfrm>
        </p:spPr>
        <p:txBody>
          <a:bodyPr/>
          <a:lstStyle/>
          <a:p>
            <a:pPr eaLnBrk="1" hangingPunct="1"/>
            <a:r>
              <a:rPr lang="zh-TW" altLang="en-US" sz="3600"/>
              <a:t>流程重疊、</a:t>
            </a:r>
            <a:r>
              <a:rPr lang="zh-TW" altLang="en-US"/>
              <a:t>偷看偷跑</a:t>
            </a:r>
            <a:r>
              <a:rPr lang="zh-TW" altLang="en-US" sz="2800"/>
              <a:t>（甲公司實例）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</p:spPr>
        <p:txBody>
          <a:bodyPr/>
          <a:lstStyle/>
          <a:p>
            <a:pPr eaLnBrk="1" hangingPunct="1"/>
            <a:r>
              <a:rPr lang="zh-TW" altLang="en-US" sz="2800">
                <a:solidFill>
                  <a:schemeClr val="tx1"/>
                </a:solidFill>
              </a:rPr>
              <a:t>如何做到</a:t>
            </a:r>
            <a:r>
              <a:rPr lang="en-US" altLang="zh-TW" sz="2800">
                <a:solidFill>
                  <a:schemeClr val="tx1"/>
                </a:solidFill>
              </a:rPr>
              <a:t> 955</a:t>
            </a:r>
            <a:r>
              <a:rPr lang="zh-TW" altLang="en-US" sz="2800">
                <a:solidFill>
                  <a:schemeClr val="tx1"/>
                </a:solidFill>
              </a:rPr>
              <a:t>？</a:t>
            </a: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5"/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28" name="Freeform 6"/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29" name="Freeform 7"/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0" name="Line 8"/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1" name="Line 9"/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2" name="Freeform 10"/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33" name="Freeform 11"/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34" name="Rectangle 12"/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18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en-US" altLang="zh-TW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3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6" name="Rectangle 14"/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1937" name="Line 15"/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8" name="Line 16"/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39" name="Line 17"/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0" name="Line 18"/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1" name="Freeform 19"/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2" name="Freeform 20"/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3" name="Line 21"/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4" name="Rectangle 22"/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</a:t>
            </a:r>
            <a:r>
              <a:rPr lang="en-US" altLang="zh-TW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45" name="Freeform 23"/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6" name="Freeform 24"/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7" name="Line 25"/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8" name="Line 26"/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9" name="Freeform 27"/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50" name="Freeform 28"/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51" name="Rectangle 29"/>
          <p:cNvSpPr>
            <a:spLocks noChangeArrowheads="1"/>
          </p:cNvSpPr>
          <p:nvPr/>
        </p:nvSpPr>
        <p:spPr bwMode="auto">
          <a:xfrm>
            <a:off x="7329488" y="3541713"/>
            <a:ext cx="407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en-US" altLang="zh-TW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en-US" altLang="zh-TW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52" name="Line 30"/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3" name="Line 31"/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4" name="Freeform 32"/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5" name="Freeform 33"/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56" name="Rectangle 34"/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57" name="Rectangle 35"/>
          <p:cNvSpPr>
            <a:spLocks noChangeArrowheads="1"/>
          </p:cNvSpPr>
          <p:nvPr/>
        </p:nvSpPr>
        <p:spPr bwMode="auto">
          <a:xfrm>
            <a:off x="328613" y="29670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1985</a:t>
            </a:r>
            <a:r>
              <a:rPr lang="zh-TW" altLang="en-US" sz="30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81958" name="Rectangle 36"/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473125" name="Group 37"/>
          <p:cNvGrpSpPr>
            <a:grpSpLocks/>
          </p:cNvGrpSpPr>
          <p:nvPr/>
        </p:nvGrpSpPr>
        <p:grpSpPr bwMode="auto">
          <a:xfrm>
            <a:off x="323850" y="5105400"/>
            <a:ext cx="5194300" cy="1163638"/>
            <a:chOff x="204" y="3216"/>
            <a:chExt cx="3272" cy="733"/>
          </a:xfrm>
        </p:grpSpPr>
        <p:grpSp>
          <p:nvGrpSpPr>
            <p:cNvPr id="81982" name="Group 38"/>
            <p:cNvGrpSpPr>
              <a:grpSpLocks/>
            </p:cNvGrpSpPr>
            <p:nvPr/>
          </p:nvGrpSpPr>
          <p:grpSpPr bwMode="auto">
            <a:xfrm>
              <a:off x="1005" y="3505"/>
              <a:ext cx="2419" cy="152"/>
              <a:chOff x="1005" y="3505"/>
              <a:chExt cx="1737" cy="150"/>
            </a:xfrm>
          </p:grpSpPr>
          <p:pic>
            <p:nvPicPr>
              <p:cNvPr id="81993" name="Picture 3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" y="3505"/>
                <a:ext cx="173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94" name="Rectangle 40"/>
              <p:cNvSpPr>
                <a:spLocks noChangeArrowheads="1"/>
              </p:cNvSpPr>
              <p:nvPr/>
            </p:nvSpPr>
            <p:spPr bwMode="auto">
              <a:xfrm>
                <a:off x="1005" y="3505"/>
                <a:ext cx="1737" cy="15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1983" name="Freeform 41"/>
            <p:cNvSpPr>
              <a:spLocks/>
            </p:cNvSpPr>
            <p:nvPr/>
          </p:nvSpPr>
          <p:spPr bwMode="auto">
            <a:xfrm>
              <a:off x="1012" y="3625"/>
              <a:ext cx="1" cy="302"/>
            </a:xfrm>
            <a:custGeom>
              <a:avLst/>
              <a:gdLst>
                <a:gd name="T0" fmla="*/ 0 w 1"/>
                <a:gd name="T1" fmla="*/ 1 h 577"/>
                <a:gd name="T2" fmla="*/ 0 w 1"/>
                <a:gd name="T3" fmla="*/ 0 h 577"/>
                <a:gd name="T4" fmla="*/ 0 w 1"/>
                <a:gd name="T5" fmla="*/ 1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7">
                  <a:moveTo>
                    <a:pt x="0" y="577"/>
                  </a:moveTo>
                  <a:lnTo>
                    <a:pt x="0" y="0"/>
                  </a:lnTo>
                  <a:lnTo>
                    <a:pt x="0" y="577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84" name="Freeform 42"/>
            <p:cNvSpPr>
              <a:spLocks/>
            </p:cNvSpPr>
            <p:nvPr/>
          </p:nvSpPr>
          <p:spPr bwMode="auto">
            <a:xfrm>
              <a:off x="3430" y="3647"/>
              <a:ext cx="1" cy="302"/>
            </a:xfrm>
            <a:custGeom>
              <a:avLst/>
              <a:gdLst>
                <a:gd name="T0" fmla="*/ 0 w 1"/>
                <a:gd name="T1" fmla="*/ 1 h 577"/>
                <a:gd name="T2" fmla="*/ 0 w 1"/>
                <a:gd name="T3" fmla="*/ 0 h 577"/>
                <a:gd name="T4" fmla="*/ 0 w 1"/>
                <a:gd name="T5" fmla="*/ 1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7">
                  <a:moveTo>
                    <a:pt x="0" y="577"/>
                  </a:moveTo>
                  <a:lnTo>
                    <a:pt x="0" y="0"/>
                  </a:lnTo>
                  <a:lnTo>
                    <a:pt x="0" y="577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85" name="Line 43"/>
            <p:cNvSpPr>
              <a:spLocks noChangeShapeType="1"/>
            </p:cNvSpPr>
            <p:nvPr/>
          </p:nvSpPr>
          <p:spPr bwMode="auto">
            <a:xfrm flipH="1">
              <a:off x="1048" y="3801"/>
              <a:ext cx="832" cy="1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86" name="Freeform 44"/>
            <p:cNvSpPr>
              <a:spLocks/>
            </p:cNvSpPr>
            <p:nvPr/>
          </p:nvSpPr>
          <p:spPr bwMode="auto">
            <a:xfrm>
              <a:off x="1012" y="3780"/>
              <a:ext cx="43" cy="43"/>
            </a:xfrm>
            <a:custGeom>
              <a:avLst/>
              <a:gdLst>
                <a:gd name="T0" fmla="*/ 1 w 83"/>
                <a:gd name="T1" fmla="*/ 1 h 82"/>
                <a:gd name="T2" fmla="*/ 0 w 83"/>
                <a:gd name="T3" fmla="*/ 1 h 82"/>
                <a:gd name="T4" fmla="*/ 1 w 83"/>
                <a:gd name="T5" fmla="*/ 0 h 82"/>
                <a:gd name="T6" fmla="*/ 1 w 83"/>
                <a:gd name="T7" fmla="*/ 1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82">
                  <a:moveTo>
                    <a:pt x="83" y="82"/>
                  </a:moveTo>
                  <a:lnTo>
                    <a:pt x="0" y="41"/>
                  </a:lnTo>
                  <a:lnTo>
                    <a:pt x="83" y="0"/>
                  </a:lnTo>
                  <a:lnTo>
                    <a:pt x="83" y="8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1987" name="Group 45"/>
            <p:cNvGrpSpPr>
              <a:grpSpLocks/>
            </p:cNvGrpSpPr>
            <p:nvPr/>
          </p:nvGrpSpPr>
          <p:grpSpPr bwMode="auto">
            <a:xfrm>
              <a:off x="3392" y="3775"/>
              <a:ext cx="84" cy="43"/>
              <a:chOff x="2707" y="3780"/>
              <a:chExt cx="84" cy="43"/>
            </a:xfrm>
          </p:grpSpPr>
          <p:sp>
            <p:nvSpPr>
              <p:cNvPr id="81991" name="Freeform 46"/>
              <p:cNvSpPr>
                <a:spLocks/>
              </p:cNvSpPr>
              <p:nvPr/>
            </p:nvSpPr>
            <p:spPr bwMode="auto">
              <a:xfrm>
                <a:off x="2749" y="3780"/>
                <a:ext cx="42" cy="43"/>
              </a:xfrm>
              <a:custGeom>
                <a:avLst/>
                <a:gdLst>
                  <a:gd name="T0" fmla="*/ 1 w 84"/>
                  <a:gd name="T1" fmla="*/ 1 h 82"/>
                  <a:gd name="T2" fmla="*/ 0 w 84"/>
                  <a:gd name="T3" fmla="*/ 1 h 82"/>
                  <a:gd name="T4" fmla="*/ 1 w 84"/>
                  <a:gd name="T5" fmla="*/ 0 h 82"/>
                  <a:gd name="T6" fmla="*/ 1 w 84"/>
                  <a:gd name="T7" fmla="*/ 1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2">
                    <a:moveTo>
                      <a:pt x="84" y="82"/>
                    </a:moveTo>
                    <a:lnTo>
                      <a:pt x="0" y="41"/>
                    </a:lnTo>
                    <a:lnTo>
                      <a:pt x="84" y="0"/>
                    </a:lnTo>
                    <a:lnTo>
                      <a:pt x="84" y="8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1992" name="Freeform 47"/>
              <p:cNvSpPr>
                <a:spLocks/>
              </p:cNvSpPr>
              <p:nvPr/>
            </p:nvSpPr>
            <p:spPr bwMode="auto">
              <a:xfrm>
                <a:off x="2707" y="3780"/>
                <a:ext cx="42" cy="43"/>
              </a:xfrm>
              <a:custGeom>
                <a:avLst/>
                <a:gdLst>
                  <a:gd name="T0" fmla="*/ 0 w 82"/>
                  <a:gd name="T1" fmla="*/ 0 h 82"/>
                  <a:gd name="T2" fmla="*/ 1 w 82"/>
                  <a:gd name="T3" fmla="*/ 1 h 82"/>
                  <a:gd name="T4" fmla="*/ 0 w 82"/>
                  <a:gd name="T5" fmla="*/ 1 h 82"/>
                  <a:gd name="T6" fmla="*/ 0 w 82"/>
                  <a:gd name="T7" fmla="*/ 0 h 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82">
                    <a:moveTo>
                      <a:pt x="0" y="0"/>
                    </a:moveTo>
                    <a:lnTo>
                      <a:pt x="82" y="41"/>
                    </a:lnTo>
                    <a:lnTo>
                      <a:pt x="0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1988" name="Rectangle 48"/>
            <p:cNvSpPr>
              <a:spLocks noChangeArrowheads="1"/>
            </p:cNvSpPr>
            <p:nvPr/>
          </p:nvSpPr>
          <p:spPr bwMode="auto">
            <a:xfrm>
              <a:off x="1566" y="3722"/>
              <a:ext cx="58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12~26</a:t>
              </a:r>
              <a:r>
                <a:rPr lang="zh-TW" altLang="en-US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週</a:t>
              </a:r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81989" name="Rectangle 49"/>
            <p:cNvSpPr>
              <a:spLocks noChangeArrowheads="1"/>
            </p:cNvSpPr>
            <p:nvPr/>
          </p:nvSpPr>
          <p:spPr bwMode="auto">
            <a:xfrm>
              <a:off x="204" y="3216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3000" b="1">
                  <a:solidFill>
                    <a:srgbClr val="CC0000"/>
                  </a:solidFill>
                  <a:ea typeface="標楷體" panose="03000509000000000000" pitchFamily="65" charset="-120"/>
                </a:rPr>
                <a:t>1999</a:t>
              </a:r>
              <a:r>
                <a:rPr lang="zh-TW" altLang="en-US" sz="30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年</a:t>
              </a:r>
              <a:endParaRPr lang="zh-TW" altLang="en-US" sz="2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81990" name="Rectangle 50"/>
            <p:cNvSpPr>
              <a:spLocks noChangeArrowheads="1"/>
            </p:cNvSpPr>
            <p:nvPr/>
          </p:nvSpPr>
          <p:spPr bwMode="auto">
            <a:xfrm>
              <a:off x="1300" y="3327"/>
              <a:ext cx="57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滾動預測</a:t>
              </a:r>
              <a:endParaRPr lang="zh-TW" altLang="en-US" sz="1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473139" name="Group 51"/>
          <p:cNvGrpSpPr>
            <a:grpSpLocks/>
          </p:cNvGrpSpPr>
          <p:nvPr/>
        </p:nvGrpSpPr>
        <p:grpSpPr bwMode="auto">
          <a:xfrm>
            <a:off x="3295650" y="4905375"/>
            <a:ext cx="2451100" cy="1330325"/>
            <a:chOff x="2076" y="3090"/>
            <a:chExt cx="1544" cy="838"/>
          </a:xfrm>
        </p:grpSpPr>
        <p:pic>
          <p:nvPicPr>
            <p:cNvPr id="81974" name="Picture 5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" y="3265"/>
              <a:ext cx="86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5" name="Freeform 53"/>
            <p:cNvSpPr>
              <a:spLocks/>
            </p:cNvSpPr>
            <p:nvPr/>
          </p:nvSpPr>
          <p:spPr bwMode="auto">
            <a:xfrm>
              <a:off x="3618" y="3621"/>
              <a:ext cx="1" cy="306"/>
            </a:xfrm>
            <a:custGeom>
              <a:avLst/>
              <a:gdLst>
                <a:gd name="T0" fmla="*/ 0 w 1"/>
                <a:gd name="T1" fmla="*/ 1 h 586"/>
                <a:gd name="T2" fmla="*/ 0 w 1"/>
                <a:gd name="T3" fmla="*/ 0 h 586"/>
                <a:gd name="T4" fmla="*/ 0 w 1"/>
                <a:gd name="T5" fmla="*/ 1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86">
                  <a:moveTo>
                    <a:pt x="0" y="586"/>
                  </a:moveTo>
                  <a:lnTo>
                    <a:pt x="0" y="0"/>
                  </a:lnTo>
                  <a:lnTo>
                    <a:pt x="0" y="586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6" name="Freeform 54"/>
            <p:cNvSpPr>
              <a:spLocks/>
            </p:cNvSpPr>
            <p:nvPr/>
          </p:nvSpPr>
          <p:spPr bwMode="auto">
            <a:xfrm>
              <a:off x="3576" y="3780"/>
              <a:ext cx="42" cy="43"/>
            </a:xfrm>
            <a:custGeom>
              <a:avLst/>
              <a:gdLst>
                <a:gd name="T0" fmla="*/ 0 w 82"/>
                <a:gd name="T1" fmla="*/ 0 h 82"/>
                <a:gd name="T2" fmla="*/ 1 w 82"/>
                <a:gd name="T3" fmla="*/ 1 h 82"/>
                <a:gd name="T4" fmla="*/ 0 w 82"/>
                <a:gd name="T5" fmla="*/ 1 h 82"/>
                <a:gd name="T6" fmla="*/ 0 w 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2">
                  <a:moveTo>
                    <a:pt x="0" y="0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7" name="Freeform 55"/>
            <p:cNvSpPr>
              <a:spLocks/>
            </p:cNvSpPr>
            <p:nvPr/>
          </p:nvSpPr>
          <p:spPr bwMode="auto">
            <a:xfrm>
              <a:off x="3618" y="3625"/>
              <a:ext cx="1" cy="303"/>
            </a:xfrm>
            <a:custGeom>
              <a:avLst/>
              <a:gdLst>
                <a:gd name="T0" fmla="*/ 0 w 1"/>
                <a:gd name="T1" fmla="*/ 1 h 579"/>
                <a:gd name="T2" fmla="*/ 0 w 1"/>
                <a:gd name="T3" fmla="*/ 0 h 579"/>
                <a:gd name="T4" fmla="*/ 0 w 1"/>
                <a:gd name="T5" fmla="*/ 1 h 5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9">
                  <a:moveTo>
                    <a:pt x="0" y="579"/>
                  </a:moveTo>
                  <a:lnTo>
                    <a:pt x="0" y="0"/>
                  </a:lnTo>
                  <a:lnTo>
                    <a:pt x="0" y="579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8" name="Line 56"/>
            <p:cNvSpPr>
              <a:spLocks noChangeShapeType="1"/>
            </p:cNvSpPr>
            <p:nvPr/>
          </p:nvSpPr>
          <p:spPr bwMode="auto">
            <a:xfrm>
              <a:off x="2076" y="3800"/>
              <a:ext cx="1544" cy="2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81979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" y="3265"/>
              <a:ext cx="144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0" name="Rectangle 58"/>
            <p:cNvSpPr>
              <a:spLocks noChangeArrowheads="1"/>
            </p:cNvSpPr>
            <p:nvPr/>
          </p:nvSpPr>
          <p:spPr bwMode="auto">
            <a:xfrm>
              <a:off x="2157" y="3265"/>
              <a:ext cx="1447" cy="149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1981" name="Rectangle 59"/>
            <p:cNvSpPr>
              <a:spLocks noChangeArrowheads="1"/>
            </p:cNvSpPr>
            <p:nvPr/>
          </p:nvSpPr>
          <p:spPr bwMode="auto">
            <a:xfrm>
              <a:off x="2617" y="3090"/>
              <a:ext cx="57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預先備料</a:t>
              </a:r>
              <a:endParaRPr lang="zh-TW" altLang="en-US" sz="1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  <p:grpSp>
        <p:nvGrpSpPr>
          <p:cNvPr id="473148" name="Group 60"/>
          <p:cNvGrpSpPr>
            <a:grpSpLocks/>
          </p:cNvGrpSpPr>
          <p:nvPr/>
        </p:nvGrpSpPr>
        <p:grpSpPr bwMode="auto">
          <a:xfrm>
            <a:off x="4356100" y="3284538"/>
            <a:ext cx="4149725" cy="3316287"/>
            <a:chOff x="2744" y="2069"/>
            <a:chExt cx="2614" cy="2089"/>
          </a:xfrm>
        </p:grpSpPr>
        <p:grpSp>
          <p:nvGrpSpPr>
            <p:cNvPr id="81962" name="Group 61"/>
            <p:cNvGrpSpPr>
              <a:grpSpLocks/>
            </p:cNvGrpSpPr>
            <p:nvPr/>
          </p:nvGrpSpPr>
          <p:grpSpPr bwMode="auto">
            <a:xfrm>
              <a:off x="3612" y="3268"/>
              <a:ext cx="146" cy="143"/>
              <a:chOff x="3612" y="3268"/>
              <a:chExt cx="723" cy="150"/>
            </a:xfrm>
          </p:grpSpPr>
          <p:pic>
            <p:nvPicPr>
              <p:cNvPr id="81972" name="Picture 6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2" y="3268"/>
                <a:ext cx="72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3" name="Rectangle 63"/>
              <p:cNvSpPr>
                <a:spLocks noChangeArrowheads="1"/>
              </p:cNvSpPr>
              <p:nvPr/>
            </p:nvSpPr>
            <p:spPr bwMode="auto">
              <a:xfrm>
                <a:off x="3612" y="3268"/>
                <a:ext cx="723" cy="150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1963" name="Freeform 64"/>
            <p:cNvSpPr>
              <a:spLocks/>
            </p:cNvSpPr>
            <p:nvPr/>
          </p:nvSpPr>
          <p:spPr bwMode="auto">
            <a:xfrm>
              <a:off x="3754" y="3625"/>
              <a:ext cx="1" cy="303"/>
            </a:xfrm>
            <a:custGeom>
              <a:avLst/>
              <a:gdLst>
                <a:gd name="T0" fmla="*/ 0 w 1"/>
                <a:gd name="T1" fmla="*/ 1 h 579"/>
                <a:gd name="T2" fmla="*/ 0 w 1"/>
                <a:gd name="T3" fmla="*/ 0 h 579"/>
                <a:gd name="T4" fmla="*/ 0 w 1"/>
                <a:gd name="T5" fmla="*/ 1 h 5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579">
                  <a:moveTo>
                    <a:pt x="0" y="579"/>
                  </a:moveTo>
                  <a:lnTo>
                    <a:pt x="0" y="0"/>
                  </a:lnTo>
                  <a:lnTo>
                    <a:pt x="0" y="579"/>
                  </a:lnTo>
                </a:path>
              </a:pathLst>
            </a:custGeom>
            <a:noFill/>
            <a:ln w="4763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4" name="Line 65"/>
            <p:cNvSpPr>
              <a:spLocks noChangeShapeType="1"/>
            </p:cNvSpPr>
            <p:nvPr/>
          </p:nvSpPr>
          <p:spPr bwMode="auto">
            <a:xfrm flipH="1">
              <a:off x="3654" y="3802"/>
              <a:ext cx="81" cy="0"/>
            </a:xfrm>
            <a:prstGeom prst="line">
              <a:avLst/>
            </a:prstGeom>
            <a:noFill/>
            <a:ln w="4763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5" name="Freeform 66"/>
            <p:cNvSpPr>
              <a:spLocks/>
            </p:cNvSpPr>
            <p:nvPr/>
          </p:nvSpPr>
          <p:spPr bwMode="auto">
            <a:xfrm>
              <a:off x="3618" y="3780"/>
              <a:ext cx="41" cy="43"/>
            </a:xfrm>
            <a:custGeom>
              <a:avLst/>
              <a:gdLst>
                <a:gd name="T0" fmla="*/ 1 w 82"/>
                <a:gd name="T1" fmla="*/ 1 h 82"/>
                <a:gd name="T2" fmla="*/ 0 w 82"/>
                <a:gd name="T3" fmla="*/ 1 h 82"/>
                <a:gd name="T4" fmla="*/ 1 w 82"/>
                <a:gd name="T5" fmla="*/ 0 h 82"/>
                <a:gd name="T6" fmla="*/ 1 w 82"/>
                <a:gd name="T7" fmla="*/ 1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2">
                  <a:moveTo>
                    <a:pt x="82" y="82"/>
                  </a:moveTo>
                  <a:lnTo>
                    <a:pt x="0" y="41"/>
                  </a:lnTo>
                  <a:lnTo>
                    <a:pt x="82" y="0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6" name="Freeform 67"/>
            <p:cNvSpPr>
              <a:spLocks/>
            </p:cNvSpPr>
            <p:nvPr/>
          </p:nvSpPr>
          <p:spPr bwMode="auto">
            <a:xfrm>
              <a:off x="3712" y="3780"/>
              <a:ext cx="42" cy="43"/>
            </a:xfrm>
            <a:custGeom>
              <a:avLst/>
              <a:gdLst>
                <a:gd name="T0" fmla="*/ 0 w 82"/>
                <a:gd name="T1" fmla="*/ 0 h 82"/>
                <a:gd name="T2" fmla="*/ 1 w 82"/>
                <a:gd name="T3" fmla="*/ 1 h 82"/>
                <a:gd name="T4" fmla="*/ 0 w 82"/>
                <a:gd name="T5" fmla="*/ 1 h 82"/>
                <a:gd name="T6" fmla="*/ 0 w 82"/>
                <a:gd name="T7" fmla="*/ 0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82">
                  <a:moveTo>
                    <a:pt x="0" y="0"/>
                  </a:moveTo>
                  <a:lnTo>
                    <a:pt x="82" y="41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7" name="Rectangle 68"/>
            <p:cNvSpPr>
              <a:spLocks noChangeArrowheads="1"/>
            </p:cNvSpPr>
            <p:nvPr/>
          </p:nvSpPr>
          <p:spPr bwMode="auto">
            <a:xfrm>
              <a:off x="3461" y="3639"/>
              <a:ext cx="133" cy="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1</a:t>
              </a:r>
              <a:r>
                <a:rPr lang="zh-TW" altLang="en-US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週</a:t>
              </a:r>
              <a:r>
                <a:rPr lang="en-US" altLang="zh-TW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968" name="Line 69"/>
            <p:cNvSpPr>
              <a:spLocks noChangeShapeType="1"/>
            </p:cNvSpPr>
            <p:nvPr/>
          </p:nvSpPr>
          <p:spPr bwMode="auto">
            <a:xfrm>
              <a:off x="2744" y="2069"/>
              <a:ext cx="888" cy="119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69" name="Line 70"/>
            <p:cNvSpPr>
              <a:spLocks noChangeShapeType="1"/>
            </p:cNvSpPr>
            <p:nvPr/>
          </p:nvSpPr>
          <p:spPr bwMode="auto">
            <a:xfrm flipH="1">
              <a:off x="3744" y="2071"/>
              <a:ext cx="1614" cy="120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70" name="Rectangle 71"/>
            <p:cNvSpPr>
              <a:spLocks noChangeArrowheads="1"/>
            </p:cNvSpPr>
            <p:nvPr/>
          </p:nvSpPr>
          <p:spPr bwMode="auto">
            <a:xfrm>
              <a:off x="3777" y="3607"/>
              <a:ext cx="133" cy="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 b="1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5</a:t>
              </a:r>
              <a:r>
                <a:rPr lang="zh-TW" altLang="en-US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天</a:t>
              </a:r>
              <a:r>
                <a:rPr lang="en-US" altLang="zh-TW" sz="1800" b="1">
                  <a:solidFill>
                    <a:srgbClr val="33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1971" name="Rectangle 72"/>
            <p:cNvSpPr>
              <a:spLocks noChangeArrowheads="1"/>
            </p:cNvSpPr>
            <p:nvPr/>
          </p:nvSpPr>
          <p:spPr bwMode="auto">
            <a:xfrm>
              <a:off x="3772" y="3262"/>
              <a:ext cx="64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快速組裝</a:t>
              </a:r>
              <a:r>
                <a:rPr lang="en-US" altLang="zh-TW" sz="1800" b="1">
                  <a:solidFill>
                    <a:srgbClr val="CC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altLang="zh-TW" sz="1800">
                <a:solidFill>
                  <a:srgbClr val="CC0000"/>
                </a:solidFill>
                <a:latin typeface="Arial" panose="020B0604020202020204" pitchFamily="34" charset="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48A46D-DAAE-4069-BEAC-E6D74F04D4F3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3974" name="WordArt 4"/>
          <p:cNvSpPr>
            <a:spLocks noChangeArrowheads="1" noChangeShapeType="1" noTextEdit="1"/>
          </p:cNvSpPr>
          <p:nvPr/>
        </p:nvSpPr>
        <p:spPr bwMode="auto">
          <a:xfrm>
            <a:off x="900113" y="2492375"/>
            <a:ext cx="7416800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許多流程可以平行作業！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26BBFE-053F-4D20-8CFC-59DEA6EB5400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傳統循序送貨作業作業</a:t>
            </a:r>
          </a:p>
        </p:txBody>
      </p:sp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6096000" y="2590800"/>
            <a:ext cx="22860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4998" name="Line 4"/>
          <p:cNvSpPr>
            <a:spLocks noChangeShapeType="1"/>
          </p:cNvSpPr>
          <p:nvPr/>
        </p:nvSpPr>
        <p:spPr bwMode="auto">
          <a:xfrm>
            <a:off x="6096000" y="3657600"/>
            <a:ext cx="0" cy="914400"/>
          </a:xfrm>
          <a:prstGeom prst="line">
            <a:avLst/>
          </a:prstGeom>
          <a:noFill/>
          <a:ln w="5715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9" name="AutoShape 5"/>
          <p:cNvSpPr>
            <a:spLocks noChangeArrowheads="1"/>
          </p:cNvSpPr>
          <p:nvPr/>
        </p:nvSpPr>
        <p:spPr bwMode="auto">
          <a:xfrm>
            <a:off x="64008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0" name="AutoShape 6"/>
          <p:cNvSpPr>
            <a:spLocks noChangeArrowheads="1"/>
          </p:cNvSpPr>
          <p:nvPr/>
        </p:nvSpPr>
        <p:spPr bwMode="auto">
          <a:xfrm>
            <a:off x="70866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1" name="AutoShape 7"/>
          <p:cNvSpPr>
            <a:spLocks noChangeArrowheads="1"/>
          </p:cNvSpPr>
          <p:nvPr/>
        </p:nvSpPr>
        <p:spPr bwMode="auto">
          <a:xfrm>
            <a:off x="77724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2" name="AutoShape 8"/>
          <p:cNvSpPr>
            <a:spLocks noChangeArrowheads="1"/>
          </p:cNvSpPr>
          <p:nvPr/>
        </p:nvSpPr>
        <p:spPr bwMode="auto">
          <a:xfrm>
            <a:off x="64008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3" name="AutoShape 9"/>
          <p:cNvSpPr>
            <a:spLocks noChangeArrowheads="1"/>
          </p:cNvSpPr>
          <p:nvPr/>
        </p:nvSpPr>
        <p:spPr bwMode="auto">
          <a:xfrm>
            <a:off x="70866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4" name="AutoShape 10"/>
          <p:cNvSpPr>
            <a:spLocks noChangeArrowheads="1"/>
          </p:cNvSpPr>
          <p:nvPr/>
        </p:nvSpPr>
        <p:spPr bwMode="auto">
          <a:xfrm>
            <a:off x="77724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5" name="AutoShape 11"/>
          <p:cNvSpPr>
            <a:spLocks noChangeArrowheads="1"/>
          </p:cNvSpPr>
          <p:nvPr/>
        </p:nvSpPr>
        <p:spPr bwMode="auto">
          <a:xfrm>
            <a:off x="70866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6" name="AutoShape 12"/>
          <p:cNvSpPr>
            <a:spLocks noChangeArrowheads="1"/>
          </p:cNvSpPr>
          <p:nvPr/>
        </p:nvSpPr>
        <p:spPr bwMode="auto">
          <a:xfrm>
            <a:off x="77724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5007" name="Text Box 13"/>
          <p:cNvSpPr txBox="1">
            <a:spLocks noChangeArrowheads="1"/>
          </p:cNvSpPr>
          <p:nvPr/>
        </p:nvSpPr>
        <p:spPr bwMode="auto">
          <a:xfrm>
            <a:off x="67056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倉庫</a:t>
            </a:r>
          </a:p>
        </p:txBody>
      </p:sp>
      <p:grpSp>
        <p:nvGrpSpPr>
          <p:cNvPr id="268302" name="Group 14"/>
          <p:cNvGrpSpPr>
            <a:grpSpLocks/>
          </p:cNvGrpSpPr>
          <p:nvPr/>
        </p:nvGrpSpPr>
        <p:grpSpPr bwMode="auto">
          <a:xfrm>
            <a:off x="457200" y="2057400"/>
            <a:ext cx="2012950" cy="4038600"/>
            <a:chOff x="288" y="1296"/>
            <a:chExt cx="1268" cy="2544"/>
          </a:xfrm>
        </p:grpSpPr>
        <p:sp>
          <p:nvSpPr>
            <p:cNvPr id="85169" name="AutoShape 15"/>
            <p:cNvSpPr>
              <a:spLocks noChangeArrowheads="1"/>
            </p:cNvSpPr>
            <p:nvPr/>
          </p:nvSpPr>
          <p:spPr bwMode="auto">
            <a:xfrm>
              <a:off x="576" y="3312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170" name="Line 16"/>
            <p:cNvSpPr>
              <a:spLocks noChangeShapeType="1"/>
            </p:cNvSpPr>
            <p:nvPr/>
          </p:nvSpPr>
          <p:spPr bwMode="auto">
            <a:xfrm flipV="1">
              <a:off x="720" y="2256"/>
              <a:ext cx="0" cy="10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171" name="Text Box 17"/>
            <p:cNvSpPr txBox="1">
              <a:spLocks noChangeArrowheads="1"/>
            </p:cNvSpPr>
            <p:nvPr/>
          </p:nvSpPr>
          <p:spPr bwMode="auto">
            <a:xfrm>
              <a:off x="288" y="2688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交付載運清單</a:t>
              </a:r>
            </a:p>
          </p:txBody>
        </p:sp>
        <p:grpSp>
          <p:nvGrpSpPr>
            <p:cNvPr id="85172" name="Group 18"/>
            <p:cNvGrpSpPr>
              <a:grpSpLocks/>
            </p:cNvGrpSpPr>
            <p:nvPr/>
          </p:nvGrpSpPr>
          <p:grpSpPr bwMode="auto">
            <a:xfrm>
              <a:off x="384" y="1296"/>
              <a:ext cx="650" cy="1048"/>
              <a:chOff x="1782" y="1205"/>
              <a:chExt cx="1777" cy="2867"/>
            </a:xfrm>
          </p:grpSpPr>
          <p:grpSp>
            <p:nvGrpSpPr>
              <p:cNvPr id="85173" name="Group 19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5245" name="Rectangle 20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46" name="Rectangle 21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74" name="Rectangle 22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75" name="Group 23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5242" name="Oval 24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43" name="Oval 25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44" name="Oval 26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76" name="AutoShape 27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77" name="Group 28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5240" name="Freeform 29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41" name="Rectangle 30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78" name="Freeform 31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79" name="Freeform 32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80" name="Group 33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5238" name="Oval 34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9" name="Oval 35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1" name="Rectangle 36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82" name="Group 37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5234" name="Rectangle 38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5" name="Rectangle 39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6" name="Rectangle 40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7" name="Rectangle 41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3" name="AutoShape 42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84" name="Oval 43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85" name="Group 44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5232" name="Rectangle 45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3" name="Rectangle 46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6" name="AutoShape 47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87" name="Oval 48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88" name="Group 49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5230" name="Rectangle 50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31" name="Rectangle 51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89" name="Rectangle 52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0" name="Rectangle 53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1" name="Oval 54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2" name="Rectangle 55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3" name="Rectangle 56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4" name="Rectangle 57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5" name="Oval 58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6" name="Rectangle 59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7" name="Oval 60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98" name="Rectangle 61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99" name="Group 62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5228" name="Oval 63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29" name="Rectangle 64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5200" name="Group 65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5226" name="Oval 66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227" name="Rectangle 67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201" name="Rectangle 68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2" name="Rectangle 69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3" name="Rectangle 70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4" name="Rectangle 71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5" name="Rectangle 72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6" name="Rectangle 73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07" name="Freeform 74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08" name="Freeform 75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209" name="Rectangle 76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10" name="Freeform 77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211" name="Group 78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5224" name="Line 79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25" name="Line 80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212" name="Group 81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5222" name="Line 82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23" name="Line 83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5213" name="Rectangle 84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14" name="Rectangle 85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215" name="Freeform 86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216" name="Group 87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5220" name="Line 88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21" name="Line 89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217" name="Group 90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5218" name="Line 91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219" name="Line 92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268381" name="Group 93"/>
          <p:cNvGrpSpPr>
            <a:grpSpLocks/>
          </p:cNvGrpSpPr>
          <p:nvPr/>
        </p:nvGrpSpPr>
        <p:grpSpPr bwMode="auto">
          <a:xfrm>
            <a:off x="457200" y="1676400"/>
            <a:ext cx="4800600" cy="4495800"/>
            <a:chOff x="288" y="1056"/>
            <a:chExt cx="3024" cy="2832"/>
          </a:xfrm>
        </p:grpSpPr>
        <p:sp>
          <p:nvSpPr>
            <p:cNvPr id="85090" name="Rectangle 94"/>
            <p:cNvSpPr>
              <a:spLocks noChangeArrowheads="1"/>
            </p:cNvSpPr>
            <p:nvPr/>
          </p:nvSpPr>
          <p:spPr bwMode="auto">
            <a:xfrm>
              <a:off x="288" y="1152"/>
              <a:ext cx="1440" cy="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091" name="Line 95"/>
            <p:cNvSpPr>
              <a:spLocks noChangeShapeType="1"/>
            </p:cNvSpPr>
            <p:nvPr/>
          </p:nvSpPr>
          <p:spPr bwMode="auto">
            <a:xfrm>
              <a:off x="1968" y="2448"/>
              <a:ext cx="13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092" name="Text Box 96"/>
            <p:cNvSpPr txBox="1">
              <a:spLocks noChangeArrowheads="1"/>
            </p:cNvSpPr>
            <p:nvPr/>
          </p:nvSpPr>
          <p:spPr bwMode="auto">
            <a:xfrm>
              <a:off x="2160" y="2304"/>
              <a:ext cx="50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去程</a:t>
              </a:r>
            </a:p>
          </p:txBody>
        </p:sp>
        <p:grpSp>
          <p:nvGrpSpPr>
            <p:cNvPr id="85093" name="Group 97"/>
            <p:cNvGrpSpPr>
              <a:grpSpLocks/>
            </p:cNvGrpSpPr>
            <p:nvPr/>
          </p:nvGrpSpPr>
          <p:grpSpPr bwMode="auto">
            <a:xfrm>
              <a:off x="2016" y="1248"/>
              <a:ext cx="650" cy="1048"/>
              <a:chOff x="1782" y="1205"/>
              <a:chExt cx="1777" cy="2867"/>
            </a:xfrm>
          </p:grpSpPr>
          <p:grpSp>
            <p:nvGrpSpPr>
              <p:cNvPr id="85095" name="Group 98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5167" name="Rectangle 99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8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96" name="Rectangle 101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97" name="Group 102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5164" name="Oval 103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5" name="Oval 104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6" name="Oval 105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98" name="AutoShape 106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99" name="Group 107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5162" name="Freeform 108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6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0" name="Freeform 110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01" name="Freeform 111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02" name="Group 112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5160" name="Oval 113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61" name="Oval 114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3" name="Rectangle 115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04" name="Group 116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5156" name="Rectangle 117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7" name="Rectangle 118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8" name="Rectangle 119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9" name="Rectangle 120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5" name="AutoShape 121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06" name="Oval 122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07" name="Group 123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515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5" name="Rectangle 125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08" name="AutoShape 126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09" name="Oval 127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10" name="Group 128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5152" name="Rectangle 129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3" name="Rectangle 130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11" name="Rectangle 131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2" name="Rectangle 132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3" name="Oval 133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4" name="Rectangle 134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5" name="Rectangle 135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6" name="Rectangle 136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7" name="Oval 137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8" name="Rectangle 138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19" name="Oval 139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0" name="Rectangle 140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121" name="Group 141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5150" name="Oval 142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51" name="Rectangle 143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5122" name="Group 144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5148" name="Oval 145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149" name="Rectangle 146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123" name="Rectangle 147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4" name="Rectangle 148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5" name="Rectangle 149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6" name="Rectangle 150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7" name="Rectangle 151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8" name="Rectangle 152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29" name="Freeform 153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30" name="Freeform 154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131" name="Rectangle 155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32" name="Freeform 156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33" name="Group 157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5146" name="Line 158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7" name="Line 159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134" name="Group 160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5144" name="Line 161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5" name="Line 162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5135" name="Rectangle 163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36" name="Rectangle 164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137" name="Freeform 165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138" name="Group 166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5142" name="Line 167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3" name="Line 168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139" name="Group 169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5140" name="Line 170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141" name="Line 171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5094" name="AutoShape 172"/>
            <p:cNvSpPr>
              <a:spLocks noChangeArrowheads="1"/>
            </p:cNvSpPr>
            <p:nvPr/>
          </p:nvSpPr>
          <p:spPr bwMode="auto">
            <a:xfrm>
              <a:off x="2304" y="1056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268461" name="Group 173"/>
          <p:cNvGrpSpPr>
            <a:grpSpLocks/>
          </p:cNvGrpSpPr>
          <p:nvPr/>
        </p:nvGrpSpPr>
        <p:grpSpPr bwMode="auto">
          <a:xfrm>
            <a:off x="685800" y="1676400"/>
            <a:ext cx="6096000" cy="4495800"/>
            <a:chOff x="432" y="1056"/>
            <a:chExt cx="3840" cy="2832"/>
          </a:xfrm>
        </p:grpSpPr>
        <p:sp>
          <p:nvSpPr>
            <p:cNvPr id="85011" name="Rectangle 174"/>
            <p:cNvSpPr>
              <a:spLocks noChangeArrowheads="1"/>
            </p:cNvSpPr>
            <p:nvPr/>
          </p:nvSpPr>
          <p:spPr bwMode="auto">
            <a:xfrm>
              <a:off x="432" y="1056"/>
              <a:ext cx="3264" cy="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012" name="AutoShape 175"/>
            <p:cNvSpPr>
              <a:spLocks noChangeArrowheads="1"/>
            </p:cNvSpPr>
            <p:nvPr/>
          </p:nvSpPr>
          <p:spPr bwMode="auto">
            <a:xfrm>
              <a:off x="3552" y="2304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5013" name="Text Box 176"/>
            <p:cNvSpPr txBox="1">
              <a:spLocks noChangeArrowheads="1"/>
            </p:cNvSpPr>
            <p:nvPr/>
          </p:nvSpPr>
          <p:spPr bwMode="auto">
            <a:xfrm>
              <a:off x="2592" y="2448"/>
              <a:ext cx="884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檢附清單</a:t>
              </a:r>
            </a:p>
          </p:txBody>
        </p:sp>
        <p:sp>
          <p:nvSpPr>
            <p:cNvPr id="85014" name="Line 177"/>
            <p:cNvSpPr>
              <a:spLocks noChangeShapeType="1"/>
            </p:cNvSpPr>
            <p:nvPr/>
          </p:nvSpPr>
          <p:spPr bwMode="auto">
            <a:xfrm>
              <a:off x="3840" y="2544"/>
              <a:ext cx="43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5015" name="Group 178"/>
            <p:cNvGrpSpPr>
              <a:grpSpLocks/>
            </p:cNvGrpSpPr>
            <p:nvPr/>
          </p:nvGrpSpPr>
          <p:grpSpPr bwMode="auto">
            <a:xfrm>
              <a:off x="2688" y="1296"/>
              <a:ext cx="650" cy="1048"/>
              <a:chOff x="1782" y="1205"/>
              <a:chExt cx="1777" cy="2867"/>
            </a:xfrm>
          </p:grpSpPr>
          <p:grpSp>
            <p:nvGrpSpPr>
              <p:cNvPr id="85016" name="Group 179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5088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9" name="Rectangle 181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17" name="Rectangle 182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18" name="Group 183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5085" name="Oval 184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6" name="Oval 185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7" name="Oval 186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19" name="AutoShape 187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20" name="Group 188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5083" name="Freeform 189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84" name="Rectangle 190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1" name="Freeform 191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22" name="Freeform 192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023" name="Group 193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5081" name="Oval 194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2" name="Oval 195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4" name="Rectangle 196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25" name="Group 197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5077" name="Rectangle 198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8" name="Rectangle 199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9" name="Rectangle 200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80" name="Rectangle 201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6" name="AutoShape 202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27" name="Oval 203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28" name="Group 204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5075" name="Rectangle 205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29" name="AutoShape 207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0" name="Oval 208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31" name="Group 209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5073" name="Rectangle 210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4" name="Rectangle 211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32" name="Rectangle 212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3" name="Rectangle 213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4" name="Oval 214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5" name="Rectangle 215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6" name="Rectangle 216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7" name="Rectangle 217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8" name="Oval 218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39" name="Rectangle 219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0" name="Oval 220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1" name="Rectangle 221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5042" name="Group 222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5071" name="Oval 223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5043" name="Group 225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5069" name="Oval 226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5070" name="Rectangle 227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5044" name="Rectangle 228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5" name="Rectangle 229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6" name="Rectangle 230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7" name="Rectangle 231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8" name="Rectangle 232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49" name="Rectangle 233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0" name="Freeform 234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51" name="Freeform 235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5052" name="Rectangle 236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3" name="Freeform 237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054" name="Group 238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5067" name="Line 239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8" name="Line 240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055" name="Group 241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5065" name="Line 242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6" name="Line 243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5056" name="Rectangle 244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7" name="Rectangle 245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5058" name="Freeform 246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5059" name="Group 247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5063" name="Line 248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4" name="Line 249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5060" name="Group 250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5061" name="Line 251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5062" name="Line 252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2B16B0-18E0-44B5-8B2A-B2591D4F99C5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傳統循序送貨作業作業</a:t>
            </a: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6096000" y="2590800"/>
            <a:ext cx="2286000" cy="312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46" name="Line 5"/>
          <p:cNvSpPr>
            <a:spLocks noChangeShapeType="1"/>
          </p:cNvSpPr>
          <p:nvPr/>
        </p:nvSpPr>
        <p:spPr bwMode="auto">
          <a:xfrm>
            <a:off x="6096000" y="3657600"/>
            <a:ext cx="0" cy="914400"/>
          </a:xfrm>
          <a:prstGeom prst="line">
            <a:avLst/>
          </a:prstGeom>
          <a:noFill/>
          <a:ln w="57150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7047" name="AutoShape 6"/>
          <p:cNvSpPr>
            <a:spLocks noChangeArrowheads="1"/>
          </p:cNvSpPr>
          <p:nvPr/>
        </p:nvSpPr>
        <p:spPr bwMode="auto">
          <a:xfrm>
            <a:off x="64008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48" name="AutoShape 7"/>
          <p:cNvSpPr>
            <a:spLocks noChangeArrowheads="1"/>
          </p:cNvSpPr>
          <p:nvPr/>
        </p:nvSpPr>
        <p:spPr bwMode="auto">
          <a:xfrm>
            <a:off x="70866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49" name="AutoShape 8"/>
          <p:cNvSpPr>
            <a:spLocks noChangeArrowheads="1"/>
          </p:cNvSpPr>
          <p:nvPr/>
        </p:nvSpPr>
        <p:spPr bwMode="auto">
          <a:xfrm>
            <a:off x="7772400" y="28194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0" name="AutoShape 9"/>
          <p:cNvSpPr>
            <a:spLocks noChangeArrowheads="1"/>
          </p:cNvSpPr>
          <p:nvPr/>
        </p:nvSpPr>
        <p:spPr bwMode="auto">
          <a:xfrm>
            <a:off x="64008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1" name="AutoShape 10"/>
          <p:cNvSpPr>
            <a:spLocks noChangeArrowheads="1"/>
          </p:cNvSpPr>
          <p:nvPr/>
        </p:nvSpPr>
        <p:spPr bwMode="auto">
          <a:xfrm>
            <a:off x="70866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2" name="AutoShape 11"/>
          <p:cNvSpPr>
            <a:spLocks noChangeArrowheads="1"/>
          </p:cNvSpPr>
          <p:nvPr/>
        </p:nvSpPr>
        <p:spPr bwMode="auto">
          <a:xfrm>
            <a:off x="7772400" y="48006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3" name="AutoShape 12"/>
          <p:cNvSpPr>
            <a:spLocks noChangeArrowheads="1"/>
          </p:cNvSpPr>
          <p:nvPr/>
        </p:nvSpPr>
        <p:spPr bwMode="auto">
          <a:xfrm>
            <a:off x="70866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4" name="AutoShape 13"/>
          <p:cNvSpPr>
            <a:spLocks noChangeArrowheads="1"/>
          </p:cNvSpPr>
          <p:nvPr/>
        </p:nvSpPr>
        <p:spPr bwMode="auto">
          <a:xfrm>
            <a:off x="7772400" y="3810000"/>
            <a:ext cx="304800" cy="762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7055" name="Text Box 14"/>
          <p:cNvSpPr txBox="1">
            <a:spLocks noChangeArrowheads="1"/>
          </p:cNvSpPr>
          <p:nvPr/>
        </p:nvSpPr>
        <p:spPr bwMode="auto">
          <a:xfrm>
            <a:off x="67056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倉庫</a:t>
            </a:r>
          </a:p>
        </p:txBody>
      </p:sp>
      <p:grpSp>
        <p:nvGrpSpPr>
          <p:cNvPr id="87056" name="Group 15"/>
          <p:cNvGrpSpPr>
            <a:grpSpLocks/>
          </p:cNvGrpSpPr>
          <p:nvPr/>
        </p:nvGrpSpPr>
        <p:grpSpPr bwMode="auto">
          <a:xfrm>
            <a:off x="3352800" y="2895600"/>
            <a:ext cx="3460750" cy="2959100"/>
            <a:chOff x="2112" y="1824"/>
            <a:chExt cx="2180" cy="1864"/>
          </a:xfrm>
        </p:grpSpPr>
        <p:sp>
          <p:nvSpPr>
            <p:cNvPr id="87138" name="Text Box 16"/>
            <p:cNvSpPr txBox="1">
              <a:spLocks noChangeArrowheads="1"/>
            </p:cNvSpPr>
            <p:nvPr/>
          </p:nvSpPr>
          <p:spPr bwMode="auto">
            <a:xfrm>
              <a:off x="3216" y="2352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揀貨、上貨</a:t>
              </a:r>
            </a:p>
          </p:txBody>
        </p:sp>
        <p:grpSp>
          <p:nvGrpSpPr>
            <p:cNvPr id="87139" name="Group 17"/>
            <p:cNvGrpSpPr>
              <a:grpSpLocks/>
            </p:cNvGrpSpPr>
            <p:nvPr/>
          </p:nvGrpSpPr>
          <p:grpSpPr bwMode="auto">
            <a:xfrm>
              <a:off x="3072" y="2400"/>
              <a:ext cx="695" cy="816"/>
              <a:chOff x="1978" y="1295"/>
              <a:chExt cx="1800" cy="2113"/>
            </a:xfrm>
          </p:grpSpPr>
          <p:sp>
            <p:nvSpPr>
              <p:cNvPr id="87217" name="Freeform 18"/>
              <p:cNvSpPr>
                <a:spLocks/>
              </p:cNvSpPr>
              <p:nvPr/>
            </p:nvSpPr>
            <p:spPr bwMode="auto">
              <a:xfrm>
                <a:off x="3106" y="3049"/>
                <a:ext cx="290" cy="106"/>
              </a:xfrm>
              <a:custGeom>
                <a:avLst/>
                <a:gdLst>
                  <a:gd name="T0" fmla="*/ 0 w 581"/>
                  <a:gd name="T1" fmla="*/ 0 h 211"/>
                  <a:gd name="T2" fmla="*/ 0 w 581"/>
                  <a:gd name="T3" fmla="*/ 1 h 211"/>
                  <a:gd name="T4" fmla="*/ 0 w 581"/>
                  <a:gd name="T5" fmla="*/ 1 h 211"/>
                  <a:gd name="T6" fmla="*/ 0 w 581"/>
                  <a:gd name="T7" fmla="*/ 0 h 211"/>
                  <a:gd name="T8" fmla="*/ 0 w 581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1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5" y="211"/>
                    </a:lnTo>
                    <a:lnTo>
                      <a:pt x="5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18" name="Freeform 19"/>
              <p:cNvSpPr>
                <a:spLocks/>
              </p:cNvSpPr>
              <p:nvPr/>
            </p:nvSpPr>
            <p:spPr bwMode="auto">
              <a:xfrm>
                <a:off x="2561" y="2943"/>
                <a:ext cx="978" cy="103"/>
              </a:xfrm>
              <a:custGeom>
                <a:avLst/>
                <a:gdLst>
                  <a:gd name="T0" fmla="*/ 1 w 1956"/>
                  <a:gd name="T1" fmla="*/ 1 h 205"/>
                  <a:gd name="T2" fmla="*/ 2 w 1956"/>
                  <a:gd name="T3" fmla="*/ 1 h 205"/>
                  <a:gd name="T4" fmla="*/ 2 w 1956"/>
                  <a:gd name="T5" fmla="*/ 0 h 205"/>
                  <a:gd name="T6" fmla="*/ 0 w 1956"/>
                  <a:gd name="T7" fmla="*/ 0 h 205"/>
                  <a:gd name="T8" fmla="*/ 1 w 1956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6" h="205">
                    <a:moveTo>
                      <a:pt x="6" y="205"/>
                    </a:moveTo>
                    <a:lnTo>
                      <a:pt x="1956" y="205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6" y="20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19" name="Freeform 20"/>
              <p:cNvSpPr>
                <a:spLocks/>
              </p:cNvSpPr>
              <p:nvPr/>
            </p:nvSpPr>
            <p:spPr bwMode="auto">
              <a:xfrm>
                <a:off x="2574" y="3046"/>
                <a:ext cx="962" cy="45"/>
              </a:xfrm>
              <a:custGeom>
                <a:avLst/>
                <a:gdLst>
                  <a:gd name="T0" fmla="*/ 1 w 1924"/>
                  <a:gd name="T1" fmla="*/ 0 h 90"/>
                  <a:gd name="T2" fmla="*/ 2 w 1924"/>
                  <a:gd name="T3" fmla="*/ 0 h 90"/>
                  <a:gd name="T4" fmla="*/ 2 w 1924"/>
                  <a:gd name="T5" fmla="*/ 1 h 90"/>
                  <a:gd name="T6" fmla="*/ 0 w 1924"/>
                  <a:gd name="T7" fmla="*/ 1 h 90"/>
                  <a:gd name="T8" fmla="*/ 1 w 1924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4" h="90">
                    <a:moveTo>
                      <a:pt x="12" y="0"/>
                    </a:moveTo>
                    <a:lnTo>
                      <a:pt x="1924" y="0"/>
                    </a:lnTo>
                    <a:lnTo>
                      <a:pt x="1722" y="90"/>
                    </a:lnTo>
                    <a:lnTo>
                      <a:pt x="0" y="9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0" name="Freeform 21"/>
              <p:cNvSpPr>
                <a:spLocks/>
              </p:cNvSpPr>
              <p:nvPr/>
            </p:nvSpPr>
            <p:spPr bwMode="auto">
              <a:xfrm>
                <a:off x="3258" y="2943"/>
                <a:ext cx="190" cy="48"/>
              </a:xfrm>
              <a:custGeom>
                <a:avLst/>
                <a:gdLst>
                  <a:gd name="T0" fmla="*/ 0 w 381"/>
                  <a:gd name="T1" fmla="*/ 0 h 95"/>
                  <a:gd name="T2" fmla="*/ 0 w 381"/>
                  <a:gd name="T3" fmla="*/ 0 h 95"/>
                  <a:gd name="T4" fmla="*/ 0 w 381"/>
                  <a:gd name="T5" fmla="*/ 1 h 95"/>
                  <a:gd name="T6" fmla="*/ 0 w 381"/>
                  <a:gd name="T7" fmla="*/ 1 h 95"/>
                  <a:gd name="T8" fmla="*/ 0 w 381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5">
                    <a:moveTo>
                      <a:pt x="0" y="0"/>
                    </a:moveTo>
                    <a:lnTo>
                      <a:pt x="307" y="0"/>
                    </a:lnTo>
                    <a:lnTo>
                      <a:pt x="381" y="95"/>
                    </a:lnTo>
                    <a:lnTo>
                      <a:pt x="74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1" name="Freeform 22"/>
              <p:cNvSpPr>
                <a:spLocks/>
              </p:cNvSpPr>
              <p:nvPr/>
            </p:nvSpPr>
            <p:spPr bwMode="auto">
              <a:xfrm>
                <a:off x="2434" y="2532"/>
                <a:ext cx="278" cy="769"/>
              </a:xfrm>
              <a:custGeom>
                <a:avLst/>
                <a:gdLst>
                  <a:gd name="T0" fmla="*/ 0 w 554"/>
                  <a:gd name="T1" fmla="*/ 1 h 1538"/>
                  <a:gd name="T2" fmla="*/ 1 w 554"/>
                  <a:gd name="T3" fmla="*/ 2 h 1538"/>
                  <a:gd name="T4" fmla="*/ 1 w 554"/>
                  <a:gd name="T5" fmla="*/ 2 h 1538"/>
                  <a:gd name="T6" fmla="*/ 1 w 554"/>
                  <a:gd name="T7" fmla="*/ 1 h 1538"/>
                  <a:gd name="T8" fmla="*/ 1 w 554"/>
                  <a:gd name="T9" fmla="*/ 0 h 1538"/>
                  <a:gd name="T10" fmla="*/ 0 w 554"/>
                  <a:gd name="T11" fmla="*/ 0 h 1538"/>
                  <a:gd name="T12" fmla="*/ 0 w 554"/>
                  <a:gd name="T13" fmla="*/ 1 h 1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4" h="1538">
                    <a:moveTo>
                      <a:pt x="0" y="981"/>
                    </a:moveTo>
                    <a:lnTo>
                      <a:pt x="488" y="1538"/>
                    </a:lnTo>
                    <a:lnTo>
                      <a:pt x="554" y="1374"/>
                    </a:lnTo>
                    <a:lnTo>
                      <a:pt x="554" y="263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0" y="981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2" name="Freeform 23"/>
              <p:cNvSpPr>
                <a:spLocks/>
              </p:cNvSpPr>
              <p:nvPr/>
            </p:nvSpPr>
            <p:spPr bwMode="auto">
              <a:xfrm>
                <a:off x="2434" y="2426"/>
                <a:ext cx="231" cy="209"/>
              </a:xfrm>
              <a:custGeom>
                <a:avLst/>
                <a:gdLst>
                  <a:gd name="T0" fmla="*/ 0 w 460"/>
                  <a:gd name="T1" fmla="*/ 1 h 418"/>
                  <a:gd name="T2" fmla="*/ 1 w 460"/>
                  <a:gd name="T3" fmla="*/ 1 h 418"/>
                  <a:gd name="T4" fmla="*/ 1 w 460"/>
                  <a:gd name="T5" fmla="*/ 1 h 418"/>
                  <a:gd name="T6" fmla="*/ 1 w 460"/>
                  <a:gd name="T7" fmla="*/ 1 h 418"/>
                  <a:gd name="T8" fmla="*/ 1 w 460"/>
                  <a:gd name="T9" fmla="*/ 0 h 418"/>
                  <a:gd name="T10" fmla="*/ 0 w 460"/>
                  <a:gd name="T11" fmla="*/ 0 h 418"/>
                  <a:gd name="T12" fmla="*/ 0 w 460"/>
                  <a:gd name="T13" fmla="*/ 1 h 4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418">
                    <a:moveTo>
                      <a:pt x="0" y="281"/>
                    </a:moveTo>
                    <a:lnTo>
                      <a:pt x="353" y="281"/>
                    </a:lnTo>
                    <a:lnTo>
                      <a:pt x="460" y="418"/>
                    </a:lnTo>
                    <a:lnTo>
                      <a:pt x="460" y="161"/>
                    </a:lnTo>
                    <a:lnTo>
                      <a:pt x="305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6A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3" name="Freeform 24"/>
              <p:cNvSpPr>
                <a:spLocks/>
              </p:cNvSpPr>
              <p:nvPr/>
            </p:nvSpPr>
            <p:spPr bwMode="auto">
              <a:xfrm>
                <a:off x="2382" y="2429"/>
                <a:ext cx="230" cy="138"/>
              </a:xfrm>
              <a:custGeom>
                <a:avLst/>
                <a:gdLst>
                  <a:gd name="T0" fmla="*/ 0 w 461"/>
                  <a:gd name="T1" fmla="*/ 0 h 277"/>
                  <a:gd name="T2" fmla="*/ 0 w 461"/>
                  <a:gd name="T3" fmla="*/ 0 h 277"/>
                  <a:gd name="T4" fmla="*/ 0 w 461"/>
                  <a:gd name="T5" fmla="*/ 0 h 277"/>
                  <a:gd name="T6" fmla="*/ 0 w 461"/>
                  <a:gd name="T7" fmla="*/ 0 h 277"/>
                  <a:gd name="T8" fmla="*/ 0 w 461"/>
                  <a:gd name="T9" fmla="*/ 0 h 277"/>
                  <a:gd name="T10" fmla="*/ 0 w 461"/>
                  <a:gd name="T11" fmla="*/ 0 h 277"/>
                  <a:gd name="T12" fmla="*/ 0 w 461"/>
                  <a:gd name="T13" fmla="*/ 0 h 277"/>
                  <a:gd name="T14" fmla="*/ 0 w 461"/>
                  <a:gd name="T15" fmla="*/ 0 h 277"/>
                  <a:gd name="T16" fmla="*/ 0 w 461"/>
                  <a:gd name="T17" fmla="*/ 0 h 277"/>
                  <a:gd name="T18" fmla="*/ 0 w 461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1" h="277">
                    <a:moveTo>
                      <a:pt x="461" y="0"/>
                    </a:moveTo>
                    <a:lnTo>
                      <a:pt x="461" y="277"/>
                    </a:lnTo>
                    <a:lnTo>
                      <a:pt x="96" y="277"/>
                    </a:lnTo>
                    <a:lnTo>
                      <a:pt x="70" y="271"/>
                    </a:lnTo>
                    <a:lnTo>
                      <a:pt x="44" y="263"/>
                    </a:lnTo>
                    <a:lnTo>
                      <a:pt x="20" y="245"/>
                    </a:lnTo>
                    <a:lnTo>
                      <a:pt x="6" y="229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4" name="Freeform 25"/>
              <p:cNvSpPr>
                <a:spLocks/>
              </p:cNvSpPr>
              <p:nvPr/>
            </p:nvSpPr>
            <p:spPr bwMode="auto">
              <a:xfrm>
                <a:off x="2382" y="2370"/>
                <a:ext cx="375" cy="151"/>
              </a:xfrm>
              <a:custGeom>
                <a:avLst/>
                <a:gdLst>
                  <a:gd name="T0" fmla="*/ 0 w 752"/>
                  <a:gd name="T1" fmla="*/ 0 h 301"/>
                  <a:gd name="T2" fmla="*/ 0 w 752"/>
                  <a:gd name="T3" fmla="*/ 0 h 301"/>
                  <a:gd name="T4" fmla="*/ 0 w 752"/>
                  <a:gd name="T5" fmla="*/ 1 h 301"/>
                  <a:gd name="T6" fmla="*/ 0 w 752"/>
                  <a:gd name="T7" fmla="*/ 1 h 301"/>
                  <a:gd name="T8" fmla="*/ 0 w 752"/>
                  <a:gd name="T9" fmla="*/ 1 h 301"/>
                  <a:gd name="T10" fmla="*/ 0 w 752"/>
                  <a:gd name="T11" fmla="*/ 1 h 301"/>
                  <a:gd name="T12" fmla="*/ 0 w 752"/>
                  <a:gd name="T13" fmla="*/ 1 h 301"/>
                  <a:gd name="T14" fmla="*/ 0 w 752"/>
                  <a:gd name="T15" fmla="*/ 1 h 301"/>
                  <a:gd name="T16" fmla="*/ 0 w 752"/>
                  <a:gd name="T17" fmla="*/ 1 h 301"/>
                  <a:gd name="T18" fmla="*/ 0 w 752"/>
                  <a:gd name="T19" fmla="*/ 1 h 301"/>
                  <a:gd name="T20" fmla="*/ 0 w 752"/>
                  <a:gd name="T21" fmla="*/ 1 h 301"/>
                  <a:gd name="T22" fmla="*/ 0 w 752"/>
                  <a:gd name="T23" fmla="*/ 1 h 301"/>
                  <a:gd name="T24" fmla="*/ 0 w 752"/>
                  <a:gd name="T25" fmla="*/ 1 h 301"/>
                  <a:gd name="T26" fmla="*/ 0 w 752"/>
                  <a:gd name="T27" fmla="*/ 1 h 301"/>
                  <a:gd name="T28" fmla="*/ 0 w 752"/>
                  <a:gd name="T29" fmla="*/ 1 h 301"/>
                  <a:gd name="T30" fmla="*/ 0 w 752"/>
                  <a:gd name="T31" fmla="*/ 0 h 3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52" h="301">
                    <a:moveTo>
                      <a:pt x="230" y="0"/>
                    </a:moveTo>
                    <a:lnTo>
                      <a:pt x="485" y="0"/>
                    </a:lnTo>
                    <a:lnTo>
                      <a:pt x="752" y="301"/>
                    </a:lnTo>
                    <a:lnTo>
                      <a:pt x="558" y="301"/>
                    </a:lnTo>
                    <a:lnTo>
                      <a:pt x="463" y="189"/>
                    </a:lnTo>
                    <a:lnTo>
                      <a:pt x="80" y="189"/>
                    </a:lnTo>
                    <a:lnTo>
                      <a:pt x="54" y="185"/>
                    </a:lnTo>
                    <a:lnTo>
                      <a:pt x="36" y="179"/>
                    </a:lnTo>
                    <a:lnTo>
                      <a:pt x="18" y="169"/>
                    </a:lnTo>
                    <a:lnTo>
                      <a:pt x="4" y="147"/>
                    </a:lnTo>
                    <a:lnTo>
                      <a:pt x="0" y="118"/>
                    </a:lnTo>
                    <a:lnTo>
                      <a:pt x="6" y="90"/>
                    </a:lnTo>
                    <a:lnTo>
                      <a:pt x="22" y="72"/>
                    </a:lnTo>
                    <a:lnTo>
                      <a:pt x="48" y="62"/>
                    </a:lnTo>
                    <a:lnTo>
                      <a:pt x="285" y="6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5" name="Freeform 26"/>
              <p:cNvSpPr>
                <a:spLocks/>
              </p:cNvSpPr>
              <p:nvPr/>
            </p:nvSpPr>
            <p:spPr bwMode="auto">
              <a:xfrm>
                <a:off x="2661" y="2521"/>
                <a:ext cx="156" cy="560"/>
              </a:xfrm>
              <a:custGeom>
                <a:avLst/>
                <a:gdLst>
                  <a:gd name="T0" fmla="*/ 0 w 313"/>
                  <a:gd name="T1" fmla="*/ 0 h 1121"/>
                  <a:gd name="T2" fmla="*/ 0 w 313"/>
                  <a:gd name="T3" fmla="*/ 1 h 1121"/>
                  <a:gd name="T4" fmla="*/ 0 w 313"/>
                  <a:gd name="T5" fmla="*/ 1 h 1121"/>
                  <a:gd name="T6" fmla="*/ 0 w 313"/>
                  <a:gd name="T7" fmla="*/ 0 h 1121"/>
                  <a:gd name="T8" fmla="*/ 0 w 313"/>
                  <a:gd name="T9" fmla="*/ 0 h 1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3" h="1121">
                    <a:moveTo>
                      <a:pt x="0" y="0"/>
                    </a:moveTo>
                    <a:lnTo>
                      <a:pt x="0" y="1121"/>
                    </a:lnTo>
                    <a:lnTo>
                      <a:pt x="313" y="1121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6" name="Freeform 27"/>
              <p:cNvSpPr>
                <a:spLocks/>
              </p:cNvSpPr>
              <p:nvPr/>
            </p:nvSpPr>
            <p:spPr bwMode="auto">
              <a:xfrm>
                <a:off x="3308" y="3261"/>
                <a:ext cx="289" cy="106"/>
              </a:xfrm>
              <a:custGeom>
                <a:avLst/>
                <a:gdLst>
                  <a:gd name="T0" fmla="*/ 0 w 578"/>
                  <a:gd name="T1" fmla="*/ 0 h 211"/>
                  <a:gd name="T2" fmla="*/ 1 w 578"/>
                  <a:gd name="T3" fmla="*/ 1 h 211"/>
                  <a:gd name="T4" fmla="*/ 1 w 578"/>
                  <a:gd name="T5" fmla="*/ 1 h 211"/>
                  <a:gd name="T6" fmla="*/ 1 w 578"/>
                  <a:gd name="T7" fmla="*/ 0 h 211"/>
                  <a:gd name="T8" fmla="*/ 0 w 578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8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2" y="211"/>
                    </a:lnTo>
                    <a:lnTo>
                      <a:pt x="5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7" name="Freeform 28"/>
              <p:cNvSpPr>
                <a:spLocks/>
              </p:cNvSpPr>
              <p:nvPr/>
            </p:nvSpPr>
            <p:spPr bwMode="auto">
              <a:xfrm>
                <a:off x="2800" y="3155"/>
                <a:ext cx="978" cy="102"/>
              </a:xfrm>
              <a:custGeom>
                <a:avLst/>
                <a:gdLst>
                  <a:gd name="T0" fmla="*/ 1 w 1955"/>
                  <a:gd name="T1" fmla="*/ 0 h 206"/>
                  <a:gd name="T2" fmla="*/ 2 w 1955"/>
                  <a:gd name="T3" fmla="*/ 0 h 206"/>
                  <a:gd name="T4" fmla="*/ 2 w 1955"/>
                  <a:gd name="T5" fmla="*/ 0 h 206"/>
                  <a:gd name="T6" fmla="*/ 0 w 1955"/>
                  <a:gd name="T7" fmla="*/ 0 h 206"/>
                  <a:gd name="T8" fmla="*/ 1 w 1955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5" h="206">
                    <a:moveTo>
                      <a:pt x="5" y="206"/>
                    </a:moveTo>
                    <a:lnTo>
                      <a:pt x="1955" y="206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5" y="2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8" name="Freeform 29"/>
              <p:cNvSpPr>
                <a:spLocks/>
              </p:cNvSpPr>
              <p:nvPr/>
            </p:nvSpPr>
            <p:spPr bwMode="auto">
              <a:xfrm>
                <a:off x="2661" y="3078"/>
                <a:ext cx="1107" cy="224"/>
              </a:xfrm>
              <a:custGeom>
                <a:avLst/>
                <a:gdLst>
                  <a:gd name="T0" fmla="*/ 0 w 2215"/>
                  <a:gd name="T1" fmla="*/ 0 h 449"/>
                  <a:gd name="T2" fmla="*/ 0 w 2215"/>
                  <a:gd name="T3" fmla="*/ 0 h 449"/>
                  <a:gd name="T4" fmla="*/ 0 w 2215"/>
                  <a:gd name="T5" fmla="*/ 0 h 449"/>
                  <a:gd name="T6" fmla="*/ 0 w 2215"/>
                  <a:gd name="T7" fmla="*/ 0 h 449"/>
                  <a:gd name="T8" fmla="*/ 2 w 2215"/>
                  <a:gd name="T9" fmla="*/ 0 h 449"/>
                  <a:gd name="T10" fmla="*/ 1 w 2215"/>
                  <a:gd name="T11" fmla="*/ 0 h 449"/>
                  <a:gd name="T12" fmla="*/ 0 w 2215"/>
                  <a:gd name="T13" fmla="*/ 0 h 449"/>
                  <a:gd name="T14" fmla="*/ 0 w 2215"/>
                  <a:gd name="T15" fmla="*/ 0 h 449"/>
                  <a:gd name="T16" fmla="*/ 0 w 2215"/>
                  <a:gd name="T17" fmla="*/ 0 h 4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5" h="449">
                    <a:moveTo>
                      <a:pt x="0" y="0"/>
                    </a:moveTo>
                    <a:lnTo>
                      <a:pt x="313" y="0"/>
                    </a:lnTo>
                    <a:lnTo>
                      <a:pt x="313" y="114"/>
                    </a:lnTo>
                    <a:lnTo>
                      <a:pt x="289" y="359"/>
                    </a:lnTo>
                    <a:lnTo>
                      <a:pt x="2215" y="359"/>
                    </a:lnTo>
                    <a:lnTo>
                      <a:pt x="2016" y="449"/>
                    </a:lnTo>
                    <a:lnTo>
                      <a:pt x="32" y="449"/>
                    </a:lnTo>
                    <a:lnTo>
                      <a:pt x="0" y="2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29" name="Freeform 30"/>
              <p:cNvSpPr>
                <a:spLocks/>
              </p:cNvSpPr>
              <p:nvPr/>
            </p:nvSpPr>
            <p:spPr bwMode="auto">
              <a:xfrm>
                <a:off x="3492" y="3155"/>
                <a:ext cx="190" cy="49"/>
              </a:xfrm>
              <a:custGeom>
                <a:avLst/>
                <a:gdLst>
                  <a:gd name="T0" fmla="*/ 0 w 381"/>
                  <a:gd name="T1" fmla="*/ 0 h 98"/>
                  <a:gd name="T2" fmla="*/ 0 w 381"/>
                  <a:gd name="T3" fmla="*/ 0 h 98"/>
                  <a:gd name="T4" fmla="*/ 0 w 381"/>
                  <a:gd name="T5" fmla="*/ 1 h 98"/>
                  <a:gd name="T6" fmla="*/ 0 w 381"/>
                  <a:gd name="T7" fmla="*/ 1 h 98"/>
                  <a:gd name="T8" fmla="*/ 0 w 381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8">
                    <a:moveTo>
                      <a:pt x="0" y="0"/>
                    </a:moveTo>
                    <a:lnTo>
                      <a:pt x="309" y="0"/>
                    </a:lnTo>
                    <a:lnTo>
                      <a:pt x="381" y="98"/>
                    </a:lnTo>
                    <a:lnTo>
                      <a:pt x="74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0" name="Oval 31"/>
              <p:cNvSpPr>
                <a:spLocks noChangeArrowheads="1"/>
              </p:cNvSpPr>
              <p:nvPr/>
            </p:nvSpPr>
            <p:spPr bwMode="auto">
              <a:xfrm>
                <a:off x="2715" y="3200"/>
                <a:ext cx="58" cy="5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1" name="Oval 32"/>
              <p:cNvSpPr>
                <a:spLocks noChangeArrowheads="1"/>
              </p:cNvSpPr>
              <p:nvPr/>
            </p:nvSpPr>
            <p:spPr bwMode="auto">
              <a:xfrm>
                <a:off x="2714" y="3125"/>
                <a:ext cx="58" cy="58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2" name="Oval 33"/>
              <p:cNvSpPr>
                <a:spLocks noChangeArrowheads="1"/>
              </p:cNvSpPr>
              <p:nvPr/>
            </p:nvSpPr>
            <p:spPr bwMode="auto">
              <a:xfrm>
                <a:off x="2710" y="3200"/>
                <a:ext cx="58" cy="57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3" name="Oval 34"/>
              <p:cNvSpPr>
                <a:spLocks noChangeArrowheads="1"/>
              </p:cNvSpPr>
              <p:nvPr/>
            </p:nvSpPr>
            <p:spPr bwMode="auto">
              <a:xfrm>
                <a:off x="2709" y="3125"/>
                <a:ext cx="58" cy="5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4" name="Oval 35"/>
              <p:cNvSpPr>
                <a:spLocks noChangeArrowheads="1"/>
              </p:cNvSpPr>
              <p:nvPr/>
            </p:nvSpPr>
            <p:spPr bwMode="auto">
              <a:xfrm>
                <a:off x="2713" y="3200"/>
                <a:ext cx="58" cy="57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5" name="Oval 36"/>
              <p:cNvSpPr>
                <a:spLocks noChangeArrowheads="1"/>
              </p:cNvSpPr>
              <p:nvPr/>
            </p:nvSpPr>
            <p:spPr bwMode="auto">
              <a:xfrm>
                <a:off x="2712" y="3125"/>
                <a:ext cx="58" cy="58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36" name="Freeform 37"/>
              <p:cNvSpPr>
                <a:spLocks/>
              </p:cNvSpPr>
              <p:nvPr/>
            </p:nvSpPr>
            <p:spPr bwMode="auto">
              <a:xfrm>
                <a:off x="2217" y="2884"/>
                <a:ext cx="433" cy="321"/>
              </a:xfrm>
              <a:custGeom>
                <a:avLst/>
                <a:gdLst>
                  <a:gd name="T0" fmla="*/ 1 w 866"/>
                  <a:gd name="T1" fmla="*/ 0 h 640"/>
                  <a:gd name="T2" fmla="*/ 1 w 866"/>
                  <a:gd name="T3" fmla="*/ 1 h 640"/>
                  <a:gd name="T4" fmla="*/ 1 w 866"/>
                  <a:gd name="T5" fmla="*/ 1 h 640"/>
                  <a:gd name="T6" fmla="*/ 1 w 866"/>
                  <a:gd name="T7" fmla="*/ 1 h 640"/>
                  <a:gd name="T8" fmla="*/ 1 w 866"/>
                  <a:gd name="T9" fmla="*/ 1 h 640"/>
                  <a:gd name="T10" fmla="*/ 1 w 866"/>
                  <a:gd name="T11" fmla="*/ 1 h 640"/>
                  <a:gd name="T12" fmla="*/ 1 w 866"/>
                  <a:gd name="T13" fmla="*/ 1 h 640"/>
                  <a:gd name="T14" fmla="*/ 1 w 866"/>
                  <a:gd name="T15" fmla="*/ 1 h 640"/>
                  <a:gd name="T16" fmla="*/ 1 w 866"/>
                  <a:gd name="T17" fmla="*/ 1 h 640"/>
                  <a:gd name="T18" fmla="*/ 1 w 866"/>
                  <a:gd name="T19" fmla="*/ 1 h 640"/>
                  <a:gd name="T20" fmla="*/ 1 w 866"/>
                  <a:gd name="T21" fmla="*/ 1 h 640"/>
                  <a:gd name="T22" fmla="*/ 1 w 866"/>
                  <a:gd name="T23" fmla="*/ 1 h 640"/>
                  <a:gd name="T24" fmla="*/ 1 w 866"/>
                  <a:gd name="T25" fmla="*/ 1 h 640"/>
                  <a:gd name="T26" fmla="*/ 1 w 866"/>
                  <a:gd name="T27" fmla="*/ 1 h 640"/>
                  <a:gd name="T28" fmla="*/ 1 w 866"/>
                  <a:gd name="T29" fmla="*/ 1 h 640"/>
                  <a:gd name="T30" fmla="*/ 1 w 866"/>
                  <a:gd name="T31" fmla="*/ 1 h 640"/>
                  <a:gd name="T32" fmla="*/ 1 w 866"/>
                  <a:gd name="T33" fmla="*/ 1 h 640"/>
                  <a:gd name="T34" fmla="*/ 1 w 866"/>
                  <a:gd name="T35" fmla="*/ 1 h 640"/>
                  <a:gd name="T36" fmla="*/ 1 w 866"/>
                  <a:gd name="T37" fmla="*/ 1 h 640"/>
                  <a:gd name="T38" fmla="*/ 1 w 866"/>
                  <a:gd name="T39" fmla="*/ 1 h 640"/>
                  <a:gd name="T40" fmla="*/ 1 w 866"/>
                  <a:gd name="T41" fmla="*/ 1 h 640"/>
                  <a:gd name="T42" fmla="*/ 1 w 866"/>
                  <a:gd name="T43" fmla="*/ 1 h 640"/>
                  <a:gd name="T44" fmla="*/ 1 w 866"/>
                  <a:gd name="T45" fmla="*/ 1 h 640"/>
                  <a:gd name="T46" fmla="*/ 0 w 866"/>
                  <a:gd name="T47" fmla="*/ 1 h 640"/>
                  <a:gd name="T48" fmla="*/ 1 w 866"/>
                  <a:gd name="T49" fmla="*/ 1 h 640"/>
                  <a:gd name="T50" fmla="*/ 1 w 866"/>
                  <a:gd name="T51" fmla="*/ 1 h 640"/>
                  <a:gd name="T52" fmla="*/ 1 w 866"/>
                  <a:gd name="T53" fmla="*/ 1 h 640"/>
                  <a:gd name="T54" fmla="*/ 1 w 866"/>
                  <a:gd name="T55" fmla="*/ 1 h 640"/>
                  <a:gd name="T56" fmla="*/ 1 w 866"/>
                  <a:gd name="T57" fmla="*/ 1 h 640"/>
                  <a:gd name="T58" fmla="*/ 1 w 866"/>
                  <a:gd name="T59" fmla="*/ 1 h 640"/>
                  <a:gd name="T60" fmla="*/ 1 w 866"/>
                  <a:gd name="T61" fmla="*/ 1 h 640"/>
                  <a:gd name="T62" fmla="*/ 1 w 866"/>
                  <a:gd name="T63" fmla="*/ 1 h 640"/>
                  <a:gd name="T64" fmla="*/ 1 w 866"/>
                  <a:gd name="T65" fmla="*/ 1 h 640"/>
                  <a:gd name="T66" fmla="*/ 1 w 866"/>
                  <a:gd name="T67" fmla="*/ 1 h 640"/>
                  <a:gd name="T68" fmla="*/ 1 w 866"/>
                  <a:gd name="T69" fmla="*/ 1 h 640"/>
                  <a:gd name="T70" fmla="*/ 1 w 866"/>
                  <a:gd name="T71" fmla="*/ 1 h 640"/>
                  <a:gd name="T72" fmla="*/ 1 w 866"/>
                  <a:gd name="T73" fmla="*/ 1 h 640"/>
                  <a:gd name="T74" fmla="*/ 1 w 866"/>
                  <a:gd name="T75" fmla="*/ 1 h 640"/>
                  <a:gd name="T76" fmla="*/ 1 w 866"/>
                  <a:gd name="T77" fmla="*/ 1 h 640"/>
                  <a:gd name="T78" fmla="*/ 1 w 866"/>
                  <a:gd name="T79" fmla="*/ 1 h 640"/>
                  <a:gd name="T80" fmla="*/ 1 w 866"/>
                  <a:gd name="T81" fmla="*/ 1 h 640"/>
                  <a:gd name="T82" fmla="*/ 1 w 866"/>
                  <a:gd name="T83" fmla="*/ 1 h 640"/>
                  <a:gd name="T84" fmla="*/ 1 w 866"/>
                  <a:gd name="T85" fmla="*/ 1 h 640"/>
                  <a:gd name="T86" fmla="*/ 1 w 866"/>
                  <a:gd name="T87" fmla="*/ 0 h 6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6" h="640">
                    <a:moveTo>
                      <a:pt x="481" y="0"/>
                    </a:moveTo>
                    <a:lnTo>
                      <a:pt x="578" y="70"/>
                    </a:lnTo>
                    <a:lnTo>
                      <a:pt x="640" y="120"/>
                    </a:lnTo>
                    <a:lnTo>
                      <a:pt x="690" y="163"/>
                    </a:lnTo>
                    <a:lnTo>
                      <a:pt x="724" y="205"/>
                    </a:lnTo>
                    <a:lnTo>
                      <a:pt x="780" y="273"/>
                    </a:lnTo>
                    <a:lnTo>
                      <a:pt x="820" y="331"/>
                    </a:lnTo>
                    <a:lnTo>
                      <a:pt x="842" y="369"/>
                    </a:lnTo>
                    <a:lnTo>
                      <a:pt x="854" y="413"/>
                    </a:lnTo>
                    <a:lnTo>
                      <a:pt x="866" y="463"/>
                    </a:lnTo>
                    <a:lnTo>
                      <a:pt x="858" y="509"/>
                    </a:lnTo>
                    <a:lnTo>
                      <a:pt x="846" y="554"/>
                    </a:lnTo>
                    <a:lnTo>
                      <a:pt x="828" y="584"/>
                    </a:lnTo>
                    <a:lnTo>
                      <a:pt x="806" y="610"/>
                    </a:lnTo>
                    <a:lnTo>
                      <a:pt x="772" y="630"/>
                    </a:lnTo>
                    <a:lnTo>
                      <a:pt x="732" y="640"/>
                    </a:lnTo>
                    <a:lnTo>
                      <a:pt x="682" y="632"/>
                    </a:lnTo>
                    <a:lnTo>
                      <a:pt x="644" y="620"/>
                    </a:lnTo>
                    <a:lnTo>
                      <a:pt x="608" y="602"/>
                    </a:lnTo>
                    <a:lnTo>
                      <a:pt x="572" y="582"/>
                    </a:lnTo>
                    <a:lnTo>
                      <a:pt x="539" y="556"/>
                    </a:lnTo>
                    <a:lnTo>
                      <a:pt x="242" y="327"/>
                    </a:lnTo>
                    <a:lnTo>
                      <a:pt x="150" y="321"/>
                    </a:lnTo>
                    <a:lnTo>
                      <a:pt x="0" y="275"/>
                    </a:lnTo>
                    <a:lnTo>
                      <a:pt x="52" y="96"/>
                    </a:lnTo>
                    <a:lnTo>
                      <a:pt x="299" y="38"/>
                    </a:lnTo>
                    <a:lnTo>
                      <a:pt x="543" y="325"/>
                    </a:lnTo>
                    <a:lnTo>
                      <a:pt x="570" y="357"/>
                    </a:lnTo>
                    <a:lnTo>
                      <a:pt x="600" y="395"/>
                    </a:lnTo>
                    <a:lnTo>
                      <a:pt x="630" y="427"/>
                    </a:lnTo>
                    <a:lnTo>
                      <a:pt x="662" y="453"/>
                    </a:lnTo>
                    <a:lnTo>
                      <a:pt x="690" y="475"/>
                    </a:lnTo>
                    <a:lnTo>
                      <a:pt x="724" y="481"/>
                    </a:lnTo>
                    <a:lnTo>
                      <a:pt x="748" y="471"/>
                    </a:lnTo>
                    <a:lnTo>
                      <a:pt x="766" y="445"/>
                    </a:lnTo>
                    <a:lnTo>
                      <a:pt x="762" y="419"/>
                    </a:lnTo>
                    <a:lnTo>
                      <a:pt x="750" y="389"/>
                    </a:lnTo>
                    <a:lnTo>
                      <a:pt x="732" y="359"/>
                    </a:lnTo>
                    <a:lnTo>
                      <a:pt x="700" y="317"/>
                    </a:lnTo>
                    <a:lnTo>
                      <a:pt x="662" y="267"/>
                    </a:lnTo>
                    <a:lnTo>
                      <a:pt x="608" y="217"/>
                    </a:lnTo>
                    <a:lnTo>
                      <a:pt x="523" y="146"/>
                    </a:lnTo>
                    <a:lnTo>
                      <a:pt x="461" y="102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7" name="Freeform 38"/>
              <p:cNvSpPr>
                <a:spLocks/>
              </p:cNvSpPr>
              <p:nvPr/>
            </p:nvSpPr>
            <p:spPr bwMode="auto">
              <a:xfrm>
                <a:off x="2363" y="2588"/>
                <a:ext cx="108" cy="171"/>
              </a:xfrm>
              <a:custGeom>
                <a:avLst/>
                <a:gdLst>
                  <a:gd name="T0" fmla="*/ 0 w 218"/>
                  <a:gd name="T1" fmla="*/ 1 h 341"/>
                  <a:gd name="T2" fmla="*/ 0 w 218"/>
                  <a:gd name="T3" fmla="*/ 1 h 341"/>
                  <a:gd name="T4" fmla="*/ 0 w 218"/>
                  <a:gd name="T5" fmla="*/ 1 h 341"/>
                  <a:gd name="T6" fmla="*/ 0 w 218"/>
                  <a:gd name="T7" fmla="*/ 1 h 341"/>
                  <a:gd name="T8" fmla="*/ 0 w 218"/>
                  <a:gd name="T9" fmla="*/ 0 h 341"/>
                  <a:gd name="T10" fmla="*/ 0 w 218"/>
                  <a:gd name="T11" fmla="*/ 0 h 341"/>
                  <a:gd name="T12" fmla="*/ 0 w 218"/>
                  <a:gd name="T13" fmla="*/ 1 h 341"/>
                  <a:gd name="T14" fmla="*/ 0 w 218"/>
                  <a:gd name="T15" fmla="*/ 1 h 341"/>
                  <a:gd name="T16" fmla="*/ 0 w 218"/>
                  <a:gd name="T17" fmla="*/ 1 h 341"/>
                  <a:gd name="T18" fmla="*/ 0 w 218"/>
                  <a:gd name="T19" fmla="*/ 1 h 341"/>
                  <a:gd name="T20" fmla="*/ 0 w 218"/>
                  <a:gd name="T21" fmla="*/ 1 h 341"/>
                  <a:gd name="T22" fmla="*/ 0 w 218"/>
                  <a:gd name="T23" fmla="*/ 1 h 341"/>
                  <a:gd name="T24" fmla="*/ 0 w 218"/>
                  <a:gd name="T25" fmla="*/ 1 h 341"/>
                  <a:gd name="T26" fmla="*/ 0 w 218"/>
                  <a:gd name="T27" fmla="*/ 1 h 341"/>
                  <a:gd name="T28" fmla="*/ 0 w 218"/>
                  <a:gd name="T29" fmla="*/ 1 h 341"/>
                  <a:gd name="T30" fmla="*/ 0 w 218"/>
                  <a:gd name="T31" fmla="*/ 1 h 341"/>
                  <a:gd name="T32" fmla="*/ 0 w 218"/>
                  <a:gd name="T33" fmla="*/ 1 h 341"/>
                  <a:gd name="T34" fmla="*/ 0 w 218"/>
                  <a:gd name="T35" fmla="*/ 1 h 3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8" h="341">
                    <a:moveTo>
                      <a:pt x="86" y="59"/>
                    </a:moveTo>
                    <a:lnTo>
                      <a:pt x="94" y="36"/>
                    </a:lnTo>
                    <a:lnTo>
                      <a:pt x="108" y="16"/>
                    </a:lnTo>
                    <a:lnTo>
                      <a:pt x="126" y="4"/>
                    </a:lnTo>
                    <a:lnTo>
                      <a:pt x="142" y="0"/>
                    </a:lnTo>
                    <a:lnTo>
                      <a:pt x="164" y="0"/>
                    </a:lnTo>
                    <a:lnTo>
                      <a:pt x="182" y="6"/>
                    </a:lnTo>
                    <a:lnTo>
                      <a:pt x="200" y="18"/>
                    </a:lnTo>
                    <a:lnTo>
                      <a:pt x="212" y="40"/>
                    </a:lnTo>
                    <a:lnTo>
                      <a:pt x="218" y="71"/>
                    </a:lnTo>
                    <a:lnTo>
                      <a:pt x="218" y="341"/>
                    </a:lnTo>
                    <a:lnTo>
                      <a:pt x="0" y="341"/>
                    </a:lnTo>
                    <a:lnTo>
                      <a:pt x="0" y="197"/>
                    </a:lnTo>
                    <a:lnTo>
                      <a:pt x="12" y="175"/>
                    </a:lnTo>
                    <a:lnTo>
                      <a:pt x="32" y="159"/>
                    </a:lnTo>
                    <a:lnTo>
                      <a:pt x="58" y="149"/>
                    </a:lnTo>
                    <a:lnTo>
                      <a:pt x="86" y="143"/>
                    </a:lnTo>
                    <a:lnTo>
                      <a:pt x="86" y="5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8" name="Freeform 39"/>
              <p:cNvSpPr>
                <a:spLocks/>
              </p:cNvSpPr>
              <p:nvPr/>
            </p:nvSpPr>
            <p:spPr bwMode="auto">
              <a:xfrm>
                <a:off x="2334" y="2705"/>
                <a:ext cx="198" cy="334"/>
              </a:xfrm>
              <a:custGeom>
                <a:avLst/>
                <a:gdLst>
                  <a:gd name="T0" fmla="*/ 1 w 396"/>
                  <a:gd name="T1" fmla="*/ 0 h 668"/>
                  <a:gd name="T2" fmla="*/ 1 w 396"/>
                  <a:gd name="T3" fmla="*/ 0 h 668"/>
                  <a:gd name="T4" fmla="*/ 1 w 396"/>
                  <a:gd name="T5" fmla="*/ 1 h 668"/>
                  <a:gd name="T6" fmla="*/ 1 w 396"/>
                  <a:gd name="T7" fmla="*/ 1 h 668"/>
                  <a:gd name="T8" fmla="*/ 1 w 396"/>
                  <a:gd name="T9" fmla="*/ 1 h 668"/>
                  <a:gd name="T10" fmla="*/ 1 w 396"/>
                  <a:gd name="T11" fmla="*/ 1 h 668"/>
                  <a:gd name="T12" fmla="*/ 1 w 396"/>
                  <a:gd name="T13" fmla="*/ 1 h 668"/>
                  <a:gd name="T14" fmla="*/ 1 w 396"/>
                  <a:gd name="T15" fmla="*/ 1 h 668"/>
                  <a:gd name="T16" fmla="*/ 1 w 396"/>
                  <a:gd name="T17" fmla="*/ 1 h 668"/>
                  <a:gd name="T18" fmla="*/ 1 w 396"/>
                  <a:gd name="T19" fmla="*/ 1 h 668"/>
                  <a:gd name="T20" fmla="*/ 1 w 396"/>
                  <a:gd name="T21" fmla="*/ 1 h 668"/>
                  <a:gd name="T22" fmla="*/ 1 w 396"/>
                  <a:gd name="T23" fmla="*/ 1 h 668"/>
                  <a:gd name="T24" fmla="*/ 1 w 396"/>
                  <a:gd name="T25" fmla="*/ 1 h 668"/>
                  <a:gd name="T26" fmla="*/ 1 w 396"/>
                  <a:gd name="T27" fmla="*/ 1 h 668"/>
                  <a:gd name="T28" fmla="*/ 1 w 396"/>
                  <a:gd name="T29" fmla="*/ 1 h 668"/>
                  <a:gd name="T30" fmla="*/ 1 w 396"/>
                  <a:gd name="T31" fmla="*/ 1 h 668"/>
                  <a:gd name="T32" fmla="*/ 1 w 396"/>
                  <a:gd name="T33" fmla="*/ 1 h 668"/>
                  <a:gd name="T34" fmla="*/ 1 w 396"/>
                  <a:gd name="T35" fmla="*/ 1 h 668"/>
                  <a:gd name="T36" fmla="*/ 1 w 396"/>
                  <a:gd name="T37" fmla="*/ 1 h 668"/>
                  <a:gd name="T38" fmla="*/ 1 w 396"/>
                  <a:gd name="T39" fmla="*/ 1 h 668"/>
                  <a:gd name="T40" fmla="*/ 1 w 396"/>
                  <a:gd name="T41" fmla="*/ 1 h 668"/>
                  <a:gd name="T42" fmla="*/ 1 w 396"/>
                  <a:gd name="T43" fmla="*/ 1 h 668"/>
                  <a:gd name="T44" fmla="*/ 0 w 396"/>
                  <a:gd name="T45" fmla="*/ 1 h 668"/>
                  <a:gd name="T46" fmla="*/ 1 w 396"/>
                  <a:gd name="T47" fmla="*/ 0 h 6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6" h="668">
                    <a:moveTo>
                      <a:pt x="12" y="0"/>
                    </a:moveTo>
                    <a:lnTo>
                      <a:pt x="267" y="0"/>
                    </a:lnTo>
                    <a:lnTo>
                      <a:pt x="283" y="6"/>
                    </a:lnTo>
                    <a:lnTo>
                      <a:pt x="293" y="18"/>
                    </a:lnTo>
                    <a:lnTo>
                      <a:pt x="293" y="507"/>
                    </a:lnTo>
                    <a:lnTo>
                      <a:pt x="336" y="538"/>
                    </a:lnTo>
                    <a:lnTo>
                      <a:pt x="370" y="568"/>
                    </a:lnTo>
                    <a:lnTo>
                      <a:pt x="390" y="592"/>
                    </a:lnTo>
                    <a:lnTo>
                      <a:pt x="396" y="614"/>
                    </a:lnTo>
                    <a:lnTo>
                      <a:pt x="392" y="634"/>
                    </a:lnTo>
                    <a:lnTo>
                      <a:pt x="382" y="650"/>
                    </a:lnTo>
                    <a:lnTo>
                      <a:pt x="358" y="658"/>
                    </a:lnTo>
                    <a:lnTo>
                      <a:pt x="327" y="664"/>
                    </a:lnTo>
                    <a:lnTo>
                      <a:pt x="291" y="668"/>
                    </a:lnTo>
                    <a:lnTo>
                      <a:pt x="245" y="666"/>
                    </a:lnTo>
                    <a:lnTo>
                      <a:pt x="195" y="662"/>
                    </a:lnTo>
                    <a:lnTo>
                      <a:pt x="141" y="650"/>
                    </a:lnTo>
                    <a:lnTo>
                      <a:pt x="99" y="634"/>
                    </a:lnTo>
                    <a:lnTo>
                      <a:pt x="59" y="606"/>
                    </a:lnTo>
                    <a:lnTo>
                      <a:pt x="36" y="578"/>
                    </a:lnTo>
                    <a:lnTo>
                      <a:pt x="18" y="544"/>
                    </a:lnTo>
                    <a:lnTo>
                      <a:pt x="2" y="501"/>
                    </a:lnTo>
                    <a:lnTo>
                      <a:pt x="0" y="45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39" name="Freeform 40"/>
              <p:cNvSpPr>
                <a:spLocks/>
              </p:cNvSpPr>
              <p:nvPr/>
            </p:nvSpPr>
            <p:spPr bwMode="auto">
              <a:xfrm>
                <a:off x="2171" y="2352"/>
                <a:ext cx="121" cy="378"/>
              </a:xfrm>
              <a:custGeom>
                <a:avLst/>
                <a:gdLst>
                  <a:gd name="T0" fmla="*/ 0 w 241"/>
                  <a:gd name="T1" fmla="*/ 0 h 756"/>
                  <a:gd name="T2" fmla="*/ 1 w 241"/>
                  <a:gd name="T3" fmla="*/ 1 h 756"/>
                  <a:gd name="T4" fmla="*/ 1 w 241"/>
                  <a:gd name="T5" fmla="*/ 1 h 756"/>
                  <a:gd name="T6" fmla="*/ 1 w 241"/>
                  <a:gd name="T7" fmla="*/ 1 h 756"/>
                  <a:gd name="T8" fmla="*/ 0 w 241"/>
                  <a:gd name="T9" fmla="*/ 1 h 756"/>
                  <a:gd name="T10" fmla="*/ 0 w 241"/>
                  <a:gd name="T11" fmla="*/ 0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" h="756">
                    <a:moveTo>
                      <a:pt x="0" y="0"/>
                    </a:moveTo>
                    <a:lnTo>
                      <a:pt x="173" y="337"/>
                    </a:lnTo>
                    <a:lnTo>
                      <a:pt x="241" y="680"/>
                    </a:lnTo>
                    <a:lnTo>
                      <a:pt x="65" y="756"/>
                    </a:lnTo>
                    <a:lnTo>
                      <a:pt x="0" y="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0" name="Freeform 41"/>
              <p:cNvSpPr>
                <a:spLocks/>
              </p:cNvSpPr>
              <p:nvPr/>
            </p:nvSpPr>
            <p:spPr bwMode="auto">
              <a:xfrm>
                <a:off x="2170" y="2319"/>
                <a:ext cx="156" cy="204"/>
              </a:xfrm>
              <a:custGeom>
                <a:avLst/>
                <a:gdLst>
                  <a:gd name="T0" fmla="*/ 0 w 311"/>
                  <a:gd name="T1" fmla="*/ 1 h 407"/>
                  <a:gd name="T2" fmla="*/ 1 w 311"/>
                  <a:gd name="T3" fmla="*/ 1 h 407"/>
                  <a:gd name="T4" fmla="*/ 1 w 311"/>
                  <a:gd name="T5" fmla="*/ 1 h 407"/>
                  <a:gd name="T6" fmla="*/ 1 w 311"/>
                  <a:gd name="T7" fmla="*/ 0 h 407"/>
                  <a:gd name="T8" fmla="*/ 0 w 311"/>
                  <a:gd name="T9" fmla="*/ 1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407">
                    <a:moveTo>
                      <a:pt x="0" y="68"/>
                    </a:moveTo>
                    <a:lnTo>
                      <a:pt x="175" y="407"/>
                    </a:lnTo>
                    <a:lnTo>
                      <a:pt x="311" y="339"/>
                    </a:lnTo>
                    <a:lnTo>
                      <a:pt x="1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1" name="Freeform 42"/>
              <p:cNvSpPr>
                <a:spLocks/>
              </p:cNvSpPr>
              <p:nvPr/>
            </p:nvSpPr>
            <p:spPr bwMode="auto">
              <a:xfrm>
                <a:off x="2172" y="2656"/>
                <a:ext cx="187" cy="319"/>
              </a:xfrm>
              <a:custGeom>
                <a:avLst/>
                <a:gdLst>
                  <a:gd name="T0" fmla="*/ 1 w 372"/>
                  <a:gd name="T1" fmla="*/ 1 h 638"/>
                  <a:gd name="T2" fmla="*/ 1 w 372"/>
                  <a:gd name="T3" fmla="*/ 1 h 638"/>
                  <a:gd name="T4" fmla="*/ 1 w 372"/>
                  <a:gd name="T5" fmla="*/ 0 h 638"/>
                  <a:gd name="T6" fmla="*/ 1 w 372"/>
                  <a:gd name="T7" fmla="*/ 0 h 638"/>
                  <a:gd name="T8" fmla="*/ 1 w 372"/>
                  <a:gd name="T9" fmla="*/ 1 h 638"/>
                  <a:gd name="T10" fmla="*/ 1 w 372"/>
                  <a:gd name="T11" fmla="*/ 1 h 638"/>
                  <a:gd name="T12" fmla="*/ 1 w 372"/>
                  <a:gd name="T13" fmla="*/ 1 h 638"/>
                  <a:gd name="T14" fmla="*/ 1 w 372"/>
                  <a:gd name="T15" fmla="*/ 1 h 638"/>
                  <a:gd name="T16" fmla="*/ 0 w 372"/>
                  <a:gd name="T17" fmla="*/ 1 h 638"/>
                  <a:gd name="T18" fmla="*/ 1 w 372"/>
                  <a:gd name="T19" fmla="*/ 1 h 638"/>
                  <a:gd name="T20" fmla="*/ 1 w 372"/>
                  <a:gd name="T21" fmla="*/ 1 h 638"/>
                  <a:gd name="T22" fmla="*/ 1 w 372"/>
                  <a:gd name="T23" fmla="*/ 1 h 638"/>
                  <a:gd name="T24" fmla="*/ 1 w 372"/>
                  <a:gd name="T25" fmla="*/ 1 h 638"/>
                  <a:gd name="T26" fmla="*/ 1 w 372"/>
                  <a:gd name="T27" fmla="*/ 1 h 638"/>
                  <a:gd name="T28" fmla="*/ 1 w 372"/>
                  <a:gd name="T29" fmla="*/ 1 h 638"/>
                  <a:gd name="T30" fmla="*/ 1 w 372"/>
                  <a:gd name="T31" fmla="*/ 1 h 638"/>
                  <a:gd name="T32" fmla="*/ 1 w 372"/>
                  <a:gd name="T33" fmla="*/ 1 h 638"/>
                  <a:gd name="T34" fmla="*/ 1 w 372"/>
                  <a:gd name="T35" fmla="*/ 1 h 638"/>
                  <a:gd name="T36" fmla="*/ 1 w 372"/>
                  <a:gd name="T37" fmla="*/ 1 h 638"/>
                  <a:gd name="T38" fmla="*/ 1 w 372"/>
                  <a:gd name="T39" fmla="*/ 1 h 638"/>
                  <a:gd name="T40" fmla="*/ 1 w 372"/>
                  <a:gd name="T41" fmla="*/ 1 h 638"/>
                  <a:gd name="T42" fmla="*/ 1 w 372"/>
                  <a:gd name="T43" fmla="*/ 1 h 638"/>
                  <a:gd name="T44" fmla="*/ 1 w 372"/>
                  <a:gd name="T45" fmla="*/ 1 h 638"/>
                  <a:gd name="T46" fmla="*/ 1 w 372"/>
                  <a:gd name="T47" fmla="*/ 1 h 638"/>
                  <a:gd name="T48" fmla="*/ 1 w 372"/>
                  <a:gd name="T49" fmla="*/ 1 h 638"/>
                  <a:gd name="T50" fmla="*/ 1 w 372"/>
                  <a:gd name="T51" fmla="*/ 1 h 638"/>
                  <a:gd name="T52" fmla="*/ 1 w 372"/>
                  <a:gd name="T53" fmla="*/ 1 h 638"/>
                  <a:gd name="T54" fmla="*/ 1 w 372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2" h="638">
                    <a:moveTo>
                      <a:pt x="368" y="315"/>
                    </a:moveTo>
                    <a:lnTo>
                      <a:pt x="213" y="32"/>
                    </a:lnTo>
                    <a:lnTo>
                      <a:pt x="167" y="0"/>
                    </a:lnTo>
                    <a:lnTo>
                      <a:pt x="127" y="0"/>
                    </a:lnTo>
                    <a:lnTo>
                      <a:pt x="101" y="52"/>
                    </a:lnTo>
                    <a:lnTo>
                      <a:pt x="63" y="146"/>
                    </a:lnTo>
                    <a:lnTo>
                      <a:pt x="34" y="303"/>
                    </a:lnTo>
                    <a:lnTo>
                      <a:pt x="2" y="473"/>
                    </a:lnTo>
                    <a:lnTo>
                      <a:pt x="0" y="503"/>
                    </a:lnTo>
                    <a:lnTo>
                      <a:pt x="6" y="527"/>
                    </a:lnTo>
                    <a:lnTo>
                      <a:pt x="14" y="555"/>
                    </a:lnTo>
                    <a:lnTo>
                      <a:pt x="28" y="579"/>
                    </a:lnTo>
                    <a:lnTo>
                      <a:pt x="52" y="601"/>
                    </a:lnTo>
                    <a:lnTo>
                      <a:pt x="81" y="615"/>
                    </a:lnTo>
                    <a:lnTo>
                      <a:pt x="111" y="626"/>
                    </a:lnTo>
                    <a:lnTo>
                      <a:pt x="147" y="634"/>
                    </a:lnTo>
                    <a:lnTo>
                      <a:pt x="179" y="638"/>
                    </a:lnTo>
                    <a:lnTo>
                      <a:pt x="209" y="636"/>
                    </a:lnTo>
                    <a:lnTo>
                      <a:pt x="245" y="630"/>
                    </a:lnTo>
                    <a:lnTo>
                      <a:pt x="275" y="620"/>
                    </a:lnTo>
                    <a:lnTo>
                      <a:pt x="301" y="607"/>
                    </a:lnTo>
                    <a:lnTo>
                      <a:pt x="323" y="585"/>
                    </a:lnTo>
                    <a:lnTo>
                      <a:pt x="343" y="549"/>
                    </a:lnTo>
                    <a:lnTo>
                      <a:pt x="357" y="511"/>
                    </a:lnTo>
                    <a:lnTo>
                      <a:pt x="364" y="465"/>
                    </a:lnTo>
                    <a:lnTo>
                      <a:pt x="370" y="419"/>
                    </a:lnTo>
                    <a:lnTo>
                      <a:pt x="372" y="377"/>
                    </a:lnTo>
                    <a:lnTo>
                      <a:pt x="368" y="315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2" name="Freeform 43"/>
              <p:cNvSpPr>
                <a:spLocks/>
              </p:cNvSpPr>
              <p:nvPr/>
            </p:nvSpPr>
            <p:spPr bwMode="auto">
              <a:xfrm>
                <a:off x="2256" y="2487"/>
                <a:ext cx="126" cy="344"/>
              </a:xfrm>
              <a:custGeom>
                <a:avLst/>
                <a:gdLst>
                  <a:gd name="T0" fmla="*/ 0 w 251"/>
                  <a:gd name="T1" fmla="*/ 1 h 688"/>
                  <a:gd name="T2" fmla="*/ 1 w 251"/>
                  <a:gd name="T3" fmla="*/ 1 h 688"/>
                  <a:gd name="T4" fmla="*/ 1 w 251"/>
                  <a:gd name="T5" fmla="*/ 1 h 688"/>
                  <a:gd name="T6" fmla="*/ 1 w 251"/>
                  <a:gd name="T7" fmla="*/ 1 h 688"/>
                  <a:gd name="T8" fmla="*/ 1 w 251"/>
                  <a:gd name="T9" fmla="*/ 1 h 688"/>
                  <a:gd name="T10" fmla="*/ 1 w 251"/>
                  <a:gd name="T11" fmla="*/ 1 h 688"/>
                  <a:gd name="T12" fmla="*/ 1 w 251"/>
                  <a:gd name="T13" fmla="*/ 1 h 688"/>
                  <a:gd name="T14" fmla="*/ 1 w 251"/>
                  <a:gd name="T15" fmla="*/ 1 h 688"/>
                  <a:gd name="T16" fmla="*/ 1 w 251"/>
                  <a:gd name="T17" fmla="*/ 1 h 688"/>
                  <a:gd name="T18" fmla="*/ 1 w 251"/>
                  <a:gd name="T19" fmla="*/ 1 h 688"/>
                  <a:gd name="T20" fmla="*/ 1 w 251"/>
                  <a:gd name="T21" fmla="*/ 1 h 688"/>
                  <a:gd name="T22" fmla="*/ 1 w 251"/>
                  <a:gd name="T23" fmla="*/ 1 h 688"/>
                  <a:gd name="T24" fmla="*/ 1 w 251"/>
                  <a:gd name="T25" fmla="*/ 1 h 688"/>
                  <a:gd name="T26" fmla="*/ 1 w 251"/>
                  <a:gd name="T27" fmla="*/ 1 h 688"/>
                  <a:gd name="T28" fmla="*/ 1 w 251"/>
                  <a:gd name="T29" fmla="*/ 1 h 688"/>
                  <a:gd name="T30" fmla="*/ 1 w 251"/>
                  <a:gd name="T31" fmla="*/ 0 h 688"/>
                  <a:gd name="T32" fmla="*/ 1 w 251"/>
                  <a:gd name="T33" fmla="*/ 0 h 688"/>
                  <a:gd name="T34" fmla="*/ 1 w 251"/>
                  <a:gd name="T35" fmla="*/ 1 h 688"/>
                  <a:gd name="T36" fmla="*/ 1 w 251"/>
                  <a:gd name="T37" fmla="*/ 1 h 688"/>
                  <a:gd name="T38" fmla="*/ 1 w 251"/>
                  <a:gd name="T39" fmla="*/ 1 h 688"/>
                  <a:gd name="T40" fmla="*/ 0 w 251"/>
                  <a:gd name="T41" fmla="*/ 1 h 6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1" h="688">
                    <a:moveTo>
                      <a:pt x="0" y="54"/>
                    </a:moveTo>
                    <a:lnTo>
                      <a:pt x="90" y="605"/>
                    </a:lnTo>
                    <a:lnTo>
                      <a:pt x="96" y="632"/>
                    </a:lnTo>
                    <a:lnTo>
                      <a:pt x="104" y="652"/>
                    </a:lnTo>
                    <a:lnTo>
                      <a:pt x="120" y="670"/>
                    </a:lnTo>
                    <a:lnTo>
                      <a:pt x="138" y="682"/>
                    </a:lnTo>
                    <a:lnTo>
                      <a:pt x="164" y="688"/>
                    </a:lnTo>
                    <a:lnTo>
                      <a:pt x="188" y="686"/>
                    </a:lnTo>
                    <a:lnTo>
                      <a:pt x="203" y="682"/>
                    </a:lnTo>
                    <a:lnTo>
                      <a:pt x="223" y="670"/>
                    </a:lnTo>
                    <a:lnTo>
                      <a:pt x="237" y="656"/>
                    </a:lnTo>
                    <a:lnTo>
                      <a:pt x="247" y="632"/>
                    </a:lnTo>
                    <a:lnTo>
                      <a:pt x="251" y="612"/>
                    </a:lnTo>
                    <a:lnTo>
                      <a:pt x="247" y="587"/>
                    </a:lnTo>
                    <a:lnTo>
                      <a:pt x="140" y="4"/>
                    </a:lnTo>
                    <a:lnTo>
                      <a:pt x="96" y="0"/>
                    </a:lnTo>
                    <a:lnTo>
                      <a:pt x="58" y="0"/>
                    </a:lnTo>
                    <a:lnTo>
                      <a:pt x="38" y="4"/>
                    </a:lnTo>
                    <a:lnTo>
                      <a:pt x="20" y="14"/>
                    </a:lnTo>
                    <a:lnTo>
                      <a:pt x="6" y="3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3" name="Oval 44"/>
              <p:cNvSpPr>
                <a:spLocks noChangeArrowheads="1"/>
              </p:cNvSpPr>
              <p:nvPr/>
            </p:nvSpPr>
            <p:spPr bwMode="auto">
              <a:xfrm>
                <a:off x="2320" y="2770"/>
                <a:ext cx="46" cy="43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4" name="Freeform 45"/>
              <p:cNvSpPr>
                <a:spLocks/>
              </p:cNvSpPr>
              <p:nvPr/>
            </p:nvSpPr>
            <p:spPr bwMode="auto">
              <a:xfrm>
                <a:off x="2052" y="1401"/>
                <a:ext cx="223" cy="1019"/>
              </a:xfrm>
              <a:custGeom>
                <a:avLst/>
                <a:gdLst>
                  <a:gd name="T0" fmla="*/ 0 w 446"/>
                  <a:gd name="T1" fmla="*/ 0 h 2039"/>
                  <a:gd name="T2" fmla="*/ 1 w 446"/>
                  <a:gd name="T3" fmla="*/ 0 h 2039"/>
                  <a:gd name="T4" fmla="*/ 1 w 446"/>
                  <a:gd name="T5" fmla="*/ 1 h 2039"/>
                  <a:gd name="T6" fmla="*/ 1 w 446"/>
                  <a:gd name="T7" fmla="*/ 1 h 2039"/>
                  <a:gd name="T8" fmla="*/ 1 w 446"/>
                  <a:gd name="T9" fmla="*/ 1 h 2039"/>
                  <a:gd name="T10" fmla="*/ 1 w 446"/>
                  <a:gd name="T11" fmla="*/ 1 h 2039"/>
                  <a:gd name="T12" fmla="*/ 1 w 446"/>
                  <a:gd name="T13" fmla="*/ 1 h 2039"/>
                  <a:gd name="T14" fmla="*/ 1 w 446"/>
                  <a:gd name="T15" fmla="*/ 1 h 2039"/>
                  <a:gd name="T16" fmla="*/ 1 w 446"/>
                  <a:gd name="T17" fmla="*/ 1 h 2039"/>
                  <a:gd name="T18" fmla="*/ 0 w 446"/>
                  <a:gd name="T19" fmla="*/ 0 h 20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039">
                    <a:moveTo>
                      <a:pt x="0" y="0"/>
                    </a:moveTo>
                    <a:lnTo>
                      <a:pt x="83" y="32"/>
                    </a:lnTo>
                    <a:lnTo>
                      <a:pt x="446" y="1977"/>
                    </a:lnTo>
                    <a:lnTo>
                      <a:pt x="436" y="2009"/>
                    </a:lnTo>
                    <a:lnTo>
                      <a:pt x="416" y="2033"/>
                    </a:lnTo>
                    <a:lnTo>
                      <a:pt x="386" y="2039"/>
                    </a:lnTo>
                    <a:lnTo>
                      <a:pt x="358" y="2029"/>
                    </a:lnTo>
                    <a:lnTo>
                      <a:pt x="340" y="2005"/>
                    </a:lnTo>
                    <a:lnTo>
                      <a:pt x="330" y="1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5" name="Freeform 46"/>
              <p:cNvSpPr>
                <a:spLocks/>
              </p:cNvSpPr>
              <p:nvPr/>
            </p:nvSpPr>
            <p:spPr bwMode="auto">
              <a:xfrm>
                <a:off x="1978" y="1295"/>
                <a:ext cx="222" cy="157"/>
              </a:xfrm>
              <a:custGeom>
                <a:avLst/>
                <a:gdLst>
                  <a:gd name="T0" fmla="*/ 0 w 445"/>
                  <a:gd name="T1" fmla="*/ 1 h 313"/>
                  <a:gd name="T2" fmla="*/ 0 w 445"/>
                  <a:gd name="T3" fmla="*/ 1 h 313"/>
                  <a:gd name="T4" fmla="*/ 0 w 445"/>
                  <a:gd name="T5" fmla="*/ 1 h 313"/>
                  <a:gd name="T6" fmla="*/ 0 w 445"/>
                  <a:gd name="T7" fmla="*/ 1 h 313"/>
                  <a:gd name="T8" fmla="*/ 0 w 445"/>
                  <a:gd name="T9" fmla="*/ 1 h 313"/>
                  <a:gd name="T10" fmla="*/ 0 w 445"/>
                  <a:gd name="T11" fmla="*/ 1 h 313"/>
                  <a:gd name="T12" fmla="*/ 0 w 445"/>
                  <a:gd name="T13" fmla="*/ 1 h 313"/>
                  <a:gd name="T14" fmla="*/ 0 w 445"/>
                  <a:gd name="T15" fmla="*/ 1 h 313"/>
                  <a:gd name="T16" fmla="*/ 0 w 445"/>
                  <a:gd name="T17" fmla="*/ 1 h 313"/>
                  <a:gd name="T18" fmla="*/ 0 w 445"/>
                  <a:gd name="T19" fmla="*/ 1 h 313"/>
                  <a:gd name="T20" fmla="*/ 0 w 445"/>
                  <a:gd name="T21" fmla="*/ 1 h 313"/>
                  <a:gd name="T22" fmla="*/ 0 w 445"/>
                  <a:gd name="T23" fmla="*/ 1 h 313"/>
                  <a:gd name="T24" fmla="*/ 0 w 445"/>
                  <a:gd name="T25" fmla="*/ 1 h 313"/>
                  <a:gd name="T26" fmla="*/ 0 w 445"/>
                  <a:gd name="T27" fmla="*/ 0 h 313"/>
                  <a:gd name="T28" fmla="*/ 0 w 445"/>
                  <a:gd name="T29" fmla="*/ 1 h 313"/>
                  <a:gd name="T30" fmla="*/ 0 w 445"/>
                  <a:gd name="T31" fmla="*/ 1 h 313"/>
                  <a:gd name="T32" fmla="*/ 0 w 445"/>
                  <a:gd name="T33" fmla="*/ 1 h 313"/>
                  <a:gd name="T34" fmla="*/ 0 w 445"/>
                  <a:gd name="T35" fmla="*/ 1 h 313"/>
                  <a:gd name="T36" fmla="*/ 0 w 445"/>
                  <a:gd name="T37" fmla="*/ 1 h 3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5" h="313">
                    <a:moveTo>
                      <a:pt x="2" y="108"/>
                    </a:moveTo>
                    <a:lnTo>
                      <a:pt x="14" y="134"/>
                    </a:lnTo>
                    <a:lnTo>
                      <a:pt x="161" y="221"/>
                    </a:lnTo>
                    <a:lnTo>
                      <a:pt x="333" y="309"/>
                    </a:lnTo>
                    <a:lnTo>
                      <a:pt x="373" y="313"/>
                    </a:lnTo>
                    <a:lnTo>
                      <a:pt x="399" y="307"/>
                    </a:lnTo>
                    <a:lnTo>
                      <a:pt x="421" y="293"/>
                    </a:lnTo>
                    <a:lnTo>
                      <a:pt x="437" y="269"/>
                    </a:lnTo>
                    <a:lnTo>
                      <a:pt x="445" y="233"/>
                    </a:lnTo>
                    <a:lnTo>
                      <a:pt x="433" y="199"/>
                    </a:lnTo>
                    <a:lnTo>
                      <a:pt x="413" y="173"/>
                    </a:lnTo>
                    <a:lnTo>
                      <a:pt x="257" y="82"/>
                    </a:lnTo>
                    <a:lnTo>
                      <a:pt x="106" y="2"/>
                    </a:lnTo>
                    <a:lnTo>
                      <a:pt x="66" y="0"/>
                    </a:lnTo>
                    <a:lnTo>
                      <a:pt x="36" y="4"/>
                    </a:lnTo>
                    <a:lnTo>
                      <a:pt x="12" y="20"/>
                    </a:lnTo>
                    <a:lnTo>
                      <a:pt x="0" y="42"/>
                    </a:lnTo>
                    <a:lnTo>
                      <a:pt x="0" y="76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246" name="Oval 47"/>
              <p:cNvSpPr>
                <a:spLocks noChangeArrowheads="1"/>
              </p:cNvSpPr>
              <p:nvPr/>
            </p:nvSpPr>
            <p:spPr bwMode="auto">
              <a:xfrm>
                <a:off x="2081" y="2993"/>
                <a:ext cx="328" cy="331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7" name="Oval 48"/>
              <p:cNvSpPr>
                <a:spLocks noChangeArrowheads="1"/>
              </p:cNvSpPr>
              <p:nvPr/>
            </p:nvSpPr>
            <p:spPr bwMode="auto">
              <a:xfrm>
                <a:off x="2127" y="3029"/>
                <a:ext cx="314" cy="330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8" name="Oval 49"/>
              <p:cNvSpPr>
                <a:spLocks noChangeArrowheads="1"/>
              </p:cNvSpPr>
              <p:nvPr/>
            </p:nvSpPr>
            <p:spPr bwMode="auto">
              <a:xfrm>
                <a:off x="2163" y="3051"/>
                <a:ext cx="337" cy="3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249" name="Oval 50"/>
              <p:cNvSpPr>
                <a:spLocks noChangeArrowheads="1"/>
              </p:cNvSpPr>
              <p:nvPr/>
            </p:nvSpPr>
            <p:spPr bwMode="auto">
              <a:xfrm>
                <a:off x="2282" y="3179"/>
                <a:ext cx="104" cy="102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87140" name="Group 51"/>
            <p:cNvGrpSpPr>
              <a:grpSpLocks/>
            </p:cNvGrpSpPr>
            <p:nvPr/>
          </p:nvGrpSpPr>
          <p:grpSpPr bwMode="auto">
            <a:xfrm>
              <a:off x="2112" y="2640"/>
              <a:ext cx="650" cy="1048"/>
              <a:chOff x="1782" y="1205"/>
              <a:chExt cx="1777" cy="2867"/>
            </a:xfrm>
          </p:grpSpPr>
          <p:grpSp>
            <p:nvGrpSpPr>
              <p:cNvPr id="87143" name="Group 52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7215" name="Rectangle 53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16" name="Rectangle 54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44" name="Rectangle 55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45" name="Group 56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7212" name="Oval 57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13" name="Oval 58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14" name="Oval 59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46" name="AutoShape 60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47" name="Group 61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7210" name="Freeform 62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211" name="Rectangle 63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48" name="Freeform 64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49" name="Freeform 65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50" name="Group 66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7208" name="Oval 67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9" name="Oval 68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1" name="Rectangle 69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52" name="Group 70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7204" name="Rectangle 71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5" name="Rectangle 72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6" name="Rectangle 73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7" name="Rectangle 74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3" name="AutoShape 75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54" name="Oval 76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55" name="Group 77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7202" name="Rectangle 78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3" name="Rectangle 79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6" name="AutoShape 80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57" name="Oval 81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58" name="Group 82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7200" name="Rectangle 83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201" name="Rectangle 84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59" name="Rectangle 85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0" name="Rectangle 86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1" name="Oval 87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2" name="Rectangle 88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3" name="Rectangle 89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4" name="Rectangle 90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5" name="Oval 91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6" name="Rectangle 92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7" name="Oval 93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68" name="Rectangle 94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169" name="Group 95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7198" name="Oval 96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99" name="Rectangle 97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7170" name="Group 98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7196" name="Oval 99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97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171" name="Rectangle 101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2" name="Rectangle 102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3" name="Rectangle 103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4" name="Rectangle 104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5" name="Rectangle 105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6" name="Rectangle 106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77" name="Freeform 107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78" name="Freeform 108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79" name="Rectangle 109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80" name="Freeform 110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81" name="Group 111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7194" name="Line 112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95" name="Line 113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82" name="Group 114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7192" name="Line 115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93" name="Line 116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7183" name="Rectangle 117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84" name="Rectangle 118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85" name="Freeform 119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86" name="Group 120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7190" name="Line 121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91" name="Line 122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87" name="Group 123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7188" name="Line 124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89" name="Line 125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7141" name="AutoShape 126"/>
            <p:cNvSpPr>
              <a:spLocks noChangeArrowheads="1"/>
            </p:cNvSpPr>
            <p:nvPr/>
          </p:nvSpPr>
          <p:spPr bwMode="auto">
            <a:xfrm>
              <a:off x="3312" y="1824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142" name="Line 127"/>
            <p:cNvSpPr>
              <a:spLocks noChangeShapeType="1"/>
            </p:cNvSpPr>
            <p:nvPr/>
          </p:nvSpPr>
          <p:spPr bwMode="auto">
            <a:xfrm flipH="1">
              <a:off x="2880" y="2784"/>
              <a:ext cx="1248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69440" name="Group 128"/>
          <p:cNvGrpSpPr>
            <a:grpSpLocks/>
          </p:cNvGrpSpPr>
          <p:nvPr/>
        </p:nvGrpSpPr>
        <p:grpSpPr bwMode="auto">
          <a:xfrm>
            <a:off x="914400" y="2438400"/>
            <a:ext cx="5943600" cy="3505200"/>
            <a:chOff x="576" y="1536"/>
            <a:chExt cx="3744" cy="2208"/>
          </a:xfrm>
        </p:grpSpPr>
        <p:grpSp>
          <p:nvGrpSpPr>
            <p:cNvPr id="87058" name="Group 129"/>
            <p:cNvGrpSpPr>
              <a:grpSpLocks/>
            </p:cNvGrpSpPr>
            <p:nvPr/>
          </p:nvGrpSpPr>
          <p:grpSpPr bwMode="auto">
            <a:xfrm>
              <a:off x="576" y="2640"/>
              <a:ext cx="650" cy="1048"/>
              <a:chOff x="1782" y="1205"/>
              <a:chExt cx="1777" cy="2867"/>
            </a:xfrm>
          </p:grpSpPr>
          <p:grpSp>
            <p:nvGrpSpPr>
              <p:cNvPr id="87064" name="Group 130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7136" name="Rectangle 131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7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65" name="Rectangle 133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66" name="Group 134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7133" name="Oval 135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4" name="Oval 136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5" name="Oval 137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67" name="AutoShape 138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68" name="Group 139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7131" name="Freeform 140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32" name="Rectangle 141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69" name="Freeform 142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70" name="Freeform 143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071" name="Group 144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7129" name="Oval 145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30" name="Oval 146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72" name="Rectangle 147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73" name="Group 148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7125" name="Rectangle 149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6" name="Rectangle 150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7" name="Rectangle 151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8" name="Rectangle 152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74" name="AutoShape 153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75" name="Oval 154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76" name="Group 155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7123" name="Rectangle 156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4" name="Rectangle 157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77" name="AutoShape 158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78" name="Oval 159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79" name="Group 160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7121" name="Rectangle 161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2" name="Rectangle 162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80" name="Rectangle 163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1" name="Rectangle 164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2" name="Oval 165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3" name="Rectangle 166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4" name="Rectangle 167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5" name="Rectangle 168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6" name="Oval 169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7" name="Rectangle 170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8" name="Oval 171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89" name="Rectangle 172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7090" name="Group 173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7119" name="Oval 174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20" name="Rectangle 175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7091" name="Group 176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7117" name="Oval 177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7118" name="Rectangle 178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7092" name="Rectangle 179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3" name="Rectangle 180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4" name="Rectangle 181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5" name="Rectangle 182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6" name="Rectangle 183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7" name="Rectangle 184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098" name="Freeform 185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099" name="Freeform 186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100" name="Rectangle 187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01" name="Freeform 188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02" name="Group 189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7115" name="Line 190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6" name="Line 191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03" name="Group 192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7113" name="Line 193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4" name="Line 194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7104" name="Rectangle 195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05" name="Rectangle 196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7106" name="Freeform 197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7107" name="Group 198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7111" name="Line 199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2" name="Line 200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7108" name="Group 201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7109" name="Line 202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7110" name="Line 203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7059" name="AutoShape 204"/>
            <p:cNvSpPr>
              <a:spLocks noChangeArrowheads="1"/>
            </p:cNvSpPr>
            <p:nvPr/>
          </p:nvSpPr>
          <p:spPr bwMode="auto">
            <a:xfrm>
              <a:off x="912" y="2400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060" name="Rectangle 205"/>
            <p:cNvSpPr>
              <a:spLocks noChangeArrowheads="1"/>
            </p:cNvSpPr>
            <p:nvPr/>
          </p:nvSpPr>
          <p:spPr bwMode="auto">
            <a:xfrm>
              <a:off x="1920" y="1536"/>
              <a:ext cx="1872" cy="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061" name="Rectangle 206"/>
            <p:cNvSpPr>
              <a:spLocks noChangeArrowheads="1"/>
            </p:cNvSpPr>
            <p:nvPr/>
          </p:nvSpPr>
          <p:spPr bwMode="auto">
            <a:xfrm>
              <a:off x="3504" y="2400"/>
              <a:ext cx="81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7062" name="Line 207"/>
            <p:cNvSpPr>
              <a:spLocks noChangeShapeType="1"/>
            </p:cNvSpPr>
            <p:nvPr/>
          </p:nvSpPr>
          <p:spPr bwMode="auto">
            <a:xfrm flipH="1">
              <a:off x="1344" y="3072"/>
              <a:ext cx="110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063" name="Text Box 208"/>
            <p:cNvSpPr txBox="1">
              <a:spLocks noChangeArrowheads="1"/>
            </p:cNvSpPr>
            <p:nvPr/>
          </p:nvSpPr>
          <p:spPr bwMode="auto">
            <a:xfrm>
              <a:off x="1526" y="3099"/>
              <a:ext cx="500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回程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6A5D35-D33B-4557-8D8D-359C33E4EC08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270338" name="Group 2"/>
          <p:cNvGrpSpPr>
            <a:grpSpLocks/>
          </p:cNvGrpSpPr>
          <p:nvPr/>
        </p:nvGrpSpPr>
        <p:grpSpPr bwMode="auto">
          <a:xfrm>
            <a:off x="914400" y="5029200"/>
            <a:ext cx="4267200" cy="1066800"/>
            <a:chOff x="576" y="3168"/>
            <a:chExt cx="2688" cy="672"/>
          </a:xfrm>
        </p:grpSpPr>
        <p:sp>
          <p:nvSpPr>
            <p:cNvPr id="89383" name="AutoShape 3"/>
            <p:cNvSpPr>
              <a:spLocks noChangeArrowheads="1"/>
            </p:cNvSpPr>
            <p:nvPr/>
          </p:nvSpPr>
          <p:spPr bwMode="auto">
            <a:xfrm>
              <a:off x="576" y="3312"/>
              <a:ext cx="432" cy="528"/>
            </a:xfrm>
            <a:prstGeom prst="flowChartMultidocumen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384" name="Text Box 4"/>
            <p:cNvSpPr txBox="1">
              <a:spLocks noChangeArrowheads="1"/>
            </p:cNvSpPr>
            <p:nvPr/>
          </p:nvSpPr>
          <p:spPr bwMode="auto">
            <a:xfrm>
              <a:off x="1584" y="3504"/>
              <a:ext cx="1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電傳載運清單</a:t>
              </a:r>
            </a:p>
          </p:txBody>
        </p:sp>
        <p:sp>
          <p:nvSpPr>
            <p:cNvPr id="89385" name="Line 5"/>
            <p:cNvSpPr>
              <a:spLocks noChangeShapeType="1"/>
            </p:cNvSpPr>
            <p:nvPr/>
          </p:nvSpPr>
          <p:spPr bwMode="auto">
            <a:xfrm flipV="1">
              <a:off x="1104" y="3168"/>
              <a:ext cx="2160" cy="4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0342" name="Group 6"/>
          <p:cNvGrpSpPr>
            <a:grpSpLocks/>
          </p:cNvGrpSpPr>
          <p:nvPr/>
        </p:nvGrpSpPr>
        <p:grpSpPr bwMode="auto">
          <a:xfrm>
            <a:off x="609600" y="2057400"/>
            <a:ext cx="6432550" cy="4114800"/>
            <a:chOff x="384" y="1296"/>
            <a:chExt cx="4052" cy="2592"/>
          </a:xfrm>
        </p:grpSpPr>
        <p:grpSp>
          <p:nvGrpSpPr>
            <p:cNvPr id="89270" name="Group 7"/>
            <p:cNvGrpSpPr>
              <a:grpSpLocks/>
            </p:cNvGrpSpPr>
            <p:nvPr/>
          </p:nvGrpSpPr>
          <p:grpSpPr bwMode="auto">
            <a:xfrm>
              <a:off x="384" y="1296"/>
              <a:ext cx="650" cy="1048"/>
              <a:chOff x="1782" y="1205"/>
              <a:chExt cx="1777" cy="2867"/>
            </a:xfrm>
          </p:grpSpPr>
          <p:grpSp>
            <p:nvGrpSpPr>
              <p:cNvPr id="89309" name="Group 8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9381" name="Rectangle 9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82" name="Rectangle 10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0" name="Rectangle 11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11" name="Group 12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9378" name="Oval 13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9" name="Oval 14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80" name="Oval 15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2" name="AutoShape 16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13" name="Group 17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9376" name="Freeform 18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77" name="Rectangle 19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4" name="Freeform 20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15" name="Freeform 21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316" name="Group 22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9374" name="Oval 23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5" name="Oval 24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7" name="Rectangle 25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18" name="Group 26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937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7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19" name="AutoShape 31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0" name="Oval 32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21" name="Group 33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9368" name="Rectangle 34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9" name="Rectangle 35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22" name="AutoShape 36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3" name="Oval 37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24" name="Group 38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9366" name="Rectangle 39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7" name="Rectangle 40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25" name="Rectangle 41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6" name="Rectangle 42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7" name="Oval 43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8" name="Rectangle 44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29" name="Rectangle 45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0" name="Rectangle 46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1" name="Oval 47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2" name="Rectangle 48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3" name="Oval 49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4" name="Rectangle 50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335" name="Group 51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9364" name="Oval 52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9336" name="Group 54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9362" name="Oval 55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363" name="Rectangle 56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337" name="Rectangle 57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8" name="Rectangle 58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39" name="Rectangle 59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0" name="Rectangle 60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1" name="Rectangle 61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2" name="Rectangle 62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3" name="Freeform 63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44" name="Freeform 64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45" name="Rectangle 65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46" name="Freeform 66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347" name="Group 67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9360" name="Line 68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61" name="Line 69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348" name="Group 70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9358" name="Line 71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59" name="Line 72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9349" name="Rectangle 73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50" name="Rectangle 74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51" name="Freeform 75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352" name="Group 76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9356" name="Line 77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57" name="Line 78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353" name="Group 79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9354" name="Line 80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355" name="Line 81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9271" name="Line 82"/>
            <p:cNvSpPr>
              <a:spLocks noChangeShapeType="1"/>
            </p:cNvSpPr>
            <p:nvPr/>
          </p:nvSpPr>
          <p:spPr bwMode="auto">
            <a:xfrm flipV="1">
              <a:off x="1104" y="1872"/>
              <a:ext cx="13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72" name="Text Box 83"/>
            <p:cNvSpPr txBox="1">
              <a:spLocks noChangeArrowheads="1"/>
            </p:cNvSpPr>
            <p:nvPr/>
          </p:nvSpPr>
          <p:spPr bwMode="auto">
            <a:xfrm>
              <a:off x="1152" y="153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去程</a:t>
              </a:r>
            </a:p>
          </p:txBody>
        </p:sp>
        <p:sp>
          <p:nvSpPr>
            <p:cNvPr id="89273" name="Rectangle 84"/>
            <p:cNvSpPr>
              <a:spLocks noChangeArrowheads="1"/>
            </p:cNvSpPr>
            <p:nvPr/>
          </p:nvSpPr>
          <p:spPr bwMode="auto">
            <a:xfrm>
              <a:off x="384" y="2880"/>
              <a:ext cx="2880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89274" name="Group 85"/>
            <p:cNvGrpSpPr>
              <a:grpSpLocks/>
            </p:cNvGrpSpPr>
            <p:nvPr/>
          </p:nvGrpSpPr>
          <p:grpSpPr bwMode="auto">
            <a:xfrm>
              <a:off x="3936" y="2304"/>
              <a:ext cx="491" cy="576"/>
              <a:chOff x="1978" y="1295"/>
              <a:chExt cx="1800" cy="2113"/>
            </a:xfrm>
          </p:grpSpPr>
          <p:sp>
            <p:nvSpPr>
              <p:cNvPr id="89276" name="Freeform 86"/>
              <p:cNvSpPr>
                <a:spLocks/>
              </p:cNvSpPr>
              <p:nvPr/>
            </p:nvSpPr>
            <p:spPr bwMode="auto">
              <a:xfrm>
                <a:off x="3106" y="3049"/>
                <a:ext cx="290" cy="106"/>
              </a:xfrm>
              <a:custGeom>
                <a:avLst/>
                <a:gdLst>
                  <a:gd name="T0" fmla="*/ 0 w 581"/>
                  <a:gd name="T1" fmla="*/ 0 h 211"/>
                  <a:gd name="T2" fmla="*/ 0 w 581"/>
                  <a:gd name="T3" fmla="*/ 1 h 211"/>
                  <a:gd name="T4" fmla="*/ 0 w 581"/>
                  <a:gd name="T5" fmla="*/ 1 h 211"/>
                  <a:gd name="T6" fmla="*/ 0 w 581"/>
                  <a:gd name="T7" fmla="*/ 0 h 211"/>
                  <a:gd name="T8" fmla="*/ 0 w 581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1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5" y="211"/>
                    </a:lnTo>
                    <a:lnTo>
                      <a:pt x="5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77" name="Freeform 87"/>
              <p:cNvSpPr>
                <a:spLocks/>
              </p:cNvSpPr>
              <p:nvPr/>
            </p:nvSpPr>
            <p:spPr bwMode="auto">
              <a:xfrm>
                <a:off x="2561" y="2943"/>
                <a:ext cx="978" cy="103"/>
              </a:xfrm>
              <a:custGeom>
                <a:avLst/>
                <a:gdLst>
                  <a:gd name="T0" fmla="*/ 1 w 1956"/>
                  <a:gd name="T1" fmla="*/ 1 h 205"/>
                  <a:gd name="T2" fmla="*/ 2 w 1956"/>
                  <a:gd name="T3" fmla="*/ 1 h 205"/>
                  <a:gd name="T4" fmla="*/ 2 w 1956"/>
                  <a:gd name="T5" fmla="*/ 0 h 205"/>
                  <a:gd name="T6" fmla="*/ 0 w 1956"/>
                  <a:gd name="T7" fmla="*/ 0 h 205"/>
                  <a:gd name="T8" fmla="*/ 1 w 1956"/>
                  <a:gd name="T9" fmla="*/ 1 h 2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6" h="205">
                    <a:moveTo>
                      <a:pt x="6" y="205"/>
                    </a:moveTo>
                    <a:lnTo>
                      <a:pt x="1956" y="205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6" y="20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78" name="Freeform 88"/>
              <p:cNvSpPr>
                <a:spLocks/>
              </p:cNvSpPr>
              <p:nvPr/>
            </p:nvSpPr>
            <p:spPr bwMode="auto">
              <a:xfrm>
                <a:off x="2574" y="3046"/>
                <a:ext cx="962" cy="45"/>
              </a:xfrm>
              <a:custGeom>
                <a:avLst/>
                <a:gdLst>
                  <a:gd name="T0" fmla="*/ 1 w 1924"/>
                  <a:gd name="T1" fmla="*/ 0 h 90"/>
                  <a:gd name="T2" fmla="*/ 2 w 1924"/>
                  <a:gd name="T3" fmla="*/ 0 h 90"/>
                  <a:gd name="T4" fmla="*/ 2 w 1924"/>
                  <a:gd name="T5" fmla="*/ 1 h 90"/>
                  <a:gd name="T6" fmla="*/ 0 w 1924"/>
                  <a:gd name="T7" fmla="*/ 1 h 90"/>
                  <a:gd name="T8" fmla="*/ 1 w 1924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24" h="90">
                    <a:moveTo>
                      <a:pt x="12" y="0"/>
                    </a:moveTo>
                    <a:lnTo>
                      <a:pt x="1924" y="0"/>
                    </a:lnTo>
                    <a:lnTo>
                      <a:pt x="1722" y="90"/>
                    </a:lnTo>
                    <a:lnTo>
                      <a:pt x="0" y="9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79" name="Freeform 89"/>
              <p:cNvSpPr>
                <a:spLocks/>
              </p:cNvSpPr>
              <p:nvPr/>
            </p:nvSpPr>
            <p:spPr bwMode="auto">
              <a:xfrm>
                <a:off x="3258" y="2943"/>
                <a:ext cx="190" cy="48"/>
              </a:xfrm>
              <a:custGeom>
                <a:avLst/>
                <a:gdLst>
                  <a:gd name="T0" fmla="*/ 0 w 381"/>
                  <a:gd name="T1" fmla="*/ 0 h 95"/>
                  <a:gd name="T2" fmla="*/ 0 w 381"/>
                  <a:gd name="T3" fmla="*/ 0 h 95"/>
                  <a:gd name="T4" fmla="*/ 0 w 381"/>
                  <a:gd name="T5" fmla="*/ 1 h 95"/>
                  <a:gd name="T6" fmla="*/ 0 w 381"/>
                  <a:gd name="T7" fmla="*/ 1 h 95"/>
                  <a:gd name="T8" fmla="*/ 0 w 381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5">
                    <a:moveTo>
                      <a:pt x="0" y="0"/>
                    </a:moveTo>
                    <a:lnTo>
                      <a:pt x="307" y="0"/>
                    </a:lnTo>
                    <a:lnTo>
                      <a:pt x="381" y="95"/>
                    </a:lnTo>
                    <a:lnTo>
                      <a:pt x="74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0" name="Freeform 90"/>
              <p:cNvSpPr>
                <a:spLocks/>
              </p:cNvSpPr>
              <p:nvPr/>
            </p:nvSpPr>
            <p:spPr bwMode="auto">
              <a:xfrm>
                <a:off x="2434" y="2532"/>
                <a:ext cx="278" cy="769"/>
              </a:xfrm>
              <a:custGeom>
                <a:avLst/>
                <a:gdLst>
                  <a:gd name="T0" fmla="*/ 0 w 554"/>
                  <a:gd name="T1" fmla="*/ 1 h 1538"/>
                  <a:gd name="T2" fmla="*/ 1 w 554"/>
                  <a:gd name="T3" fmla="*/ 2 h 1538"/>
                  <a:gd name="T4" fmla="*/ 1 w 554"/>
                  <a:gd name="T5" fmla="*/ 2 h 1538"/>
                  <a:gd name="T6" fmla="*/ 1 w 554"/>
                  <a:gd name="T7" fmla="*/ 1 h 1538"/>
                  <a:gd name="T8" fmla="*/ 1 w 554"/>
                  <a:gd name="T9" fmla="*/ 0 h 1538"/>
                  <a:gd name="T10" fmla="*/ 0 w 554"/>
                  <a:gd name="T11" fmla="*/ 0 h 1538"/>
                  <a:gd name="T12" fmla="*/ 0 w 554"/>
                  <a:gd name="T13" fmla="*/ 1 h 1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4" h="1538">
                    <a:moveTo>
                      <a:pt x="0" y="981"/>
                    </a:moveTo>
                    <a:lnTo>
                      <a:pt x="488" y="1538"/>
                    </a:lnTo>
                    <a:lnTo>
                      <a:pt x="554" y="1374"/>
                    </a:lnTo>
                    <a:lnTo>
                      <a:pt x="554" y="263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0" y="981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1" name="Freeform 91"/>
              <p:cNvSpPr>
                <a:spLocks/>
              </p:cNvSpPr>
              <p:nvPr/>
            </p:nvSpPr>
            <p:spPr bwMode="auto">
              <a:xfrm>
                <a:off x="2434" y="2426"/>
                <a:ext cx="231" cy="209"/>
              </a:xfrm>
              <a:custGeom>
                <a:avLst/>
                <a:gdLst>
                  <a:gd name="T0" fmla="*/ 0 w 460"/>
                  <a:gd name="T1" fmla="*/ 1 h 418"/>
                  <a:gd name="T2" fmla="*/ 1 w 460"/>
                  <a:gd name="T3" fmla="*/ 1 h 418"/>
                  <a:gd name="T4" fmla="*/ 1 w 460"/>
                  <a:gd name="T5" fmla="*/ 1 h 418"/>
                  <a:gd name="T6" fmla="*/ 1 w 460"/>
                  <a:gd name="T7" fmla="*/ 1 h 418"/>
                  <a:gd name="T8" fmla="*/ 1 w 460"/>
                  <a:gd name="T9" fmla="*/ 0 h 418"/>
                  <a:gd name="T10" fmla="*/ 0 w 460"/>
                  <a:gd name="T11" fmla="*/ 0 h 418"/>
                  <a:gd name="T12" fmla="*/ 0 w 460"/>
                  <a:gd name="T13" fmla="*/ 1 h 4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0" h="418">
                    <a:moveTo>
                      <a:pt x="0" y="281"/>
                    </a:moveTo>
                    <a:lnTo>
                      <a:pt x="353" y="281"/>
                    </a:lnTo>
                    <a:lnTo>
                      <a:pt x="460" y="418"/>
                    </a:lnTo>
                    <a:lnTo>
                      <a:pt x="460" y="161"/>
                    </a:lnTo>
                    <a:lnTo>
                      <a:pt x="305" y="0"/>
                    </a:lnTo>
                    <a:lnTo>
                      <a:pt x="0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6A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2" name="Freeform 92"/>
              <p:cNvSpPr>
                <a:spLocks/>
              </p:cNvSpPr>
              <p:nvPr/>
            </p:nvSpPr>
            <p:spPr bwMode="auto">
              <a:xfrm>
                <a:off x="2382" y="2429"/>
                <a:ext cx="230" cy="138"/>
              </a:xfrm>
              <a:custGeom>
                <a:avLst/>
                <a:gdLst>
                  <a:gd name="T0" fmla="*/ 0 w 461"/>
                  <a:gd name="T1" fmla="*/ 0 h 277"/>
                  <a:gd name="T2" fmla="*/ 0 w 461"/>
                  <a:gd name="T3" fmla="*/ 0 h 277"/>
                  <a:gd name="T4" fmla="*/ 0 w 461"/>
                  <a:gd name="T5" fmla="*/ 0 h 277"/>
                  <a:gd name="T6" fmla="*/ 0 w 461"/>
                  <a:gd name="T7" fmla="*/ 0 h 277"/>
                  <a:gd name="T8" fmla="*/ 0 w 461"/>
                  <a:gd name="T9" fmla="*/ 0 h 277"/>
                  <a:gd name="T10" fmla="*/ 0 w 461"/>
                  <a:gd name="T11" fmla="*/ 0 h 277"/>
                  <a:gd name="T12" fmla="*/ 0 w 461"/>
                  <a:gd name="T13" fmla="*/ 0 h 277"/>
                  <a:gd name="T14" fmla="*/ 0 w 461"/>
                  <a:gd name="T15" fmla="*/ 0 h 277"/>
                  <a:gd name="T16" fmla="*/ 0 w 461"/>
                  <a:gd name="T17" fmla="*/ 0 h 277"/>
                  <a:gd name="T18" fmla="*/ 0 w 461"/>
                  <a:gd name="T19" fmla="*/ 0 h 2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61" h="277">
                    <a:moveTo>
                      <a:pt x="461" y="0"/>
                    </a:moveTo>
                    <a:lnTo>
                      <a:pt x="461" y="277"/>
                    </a:lnTo>
                    <a:lnTo>
                      <a:pt x="96" y="277"/>
                    </a:lnTo>
                    <a:lnTo>
                      <a:pt x="70" y="271"/>
                    </a:lnTo>
                    <a:lnTo>
                      <a:pt x="44" y="263"/>
                    </a:lnTo>
                    <a:lnTo>
                      <a:pt x="20" y="245"/>
                    </a:lnTo>
                    <a:lnTo>
                      <a:pt x="6" y="229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3" name="Freeform 93"/>
              <p:cNvSpPr>
                <a:spLocks/>
              </p:cNvSpPr>
              <p:nvPr/>
            </p:nvSpPr>
            <p:spPr bwMode="auto">
              <a:xfrm>
                <a:off x="2382" y="2370"/>
                <a:ext cx="375" cy="151"/>
              </a:xfrm>
              <a:custGeom>
                <a:avLst/>
                <a:gdLst>
                  <a:gd name="T0" fmla="*/ 0 w 752"/>
                  <a:gd name="T1" fmla="*/ 0 h 301"/>
                  <a:gd name="T2" fmla="*/ 0 w 752"/>
                  <a:gd name="T3" fmla="*/ 0 h 301"/>
                  <a:gd name="T4" fmla="*/ 0 w 752"/>
                  <a:gd name="T5" fmla="*/ 1 h 301"/>
                  <a:gd name="T6" fmla="*/ 0 w 752"/>
                  <a:gd name="T7" fmla="*/ 1 h 301"/>
                  <a:gd name="T8" fmla="*/ 0 w 752"/>
                  <a:gd name="T9" fmla="*/ 1 h 301"/>
                  <a:gd name="T10" fmla="*/ 0 w 752"/>
                  <a:gd name="T11" fmla="*/ 1 h 301"/>
                  <a:gd name="T12" fmla="*/ 0 w 752"/>
                  <a:gd name="T13" fmla="*/ 1 h 301"/>
                  <a:gd name="T14" fmla="*/ 0 w 752"/>
                  <a:gd name="T15" fmla="*/ 1 h 301"/>
                  <a:gd name="T16" fmla="*/ 0 w 752"/>
                  <a:gd name="T17" fmla="*/ 1 h 301"/>
                  <a:gd name="T18" fmla="*/ 0 w 752"/>
                  <a:gd name="T19" fmla="*/ 1 h 301"/>
                  <a:gd name="T20" fmla="*/ 0 w 752"/>
                  <a:gd name="T21" fmla="*/ 1 h 301"/>
                  <a:gd name="T22" fmla="*/ 0 w 752"/>
                  <a:gd name="T23" fmla="*/ 1 h 301"/>
                  <a:gd name="T24" fmla="*/ 0 w 752"/>
                  <a:gd name="T25" fmla="*/ 1 h 301"/>
                  <a:gd name="T26" fmla="*/ 0 w 752"/>
                  <a:gd name="T27" fmla="*/ 1 h 301"/>
                  <a:gd name="T28" fmla="*/ 0 w 752"/>
                  <a:gd name="T29" fmla="*/ 1 h 301"/>
                  <a:gd name="T30" fmla="*/ 0 w 752"/>
                  <a:gd name="T31" fmla="*/ 0 h 3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52" h="301">
                    <a:moveTo>
                      <a:pt x="230" y="0"/>
                    </a:moveTo>
                    <a:lnTo>
                      <a:pt x="485" y="0"/>
                    </a:lnTo>
                    <a:lnTo>
                      <a:pt x="752" y="301"/>
                    </a:lnTo>
                    <a:lnTo>
                      <a:pt x="558" y="301"/>
                    </a:lnTo>
                    <a:lnTo>
                      <a:pt x="463" y="189"/>
                    </a:lnTo>
                    <a:lnTo>
                      <a:pt x="80" y="189"/>
                    </a:lnTo>
                    <a:lnTo>
                      <a:pt x="54" y="185"/>
                    </a:lnTo>
                    <a:lnTo>
                      <a:pt x="36" y="179"/>
                    </a:lnTo>
                    <a:lnTo>
                      <a:pt x="18" y="169"/>
                    </a:lnTo>
                    <a:lnTo>
                      <a:pt x="4" y="147"/>
                    </a:lnTo>
                    <a:lnTo>
                      <a:pt x="0" y="118"/>
                    </a:lnTo>
                    <a:lnTo>
                      <a:pt x="6" y="90"/>
                    </a:lnTo>
                    <a:lnTo>
                      <a:pt x="22" y="72"/>
                    </a:lnTo>
                    <a:lnTo>
                      <a:pt x="48" y="62"/>
                    </a:lnTo>
                    <a:lnTo>
                      <a:pt x="285" y="62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4" name="Freeform 94"/>
              <p:cNvSpPr>
                <a:spLocks/>
              </p:cNvSpPr>
              <p:nvPr/>
            </p:nvSpPr>
            <p:spPr bwMode="auto">
              <a:xfrm>
                <a:off x="2661" y="2521"/>
                <a:ext cx="156" cy="560"/>
              </a:xfrm>
              <a:custGeom>
                <a:avLst/>
                <a:gdLst>
                  <a:gd name="T0" fmla="*/ 0 w 313"/>
                  <a:gd name="T1" fmla="*/ 0 h 1121"/>
                  <a:gd name="T2" fmla="*/ 0 w 313"/>
                  <a:gd name="T3" fmla="*/ 1 h 1121"/>
                  <a:gd name="T4" fmla="*/ 0 w 313"/>
                  <a:gd name="T5" fmla="*/ 1 h 1121"/>
                  <a:gd name="T6" fmla="*/ 0 w 313"/>
                  <a:gd name="T7" fmla="*/ 0 h 1121"/>
                  <a:gd name="T8" fmla="*/ 0 w 313"/>
                  <a:gd name="T9" fmla="*/ 0 h 1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3" h="1121">
                    <a:moveTo>
                      <a:pt x="0" y="0"/>
                    </a:moveTo>
                    <a:lnTo>
                      <a:pt x="0" y="1121"/>
                    </a:lnTo>
                    <a:lnTo>
                      <a:pt x="313" y="1121"/>
                    </a:lnTo>
                    <a:lnTo>
                      <a:pt x="1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5" name="Freeform 95"/>
              <p:cNvSpPr>
                <a:spLocks/>
              </p:cNvSpPr>
              <p:nvPr/>
            </p:nvSpPr>
            <p:spPr bwMode="auto">
              <a:xfrm>
                <a:off x="3308" y="3261"/>
                <a:ext cx="289" cy="106"/>
              </a:xfrm>
              <a:custGeom>
                <a:avLst/>
                <a:gdLst>
                  <a:gd name="T0" fmla="*/ 0 w 578"/>
                  <a:gd name="T1" fmla="*/ 0 h 211"/>
                  <a:gd name="T2" fmla="*/ 1 w 578"/>
                  <a:gd name="T3" fmla="*/ 1 h 211"/>
                  <a:gd name="T4" fmla="*/ 1 w 578"/>
                  <a:gd name="T5" fmla="*/ 1 h 211"/>
                  <a:gd name="T6" fmla="*/ 1 w 578"/>
                  <a:gd name="T7" fmla="*/ 0 h 211"/>
                  <a:gd name="T8" fmla="*/ 0 w 578"/>
                  <a:gd name="T9" fmla="*/ 0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8" h="211">
                    <a:moveTo>
                      <a:pt x="0" y="0"/>
                    </a:moveTo>
                    <a:lnTo>
                      <a:pt x="98" y="211"/>
                    </a:lnTo>
                    <a:lnTo>
                      <a:pt x="492" y="211"/>
                    </a:lnTo>
                    <a:lnTo>
                      <a:pt x="5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6" name="Freeform 96"/>
              <p:cNvSpPr>
                <a:spLocks/>
              </p:cNvSpPr>
              <p:nvPr/>
            </p:nvSpPr>
            <p:spPr bwMode="auto">
              <a:xfrm>
                <a:off x="2800" y="3155"/>
                <a:ext cx="978" cy="102"/>
              </a:xfrm>
              <a:custGeom>
                <a:avLst/>
                <a:gdLst>
                  <a:gd name="T0" fmla="*/ 1 w 1955"/>
                  <a:gd name="T1" fmla="*/ 0 h 206"/>
                  <a:gd name="T2" fmla="*/ 2 w 1955"/>
                  <a:gd name="T3" fmla="*/ 0 h 206"/>
                  <a:gd name="T4" fmla="*/ 2 w 1955"/>
                  <a:gd name="T5" fmla="*/ 0 h 206"/>
                  <a:gd name="T6" fmla="*/ 0 w 1955"/>
                  <a:gd name="T7" fmla="*/ 0 h 206"/>
                  <a:gd name="T8" fmla="*/ 1 w 1955"/>
                  <a:gd name="T9" fmla="*/ 0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55" h="206">
                    <a:moveTo>
                      <a:pt x="5" y="206"/>
                    </a:moveTo>
                    <a:lnTo>
                      <a:pt x="1955" y="206"/>
                    </a:lnTo>
                    <a:lnTo>
                      <a:pt x="1800" y="0"/>
                    </a:lnTo>
                    <a:lnTo>
                      <a:pt x="0" y="0"/>
                    </a:lnTo>
                    <a:lnTo>
                      <a:pt x="5" y="2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7" name="Freeform 97"/>
              <p:cNvSpPr>
                <a:spLocks/>
              </p:cNvSpPr>
              <p:nvPr/>
            </p:nvSpPr>
            <p:spPr bwMode="auto">
              <a:xfrm>
                <a:off x="2661" y="3078"/>
                <a:ext cx="1107" cy="224"/>
              </a:xfrm>
              <a:custGeom>
                <a:avLst/>
                <a:gdLst>
                  <a:gd name="T0" fmla="*/ 0 w 2215"/>
                  <a:gd name="T1" fmla="*/ 0 h 449"/>
                  <a:gd name="T2" fmla="*/ 0 w 2215"/>
                  <a:gd name="T3" fmla="*/ 0 h 449"/>
                  <a:gd name="T4" fmla="*/ 0 w 2215"/>
                  <a:gd name="T5" fmla="*/ 0 h 449"/>
                  <a:gd name="T6" fmla="*/ 0 w 2215"/>
                  <a:gd name="T7" fmla="*/ 0 h 449"/>
                  <a:gd name="T8" fmla="*/ 2 w 2215"/>
                  <a:gd name="T9" fmla="*/ 0 h 449"/>
                  <a:gd name="T10" fmla="*/ 1 w 2215"/>
                  <a:gd name="T11" fmla="*/ 0 h 449"/>
                  <a:gd name="T12" fmla="*/ 0 w 2215"/>
                  <a:gd name="T13" fmla="*/ 0 h 449"/>
                  <a:gd name="T14" fmla="*/ 0 w 2215"/>
                  <a:gd name="T15" fmla="*/ 0 h 449"/>
                  <a:gd name="T16" fmla="*/ 0 w 2215"/>
                  <a:gd name="T17" fmla="*/ 0 h 4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5" h="449">
                    <a:moveTo>
                      <a:pt x="0" y="0"/>
                    </a:moveTo>
                    <a:lnTo>
                      <a:pt x="313" y="0"/>
                    </a:lnTo>
                    <a:lnTo>
                      <a:pt x="313" y="114"/>
                    </a:lnTo>
                    <a:lnTo>
                      <a:pt x="289" y="359"/>
                    </a:lnTo>
                    <a:lnTo>
                      <a:pt x="2215" y="359"/>
                    </a:lnTo>
                    <a:lnTo>
                      <a:pt x="2016" y="449"/>
                    </a:lnTo>
                    <a:lnTo>
                      <a:pt x="32" y="449"/>
                    </a:lnTo>
                    <a:lnTo>
                      <a:pt x="0" y="2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8" name="Freeform 98"/>
              <p:cNvSpPr>
                <a:spLocks/>
              </p:cNvSpPr>
              <p:nvPr/>
            </p:nvSpPr>
            <p:spPr bwMode="auto">
              <a:xfrm>
                <a:off x="3492" y="3155"/>
                <a:ext cx="190" cy="49"/>
              </a:xfrm>
              <a:custGeom>
                <a:avLst/>
                <a:gdLst>
                  <a:gd name="T0" fmla="*/ 0 w 381"/>
                  <a:gd name="T1" fmla="*/ 0 h 98"/>
                  <a:gd name="T2" fmla="*/ 0 w 381"/>
                  <a:gd name="T3" fmla="*/ 0 h 98"/>
                  <a:gd name="T4" fmla="*/ 0 w 381"/>
                  <a:gd name="T5" fmla="*/ 1 h 98"/>
                  <a:gd name="T6" fmla="*/ 0 w 381"/>
                  <a:gd name="T7" fmla="*/ 1 h 98"/>
                  <a:gd name="T8" fmla="*/ 0 w 381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98">
                    <a:moveTo>
                      <a:pt x="0" y="0"/>
                    </a:moveTo>
                    <a:lnTo>
                      <a:pt x="309" y="0"/>
                    </a:lnTo>
                    <a:lnTo>
                      <a:pt x="381" y="98"/>
                    </a:lnTo>
                    <a:lnTo>
                      <a:pt x="74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89" name="Oval 99"/>
              <p:cNvSpPr>
                <a:spLocks noChangeArrowheads="1"/>
              </p:cNvSpPr>
              <p:nvPr/>
            </p:nvSpPr>
            <p:spPr bwMode="auto">
              <a:xfrm>
                <a:off x="2715" y="3200"/>
                <a:ext cx="58" cy="5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0" name="Oval 100"/>
              <p:cNvSpPr>
                <a:spLocks noChangeArrowheads="1"/>
              </p:cNvSpPr>
              <p:nvPr/>
            </p:nvSpPr>
            <p:spPr bwMode="auto">
              <a:xfrm>
                <a:off x="2714" y="3125"/>
                <a:ext cx="58" cy="58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1" name="Oval 101"/>
              <p:cNvSpPr>
                <a:spLocks noChangeArrowheads="1"/>
              </p:cNvSpPr>
              <p:nvPr/>
            </p:nvSpPr>
            <p:spPr bwMode="auto">
              <a:xfrm>
                <a:off x="2710" y="3200"/>
                <a:ext cx="58" cy="57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2" name="Oval 102"/>
              <p:cNvSpPr>
                <a:spLocks noChangeArrowheads="1"/>
              </p:cNvSpPr>
              <p:nvPr/>
            </p:nvSpPr>
            <p:spPr bwMode="auto">
              <a:xfrm>
                <a:off x="2709" y="3125"/>
                <a:ext cx="58" cy="58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3" name="Oval 103"/>
              <p:cNvSpPr>
                <a:spLocks noChangeArrowheads="1"/>
              </p:cNvSpPr>
              <p:nvPr/>
            </p:nvSpPr>
            <p:spPr bwMode="auto">
              <a:xfrm>
                <a:off x="2713" y="3200"/>
                <a:ext cx="58" cy="57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4" name="Oval 104"/>
              <p:cNvSpPr>
                <a:spLocks noChangeArrowheads="1"/>
              </p:cNvSpPr>
              <p:nvPr/>
            </p:nvSpPr>
            <p:spPr bwMode="auto">
              <a:xfrm>
                <a:off x="2712" y="3125"/>
                <a:ext cx="58" cy="58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95" name="Freeform 105"/>
              <p:cNvSpPr>
                <a:spLocks/>
              </p:cNvSpPr>
              <p:nvPr/>
            </p:nvSpPr>
            <p:spPr bwMode="auto">
              <a:xfrm>
                <a:off x="2217" y="2884"/>
                <a:ext cx="433" cy="321"/>
              </a:xfrm>
              <a:custGeom>
                <a:avLst/>
                <a:gdLst>
                  <a:gd name="T0" fmla="*/ 1 w 866"/>
                  <a:gd name="T1" fmla="*/ 0 h 640"/>
                  <a:gd name="T2" fmla="*/ 1 w 866"/>
                  <a:gd name="T3" fmla="*/ 1 h 640"/>
                  <a:gd name="T4" fmla="*/ 1 w 866"/>
                  <a:gd name="T5" fmla="*/ 1 h 640"/>
                  <a:gd name="T6" fmla="*/ 1 w 866"/>
                  <a:gd name="T7" fmla="*/ 1 h 640"/>
                  <a:gd name="T8" fmla="*/ 1 w 866"/>
                  <a:gd name="T9" fmla="*/ 1 h 640"/>
                  <a:gd name="T10" fmla="*/ 1 w 866"/>
                  <a:gd name="T11" fmla="*/ 1 h 640"/>
                  <a:gd name="T12" fmla="*/ 1 w 866"/>
                  <a:gd name="T13" fmla="*/ 1 h 640"/>
                  <a:gd name="T14" fmla="*/ 1 w 866"/>
                  <a:gd name="T15" fmla="*/ 1 h 640"/>
                  <a:gd name="T16" fmla="*/ 1 w 866"/>
                  <a:gd name="T17" fmla="*/ 1 h 640"/>
                  <a:gd name="T18" fmla="*/ 1 w 866"/>
                  <a:gd name="T19" fmla="*/ 1 h 640"/>
                  <a:gd name="T20" fmla="*/ 1 w 866"/>
                  <a:gd name="T21" fmla="*/ 1 h 640"/>
                  <a:gd name="T22" fmla="*/ 1 w 866"/>
                  <a:gd name="T23" fmla="*/ 1 h 640"/>
                  <a:gd name="T24" fmla="*/ 1 w 866"/>
                  <a:gd name="T25" fmla="*/ 1 h 640"/>
                  <a:gd name="T26" fmla="*/ 1 w 866"/>
                  <a:gd name="T27" fmla="*/ 1 h 640"/>
                  <a:gd name="T28" fmla="*/ 1 w 866"/>
                  <a:gd name="T29" fmla="*/ 1 h 640"/>
                  <a:gd name="T30" fmla="*/ 1 w 866"/>
                  <a:gd name="T31" fmla="*/ 1 h 640"/>
                  <a:gd name="T32" fmla="*/ 1 w 866"/>
                  <a:gd name="T33" fmla="*/ 1 h 640"/>
                  <a:gd name="T34" fmla="*/ 1 w 866"/>
                  <a:gd name="T35" fmla="*/ 1 h 640"/>
                  <a:gd name="T36" fmla="*/ 1 w 866"/>
                  <a:gd name="T37" fmla="*/ 1 h 640"/>
                  <a:gd name="T38" fmla="*/ 1 w 866"/>
                  <a:gd name="T39" fmla="*/ 1 h 640"/>
                  <a:gd name="T40" fmla="*/ 1 w 866"/>
                  <a:gd name="T41" fmla="*/ 1 h 640"/>
                  <a:gd name="T42" fmla="*/ 1 w 866"/>
                  <a:gd name="T43" fmla="*/ 1 h 640"/>
                  <a:gd name="T44" fmla="*/ 1 w 866"/>
                  <a:gd name="T45" fmla="*/ 1 h 640"/>
                  <a:gd name="T46" fmla="*/ 0 w 866"/>
                  <a:gd name="T47" fmla="*/ 1 h 640"/>
                  <a:gd name="T48" fmla="*/ 1 w 866"/>
                  <a:gd name="T49" fmla="*/ 1 h 640"/>
                  <a:gd name="T50" fmla="*/ 1 w 866"/>
                  <a:gd name="T51" fmla="*/ 1 h 640"/>
                  <a:gd name="T52" fmla="*/ 1 w 866"/>
                  <a:gd name="T53" fmla="*/ 1 h 640"/>
                  <a:gd name="T54" fmla="*/ 1 w 866"/>
                  <a:gd name="T55" fmla="*/ 1 h 640"/>
                  <a:gd name="T56" fmla="*/ 1 w 866"/>
                  <a:gd name="T57" fmla="*/ 1 h 640"/>
                  <a:gd name="T58" fmla="*/ 1 w 866"/>
                  <a:gd name="T59" fmla="*/ 1 h 640"/>
                  <a:gd name="T60" fmla="*/ 1 w 866"/>
                  <a:gd name="T61" fmla="*/ 1 h 640"/>
                  <a:gd name="T62" fmla="*/ 1 w 866"/>
                  <a:gd name="T63" fmla="*/ 1 h 640"/>
                  <a:gd name="T64" fmla="*/ 1 w 866"/>
                  <a:gd name="T65" fmla="*/ 1 h 640"/>
                  <a:gd name="T66" fmla="*/ 1 w 866"/>
                  <a:gd name="T67" fmla="*/ 1 h 640"/>
                  <a:gd name="T68" fmla="*/ 1 w 866"/>
                  <a:gd name="T69" fmla="*/ 1 h 640"/>
                  <a:gd name="T70" fmla="*/ 1 w 866"/>
                  <a:gd name="T71" fmla="*/ 1 h 640"/>
                  <a:gd name="T72" fmla="*/ 1 w 866"/>
                  <a:gd name="T73" fmla="*/ 1 h 640"/>
                  <a:gd name="T74" fmla="*/ 1 w 866"/>
                  <a:gd name="T75" fmla="*/ 1 h 640"/>
                  <a:gd name="T76" fmla="*/ 1 w 866"/>
                  <a:gd name="T77" fmla="*/ 1 h 640"/>
                  <a:gd name="T78" fmla="*/ 1 w 866"/>
                  <a:gd name="T79" fmla="*/ 1 h 640"/>
                  <a:gd name="T80" fmla="*/ 1 w 866"/>
                  <a:gd name="T81" fmla="*/ 1 h 640"/>
                  <a:gd name="T82" fmla="*/ 1 w 866"/>
                  <a:gd name="T83" fmla="*/ 1 h 640"/>
                  <a:gd name="T84" fmla="*/ 1 w 866"/>
                  <a:gd name="T85" fmla="*/ 1 h 640"/>
                  <a:gd name="T86" fmla="*/ 1 w 866"/>
                  <a:gd name="T87" fmla="*/ 0 h 6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6" h="640">
                    <a:moveTo>
                      <a:pt x="481" y="0"/>
                    </a:moveTo>
                    <a:lnTo>
                      <a:pt x="578" y="70"/>
                    </a:lnTo>
                    <a:lnTo>
                      <a:pt x="640" y="120"/>
                    </a:lnTo>
                    <a:lnTo>
                      <a:pt x="690" y="163"/>
                    </a:lnTo>
                    <a:lnTo>
                      <a:pt x="724" y="205"/>
                    </a:lnTo>
                    <a:lnTo>
                      <a:pt x="780" y="273"/>
                    </a:lnTo>
                    <a:lnTo>
                      <a:pt x="820" y="331"/>
                    </a:lnTo>
                    <a:lnTo>
                      <a:pt x="842" y="369"/>
                    </a:lnTo>
                    <a:lnTo>
                      <a:pt x="854" y="413"/>
                    </a:lnTo>
                    <a:lnTo>
                      <a:pt x="866" y="463"/>
                    </a:lnTo>
                    <a:lnTo>
                      <a:pt x="858" y="509"/>
                    </a:lnTo>
                    <a:lnTo>
                      <a:pt x="846" y="554"/>
                    </a:lnTo>
                    <a:lnTo>
                      <a:pt x="828" y="584"/>
                    </a:lnTo>
                    <a:lnTo>
                      <a:pt x="806" y="610"/>
                    </a:lnTo>
                    <a:lnTo>
                      <a:pt x="772" y="630"/>
                    </a:lnTo>
                    <a:lnTo>
                      <a:pt x="732" y="640"/>
                    </a:lnTo>
                    <a:lnTo>
                      <a:pt x="682" y="632"/>
                    </a:lnTo>
                    <a:lnTo>
                      <a:pt x="644" y="620"/>
                    </a:lnTo>
                    <a:lnTo>
                      <a:pt x="608" y="602"/>
                    </a:lnTo>
                    <a:lnTo>
                      <a:pt x="572" y="582"/>
                    </a:lnTo>
                    <a:lnTo>
                      <a:pt x="539" y="556"/>
                    </a:lnTo>
                    <a:lnTo>
                      <a:pt x="242" y="327"/>
                    </a:lnTo>
                    <a:lnTo>
                      <a:pt x="150" y="321"/>
                    </a:lnTo>
                    <a:lnTo>
                      <a:pt x="0" y="275"/>
                    </a:lnTo>
                    <a:lnTo>
                      <a:pt x="52" y="96"/>
                    </a:lnTo>
                    <a:lnTo>
                      <a:pt x="299" y="38"/>
                    </a:lnTo>
                    <a:lnTo>
                      <a:pt x="543" y="325"/>
                    </a:lnTo>
                    <a:lnTo>
                      <a:pt x="570" y="357"/>
                    </a:lnTo>
                    <a:lnTo>
                      <a:pt x="600" y="395"/>
                    </a:lnTo>
                    <a:lnTo>
                      <a:pt x="630" y="427"/>
                    </a:lnTo>
                    <a:lnTo>
                      <a:pt x="662" y="453"/>
                    </a:lnTo>
                    <a:lnTo>
                      <a:pt x="690" y="475"/>
                    </a:lnTo>
                    <a:lnTo>
                      <a:pt x="724" y="481"/>
                    </a:lnTo>
                    <a:lnTo>
                      <a:pt x="748" y="471"/>
                    </a:lnTo>
                    <a:lnTo>
                      <a:pt x="766" y="445"/>
                    </a:lnTo>
                    <a:lnTo>
                      <a:pt x="762" y="419"/>
                    </a:lnTo>
                    <a:lnTo>
                      <a:pt x="750" y="389"/>
                    </a:lnTo>
                    <a:lnTo>
                      <a:pt x="732" y="359"/>
                    </a:lnTo>
                    <a:lnTo>
                      <a:pt x="700" y="317"/>
                    </a:lnTo>
                    <a:lnTo>
                      <a:pt x="662" y="267"/>
                    </a:lnTo>
                    <a:lnTo>
                      <a:pt x="608" y="217"/>
                    </a:lnTo>
                    <a:lnTo>
                      <a:pt x="523" y="146"/>
                    </a:lnTo>
                    <a:lnTo>
                      <a:pt x="461" y="102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6" name="Freeform 106"/>
              <p:cNvSpPr>
                <a:spLocks/>
              </p:cNvSpPr>
              <p:nvPr/>
            </p:nvSpPr>
            <p:spPr bwMode="auto">
              <a:xfrm>
                <a:off x="2363" y="2588"/>
                <a:ext cx="108" cy="171"/>
              </a:xfrm>
              <a:custGeom>
                <a:avLst/>
                <a:gdLst>
                  <a:gd name="T0" fmla="*/ 0 w 218"/>
                  <a:gd name="T1" fmla="*/ 1 h 341"/>
                  <a:gd name="T2" fmla="*/ 0 w 218"/>
                  <a:gd name="T3" fmla="*/ 1 h 341"/>
                  <a:gd name="T4" fmla="*/ 0 w 218"/>
                  <a:gd name="T5" fmla="*/ 1 h 341"/>
                  <a:gd name="T6" fmla="*/ 0 w 218"/>
                  <a:gd name="T7" fmla="*/ 1 h 341"/>
                  <a:gd name="T8" fmla="*/ 0 w 218"/>
                  <a:gd name="T9" fmla="*/ 0 h 341"/>
                  <a:gd name="T10" fmla="*/ 0 w 218"/>
                  <a:gd name="T11" fmla="*/ 0 h 341"/>
                  <a:gd name="T12" fmla="*/ 0 w 218"/>
                  <a:gd name="T13" fmla="*/ 1 h 341"/>
                  <a:gd name="T14" fmla="*/ 0 w 218"/>
                  <a:gd name="T15" fmla="*/ 1 h 341"/>
                  <a:gd name="T16" fmla="*/ 0 w 218"/>
                  <a:gd name="T17" fmla="*/ 1 h 341"/>
                  <a:gd name="T18" fmla="*/ 0 w 218"/>
                  <a:gd name="T19" fmla="*/ 1 h 341"/>
                  <a:gd name="T20" fmla="*/ 0 w 218"/>
                  <a:gd name="T21" fmla="*/ 1 h 341"/>
                  <a:gd name="T22" fmla="*/ 0 w 218"/>
                  <a:gd name="T23" fmla="*/ 1 h 341"/>
                  <a:gd name="T24" fmla="*/ 0 w 218"/>
                  <a:gd name="T25" fmla="*/ 1 h 341"/>
                  <a:gd name="T26" fmla="*/ 0 w 218"/>
                  <a:gd name="T27" fmla="*/ 1 h 341"/>
                  <a:gd name="T28" fmla="*/ 0 w 218"/>
                  <a:gd name="T29" fmla="*/ 1 h 341"/>
                  <a:gd name="T30" fmla="*/ 0 w 218"/>
                  <a:gd name="T31" fmla="*/ 1 h 341"/>
                  <a:gd name="T32" fmla="*/ 0 w 218"/>
                  <a:gd name="T33" fmla="*/ 1 h 341"/>
                  <a:gd name="T34" fmla="*/ 0 w 218"/>
                  <a:gd name="T35" fmla="*/ 1 h 3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8" h="341">
                    <a:moveTo>
                      <a:pt x="86" y="59"/>
                    </a:moveTo>
                    <a:lnTo>
                      <a:pt x="94" y="36"/>
                    </a:lnTo>
                    <a:lnTo>
                      <a:pt x="108" y="16"/>
                    </a:lnTo>
                    <a:lnTo>
                      <a:pt x="126" y="4"/>
                    </a:lnTo>
                    <a:lnTo>
                      <a:pt x="142" y="0"/>
                    </a:lnTo>
                    <a:lnTo>
                      <a:pt x="164" y="0"/>
                    </a:lnTo>
                    <a:lnTo>
                      <a:pt x="182" y="6"/>
                    </a:lnTo>
                    <a:lnTo>
                      <a:pt x="200" y="18"/>
                    </a:lnTo>
                    <a:lnTo>
                      <a:pt x="212" y="40"/>
                    </a:lnTo>
                    <a:lnTo>
                      <a:pt x="218" y="71"/>
                    </a:lnTo>
                    <a:lnTo>
                      <a:pt x="218" y="341"/>
                    </a:lnTo>
                    <a:lnTo>
                      <a:pt x="0" y="341"/>
                    </a:lnTo>
                    <a:lnTo>
                      <a:pt x="0" y="197"/>
                    </a:lnTo>
                    <a:lnTo>
                      <a:pt x="12" y="175"/>
                    </a:lnTo>
                    <a:lnTo>
                      <a:pt x="32" y="159"/>
                    </a:lnTo>
                    <a:lnTo>
                      <a:pt x="58" y="149"/>
                    </a:lnTo>
                    <a:lnTo>
                      <a:pt x="86" y="143"/>
                    </a:lnTo>
                    <a:lnTo>
                      <a:pt x="86" y="5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7" name="Freeform 107"/>
              <p:cNvSpPr>
                <a:spLocks/>
              </p:cNvSpPr>
              <p:nvPr/>
            </p:nvSpPr>
            <p:spPr bwMode="auto">
              <a:xfrm>
                <a:off x="2334" y="2705"/>
                <a:ext cx="198" cy="334"/>
              </a:xfrm>
              <a:custGeom>
                <a:avLst/>
                <a:gdLst>
                  <a:gd name="T0" fmla="*/ 1 w 396"/>
                  <a:gd name="T1" fmla="*/ 0 h 668"/>
                  <a:gd name="T2" fmla="*/ 1 w 396"/>
                  <a:gd name="T3" fmla="*/ 0 h 668"/>
                  <a:gd name="T4" fmla="*/ 1 w 396"/>
                  <a:gd name="T5" fmla="*/ 1 h 668"/>
                  <a:gd name="T6" fmla="*/ 1 w 396"/>
                  <a:gd name="T7" fmla="*/ 1 h 668"/>
                  <a:gd name="T8" fmla="*/ 1 w 396"/>
                  <a:gd name="T9" fmla="*/ 1 h 668"/>
                  <a:gd name="T10" fmla="*/ 1 w 396"/>
                  <a:gd name="T11" fmla="*/ 1 h 668"/>
                  <a:gd name="T12" fmla="*/ 1 w 396"/>
                  <a:gd name="T13" fmla="*/ 1 h 668"/>
                  <a:gd name="T14" fmla="*/ 1 w 396"/>
                  <a:gd name="T15" fmla="*/ 1 h 668"/>
                  <a:gd name="T16" fmla="*/ 1 w 396"/>
                  <a:gd name="T17" fmla="*/ 1 h 668"/>
                  <a:gd name="T18" fmla="*/ 1 w 396"/>
                  <a:gd name="T19" fmla="*/ 1 h 668"/>
                  <a:gd name="T20" fmla="*/ 1 w 396"/>
                  <a:gd name="T21" fmla="*/ 1 h 668"/>
                  <a:gd name="T22" fmla="*/ 1 w 396"/>
                  <a:gd name="T23" fmla="*/ 1 h 668"/>
                  <a:gd name="T24" fmla="*/ 1 w 396"/>
                  <a:gd name="T25" fmla="*/ 1 h 668"/>
                  <a:gd name="T26" fmla="*/ 1 w 396"/>
                  <a:gd name="T27" fmla="*/ 1 h 668"/>
                  <a:gd name="T28" fmla="*/ 1 w 396"/>
                  <a:gd name="T29" fmla="*/ 1 h 668"/>
                  <a:gd name="T30" fmla="*/ 1 w 396"/>
                  <a:gd name="T31" fmla="*/ 1 h 668"/>
                  <a:gd name="T32" fmla="*/ 1 w 396"/>
                  <a:gd name="T33" fmla="*/ 1 h 668"/>
                  <a:gd name="T34" fmla="*/ 1 w 396"/>
                  <a:gd name="T35" fmla="*/ 1 h 668"/>
                  <a:gd name="T36" fmla="*/ 1 w 396"/>
                  <a:gd name="T37" fmla="*/ 1 h 668"/>
                  <a:gd name="T38" fmla="*/ 1 w 396"/>
                  <a:gd name="T39" fmla="*/ 1 h 668"/>
                  <a:gd name="T40" fmla="*/ 1 w 396"/>
                  <a:gd name="T41" fmla="*/ 1 h 668"/>
                  <a:gd name="T42" fmla="*/ 1 w 396"/>
                  <a:gd name="T43" fmla="*/ 1 h 668"/>
                  <a:gd name="T44" fmla="*/ 0 w 396"/>
                  <a:gd name="T45" fmla="*/ 1 h 668"/>
                  <a:gd name="T46" fmla="*/ 1 w 396"/>
                  <a:gd name="T47" fmla="*/ 0 h 6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6" h="668">
                    <a:moveTo>
                      <a:pt x="12" y="0"/>
                    </a:moveTo>
                    <a:lnTo>
                      <a:pt x="267" y="0"/>
                    </a:lnTo>
                    <a:lnTo>
                      <a:pt x="283" y="6"/>
                    </a:lnTo>
                    <a:lnTo>
                      <a:pt x="293" y="18"/>
                    </a:lnTo>
                    <a:lnTo>
                      <a:pt x="293" y="507"/>
                    </a:lnTo>
                    <a:lnTo>
                      <a:pt x="336" y="538"/>
                    </a:lnTo>
                    <a:lnTo>
                      <a:pt x="370" y="568"/>
                    </a:lnTo>
                    <a:lnTo>
                      <a:pt x="390" y="592"/>
                    </a:lnTo>
                    <a:lnTo>
                      <a:pt x="396" y="614"/>
                    </a:lnTo>
                    <a:lnTo>
                      <a:pt x="392" y="634"/>
                    </a:lnTo>
                    <a:lnTo>
                      <a:pt x="382" y="650"/>
                    </a:lnTo>
                    <a:lnTo>
                      <a:pt x="358" y="658"/>
                    </a:lnTo>
                    <a:lnTo>
                      <a:pt x="327" y="664"/>
                    </a:lnTo>
                    <a:lnTo>
                      <a:pt x="291" y="668"/>
                    </a:lnTo>
                    <a:lnTo>
                      <a:pt x="245" y="666"/>
                    </a:lnTo>
                    <a:lnTo>
                      <a:pt x="195" y="662"/>
                    </a:lnTo>
                    <a:lnTo>
                      <a:pt x="141" y="650"/>
                    </a:lnTo>
                    <a:lnTo>
                      <a:pt x="99" y="634"/>
                    </a:lnTo>
                    <a:lnTo>
                      <a:pt x="59" y="606"/>
                    </a:lnTo>
                    <a:lnTo>
                      <a:pt x="36" y="578"/>
                    </a:lnTo>
                    <a:lnTo>
                      <a:pt x="18" y="544"/>
                    </a:lnTo>
                    <a:lnTo>
                      <a:pt x="2" y="501"/>
                    </a:lnTo>
                    <a:lnTo>
                      <a:pt x="0" y="45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8" name="Freeform 108"/>
              <p:cNvSpPr>
                <a:spLocks/>
              </p:cNvSpPr>
              <p:nvPr/>
            </p:nvSpPr>
            <p:spPr bwMode="auto">
              <a:xfrm>
                <a:off x="2171" y="2352"/>
                <a:ext cx="121" cy="378"/>
              </a:xfrm>
              <a:custGeom>
                <a:avLst/>
                <a:gdLst>
                  <a:gd name="T0" fmla="*/ 0 w 241"/>
                  <a:gd name="T1" fmla="*/ 0 h 756"/>
                  <a:gd name="T2" fmla="*/ 1 w 241"/>
                  <a:gd name="T3" fmla="*/ 1 h 756"/>
                  <a:gd name="T4" fmla="*/ 1 w 241"/>
                  <a:gd name="T5" fmla="*/ 1 h 756"/>
                  <a:gd name="T6" fmla="*/ 1 w 241"/>
                  <a:gd name="T7" fmla="*/ 1 h 756"/>
                  <a:gd name="T8" fmla="*/ 0 w 241"/>
                  <a:gd name="T9" fmla="*/ 1 h 756"/>
                  <a:gd name="T10" fmla="*/ 0 w 241"/>
                  <a:gd name="T11" fmla="*/ 0 h 7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1" h="756">
                    <a:moveTo>
                      <a:pt x="0" y="0"/>
                    </a:moveTo>
                    <a:lnTo>
                      <a:pt x="173" y="337"/>
                    </a:lnTo>
                    <a:lnTo>
                      <a:pt x="241" y="680"/>
                    </a:lnTo>
                    <a:lnTo>
                      <a:pt x="65" y="756"/>
                    </a:lnTo>
                    <a:lnTo>
                      <a:pt x="0" y="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99" name="Freeform 109"/>
              <p:cNvSpPr>
                <a:spLocks/>
              </p:cNvSpPr>
              <p:nvPr/>
            </p:nvSpPr>
            <p:spPr bwMode="auto">
              <a:xfrm>
                <a:off x="2170" y="2319"/>
                <a:ext cx="156" cy="204"/>
              </a:xfrm>
              <a:custGeom>
                <a:avLst/>
                <a:gdLst>
                  <a:gd name="T0" fmla="*/ 0 w 311"/>
                  <a:gd name="T1" fmla="*/ 1 h 407"/>
                  <a:gd name="T2" fmla="*/ 1 w 311"/>
                  <a:gd name="T3" fmla="*/ 1 h 407"/>
                  <a:gd name="T4" fmla="*/ 1 w 311"/>
                  <a:gd name="T5" fmla="*/ 1 h 407"/>
                  <a:gd name="T6" fmla="*/ 1 w 311"/>
                  <a:gd name="T7" fmla="*/ 0 h 407"/>
                  <a:gd name="T8" fmla="*/ 0 w 311"/>
                  <a:gd name="T9" fmla="*/ 1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407">
                    <a:moveTo>
                      <a:pt x="0" y="68"/>
                    </a:moveTo>
                    <a:lnTo>
                      <a:pt x="175" y="407"/>
                    </a:lnTo>
                    <a:lnTo>
                      <a:pt x="311" y="339"/>
                    </a:lnTo>
                    <a:lnTo>
                      <a:pt x="1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0" name="Freeform 110"/>
              <p:cNvSpPr>
                <a:spLocks/>
              </p:cNvSpPr>
              <p:nvPr/>
            </p:nvSpPr>
            <p:spPr bwMode="auto">
              <a:xfrm>
                <a:off x="2172" y="2656"/>
                <a:ext cx="187" cy="319"/>
              </a:xfrm>
              <a:custGeom>
                <a:avLst/>
                <a:gdLst>
                  <a:gd name="T0" fmla="*/ 1 w 372"/>
                  <a:gd name="T1" fmla="*/ 1 h 638"/>
                  <a:gd name="T2" fmla="*/ 1 w 372"/>
                  <a:gd name="T3" fmla="*/ 1 h 638"/>
                  <a:gd name="T4" fmla="*/ 1 w 372"/>
                  <a:gd name="T5" fmla="*/ 0 h 638"/>
                  <a:gd name="T6" fmla="*/ 1 w 372"/>
                  <a:gd name="T7" fmla="*/ 0 h 638"/>
                  <a:gd name="T8" fmla="*/ 1 w 372"/>
                  <a:gd name="T9" fmla="*/ 1 h 638"/>
                  <a:gd name="T10" fmla="*/ 1 w 372"/>
                  <a:gd name="T11" fmla="*/ 1 h 638"/>
                  <a:gd name="T12" fmla="*/ 1 w 372"/>
                  <a:gd name="T13" fmla="*/ 1 h 638"/>
                  <a:gd name="T14" fmla="*/ 1 w 372"/>
                  <a:gd name="T15" fmla="*/ 1 h 638"/>
                  <a:gd name="T16" fmla="*/ 0 w 372"/>
                  <a:gd name="T17" fmla="*/ 1 h 638"/>
                  <a:gd name="T18" fmla="*/ 1 w 372"/>
                  <a:gd name="T19" fmla="*/ 1 h 638"/>
                  <a:gd name="T20" fmla="*/ 1 w 372"/>
                  <a:gd name="T21" fmla="*/ 1 h 638"/>
                  <a:gd name="T22" fmla="*/ 1 w 372"/>
                  <a:gd name="T23" fmla="*/ 1 h 638"/>
                  <a:gd name="T24" fmla="*/ 1 w 372"/>
                  <a:gd name="T25" fmla="*/ 1 h 638"/>
                  <a:gd name="T26" fmla="*/ 1 w 372"/>
                  <a:gd name="T27" fmla="*/ 1 h 638"/>
                  <a:gd name="T28" fmla="*/ 1 w 372"/>
                  <a:gd name="T29" fmla="*/ 1 h 638"/>
                  <a:gd name="T30" fmla="*/ 1 w 372"/>
                  <a:gd name="T31" fmla="*/ 1 h 638"/>
                  <a:gd name="T32" fmla="*/ 1 w 372"/>
                  <a:gd name="T33" fmla="*/ 1 h 638"/>
                  <a:gd name="T34" fmla="*/ 1 w 372"/>
                  <a:gd name="T35" fmla="*/ 1 h 638"/>
                  <a:gd name="T36" fmla="*/ 1 w 372"/>
                  <a:gd name="T37" fmla="*/ 1 h 638"/>
                  <a:gd name="T38" fmla="*/ 1 w 372"/>
                  <a:gd name="T39" fmla="*/ 1 h 638"/>
                  <a:gd name="T40" fmla="*/ 1 w 372"/>
                  <a:gd name="T41" fmla="*/ 1 h 638"/>
                  <a:gd name="T42" fmla="*/ 1 w 372"/>
                  <a:gd name="T43" fmla="*/ 1 h 638"/>
                  <a:gd name="T44" fmla="*/ 1 w 372"/>
                  <a:gd name="T45" fmla="*/ 1 h 638"/>
                  <a:gd name="T46" fmla="*/ 1 w 372"/>
                  <a:gd name="T47" fmla="*/ 1 h 638"/>
                  <a:gd name="T48" fmla="*/ 1 w 372"/>
                  <a:gd name="T49" fmla="*/ 1 h 638"/>
                  <a:gd name="T50" fmla="*/ 1 w 372"/>
                  <a:gd name="T51" fmla="*/ 1 h 638"/>
                  <a:gd name="T52" fmla="*/ 1 w 372"/>
                  <a:gd name="T53" fmla="*/ 1 h 638"/>
                  <a:gd name="T54" fmla="*/ 1 w 372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2" h="638">
                    <a:moveTo>
                      <a:pt x="368" y="315"/>
                    </a:moveTo>
                    <a:lnTo>
                      <a:pt x="213" y="32"/>
                    </a:lnTo>
                    <a:lnTo>
                      <a:pt x="167" y="0"/>
                    </a:lnTo>
                    <a:lnTo>
                      <a:pt x="127" y="0"/>
                    </a:lnTo>
                    <a:lnTo>
                      <a:pt x="101" y="52"/>
                    </a:lnTo>
                    <a:lnTo>
                      <a:pt x="63" y="146"/>
                    </a:lnTo>
                    <a:lnTo>
                      <a:pt x="34" y="303"/>
                    </a:lnTo>
                    <a:lnTo>
                      <a:pt x="2" y="473"/>
                    </a:lnTo>
                    <a:lnTo>
                      <a:pt x="0" y="503"/>
                    </a:lnTo>
                    <a:lnTo>
                      <a:pt x="6" y="527"/>
                    </a:lnTo>
                    <a:lnTo>
                      <a:pt x="14" y="555"/>
                    </a:lnTo>
                    <a:lnTo>
                      <a:pt x="28" y="579"/>
                    </a:lnTo>
                    <a:lnTo>
                      <a:pt x="52" y="601"/>
                    </a:lnTo>
                    <a:lnTo>
                      <a:pt x="81" y="615"/>
                    </a:lnTo>
                    <a:lnTo>
                      <a:pt x="111" y="626"/>
                    </a:lnTo>
                    <a:lnTo>
                      <a:pt x="147" y="634"/>
                    </a:lnTo>
                    <a:lnTo>
                      <a:pt x="179" y="638"/>
                    </a:lnTo>
                    <a:lnTo>
                      <a:pt x="209" y="636"/>
                    </a:lnTo>
                    <a:lnTo>
                      <a:pt x="245" y="630"/>
                    </a:lnTo>
                    <a:lnTo>
                      <a:pt x="275" y="620"/>
                    </a:lnTo>
                    <a:lnTo>
                      <a:pt x="301" y="607"/>
                    </a:lnTo>
                    <a:lnTo>
                      <a:pt x="323" y="585"/>
                    </a:lnTo>
                    <a:lnTo>
                      <a:pt x="343" y="549"/>
                    </a:lnTo>
                    <a:lnTo>
                      <a:pt x="357" y="511"/>
                    </a:lnTo>
                    <a:lnTo>
                      <a:pt x="364" y="465"/>
                    </a:lnTo>
                    <a:lnTo>
                      <a:pt x="370" y="419"/>
                    </a:lnTo>
                    <a:lnTo>
                      <a:pt x="372" y="377"/>
                    </a:lnTo>
                    <a:lnTo>
                      <a:pt x="368" y="315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1" name="Freeform 111"/>
              <p:cNvSpPr>
                <a:spLocks/>
              </p:cNvSpPr>
              <p:nvPr/>
            </p:nvSpPr>
            <p:spPr bwMode="auto">
              <a:xfrm>
                <a:off x="2256" y="2487"/>
                <a:ext cx="126" cy="344"/>
              </a:xfrm>
              <a:custGeom>
                <a:avLst/>
                <a:gdLst>
                  <a:gd name="T0" fmla="*/ 0 w 251"/>
                  <a:gd name="T1" fmla="*/ 1 h 688"/>
                  <a:gd name="T2" fmla="*/ 1 w 251"/>
                  <a:gd name="T3" fmla="*/ 1 h 688"/>
                  <a:gd name="T4" fmla="*/ 1 w 251"/>
                  <a:gd name="T5" fmla="*/ 1 h 688"/>
                  <a:gd name="T6" fmla="*/ 1 w 251"/>
                  <a:gd name="T7" fmla="*/ 1 h 688"/>
                  <a:gd name="T8" fmla="*/ 1 w 251"/>
                  <a:gd name="T9" fmla="*/ 1 h 688"/>
                  <a:gd name="T10" fmla="*/ 1 w 251"/>
                  <a:gd name="T11" fmla="*/ 1 h 688"/>
                  <a:gd name="T12" fmla="*/ 1 w 251"/>
                  <a:gd name="T13" fmla="*/ 1 h 688"/>
                  <a:gd name="T14" fmla="*/ 1 w 251"/>
                  <a:gd name="T15" fmla="*/ 1 h 688"/>
                  <a:gd name="T16" fmla="*/ 1 w 251"/>
                  <a:gd name="T17" fmla="*/ 1 h 688"/>
                  <a:gd name="T18" fmla="*/ 1 w 251"/>
                  <a:gd name="T19" fmla="*/ 1 h 688"/>
                  <a:gd name="T20" fmla="*/ 1 w 251"/>
                  <a:gd name="T21" fmla="*/ 1 h 688"/>
                  <a:gd name="T22" fmla="*/ 1 w 251"/>
                  <a:gd name="T23" fmla="*/ 1 h 688"/>
                  <a:gd name="T24" fmla="*/ 1 w 251"/>
                  <a:gd name="T25" fmla="*/ 1 h 688"/>
                  <a:gd name="T26" fmla="*/ 1 w 251"/>
                  <a:gd name="T27" fmla="*/ 1 h 688"/>
                  <a:gd name="T28" fmla="*/ 1 w 251"/>
                  <a:gd name="T29" fmla="*/ 1 h 688"/>
                  <a:gd name="T30" fmla="*/ 1 w 251"/>
                  <a:gd name="T31" fmla="*/ 0 h 688"/>
                  <a:gd name="T32" fmla="*/ 1 w 251"/>
                  <a:gd name="T33" fmla="*/ 0 h 688"/>
                  <a:gd name="T34" fmla="*/ 1 w 251"/>
                  <a:gd name="T35" fmla="*/ 1 h 688"/>
                  <a:gd name="T36" fmla="*/ 1 w 251"/>
                  <a:gd name="T37" fmla="*/ 1 h 688"/>
                  <a:gd name="T38" fmla="*/ 1 w 251"/>
                  <a:gd name="T39" fmla="*/ 1 h 688"/>
                  <a:gd name="T40" fmla="*/ 0 w 251"/>
                  <a:gd name="T41" fmla="*/ 1 h 6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1" h="688">
                    <a:moveTo>
                      <a:pt x="0" y="54"/>
                    </a:moveTo>
                    <a:lnTo>
                      <a:pt x="90" y="605"/>
                    </a:lnTo>
                    <a:lnTo>
                      <a:pt x="96" y="632"/>
                    </a:lnTo>
                    <a:lnTo>
                      <a:pt x="104" y="652"/>
                    </a:lnTo>
                    <a:lnTo>
                      <a:pt x="120" y="670"/>
                    </a:lnTo>
                    <a:lnTo>
                      <a:pt x="138" y="682"/>
                    </a:lnTo>
                    <a:lnTo>
                      <a:pt x="164" y="688"/>
                    </a:lnTo>
                    <a:lnTo>
                      <a:pt x="188" y="686"/>
                    </a:lnTo>
                    <a:lnTo>
                      <a:pt x="203" y="682"/>
                    </a:lnTo>
                    <a:lnTo>
                      <a:pt x="223" y="670"/>
                    </a:lnTo>
                    <a:lnTo>
                      <a:pt x="237" y="656"/>
                    </a:lnTo>
                    <a:lnTo>
                      <a:pt x="247" y="632"/>
                    </a:lnTo>
                    <a:lnTo>
                      <a:pt x="251" y="612"/>
                    </a:lnTo>
                    <a:lnTo>
                      <a:pt x="247" y="587"/>
                    </a:lnTo>
                    <a:lnTo>
                      <a:pt x="140" y="4"/>
                    </a:lnTo>
                    <a:lnTo>
                      <a:pt x="96" y="0"/>
                    </a:lnTo>
                    <a:lnTo>
                      <a:pt x="58" y="0"/>
                    </a:lnTo>
                    <a:lnTo>
                      <a:pt x="38" y="4"/>
                    </a:lnTo>
                    <a:lnTo>
                      <a:pt x="20" y="14"/>
                    </a:lnTo>
                    <a:lnTo>
                      <a:pt x="6" y="3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2" name="Oval 112"/>
              <p:cNvSpPr>
                <a:spLocks noChangeArrowheads="1"/>
              </p:cNvSpPr>
              <p:nvPr/>
            </p:nvSpPr>
            <p:spPr bwMode="auto">
              <a:xfrm>
                <a:off x="2320" y="2770"/>
                <a:ext cx="46" cy="43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3" name="Freeform 113"/>
              <p:cNvSpPr>
                <a:spLocks/>
              </p:cNvSpPr>
              <p:nvPr/>
            </p:nvSpPr>
            <p:spPr bwMode="auto">
              <a:xfrm>
                <a:off x="2052" y="1401"/>
                <a:ext cx="223" cy="1019"/>
              </a:xfrm>
              <a:custGeom>
                <a:avLst/>
                <a:gdLst>
                  <a:gd name="T0" fmla="*/ 0 w 446"/>
                  <a:gd name="T1" fmla="*/ 0 h 2039"/>
                  <a:gd name="T2" fmla="*/ 1 w 446"/>
                  <a:gd name="T3" fmla="*/ 0 h 2039"/>
                  <a:gd name="T4" fmla="*/ 1 w 446"/>
                  <a:gd name="T5" fmla="*/ 1 h 2039"/>
                  <a:gd name="T6" fmla="*/ 1 w 446"/>
                  <a:gd name="T7" fmla="*/ 1 h 2039"/>
                  <a:gd name="T8" fmla="*/ 1 w 446"/>
                  <a:gd name="T9" fmla="*/ 1 h 2039"/>
                  <a:gd name="T10" fmla="*/ 1 w 446"/>
                  <a:gd name="T11" fmla="*/ 1 h 2039"/>
                  <a:gd name="T12" fmla="*/ 1 w 446"/>
                  <a:gd name="T13" fmla="*/ 1 h 2039"/>
                  <a:gd name="T14" fmla="*/ 1 w 446"/>
                  <a:gd name="T15" fmla="*/ 1 h 2039"/>
                  <a:gd name="T16" fmla="*/ 1 w 446"/>
                  <a:gd name="T17" fmla="*/ 1 h 2039"/>
                  <a:gd name="T18" fmla="*/ 0 w 446"/>
                  <a:gd name="T19" fmla="*/ 0 h 20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6" h="2039">
                    <a:moveTo>
                      <a:pt x="0" y="0"/>
                    </a:moveTo>
                    <a:lnTo>
                      <a:pt x="83" y="32"/>
                    </a:lnTo>
                    <a:lnTo>
                      <a:pt x="446" y="1977"/>
                    </a:lnTo>
                    <a:lnTo>
                      <a:pt x="436" y="2009"/>
                    </a:lnTo>
                    <a:lnTo>
                      <a:pt x="416" y="2033"/>
                    </a:lnTo>
                    <a:lnTo>
                      <a:pt x="386" y="2039"/>
                    </a:lnTo>
                    <a:lnTo>
                      <a:pt x="358" y="2029"/>
                    </a:lnTo>
                    <a:lnTo>
                      <a:pt x="340" y="2005"/>
                    </a:lnTo>
                    <a:lnTo>
                      <a:pt x="330" y="1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4" name="Freeform 114"/>
              <p:cNvSpPr>
                <a:spLocks/>
              </p:cNvSpPr>
              <p:nvPr/>
            </p:nvSpPr>
            <p:spPr bwMode="auto">
              <a:xfrm>
                <a:off x="1978" y="1295"/>
                <a:ext cx="222" cy="157"/>
              </a:xfrm>
              <a:custGeom>
                <a:avLst/>
                <a:gdLst>
                  <a:gd name="T0" fmla="*/ 0 w 445"/>
                  <a:gd name="T1" fmla="*/ 1 h 313"/>
                  <a:gd name="T2" fmla="*/ 0 w 445"/>
                  <a:gd name="T3" fmla="*/ 1 h 313"/>
                  <a:gd name="T4" fmla="*/ 0 w 445"/>
                  <a:gd name="T5" fmla="*/ 1 h 313"/>
                  <a:gd name="T6" fmla="*/ 0 w 445"/>
                  <a:gd name="T7" fmla="*/ 1 h 313"/>
                  <a:gd name="T8" fmla="*/ 0 w 445"/>
                  <a:gd name="T9" fmla="*/ 1 h 313"/>
                  <a:gd name="T10" fmla="*/ 0 w 445"/>
                  <a:gd name="T11" fmla="*/ 1 h 313"/>
                  <a:gd name="T12" fmla="*/ 0 w 445"/>
                  <a:gd name="T13" fmla="*/ 1 h 313"/>
                  <a:gd name="T14" fmla="*/ 0 w 445"/>
                  <a:gd name="T15" fmla="*/ 1 h 313"/>
                  <a:gd name="T16" fmla="*/ 0 w 445"/>
                  <a:gd name="T17" fmla="*/ 1 h 313"/>
                  <a:gd name="T18" fmla="*/ 0 w 445"/>
                  <a:gd name="T19" fmla="*/ 1 h 313"/>
                  <a:gd name="T20" fmla="*/ 0 w 445"/>
                  <a:gd name="T21" fmla="*/ 1 h 313"/>
                  <a:gd name="T22" fmla="*/ 0 w 445"/>
                  <a:gd name="T23" fmla="*/ 1 h 313"/>
                  <a:gd name="T24" fmla="*/ 0 w 445"/>
                  <a:gd name="T25" fmla="*/ 1 h 313"/>
                  <a:gd name="T26" fmla="*/ 0 w 445"/>
                  <a:gd name="T27" fmla="*/ 0 h 313"/>
                  <a:gd name="T28" fmla="*/ 0 w 445"/>
                  <a:gd name="T29" fmla="*/ 1 h 313"/>
                  <a:gd name="T30" fmla="*/ 0 w 445"/>
                  <a:gd name="T31" fmla="*/ 1 h 313"/>
                  <a:gd name="T32" fmla="*/ 0 w 445"/>
                  <a:gd name="T33" fmla="*/ 1 h 313"/>
                  <a:gd name="T34" fmla="*/ 0 w 445"/>
                  <a:gd name="T35" fmla="*/ 1 h 313"/>
                  <a:gd name="T36" fmla="*/ 0 w 445"/>
                  <a:gd name="T37" fmla="*/ 1 h 3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5" h="313">
                    <a:moveTo>
                      <a:pt x="2" y="108"/>
                    </a:moveTo>
                    <a:lnTo>
                      <a:pt x="14" y="134"/>
                    </a:lnTo>
                    <a:lnTo>
                      <a:pt x="161" y="221"/>
                    </a:lnTo>
                    <a:lnTo>
                      <a:pt x="333" y="309"/>
                    </a:lnTo>
                    <a:lnTo>
                      <a:pt x="373" y="313"/>
                    </a:lnTo>
                    <a:lnTo>
                      <a:pt x="399" y="307"/>
                    </a:lnTo>
                    <a:lnTo>
                      <a:pt x="421" y="293"/>
                    </a:lnTo>
                    <a:lnTo>
                      <a:pt x="437" y="269"/>
                    </a:lnTo>
                    <a:lnTo>
                      <a:pt x="445" y="233"/>
                    </a:lnTo>
                    <a:lnTo>
                      <a:pt x="433" y="199"/>
                    </a:lnTo>
                    <a:lnTo>
                      <a:pt x="413" y="173"/>
                    </a:lnTo>
                    <a:lnTo>
                      <a:pt x="257" y="82"/>
                    </a:lnTo>
                    <a:lnTo>
                      <a:pt x="106" y="2"/>
                    </a:lnTo>
                    <a:lnTo>
                      <a:pt x="66" y="0"/>
                    </a:lnTo>
                    <a:lnTo>
                      <a:pt x="36" y="4"/>
                    </a:lnTo>
                    <a:lnTo>
                      <a:pt x="12" y="20"/>
                    </a:lnTo>
                    <a:lnTo>
                      <a:pt x="0" y="42"/>
                    </a:lnTo>
                    <a:lnTo>
                      <a:pt x="0" y="76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305" name="Oval 115"/>
              <p:cNvSpPr>
                <a:spLocks noChangeArrowheads="1"/>
              </p:cNvSpPr>
              <p:nvPr/>
            </p:nvSpPr>
            <p:spPr bwMode="auto">
              <a:xfrm>
                <a:off x="2081" y="2993"/>
                <a:ext cx="328" cy="331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6" name="Oval 116"/>
              <p:cNvSpPr>
                <a:spLocks noChangeArrowheads="1"/>
              </p:cNvSpPr>
              <p:nvPr/>
            </p:nvSpPr>
            <p:spPr bwMode="auto">
              <a:xfrm>
                <a:off x="2127" y="3029"/>
                <a:ext cx="314" cy="330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7" name="Oval 117"/>
              <p:cNvSpPr>
                <a:spLocks noChangeArrowheads="1"/>
              </p:cNvSpPr>
              <p:nvPr/>
            </p:nvSpPr>
            <p:spPr bwMode="auto">
              <a:xfrm>
                <a:off x="2163" y="3051"/>
                <a:ext cx="337" cy="3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308" name="Oval 118"/>
              <p:cNvSpPr>
                <a:spLocks noChangeArrowheads="1"/>
              </p:cNvSpPr>
              <p:nvPr/>
            </p:nvSpPr>
            <p:spPr bwMode="auto">
              <a:xfrm>
                <a:off x="2282" y="3179"/>
                <a:ext cx="104" cy="102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89275" name="Text Box 119"/>
            <p:cNvSpPr txBox="1">
              <a:spLocks noChangeArrowheads="1"/>
            </p:cNvSpPr>
            <p:nvPr/>
          </p:nvSpPr>
          <p:spPr bwMode="auto">
            <a:xfrm>
              <a:off x="3936" y="2352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揀貨</a:t>
              </a:r>
            </a:p>
          </p:txBody>
        </p:sp>
      </p:grpSp>
      <p:sp>
        <p:nvSpPr>
          <p:cNvPr id="89094" name="Rectangle 1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平行作業</a:t>
            </a:r>
          </a:p>
        </p:txBody>
      </p:sp>
      <p:grpSp>
        <p:nvGrpSpPr>
          <p:cNvPr id="89095" name="Group 121"/>
          <p:cNvGrpSpPr>
            <a:grpSpLocks/>
          </p:cNvGrpSpPr>
          <p:nvPr/>
        </p:nvGrpSpPr>
        <p:grpSpPr bwMode="auto">
          <a:xfrm>
            <a:off x="5257800" y="2057400"/>
            <a:ext cx="3124200" cy="3657600"/>
            <a:chOff x="3312" y="1296"/>
            <a:chExt cx="1968" cy="2304"/>
          </a:xfrm>
        </p:grpSpPr>
        <p:sp>
          <p:nvSpPr>
            <p:cNvPr id="89254" name="Rectangle 122"/>
            <p:cNvSpPr>
              <a:spLocks noChangeArrowheads="1"/>
            </p:cNvSpPr>
            <p:nvPr/>
          </p:nvSpPr>
          <p:spPr bwMode="auto">
            <a:xfrm>
              <a:off x="3312" y="1632"/>
              <a:ext cx="52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5" name="Rectangle 123"/>
            <p:cNvSpPr>
              <a:spLocks noChangeArrowheads="1"/>
            </p:cNvSpPr>
            <p:nvPr/>
          </p:nvSpPr>
          <p:spPr bwMode="auto">
            <a:xfrm>
              <a:off x="3840" y="1632"/>
              <a:ext cx="1440" cy="19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6" name="Line 124"/>
            <p:cNvSpPr>
              <a:spLocks noChangeShapeType="1"/>
            </p:cNvSpPr>
            <p:nvPr/>
          </p:nvSpPr>
          <p:spPr bwMode="auto">
            <a:xfrm>
              <a:off x="3840" y="2304"/>
              <a:ext cx="0" cy="576"/>
            </a:xfrm>
            <a:prstGeom prst="line">
              <a:avLst/>
            </a:prstGeom>
            <a:noFill/>
            <a:ln w="57150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57" name="AutoShape 125"/>
            <p:cNvSpPr>
              <a:spLocks noChangeArrowheads="1"/>
            </p:cNvSpPr>
            <p:nvPr/>
          </p:nvSpPr>
          <p:spPr bwMode="auto">
            <a:xfrm>
              <a:off x="4032" y="1776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8" name="AutoShape 126"/>
            <p:cNvSpPr>
              <a:spLocks noChangeArrowheads="1"/>
            </p:cNvSpPr>
            <p:nvPr/>
          </p:nvSpPr>
          <p:spPr bwMode="auto">
            <a:xfrm>
              <a:off x="4464" y="1776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59" name="AutoShape 127"/>
            <p:cNvSpPr>
              <a:spLocks noChangeArrowheads="1"/>
            </p:cNvSpPr>
            <p:nvPr/>
          </p:nvSpPr>
          <p:spPr bwMode="auto">
            <a:xfrm>
              <a:off x="4896" y="1776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0" name="AutoShape 128"/>
            <p:cNvSpPr>
              <a:spLocks noChangeArrowheads="1"/>
            </p:cNvSpPr>
            <p:nvPr/>
          </p:nvSpPr>
          <p:spPr bwMode="auto">
            <a:xfrm>
              <a:off x="4032" y="3024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1" name="AutoShape 129"/>
            <p:cNvSpPr>
              <a:spLocks noChangeArrowheads="1"/>
            </p:cNvSpPr>
            <p:nvPr/>
          </p:nvSpPr>
          <p:spPr bwMode="auto">
            <a:xfrm>
              <a:off x="4464" y="3024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2" name="AutoShape 130"/>
            <p:cNvSpPr>
              <a:spLocks noChangeArrowheads="1"/>
            </p:cNvSpPr>
            <p:nvPr/>
          </p:nvSpPr>
          <p:spPr bwMode="auto">
            <a:xfrm>
              <a:off x="4896" y="3024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3" name="AutoShape 131"/>
            <p:cNvSpPr>
              <a:spLocks noChangeArrowheads="1"/>
            </p:cNvSpPr>
            <p:nvPr/>
          </p:nvSpPr>
          <p:spPr bwMode="auto">
            <a:xfrm>
              <a:off x="4464" y="2400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4" name="AutoShape 132"/>
            <p:cNvSpPr>
              <a:spLocks noChangeArrowheads="1"/>
            </p:cNvSpPr>
            <p:nvPr/>
          </p:nvSpPr>
          <p:spPr bwMode="auto">
            <a:xfrm>
              <a:off x="4896" y="2400"/>
              <a:ext cx="192" cy="480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265" name="Text Box 133"/>
            <p:cNvSpPr txBox="1">
              <a:spLocks noChangeArrowheads="1"/>
            </p:cNvSpPr>
            <p:nvPr/>
          </p:nvSpPr>
          <p:spPr bwMode="auto">
            <a:xfrm>
              <a:off x="4224" y="129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ea typeface="標楷體" panose="03000509000000000000" pitchFamily="65" charset="-120"/>
                </a:rPr>
                <a:t>倉庫</a:t>
              </a:r>
            </a:p>
          </p:txBody>
        </p:sp>
        <p:sp>
          <p:nvSpPr>
            <p:cNvPr id="89266" name="Rectangle 134"/>
            <p:cNvSpPr>
              <a:spLocks noChangeArrowheads="1"/>
            </p:cNvSpPr>
            <p:nvPr/>
          </p:nvSpPr>
          <p:spPr bwMode="auto">
            <a:xfrm>
              <a:off x="3312" y="1776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A</a:t>
              </a:r>
            </a:p>
          </p:txBody>
        </p:sp>
        <p:sp>
          <p:nvSpPr>
            <p:cNvPr id="89267" name="Rectangle 135"/>
            <p:cNvSpPr>
              <a:spLocks noChangeArrowheads="1"/>
            </p:cNvSpPr>
            <p:nvPr/>
          </p:nvSpPr>
          <p:spPr bwMode="auto">
            <a:xfrm>
              <a:off x="3312" y="2208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B</a:t>
              </a:r>
            </a:p>
          </p:txBody>
        </p:sp>
        <p:sp>
          <p:nvSpPr>
            <p:cNvPr id="89268" name="Rectangle 136"/>
            <p:cNvSpPr>
              <a:spLocks noChangeArrowheads="1"/>
            </p:cNvSpPr>
            <p:nvPr/>
          </p:nvSpPr>
          <p:spPr bwMode="auto">
            <a:xfrm>
              <a:off x="3312" y="2640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C</a:t>
              </a:r>
            </a:p>
          </p:txBody>
        </p:sp>
        <p:sp>
          <p:nvSpPr>
            <p:cNvPr id="89269" name="Rectangle 137"/>
            <p:cNvSpPr>
              <a:spLocks noChangeArrowheads="1"/>
            </p:cNvSpPr>
            <p:nvPr/>
          </p:nvSpPr>
          <p:spPr bwMode="auto">
            <a:xfrm>
              <a:off x="3312" y="3072"/>
              <a:ext cx="384" cy="3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Dock</a:t>
              </a:r>
            </a:p>
            <a:p>
              <a:pPr algn="ctr" eaLnBrk="1" hangingPunct="1"/>
              <a:r>
                <a:rPr lang="en-US" altLang="zh-TW" sz="1800"/>
                <a:t>D</a:t>
              </a:r>
            </a:p>
          </p:txBody>
        </p:sp>
      </p:grpSp>
      <p:grpSp>
        <p:nvGrpSpPr>
          <p:cNvPr id="270474" name="Group 138"/>
          <p:cNvGrpSpPr>
            <a:grpSpLocks/>
          </p:cNvGrpSpPr>
          <p:nvPr/>
        </p:nvGrpSpPr>
        <p:grpSpPr bwMode="auto">
          <a:xfrm>
            <a:off x="457200" y="1828800"/>
            <a:ext cx="6553200" cy="3949700"/>
            <a:chOff x="288" y="1152"/>
            <a:chExt cx="4128" cy="2488"/>
          </a:xfrm>
        </p:grpSpPr>
        <p:sp>
          <p:nvSpPr>
            <p:cNvPr id="89176" name="Rectangle 139"/>
            <p:cNvSpPr>
              <a:spLocks noChangeArrowheads="1"/>
            </p:cNvSpPr>
            <p:nvPr/>
          </p:nvSpPr>
          <p:spPr bwMode="auto">
            <a:xfrm>
              <a:off x="3888" y="2304"/>
              <a:ext cx="528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89177" name="Group 140"/>
            <p:cNvGrpSpPr>
              <a:grpSpLocks/>
            </p:cNvGrpSpPr>
            <p:nvPr/>
          </p:nvGrpSpPr>
          <p:grpSpPr bwMode="auto">
            <a:xfrm>
              <a:off x="2496" y="2592"/>
              <a:ext cx="650" cy="1048"/>
              <a:chOff x="1782" y="1205"/>
              <a:chExt cx="1777" cy="2867"/>
            </a:xfrm>
          </p:grpSpPr>
          <p:grpSp>
            <p:nvGrpSpPr>
              <p:cNvPr id="89180" name="Group 141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925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5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1" name="Rectangle 144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82" name="Group 145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9249" name="Oval 146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50" name="Oval 147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51" name="Oval 148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3" name="AutoShape 149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84" name="Group 150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9247" name="Freeform 151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48" name="Rectangle 152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5" name="Freeform 153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86" name="Freeform 154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87" name="Group 155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9245" name="Oval 156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6" name="Oval 157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88" name="Rectangle 158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89" name="Group 159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9241" name="Rectangle 160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2" name="Rectangle 161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3" name="Rectangle 162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4" name="Rectangle 163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90" name="AutoShape 164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1" name="Oval 165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92" name="Group 166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9239" name="Rectangle 167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40" name="Rectangle 168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93" name="AutoShape 169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4" name="Oval 170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95" name="Group 171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9237" name="Rectangle 172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38" name="Rectangle 173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96" name="Rectangle 174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7" name="Rectangle 175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8" name="Oval 176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99" name="Rectangle 177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0" name="Rectangle 178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1" name="Rectangle 179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2" name="Oval 180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3" name="Rectangle 181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4" name="Oval 182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5" name="Rectangle 183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206" name="Group 184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9235" name="Oval 185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9207" name="Group 187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9233" name="Oval 188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234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208" name="Rectangle 190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09" name="Rectangle 191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0" name="Rectangle 192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1" name="Rectangle 193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2" name="Rectangle 194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3" name="Rectangle 195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4" name="Freeform 196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15" name="Freeform 197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216" name="Rectangle 198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17" name="Freeform 199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218" name="Group 200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9231" name="Line 201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32" name="Line 202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219" name="Group 203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9229" name="Line 204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30" name="Line 205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9220" name="Rectangle 206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21" name="Rectangle 207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222" name="Freeform 208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223" name="Group 209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9227" name="Line 210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28" name="Line 211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224" name="Group 212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9225" name="Line 213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226" name="Line 214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9178" name="Rectangle 215"/>
            <p:cNvSpPr>
              <a:spLocks noChangeArrowheads="1"/>
            </p:cNvSpPr>
            <p:nvPr/>
          </p:nvSpPr>
          <p:spPr bwMode="auto">
            <a:xfrm>
              <a:off x="288" y="1152"/>
              <a:ext cx="2256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79" name="Text Box 216"/>
            <p:cNvSpPr txBox="1">
              <a:spLocks noChangeArrowheads="1"/>
            </p:cNvSpPr>
            <p:nvPr/>
          </p:nvSpPr>
          <p:spPr bwMode="auto">
            <a:xfrm>
              <a:off x="2592" y="2256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上貨</a:t>
              </a:r>
            </a:p>
          </p:txBody>
        </p:sp>
      </p:grpSp>
      <p:grpSp>
        <p:nvGrpSpPr>
          <p:cNvPr id="270553" name="Group 217"/>
          <p:cNvGrpSpPr>
            <a:grpSpLocks/>
          </p:cNvGrpSpPr>
          <p:nvPr/>
        </p:nvGrpSpPr>
        <p:grpSpPr bwMode="auto">
          <a:xfrm>
            <a:off x="914400" y="3429000"/>
            <a:ext cx="4191000" cy="2514600"/>
            <a:chOff x="576" y="2160"/>
            <a:chExt cx="2640" cy="1584"/>
          </a:xfrm>
        </p:grpSpPr>
        <p:sp>
          <p:nvSpPr>
            <p:cNvPr id="89098" name="Line 218"/>
            <p:cNvSpPr>
              <a:spLocks noChangeShapeType="1"/>
            </p:cNvSpPr>
            <p:nvPr/>
          </p:nvSpPr>
          <p:spPr bwMode="auto">
            <a:xfrm>
              <a:off x="576" y="2592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89099" name="Group 219"/>
            <p:cNvGrpSpPr>
              <a:grpSpLocks/>
            </p:cNvGrpSpPr>
            <p:nvPr/>
          </p:nvGrpSpPr>
          <p:grpSpPr bwMode="auto">
            <a:xfrm>
              <a:off x="768" y="2640"/>
              <a:ext cx="650" cy="1048"/>
              <a:chOff x="1782" y="1205"/>
              <a:chExt cx="1777" cy="2867"/>
            </a:xfrm>
          </p:grpSpPr>
          <p:grpSp>
            <p:nvGrpSpPr>
              <p:cNvPr id="89102" name="Group 220"/>
              <p:cNvGrpSpPr>
                <a:grpSpLocks/>
              </p:cNvGrpSpPr>
              <p:nvPr/>
            </p:nvGrpSpPr>
            <p:grpSpPr bwMode="auto">
              <a:xfrm>
                <a:off x="1874" y="1205"/>
                <a:ext cx="1590" cy="2009"/>
                <a:chOff x="1874" y="1205"/>
                <a:chExt cx="1590" cy="2009"/>
              </a:xfrm>
            </p:grpSpPr>
            <p:sp>
              <p:nvSpPr>
                <p:cNvPr id="89174" name="Rectangle 221"/>
                <p:cNvSpPr>
                  <a:spLocks noChangeArrowheads="1"/>
                </p:cNvSpPr>
                <p:nvPr/>
              </p:nvSpPr>
              <p:spPr bwMode="auto">
                <a:xfrm>
                  <a:off x="1874" y="1205"/>
                  <a:ext cx="1587" cy="80"/>
                </a:xfrm>
                <a:prstGeom prst="rect">
                  <a:avLst/>
                </a:prstGeom>
                <a:solidFill>
                  <a:srgbClr val="9F9FB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75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78" y="1293"/>
                  <a:ext cx="1586" cy="1921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03" name="Rectangle 223"/>
              <p:cNvSpPr>
                <a:spLocks noChangeArrowheads="1"/>
              </p:cNvSpPr>
              <p:nvPr/>
            </p:nvSpPr>
            <p:spPr bwMode="auto">
              <a:xfrm>
                <a:off x="2992" y="1790"/>
                <a:ext cx="147" cy="2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04" name="Group 224"/>
              <p:cNvGrpSpPr>
                <a:grpSpLocks/>
              </p:cNvGrpSpPr>
              <p:nvPr/>
            </p:nvGrpSpPr>
            <p:grpSpPr bwMode="auto">
              <a:xfrm>
                <a:off x="2506" y="1908"/>
                <a:ext cx="327" cy="109"/>
                <a:chOff x="2506" y="1908"/>
                <a:chExt cx="327" cy="109"/>
              </a:xfrm>
            </p:grpSpPr>
            <p:sp>
              <p:nvSpPr>
                <p:cNvPr id="89171" name="Oval 225"/>
                <p:cNvSpPr>
                  <a:spLocks noChangeArrowheads="1"/>
                </p:cNvSpPr>
                <p:nvPr/>
              </p:nvSpPr>
              <p:spPr bwMode="auto">
                <a:xfrm>
                  <a:off x="2506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72" name="Oval 226"/>
                <p:cNvSpPr>
                  <a:spLocks noChangeArrowheads="1"/>
                </p:cNvSpPr>
                <p:nvPr/>
              </p:nvSpPr>
              <p:spPr bwMode="auto">
                <a:xfrm>
                  <a:off x="2614" y="1908"/>
                  <a:ext cx="111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73" name="Oval 227"/>
                <p:cNvSpPr>
                  <a:spLocks noChangeArrowheads="1"/>
                </p:cNvSpPr>
                <p:nvPr/>
              </p:nvSpPr>
              <p:spPr bwMode="auto">
                <a:xfrm>
                  <a:off x="2724" y="1908"/>
                  <a:ext cx="109" cy="109"/>
                </a:xfrm>
                <a:prstGeom prst="ellipse">
                  <a:avLst/>
                </a:prstGeom>
                <a:solidFill>
                  <a:srgbClr val="FFFF00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05" name="AutoShape 228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1137" cy="235"/>
              </a:xfrm>
              <a:prstGeom prst="roundRect">
                <a:avLst>
                  <a:gd name="adj" fmla="val 10787"/>
                </a:avLst>
              </a:prstGeom>
              <a:solidFill>
                <a:srgbClr val="FF9900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06" name="Group 229"/>
              <p:cNvGrpSpPr>
                <a:grpSpLocks/>
              </p:cNvGrpSpPr>
              <p:nvPr/>
            </p:nvGrpSpPr>
            <p:grpSpPr bwMode="auto">
              <a:xfrm>
                <a:off x="1982" y="2030"/>
                <a:ext cx="1377" cy="1427"/>
                <a:chOff x="1982" y="2030"/>
                <a:chExt cx="1377" cy="1427"/>
              </a:xfrm>
            </p:grpSpPr>
            <p:sp>
              <p:nvSpPr>
                <p:cNvPr id="89169" name="Freeform 230"/>
                <p:cNvSpPr>
                  <a:spLocks/>
                </p:cNvSpPr>
                <p:nvPr/>
              </p:nvSpPr>
              <p:spPr bwMode="auto">
                <a:xfrm>
                  <a:off x="1983" y="2030"/>
                  <a:ext cx="1375" cy="1419"/>
                </a:xfrm>
                <a:custGeom>
                  <a:avLst/>
                  <a:gdLst>
                    <a:gd name="T0" fmla="*/ 1 w 2748"/>
                    <a:gd name="T1" fmla="*/ 0 h 2838"/>
                    <a:gd name="T2" fmla="*/ 3 w 2748"/>
                    <a:gd name="T3" fmla="*/ 0 h 2838"/>
                    <a:gd name="T4" fmla="*/ 3 w 2748"/>
                    <a:gd name="T5" fmla="*/ 1 h 2838"/>
                    <a:gd name="T6" fmla="*/ 3 w 2748"/>
                    <a:gd name="T7" fmla="*/ 1 h 2838"/>
                    <a:gd name="T8" fmla="*/ 3 w 2748"/>
                    <a:gd name="T9" fmla="*/ 1 h 2838"/>
                    <a:gd name="T10" fmla="*/ 3 w 2748"/>
                    <a:gd name="T11" fmla="*/ 1 h 2838"/>
                    <a:gd name="T12" fmla="*/ 3 w 2748"/>
                    <a:gd name="T13" fmla="*/ 1 h 2838"/>
                    <a:gd name="T14" fmla="*/ 3 w 2748"/>
                    <a:gd name="T15" fmla="*/ 1 h 2838"/>
                    <a:gd name="T16" fmla="*/ 3 w 2748"/>
                    <a:gd name="T17" fmla="*/ 1 h 2838"/>
                    <a:gd name="T18" fmla="*/ 3 w 2748"/>
                    <a:gd name="T19" fmla="*/ 1 h 2838"/>
                    <a:gd name="T20" fmla="*/ 3 w 2748"/>
                    <a:gd name="T21" fmla="*/ 1 h 2838"/>
                    <a:gd name="T22" fmla="*/ 3 w 2748"/>
                    <a:gd name="T23" fmla="*/ 1 h 2838"/>
                    <a:gd name="T24" fmla="*/ 3 w 2748"/>
                    <a:gd name="T25" fmla="*/ 1 h 2838"/>
                    <a:gd name="T26" fmla="*/ 3 w 2748"/>
                    <a:gd name="T27" fmla="*/ 2 h 2838"/>
                    <a:gd name="T28" fmla="*/ 3 w 2748"/>
                    <a:gd name="T29" fmla="*/ 2 h 2838"/>
                    <a:gd name="T30" fmla="*/ 3 w 2748"/>
                    <a:gd name="T31" fmla="*/ 3 h 2838"/>
                    <a:gd name="T32" fmla="*/ 0 w 2748"/>
                    <a:gd name="T33" fmla="*/ 3 h 2838"/>
                    <a:gd name="T34" fmla="*/ 0 w 2748"/>
                    <a:gd name="T35" fmla="*/ 2 h 2838"/>
                    <a:gd name="T36" fmla="*/ 1 w 2748"/>
                    <a:gd name="T37" fmla="*/ 2 h 2838"/>
                    <a:gd name="T38" fmla="*/ 1 w 2748"/>
                    <a:gd name="T39" fmla="*/ 1 h 2838"/>
                    <a:gd name="T40" fmla="*/ 1 w 2748"/>
                    <a:gd name="T41" fmla="*/ 1 h 2838"/>
                    <a:gd name="T42" fmla="*/ 1 w 2748"/>
                    <a:gd name="T43" fmla="*/ 1 h 2838"/>
                    <a:gd name="T44" fmla="*/ 1 w 2748"/>
                    <a:gd name="T45" fmla="*/ 1 h 2838"/>
                    <a:gd name="T46" fmla="*/ 1 w 2748"/>
                    <a:gd name="T47" fmla="*/ 1 h 2838"/>
                    <a:gd name="T48" fmla="*/ 1 w 2748"/>
                    <a:gd name="T49" fmla="*/ 1 h 2838"/>
                    <a:gd name="T50" fmla="*/ 1 w 2748"/>
                    <a:gd name="T51" fmla="*/ 1 h 2838"/>
                    <a:gd name="T52" fmla="*/ 1 w 2748"/>
                    <a:gd name="T53" fmla="*/ 0 h 28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748" h="2838">
                      <a:moveTo>
                        <a:pt x="217" y="0"/>
                      </a:moveTo>
                      <a:lnTo>
                        <a:pt x="2533" y="0"/>
                      </a:lnTo>
                      <a:lnTo>
                        <a:pt x="2555" y="4"/>
                      </a:lnTo>
                      <a:lnTo>
                        <a:pt x="2577" y="12"/>
                      </a:lnTo>
                      <a:lnTo>
                        <a:pt x="2593" y="19"/>
                      </a:lnTo>
                      <a:lnTo>
                        <a:pt x="2611" y="29"/>
                      </a:lnTo>
                      <a:lnTo>
                        <a:pt x="2627" y="45"/>
                      </a:lnTo>
                      <a:lnTo>
                        <a:pt x="2641" y="59"/>
                      </a:lnTo>
                      <a:lnTo>
                        <a:pt x="2651" y="71"/>
                      </a:lnTo>
                      <a:lnTo>
                        <a:pt x="2659" y="85"/>
                      </a:lnTo>
                      <a:lnTo>
                        <a:pt x="2667" y="101"/>
                      </a:lnTo>
                      <a:lnTo>
                        <a:pt x="2673" y="125"/>
                      </a:lnTo>
                      <a:lnTo>
                        <a:pt x="2677" y="145"/>
                      </a:lnTo>
                      <a:lnTo>
                        <a:pt x="2677" y="1454"/>
                      </a:lnTo>
                      <a:lnTo>
                        <a:pt x="2748" y="1674"/>
                      </a:lnTo>
                      <a:lnTo>
                        <a:pt x="2748" y="2838"/>
                      </a:lnTo>
                      <a:lnTo>
                        <a:pt x="0" y="2838"/>
                      </a:lnTo>
                      <a:lnTo>
                        <a:pt x="0" y="1674"/>
                      </a:lnTo>
                      <a:lnTo>
                        <a:pt x="71" y="1454"/>
                      </a:lnTo>
                      <a:lnTo>
                        <a:pt x="71" y="145"/>
                      </a:lnTo>
                      <a:lnTo>
                        <a:pt x="77" y="111"/>
                      </a:lnTo>
                      <a:lnTo>
                        <a:pt x="93" y="81"/>
                      </a:lnTo>
                      <a:lnTo>
                        <a:pt x="111" y="55"/>
                      </a:lnTo>
                      <a:lnTo>
                        <a:pt x="135" y="31"/>
                      </a:lnTo>
                      <a:lnTo>
                        <a:pt x="159" y="17"/>
                      </a:lnTo>
                      <a:lnTo>
                        <a:pt x="187" y="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1176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70" name="Rectangle 231"/>
                <p:cNvSpPr>
                  <a:spLocks noChangeArrowheads="1"/>
                </p:cNvSpPr>
                <p:nvPr/>
              </p:nvSpPr>
              <p:spPr bwMode="auto">
                <a:xfrm>
                  <a:off x="1982" y="2874"/>
                  <a:ext cx="1377" cy="583"/>
                </a:xfrm>
                <a:prstGeom prst="rect">
                  <a:avLst/>
                </a:prstGeom>
                <a:solidFill>
                  <a:srgbClr val="FF0000"/>
                </a:solidFill>
                <a:ln w="1117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07" name="Freeform 232"/>
              <p:cNvSpPr>
                <a:spLocks/>
              </p:cNvSpPr>
              <p:nvPr/>
            </p:nvSpPr>
            <p:spPr bwMode="auto">
              <a:xfrm>
                <a:off x="1938" y="3095"/>
                <a:ext cx="44" cy="360"/>
              </a:xfrm>
              <a:custGeom>
                <a:avLst/>
                <a:gdLst>
                  <a:gd name="T0" fmla="*/ 1 w 88"/>
                  <a:gd name="T1" fmla="*/ 0 h 721"/>
                  <a:gd name="T2" fmla="*/ 0 w 88"/>
                  <a:gd name="T3" fmla="*/ 0 h 721"/>
                  <a:gd name="T4" fmla="*/ 0 w 88"/>
                  <a:gd name="T5" fmla="*/ 0 h 721"/>
                  <a:gd name="T6" fmla="*/ 1 w 88"/>
                  <a:gd name="T7" fmla="*/ 0 h 721"/>
                  <a:gd name="T8" fmla="*/ 1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88" y="0"/>
                    </a:moveTo>
                    <a:lnTo>
                      <a:pt x="0" y="142"/>
                    </a:lnTo>
                    <a:lnTo>
                      <a:pt x="0" y="721"/>
                    </a:lnTo>
                    <a:lnTo>
                      <a:pt x="88" y="72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08" name="Freeform 233"/>
              <p:cNvSpPr>
                <a:spLocks/>
              </p:cNvSpPr>
              <p:nvPr/>
            </p:nvSpPr>
            <p:spPr bwMode="auto">
              <a:xfrm>
                <a:off x="3359" y="3095"/>
                <a:ext cx="44" cy="360"/>
              </a:xfrm>
              <a:custGeom>
                <a:avLst/>
                <a:gdLst>
                  <a:gd name="T0" fmla="*/ 0 w 88"/>
                  <a:gd name="T1" fmla="*/ 0 h 721"/>
                  <a:gd name="T2" fmla="*/ 1 w 88"/>
                  <a:gd name="T3" fmla="*/ 0 h 721"/>
                  <a:gd name="T4" fmla="*/ 1 w 88"/>
                  <a:gd name="T5" fmla="*/ 0 h 721"/>
                  <a:gd name="T6" fmla="*/ 0 w 88"/>
                  <a:gd name="T7" fmla="*/ 0 h 721"/>
                  <a:gd name="T8" fmla="*/ 0 w 88"/>
                  <a:gd name="T9" fmla="*/ 0 h 7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721">
                    <a:moveTo>
                      <a:pt x="0" y="0"/>
                    </a:moveTo>
                    <a:lnTo>
                      <a:pt x="88" y="142"/>
                    </a:lnTo>
                    <a:lnTo>
                      <a:pt x="88" y="721"/>
                    </a:lnTo>
                    <a:lnTo>
                      <a:pt x="0" y="7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09" name="Group 234"/>
              <p:cNvGrpSpPr>
                <a:grpSpLocks/>
              </p:cNvGrpSpPr>
              <p:nvPr/>
            </p:nvGrpSpPr>
            <p:grpSpPr bwMode="auto">
              <a:xfrm>
                <a:off x="2870" y="1867"/>
                <a:ext cx="103" cy="54"/>
                <a:chOff x="2870" y="1867"/>
                <a:chExt cx="103" cy="54"/>
              </a:xfrm>
            </p:grpSpPr>
            <p:sp>
              <p:nvSpPr>
                <p:cNvPr id="89167" name="Oval 235"/>
                <p:cNvSpPr>
                  <a:spLocks noChangeArrowheads="1"/>
                </p:cNvSpPr>
                <p:nvPr/>
              </p:nvSpPr>
              <p:spPr bwMode="auto">
                <a:xfrm>
                  <a:off x="2870" y="1867"/>
                  <a:ext cx="54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8" name="Oval 236"/>
                <p:cNvSpPr>
                  <a:spLocks noChangeArrowheads="1"/>
                </p:cNvSpPr>
                <p:nvPr/>
              </p:nvSpPr>
              <p:spPr bwMode="auto">
                <a:xfrm>
                  <a:off x="2920" y="1867"/>
                  <a:ext cx="53" cy="54"/>
                </a:xfrm>
                <a:prstGeom prst="ellipse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0" name="Rectangle 237"/>
              <p:cNvSpPr>
                <a:spLocks noChangeArrowheads="1"/>
              </p:cNvSpPr>
              <p:nvPr/>
            </p:nvSpPr>
            <p:spPr bwMode="auto">
              <a:xfrm>
                <a:off x="2218" y="3106"/>
                <a:ext cx="904" cy="291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11" name="Group 238"/>
              <p:cNvGrpSpPr>
                <a:grpSpLocks/>
              </p:cNvGrpSpPr>
              <p:nvPr/>
            </p:nvGrpSpPr>
            <p:grpSpPr bwMode="auto">
              <a:xfrm>
                <a:off x="2221" y="3142"/>
                <a:ext cx="901" cy="220"/>
                <a:chOff x="2221" y="3142"/>
                <a:chExt cx="901" cy="220"/>
              </a:xfrm>
            </p:grpSpPr>
            <p:sp>
              <p:nvSpPr>
                <p:cNvPr id="89163" name="Rectangle 239"/>
                <p:cNvSpPr>
                  <a:spLocks noChangeArrowheads="1"/>
                </p:cNvSpPr>
                <p:nvPr/>
              </p:nvSpPr>
              <p:spPr bwMode="auto">
                <a:xfrm>
                  <a:off x="2221" y="3142"/>
                  <a:ext cx="896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4" name="Rectangle 240"/>
                <p:cNvSpPr>
                  <a:spLocks noChangeArrowheads="1"/>
                </p:cNvSpPr>
                <p:nvPr/>
              </p:nvSpPr>
              <p:spPr bwMode="auto">
                <a:xfrm>
                  <a:off x="2221" y="3206"/>
                  <a:ext cx="901" cy="24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5" name="Rectangle 241"/>
                <p:cNvSpPr>
                  <a:spLocks noChangeArrowheads="1"/>
                </p:cNvSpPr>
                <p:nvPr/>
              </p:nvSpPr>
              <p:spPr bwMode="auto">
                <a:xfrm>
                  <a:off x="2221" y="3272"/>
                  <a:ext cx="901" cy="23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6" name="Rectangle 242"/>
                <p:cNvSpPr>
                  <a:spLocks noChangeArrowheads="1"/>
                </p:cNvSpPr>
                <p:nvPr/>
              </p:nvSpPr>
              <p:spPr bwMode="auto">
                <a:xfrm>
                  <a:off x="2221" y="3337"/>
                  <a:ext cx="901" cy="25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2" name="AutoShape 243"/>
              <p:cNvSpPr>
                <a:spLocks noChangeArrowheads="1"/>
              </p:cNvSpPr>
              <p:nvPr/>
            </p:nvSpPr>
            <p:spPr bwMode="auto">
              <a:xfrm>
                <a:off x="1782" y="2218"/>
                <a:ext cx="182" cy="512"/>
              </a:xfrm>
              <a:prstGeom prst="roundRect">
                <a:avLst>
                  <a:gd name="adj" fmla="val 11639"/>
                </a:avLst>
              </a:prstGeom>
              <a:solidFill>
                <a:schemeClr val="tx1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13" name="Oval 244"/>
              <p:cNvSpPr>
                <a:spLocks noChangeArrowheads="1"/>
              </p:cNvSpPr>
              <p:nvPr/>
            </p:nvSpPr>
            <p:spPr bwMode="auto">
              <a:xfrm>
                <a:off x="1782" y="2728"/>
                <a:ext cx="182" cy="182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14" name="Group 245"/>
              <p:cNvGrpSpPr>
                <a:grpSpLocks/>
              </p:cNvGrpSpPr>
              <p:nvPr/>
            </p:nvGrpSpPr>
            <p:grpSpPr bwMode="auto">
              <a:xfrm>
                <a:off x="1909" y="2297"/>
                <a:ext cx="110" cy="366"/>
                <a:chOff x="1909" y="2297"/>
                <a:chExt cx="110" cy="366"/>
              </a:xfrm>
            </p:grpSpPr>
            <p:sp>
              <p:nvSpPr>
                <p:cNvPr id="89161" name="Rectangle 246"/>
                <p:cNvSpPr>
                  <a:spLocks noChangeArrowheads="1"/>
                </p:cNvSpPr>
                <p:nvPr/>
              </p:nvSpPr>
              <p:spPr bwMode="auto">
                <a:xfrm>
                  <a:off x="1909" y="2297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2" name="Rectangle 247"/>
                <p:cNvSpPr>
                  <a:spLocks noChangeArrowheads="1"/>
                </p:cNvSpPr>
                <p:nvPr/>
              </p:nvSpPr>
              <p:spPr bwMode="auto">
                <a:xfrm>
                  <a:off x="1909" y="2625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5" name="AutoShape 248"/>
              <p:cNvSpPr>
                <a:spLocks noChangeArrowheads="1"/>
              </p:cNvSpPr>
              <p:nvPr/>
            </p:nvSpPr>
            <p:spPr bwMode="auto">
              <a:xfrm>
                <a:off x="3375" y="2210"/>
                <a:ext cx="184" cy="510"/>
              </a:xfrm>
              <a:prstGeom prst="roundRect">
                <a:avLst>
                  <a:gd name="adj" fmla="val 11519"/>
                </a:avLst>
              </a:prstGeom>
              <a:solidFill>
                <a:schemeClr val="tx1"/>
              </a:solidFill>
              <a:ln w="1117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16" name="Oval 249"/>
              <p:cNvSpPr>
                <a:spLocks noChangeArrowheads="1"/>
              </p:cNvSpPr>
              <p:nvPr/>
            </p:nvSpPr>
            <p:spPr bwMode="auto">
              <a:xfrm>
                <a:off x="3375" y="2719"/>
                <a:ext cx="184" cy="183"/>
              </a:xfrm>
              <a:prstGeom prst="ellipse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17" name="Group 250"/>
              <p:cNvGrpSpPr>
                <a:grpSpLocks/>
              </p:cNvGrpSpPr>
              <p:nvPr/>
            </p:nvGrpSpPr>
            <p:grpSpPr bwMode="auto">
              <a:xfrm>
                <a:off x="3321" y="2288"/>
                <a:ext cx="110" cy="366"/>
                <a:chOff x="3321" y="2288"/>
                <a:chExt cx="110" cy="366"/>
              </a:xfrm>
            </p:grpSpPr>
            <p:sp>
              <p:nvSpPr>
                <p:cNvPr id="89159" name="Rectangle 251"/>
                <p:cNvSpPr>
                  <a:spLocks noChangeArrowheads="1"/>
                </p:cNvSpPr>
                <p:nvPr/>
              </p:nvSpPr>
              <p:spPr bwMode="auto">
                <a:xfrm>
                  <a:off x="3321" y="2288"/>
                  <a:ext cx="110" cy="39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60" name="Rectangle 252"/>
                <p:cNvSpPr>
                  <a:spLocks noChangeArrowheads="1"/>
                </p:cNvSpPr>
                <p:nvPr/>
              </p:nvSpPr>
              <p:spPr bwMode="auto">
                <a:xfrm>
                  <a:off x="3321" y="2616"/>
                  <a:ext cx="110" cy="38"/>
                </a:xfrm>
                <a:prstGeom prst="rect">
                  <a:avLst/>
                </a:prstGeom>
                <a:solidFill>
                  <a:srgbClr val="9F9F9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18" name="Rectangle 253"/>
              <p:cNvSpPr>
                <a:spLocks noChangeArrowheads="1"/>
              </p:cNvSpPr>
              <p:nvPr/>
            </p:nvSpPr>
            <p:spPr bwMode="auto">
              <a:xfrm>
                <a:off x="2024" y="3110"/>
                <a:ext cx="138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19" name="Rectangle 254"/>
              <p:cNvSpPr>
                <a:spLocks noChangeArrowheads="1"/>
              </p:cNvSpPr>
              <p:nvPr/>
            </p:nvSpPr>
            <p:spPr bwMode="auto">
              <a:xfrm>
                <a:off x="2024" y="3256"/>
                <a:ext cx="138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0" name="Oval 255"/>
              <p:cNvSpPr>
                <a:spLocks noChangeArrowheads="1"/>
              </p:cNvSpPr>
              <p:nvPr/>
            </p:nvSpPr>
            <p:spPr bwMode="auto">
              <a:xfrm>
                <a:off x="2025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1" name="Rectangle 256"/>
              <p:cNvSpPr>
                <a:spLocks noChangeArrowheads="1"/>
              </p:cNvSpPr>
              <p:nvPr/>
            </p:nvSpPr>
            <p:spPr bwMode="auto">
              <a:xfrm>
                <a:off x="2041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2" name="Rectangle 257"/>
              <p:cNvSpPr>
                <a:spLocks noChangeArrowheads="1"/>
              </p:cNvSpPr>
              <p:nvPr/>
            </p:nvSpPr>
            <p:spPr bwMode="auto">
              <a:xfrm>
                <a:off x="3176" y="3110"/>
                <a:ext cx="139" cy="284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3" name="Rectangle 258"/>
              <p:cNvSpPr>
                <a:spLocks noChangeArrowheads="1"/>
              </p:cNvSpPr>
              <p:nvPr/>
            </p:nvSpPr>
            <p:spPr bwMode="auto">
              <a:xfrm>
                <a:off x="3176" y="3256"/>
                <a:ext cx="139" cy="138"/>
              </a:xfrm>
              <a:prstGeom prst="rect">
                <a:avLst/>
              </a:prstGeom>
              <a:solidFill>
                <a:srgbClr val="80808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4" name="Oval 259"/>
              <p:cNvSpPr>
                <a:spLocks noChangeArrowheads="1"/>
              </p:cNvSpPr>
              <p:nvPr/>
            </p:nvSpPr>
            <p:spPr bwMode="auto">
              <a:xfrm>
                <a:off x="3177" y="3112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5" name="Rectangle 260"/>
              <p:cNvSpPr>
                <a:spLocks noChangeArrowheads="1"/>
              </p:cNvSpPr>
              <p:nvPr/>
            </p:nvSpPr>
            <p:spPr bwMode="auto">
              <a:xfrm>
                <a:off x="3193" y="3273"/>
                <a:ext cx="104" cy="103"/>
              </a:xfrm>
              <a:prstGeom prst="rect">
                <a:avLst/>
              </a:prstGeom>
              <a:solidFill>
                <a:srgbClr val="FFFF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6" name="Oval 261"/>
              <p:cNvSpPr>
                <a:spLocks noChangeArrowheads="1"/>
              </p:cNvSpPr>
              <p:nvPr/>
            </p:nvSpPr>
            <p:spPr bwMode="auto">
              <a:xfrm>
                <a:off x="2498" y="3686"/>
                <a:ext cx="343" cy="187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27" name="Rectangle 262"/>
              <p:cNvSpPr>
                <a:spLocks noChangeArrowheads="1"/>
              </p:cNvSpPr>
              <p:nvPr/>
            </p:nvSpPr>
            <p:spPr bwMode="auto">
              <a:xfrm>
                <a:off x="2052" y="3702"/>
                <a:ext cx="1236" cy="101"/>
              </a:xfrm>
              <a:prstGeom prst="rect">
                <a:avLst/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grpSp>
            <p:nvGrpSpPr>
              <p:cNvPr id="89128" name="Group 263"/>
              <p:cNvGrpSpPr>
                <a:grpSpLocks/>
              </p:cNvGrpSpPr>
              <p:nvPr/>
            </p:nvGrpSpPr>
            <p:grpSpPr bwMode="auto">
              <a:xfrm>
                <a:off x="2054" y="3780"/>
                <a:ext cx="217" cy="292"/>
                <a:chOff x="2054" y="3780"/>
                <a:chExt cx="217" cy="292"/>
              </a:xfrm>
            </p:grpSpPr>
            <p:sp>
              <p:nvSpPr>
                <p:cNvPr id="89157" name="Oval 264"/>
                <p:cNvSpPr>
                  <a:spLocks noChangeArrowheads="1"/>
                </p:cNvSpPr>
                <p:nvPr/>
              </p:nvSpPr>
              <p:spPr bwMode="auto">
                <a:xfrm>
                  <a:off x="2054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58" name="Rectangle 265"/>
                <p:cNvSpPr>
                  <a:spLocks noChangeArrowheads="1"/>
                </p:cNvSpPr>
                <p:nvPr/>
              </p:nvSpPr>
              <p:spPr bwMode="auto">
                <a:xfrm>
                  <a:off x="2055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89129" name="Group 266"/>
              <p:cNvGrpSpPr>
                <a:grpSpLocks/>
              </p:cNvGrpSpPr>
              <p:nvPr/>
            </p:nvGrpSpPr>
            <p:grpSpPr bwMode="auto">
              <a:xfrm>
                <a:off x="3068" y="3780"/>
                <a:ext cx="217" cy="292"/>
                <a:chOff x="3068" y="3780"/>
                <a:chExt cx="217" cy="292"/>
              </a:xfrm>
            </p:grpSpPr>
            <p:sp>
              <p:nvSpPr>
                <p:cNvPr id="89155" name="Oval 267"/>
                <p:cNvSpPr>
                  <a:spLocks noChangeArrowheads="1"/>
                </p:cNvSpPr>
                <p:nvPr/>
              </p:nvSpPr>
              <p:spPr bwMode="auto">
                <a:xfrm>
                  <a:off x="3068" y="3911"/>
                  <a:ext cx="217" cy="161"/>
                </a:xfrm>
                <a:prstGeom prst="ellipse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9156" name="Rectangle 268"/>
                <p:cNvSpPr>
                  <a:spLocks noChangeArrowheads="1"/>
                </p:cNvSpPr>
                <p:nvPr/>
              </p:nvSpPr>
              <p:spPr bwMode="auto">
                <a:xfrm>
                  <a:off x="3069" y="3780"/>
                  <a:ext cx="216" cy="218"/>
                </a:xfrm>
                <a:prstGeom prst="rect">
                  <a:avLst/>
                </a:pr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9130" name="Rectangle 269"/>
              <p:cNvSpPr>
                <a:spLocks noChangeArrowheads="1"/>
              </p:cNvSpPr>
              <p:nvPr/>
            </p:nvSpPr>
            <p:spPr bwMode="auto">
              <a:xfrm>
                <a:off x="1920" y="3456"/>
                <a:ext cx="1474" cy="256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1" name="Rectangle 270"/>
              <p:cNvSpPr>
                <a:spLocks noChangeArrowheads="1"/>
              </p:cNvSpPr>
              <p:nvPr/>
            </p:nvSpPr>
            <p:spPr bwMode="auto">
              <a:xfrm>
                <a:off x="2331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2" name="Rectangle 271"/>
              <p:cNvSpPr>
                <a:spLocks noChangeArrowheads="1"/>
              </p:cNvSpPr>
              <p:nvPr/>
            </p:nvSpPr>
            <p:spPr bwMode="auto">
              <a:xfrm>
                <a:off x="2734" y="3574"/>
                <a:ext cx="253" cy="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3" name="Rectangle 272"/>
              <p:cNvSpPr>
                <a:spLocks noChangeArrowheads="1"/>
              </p:cNvSpPr>
              <p:nvPr/>
            </p:nvSpPr>
            <p:spPr bwMode="auto">
              <a:xfrm>
                <a:off x="2009" y="3537"/>
                <a:ext cx="182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4" name="Rectangle 273"/>
              <p:cNvSpPr>
                <a:spLocks noChangeArrowheads="1"/>
              </p:cNvSpPr>
              <p:nvPr/>
            </p:nvSpPr>
            <p:spPr bwMode="auto">
              <a:xfrm>
                <a:off x="3132" y="3537"/>
                <a:ext cx="181" cy="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5" name="Rectangle 274"/>
              <p:cNvSpPr>
                <a:spLocks noChangeArrowheads="1"/>
              </p:cNvSpPr>
              <p:nvPr/>
            </p:nvSpPr>
            <p:spPr bwMode="auto">
              <a:xfrm>
                <a:off x="2332" y="3495"/>
                <a:ext cx="651" cy="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6" name="Freeform 275"/>
              <p:cNvSpPr>
                <a:spLocks/>
              </p:cNvSpPr>
              <p:nvPr/>
            </p:nvSpPr>
            <p:spPr bwMode="auto">
              <a:xfrm>
                <a:off x="2723" y="2090"/>
                <a:ext cx="528" cy="658"/>
              </a:xfrm>
              <a:custGeom>
                <a:avLst/>
                <a:gdLst>
                  <a:gd name="T0" fmla="*/ 0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2 w 1056"/>
                  <a:gd name="T19" fmla="*/ 1 h 1316"/>
                  <a:gd name="T20" fmla="*/ 2 w 1056"/>
                  <a:gd name="T21" fmla="*/ 1 h 1316"/>
                  <a:gd name="T22" fmla="*/ 2 w 1056"/>
                  <a:gd name="T23" fmla="*/ 1 h 1316"/>
                  <a:gd name="T24" fmla="*/ 2 w 1056"/>
                  <a:gd name="T25" fmla="*/ 1 h 1316"/>
                  <a:gd name="T26" fmla="*/ 2 w 1056"/>
                  <a:gd name="T27" fmla="*/ 1 h 1316"/>
                  <a:gd name="T28" fmla="*/ 2 w 1056"/>
                  <a:gd name="T29" fmla="*/ 2 h 1316"/>
                  <a:gd name="T30" fmla="*/ 2 w 1056"/>
                  <a:gd name="T31" fmla="*/ 2 h 1316"/>
                  <a:gd name="T32" fmla="*/ 2 w 1056"/>
                  <a:gd name="T33" fmla="*/ 2 h 1316"/>
                  <a:gd name="T34" fmla="*/ 2 w 1056"/>
                  <a:gd name="T35" fmla="*/ 2 h 1316"/>
                  <a:gd name="T36" fmla="*/ 2 w 1056"/>
                  <a:gd name="T37" fmla="*/ 2 h 1316"/>
                  <a:gd name="T38" fmla="*/ 2 w 1056"/>
                  <a:gd name="T39" fmla="*/ 2 h 1316"/>
                  <a:gd name="T40" fmla="*/ 2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1 w 1056"/>
                  <a:gd name="T87" fmla="*/ 2 h 1316"/>
                  <a:gd name="T88" fmla="*/ 1 w 1056"/>
                  <a:gd name="T89" fmla="*/ 2 h 1316"/>
                  <a:gd name="T90" fmla="*/ 1 w 1056"/>
                  <a:gd name="T91" fmla="*/ 2 h 1316"/>
                  <a:gd name="T92" fmla="*/ 1 w 1056"/>
                  <a:gd name="T93" fmla="*/ 2 h 1316"/>
                  <a:gd name="T94" fmla="*/ 0 w 1056"/>
                  <a:gd name="T95" fmla="*/ 2 h 1316"/>
                  <a:gd name="T96" fmla="*/ 0 w 1056"/>
                  <a:gd name="T97" fmla="*/ 2 h 1316"/>
                  <a:gd name="T98" fmla="*/ 0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0" y="0"/>
                    </a:moveTo>
                    <a:lnTo>
                      <a:pt x="909" y="0"/>
                    </a:lnTo>
                    <a:lnTo>
                      <a:pt x="929" y="4"/>
                    </a:lnTo>
                    <a:lnTo>
                      <a:pt x="944" y="6"/>
                    </a:lnTo>
                    <a:lnTo>
                      <a:pt x="962" y="12"/>
                    </a:lnTo>
                    <a:lnTo>
                      <a:pt x="976" y="18"/>
                    </a:lnTo>
                    <a:lnTo>
                      <a:pt x="992" y="30"/>
                    </a:lnTo>
                    <a:lnTo>
                      <a:pt x="1006" y="40"/>
                    </a:lnTo>
                    <a:lnTo>
                      <a:pt x="1018" y="56"/>
                    </a:lnTo>
                    <a:lnTo>
                      <a:pt x="1032" y="70"/>
                    </a:lnTo>
                    <a:lnTo>
                      <a:pt x="1042" y="88"/>
                    </a:lnTo>
                    <a:lnTo>
                      <a:pt x="1048" y="102"/>
                    </a:lnTo>
                    <a:lnTo>
                      <a:pt x="1052" y="116"/>
                    </a:lnTo>
                    <a:lnTo>
                      <a:pt x="1056" y="138"/>
                    </a:lnTo>
                    <a:lnTo>
                      <a:pt x="1056" y="1182"/>
                    </a:lnTo>
                    <a:lnTo>
                      <a:pt x="1054" y="1196"/>
                    </a:lnTo>
                    <a:lnTo>
                      <a:pt x="1050" y="1208"/>
                    </a:lnTo>
                    <a:lnTo>
                      <a:pt x="1048" y="1220"/>
                    </a:lnTo>
                    <a:lnTo>
                      <a:pt x="1042" y="1236"/>
                    </a:lnTo>
                    <a:lnTo>
                      <a:pt x="1034" y="1250"/>
                    </a:lnTo>
                    <a:lnTo>
                      <a:pt x="1026" y="1262"/>
                    </a:lnTo>
                    <a:lnTo>
                      <a:pt x="1016" y="1268"/>
                    </a:lnTo>
                    <a:lnTo>
                      <a:pt x="1010" y="1278"/>
                    </a:lnTo>
                    <a:lnTo>
                      <a:pt x="1000" y="1286"/>
                    </a:lnTo>
                    <a:lnTo>
                      <a:pt x="986" y="1292"/>
                    </a:lnTo>
                    <a:lnTo>
                      <a:pt x="974" y="1302"/>
                    </a:lnTo>
                    <a:lnTo>
                      <a:pt x="960" y="1306"/>
                    </a:lnTo>
                    <a:lnTo>
                      <a:pt x="944" y="1310"/>
                    </a:lnTo>
                    <a:lnTo>
                      <a:pt x="929" y="1314"/>
                    </a:lnTo>
                    <a:lnTo>
                      <a:pt x="907" y="1316"/>
                    </a:lnTo>
                    <a:lnTo>
                      <a:pt x="245" y="1316"/>
                    </a:lnTo>
                    <a:lnTo>
                      <a:pt x="221" y="1312"/>
                    </a:lnTo>
                    <a:lnTo>
                      <a:pt x="199" y="1310"/>
                    </a:lnTo>
                    <a:lnTo>
                      <a:pt x="179" y="1306"/>
                    </a:lnTo>
                    <a:lnTo>
                      <a:pt x="155" y="1300"/>
                    </a:lnTo>
                    <a:lnTo>
                      <a:pt x="135" y="1290"/>
                    </a:lnTo>
                    <a:lnTo>
                      <a:pt x="117" y="1280"/>
                    </a:lnTo>
                    <a:lnTo>
                      <a:pt x="101" y="1270"/>
                    </a:lnTo>
                    <a:lnTo>
                      <a:pt x="85" y="1260"/>
                    </a:lnTo>
                    <a:lnTo>
                      <a:pt x="71" y="1244"/>
                    </a:lnTo>
                    <a:lnTo>
                      <a:pt x="55" y="1230"/>
                    </a:lnTo>
                    <a:lnTo>
                      <a:pt x="42" y="1214"/>
                    </a:lnTo>
                    <a:lnTo>
                      <a:pt x="32" y="1202"/>
                    </a:lnTo>
                    <a:lnTo>
                      <a:pt x="26" y="1186"/>
                    </a:lnTo>
                    <a:lnTo>
                      <a:pt x="16" y="1170"/>
                    </a:lnTo>
                    <a:lnTo>
                      <a:pt x="10" y="1154"/>
                    </a:lnTo>
                    <a:lnTo>
                      <a:pt x="6" y="1140"/>
                    </a:lnTo>
                    <a:lnTo>
                      <a:pt x="0" y="1124"/>
                    </a:lnTo>
                    <a:lnTo>
                      <a:pt x="0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37" name="Freeform 276"/>
              <p:cNvSpPr>
                <a:spLocks/>
              </p:cNvSpPr>
              <p:nvPr/>
            </p:nvSpPr>
            <p:spPr bwMode="auto">
              <a:xfrm>
                <a:off x="2093" y="2090"/>
                <a:ext cx="528" cy="658"/>
              </a:xfrm>
              <a:custGeom>
                <a:avLst/>
                <a:gdLst>
                  <a:gd name="T0" fmla="*/ 2 w 1056"/>
                  <a:gd name="T1" fmla="*/ 0 h 1316"/>
                  <a:gd name="T2" fmla="*/ 1 w 1056"/>
                  <a:gd name="T3" fmla="*/ 0 h 1316"/>
                  <a:gd name="T4" fmla="*/ 1 w 1056"/>
                  <a:gd name="T5" fmla="*/ 1 h 1316"/>
                  <a:gd name="T6" fmla="*/ 1 w 1056"/>
                  <a:gd name="T7" fmla="*/ 1 h 1316"/>
                  <a:gd name="T8" fmla="*/ 1 w 1056"/>
                  <a:gd name="T9" fmla="*/ 1 h 1316"/>
                  <a:gd name="T10" fmla="*/ 1 w 1056"/>
                  <a:gd name="T11" fmla="*/ 1 h 1316"/>
                  <a:gd name="T12" fmla="*/ 1 w 1056"/>
                  <a:gd name="T13" fmla="*/ 1 h 1316"/>
                  <a:gd name="T14" fmla="*/ 1 w 1056"/>
                  <a:gd name="T15" fmla="*/ 1 h 1316"/>
                  <a:gd name="T16" fmla="*/ 1 w 1056"/>
                  <a:gd name="T17" fmla="*/ 1 h 1316"/>
                  <a:gd name="T18" fmla="*/ 1 w 1056"/>
                  <a:gd name="T19" fmla="*/ 1 h 1316"/>
                  <a:gd name="T20" fmla="*/ 1 w 1056"/>
                  <a:gd name="T21" fmla="*/ 1 h 1316"/>
                  <a:gd name="T22" fmla="*/ 1 w 1056"/>
                  <a:gd name="T23" fmla="*/ 1 h 1316"/>
                  <a:gd name="T24" fmla="*/ 1 w 1056"/>
                  <a:gd name="T25" fmla="*/ 1 h 1316"/>
                  <a:gd name="T26" fmla="*/ 0 w 1056"/>
                  <a:gd name="T27" fmla="*/ 1 h 1316"/>
                  <a:gd name="T28" fmla="*/ 0 w 1056"/>
                  <a:gd name="T29" fmla="*/ 2 h 1316"/>
                  <a:gd name="T30" fmla="*/ 1 w 1056"/>
                  <a:gd name="T31" fmla="*/ 2 h 1316"/>
                  <a:gd name="T32" fmla="*/ 1 w 1056"/>
                  <a:gd name="T33" fmla="*/ 2 h 1316"/>
                  <a:gd name="T34" fmla="*/ 1 w 1056"/>
                  <a:gd name="T35" fmla="*/ 2 h 1316"/>
                  <a:gd name="T36" fmla="*/ 1 w 1056"/>
                  <a:gd name="T37" fmla="*/ 2 h 1316"/>
                  <a:gd name="T38" fmla="*/ 1 w 1056"/>
                  <a:gd name="T39" fmla="*/ 2 h 1316"/>
                  <a:gd name="T40" fmla="*/ 1 w 1056"/>
                  <a:gd name="T41" fmla="*/ 2 h 1316"/>
                  <a:gd name="T42" fmla="*/ 1 w 1056"/>
                  <a:gd name="T43" fmla="*/ 2 h 1316"/>
                  <a:gd name="T44" fmla="*/ 1 w 1056"/>
                  <a:gd name="T45" fmla="*/ 2 h 1316"/>
                  <a:gd name="T46" fmla="*/ 1 w 1056"/>
                  <a:gd name="T47" fmla="*/ 2 h 1316"/>
                  <a:gd name="T48" fmla="*/ 1 w 1056"/>
                  <a:gd name="T49" fmla="*/ 2 h 1316"/>
                  <a:gd name="T50" fmla="*/ 1 w 1056"/>
                  <a:gd name="T51" fmla="*/ 2 h 1316"/>
                  <a:gd name="T52" fmla="*/ 1 w 1056"/>
                  <a:gd name="T53" fmla="*/ 2 h 1316"/>
                  <a:gd name="T54" fmla="*/ 1 w 1056"/>
                  <a:gd name="T55" fmla="*/ 2 h 1316"/>
                  <a:gd name="T56" fmla="*/ 1 w 1056"/>
                  <a:gd name="T57" fmla="*/ 2 h 1316"/>
                  <a:gd name="T58" fmla="*/ 1 w 1056"/>
                  <a:gd name="T59" fmla="*/ 2 h 1316"/>
                  <a:gd name="T60" fmla="*/ 1 w 1056"/>
                  <a:gd name="T61" fmla="*/ 2 h 1316"/>
                  <a:gd name="T62" fmla="*/ 1 w 1056"/>
                  <a:gd name="T63" fmla="*/ 2 h 1316"/>
                  <a:gd name="T64" fmla="*/ 1 w 1056"/>
                  <a:gd name="T65" fmla="*/ 2 h 1316"/>
                  <a:gd name="T66" fmla="*/ 1 w 1056"/>
                  <a:gd name="T67" fmla="*/ 2 h 1316"/>
                  <a:gd name="T68" fmla="*/ 1 w 1056"/>
                  <a:gd name="T69" fmla="*/ 2 h 1316"/>
                  <a:gd name="T70" fmla="*/ 1 w 1056"/>
                  <a:gd name="T71" fmla="*/ 2 h 1316"/>
                  <a:gd name="T72" fmla="*/ 1 w 1056"/>
                  <a:gd name="T73" fmla="*/ 2 h 1316"/>
                  <a:gd name="T74" fmla="*/ 1 w 1056"/>
                  <a:gd name="T75" fmla="*/ 2 h 1316"/>
                  <a:gd name="T76" fmla="*/ 1 w 1056"/>
                  <a:gd name="T77" fmla="*/ 2 h 1316"/>
                  <a:gd name="T78" fmla="*/ 1 w 1056"/>
                  <a:gd name="T79" fmla="*/ 2 h 1316"/>
                  <a:gd name="T80" fmla="*/ 1 w 1056"/>
                  <a:gd name="T81" fmla="*/ 2 h 1316"/>
                  <a:gd name="T82" fmla="*/ 1 w 1056"/>
                  <a:gd name="T83" fmla="*/ 2 h 1316"/>
                  <a:gd name="T84" fmla="*/ 1 w 1056"/>
                  <a:gd name="T85" fmla="*/ 2 h 1316"/>
                  <a:gd name="T86" fmla="*/ 2 w 1056"/>
                  <a:gd name="T87" fmla="*/ 2 h 1316"/>
                  <a:gd name="T88" fmla="*/ 2 w 1056"/>
                  <a:gd name="T89" fmla="*/ 2 h 1316"/>
                  <a:gd name="T90" fmla="*/ 2 w 1056"/>
                  <a:gd name="T91" fmla="*/ 2 h 1316"/>
                  <a:gd name="T92" fmla="*/ 2 w 1056"/>
                  <a:gd name="T93" fmla="*/ 2 h 1316"/>
                  <a:gd name="T94" fmla="*/ 2 w 1056"/>
                  <a:gd name="T95" fmla="*/ 2 h 1316"/>
                  <a:gd name="T96" fmla="*/ 2 w 1056"/>
                  <a:gd name="T97" fmla="*/ 2 h 1316"/>
                  <a:gd name="T98" fmla="*/ 2 w 1056"/>
                  <a:gd name="T99" fmla="*/ 0 h 13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6" h="1316">
                    <a:moveTo>
                      <a:pt x="1056" y="0"/>
                    </a:moveTo>
                    <a:lnTo>
                      <a:pt x="145" y="0"/>
                    </a:lnTo>
                    <a:lnTo>
                      <a:pt x="127" y="4"/>
                    </a:lnTo>
                    <a:lnTo>
                      <a:pt x="111" y="6"/>
                    </a:lnTo>
                    <a:lnTo>
                      <a:pt x="92" y="12"/>
                    </a:lnTo>
                    <a:lnTo>
                      <a:pt x="80" y="18"/>
                    </a:lnTo>
                    <a:lnTo>
                      <a:pt x="64" y="30"/>
                    </a:lnTo>
                    <a:lnTo>
                      <a:pt x="50" y="40"/>
                    </a:lnTo>
                    <a:lnTo>
                      <a:pt x="38" y="56"/>
                    </a:lnTo>
                    <a:lnTo>
                      <a:pt x="24" y="70"/>
                    </a:lnTo>
                    <a:lnTo>
                      <a:pt x="14" y="88"/>
                    </a:lnTo>
                    <a:lnTo>
                      <a:pt x="8" y="102"/>
                    </a:lnTo>
                    <a:lnTo>
                      <a:pt x="4" y="116"/>
                    </a:lnTo>
                    <a:lnTo>
                      <a:pt x="0" y="138"/>
                    </a:lnTo>
                    <a:lnTo>
                      <a:pt x="0" y="1182"/>
                    </a:lnTo>
                    <a:lnTo>
                      <a:pt x="2" y="1196"/>
                    </a:lnTo>
                    <a:lnTo>
                      <a:pt x="6" y="1208"/>
                    </a:lnTo>
                    <a:lnTo>
                      <a:pt x="8" y="1220"/>
                    </a:lnTo>
                    <a:lnTo>
                      <a:pt x="14" y="1236"/>
                    </a:lnTo>
                    <a:lnTo>
                      <a:pt x="22" y="1250"/>
                    </a:lnTo>
                    <a:lnTo>
                      <a:pt x="30" y="1262"/>
                    </a:lnTo>
                    <a:lnTo>
                      <a:pt x="40" y="1268"/>
                    </a:lnTo>
                    <a:lnTo>
                      <a:pt x="46" y="1278"/>
                    </a:lnTo>
                    <a:lnTo>
                      <a:pt x="56" y="1286"/>
                    </a:lnTo>
                    <a:lnTo>
                      <a:pt x="68" y="1292"/>
                    </a:lnTo>
                    <a:lnTo>
                      <a:pt x="82" y="1302"/>
                    </a:lnTo>
                    <a:lnTo>
                      <a:pt x="96" y="1306"/>
                    </a:lnTo>
                    <a:lnTo>
                      <a:pt x="111" y="1310"/>
                    </a:lnTo>
                    <a:lnTo>
                      <a:pt x="127" y="1314"/>
                    </a:lnTo>
                    <a:lnTo>
                      <a:pt x="149" y="1316"/>
                    </a:lnTo>
                    <a:lnTo>
                      <a:pt x="813" y="1316"/>
                    </a:lnTo>
                    <a:lnTo>
                      <a:pt x="835" y="1312"/>
                    </a:lnTo>
                    <a:lnTo>
                      <a:pt x="857" y="1310"/>
                    </a:lnTo>
                    <a:lnTo>
                      <a:pt x="877" y="1306"/>
                    </a:lnTo>
                    <a:lnTo>
                      <a:pt x="899" y="1300"/>
                    </a:lnTo>
                    <a:lnTo>
                      <a:pt x="921" y="1290"/>
                    </a:lnTo>
                    <a:lnTo>
                      <a:pt x="939" y="1280"/>
                    </a:lnTo>
                    <a:lnTo>
                      <a:pt x="955" y="1270"/>
                    </a:lnTo>
                    <a:lnTo>
                      <a:pt x="971" y="1260"/>
                    </a:lnTo>
                    <a:lnTo>
                      <a:pt x="985" y="1244"/>
                    </a:lnTo>
                    <a:lnTo>
                      <a:pt x="999" y="1230"/>
                    </a:lnTo>
                    <a:lnTo>
                      <a:pt x="1014" y="1214"/>
                    </a:lnTo>
                    <a:lnTo>
                      <a:pt x="1024" y="1202"/>
                    </a:lnTo>
                    <a:lnTo>
                      <a:pt x="1030" y="1186"/>
                    </a:lnTo>
                    <a:lnTo>
                      <a:pt x="1040" y="1170"/>
                    </a:lnTo>
                    <a:lnTo>
                      <a:pt x="1046" y="1154"/>
                    </a:lnTo>
                    <a:lnTo>
                      <a:pt x="1050" y="1140"/>
                    </a:lnTo>
                    <a:lnTo>
                      <a:pt x="1054" y="1124"/>
                    </a:lnTo>
                    <a:lnTo>
                      <a:pt x="1056" y="1110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9FBF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138" name="Rectangle 277"/>
              <p:cNvSpPr>
                <a:spLocks noChangeArrowheads="1"/>
              </p:cNvSpPr>
              <p:nvPr/>
            </p:nvSpPr>
            <p:spPr bwMode="auto">
              <a:xfrm>
                <a:off x="2187" y="2256"/>
                <a:ext cx="16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39" name="Freeform 278"/>
              <p:cNvSpPr>
                <a:spLocks/>
              </p:cNvSpPr>
              <p:nvPr/>
            </p:nvSpPr>
            <p:spPr bwMode="auto">
              <a:xfrm>
                <a:off x="2203" y="2522"/>
                <a:ext cx="348" cy="318"/>
              </a:xfrm>
              <a:custGeom>
                <a:avLst/>
                <a:gdLst>
                  <a:gd name="T0" fmla="*/ 0 w 698"/>
                  <a:gd name="T1" fmla="*/ 1 h 635"/>
                  <a:gd name="T2" fmla="*/ 0 w 698"/>
                  <a:gd name="T3" fmla="*/ 1 h 635"/>
                  <a:gd name="T4" fmla="*/ 0 w 698"/>
                  <a:gd name="T5" fmla="*/ 1 h 635"/>
                  <a:gd name="T6" fmla="*/ 0 w 698"/>
                  <a:gd name="T7" fmla="*/ 1 h 635"/>
                  <a:gd name="T8" fmla="*/ 0 w 698"/>
                  <a:gd name="T9" fmla="*/ 1 h 635"/>
                  <a:gd name="T10" fmla="*/ 0 w 698"/>
                  <a:gd name="T11" fmla="*/ 0 h 635"/>
                  <a:gd name="T12" fmla="*/ 0 w 698"/>
                  <a:gd name="T13" fmla="*/ 1 h 6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8" h="635">
                    <a:moveTo>
                      <a:pt x="0" y="28"/>
                    </a:moveTo>
                    <a:lnTo>
                      <a:pt x="182" y="180"/>
                    </a:lnTo>
                    <a:lnTo>
                      <a:pt x="182" y="218"/>
                    </a:lnTo>
                    <a:lnTo>
                      <a:pt x="698" y="635"/>
                    </a:lnTo>
                    <a:lnTo>
                      <a:pt x="698" y="573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40" name="Group 279"/>
              <p:cNvGrpSpPr>
                <a:grpSpLocks/>
              </p:cNvGrpSpPr>
              <p:nvPr/>
            </p:nvGrpSpPr>
            <p:grpSpPr bwMode="auto">
              <a:xfrm>
                <a:off x="2937" y="2190"/>
                <a:ext cx="195" cy="224"/>
                <a:chOff x="2937" y="2190"/>
                <a:chExt cx="195" cy="224"/>
              </a:xfrm>
            </p:grpSpPr>
            <p:sp>
              <p:nvSpPr>
                <p:cNvPr id="89153" name="Line 280"/>
                <p:cNvSpPr>
                  <a:spLocks noChangeShapeType="1"/>
                </p:cNvSpPr>
                <p:nvPr/>
              </p:nvSpPr>
              <p:spPr bwMode="auto">
                <a:xfrm>
                  <a:off x="2937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54" name="Line 281"/>
                <p:cNvSpPr>
                  <a:spLocks noChangeShapeType="1"/>
                </p:cNvSpPr>
                <p:nvPr/>
              </p:nvSpPr>
              <p:spPr bwMode="auto">
                <a:xfrm>
                  <a:off x="2949" y="2190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141" name="Group 282"/>
              <p:cNvGrpSpPr>
                <a:grpSpLocks/>
              </p:cNvGrpSpPr>
              <p:nvPr/>
            </p:nvGrpSpPr>
            <p:grpSpPr bwMode="auto">
              <a:xfrm>
                <a:off x="2974" y="2137"/>
                <a:ext cx="193" cy="226"/>
                <a:chOff x="2974" y="2137"/>
                <a:chExt cx="193" cy="226"/>
              </a:xfrm>
            </p:grpSpPr>
            <p:sp>
              <p:nvSpPr>
                <p:cNvPr id="89151" name="Line 283"/>
                <p:cNvSpPr>
                  <a:spLocks noChangeShapeType="1"/>
                </p:cNvSpPr>
                <p:nvPr/>
              </p:nvSpPr>
              <p:spPr bwMode="auto">
                <a:xfrm>
                  <a:off x="2974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52" name="Line 284"/>
                <p:cNvSpPr>
                  <a:spLocks noChangeShapeType="1"/>
                </p:cNvSpPr>
                <p:nvPr/>
              </p:nvSpPr>
              <p:spPr bwMode="auto">
                <a:xfrm>
                  <a:off x="2985" y="2137"/>
                  <a:ext cx="182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89142" name="Rectangle 285"/>
              <p:cNvSpPr>
                <a:spLocks noChangeArrowheads="1"/>
              </p:cNvSpPr>
              <p:nvPr/>
            </p:nvSpPr>
            <p:spPr bwMode="auto">
              <a:xfrm>
                <a:off x="2607" y="2732"/>
                <a:ext cx="125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43" name="Rectangle 286"/>
              <p:cNvSpPr>
                <a:spLocks noChangeArrowheads="1"/>
              </p:cNvSpPr>
              <p:nvPr/>
            </p:nvSpPr>
            <p:spPr bwMode="auto">
              <a:xfrm>
                <a:off x="2813" y="2253"/>
                <a:ext cx="14" cy="3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9144" name="Freeform 287"/>
              <p:cNvSpPr>
                <a:spLocks/>
              </p:cNvSpPr>
              <p:nvPr/>
            </p:nvSpPr>
            <p:spPr bwMode="auto">
              <a:xfrm>
                <a:off x="2826" y="2519"/>
                <a:ext cx="350" cy="317"/>
              </a:xfrm>
              <a:custGeom>
                <a:avLst/>
                <a:gdLst>
                  <a:gd name="T0" fmla="*/ 0 w 700"/>
                  <a:gd name="T1" fmla="*/ 1 h 633"/>
                  <a:gd name="T2" fmla="*/ 1 w 700"/>
                  <a:gd name="T3" fmla="*/ 1 h 633"/>
                  <a:gd name="T4" fmla="*/ 1 w 700"/>
                  <a:gd name="T5" fmla="*/ 1 h 633"/>
                  <a:gd name="T6" fmla="*/ 1 w 700"/>
                  <a:gd name="T7" fmla="*/ 1 h 633"/>
                  <a:gd name="T8" fmla="*/ 1 w 700"/>
                  <a:gd name="T9" fmla="*/ 1 h 633"/>
                  <a:gd name="T10" fmla="*/ 0 w 700"/>
                  <a:gd name="T11" fmla="*/ 0 h 633"/>
                  <a:gd name="T12" fmla="*/ 0 w 700"/>
                  <a:gd name="T13" fmla="*/ 1 h 6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0" h="633">
                    <a:moveTo>
                      <a:pt x="0" y="28"/>
                    </a:moveTo>
                    <a:lnTo>
                      <a:pt x="183" y="178"/>
                    </a:lnTo>
                    <a:lnTo>
                      <a:pt x="183" y="218"/>
                    </a:lnTo>
                    <a:lnTo>
                      <a:pt x="700" y="633"/>
                    </a:lnTo>
                    <a:lnTo>
                      <a:pt x="700" y="571"/>
                    </a:lnTo>
                    <a:lnTo>
                      <a:pt x="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89145" name="Group 288"/>
              <p:cNvGrpSpPr>
                <a:grpSpLocks/>
              </p:cNvGrpSpPr>
              <p:nvPr/>
            </p:nvGrpSpPr>
            <p:grpSpPr bwMode="auto">
              <a:xfrm>
                <a:off x="2320" y="2190"/>
                <a:ext cx="195" cy="224"/>
                <a:chOff x="2320" y="2190"/>
                <a:chExt cx="195" cy="224"/>
              </a:xfrm>
            </p:grpSpPr>
            <p:sp>
              <p:nvSpPr>
                <p:cNvPr id="89149" name="Line 289"/>
                <p:cNvSpPr>
                  <a:spLocks noChangeShapeType="1"/>
                </p:cNvSpPr>
                <p:nvPr/>
              </p:nvSpPr>
              <p:spPr bwMode="auto">
                <a:xfrm>
                  <a:off x="2320" y="2208"/>
                  <a:ext cx="183" cy="206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50" name="Line 290"/>
                <p:cNvSpPr>
                  <a:spLocks noChangeShapeType="1"/>
                </p:cNvSpPr>
                <p:nvPr/>
              </p:nvSpPr>
              <p:spPr bwMode="auto">
                <a:xfrm>
                  <a:off x="2331" y="2190"/>
                  <a:ext cx="184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9146" name="Group 291"/>
              <p:cNvGrpSpPr>
                <a:grpSpLocks/>
              </p:cNvGrpSpPr>
              <p:nvPr/>
            </p:nvGrpSpPr>
            <p:grpSpPr bwMode="auto">
              <a:xfrm>
                <a:off x="2356" y="2137"/>
                <a:ext cx="195" cy="226"/>
                <a:chOff x="2356" y="2137"/>
                <a:chExt cx="195" cy="226"/>
              </a:xfrm>
            </p:grpSpPr>
            <p:sp>
              <p:nvSpPr>
                <p:cNvPr id="89147" name="Line 292"/>
                <p:cNvSpPr>
                  <a:spLocks noChangeShapeType="1"/>
                </p:cNvSpPr>
                <p:nvPr/>
              </p:nvSpPr>
              <p:spPr bwMode="auto">
                <a:xfrm>
                  <a:off x="2356" y="2156"/>
                  <a:ext cx="183" cy="207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9148" name="Line 293"/>
                <p:cNvSpPr>
                  <a:spLocks noChangeShapeType="1"/>
                </p:cNvSpPr>
                <p:nvPr/>
              </p:nvSpPr>
              <p:spPr bwMode="auto">
                <a:xfrm>
                  <a:off x="2368" y="2137"/>
                  <a:ext cx="183" cy="208"/>
                </a:xfrm>
                <a:prstGeom prst="line">
                  <a:avLst/>
                </a:prstGeom>
                <a:noFill/>
                <a:ln w="11113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89100" name="Rectangle 294"/>
            <p:cNvSpPr>
              <a:spLocks noChangeArrowheads="1"/>
            </p:cNvSpPr>
            <p:nvPr/>
          </p:nvSpPr>
          <p:spPr bwMode="auto">
            <a:xfrm>
              <a:off x="2352" y="2160"/>
              <a:ext cx="864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01" name="Text Box 295"/>
            <p:cNvSpPr txBox="1">
              <a:spLocks noChangeArrowheads="1"/>
            </p:cNvSpPr>
            <p:nvPr/>
          </p:nvSpPr>
          <p:spPr bwMode="auto">
            <a:xfrm>
              <a:off x="806" y="2283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回程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0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0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A32B41-B4FC-4C8A-A09B-67A37FF38311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aphicFrame>
        <p:nvGraphicFramePr>
          <p:cNvPr id="271362" name="Group 2"/>
          <p:cNvGraphicFramePr>
            <a:graphicFrameLocks noGrp="1"/>
          </p:cNvGraphicFramePr>
          <p:nvPr/>
        </p:nvGraphicFramePr>
        <p:xfrm>
          <a:off x="1219200" y="1905000"/>
          <a:ext cx="7239000" cy="4038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循序作業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平行作業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去程和揀貨同時進行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揀貨、上貨績效因自動化、合理化而提高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15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績效比較</a:t>
            </a:r>
          </a:p>
        </p:txBody>
      </p:sp>
      <p:sp>
        <p:nvSpPr>
          <p:cNvPr id="91152" name="Rectangle 14"/>
          <p:cNvSpPr>
            <a:spLocks noChangeArrowheads="1"/>
          </p:cNvSpPr>
          <p:nvPr/>
        </p:nvSpPr>
        <p:spPr bwMode="auto">
          <a:xfrm>
            <a:off x="2514600" y="25146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去程</a:t>
            </a:r>
          </a:p>
        </p:txBody>
      </p:sp>
      <p:sp>
        <p:nvSpPr>
          <p:cNvPr id="91153" name="Rectangle 15"/>
          <p:cNvSpPr>
            <a:spLocks noChangeArrowheads="1"/>
          </p:cNvSpPr>
          <p:nvPr/>
        </p:nvSpPr>
        <p:spPr bwMode="auto">
          <a:xfrm>
            <a:off x="3657600" y="2514600"/>
            <a:ext cx="1676400" cy="457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揀貨</a:t>
            </a:r>
          </a:p>
        </p:txBody>
      </p:sp>
      <p:sp>
        <p:nvSpPr>
          <p:cNvPr id="91154" name="Rectangle 16"/>
          <p:cNvSpPr>
            <a:spLocks noChangeArrowheads="1"/>
          </p:cNvSpPr>
          <p:nvPr/>
        </p:nvSpPr>
        <p:spPr bwMode="auto">
          <a:xfrm>
            <a:off x="5334000" y="2514600"/>
            <a:ext cx="1447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上貨</a:t>
            </a:r>
          </a:p>
        </p:txBody>
      </p:sp>
      <p:sp>
        <p:nvSpPr>
          <p:cNvPr id="91155" name="Rectangle 17"/>
          <p:cNvSpPr>
            <a:spLocks noChangeArrowheads="1"/>
          </p:cNvSpPr>
          <p:nvPr/>
        </p:nvSpPr>
        <p:spPr bwMode="auto">
          <a:xfrm>
            <a:off x="6781800" y="25146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回程</a:t>
            </a:r>
          </a:p>
        </p:txBody>
      </p:sp>
      <p:sp>
        <p:nvSpPr>
          <p:cNvPr id="91156" name="Line 18"/>
          <p:cNvSpPr>
            <a:spLocks noChangeShapeType="1"/>
          </p:cNvSpPr>
          <p:nvPr/>
        </p:nvSpPr>
        <p:spPr bwMode="auto">
          <a:xfrm>
            <a:off x="2514600" y="3429000"/>
            <a:ext cx="5257800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57" name="Text Box 19"/>
          <p:cNvSpPr txBox="1">
            <a:spLocks noChangeArrowheads="1"/>
          </p:cNvSpPr>
          <p:nvPr/>
        </p:nvSpPr>
        <p:spPr bwMode="auto">
          <a:xfrm>
            <a:off x="3886200" y="3200400"/>
            <a:ext cx="793750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accent2"/>
                </a:solidFill>
              </a:rPr>
              <a:t>時間</a:t>
            </a:r>
          </a:p>
        </p:txBody>
      </p:sp>
      <p:sp>
        <p:nvSpPr>
          <p:cNvPr id="91158" name="Rectangle 20"/>
          <p:cNvSpPr>
            <a:spLocks noChangeArrowheads="1"/>
          </p:cNvSpPr>
          <p:nvPr/>
        </p:nvSpPr>
        <p:spPr bwMode="auto">
          <a:xfrm>
            <a:off x="2514600" y="38862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去程</a:t>
            </a:r>
          </a:p>
        </p:txBody>
      </p:sp>
      <p:sp>
        <p:nvSpPr>
          <p:cNvPr id="91159" name="Rectangle 21"/>
          <p:cNvSpPr>
            <a:spLocks noChangeArrowheads="1"/>
          </p:cNvSpPr>
          <p:nvPr/>
        </p:nvSpPr>
        <p:spPr bwMode="auto">
          <a:xfrm>
            <a:off x="2514600" y="4343400"/>
            <a:ext cx="1066800" cy="4572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揀貨</a:t>
            </a:r>
          </a:p>
        </p:txBody>
      </p:sp>
      <p:sp>
        <p:nvSpPr>
          <p:cNvPr id="91160" name="Rectangle 22"/>
          <p:cNvSpPr>
            <a:spLocks noChangeArrowheads="1"/>
          </p:cNvSpPr>
          <p:nvPr/>
        </p:nvSpPr>
        <p:spPr bwMode="auto">
          <a:xfrm>
            <a:off x="3657600" y="3886200"/>
            <a:ext cx="8382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上貨</a:t>
            </a:r>
          </a:p>
        </p:txBody>
      </p:sp>
      <p:sp>
        <p:nvSpPr>
          <p:cNvPr id="91161" name="Rectangle 23"/>
          <p:cNvSpPr>
            <a:spLocks noChangeArrowheads="1"/>
          </p:cNvSpPr>
          <p:nvPr/>
        </p:nvSpPr>
        <p:spPr bwMode="auto">
          <a:xfrm>
            <a:off x="4495800" y="3886200"/>
            <a:ext cx="1143000" cy="4572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回程</a:t>
            </a:r>
          </a:p>
        </p:txBody>
      </p:sp>
      <p:sp>
        <p:nvSpPr>
          <p:cNvPr id="91162" name="Rectangle 24"/>
          <p:cNvSpPr>
            <a:spLocks noChangeArrowheads="1"/>
          </p:cNvSpPr>
          <p:nvPr/>
        </p:nvSpPr>
        <p:spPr bwMode="auto">
          <a:xfrm>
            <a:off x="2514600" y="29718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傳遞</a:t>
            </a:r>
          </a:p>
        </p:txBody>
      </p:sp>
      <p:sp>
        <p:nvSpPr>
          <p:cNvPr id="91163" name="AutoShape 25"/>
          <p:cNvSpPr>
            <a:spLocks noChangeArrowheads="1"/>
          </p:cNvSpPr>
          <p:nvPr/>
        </p:nvSpPr>
        <p:spPr bwMode="auto">
          <a:xfrm>
            <a:off x="3657600" y="32766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1164" name="AutoShape 26"/>
          <p:cNvSpPr>
            <a:spLocks noChangeArrowheads="1"/>
          </p:cNvSpPr>
          <p:nvPr/>
        </p:nvSpPr>
        <p:spPr bwMode="auto">
          <a:xfrm>
            <a:off x="2438400" y="4724400"/>
            <a:ext cx="76200" cy="2286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187B15-A7B1-4676-B0FE-E7A7E2BAB9D7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績效比較</a:t>
            </a:r>
            <a:r>
              <a:rPr lang="en-US" altLang="zh-TW"/>
              <a:t> </a:t>
            </a:r>
            <a:r>
              <a:rPr lang="en-US" altLang="zh-TW" sz="3200"/>
              <a:t>2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marL="342900" indent="-342900" eaLnBrk="1" hangingPunct="1"/>
            <a:r>
              <a:rPr lang="zh-TW" altLang="en-US" sz="2800"/>
              <a:t>循序作業時間</a:t>
            </a:r>
            <a:endParaRPr lang="en-US" altLang="zh-TW" sz="2800"/>
          </a:p>
          <a:p>
            <a:pPr marL="742950" lvl="1" indent="-285750" eaLnBrk="1" hangingPunct="1"/>
            <a:r>
              <a:rPr lang="zh-TW" altLang="en-US" sz="2400">
                <a:ea typeface="新細明體" panose="02020500000000000000" pitchFamily="18" charset="-120"/>
              </a:rPr>
              <a:t>去程時間＋揀貨時間＋上貨時間＋回程時間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342900" indent="-342900" eaLnBrk="1" hangingPunct="1"/>
            <a:r>
              <a:rPr lang="zh-TW" altLang="en-US" sz="2800"/>
              <a:t>平行作業時間</a:t>
            </a:r>
            <a:endParaRPr lang="en-US" altLang="zh-TW" sz="2800"/>
          </a:p>
          <a:p>
            <a:pPr marL="742950" lvl="1" indent="-285750" eaLnBrk="1" hangingPunct="1"/>
            <a:r>
              <a:rPr lang="zh-TW" altLang="en-US" sz="2400">
                <a:ea typeface="新細明體" panose="02020500000000000000" pitchFamily="18" charset="-120"/>
              </a:rPr>
              <a:t>去程時間＋上貨時間＋回程時間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342900" indent="-342900" eaLnBrk="1" hangingPunct="1"/>
            <a:r>
              <a:rPr lang="zh-TW" altLang="en-US" sz="2800"/>
              <a:t>貨車、司機使用率的改進</a:t>
            </a:r>
            <a:endParaRPr lang="en-US" altLang="zh-TW" sz="2800"/>
          </a:p>
          <a:p>
            <a:pPr marL="342900" indent="-342900" eaLnBrk="1" hangingPunct="1"/>
            <a:r>
              <a:rPr lang="zh-TW" altLang="en-US" sz="2800"/>
              <a:t>績效來源：</a:t>
            </a:r>
            <a:endParaRPr lang="en-US" altLang="zh-TW" sz="2800"/>
          </a:p>
          <a:p>
            <a:pPr marL="742950" lvl="1" indent="-285750" eaLnBrk="1" hangingPunct="1"/>
            <a:r>
              <a:rPr lang="zh-TW" altLang="en-US" sz="2400">
                <a:ea typeface="新細明體" panose="02020500000000000000" pitchFamily="18" charset="-120"/>
              </a:rPr>
              <a:t>資訊傳遞＋作業流程變革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742950" lvl="1" indent="-285750" eaLnBrk="1" hangingPunct="1"/>
            <a:r>
              <a:rPr lang="zh-TW" altLang="en-US" sz="2400">
                <a:ea typeface="新細明體" panose="02020500000000000000" pitchFamily="18" charset="-120"/>
              </a:rPr>
              <a:t>缺少流程變革，資訊傳遞的效率、揀貨效率不會大幅影響績效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52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EB1EB4-48F1-474A-9B39-D27CA32BBCEC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BPR </a:t>
            </a:r>
            <a:r>
              <a:rPr lang="zh-TW" altLang="en-US"/>
              <a:t>主要原則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78813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以結果為思考中心，而不是以單一任務為主</a:t>
            </a:r>
            <a:endParaRPr lang="en-US" altLang="zh-TW" sz="2800"/>
          </a:p>
          <a:p>
            <a:pPr eaLnBrk="1" hangingPunct="1"/>
            <a:r>
              <a:rPr lang="zh-TW" altLang="en-US" sz="2800"/>
              <a:t>讓結果的使用者來設計程序</a:t>
            </a:r>
            <a:endParaRPr lang="en-US" altLang="zh-TW" sz="2800"/>
          </a:p>
          <a:p>
            <a:pPr eaLnBrk="1" hangingPunct="1"/>
            <a:r>
              <a:rPr lang="zh-TW" altLang="en-US" sz="2800"/>
              <a:t>將資訊處理（蒐集）的工作，涵括到工作活動中</a:t>
            </a:r>
            <a:r>
              <a:rPr lang="en-US" altLang="zh-TW" sz="2800"/>
              <a:t> </a:t>
            </a:r>
          </a:p>
          <a:p>
            <a:pPr eaLnBrk="1" hangingPunct="1"/>
            <a:r>
              <a:rPr lang="zh-TW" altLang="en-US" sz="2800"/>
              <a:t>將散在各處的資源，想像成集中的資源</a:t>
            </a:r>
            <a:endParaRPr lang="en-US" altLang="zh-TW" sz="2800"/>
          </a:p>
          <a:p>
            <a:pPr eaLnBrk="1" hangingPunct="1"/>
            <a:r>
              <a:rPr lang="zh-TW" altLang="en-US" sz="2800"/>
              <a:t>將可平行處理的活動加以整合，而非簡單的串接</a:t>
            </a:r>
            <a:endParaRPr lang="en-US" altLang="zh-TW" sz="2800"/>
          </a:p>
          <a:p>
            <a:pPr eaLnBrk="1" hangingPunct="1"/>
            <a:r>
              <a:rPr lang="zh-TW" altLang="en-US" sz="2800"/>
              <a:t>將決策點放在工作活動中，並在程序中納入控制</a:t>
            </a:r>
            <a:endParaRPr lang="en-US" altLang="zh-TW" sz="2800"/>
          </a:p>
          <a:p>
            <a:pPr eaLnBrk="1" hangingPunct="1"/>
            <a:r>
              <a:rPr lang="zh-TW" altLang="en-US" sz="2800"/>
              <a:t>資訊就源擷取，只收集一次</a:t>
            </a:r>
            <a:r>
              <a:rPr lang="en-US" altLang="zh-TW" sz="2800"/>
              <a:t>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ACB4AF-4D9F-4DEE-8698-2EF50C73058E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有沒有比虛擬排隊更好的辦法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虛擬排隊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網路服務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取消申辦的要求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入境免簽證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台鐵接受使用悠游卡（高鐵呢）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需要戶籍謄本嗎？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zh-TW" altLang="en-US"/>
              <a:t>如何進行</a:t>
            </a:r>
            <a:r>
              <a:rPr lang="en-US" altLang="zh-TW"/>
              <a:t> BPR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696200" cy="4191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聚焦在</a:t>
            </a:r>
            <a:r>
              <a:rPr lang="zh-TW" altLang="en-US" sz="2800">
                <a:solidFill>
                  <a:schemeClr val="hlink"/>
                </a:solidFill>
              </a:rPr>
              <a:t>核心</a:t>
            </a:r>
            <a:r>
              <a:rPr lang="zh-TW" altLang="en-US" sz="2800"/>
              <a:t>的程序上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利用資訊科技來促成新的程序，而</a:t>
            </a:r>
            <a:r>
              <a:rPr lang="zh-TW" altLang="en-US" sz="2800">
                <a:solidFill>
                  <a:schemeClr val="hlink"/>
                </a:solidFill>
              </a:rPr>
              <a:t>不僅是</a:t>
            </a:r>
            <a:r>
              <a:rPr lang="zh-TW" altLang="en-US" sz="2800"/>
              <a:t>將現有程序</a:t>
            </a:r>
            <a:r>
              <a:rPr lang="zh-TW" altLang="en-US" sz="2800">
                <a:solidFill>
                  <a:schemeClr val="hlink"/>
                </a:solidFill>
              </a:rPr>
              <a:t>自動化</a:t>
            </a:r>
            <a:endParaRPr lang="en-US" altLang="zh-TW" sz="280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打破框框，從零開始想起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考慮程序的各個層面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採用一個</a:t>
            </a:r>
            <a:r>
              <a:rPr lang="en-US" altLang="zh-TW" sz="2800"/>
              <a:t> BPR </a:t>
            </a:r>
            <a:r>
              <a:rPr lang="zh-TW" altLang="en-US" sz="2800"/>
              <a:t>方法</a:t>
            </a:r>
            <a:r>
              <a:rPr lang="en-US" altLang="zh-TW" sz="2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使用成熟的工具來進行分析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從頭開始列管</a:t>
            </a:r>
            <a:r>
              <a:rPr lang="en-US" altLang="zh-TW" sz="2800"/>
              <a:t> </a:t>
            </a:r>
          </a:p>
        </p:txBody>
      </p:sp>
      <p:sp>
        <p:nvSpPr>
          <p:cNvPr id="97284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728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5F156AE-B764-4FF7-A6E7-1F0573C0B922}" type="slidenum">
              <a:rPr lang="en-US" altLang="zh-TW" sz="140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5B1D28-F8AB-497E-9110-85F6B80610C5}" type="slidenum">
              <a:rPr lang="en-US" altLang="zh-TW" sz="1400">
                <a:solidFill>
                  <a:srgbClr val="333399"/>
                </a:solidFill>
              </a:rPr>
              <a:pPr/>
              <a:t>51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再來一些例子：之一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公家機關在臨櫃受理民眾申辦案子，申辦人需要出示身份證明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為了防止櫃臺人員在申辦人沒有身份證明、或沒有人申辦下，辦理手續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需要留下證據：申辦人來過，出示過身份證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過去：請申辦人身份證明提供影印本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如何改善？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F900AF-0E8B-47BC-88AA-0989EE10D491}" type="slidenum">
              <a:rPr lang="en-US" altLang="zh-TW" sz="1400">
                <a:solidFill>
                  <a:srgbClr val="333399"/>
                </a:solidFill>
              </a:rPr>
              <a:pPr/>
              <a:t>52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身份證明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機關一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在櫃臺上裝設數位攝影機，鏡頭朝下，在下方劃上格線，櫃臺人員把身份證放在格線內，攝影正反面存證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機關二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在電腦加裝雙面掃描器，櫃臺人員把身份證放入掃描器，掃瞄正反面存證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有沒有更好的方法？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保存其他證據？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1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B9E60E9-F829-4556-AD3B-176D35836DF4}" type="slidenum">
              <a:rPr lang="en-US" altLang="zh-TW" sz="1400">
                <a:solidFill>
                  <a:srgbClr val="333399"/>
                </a:solidFill>
              </a:rPr>
              <a:pPr/>
              <a:t>53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再來一些例子：之二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監獄接受受刑人家屬探監。某監獄在偏遠地區，家屬探監需花費大量交通費用，並需住宿一天</a:t>
            </a:r>
            <a:endParaRPr lang="en-US" altLang="zh-TW"/>
          </a:p>
          <a:p>
            <a:pPr eaLnBrk="1" hangingPunct="1"/>
            <a:r>
              <a:rPr lang="zh-TW" altLang="en-US"/>
              <a:t>如何改善？</a:t>
            </a:r>
            <a:endParaRPr lang="en-US" altLang="zh-TW"/>
          </a:p>
          <a:p>
            <a:pPr eaLnBrk="1" hangingPunct="1"/>
            <a:r>
              <a:rPr lang="zh-TW" altLang="en-US"/>
              <a:t>遠距探監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家屬就近到其他監獄，進行探視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003675" cy="6096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>
                <a:solidFill>
                  <a:srgbClr val="A50021"/>
                </a:solidFill>
              </a:rPr>
              <a:t>企業再工程週期</a:t>
            </a:r>
            <a:r>
              <a:rPr lang="en-US" altLang="zh-TW"/>
              <a:t> 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auto">
          <a:xfrm>
            <a:off x="981075" y="733425"/>
            <a:ext cx="2335213" cy="650875"/>
          </a:xfrm>
          <a:prstGeom prst="homePlate">
            <a:avLst>
              <a:gd name="adj" fmla="val 11959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定義企業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遠景和目標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1695450" y="1485900"/>
            <a:ext cx="2135188" cy="650875"/>
          </a:xfrm>
          <a:prstGeom prst="homePlate">
            <a:avLst>
              <a:gd name="adj" fmla="val 10935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選擇待改變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的核心程序</a:t>
            </a:r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2347913" y="2224088"/>
            <a:ext cx="1998662" cy="650875"/>
          </a:xfrm>
          <a:prstGeom prst="homePlate">
            <a:avLst>
              <a:gd name="adj" fmla="val 10235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分析和衡量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現有程序</a:t>
            </a:r>
          </a:p>
        </p:txBody>
      </p:sp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2952750" y="2976563"/>
            <a:ext cx="2428875" cy="650875"/>
          </a:xfrm>
          <a:prstGeom prst="homePlate">
            <a:avLst>
              <a:gd name="adj" fmla="val 12439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尋找可用的科技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進行各種設計方案</a:t>
            </a:r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3697288" y="3729038"/>
            <a:ext cx="1931987" cy="650875"/>
          </a:xfrm>
          <a:prstGeom prst="homePlate">
            <a:avLst>
              <a:gd name="adj" fmla="val 9894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評估和選擇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最佳方案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4567238" y="4491038"/>
            <a:ext cx="1836737" cy="650875"/>
          </a:xfrm>
          <a:prstGeom prst="homePlate">
            <a:avLst>
              <a:gd name="adj" fmla="val 9406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導入新的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程序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5167313" y="5241925"/>
            <a:ext cx="1912937" cy="650875"/>
          </a:xfrm>
          <a:prstGeom prst="homePlate">
            <a:avLst>
              <a:gd name="adj" fmla="val 979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持續加以</a:t>
            </a:r>
            <a:endParaRPr lang="en-US" altLang="zh-TW" sz="18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</a:rPr>
              <a:t>改善</a:t>
            </a:r>
          </a:p>
        </p:txBody>
      </p:sp>
      <p:sp>
        <p:nvSpPr>
          <p:cNvPr id="316426" name="Rectangle 10"/>
          <p:cNvSpPr>
            <a:spLocks noChangeArrowheads="1"/>
          </p:cNvSpPr>
          <p:nvPr/>
        </p:nvSpPr>
        <p:spPr bwMode="auto">
          <a:xfrm>
            <a:off x="3371850" y="885825"/>
            <a:ext cx="17176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擬定大方向</a:t>
            </a: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3886200" y="1676400"/>
            <a:ext cx="20224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選定核心程序</a:t>
            </a:r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4448175" y="2419350"/>
            <a:ext cx="14128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進行分析</a:t>
            </a: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5562600" y="3162300"/>
            <a:ext cx="14128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重新設計</a:t>
            </a:r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5872163" y="3881438"/>
            <a:ext cx="20224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評估設計方案</a:t>
            </a:r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6553200" y="4648200"/>
            <a:ext cx="17176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建置、導入</a:t>
            </a: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7181850" y="5438775"/>
            <a:ext cx="1412875" cy="4667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標楷體" charset="0"/>
              </a:rPr>
              <a:t>改善程序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990600" y="6096000"/>
            <a:ext cx="5781675" cy="466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>
                <a:latin typeface="Arial" panose="020B0604020202020204" pitchFamily="34" charset="0"/>
                <a:ea typeface="標楷體" panose="03000509000000000000" pitchFamily="65" charset="-120"/>
              </a:rPr>
              <a:t>管理變革過程、追求相關者的利益</a:t>
            </a:r>
          </a:p>
        </p:txBody>
      </p:sp>
      <p:sp>
        <p:nvSpPr>
          <p:cNvPr id="102418" name="弧線 18"/>
          <p:cNvSpPr>
            <a:spLocks/>
          </p:cNvSpPr>
          <p:nvPr/>
        </p:nvSpPr>
        <p:spPr bwMode="auto">
          <a:xfrm>
            <a:off x="3662363" y="4995863"/>
            <a:ext cx="1493837" cy="836612"/>
          </a:xfrm>
          <a:custGeom>
            <a:avLst/>
            <a:gdLst>
              <a:gd name="T0" fmla="*/ 103312453 w 21600"/>
              <a:gd name="T1" fmla="*/ 32403687 h 21600"/>
              <a:gd name="T2" fmla="*/ 0 w 21600"/>
              <a:gd name="T3" fmla="*/ 0 h 21600"/>
              <a:gd name="T4" fmla="*/ 103312453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19" name="弧線 19"/>
          <p:cNvSpPr>
            <a:spLocks/>
          </p:cNvSpPr>
          <p:nvPr/>
        </p:nvSpPr>
        <p:spPr bwMode="auto">
          <a:xfrm>
            <a:off x="3071813" y="4291013"/>
            <a:ext cx="1493837" cy="793750"/>
          </a:xfrm>
          <a:custGeom>
            <a:avLst/>
            <a:gdLst>
              <a:gd name="T0" fmla="*/ 103312453 w 21600"/>
              <a:gd name="T1" fmla="*/ 29168475 h 21600"/>
              <a:gd name="T2" fmla="*/ 0 w 21600"/>
              <a:gd name="T3" fmla="*/ 0 h 21600"/>
              <a:gd name="T4" fmla="*/ 103312453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0" name="弧線 20"/>
          <p:cNvSpPr>
            <a:spLocks/>
          </p:cNvSpPr>
          <p:nvPr/>
        </p:nvSpPr>
        <p:spPr bwMode="auto">
          <a:xfrm>
            <a:off x="2238375" y="3514725"/>
            <a:ext cx="1493838" cy="836613"/>
          </a:xfrm>
          <a:custGeom>
            <a:avLst/>
            <a:gdLst>
              <a:gd name="T0" fmla="*/ 103312591 w 21600"/>
              <a:gd name="T1" fmla="*/ 32403764 h 21600"/>
              <a:gd name="T2" fmla="*/ 0 w 21600"/>
              <a:gd name="T3" fmla="*/ 0 h 21600"/>
              <a:gd name="T4" fmla="*/ 10331259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1" name="弧線 21"/>
          <p:cNvSpPr>
            <a:spLocks/>
          </p:cNvSpPr>
          <p:nvPr/>
        </p:nvSpPr>
        <p:spPr bwMode="auto">
          <a:xfrm>
            <a:off x="1447800" y="2638425"/>
            <a:ext cx="1493838" cy="865188"/>
          </a:xfrm>
          <a:custGeom>
            <a:avLst/>
            <a:gdLst>
              <a:gd name="T0" fmla="*/ 103312591 w 21600"/>
              <a:gd name="T1" fmla="*/ 34655105 h 21600"/>
              <a:gd name="T2" fmla="*/ 0 w 21600"/>
              <a:gd name="T3" fmla="*/ 0 h 21600"/>
              <a:gd name="T4" fmla="*/ 10331259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2" name="弧線 22"/>
          <p:cNvSpPr>
            <a:spLocks/>
          </p:cNvSpPr>
          <p:nvPr/>
        </p:nvSpPr>
        <p:spPr bwMode="auto">
          <a:xfrm>
            <a:off x="1071563" y="2047875"/>
            <a:ext cx="1265237" cy="736600"/>
          </a:xfrm>
          <a:custGeom>
            <a:avLst/>
            <a:gdLst>
              <a:gd name="T0" fmla="*/ 74112253 w 21600"/>
              <a:gd name="T1" fmla="*/ 25119424 h 21600"/>
              <a:gd name="T2" fmla="*/ 0 w 21600"/>
              <a:gd name="T3" fmla="*/ 0 h 21600"/>
              <a:gd name="T4" fmla="*/ 74112253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3" name="弧線 23"/>
          <p:cNvSpPr>
            <a:spLocks/>
          </p:cNvSpPr>
          <p:nvPr/>
        </p:nvSpPr>
        <p:spPr bwMode="auto">
          <a:xfrm>
            <a:off x="809625" y="1414463"/>
            <a:ext cx="893763" cy="722312"/>
          </a:xfrm>
          <a:custGeom>
            <a:avLst/>
            <a:gdLst>
              <a:gd name="T0" fmla="*/ 36982051 w 21600"/>
              <a:gd name="T1" fmla="*/ 24154381 h 21600"/>
              <a:gd name="T2" fmla="*/ 0 w 21600"/>
              <a:gd name="T3" fmla="*/ 0 h 21600"/>
              <a:gd name="T4" fmla="*/ 36982051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8575" cap="rnd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6440" name="Rectangle 24"/>
          <p:cNvSpPr>
            <a:spLocks noChangeArrowheads="1"/>
          </p:cNvSpPr>
          <p:nvPr/>
        </p:nvSpPr>
        <p:spPr bwMode="auto">
          <a:xfrm>
            <a:off x="6800850" y="998538"/>
            <a:ext cx="1582738" cy="466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altLang="zh-TW" b="1">
                <a:latin typeface="Arial" charset="0"/>
                <a:ea typeface="新細明體" charset="0"/>
                <a:cs typeface="新細明體" charset="0"/>
              </a:rPr>
              <a:t>BPR-LC</a:t>
            </a:r>
            <a:r>
              <a:rPr lang="en-US" altLang="zh-TW" b="1">
                <a:latin typeface="Symbol" charset="0"/>
                <a:ea typeface="新細明體" charset="0"/>
                <a:cs typeface="新細明體" charset="0"/>
              </a:rPr>
              <a:t></a:t>
            </a:r>
            <a:r>
              <a:rPr lang="en-US" altLang="zh-TW" b="1" baseline="30000">
                <a:latin typeface="Symbol" charset="0"/>
                <a:ea typeface="新細明體" charset="0"/>
                <a:cs typeface="新細明體" charset="0"/>
              </a:rPr>
              <a:t></a:t>
            </a:r>
          </a:p>
        </p:txBody>
      </p:sp>
      <p:sp>
        <p:nvSpPr>
          <p:cNvPr id="102425" name="AutoShape 25"/>
          <p:cNvSpPr>
            <a:spLocks noChangeArrowheads="1"/>
          </p:cNvSpPr>
          <p:nvPr/>
        </p:nvSpPr>
        <p:spPr bwMode="auto">
          <a:xfrm rot="5400000">
            <a:off x="6705600" y="6019800"/>
            <a:ext cx="7620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6781800" y="60960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27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28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CA9D5C0-184D-4DA1-AE85-83AE06B5ECB0}" type="slidenum">
              <a:rPr lang="en-US" altLang="zh-TW" sz="1400">
                <a:solidFill>
                  <a:srgbClr val="333399"/>
                </a:solidFill>
              </a:rPr>
              <a:pPr/>
              <a:t>54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F71CB3-FCA1-432D-9DF3-AA3EF1B38806}" type="slidenum">
              <a:rPr lang="en-US" altLang="zh-TW" sz="1400">
                <a:solidFill>
                  <a:srgbClr val="333399"/>
                </a:solidFill>
              </a:rPr>
              <a:pPr/>
              <a:t>55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zh-TW"/>
              <a:t>BPR</a:t>
            </a:r>
            <a:r>
              <a:rPr lang="zh-TW" altLang="en-US"/>
              <a:t>的目標，範例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0"/>
            <a:ext cx="4732338" cy="25146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改善顧客滿意度</a:t>
            </a:r>
            <a:r>
              <a:rPr lang="en-US" altLang="zh-TW" sz="280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縮短週期</a:t>
            </a:r>
            <a:r>
              <a:rPr lang="en-US" altLang="zh-TW" sz="280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提升品質</a:t>
            </a:r>
            <a:r>
              <a:rPr lang="en-US" altLang="zh-TW" sz="280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降低成本</a:t>
            </a:r>
            <a:r>
              <a:rPr lang="en-US" altLang="zh-TW" sz="280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增進競爭力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維持領先地位</a:t>
            </a:r>
          </a:p>
        </p:txBody>
      </p:sp>
      <p:sp>
        <p:nvSpPr>
          <p:cNvPr id="104454" name="Rectangle 4"/>
          <p:cNvSpPr>
            <a:spLocks noChangeArrowheads="1"/>
          </p:cNvSpPr>
          <p:nvPr/>
        </p:nvSpPr>
        <p:spPr bwMode="auto">
          <a:xfrm>
            <a:off x="346075" y="4560888"/>
            <a:ext cx="78708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4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0E7DE4-99F1-4F6B-AF43-9A8D3765FA76}" type="slidenum">
              <a:rPr lang="en-US" altLang="zh-TW" sz="1400">
                <a:solidFill>
                  <a:srgbClr val="333399"/>
                </a:solidFill>
              </a:rPr>
              <a:pPr/>
              <a:t>56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甲公司的設計和製造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進行手機的機殼、機構件的設計和製作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模具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射出成型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表面加工：電鍍、貼皮等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過去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手機大廠設計完畢，委外製作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從開始到量產</a:t>
            </a:r>
            <a:r>
              <a:rPr lang="en-US" altLang="zh-TW">
                <a:ea typeface="新細明體" panose="02020500000000000000" pitchFamily="18" charset="-120"/>
              </a:rPr>
              <a:t> 161 </a:t>
            </a:r>
            <a:r>
              <a:rPr lang="zh-TW" altLang="en-US">
                <a:ea typeface="新細明體" panose="02020500000000000000" pitchFamily="18" charset="-120"/>
              </a:rPr>
              <a:t>天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0E5DAA-E0FF-4789-A4AD-A54B39A8628E}" type="slidenum">
              <a:rPr lang="en-US" altLang="zh-TW" sz="1400">
                <a:solidFill>
                  <a:srgbClr val="333399"/>
                </a:solidFill>
              </a:rPr>
              <a:pPr/>
              <a:t>57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原有流程</a:t>
            </a:r>
          </a:p>
        </p:txBody>
      </p:sp>
      <p:graphicFrame>
        <p:nvGraphicFramePr>
          <p:cNvPr id="413699" name="Group 3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72400" cy="3786449"/>
        </p:xfrm>
        <a:graphic>
          <a:graphicData uri="http://schemas.openxmlformats.org/drawingml/2006/table">
            <a:tbl>
              <a:tblPr/>
              <a:tblGrid>
                <a:gridCol w="129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298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概念發想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製造設計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驗證、試做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量產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手機品牌商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87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甲公司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協同作業廠商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581" name="Oval 35"/>
          <p:cNvSpPr>
            <a:spLocks noChangeArrowheads="1"/>
          </p:cNvSpPr>
          <p:nvPr/>
        </p:nvSpPr>
        <p:spPr bwMode="auto">
          <a:xfrm>
            <a:off x="2195513" y="3141663"/>
            <a:ext cx="1081087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2" name="Oval 36"/>
          <p:cNvSpPr>
            <a:spLocks noChangeArrowheads="1"/>
          </p:cNvSpPr>
          <p:nvPr/>
        </p:nvSpPr>
        <p:spPr bwMode="auto">
          <a:xfrm>
            <a:off x="3887788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3" name="Line 37"/>
          <p:cNvSpPr>
            <a:spLocks noChangeShapeType="1"/>
          </p:cNvSpPr>
          <p:nvPr/>
        </p:nvSpPr>
        <p:spPr bwMode="auto">
          <a:xfrm>
            <a:off x="3276600" y="33575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84" name="Oval 38"/>
          <p:cNvSpPr>
            <a:spLocks noChangeArrowheads="1"/>
          </p:cNvSpPr>
          <p:nvPr/>
        </p:nvSpPr>
        <p:spPr bwMode="auto">
          <a:xfrm>
            <a:off x="37798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5" name="Line 39"/>
          <p:cNvSpPr>
            <a:spLocks noChangeShapeType="1"/>
          </p:cNvSpPr>
          <p:nvPr/>
        </p:nvSpPr>
        <p:spPr bwMode="auto">
          <a:xfrm>
            <a:off x="4032250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86" name="Line 40"/>
          <p:cNvSpPr>
            <a:spLocks noChangeShapeType="1"/>
          </p:cNvSpPr>
          <p:nvPr/>
        </p:nvSpPr>
        <p:spPr bwMode="auto">
          <a:xfrm>
            <a:off x="42846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87" name="Oval 41"/>
          <p:cNvSpPr>
            <a:spLocks noChangeArrowheads="1"/>
          </p:cNvSpPr>
          <p:nvPr/>
        </p:nvSpPr>
        <p:spPr bwMode="auto">
          <a:xfrm>
            <a:off x="7669213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8" name="Oval 42"/>
          <p:cNvSpPr>
            <a:spLocks noChangeArrowheads="1"/>
          </p:cNvSpPr>
          <p:nvPr/>
        </p:nvSpPr>
        <p:spPr bwMode="auto">
          <a:xfrm>
            <a:off x="7561263" y="4113213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89" name="Line 43"/>
          <p:cNvSpPr>
            <a:spLocks noChangeShapeType="1"/>
          </p:cNvSpPr>
          <p:nvPr/>
        </p:nvSpPr>
        <p:spPr bwMode="auto">
          <a:xfrm>
            <a:off x="7813675" y="3517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0" name="Oval 44"/>
          <p:cNvSpPr>
            <a:spLocks noChangeArrowheads="1"/>
          </p:cNvSpPr>
          <p:nvPr/>
        </p:nvSpPr>
        <p:spPr bwMode="auto">
          <a:xfrm>
            <a:off x="7559675" y="5084763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1" name="Line 45"/>
          <p:cNvSpPr>
            <a:spLocks noChangeShapeType="1"/>
          </p:cNvSpPr>
          <p:nvPr/>
        </p:nvSpPr>
        <p:spPr bwMode="auto">
          <a:xfrm>
            <a:off x="7812088" y="44894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2" name="Oval 46"/>
          <p:cNvSpPr>
            <a:spLocks noChangeArrowheads="1"/>
          </p:cNvSpPr>
          <p:nvPr/>
        </p:nvSpPr>
        <p:spPr bwMode="auto">
          <a:xfrm>
            <a:off x="46434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3" name="Oval 47"/>
          <p:cNvSpPr>
            <a:spLocks noChangeArrowheads="1"/>
          </p:cNvSpPr>
          <p:nvPr/>
        </p:nvSpPr>
        <p:spPr bwMode="auto">
          <a:xfrm>
            <a:off x="4641850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4" name="Line 48"/>
          <p:cNvSpPr>
            <a:spLocks noChangeShapeType="1"/>
          </p:cNvSpPr>
          <p:nvPr/>
        </p:nvSpPr>
        <p:spPr bwMode="auto">
          <a:xfrm>
            <a:off x="4894263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5" name="Oval 49"/>
          <p:cNvSpPr>
            <a:spLocks noChangeArrowheads="1"/>
          </p:cNvSpPr>
          <p:nvPr/>
        </p:nvSpPr>
        <p:spPr bwMode="auto">
          <a:xfrm>
            <a:off x="5508625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6" name="Oval 50"/>
          <p:cNvSpPr>
            <a:spLocks noChangeArrowheads="1"/>
          </p:cNvSpPr>
          <p:nvPr/>
        </p:nvSpPr>
        <p:spPr bwMode="auto">
          <a:xfrm>
            <a:off x="5507038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7" name="Line 51"/>
          <p:cNvSpPr>
            <a:spLocks noChangeShapeType="1"/>
          </p:cNvSpPr>
          <p:nvPr/>
        </p:nvSpPr>
        <p:spPr bwMode="auto">
          <a:xfrm>
            <a:off x="5759450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598" name="Oval 52"/>
          <p:cNvSpPr>
            <a:spLocks noChangeArrowheads="1"/>
          </p:cNvSpPr>
          <p:nvPr/>
        </p:nvSpPr>
        <p:spPr bwMode="auto">
          <a:xfrm>
            <a:off x="6481763" y="3105150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599" name="Oval 53"/>
          <p:cNvSpPr>
            <a:spLocks noChangeArrowheads="1"/>
          </p:cNvSpPr>
          <p:nvPr/>
        </p:nvSpPr>
        <p:spPr bwMode="auto">
          <a:xfrm>
            <a:off x="6373813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600" name="Line 54"/>
          <p:cNvSpPr>
            <a:spLocks noChangeShapeType="1"/>
          </p:cNvSpPr>
          <p:nvPr/>
        </p:nvSpPr>
        <p:spPr bwMode="auto">
          <a:xfrm>
            <a:off x="6626225" y="34813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1" name="Oval 55"/>
          <p:cNvSpPr>
            <a:spLocks noChangeArrowheads="1"/>
          </p:cNvSpPr>
          <p:nvPr/>
        </p:nvSpPr>
        <p:spPr bwMode="auto">
          <a:xfrm>
            <a:off x="6372225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8602" name="Line 56"/>
          <p:cNvSpPr>
            <a:spLocks noChangeShapeType="1"/>
          </p:cNvSpPr>
          <p:nvPr/>
        </p:nvSpPr>
        <p:spPr bwMode="auto">
          <a:xfrm>
            <a:off x="6624638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3" name="Line 57"/>
          <p:cNvSpPr>
            <a:spLocks noChangeShapeType="1"/>
          </p:cNvSpPr>
          <p:nvPr/>
        </p:nvSpPr>
        <p:spPr bwMode="auto">
          <a:xfrm>
            <a:off x="51482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4" name="Line 58"/>
          <p:cNvSpPr>
            <a:spLocks noChangeShapeType="1"/>
          </p:cNvSpPr>
          <p:nvPr/>
        </p:nvSpPr>
        <p:spPr bwMode="auto">
          <a:xfrm>
            <a:off x="60118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8605" name="Line 59"/>
          <p:cNvSpPr>
            <a:spLocks noChangeShapeType="1"/>
          </p:cNvSpPr>
          <p:nvPr/>
        </p:nvSpPr>
        <p:spPr bwMode="auto">
          <a:xfrm>
            <a:off x="6875463" y="42926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366577-1AAE-420B-8A26-0BD1F98DF419}" type="slidenum">
              <a:rPr lang="en-US" altLang="zh-TW" sz="1400">
                <a:solidFill>
                  <a:srgbClr val="333399"/>
                </a:solidFill>
              </a:rPr>
              <a:pPr/>
              <a:t>58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新流程</a:t>
            </a:r>
          </a:p>
        </p:txBody>
      </p:sp>
      <p:graphicFrame>
        <p:nvGraphicFramePr>
          <p:cNvPr id="415747" name="Group 3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72400" cy="3786449"/>
        </p:xfrm>
        <a:graphic>
          <a:graphicData uri="http://schemas.openxmlformats.org/drawingml/2006/table">
            <a:tbl>
              <a:tblPr/>
              <a:tblGrid>
                <a:gridCol w="129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298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概念發想</a:t>
                      </a: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製造設計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驗證、試做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量產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手機品牌商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87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甲公司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70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協同作業廠商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0629" name="Oval 35"/>
          <p:cNvSpPr>
            <a:spLocks noChangeArrowheads="1"/>
          </p:cNvSpPr>
          <p:nvPr/>
        </p:nvSpPr>
        <p:spPr bwMode="auto">
          <a:xfrm>
            <a:off x="2195513" y="3141663"/>
            <a:ext cx="1081087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0" name="Oval 36"/>
          <p:cNvSpPr>
            <a:spLocks noChangeArrowheads="1"/>
          </p:cNvSpPr>
          <p:nvPr/>
        </p:nvSpPr>
        <p:spPr bwMode="auto">
          <a:xfrm>
            <a:off x="3887788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1" name="Line 37"/>
          <p:cNvSpPr>
            <a:spLocks noChangeShapeType="1"/>
          </p:cNvSpPr>
          <p:nvPr/>
        </p:nvSpPr>
        <p:spPr bwMode="auto">
          <a:xfrm>
            <a:off x="3276600" y="33575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2" name="Oval 38"/>
          <p:cNvSpPr>
            <a:spLocks noChangeArrowheads="1"/>
          </p:cNvSpPr>
          <p:nvPr/>
        </p:nvSpPr>
        <p:spPr bwMode="auto">
          <a:xfrm>
            <a:off x="37798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3" name="Line 39"/>
          <p:cNvSpPr>
            <a:spLocks noChangeShapeType="1"/>
          </p:cNvSpPr>
          <p:nvPr/>
        </p:nvSpPr>
        <p:spPr bwMode="auto">
          <a:xfrm>
            <a:off x="4032250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4" name="Line 40"/>
          <p:cNvSpPr>
            <a:spLocks noChangeShapeType="1"/>
          </p:cNvSpPr>
          <p:nvPr/>
        </p:nvSpPr>
        <p:spPr bwMode="auto">
          <a:xfrm>
            <a:off x="42846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5" name="Oval 41"/>
          <p:cNvSpPr>
            <a:spLocks noChangeArrowheads="1"/>
          </p:cNvSpPr>
          <p:nvPr/>
        </p:nvSpPr>
        <p:spPr bwMode="auto">
          <a:xfrm>
            <a:off x="7669213" y="3141663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6" name="Oval 42"/>
          <p:cNvSpPr>
            <a:spLocks noChangeArrowheads="1"/>
          </p:cNvSpPr>
          <p:nvPr/>
        </p:nvSpPr>
        <p:spPr bwMode="auto">
          <a:xfrm>
            <a:off x="7561263" y="4113213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7" name="Line 43"/>
          <p:cNvSpPr>
            <a:spLocks noChangeShapeType="1"/>
          </p:cNvSpPr>
          <p:nvPr/>
        </p:nvSpPr>
        <p:spPr bwMode="auto">
          <a:xfrm>
            <a:off x="7813675" y="3517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38" name="Oval 44"/>
          <p:cNvSpPr>
            <a:spLocks noChangeArrowheads="1"/>
          </p:cNvSpPr>
          <p:nvPr/>
        </p:nvSpPr>
        <p:spPr bwMode="auto">
          <a:xfrm>
            <a:off x="7559675" y="5084763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39" name="Line 45"/>
          <p:cNvSpPr>
            <a:spLocks noChangeShapeType="1"/>
          </p:cNvSpPr>
          <p:nvPr/>
        </p:nvSpPr>
        <p:spPr bwMode="auto">
          <a:xfrm>
            <a:off x="7812088" y="44894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0" name="Oval 46"/>
          <p:cNvSpPr>
            <a:spLocks noChangeArrowheads="1"/>
          </p:cNvSpPr>
          <p:nvPr/>
        </p:nvSpPr>
        <p:spPr bwMode="auto">
          <a:xfrm>
            <a:off x="4643438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1" name="Oval 47"/>
          <p:cNvSpPr>
            <a:spLocks noChangeArrowheads="1"/>
          </p:cNvSpPr>
          <p:nvPr/>
        </p:nvSpPr>
        <p:spPr bwMode="auto">
          <a:xfrm>
            <a:off x="4641850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2" name="Line 48"/>
          <p:cNvSpPr>
            <a:spLocks noChangeShapeType="1"/>
          </p:cNvSpPr>
          <p:nvPr/>
        </p:nvSpPr>
        <p:spPr bwMode="auto">
          <a:xfrm>
            <a:off x="4894263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3" name="Oval 49"/>
          <p:cNvSpPr>
            <a:spLocks noChangeArrowheads="1"/>
          </p:cNvSpPr>
          <p:nvPr/>
        </p:nvSpPr>
        <p:spPr bwMode="auto">
          <a:xfrm>
            <a:off x="5508625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4" name="Oval 50"/>
          <p:cNvSpPr>
            <a:spLocks noChangeArrowheads="1"/>
          </p:cNvSpPr>
          <p:nvPr/>
        </p:nvSpPr>
        <p:spPr bwMode="auto">
          <a:xfrm>
            <a:off x="5507038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5" name="Line 51"/>
          <p:cNvSpPr>
            <a:spLocks noChangeShapeType="1"/>
          </p:cNvSpPr>
          <p:nvPr/>
        </p:nvSpPr>
        <p:spPr bwMode="auto">
          <a:xfrm>
            <a:off x="5759450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6" name="Oval 52"/>
          <p:cNvSpPr>
            <a:spLocks noChangeArrowheads="1"/>
          </p:cNvSpPr>
          <p:nvPr/>
        </p:nvSpPr>
        <p:spPr bwMode="auto">
          <a:xfrm>
            <a:off x="6481763" y="3105150"/>
            <a:ext cx="288925" cy="358775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7C80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7" name="Oval 53"/>
          <p:cNvSpPr>
            <a:spLocks noChangeArrowheads="1"/>
          </p:cNvSpPr>
          <p:nvPr/>
        </p:nvSpPr>
        <p:spPr bwMode="auto">
          <a:xfrm>
            <a:off x="6373813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48" name="Line 54"/>
          <p:cNvSpPr>
            <a:spLocks noChangeShapeType="1"/>
          </p:cNvSpPr>
          <p:nvPr/>
        </p:nvSpPr>
        <p:spPr bwMode="auto">
          <a:xfrm>
            <a:off x="6626225" y="34813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49" name="Oval 55"/>
          <p:cNvSpPr>
            <a:spLocks noChangeArrowheads="1"/>
          </p:cNvSpPr>
          <p:nvPr/>
        </p:nvSpPr>
        <p:spPr bwMode="auto">
          <a:xfrm>
            <a:off x="6372225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0" name="Line 56"/>
          <p:cNvSpPr>
            <a:spLocks noChangeShapeType="1"/>
          </p:cNvSpPr>
          <p:nvPr/>
        </p:nvSpPr>
        <p:spPr bwMode="auto">
          <a:xfrm>
            <a:off x="6624638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1" name="Line 57"/>
          <p:cNvSpPr>
            <a:spLocks noChangeShapeType="1"/>
          </p:cNvSpPr>
          <p:nvPr/>
        </p:nvSpPr>
        <p:spPr bwMode="auto">
          <a:xfrm>
            <a:off x="51482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2" name="Line 58"/>
          <p:cNvSpPr>
            <a:spLocks noChangeShapeType="1"/>
          </p:cNvSpPr>
          <p:nvPr/>
        </p:nvSpPr>
        <p:spPr bwMode="auto">
          <a:xfrm>
            <a:off x="6011863" y="42926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3" name="Line 59"/>
          <p:cNvSpPr>
            <a:spLocks noChangeShapeType="1"/>
          </p:cNvSpPr>
          <p:nvPr/>
        </p:nvSpPr>
        <p:spPr bwMode="auto">
          <a:xfrm>
            <a:off x="6875463" y="42926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4" name="Oval 60"/>
          <p:cNvSpPr>
            <a:spLocks noChangeArrowheads="1"/>
          </p:cNvSpPr>
          <p:nvPr/>
        </p:nvSpPr>
        <p:spPr bwMode="auto">
          <a:xfrm>
            <a:off x="2411413" y="4076700"/>
            <a:ext cx="504825" cy="358775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5" name="Line 61"/>
          <p:cNvSpPr>
            <a:spLocks noChangeShapeType="1"/>
          </p:cNvSpPr>
          <p:nvPr/>
        </p:nvSpPr>
        <p:spPr bwMode="auto">
          <a:xfrm>
            <a:off x="2663825" y="34813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6" name="Oval 62"/>
          <p:cNvSpPr>
            <a:spLocks noChangeArrowheads="1"/>
          </p:cNvSpPr>
          <p:nvPr/>
        </p:nvSpPr>
        <p:spPr bwMode="auto">
          <a:xfrm>
            <a:off x="2409825" y="5048250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7" name="Line 63"/>
          <p:cNvSpPr>
            <a:spLocks noChangeShapeType="1"/>
          </p:cNvSpPr>
          <p:nvPr/>
        </p:nvSpPr>
        <p:spPr bwMode="auto">
          <a:xfrm>
            <a:off x="2662238" y="4452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58" name="Oval 64"/>
          <p:cNvSpPr>
            <a:spLocks noChangeArrowheads="1"/>
          </p:cNvSpPr>
          <p:nvPr/>
        </p:nvSpPr>
        <p:spPr bwMode="auto">
          <a:xfrm>
            <a:off x="3779838" y="5013325"/>
            <a:ext cx="504825" cy="358775"/>
          </a:xfrm>
          <a:prstGeom prst="ellipse">
            <a:avLst/>
          </a:prstGeom>
          <a:solidFill>
            <a:srgbClr val="66FF66"/>
          </a:solidFill>
          <a:ln w="9525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0659" name="Line 65"/>
          <p:cNvSpPr>
            <a:spLocks noChangeShapeType="1"/>
          </p:cNvSpPr>
          <p:nvPr/>
        </p:nvSpPr>
        <p:spPr bwMode="auto">
          <a:xfrm>
            <a:off x="4032250" y="44180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278377D-B1BE-4E93-8B37-91587860A925}" type="slidenum">
              <a:rPr lang="en-US" altLang="zh-TW" sz="1400">
                <a:solidFill>
                  <a:srgbClr val="333399"/>
                </a:solidFill>
              </a:rPr>
              <a:pPr/>
              <a:t>59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時間安排</a:t>
            </a:r>
          </a:p>
        </p:txBody>
      </p:sp>
      <p:graphicFrame>
        <p:nvGraphicFramePr>
          <p:cNvPr id="417795" name="Group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824288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過去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改善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標楷體" charset="0"/>
                        <a:cs typeface="標楷體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656" name="Rectangle 14"/>
          <p:cNvSpPr>
            <a:spLocks noChangeArrowheads="1"/>
          </p:cNvSpPr>
          <p:nvPr/>
        </p:nvSpPr>
        <p:spPr bwMode="auto">
          <a:xfrm>
            <a:off x="1692275" y="2133600"/>
            <a:ext cx="1655763" cy="3603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99"/>
                </a:solidFill>
              </a:rPr>
              <a:t>製造設計</a:t>
            </a:r>
          </a:p>
        </p:txBody>
      </p:sp>
      <p:sp>
        <p:nvSpPr>
          <p:cNvPr id="112657" name="Rectangle 15"/>
          <p:cNvSpPr>
            <a:spLocks noChangeArrowheads="1"/>
          </p:cNvSpPr>
          <p:nvPr/>
        </p:nvSpPr>
        <p:spPr bwMode="auto">
          <a:xfrm>
            <a:off x="3348038" y="2133600"/>
            <a:ext cx="1655762" cy="360363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模具設計</a:t>
            </a:r>
          </a:p>
        </p:txBody>
      </p:sp>
      <p:sp>
        <p:nvSpPr>
          <p:cNvPr id="112658" name="Rectangle 16"/>
          <p:cNvSpPr>
            <a:spLocks noChangeArrowheads="1"/>
          </p:cNvSpPr>
          <p:nvPr/>
        </p:nvSpPr>
        <p:spPr bwMode="auto">
          <a:xfrm>
            <a:off x="5003800" y="2133600"/>
            <a:ext cx="1655763" cy="36036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00"/>
                </a:solidFill>
              </a:rPr>
              <a:t>驗證、試做</a:t>
            </a:r>
          </a:p>
        </p:txBody>
      </p:sp>
      <p:sp>
        <p:nvSpPr>
          <p:cNvPr id="112659" name="Rectangle 17"/>
          <p:cNvSpPr>
            <a:spLocks noChangeArrowheads="1"/>
          </p:cNvSpPr>
          <p:nvPr/>
        </p:nvSpPr>
        <p:spPr bwMode="auto">
          <a:xfrm>
            <a:off x="6659563" y="2133600"/>
            <a:ext cx="936625" cy="360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量產</a:t>
            </a:r>
          </a:p>
        </p:txBody>
      </p:sp>
      <p:sp>
        <p:nvSpPr>
          <p:cNvPr id="112660" name="Text Box 18"/>
          <p:cNvSpPr txBox="1">
            <a:spLocks noChangeArrowheads="1"/>
          </p:cNvSpPr>
          <p:nvPr/>
        </p:nvSpPr>
        <p:spPr bwMode="auto">
          <a:xfrm>
            <a:off x="2103438" y="2657475"/>
            <a:ext cx="429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計畫開始至量產，前後需</a:t>
            </a:r>
            <a:r>
              <a:rPr lang="en-US" altLang="zh-TW"/>
              <a:t>161</a:t>
            </a:r>
            <a:r>
              <a:rPr lang="zh-TW" altLang="en-US"/>
              <a:t>天</a:t>
            </a:r>
          </a:p>
        </p:txBody>
      </p:sp>
      <p:sp>
        <p:nvSpPr>
          <p:cNvPr id="112661" name="Rectangle 19"/>
          <p:cNvSpPr>
            <a:spLocks noChangeArrowheads="1"/>
          </p:cNvSpPr>
          <p:nvPr/>
        </p:nvSpPr>
        <p:spPr bwMode="auto">
          <a:xfrm>
            <a:off x="1692275" y="3429000"/>
            <a:ext cx="1655763" cy="3603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99"/>
                </a:solidFill>
              </a:rPr>
              <a:t>協同設計</a:t>
            </a:r>
          </a:p>
        </p:txBody>
      </p:sp>
      <p:sp>
        <p:nvSpPr>
          <p:cNvPr id="112662" name="Rectangle 20"/>
          <p:cNvSpPr>
            <a:spLocks noChangeArrowheads="1"/>
          </p:cNvSpPr>
          <p:nvPr/>
        </p:nvSpPr>
        <p:spPr bwMode="auto">
          <a:xfrm>
            <a:off x="2627313" y="3789363"/>
            <a:ext cx="1655762" cy="360362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模具設計</a:t>
            </a:r>
          </a:p>
        </p:txBody>
      </p:sp>
      <p:sp>
        <p:nvSpPr>
          <p:cNvPr id="112663" name="Rectangle 21"/>
          <p:cNvSpPr>
            <a:spLocks noChangeArrowheads="1"/>
          </p:cNvSpPr>
          <p:nvPr/>
        </p:nvSpPr>
        <p:spPr bwMode="auto">
          <a:xfrm>
            <a:off x="3348038" y="4148138"/>
            <a:ext cx="1655762" cy="36036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00"/>
                </a:solidFill>
              </a:rPr>
              <a:t>驗證、試做</a:t>
            </a:r>
          </a:p>
        </p:txBody>
      </p:sp>
      <p:sp>
        <p:nvSpPr>
          <p:cNvPr id="112664" name="Rectangle 22"/>
          <p:cNvSpPr>
            <a:spLocks noChangeArrowheads="1"/>
          </p:cNvSpPr>
          <p:nvPr/>
        </p:nvSpPr>
        <p:spPr bwMode="auto">
          <a:xfrm>
            <a:off x="5003800" y="4149725"/>
            <a:ext cx="936625" cy="3603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</a:rPr>
              <a:t>量產</a:t>
            </a:r>
          </a:p>
        </p:txBody>
      </p:sp>
      <p:sp>
        <p:nvSpPr>
          <p:cNvPr id="112665" name="Text Box 23"/>
          <p:cNvSpPr txBox="1">
            <a:spLocks noChangeArrowheads="1"/>
          </p:cNvSpPr>
          <p:nvPr/>
        </p:nvSpPr>
        <p:spPr bwMode="auto">
          <a:xfrm>
            <a:off x="1979613" y="4797425"/>
            <a:ext cx="483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計畫開始至量產，前後縮短為</a:t>
            </a:r>
            <a:r>
              <a:rPr lang="en-US" altLang="zh-TW"/>
              <a:t> 88</a:t>
            </a:r>
            <a:r>
              <a:rPr lang="zh-TW" altLang="en-US"/>
              <a:t>天</a:t>
            </a:r>
            <a:endParaRPr lang="en-US" altLang="zh-TW"/>
          </a:p>
          <a:p>
            <a:pPr eaLnBrk="1" hangingPunct="1"/>
            <a:r>
              <a:rPr lang="zh-TW" altLang="en-US"/>
              <a:t>模具製作從</a:t>
            </a:r>
            <a:r>
              <a:rPr lang="en-US" altLang="zh-TW"/>
              <a:t> 28</a:t>
            </a:r>
            <a:r>
              <a:rPr lang="zh-TW" altLang="en-US"/>
              <a:t>天改進為</a:t>
            </a:r>
            <a:r>
              <a:rPr lang="en-US" altLang="zh-TW"/>
              <a:t>7</a:t>
            </a:r>
            <a:r>
              <a:rPr lang="zh-TW" altLang="en-US"/>
              <a:t>天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B1EB74-FBF7-48CC-89FA-108127A40BD5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95234" name="Picture 2" descr="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034337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ea typeface="SimHei" pitchFamily="49" charset="-122"/>
              </a:rPr>
              <a:t>填表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1981200" y="2362200"/>
            <a:ext cx="6858000" cy="3902075"/>
            <a:chOff x="1248" y="1680"/>
            <a:chExt cx="3312" cy="2458"/>
          </a:xfrm>
        </p:grpSpPr>
        <p:sp>
          <p:nvSpPr>
            <p:cNvPr id="114728" name="Rectangle 3"/>
            <p:cNvSpPr>
              <a:spLocks noChangeArrowheads="1"/>
            </p:cNvSpPr>
            <p:nvPr/>
          </p:nvSpPr>
          <p:spPr bwMode="auto">
            <a:xfrm>
              <a:off x="1536" y="1680"/>
              <a:ext cx="3024" cy="23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en-US" sz="2800">
                <a:ea typeface="標楷體" panose="03000509000000000000" pitchFamily="65" charset="-120"/>
              </a:endParaRPr>
            </a:p>
          </p:txBody>
        </p:sp>
        <p:sp>
          <p:nvSpPr>
            <p:cNvPr id="114729" name="Text Box 4"/>
            <p:cNvSpPr txBox="1">
              <a:spLocks noChangeArrowheads="1"/>
            </p:cNvSpPr>
            <p:nvPr/>
          </p:nvSpPr>
          <p:spPr bwMode="auto">
            <a:xfrm>
              <a:off x="1248" y="1776"/>
              <a:ext cx="260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000" b="1">
                  <a:solidFill>
                    <a:srgbClr val="FF3300"/>
                  </a:solidFill>
                  <a:ea typeface="標楷體" panose="03000509000000000000" pitchFamily="65" charset="-120"/>
                </a:rPr>
                <a:t>流程設計以一單到底為原則</a:t>
              </a:r>
            </a:p>
          </p:txBody>
        </p:sp>
      </p:grp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838200" y="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4000" b="1">
              <a:solidFill>
                <a:srgbClr val="FFFF66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14692" name="AutoShape 6"/>
          <p:cNvSpPr>
            <a:spLocks noChangeArrowheads="1"/>
          </p:cNvSpPr>
          <p:nvPr/>
        </p:nvSpPr>
        <p:spPr bwMode="auto">
          <a:xfrm>
            <a:off x="457200" y="1676400"/>
            <a:ext cx="1295400" cy="533400"/>
          </a:xfrm>
          <a:prstGeom prst="flowChartMultidocumen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bg1"/>
                </a:solidFill>
                <a:ea typeface="標楷體" panose="03000509000000000000" pitchFamily="65" charset="-120"/>
              </a:rPr>
              <a:t>客戶需求</a:t>
            </a:r>
          </a:p>
        </p:txBody>
      </p:sp>
      <p:sp>
        <p:nvSpPr>
          <p:cNvPr id="114693" name="AutoShape 7"/>
          <p:cNvSpPr>
            <a:spLocks noChangeArrowheads="1"/>
          </p:cNvSpPr>
          <p:nvPr/>
        </p:nvSpPr>
        <p:spPr bwMode="auto">
          <a:xfrm>
            <a:off x="2362200" y="1676400"/>
            <a:ext cx="1295400" cy="533400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bg1"/>
                </a:solidFill>
                <a:ea typeface="標楷體" panose="03000509000000000000" pitchFamily="65" charset="-120"/>
              </a:rPr>
              <a:t>資材需求</a:t>
            </a:r>
          </a:p>
        </p:txBody>
      </p:sp>
      <p:sp>
        <p:nvSpPr>
          <p:cNvPr id="114694" name="Text Box 8"/>
          <p:cNvSpPr txBox="1">
            <a:spLocks noChangeArrowheads="1"/>
          </p:cNvSpPr>
          <p:nvPr/>
        </p:nvSpPr>
        <p:spPr bwMode="auto">
          <a:xfrm>
            <a:off x="838200" y="12223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u="sng">
                <a:solidFill>
                  <a:srgbClr val="800080"/>
                </a:solidFill>
                <a:ea typeface="標楷體" panose="03000509000000000000" pitchFamily="65" charset="-120"/>
              </a:rPr>
              <a:t>客戶</a:t>
            </a: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1600200" y="1219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 u="sng">
                <a:solidFill>
                  <a:schemeClr val="accent2"/>
                </a:solidFill>
                <a:ea typeface="標楷體" panose="03000509000000000000" pitchFamily="65" charset="-120"/>
              </a:rPr>
              <a:t>經營現況</a:t>
            </a:r>
          </a:p>
        </p:txBody>
      </p:sp>
      <p:sp>
        <p:nvSpPr>
          <p:cNvPr id="114696" name="Text Box 10"/>
          <p:cNvSpPr txBox="1">
            <a:spLocks noChangeArrowheads="1"/>
          </p:cNvSpPr>
          <p:nvPr/>
        </p:nvSpPr>
        <p:spPr bwMode="auto">
          <a:xfrm>
            <a:off x="5791200" y="1295400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 u="sng">
                <a:solidFill>
                  <a:schemeClr val="accent2"/>
                </a:solidFill>
                <a:ea typeface="標楷體" panose="03000509000000000000" pitchFamily="65" charset="-120"/>
              </a:rPr>
              <a:t>新經營模式</a:t>
            </a:r>
          </a:p>
        </p:txBody>
      </p:sp>
      <p:sp>
        <p:nvSpPr>
          <p:cNvPr id="114697" name="Line 11"/>
          <p:cNvSpPr>
            <a:spLocks noChangeShapeType="1"/>
          </p:cNvSpPr>
          <p:nvPr/>
        </p:nvSpPr>
        <p:spPr bwMode="auto">
          <a:xfrm>
            <a:off x="1828800" y="1905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8" name="Line 12"/>
          <p:cNvSpPr>
            <a:spLocks noChangeShapeType="1"/>
          </p:cNvSpPr>
          <p:nvPr/>
        </p:nvSpPr>
        <p:spPr bwMode="auto">
          <a:xfrm>
            <a:off x="2895600" y="22098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9" name="Line 13"/>
          <p:cNvSpPr>
            <a:spLocks noChangeShapeType="1"/>
          </p:cNvSpPr>
          <p:nvPr/>
        </p:nvSpPr>
        <p:spPr bwMode="auto">
          <a:xfrm>
            <a:off x="2895600" y="2895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0" name="Line 14"/>
          <p:cNvSpPr>
            <a:spLocks noChangeShapeType="1"/>
          </p:cNvSpPr>
          <p:nvPr/>
        </p:nvSpPr>
        <p:spPr bwMode="auto">
          <a:xfrm>
            <a:off x="2895600" y="4114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1" name="Line 15"/>
          <p:cNvSpPr>
            <a:spLocks noChangeShapeType="1"/>
          </p:cNvSpPr>
          <p:nvPr/>
        </p:nvSpPr>
        <p:spPr bwMode="auto">
          <a:xfrm>
            <a:off x="2895600" y="3733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2" name="Line 16"/>
          <p:cNvSpPr>
            <a:spLocks noChangeShapeType="1"/>
          </p:cNvSpPr>
          <p:nvPr/>
        </p:nvSpPr>
        <p:spPr bwMode="auto">
          <a:xfrm>
            <a:off x="2895600" y="5410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703" name="Text Box 17"/>
          <p:cNvSpPr txBox="1">
            <a:spLocks noChangeArrowheads="1"/>
          </p:cNvSpPr>
          <p:nvPr/>
        </p:nvSpPr>
        <p:spPr bwMode="auto">
          <a:xfrm>
            <a:off x="3276600" y="2489200"/>
            <a:ext cx="196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非常備、非計畫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性需求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9900CC"/>
                </a:solidFill>
                <a:ea typeface="標楷體" panose="03000509000000000000" pitchFamily="65" charset="-120"/>
              </a:rPr>
              <a:t>需求請購開單</a:t>
            </a:r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)</a:t>
            </a:r>
            <a:endParaRPr lang="en-US" altLang="zh-TW" sz="2000" b="1">
              <a:ea typeface="標楷體" panose="03000509000000000000" pitchFamily="65" charset="-120"/>
            </a:endParaRPr>
          </a:p>
        </p:txBody>
      </p:sp>
      <p:sp>
        <p:nvSpPr>
          <p:cNvPr id="114704" name="Text Box 18"/>
          <p:cNvSpPr txBox="1">
            <a:spLocks noChangeArrowheads="1"/>
          </p:cNvSpPr>
          <p:nvPr/>
        </p:nvSpPr>
        <p:spPr bwMode="auto">
          <a:xfrm>
            <a:off x="7467600" y="17557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u="sng">
                <a:solidFill>
                  <a:srgbClr val="800080"/>
                </a:solidFill>
                <a:ea typeface="標楷體" panose="03000509000000000000" pitchFamily="65" charset="-120"/>
              </a:rPr>
              <a:t>供應商</a:t>
            </a:r>
          </a:p>
        </p:txBody>
      </p:sp>
      <p:sp>
        <p:nvSpPr>
          <p:cNvPr id="114705" name="Text Box 19"/>
          <p:cNvSpPr txBox="1">
            <a:spLocks noChangeArrowheads="1"/>
          </p:cNvSpPr>
          <p:nvPr/>
        </p:nvSpPr>
        <p:spPr bwMode="auto">
          <a:xfrm>
            <a:off x="3276600" y="3784600"/>
            <a:ext cx="196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常備計畫性需求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b="1">
                <a:solidFill>
                  <a:srgbClr val="9900CC"/>
                </a:solidFill>
                <a:ea typeface="標楷體" panose="03000509000000000000" pitchFamily="65" charset="-120"/>
              </a:rPr>
              <a:t>—</a:t>
            </a:r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不隨料號變化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000">
                <a:solidFill>
                  <a:srgbClr val="9900CC"/>
                </a:solidFill>
                <a:ea typeface="標楷體" panose="03000509000000000000" pitchFamily="65" charset="-120"/>
              </a:rPr>
              <a:t>採購點開單</a:t>
            </a:r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)</a:t>
            </a:r>
            <a:endParaRPr lang="en-US" altLang="zh-TW" sz="2000" b="1">
              <a:ea typeface="標楷體" panose="03000509000000000000" pitchFamily="65" charset="-120"/>
            </a:endParaRPr>
          </a:p>
        </p:txBody>
      </p:sp>
      <p:sp>
        <p:nvSpPr>
          <p:cNvPr id="114706" name="Text Box 20"/>
          <p:cNvSpPr txBox="1">
            <a:spLocks noChangeArrowheads="1"/>
          </p:cNvSpPr>
          <p:nvPr/>
        </p:nvSpPr>
        <p:spPr bwMode="auto">
          <a:xfrm>
            <a:off x="3352800" y="5080000"/>
            <a:ext cx="1962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常備計畫性需求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b="1">
                <a:solidFill>
                  <a:srgbClr val="9900CC"/>
                </a:solidFill>
                <a:ea typeface="標楷體" panose="03000509000000000000" pitchFamily="65" charset="-120"/>
              </a:rPr>
              <a:t>—</a:t>
            </a:r>
            <a:r>
              <a:rPr lang="zh-TW" altLang="en-US" sz="2000" b="1">
                <a:solidFill>
                  <a:srgbClr val="9900CC"/>
                </a:solidFill>
                <a:ea typeface="標楷體" panose="03000509000000000000" pitchFamily="65" charset="-120"/>
              </a:rPr>
              <a:t>隨料號變化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(MRP</a:t>
            </a:r>
            <a:r>
              <a:rPr lang="zh-TW" altLang="en-US" sz="2000">
                <a:solidFill>
                  <a:srgbClr val="9900CC"/>
                </a:solidFill>
                <a:ea typeface="標楷體" panose="03000509000000000000" pitchFamily="65" charset="-120"/>
              </a:rPr>
              <a:t>開單</a:t>
            </a:r>
            <a:r>
              <a:rPr lang="en-US" altLang="zh-TW" sz="2000">
                <a:solidFill>
                  <a:srgbClr val="9900CC"/>
                </a:solidFill>
                <a:ea typeface="標楷體" panose="03000509000000000000" pitchFamily="65" charset="-120"/>
              </a:rPr>
              <a:t>)</a:t>
            </a:r>
            <a:endParaRPr lang="en-US" altLang="zh-TW" sz="2000" b="1">
              <a:solidFill>
                <a:srgbClr val="9900CC"/>
              </a:solidFill>
              <a:ea typeface="標楷體" panose="03000509000000000000" pitchFamily="65" charset="-120"/>
            </a:endParaRPr>
          </a:p>
        </p:txBody>
      </p:sp>
      <p:sp>
        <p:nvSpPr>
          <p:cNvPr id="114707" name="Text Box 21"/>
          <p:cNvSpPr txBox="1">
            <a:spLocks noChangeArrowheads="1"/>
          </p:cNvSpPr>
          <p:nvPr/>
        </p:nvSpPr>
        <p:spPr bwMode="auto">
          <a:xfrm>
            <a:off x="6248400" y="17557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u="sng">
                <a:solidFill>
                  <a:srgbClr val="800080"/>
                </a:solidFill>
                <a:ea typeface="標楷體" panose="03000509000000000000" pitchFamily="65" charset="-120"/>
              </a:rPr>
              <a:t>本公司</a:t>
            </a:r>
          </a:p>
        </p:txBody>
      </p:sp>
      <p:grpSp>
        <p:nvGrpSpPr>
          <p:cNvPr id="114708" name="Group 22"/>
          <p:cNvGrpSpPr>
            <a:grpSpLocks/>
          </p:cNvGrpSpPr>
          <p:nvPr/>
        </p:nvGrpSpPr>
        <p:grpSpPr bwMode="auto">
          <a:xfrm>
            <a:off x="5257800" y="3733800"/>
            <a:ext cx="3521075" cy="568325"/>
            <a:chOff x="3168" y="2577"/>
            <a:chExt cx="2218" cy="358"/>
          </a:xfrm>
        </p:grpSpPr>
        <p:sp>
          <p:nvSpPr>
            <p:cNvPr id="114723" name="Text Box 23"/>
            <p:cNvSpPr txBox="1">
              <a:spLocks noChangeArrowheads="1"/>
            </p:cNvSpPr>
            <p:nvPr/>
          </p:nvSpPr>
          <p:spPr bwMode="auto">
            <a:xfrm>
              <a:off x="3936" y="2673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補貨倉</a:t>
              </a:r>
              <a:endParaRPr lang="zh-TW" altLang="en-US" sz="2000" b="1">
                <a:ea typeface="標楷體" panose="03000509000000000000" pitchFamily="65" charset="-120"/>
              </a:endParaRPr>
            </a:p>
          </p:txBody>
        </p:sp>
        <p:grpSp>
          <p:nvGrpSpPr>
            <p:cNvPr id="114724" name="Group 24"/>
            <p:cNvGrpSpPr>
              <a:grpSpLocks/>
            </p:cNvGrpSpPr>
            <p:nvPr/>
          </p:nvGrpSpPr>
          <p:grpSpPr bwMode="auto">
            <a:xfrm>
              <a:off x="3168" y="2577"/>
              <a:ext cx="671" cy="256"/>
              <a:chOff x="2928" y="2528"/>
              <a:chExt cx="671" cy="256"/>
            </a:xfrm>
          </p:grpSpPr>
          <p:sp>
            <p:nvSpPr>
              <p:cNvPr id="114726" name="Line 25"/>
              <p:cNvSpPr>
                <a:spLocks noChangeShapeType="1"/>
              </p:cNvSpPr>
              <p:nvPr/>
            </p:nvSpPr>
            <p:spPr bwMode="auto">
              <a:xfrm>
                <a:off x="2928" y="278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727" name="Text Box 26"/>
              <p:cNvSpPr txBox="1">
                <a:spLocks noChangeArrowheads="1"/>
              </p:cNvSpPr>
              <p:nvPr/>
            </p:nvSpPr>
            <p:spPr bwMode="auto">
              <a:xfrm>
                <a:off x="2928" y="2528"/>
                <a:ext cx="6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b="1">
                    <a:ea typeface="標楷體" panose="03000509000000000000" pitchFamily="65" charset="-120"/>
                  </a:rPr>
                  <a:t>Model 2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14725" name="Text Box 27"/>
            <p:cNvSpPr txBox="1">
              <a:spLocks noChangeArrowheads="1"/>
            </p:cNvSpPr>
            <p:nvPr/>
          </p:nvSpPr>
          <p:spPr bwMode="auto">
            <a:xfrm>
              <a:off x="4416" y="2685"/>
              <a:ext cx="9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</a:t>
              </a:r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  Push </a:t>
              </a:r>
            </a:p>
          </p:txBody>
        </p:sp>
      </p:grpSp>
      <p:grpSp>
        <p:nvGrpSpPr>
          <p:cNvPr id="114709" name="Group 28"/>
          <p:cNvGrpSpPr>
            <a:grpSpLocks/>
          </p:cNvGrpSpPr>
          <p:nvPr/>
        </p:nvGrpSpPr>
        <p:grpSpPr bwMode="auto">
          <a:xfrm>
            <a:off x="5334000" y="5181600"/>
            <a:ext cx="3308350" cy="623888"/>
            <a:chOff x="3168" y="3441"/>
            <a:chExt cx="2084" cy="393"/>
          </a:xfrm>
        </p:grpSpPr>
        <p:sp>
          <p:nvSpPr>
            <p:cNvPr id="114718" name="Text Box 29"/>
            <p:cNvSpPr txBox="1">
              <a:spLocks noChangeArrowheads="1"/>
            </p:cNvSpPr>
            <p:nvPr/>
          </p:nvSpPr>
          <p:spPr bwMode="auto">
            <a:xfrm>
              <a:off x="4656" y="3584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寄存倉</a:t>
              </a:r>
            </a:p>
          </p:txBody>
        </p:sp>
        <p:grpSp>
          <p:nvGrpSpPr>
            <p:cNvPr id="114719" name="Group 30"/>
            <p:cNvGrpSpPr>
              <a:grpSpLocks/>
            </p:cNvGrpSpPr>
            <p:nvPr/>
          </p:nvGrpSpPr>
          <p:grpSpPr bwMode="auto">
            <a:xfrm>
              <a:off x="3168" y="3441"/>
              <a:ext cx="671" cy="255"/>
              <a:chOff x="2928" y="3297"/>
              <a:chExt cx="671" cy="255"/>
            </a:xfrm>
          </p:grpSpPr>
          <p:sp>
            <p:nvSpPr>
              <p:cNvPr id="114721" name="Line 31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722" name="Text Box 32"/>
              <p:cNvSpPr txBox="1">
                <a:spLocks noChangeArrowheads="1"/>
              </p:cNvSpPr>
              <p:nvPr/>
            </p:nvSpPr>
            <p:spPr bwMode="auto">
              <a:xfrm>
                <a:off x="2928" y="3297"/>
                <a:ext cx="67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b="1">
                    <a:ea typeface="標楷體" panose="03000509000000000000" pitchFamily="65" charset="-120"/>
                  </a:rPr>
                  <a:t>Model 3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114720" name="Text Box 33"/>
            <p:cNvSpPr txBox="1">
              <a:spLocks noChangeArrowheads="1"/>
            </p:cNvSpPr>
            <p:nvPr/>
          </p:nvSpPr>
          <p:spPr bwMode="auto">
            <a:xfrm>
              <a:off x="4032" y="3581"/>
              <a:ext cx="7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</a:rPr>
                <a:t>Pull </a:t>
              </a:r>
              <a:r>
                <a:rPr lang="en-US" altLang="zh-TW" sz="2000" b="1">
                  <a:solidFill>
                    <a:srgbClr val="0000CC"/>
                  </a:solidFill>
                  <a:ea typeface="標楷體" panose="03000509000000000000" pitchFamily="65" charset="-120"/>
                  <a:sym typeface="Symbol" panose="05050102010706020507" pitchFamily="18" charset="2"/>
                </a:rPr>
                <a:t></a:t>
              </a:r>
            </a:p>
          </p:txBody>
        </p:sp>
      </p:grpSp>
      <p:sp>
        <p:nvSpPr>
          <p:cNvPr id="114710" name="Text Box 34"/>
          <p:cNvSpPr txBox="1">
            <a:spLocks noChangeArrowheads="1"/>
          </p:cNvSpPr>
          <p:nvPr/>
        </p:nvSpPr>
        <p:spPr bwMode="auto">
          <a:xfrm>
            <a:off x="6248400" y="2971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現行模式</a:t>
            </a:r>
            <a:r>
              <a:rPr lang="en-US" altLang="zh-TW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000" b="1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zh-TW" altLang="en-US" sz="2000" b="1">
              <a:solidFill>
                <a:srgbClr val="0000CC"/>
              </a:solidFill>
              <a:ea typeface="標楷體" panose="03000509000000000000" pitchFamily="65" charset="-120"/>
            </a:endParaRPr>
          </a:p>
        </p:txBody>
      </p:sp>
      <p:grpSp>
        <p:nvGrpSpPr>
          <p:cNvPr id="114711" name="Group 35"/>
          <p:cNvGrpSpPr>
            <a:grpSpLocks/>
          </p:cNvGrpSpPr>
          <p:nvPr/>
        </p:nvGrpSpPr>
        <p:grpSpPr bwMode="auto">
          <a:xfrm>
            <a:off x="5222875" y="2743200"/>
            <a:ext cx="1065213" cy="404813"/>
            <a:chOff x="2928" y="1713"/>
            <a:chExt cx="671" cy="255"/>
          </a:xfrm>
        </p:grpSpPr>
        <p:sp>
          <p:nvSpPr>
            <p:cNvPr id="114716" name="Line 36"/>
            <p:cNvSpPr>
              <a:spLocks noChangeShapeType="1"/>
            </p:cNvSpPr>
            <p:nvPr/>
          </p:nvSpPr>
          <p:spPr bwMode="auto">
            <a:xfrm>
              <a:off x="2928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4717" name="Text Box 37"/>
            <p:cNvSpPr txBox="1">
              <a:spLocks noChangeArrowheads="1"/>
            </p:cNvSpPr>
            <p:nvPr/>
          </p:nvSpPr>
          <p:spPr bwMode="auto">
            <a:xfrm>
              <a:off x="2928" y="1713"/>
              <a:ext cx="6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ea typeface="標楷體" panose="03000509000000000000" pitchFamily="65" charset="-120"/>
                </a:rPr>
                <a:t>Model 1</a:t>
              </a:r>
              <a:endParaRPr lang="en-US" altLang="zh-TW" sz="2000">
                <a:ea typeface="標楷體" panose="03000509000000000000" pitchFamily="65" charset="-120"/>
              </a:endParaRPr>
            </a:p>
          </p:txBody>
        </p:sp>
      </p:grpSp>
      <p:sp>
        <p:nvSpPr>
          <p:cNvPr id="114712" name="Text Box 38"/>
          <p:cNvSpPr txBox="1">
            <a:spLocks noChangeArrowheads="1"/>
          </p:cNvSpPr>
          <p:nvPr/>
        </p:nvSpPr>
        <p:spPr bwMode="auto">
          <a:xfrm>
            <a:off x="7315200" y="30480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solidFill>
                  <a:srgbClr val="0000CC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 Collaborate</a:t>
            </a:r>
            <a:r>
              <a:rPr lang="en-US" altLang="zh-TW" sz="2000" b="1">
                <a:solidFill>
                  <a:srgbClr val="0000CC"/>
                </a:solidFill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14713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391400" cy="838200"/>
          </a:xfrm>
        </p:spPr>
        <p:txBody>
          <a:bodyPr/>
          <a:lstStyle/>
          <a:p>
            <a:pPr eaLnBrk="1" hangingPunct="1"/>
            <a:r>
              <a:rPr lang="zh-TW" altLang="en-US" sz="3200">
                <a:solidFill>
                  <a:srgbClr val="333399"/>
                </a:solidFill>
              </a:rPr>
              <a:t>乙公司採購作業的</a:t>
            </a:r>
            <a:r>
              <a:rPr lang="zh-TW" altLang="zh-TW" sz="3200">
                <a:solidFill>
                  <a:srgbClr val="333399"/>
                </a:solidFill>
              </a:rPr>
              <a:t>現況與未來</a:t>
            </a:r>
            <a:endParaRPr lang="zh-TW" altLang="en-US" sz="3200">
              <a:solidFill>
                <a:srgbClr val="333399"/>
              </a:solidFill>
            </a:endParaRPr>
          </a:p>
        </p:txBody>
      </p:sp>
      <p:sp>
        <p:nvSpPr>
          <p:cNvPr id="114714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715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1B9519-4379-4C49-BB97-990827DB3067}" type="slidenum">
              <a:rPr lang="en-US" altLang="zh-TW" sz="1400">
                <a:solidFill>
                  <a:srgbClr val="333399"/>
                </a:solidFill>
              </a:rPr>
              <a:pPr/>
              <a:t>60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EEEA30-0294-4D2F-8AAE-0F86AA2B2C4A}" type="slidenum">
              <a:rPr lang="en-US" altLang="zh-TW" sz="1400">
                <a:solidFill>
                  <a:srgbClr val="333399"/>
                </a:solidFill>
              </a:rPr>
              <a:pPr/>
              <a:t>61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我和一些生產主管的討論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eaLnBrk="1" hangingPunct="1"/>
            <a:r>
              <a:rPr lang="zh-TW" altLang="en-US" sz="2800"/>
              <a:t>為何不能取消「請購作業」？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我們需要檢視</a:t>
            </a:r>
            <a:r>
              <a:rPr lang="en-US" altLang="zh-TW" sz="2400">
                <a:ea typeface="新細明體" panose="02020500000000000000" pitchFamily="18" charset="-120"/>
              </a:rPr>
              <a:t>MRP</a:t>
            </a:r>
            <a:r>
              <a:rPr lang="zh-TW" altLang="en-US" sz="2400">
                <a:ea typeface="新細明體" panose="02020500000000000000" pitchFamily="18" charset="-120"/>
              </a:rPr>
              <a:t>產生的物料需求，加以調整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為何需要調整？</a:t>
            </a:r>
            <a:endParaRPr lang="en-US" altLang="zh-TW" sz="2800"/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BOM</a:t>
            </a:r>
            <a:r>
              <a:rPr lang="zh-TW" altLang="en-US" sz="2400">
                <a:ea typeface="新細明體" panose="02020500000000000000" pitchFamily="18" charset="-120"/>
              </a:rPr>
              <a:t>經常不能反映需要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為何不是調整</a:t>
            </a:r>
            <a:r>
              <a:rPr lang="en-US" altLang="zh-TW" sz="2800"/>
              <a:t>BOM?</a:t>
            </a:r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BOM</a:t>
            </a:r>
            <a:r>
              <a:rPr lang="zh-TW" altLang="en-US" sz="2400">
                <a:ea typeface="新細明體" panose="02020500000000000000" pitchFamily="18" charset="-120"/>
              </a:rPr>
              <a:t>不完整？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成品無法反映客制化需求？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其他問題：為何需要每一次都議價？</a:t>
            </a:r>
            <a:r>
              <a:rPr lang="en-US" altLang="zh-TW" sz="2800"/>
              <a:t>…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243013" y="4343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Ａ廠商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Ｂ廠商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Ｃ廠商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D</a:t>
            </a: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Ｅ廠商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Ｆ廠商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b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</a:br>
            <a:r>
              <a:rPr lang="zh-TW" altLang="en-US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Ｇ廠商</a:t>
            </a:r>
            <a:r>
              <a:rPr lang="en-US" altLang="zh-TW" sz="18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en-US" altLang="zh-TW" sz="1000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●</a:t>
            </a:r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785813" y="3886200"/>
            <a:ext cx="8139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8788" name="Group 4"/>
          <p:cNvGrpSpPr>
            <a:grpSpLocks/>
          </p:cNvGrpSpPr>
          <p:nvPr/>
        </p:nvGrpSpPr>
        <p:grpSpPr bwMode="auto">
          <a:xfrm>
            <a:off x="265113" y="1219200"/>
            <a:ext cx="8878887" cy="5410200"/>
            <a:chOff x="167" y="768"/>
            <a:chExt cx="6059" cy="3408"/>
          </a:xfrm>
        </p:grpSpPr>
        <p:sp>
          <p:nvSpPr>
            <p:cNvPr id="118792" name="Rectangle 5"/>
            <p:cNvSpPr>
              <a:spLocks noChangeArrowheads="1"/>
            </p:cNvSpPr>
            <p:nvPr/>
          </p:nvSpPr>
          <p:spPr bwMode="auto">
            <a:xfrm>
              <a:off x="1524" y="768"/>
              <a:ext cx="44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zh-TW" b="1">
                  <a:solidFill>
                    <a:srgbClr val="993300"/>
                  </a:solidFill>
                  <a:ea typeface="標楷體" panose="03000509000000000000" pitchFamily="65" charset="-120"/>
                </a:rPr>
                <a:t>1</a:t>
              </a:r>
              <a:r>
                <a:rPr lang="zh-TW" altLang="en-US" b="1">
                  <a:solidFill>
                    <a:srgbClr val="993300"/>
                  </a:solidFill>
                  <a:ea typeface="標楷體" panose="03000509000000000000" pitchFamily="65" charset="-120"/>
                </a:rPr>
                <a:t>、單據多</a:t>
              </a:r>
              <a:r>
                <a:rPr lang="en-US" altLang="zh-TW" b="1">
                  <a:solidFill>
                    <a:srgbClr val="993300"/>
                  </a:solidFill>
                  <a:ea typeface="標楷體" panose="03000509000000000000" pitchFamily="65" charset="-120"/>
                </a:rPr>
                <a:t>  2</a:t>
              </a:r>
              <a:r>
                <a:rPr lang="zh-TW" altLang="en-US" b="1">
                  <a:solidFill>
                    <a:srgbClr val="993300"/>
                  </a:solidFill>
                  <a:ea typeface="標楷體" panose="03000509000000000000" pitchFamily="65" charset="-120"/>
                </a:rPr>
                <a:t>、處理次數多</a:t>
              </a:r>
              <a:r>
                <a:rPr lang="en-US" altLang="zh-TW" b="1">
                  <a:solidFill>
                    <a:srgbClr val="993300"/>
                  </a:solidFill>
                  <a:ea typeface="標楷體" panose="03000509000000000000" pitchFamily="65" charset="-120"/>
                </a:rPr>
                <a:t>  3</a:t>
              </a:r>
              <a:r>
                <a:rPr lang="zh-TW" altLang="en-US" b="1">
                  <a:solidFill>
                    <a:srgbClr val="993300"/>
                  </a:solidFill>
                  <a:ea typeface="標楷體" panose="03000509000000000000" pitchFamily="65" charset="-120"/>
                </a:rPr>
                <a:t>、管理成本高</a:t>
              </a:r>
              <a:endParaRPr lang="zh-TW" altLang="en-US" b="1">
                <a:solidFill>
                  <a:srgbClr val="0000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18793" name="Rectangle 6"/>
            <p:cNvSpPr>
              <a:spLocks noChangeArrowheads="1"/>
            </p:cNvSpPr>
            <p:nvPr/>
          </p:nvSpPr>
          <p:spPr bwMode="auto">
            <a:xfrm>
              <a:off x="2201" y="3552"/>
              <a:ext cx="312" cy="6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廠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商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乙</a:t>
              </a:r>
            </a:p>
          </p:txBody>
        </p:sp>
        <p:sp>
          <p:nvSpPr>
            <p:cNvPr id="118794" name="Rectangle 7"/>
            <p:cNvSpPr>
              <a:spLocks noChangeArrowheads="1"/>
            </p:cNvSpPr>
            <p:nvPr/>
          </p:nvSpPr>
          <p:spPr bwMode="auto">
            <a:xfrm>
              <a:off x="796" y="864"/>
              <a:ext cx="104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Ａ廠商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Ｂ廠商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Ｃ廠商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Ｄ廠商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Ｅ廠商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Ｆ廠商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b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Ｇ廠商</a:t>
              </a:r>
              <a:r>
                <a:rPr lang="en-US" altLang="zh-TW" sz="18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 </a:t>
              </a:r>
              <a:r>
                <a:rPr lang="en-US" altLang="zh-TW" sz="1000">
                  <a:solidFill>
                    <a:srgbClr val="333399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●</a:t>
              </a:r>
            </a:p>
          </p:txBody>
        </p:sp>
        <p:sp>
          <p:nvSpPr>
            <p:cNvPr id="118795" name="Line 8"/>
            <p:cNvSpPr>
              <a:spLocks noChangeShapeType="1"/>
            </p:cNvSpPr>
            <p:nvPr/>
          </p:nvSpPr>
          <p:spPr bwMode="auto">
            <a:xfrm>
              <a:off x="1782" y="1344"/>
              <a:ext cx="3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6" name="Line 9"/>
            <p:cNvSpPr>
              <a:spLocks noChangeShapeType="1"/>
            </p:cNvSpPr>
            <p:nvPr/>
          </p:nvSpPr>
          <p:spPr bwMode="auto">
            <a:xfrm flipV="1">
              <a:off x="1730" y="1824"/>
              <a:ext cx="26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7" name="Line 10"/>
            <p:cNvSpPr>
              <a:spLocks noChangeShapeType="1"/>
            </p:cNvSpPr>
            <p:nvPr/>
          </p:nvSpPr>
          <p:spPr bwMode="auto">
            <a:xfrm flipV="1">
              <a:off x="1730" y="1920"/>
              <a:ext cx="3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8" name="Line 11"/>
            <p:cNvSpPr>
              <a:spLocks noChangeShapeType="1"/>
            </p:cNvSpPr>
            <p:nvPr/>
          </p:nvSpPr>
          <p:spPr bwMode="auto">
            <a:xfrm flipV="1">
              <a:off x="1782" y="2064"/>
              <a:ext cx="364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799" name="Text Box 12"/>
            <p:cNvSpPr txBox="1">
              <a:spLocks noChangeArrowheads="1"/>
            </p:cNvSpPr>
            <p:nvPr/>
          </p:nvSpPr>
          <p:spPr bwMode="auto">
            <a:xfrm>
              <a:off x="536" y="1152"/>
              <a:ext cx="377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善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前</a:t>
              </a:r>
              <a:endParaRPr lang="zh-TW" altLang="en-US"/>
            </a:p>
          </p:txBody>
        </p:sp>
        <p:sp>
          <p:nvSpPr>
            <p:cNvPr id="118800" name="Line 13"/>
            <p:cNvSpPr>
              <a:spLocks noChangeShapeType="1"/>
            </p:cNvSpPr>
            <p:nvPr/>
          </p:nvSpPr>
          <p:spPr bwMode="auto">
            <a:xfrm>
              <a:off x="1730" y="168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1" name="Line 14"/>
            <p:cNvSpPr>
              <a:spLocks noChangeShapeType="1"/>
            </p:cNvSpPr>
            <p:nvPr/>
          </p:nvSpPr>
          <p:spPr bwMode="auto">
            <a:xfrm>
              <a:off x="1782" y="1488"/>
              <a:ext cx="26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2" name="Line 15"/>
            <p:cNvSpPr>
              <a:spLocks noChangeShapeType="1"/>
            </p:cNvSpPr>
            <p:nvPr/>
          </p:nvSpPr>
          <p:spPr bwMode="auto">
            <a:xfrm>
              <a:off x="1782" y="1200"/>
              <a:ext cx="3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3" name="Rectangle 16"/>
            <p:cNvSpPr>
              <a:spLocks noChangeArrowheads="1"/>
            </p:cNvSpPr>
            <p:nvPr/>
          </p:nvSpPr>
          <p:spPr bwMode="auto">
            <a:xfrm>
              <a:off x="1524" y="2496"/>
              <a:ext cx="47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zh-TW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1</a:t>
              </a:r>
              <a:r>
                <a:rPr lang="zh-TW" altLang="en-US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、減少單據</a:t>
              </a:r>
              <a:r>
                <a:rPr lang="en-US" altLang="zh-TW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  2</a:t>
              </a:r>
              <a:r>
                <a:rPr lang="zh-TW" altLang="en-US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、減少協力廠管理</a:t>
              </a:r>
              <a:r>
                <a:rPr lang="en-US" altLang="zh-TW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  3</a:t>
              </a:r>
              <a:r>
                <a:rPr lang="zh-TW" altLang="en-US" sz="2200" b="1">
                  <a:solidFill>
                    <a:srgbClr val="993300"/>
                  </a:solidFill>
                  <a:ea typeface="標楷體" panose="03000509000000000000" pitchFamily="65" charset="-120"/>
                </a:rPr>
                <a:t>、整合後成本降低</a:t>
              </a:r>
              <a:endParaRPr lang="zh-TW" altLang="en-US" sz="2200" b="1">
                <a:solidFill>
                  <a:srgbClr val="000099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18804" name="Rectangle 17"/>
            <p:cNvSpPr>
              <a:spLocks noChangeArrowheads="1"/>
            </p:cNvSpPr>
            <p:nvPr/>
          </p:nvSpPr>
          <p:spPr bwMode="auto">
            <a:xfrm>
              <a:off x="2203" y="2832"/>
              <a:ext cx="312" cy="62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廠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商</a:t>
              </a:r>
              <a:endParaRPr lang="en-US" altLang="zh-TW" sz="1800"/>
            </a:p>
            <a:p>
              <a:pPr algn="ctr" eaLnBrk="1" hangingPunct="1"/>
              <a:r>
                <a:rPr lang="zh-TW" altLang="en-US" sz="1800"/>
                <a:t>甲</a:t>
              </a:r>
            </a:p>
          </p:txBody>
        </p:sp>
        <p:sp>
          <p:nvSpPr>
            <p:cNvPr id="118805" name="Line 18"/>
            <p:cNvSpPr>
              <a:spLocks noChangeShapeType="1"/>
            </p:cNvSpPr>
            <p:nvPr/>
          </p:nvSpPr>
          <p:spPr bwMode="auto">
            <a:xfrm>
              <a:off x="1733" y="3120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6" name="Line 19"/>
            <p:cNvSpPr>
              <a:spLocks noChangeShapeType="1"/>
            </p:cNvSpPr>
            <p:nvPr/>
          </p:nvSpPr>
          <p:spPr bwMode="auto">
            <a:xfrm flipV="1">
              <a:off x="1733" y="3312"/>
              <a:ext cx="4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7" name="Line 20"/>
            <p:cNvSpPr>
              <a:spLocks noChangeShapeType="1"/>
            </p:cNvSpPr>
            <p:nvPr/>
          </p:nvSpPr>
          <p:spPr bwMode="auto">
            <a:xfrm>
              <a:off x="1733" y="3888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8" name="Line 21"/>
            <p:cNvSpPr>
              <a:spLocks noChangeShapeType="1"/>
            </p:cNvSpPr>
            <p:nvPr/>
          </p:nvSpPr>
          <p:spPr bwMode="auto">
            <a:xfrm flipV="1">
              <a:off x="1733" y="3984"/>
              <a:ext cx="4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09" name="Line 22"/>
            <p:cNvSpPr>
              <a:spLocks noChangeShapeType="1"/>
            </p:cNvSpPr>
            <p:nvPr/>
          </p:nvSpPr>
          <p:spPr bwMode="auto">
            <a:xfrm>
              <a:off x="2563" y="3264"/>
              <a:ext cx="4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10" name="Line 23"/>
            <p:cNvSpPr>
              <a:spLocks noChangeShapeType="1"/>
            </p:cNvSpPr>
            <p:nvPr/>
          </p:nvSpPr>
          <p:spPr bwMode="auto">
            <a:xfrm flipV="1">
              <a:off x="2563" y="3552"/>
              <a:ext cx="4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11" name="Text Box 24"/>
            <p:cNvSpPr txBox="1">
              <a:spLocks noChangeArrowheads="1"/>
            </p:cNvSpPr>
            <p:nvPr/>
          </p:nvSpPr>
          <p:spPr bwMode="auto">
            <a:xfrm>
              <a:off x="536" y="2928"/>
              <a:ext cx="364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善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後</a:t>
              </a:r>
              <a:endParaRPr lang="zh-TW" altLang="en-US" sz="2900"/>
            </a:p>
          </p:txBody>
        </p:sp>
        <p:sp>
          <p:nvSpPr>
            <p:cNvPr id="118812" name="Rectangle 25"/>
            <p:cNvSpPr>
              <a:spLocks noChangeArrowheads="1"/>
            </p:cNvSpPr>
            <p:nvPr/>
          </p:nvSpPr>
          <p:spPr bwMode="auto">
            <a:xfrm>
              <a:off x="2253" y="1200"/>
              <a:ext cx="3743" cy="960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8813" name="Text Box 26"/>
            <p:cNvSpPr txBox="1">
              <a:spLocks noChangeArrowheads="1"/>
            </p:cNvSpPr>
            <p:nvPr/>
          </p:nvSpPr>
          <p:spPr bwMode="auto">
            <a:xfrm>
              <a:off x="3792" y="1249"/>
              <a:ext cx="6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/>
                <a:t>丙公司</a:t>
              </a:r>
              <a:endParaRPr lang="zh-TW" altLang="en-US"/>
            </a:p>
          </p:txBody>
        </p:sp>
        <p:sp>
          <p:nvSpPr>
            <p:cNvPr id="118814" name="Text Box 27"/>
            <p:cNvSpPr txBox="1">
              <a:spLocks noChangeArrowheads="1"/>
            </p:cNvSpPr>
            <p:nvPr/>
          </p:nvSpPr>
          <p:spPr bwMode="auto">
            <a:xfrm>
              <a:off x="2407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品</a:t>
              </a:r>
              <a:endParaRPr lang="en-US" altLang="zh-TW"/>
            </a:p>
            <a:p>
              <a:pPr eaLnBrk="1" hangingPunct="1"/>
              <a:r>
                <a:rPr lang="zh-TW" altLang="en-US"/>
                <a:t>保</a:t>
              </a:r>
            </a:p>
          </p:txBody>
        </p:sp>
        <p:sp>
          <p:nvSpPr>
            <p:cNvPr id="118815" name="Text Box 28"/>
            <p:cNvSpPr txBox="1">
              <a:spLocks noChangeArrowheads="1"/>
            </p:cNvSpPr>
            <p:nvPr/>
          </p:nvSpPr>
          <p:spPr bwMode="auto">
            <a:xfrm>
              <a:off x="3188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入</a:t>
              </a:r>
              <a:endParaRPr lang="en-US" altLang="zh-TW"/>
            </a:p>
            <a:p>
              <a:pPr eaLnBrk="1" hangingPunct="1"/>
              <a:r>
                <a:rPr lang="zh-TW" altLang="en-US"/>
                <a:t>庫</a:t>
              </a:r>
            </a:p>
          </p:txBody>
        </p:sp>
        <p:sp>
          <p:nvSpPr>
            <p:cNvPr id="118816" name="Text Box 29"/>
            <p:cNvSpPr txBox="1">
              <a:spLocks noChangeArrowheads="1"/>
            </p:cNvSpPr>
            <p:nvPr/>
          </p:nvSpPr>
          <p:spPr bwMode="auto">
            <a:xfrm>
              <a:off x="3968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現</a:t>
              </a:r>
              <a:endParaRPr lang="en-US" altLang="zh-TW"/>
            </a:p>
            <a:p>
              <a:pPr eaLnBrk="1" hangingPunct="1"/>
              <a:r>
                <a:rPr lang="zh-TW" altLang="en-US"/>
                <a:t>場</a:t>
              </a:r>
            </a:p>
          </p:txBody>
        </p:sp>
        <p:sp>
          <p:nvSpPr>
            <p:cNvPr id="118817" name="Text Box 30"/>
            <p:cNvSpPr txBox="1">
              <a:spLocks noChangeArrowheads="1"/>
            </p:cNvSpPr>
            <p:nvPr/>
          </p:nvSpPr>
          <p:spPr bwMode="auto">
            <a:xfrm>
              <a:off x="4748" y="1536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組</a:t>
              </a:r>
              <a:endParaRPr lang="en-US" altLang="zh-TW"/>
            </a:p>
            <a:p>
              <a:pPr eaLnBrk="1" hangingPunct="1"/>
              <a:r>
                <a:rPr lang="zh-TW" altLang="en-US"/>
                <a:t>裝</a:t>
              </a:r>
            </a:p>
          </p:txBody>
        </p:sp>
        <p:sp>
          <p:nvSpPr>
            <p:cNvPr id="118818" name="Text Box 31"/>
            <p:cNvSpPr txBox="1">
              <a:spLocks noChangeArrowheads="1"/>
            </p:cNvSpPr>
            <p:nvPr/>
          </p:nvSpPr>
          <p:spPr bwMode="auto">
            <a:xfrm>
              <a:off x="5528" y="1536"/>
              <a:ext cx="328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成</a:t>
              </a:r>
              <a:endParaRPr lang="en-US" altLang="zh-TW"/>
            </a:p>
            <a:p>
              <a:pPr eaLnBrk="1" hangingPunct="1"/>
              <a:r>
                <a:rPr lang="zh-TW" altLang="en-US"/>
                <a:t>品</a:t>
              </a:r>
            </a:p>
          </p:txBody>
        </p:sp>
        <p:sp>
          <p:nvSpPr>
            <p:cNvPr id="118819" name="Rectangle 32"/>
            <p:cNvSpPr>
              <a:spLocks noChangeArrowheads="1"/>
            </p:cNvSpPr>
            <p:nvPr/>
          </p:nvSpPr>
          <p:spPr bwMode="auto">
            <a:xfrm>
              <a:off x="3031" y="2976"/>
              <a:ext cx="2132" cy="100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18820" name="Text Box 33"/>
            <p:cNvSpPr txBox="1">
              <a:spLocks noChangeArrowheads="1"/>
            </p:cNvSpPr>
            <p:nvPr/>
          </p:nvSpPr>
          <p:spPr bwMode="auto">
            <a:xfrm>
              <a:off x="3552" y="2977"/>
              <a:ext cx="6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/>
                <a:t>丙公司</a:t>
              </a:r>
            </a:p>
          </p:txBody>
        </p:sp>
        <p:sp>
          <p:nvSpPr>
            <p:cNvPr id="118821" name="Text Box 34"/>
            <p:cNvSpPr txBox="1">
              <a:spLocks noChangeArrowheads="1"/>
            </p:cNvSpPr>
            <p:nvPr/>
          </p:nvSpPr>
          <p:spPr bwMode="auto">
            <a:xfrm>
              <a:off x="3188" y="3168"/>
              <a:ext cx="340" cy="75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入</a:t>
              </a:r>
              <a:endParaRPr lang="en-US" altLang="zh-TW"/>
            </a:p>
            <a:p>
              <a:pPr eaLnBrk="1" hangingPunct="1"/>
              <a:r>
                <a:rPr lang="zh-TW" altLang="en-US"/>
                <a:t>現</a:t>
              </a:r>
              <a:endParaRPr lang="en-US" altLang="zh-TW"/>
            </a:p>
            <a:p>
              <a:pPr eaLnBrk="1" hangingPunct="1"/>
              <a:r>
                <a:rPr lang="zh-TW" altLang="en-US"/>
                <a:t>場</a:t>
              </a:r>
            </a:p>
          </p:txBody>
        </p:sp>
        <p:sp>
          <p:nvSpPr>
            <p:cNvPr id="118822" name="Text Box 35"/>
            <p:cNvSpPr txBox="1">
              <a:spLocks noChangeArrowheads="1"/>
            </p:cNvSpPr>
            <p:nvPr/>
          </p:nvSpPr>
          <p:spPr bwMode="auto">
            <a:xfrm>
              <a:off x="3916" y="3312"/>
              <a:ext cx="340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組</a:t>
              </a:r>
              <a:endParaRPr lang="en-US" altLang="zh-TW"/>
            </a:p>
            <a:p>
              <a:pPr eaLnBrk="1" hangingPunct="1"/>
              <a:r>
                <a:rPr lang="zh-TW" altLang="en-US"/>
                <a:t>裝</a:t>
              </a:r>
            </a:p>
          </p:txBody>
        </p:sp>
        <p:sp>
          <p:nvSpPr>
            <p:cNvPr id="118823" name="Text Box 36"/>
            <p:cNvSpPr txBox="1">
              <a:spLocks noChangeArrowheads="1"/>
            </p:cNvSpPr>
            <p:nvPr/>
          </p:nvSpPr>
          <p:spPr bwMode="auto">
            <a:xfrm>
              <a:off x="4644" y="3312"/>
              <a:ext cx="349" cy="5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成</a:t>
              </a:r>
              <a:endParaRPr lang="en-US" altLang="zh-TW"/>
            </a:p>
            <a:p>
              <a:pPr eaLnBrk="1" hangingPunct="1"/>
              <a:r>
                <a:rPr lang="zh-TW" altLang="en-US"/>
                <a:t>品</a:t>
              </a:r>
            </a:p>
          </p:txBody>
        </p:sp>
        <p:sp>
          <p:nvSpPr>
            <p:cNvPr id="118824" name="Line 37"/>
            <p:cNvSpPr>
              <a:spLocks noChangeShapeType="1"/>
            </p:cNvSpPr>
            <p:nvPr/>
          </p:nvSpPr>
          <p:spPr bwMode="auto">
            <a:xfrm>
              <a:off x="2771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5" name="Line 38"/>
            <p:cNvSpPr>
              <a:spLocks noChangeShapeType="1"/>
            </p:cNvSpPr>
            <p:nvPr/>
          </p:nvSpPr>
          <p:spPr bwMode="auto">
            <a:xfrm>
              <a:off x="3552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6" name="Line 39"/>
            <p:cNvSpPr>
              <a:spLocks noChangeShapeType="1"/>
            </p:cNvSpPr>
            <p:nvPr/>
          </p:nvSpPr>
          <p:spPr bwMode="auto">
            <a:xfrm>
              <a:off x="4332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7" name="Line 40"/>
            <p:cNvSpPr>
              <a:spLocks noChangeShapeType="1"/>
            </p:cNvSpPr>
            <p:nvPr/>
          </p:nvSpPr>
          <p:spPr bwMode="auto">
            <a:xfrm>
              <a:off x="5112" y="1776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8" name="Line 41"/>
            <p:cNvSpPr>
              <a:spLocks noChangeShapeType="1"/>
            </p:cNvSpPr>
            <p:nvPr/>
          </p:nvSpPr>
          <p:spPr bwMode="auto">
            <a:xfrm>
              <a:off x="3552" y="3552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29" name="Line 42"/>
            <p:cNvSpPr>
              <a:spLocks noChangeShapeType="1"/>
            </p:cNvSpPr>
            <p:nvPr/>
          </p:nvSpPr>
          <p:spPr bwMode="auto">
            <a:xfrm>
              <a:off x="4280" y="3552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0" name="Text Box 43"/>
            <p:cNvSpPr txBox="1">
              <a:spLocks noChangeArrowheads="1"/>
            </p:cNvSpPr>
            <p:nvPr/>
          </p:nvSpPr>
          <p:spPr bwMode="auto">
            <a:xfrm>
              <a:off x="167" y="1104"/>
              <a:ext cx="354" cy="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>
                  <a:ea typeface="標楷體" panose="03000509000000000000" pitchFamily="65" charset="-120"/>
                </a:rPr>
                <a:t>料件類型：五金、鈑金、油電零組件</a:t>
              </a:r>
              <a:endParaRPr lang="zh-TW" altLang="en-US">
                <a:ea typeface="標楷體" panose="03000509000000000000" pitchFamily="65" charset="-120"/>
              </a:endParaRPr>
            </a:p>
          </p:txBody>
        </p:sp>
        <p:sp>
          <p:nvSpPr>
            <p:cNvPr id="118831" name="Line 44"/>
            <p:cNvSpPr>
              <a:spLocks noChangeShapeType="1"/>
            </p:cNvSpPr>
            <p:nvPr/>
          </p:nvSpPr>
          <p:spPr bwMode="auto">
            <a:xfrm>
              <a:off x="1733" y="2928"/>
              <a:ext cx="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2" name="Line 45"/>
            <p:cNvSpPr>
              <a:spLocks noChangeShapeType="1"/>
            </p:cNvSpPr>
            <p:nvPr/>
          </p:nvSpPr>
          <p:spPr bwMode="auto">
            <a:xfrm>
              <a:off x="1733" y="3168"/>
              <a:ext cx="4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3" name="Line 46"/>
            <p:cNvSpPr>
              <a:spLocks noChangeShapeType="1"/>
            </p:cNvSpPr>
            <p:nvPr/>
          </p:nvSpPr>
          <p:spPr bwMode="auto">
            <a:xfrm>
              <a:off x="1733" y="3360"/>
              <a:ext cx="3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8834" name="Line 47"/>
            <p:cNvSpPr>
              <a:spLocks noChangeShapeType="1"/>
            </p:cNvSpPr>
            <p:nvPr/>
          </p:nvSpPr>
          <p:spPr bwMode="auto">
            <a:xfrm>
              <a:off x="1733" y="3744"/>
              <a:ext cx="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18789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6934200" cy="1143000"/>
          </a:xfrm>
        </p:spPr>
        <p:txBody>
          <a:bodyPr/>
          <a:lstStyle/>
          <a:p>
            <a:pPr eaLnBrk="1" hangingPunct="1"/>
            <a:r>
              <a:rPr lang="zh-TW" altLang="en-US" sz="3400" b="1">
                <a:solidFill>
                  <a:srgbClr val="0000FF"/>
                </a:solidFill>
                <a:latin typeface="標楷體" panose="03000509000000000000" pitchFamily="65" charset="-120"/>
              </a:rPr>
              <a:t>丙公司發包合理化</a:t>
            </a:r>
            <a:r>
              <a:rPr lang="en-US" altLang="zh-TW" sz="3400" b="1">
                <a:solidFill>
                  <a:srgbClr val="0000FF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400" b="1">
                <a:solidFill>
                  <a:srgbClr val="0000FF"/>
                </a:solidFill>
                <a:latin typeface="標楷體" panose="03000509000000000000" pitchFamily="65" charset="-120"/>
              </a:rPr>
              <a:t>台份化案例</a:t>
            </a:r>
            <a:endParaRPr lang="zh-TW" altLang="en-US"/>
          </a:p>
        </p:txBody>
      </p:sp>
      <p:sp>
        <p:nvSpPr>
          <p:cNvPr id="118790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91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B85109-8A92-4E77-A2C3-D24FFD73F76F}" type="slidenum">
              <a:rPr lang="en-US" altLang="zh-TW" sz="1400">
                <a:solidFill>
                  <a:srgbClr val="333399"/>
                </a:solidFill>
              </a:rPr>
              <a:pPr/>
              <a:t>62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352425" y="1371600"/>
            <a:ext cx="8639175" cy="5257800"/>
            <a:chOff x="240" y="864"/>
            <a:chExt cx="5896" cy="3312"/>
          </a:xfrm>
        </p:grpSpPr>
        <p:sp>
          <p:nvSpPr>
            <p:cNvPr id="120838" name="Text Box 3"/>
            <p:cNvSpPr txBox="1">
              <a:spLocks noChangeArrowheads="1"/>
            </p:cNvSpPr>
            <p:nvPr/>
          </p:nvSpPr>
          <p:spPr bwMode="auto">
            <a:xfrm>
              <a:off x="3702" y="864"/>
              <a:ext cx="44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39" name="Text Box 4"/>
            <p:cNvSpPr txBox="1">
              <a:spLocks noChangeArrowheads="1"/>
            </p:cNvSpPr>
            <p:nvPr/>
          </p:nvSpPr>
          <p:spPr bwMode="auto">
            <a:xfrm>
              <a:off x="3650" y="2208"/>
              <a:ext cx="44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40" name="Text Box 5"/>
            <p:cNvSpPr txBox="1">
              <a:spLocks noChangeArrowheads="1"/>
            </p:cNvSpPr>
            <p:nvPr/>
          </p:nvSpPr>
          <p:spPr bwMode="auto">
            <a:xfrm>
              <a:off x="2818" y="2208"/>
              <a:ext cx="390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41" name="Text Box 6"/>
            <p:cNvSpPr txBox="1">
              <a:spLocks noChangeArrowheads="1"/>
            </p:cNvSpPr>
            <p:nvPr/>
          </p:nvSpPr>
          <p:spPr bwMode="auto">
            <a:xfrm>
              <a:off x="2610" y="864"/>
              <a:ext cx="44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42" name="Oval 7"/>
            <p:cNvSpPr>
              <a:spLocks noChangeArrowheads="1"/>
            </p:cNvSpPr>
            <p:nvPr/>
          </p:nvSpPr>
          <p:spPr bwMode="auto">
            <a:xfrm>
              <a:off x="2688" y="1416"/>
              <a:ext cx="1248" cy="7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400" b="1">
                  <a:solidFill>
                    <a:srgbClr val="FF0000"/>
                  </a:solidFill>
                  <a:ea typeface="標楷體" panose="03000509000000000000" pitchFamily="65" charset="-120"/>
                </a:rPr>
                <a:t>中心廠</a:t>
              </a:r>
              <a:endParaRPr lang="en-US" altLang="zh-TW" sz="1400" b="1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algn="ctr" eaLnBrk="1" hangingPunct="1"/>
              <a:r>
                <a:rPr lang="zh-TW" altLang="en-US"/>
                <a:t>（丙公司）</a:t>
              </a: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20843" name="Text Box 8"/>
            <p:cNvSpPr txBox="1">
              <a:spLocks noChangeArrowheads="1"/>
            </p:cNvSpPr>
            <p:nvPr/>
          </p:nvSpPr>
          <p:spPr bwMode="auto">
            <a:xfrm>
              <a:off x="1544" y="984"/>
              <a:ext cx="9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A</a:t>
              </a:r>
              <a:r>
                <a:rPr lang="zh-TW" altLang="en-US" sz="1600"/>
                <a:t>廠商</a:t>
              </a:r>
              <a:r>
                <a:rPr lang="en-US" altLang="zh-TW" sz="1600"/>
                <a:t>--</a:t>
              </a:r>
              <a:r>
                <a:rPr lang="zh-TW" altLang="en-US" sz="1600"/>
                <a:t>鑄造</a:t>
              </a:r>
            </a:p>
          </p:txBody>
        </p:sp>
        <p:sp>
          <p:nvSpPr>
            <p:cNvPr id="120844" name="Text Box 9"/>
            <p:cNvSpPr txBox="1">
              <a:spLocks noChangeArrowheads="1"/>
            </p:cNvSpPr>
            <p:nvPr/>
          </p:nvSpPr>
          <p:spPr bwMode="auto">
            <a:xfrm>
              <a:off x="1206" y="1776"/>
              <a:ext cx="93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B</a:t>
              </a:r>
              <a:r>
                <a:rPr lang="zh-TW" altLang="en-US" sz="1600"/>
                <a:t>廠商</a:t>
              </a:r>
              <a:r>
                <a:rPr lang="en-US" altLang="zh-TW" sz="1600"/>
                <a:t>--</a:t>
              </a:r>
              <a:r>
                <a:rPr lang="zh-TW" altLang="en-US" sz="1600"/>
                <a:t>車加</a:t>
              </a:r>
            </a:p>
          </p:txBody>
        </p:sp>
        <p:sp>
          <p:nvSpPr>
            <p:cNvPr id="120845" name="Text Box 10"/>
            <p:cNvSpPr txBox="1">
              <a:spLocks noChangeArrowheads="1"/>
            </p:cNvSpPr>
            <p:nvPr/>
          </p:nvSpPr>
          <p:spPr bwMode="auto">
            <a:xfrm>
              <a:off x="1570" y="2352"/>
              <a:ext cx="109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C</a:t>
              </a:r>
              <a:r>
                <a:rPr lang="zh-TW" altLang="en-US" sz="1600"/>
                <a:t>廠商</a:t>
              </a:r>
              <a:r>
                <a:rPr lang="en-US" altLang="zh-TW" sz="1600"/>
                <a:t>--</a:t>
              </a:r>
              <a:r>
                <a:rPr lang="zh-TW" altLang="en-US" sz="1600"/>
                <a:t>銑加</a:t>
              </a:r>
            </a:p>
          </p:txBody>
        </p:sp>
        <p:sp>
          <p:nvSpPr>
            <p:cNvPr id="120846" name="Text Box 11"/>
            <p:cNvSpPr txBox="1">
              <a:spLocks noChangeArrowheads="1"/>
            </p:cNvSpPr>
            <p:nvPr/>
          </p:nvSpPr>
          <p:spPr bwMode="auto">
            <a:xfrm>
              <a:off x="4378" y="2352"/>
              <a:ext cx="101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D</a:t>
              </a:r>
              <a:r>
                <a:rPr lang="zh-TW" altLang="en-US" sz="1600"/>
                <a:t>廠商</a:t>
              </a:r>
              <a:r>
                <a:rPr lang="en-US" altLang="zh-TW" sz="1600"/>
                <a:t>—</a:t>
              </a:r>
              <a:r>
                <a:rPr lang="zh-TW" altLang="en-US" sz="1600"/>
                <a:t>研磨</a:t>
              </a:r>
            </a:p>
          </p:txBody>
        </p:sp>
        <p:sp>
          <p:nvSpPr>
            <p:cNvPr id="120847" name="Text Box 12"/>
            <p:cNvSpPr txBox="1">
              <a:spLocks noChangeArrowheads="1"/>
            </p:cNvSpPr>
            <p:nvPr/>
          </p:nvSpPr>
          <p:spPr bwMode="auto">
            <a:xfrm>
              <a:off x="4482" y="1056"/>
              <a:ext cx="91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F</a:t>
              </a:r>
              <a:r>
                <a:rPr lang="zh-TW" altLang="en-US" sz="1600"/>
                <a:t>廠商</a:t>
              </a:r>
              <a:r>
                <a:rPr lang="en-US" altLang="zh-TW" sz="1600"/>
                <a:t>—</a:t>
              </a:r>
              <a:r>
                <a:rPr lang="zh-TW" altLang="en-US" sz="1600"/>
                <a:t>噴漆</a:t>
              </a:r>
            </a:p>
          </p:txBody>
        </p:sp>
        <p:sp>
          <p:nvSpPr>
            <p:cNvPr id="120848" name="Line 13"/>
            <p:cNvSpPr>
              <a:spLocks noChangeShapeType="1"/>
            </p:cNvSpPr>
            <p:nvPr/>
          </p:nvSpPr>
          <p:spPr bwMode="auto">
            <a:xfrm>
              <a:off x="2220" y="1248"/>
              <a:ext cx="468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49" name="Line 14"/>
            <p:cNvSpPr>
              <a:spLocks noChangeShapeType="1"/>
            </p:cNvSpPr>
            <p:nvPr/>
          </p:nvSpPr>
          <p:spPr bwMode="auto">
            <a:xfrm flipH="1" flipV="1">
              <a:off x="2298" y="1152"/>
              <a:ext cx="468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0" name="Line 15"/>
            <p:cNvSpPr>
              <a:spLocks noChangeShapeType="1"/>
            </p:cNvSpPr>
            <p:nvPr/>
          </p:nvSpPr>
          <p:spPr bwMode="auto">
            <a:xfrm>
              <a:off x="2142" y="1848"/>
              <a:ext cx="5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1" name="Line 16"/>
            <p:cNvSpPr>
              <a:spLocks noChangeShapeType="1"/>
            </p:cNvSpPr>
            <p:nvPr/>
          </p:nvSpPr>
          <p:spPr bwMode="auto">
            <a:xfrm flipH="1">
              <a:off x="2142" y="1920"/>
              <a:ext cx="5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2" name="Line 17"/>
            <p:cNvSpPr>
              <a:spLocks noChangeShapeType="1"/>
            </p:cNvSpPr>
            <p:nvPr/>
          </p:nvSpPr>
          <p:spPr bwMode="auto">
            <a:xfrm>
              <a:off x="4014" y="1920"/>
              <a:ext cx="6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3" name="Line 18"/>
            <p:cNvSpPr>
              <a:spLocks noChangeShapeType="1"/>
            </p:cNvSpPr>
            <p:nvPr/>
          </p:nvSpPr>
          <p:spPr bwMode="auto">
            <a:xfrm flipH="1">
              <a:off x="4014" y="1992"/>
              <a:ext cx="6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4" name="Line 19"/>
            <p:cNvSpPr>
              <a:spLocks noChangeShapeType="1"/>
            </p:cNvSpPr>
            <p:nvPr/>
          </p:nvSpPr>
          <p:spPr bwMode="auto">
            <a:xfrm flipV="1">
              <a:off x="3858" y="1248"/>
              <a:ext cx="702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5" name="Line 20"/>
            <p:cNvSpPr>
              <a:spLocks noChangeShapeType="1"/>
            </p:cNvSpPr>
            <p:nvPr/>
          </p:nvSpPr>
          <p:spPr bwMode="auto">
            <a:xfrm flipH="1">
              <a:off x="3780" y="1176"/>
              <a:ext cx="702" cy="3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856" name="Text Box 21"/>
            <p:cNvSpPr txBox="1">
              <a:spLocks noChangeArrowheads="1"/>
            </p:cNvSpPr>
            <p:nvPr/>
          </p:nvSpPr>
          <p:spPr bwMode="auto">
            <a:xfrm>
              <a:off x="2220" y="1560"/>
              <a:ext cx="41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</a:p>
          </p:txBody>
        </p:sp>
        <p:sp>
          <p:nvSpPr>
            <p:cNvPr id="120857" name="Text Box 22"/>
            <p:cNvSpPr txBox="1">
              <a:spLocks noChangeArrowheads="1"/>
            </p:cNvSpPr>
            <p:nvPr/>
          </p:nvSpPr>
          <p:spPr bwMode="auto">
            <a:xfrm>
              <a:off x="4170" y="1632"/>
              <a:ext cx="390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400"/>
                <a:t>派工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搬運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品檢</a:t>
              </a:r>
              <a:endParaRPr lang="en-US" altLang="zh-TW" sz="1400"/>
            </a:p>
            <a:p>
              <a:pPr eaLnBrk="1" hangingPunct="1"/>
              <a:r>
                <a:rPr lang="zh-TW" altLang="en-US" sz="1400"/>
                <a:t>請款</a:t>
              </a:r>
              <a:endParaRPr lang="zh-TW" altLang="en-US"/>
            </a:p>
          </p:txBody>
        </p:sp>
        <p:sp>
          <p:nvSpPr>
            <p:cNvPr id="120858" name="Text Box 23"/>
            <p:cNvSpPr txBox="1">
              <a:spLocks noChangeArrowheads="1"/>
            </p:cNvSpPr>
            <p:nvPr/>
          </p:nvSpPr>
          <p:spPr bwMode="auto">
            <a:xfrm>
              <a:off x="4716" y="1848"/>
              <a:ext cx="93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E</a:t>
              </a:r>
              <a:r>
                <a:rPr lang="zh-TW" altLang="en-US" sz="1600"/>
                <a:t>廠商</a:t>
              </a:r>
              <a:r>
                <a:rPr lang="en-US" altLang="zh-TW" sz="1600"/>
                <a:t>—</a:t>
              </a:r>
              <a:r>
                <a:rPr lang="zh-TW" altLang="en-US" sz="1600"/>
                <a:t>鈑金</a:t>
              </a:r>
            </a:p>
          </p:txBody>
        </p:sp>
        <p:sp>
          <p:nvSpPr>
            <p:cNvPr id="120859" name="Line 24"/>
            <p:cNvSpPr>
              <a:spLocks noChangeShapeType="1"/>
            </p:cNvSpPr>
            <p:nvPr/>
          </p:nvSpPr>
          <p:spPr bwMode="auto">
            <a:xfrm flipH="1" flipV="1">
              <a:off x="3806" y="2064"/>
              <a:ext cx="52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0" name="Line 25"/>
            <p:cNvSpPr>
              <a:spLocks noChangeShapeType="1"/>
            </p:cNvSpPr>
            <p:nvPr/>
          </p:nvSpPr>
          <p:spPr bwMode="auto">
            <a:xfrm>
              <a:off x="3702" y="2112"/>
              <a:ext cx="5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1" name="Line 26"/>
            <p:cNvSpPr>
              <a:spLocks noChangeShapeType="1"/>
            </p:cNvSpPr>
            <p:nvPr/>
          </p:nvSpPr>
          <p:spPr bwMode="auto">
            <a:xfrm flipV="1">
              <a:off x="2403" y="2064"/>
              <a:ext cx="415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2" name="Line 27"/>
            <p:cNvSpPr>
              <a:spLocks noChangeShapeType="1"/>
            </p:cNvSpPr>
            <p:nvPr/>
          </p:nvSpPr>
          <p:spPr bwMode="auto">
            <a:xfrm flipH="1">
              <a:off x="2403" y="2064"/>
              <a:ext cx="519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63" name="Text Box 28"/>
            <p:cNvSpPr txBox="1">
              <a:spLocks noChangeArrowheads="1"/>
            </p:cNvSpPr>
            <p:nvPr/>
          </p:nvSpPr>
          <p:spPr bwMode="auto">
            <a:xfrm>
              <a:off x="1154" y="3120"/>
              <a:ext cx="2028" cy="10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95250" indent="-952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製</a:t>
              </a:r>
              <a:r>
                <a:rPr lang="en-US" altLang="zh-TW" sz="1800"/>
                <a:t> </a:t>
              </a:r>
              <a:r>
                <a:rPr lang="zh-TW" altLang="en-US" sz="1800"/>
                <a:t>程</a:t>
              </a:r>
              <a:r>
                <a:rPr lang="en-US" altLang="zh-TW" sz="1800"/>
                <a:t> </a:t>
              </a:r>
              <a:r>
                <a:rPr lang="zh-TW" altLang="en-US" sz="1800"/>
                <a:t>管</a:t>
              </a:r>
              <a:r>
                <a:rPr lang="en-US" altLang="zh-TW" sz="1800"/>
                <a:t> </a:t>
              </a:r>
              <a:r>
                <a:rPr lang="zh-TW" altLang="en-US" sz="1800"/>
                <a:t>理</a:t>
              </a:r>
              <a:r>
                <a:rPr lang="en-US" altLang="zh-TW" sz="1800"/>
                <a:t> </a:t>
              </a:r>
              <a:r>
                <a:rPr lang="zh-TW" altLang="en-US" sz="1800"/>
                <a:t>整</a:t>
              </a:r>
              <a:r>
                <a:rPr lang="en-US" altLang="zh-TW" sz="1800"/>
                <a:t> </a:t>
              </a:r>
              <a:r>
                <a:rPr lang="zh-TW" altLang="en-US" sz="1800"/>
                <a:t>合</a:t>
              </a:r>
              <a:endParaRPr lang="en-US" altLang="zh-TW" sz="1600"/>
            </a:p>
            <a:p>
              <a:pPr algn="just" eaLnBrk="1" hangingPunct="1">
                <a:spcBef>
                  <a:spcPct val="20000"/>
                </a:spcBef>
                <a:buFontTx/>
                <a:buChar char="•"/>
              </a:pPr>
              <a:r>
                <a:rPr lang="zh-TW" altLang="en-US" sz="1400"/>
                <a:t>培養主力衛星廠，提高其製程能力、附加價值，並注重製程經驗傳承。</a:t>
              </a:r>
              <a:endParaRPr lang="en-US" altLang="zh-TW" sz="1400"/>
            </a:p>
            <a:p>
              <a:pPr algn="just" eaLnBrk="1" hangingPunct="1">
                <a:spcBef>
                  <a:spcPct val="20000"/>
                </a:spcBef>
                <a:buFontTx/>
                <a:buChar char="•"/>
              </a:pPr>
              <a:r>
                <a:rPr lang="zh-TW" altLang="en-US" sz="1400"/>
                <a:t>管理流程縮短，提高交期準確率。</a:t>
              </a:r>
              <a:endParaRPr lang="en-US" altLang="zh-TW" sz="1400"/>
            </a:p>
            <a:p>
              <a:pPr algn="just" eaLnBrk="1" hangingPunct="1">
                <a:spcBef>
                  <a:spcPct val="20000"/>
                </a:spcBef>
                <a:buFontTx/>
                <a:buChar char="•"/>
              </a:pPr>
              <a:r>
                <a:rPr lang="zh-TW" altLang="en-US" sz="1400"/>
                <a:t>配合流程檢討及資訊電子化推動，將可縮短交期</a:t>
              </a:r>
              <a:r>
                <a:rPr lang="en-US" altLang="zh-TW" sz="1400"/>
                <a:t>30%</a:t>
              </a:r>
              <a:r>
                <a:rPr lang="zh-TW" altLang="en-US" sz="1400"/>
                <a:t>。</a:t>
              </a:r>
              <a:endParaRPr lang="zh-TW" altLang="en-US"/>
            </a:p>
          </p:txBody>
        </p:sp>
        <p:sp>
          <p:nvSpPr>
            <p:cNvPr id="120864" name="AutoShape 29"/>
            <p:cNvSpPr>
              <a:spLocks noChangeArrowheads="1"/>
            </p:cNvSpPr>
            <p:nvPr/>
          </p:nvSpPr>
          <p:spPr bwMode="auto">
            <a:xfrm>
              <a:off x="3182" y="3456"/>
              <a:ext cx="364" cy="288"/>
            </a:xfrm>
            <a:prstGeom prst="rightArrow">
              <a:avLst>
                <a:gd name="adj1" fmla="val 50000"/>
                <a:gd name="adj2" fmla="val 3159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0865" name="Rectangle 30"/>
            <p:cNvSpPr>
              <a:spLocks noChangeArrowheads="1"/>
            </p:cNvSpPr>
            <p:nvPr/>
          </p:nvSpPr>
          <p:spPr bwMode="auto">
            <a:xfrm>
              <a:off x="3546" y="3312"/>
              <a:ext cx="962" cy="7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/>
                <a:t>甲</a:t>
              </a:r>
              <a:r>
                <a:rPr lang="en-US" altLang="zh-TW" sz="1800"/>
                <a:t> </a:t>
              </a:r>
              <a:r>
                <a:rPr lang="zh-TW" altLang="en-US" sz="1800"/>
                <a:t>廠</a:t>
              </a:r>
              <a:r>
                <a:rPr lang="en-US" altLang="zh-TW" sz="1800"/>
                <a:t> </a:t>
              </a:r>
              <a:r>
                <a:rPr lang="zh-TW" altLang="en-US" sz="1800"/>
                <a:t>商</a:t>
              </a:r>
              <a:endParaRPr lang="en-US" altLang="zh-TW" sz="1600"/>
            </a:p>
            <a:p>
              <a:pPr algn="just" eaLnBrk="1" hangingPunct="1"/>
              <a:r>
                <a:rPr lang="zh-TW" altLang="en-US" sz="1400"/>
                <a:t>下單類型由派工令</a:t>
              </a:r>
              <a:r>
                <a:rPr lang="en-US" altLang="zh-TW" sz="1400"/>
                <a:t>(M</a:t>
              </a:r>
              <a:r>
                <a:rPr lang="zh-TW" altLang="en-US" sz="1400"/>
                <a:t>單</a:t>
              </a:r>
              <a:r>
                <a:rPr lang="en-US" altLang="zh-TW" sz="1400"/>
                <a:t>)</a:t>
              </a:r>
              <a:r>
                <a:rPr lang="zh-TW" altLang="en-US" sz="1400"/>
                <a:t>轉為訂單</a:t>
              </a:r>
              <a:r>
                <a:rPr lang="en-US" altLang="zh-TW" sz="1400"/>
                <a:t>(P</a:t>
              </a:r>
              <a:r>
                <a:rPr lang="zh-TW" altLang="en-US" sz="1400"/>
                <a:t>單</a:t>
              </a:r>
              <a:r>
                <a:rPr lang="en-US" altLang="zh-TW" sz="1400"/>
                <a:t>)</a:t>
              </a:r>
              <a:r>
                <a:rPr lang="zh-TW" altLang="en-US" sz="1400"/>
                <a:t>。</a:t>
              </a:r>
              <a:endParaRPr lang="zh-TW" altLang="en-US"/>
            </a:p>
          </p:txBody>
        </p:sp>
        <p:sp>
          <p:nvSpPr>
            <p:cNvPr id="120866" name="AutoShape 31"/>
            <p:cNvSpPr>
              <a:spLocks noChangeArrowheads="1"/>
            </p:cNvSpPr>
            <p:nvPr/>
          </p:nvSpPr>
          <p:spPr bwMode="auto">
            <a:xfrm>
              <a:off x="4508" y="3456"/>
              <a:ext cx="338" cy="288"/>
            </a:xfrm>
            <a:prstGeom prst="rightArrow">
              <a:avLst>
                <a:gd name="adj1" fmla="val 50000"/>
                <a:gd name="adj2" fmla="val 293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0867" name="Text Box 32"/>
            <p:cNvSpPr txBox="1">
              <a:spLocks noChangeArrowheads="1"/>
            </p:cNvSpPr>
            <p:nvPr/>
          </p:nvSpPr>
          <p:spPr bwMode="auto">
            <a:xfrm>
              <a:off x="4846" y="3360"/>
              <a:ext cx="1040" cy="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/>
                <a:t>丙公司</a:t>
              </a:r>
              <a:endParaRPr lang="en-US" altLang="zh-TW"/>
            </a:p>
            <a:p>
              <a:endParaRPr lang="en-US" altLang="zh-TW" sz="1400"/>
            </a:p>
            <a:p>
              <a:pPr algn="ctr" eaLnBrk="1" hangingPunct="1"/>
              <a:r>
                <a:rPr lang="zh-TW" altLang="en-US" sz="1400"/>
                <a:t>直接入現場組裝</a:t>
              </a:r>
            </a:p>
          </p:txBody>
        </p:sp>
        <p:sp>
          <p:nvSpPr>
            <p:cNvPr id="120868" name="Text Box 33"/>
            <p:cNvSpPr txBox="1">
              <a:spLocks noChangeArrowheads="1"/>
            </p:cNvSpPr>
            <p:nvPr/>
          </p:nvSpPr>
          <p:spPr bwMode="auto">
            <a:xfrm>
              <a:off x="240" y="1494"/>
              <a:ext cx="327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200"/>
                <a:t>料件類型：鑄件、鈑金、另件</a:t>
              </a:r>
              <a:endParaRPr lang="zh-TW" altLang="en-US"/>
            </a:p>
          </p:txBody>
        </p:sp>
        <p:sp>
          <p:nvSpPr>
            <p:cNvPr id="120869" name="Line 34"/>
            <p:cNvSpPr>
              <a:spLocks noChangeShapeType="1"/>
            </p:cNvSpPr>
            <p:nvPr/>
          </p:nvSpPr>
          <p:spPr bwMode="auto">
            <a:xfrm>
              <a:off x="582" y="2880"/>
              <a:ext cx="55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0870" name="Text Box 35"/>
            <p:cNvSpPr txBox="1">
              <a:spLocks noChangeArrowheads="1"/>
            </p:cNvSpPr>
            <p:nvPr/>
          </p:nvSpPr>
          <p:spPr bwMode="auto">
            <a:xfrm>
              <a:off x="582" y="1296"/>
              <a:ext cx="348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善</a:t>
              </a:r>
              <a:endParaRPr lang="en-US" altLang="zh-TW" sz="290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前</a:t>
              </a:r>
              <a:endParaRPr lang="zh-TW" altLang="en-US"/>
            </a:p>
          </p:txBody>
        </p:sp>
        <p:sp>
          <p:nvSpPr>
            <p:cNvPr id="120871" name="Text Box 36"/>
            <p:cNvSpPr txBox="1">
              <a:spLocks noChangeArrowheads="1"/>
            </p:cNvSpPr>
            <p:nvPr/>
          </p:nvSpPr>
          <p:spPr bwMode="auto">
            <a:xfrm>
              <a:off x="582" y="3024"/>
              <a:ext cx="364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900">
                  <a:solidFill>
                    <a:srgbClr val="FF0000"/>
                  </a:solidFill>
                  <a:ea typeface="標楷體" panose="03000509000000000000" pitchFamily="65" charset="-120"/>
                </a:rPr>
                <a:t>改善後</a:t>
              </a:r>
              <a:endParaRPr lang="zh-TW" altLang="en-US" sz="2900"/>
            </a:p>
          </p:txBody>
        </p:sp>
      </p:grpSp>
      <p:sp>
        <p:nvSpPr>
          <p:cNvPr id="12083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400" b="1">
                <a:solidFill>
                  <a:srgbClr val="0000FF"/>
                </a:solidFill>
                <a:latin typeface="標楷體" panose="03000509000000000000" pitchFamily="65" charset="-120"/>
              </a:rPr>
              <a:t>丙公司製程合理化</a:t>
            </a:r>
            <a:r>
              <a:rPr lang="en-US" altLang="zh-TW" sz="3400" b="1">
                <a:solidFill>
                  <a:srgbClr val="0000FF"/>
                </a:solidFill>
                <a:latin typeface="標楷體" panose="03000509000000000000" pitchFamily="65" charset="-120"/>
              </a:rPr>
              <a:t>-</a:t>
            </a:r>
            <a:r>
              <a:rPr lang="zh-TW" altLang="en-US" sz="3400" b="1">
                <a:solidFill>
                  <a:srgbClr val="0000FF"/>
                </a:solidFill>
                <a:latin typeface="標楷體" panose="03000509000000000000" pitchFamily="65" charset="-120"/>
              </a:rPr>
              <a:t>單體化案例</a:t>
            </a:r>
            <a:endParaRPr lang="zh-TW" altLang="en-US"/>
          </a:p>
        </p:txBody>
      </p:sp>
      <p:sp>
        <p:nvSpPr>
          <p:cNvPr id="120836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0837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3874DA-F58A-4D4E-8B44-8AFC9C96F856}" type="slidenum">
              <a:rPr lang="en-US" altLang="zh-TW" sz="1400">
                <a:solidFill>
                  <a:srgbClr val="333399"/>
                </a:solidFill>
              </a:rPr>
              <a:pPr/>
              <a:t>63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181D70D-E88A-49CF-81B8-3558DB2C06C3}" type="slidenum">
              <a:rPr lang="en-US" altLang="zh-TW" sz="1400">
                <a:solidFill>
                  <a:srgbClr val="333399"/>
                </a:solidFill>
              </a:rPr>
              <a:pPr/>
              <a:t>64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造紙業的丁公司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連續生產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不同的紙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生產的最後一階段是裁切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不同的裁切規格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需求變動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預測不可能準確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2B80655-DA33-46B8-8C89-BD6EDF473B44}" type="slidenum">
              <a:rPr lang="en-US" altLang="zh-TW" sz="1400">
                <a:solidFill>
                  <a:srgbClr val="333399"/>
                </a:solidFill>
              </a:rPr>
              <a:pPr/>
              <a:t>65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過去：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顧客下訂單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有現貨</a:t>
            </a:r>
            <a:r>
              <a:rPr lang="en-US" altLang="zh-TW">
                <a:ea typeface="新細明體" panose="02020500000000000000" pitchFamily="18" charset="-120"/>
              </a:rPr>
              <a:t>─</a:t>
            </a:r>
            <a:r>
              <a:rPr lang="zh-TW" altLang="en-US">
                <a:ea typeface="新細明體" panose="02020500000000000000" pitchFamily="18" charset="-120"/>
              </a:rPr>
              <a:t>倉庫出貨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沒有現貨</a:t>
            </a:r>
            <a:r>
              <a:rPr lang="en-US" altLang="zh-TW">
                <a:ea typeface="新細明體" panose="02020500000000000000" pitchFamily="18" charset="-120"/>
              </a:rPr>
              <a:t>─</a:t>
            </a:r>
            <a:r>
              <a:rPr lang="zh-TW" altLang="en-US">
                <a:ea typeface="新細明體" panose="02020500000000000000" pitchFamily="18" charset="-120"/>
              </a:rPr>
              <a:t>下一次生產該類紙，進行裁切後出貨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結果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高庫存和呆滯貨品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高缺貨率：交期長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890F08-FBEC-4B35-B8A1-3D20D460CB46}" type="slidenum">
              <a:rPr lang="en-US" altLang="zh-TW" sz="1400">
                <a:solidFill>
                  <a:srgbClr val="333399"/>
                </a:solidFill>
              </a:rPr>
              <a:pPr/>
              <a:t>66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延緩裁切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部份紙張生產完畢，不裁切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將成捆大滾筒的紙張入成品倉庫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購置高速裁切機、高速包裝機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顧客訂單後進行最後一步驟的加工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結果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庫存降低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缺貨率降低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呆滯品減少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75A793-6B7B-4393-870C-7A25C19299CB}" type="slidenum">
              <a:rPr lang="en-US" altLang="zh-TW" sz="1400">
                <a:solidFill>
                  <a:srgbClr val="333399"/>
                </a:solidFill>
              </a:rPr>
              <a:pPr/>
              <a:t>67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汽車組裝</a:t>
            </a:r>
            <a:r>
              <a:rPr lang="en-US" altLang="zh-TW" baseline="-25000"/>
              <a:t>1</a:t>
            </a:r>
          </a:p>
        </p:txBody>
      </p:sp>
      <p:sp>
        <p:nvSpPr>
          <p:cNvPr id="129029" name="AutoShape 3"/>
          <p:cNvSpPr>
            <a:spLocks noChangeArrowheads="1"/>
          </p:cNvSpPr>
          <p:nvPr/>
        </p:nvSpPr>
        <p:spPr bwMode="auto">
          <a:xfrm>
            <a:off x="1036638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0" name="AutoShape 4"/>
          <p:cNvSpPr>
            <a:spLocks noChangeArrowheads="1"/>
          </p:cNvSpPr>
          <p:nvPr/>
        </p:nvSpPr>
        <p:spPr bwMode="auto">
          <a:xfrm>
            <a:off x="1901825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1" name="AutoShape 5"/>
          <p:cNvSpPr>
            <a:spLocks noChangeArrowheads="1"/>
          </p:cNvSpPr>
          <p:nvPr/>
        </p:nvSpPr>
        <p:spPr bwMode="auto">
          <a:xfrm>
            <a:off x="2767013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2" name="AutoShape 6"/>
          <p:cNvSpPr>
            <a:spLocks noChangeArrowheads="1"/>
          </p:cNvSpPr>
          <p:nvPr/>
        </p:nvSpPr>
        <p:spPr bwMode="auto">
          <a:xfrm>
            <a:off x="3632200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3" name="AutoShape 7"/>
          <p:cNvSpPr>
            <a:spLocks noChangeArrowheads="1"/>
          </p:cNvSpPr>
          <p:nvPr/>
        </p:nvSpPr>
        <p:spPr bwMode="auto">
          <a:xfrm>
            <a:off x="4497388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4" name="AutoShape 8"/>
          <p:cNvSpPr>
            <a:spLocks noChangeArrowheads="1"/>
          </p:cNvSpPr>
          <p:nvPr/>
        </p:nvSpPr>
        <p:spPr bwMode="auto">
          <a:xfrm>
            <a:off x="5362575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5" name="AutoShape 9"/>
          <p:cNvSpPr>
            <a:spLocks noChangeArrowheads="1"/>
          </p:cNvSpPr>
          <p:nvPr/>
        </p:nvSpPr>
        <p:spPr bwMode="auto">
          <a:xfrm>
            <a:off x="6227763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6" name="AutoShape 10"/>
          <p:cNvSpPr>
            <a:spLocks noChangeArrowheads="1"/>
          </p:cNvSpPr>
          <p:nvPr/>
        </p:nvSpPr>
        <p:spPr bwMode="auto">
          <a:xfrm>
            <a:off x="7092950" y="40052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9037" name="Text Box 11"/>
          <p:cNvSpPr txBox="1">
            <a:spLocks noChangeArrowheads="1"/>
          </p:cNvSpPr>
          <p:nvPr/>
        </p:nvSpPr>
        <p:spPr bwMode="auto">
          <a:xfrm>
            <a:off x="2319338" y="53736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裝配線</a:t>
            </a:r>
          </a:p>
        </p:txBody>
      </p:sp>
      <p:sp>
        <p:nvSpPr>
          <p:cNvPr id="129038" name="Line 12"/>
          <p:cNvSpPr>
            <a:spLocks noChangeShapeType="1"/>
          </p:cNvSpPr>
          <p:nvPr/>
        </p:nvSpPr>
        <p:spPr bwMode="auto">
          <a:xfrm>
            <a:off x="1187450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39" name="Line 13"/>
          <p:cNvSpPr>
            <a:spLocks noChangeShapeType="1"/>
          </p:cNvSpPr>
          <p:nvPr/>
        </p:nvSpPr>
        <p:spPr bwMode="auto">
          <a:xfrm>
            <a:off x="2081213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0" name="Line 14"/>
          <p:cNvSpPr>
            <a:spLocks noChangeShapeType="1"/>
          </p:cNvSpPr>
          <p:nvPr/>
        </p:nvSpPr>
        <p:spPr bwMode="auto">
          <a:xfrm>
            <a:off x="2976563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1" name="Line 15"/>
          <p:cNvSpPr>
            <a:spLocks noChangeShapeType="1"/>
          </p:cNvSpPr>
          <p:nvPr/>
        </p:nvSpPr>
        <p:spPr bwMode="auto">
          <a:xfrm>
            <a:off x="3871913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2" name="Line 16"/>
          <p:cNvSpPr>
            <a:spLocks noChangeShapeType="1"/>
          </p:cNvSpPr>
          <p:nvPr/>
        </p:nvSpPr>
        <p:spPr bwMode="auto">
          <a:xfrm>
            <a:off x="476567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3" name="Line 17"/>
          <p:cNvSpPr>
            <a:spLocks noChangeShapeType="1"/>
          </p:cNvSpPr>
          <p:nvPr/>
        </p:nvSpPr>
        <p:spPr bwMode="auto">
          <a:xfrm>
            <a:off x="566102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4" name="Line 18"/>
          <p:cNvSpPr>
            <a:spLocks noChangeShapeType="1"/>
          </p:cNvSpPr>
          <p:nvPr/>
        </p:nvSpPr>
        <p:spPr bwMode="auto">
          <a:xfrm>
            <a:off x="655637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5" name="Line 19"/>
          <p:cNvSpPr>
            <a:spLocks noChangeShapeType="1"/>
          </p:cNvSpPr>
          <p:nvPr/>
        </p:nvSpPr>
        <p:spPr bwMode="auto">
          <a:xfrm>
            <a:off x="7451725" y="36464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9046" name="Text Box 20"/>
          <p:cNvSpPr txBox="1">
            <a:spLocks noChangeArrowheads="1"/>
          </p:cNvSpPr>
          <p:nvPr/>
        </p:nvSpPr>
        <p:spPr bwMode="auto">
          <a:xfrm>
            <a:off x="2843213" y="17002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零件供應</a:t>
            </a:r>
          </a:p>
        </p:txBody>
      </p:sp>
      <p:grpSp>
        <p:nvGrpSpPr>
          <p:cNvPr id="129047" name="Group 21"/>
          <p:cNvGrpSpPr>
            <a:grpSpLocks/>
          </p:cNvGrpSpPr>
          <p:nvPr/>
        </p:nvGrpSpPr>
        <p:grpSpPr bwMode="auto">
          <a:xfrm>
            <a:off x="1042988" y="3213100"/>
            <a:ext cx="6553200" cy="290513"/>
            <a:chOff x="657" y="1887"/>
            <a:chExt cx="4128" cy="183"/>
          </a:xfrm>
        </p:grpSpPr>
        <p:sp>
          <p:nvSpPr>
            <p:cNvPr id="129066" name="AutoShape 22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7" name="AutoShape 23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8" name="AutoShape 24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9" name="AutoShape 25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70" name="AutoShape 26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71" name="AutoShape 27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72" name="AutoShape 28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73" name="Oval 29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29048" name="Group 30"/>
          <p:cNvGrpSpPr>
            <a:grpSpLocks/>
          </p:cNvGrpSpPr>
          <p:nvPr/>
        </p:nvGrpSpPr>
        <p:grpSpPr bwMode="auto">
          <a:xfrm>
            <a:off x="1042988" y="2854325"/>
            <a:ext cx="6553200" cy="290513"/>
            <a:chOff x="657" y="1887"/>
            <a:chExt cx="4128" cy="183"/>
          </a:xfrm>
        </p:grpSpPr>
        <p:sp>
          <p:nvSpPr>
            <p:cNvPr id="129058" name="AutoShape 31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9" name="AutoShape 32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0" name="AutoShape 33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1" name="AutoShape 34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2" name="AutoShape 35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3" name="AutoShape 36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64" name="AutoShape 37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65" name="Oval 38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29049" name="Group 39"/>
          <p:cNvGrpSpPr>
            <a:grpSpLocks/>
          </p:cNvGrpSpPr>
          <p:nvPr/>
        </p:nvGrpSpPr>
        <p:grpSpPr bwMode="auto">
          <a:xfrm>
            <a:off x="1042988" y="2493963"/>
            <a:ext cx="6553200" cy="290512"/>
            <a:chOff x="657" y="1887"/>
            <a:chExt cx="4128" cy="183"/>
          </a:xfrm>
        </p:grpSpPr>
        <p:sp>
          <p:nvSpPr>
            <p:cNvPr id="129050" name="AutoShape 40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1" name="AutoShape 41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2" name="AutoShape 42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53" name="AutoShape 43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54" name="AutoShape 44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5" name="AutoShape 45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9056" name="AutoShape 46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9057" name="Oval 47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00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AB192DC-C705-4A5D-950F-A0E41C339D24}" type="slidenum">
              <a:rPr lang="en-US" altLang="zh-TW" sz="1400">
                <a:solidFill>
                  <a:srgbClr val="333399"/>
                </a:solidFill>
              </a:rPr>
              <a:pPr/>
              <a:t>68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汽車組裝</a:t>
            </a:r>
            <a:r>
              <a:rPr lang="en-US" altLang="zh-TW" baseline="-25000"/>
              <a:t>2</a:t>
            </a:r>
          </a:p>
        </p:txBody>
      </p:sp>
      <p:sp>
        <p:nvSpPr>
          <p:cNvPr id="130053" name="AutoShape 3"/>
          <p:cNvSpPr>
            <a:spLocks noChangeArrowheads="1"/>
          </p:cNvSpPr>
          <p:nvPr/>
        </p:nvSpPr>
        <p:spPr bwMode="auto">
          <a:xfrm>
            <a:off x="190023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4" name="AutoShape 4"/>
          <p:cNvSpPr>
            <a:spLocks noChangeArrowheads="1"/>
          </p:cNvSpPr>
          <p:nvPr/>
        </p:nvSpPr>
        <p:spPr bwMode="auto">
          <a:xfrm>
            <a:off x="276542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5" name="AutoShape 5"/>
          <p:cNvSpPr>
            <a:spLocks noChangeArrowheads="1"/>
          </p:cNvSpPr>
          <p:nvPr/>
        </p:nvSpPr>
        <p:spPr bwMode="auto">
          <a:xfrm>
            <a:off x="363061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6" name="AutoShape 6"/>
          <p:cNvSpPr>
            <a:spLocks noChangeArrowheads="1"/>
          </p:cNvSpPr>
          <p:nvPr/>
        </p:nvSpPr>
        <p:spPr bwMode="auto">
          <a:xfrm>
            <a:off x="449580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7" name="AutoShape 7"/>
          <p:cNvSpPr>
            <a:spLocks noChangeArrowheads="1"/>
          </p:cNvSpPr>
          <p:nvPr/>
        </p:nvSpPr>
        <p:spPr bwMode="auto">
          <a:xfrm>
            <a:off x="536098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8" name="AutoShape 8"/>
          <p:cNvSpPr>
            <a:spLocks noChangeArrowheads="1"/>
          </p:cNvSpPr>
          <p:nvPr/>
        </p:nvSpPr>
        <p:spPr bwMode="auto">
          <a:xfrm>
            <a:off x="622617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59" name="AutoShape 9"/>
          <p:cNvSpPr>
            <a:spLocks noChangeArrowheads="1"/>
          </p:cNvSpPr>
          <p:nvPr/>
        </p:nvSpPr>
        <p:spPr bwMode="auto">
          <a:xfrm>
            <a:off x="709136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60" name="AutoShape 10"/>
          <p:cNvSpPr>
            <a:spLocks noChangeArrowheads="1"/>
          </p:cNvSpPr>
          <p:nvPr/>
        </p:nvSpPr>
        <p:spPr bwMode="auto">
          <a:xfrm>
            <a:off x="795655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61" name="Text Box 11"/>
          <p:cNvSpPr txBox="1">
            <a:spLocks noChangeArrowheads="1"/>
          </p:cNvSpPr>
          <p:nvPr/>
        </p:nvSpPr>
        <p:spPr bwMode="auto">
          <a:xfrm>
            <a:off x="3203575" y="58054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裝配線</a:t>
            </a:r>
          </a:p>
        </p:txBody>
      </p:sp>
      <p:sp>
        <p:nvSpPr>
          <p:cNvPr id="130062" name="Line 12"/>
          <p:cNvSpPr>
            <a:spLocks noChangeShapeType="1"/>
          </p:cNvSpPr>
          <p:nvPr/>
        </p:nvSpPr>
        <p:spPr bwMode="auto">
          <a:xfrm>
            <a:off x="755650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3" name="Line 13"/>
          <p:cNvSpPr>
            <a:spLocks noChangeShapeType="1"/>
          </p:cNvSpPr>
          <p:nvPr/>
        </p:nvSpPr>
        <p:spPr bwMode="auto">
          <a:xfrm>
            <a:off x="16494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4" name="Line 14"/>
          <p:cNvSpPr>
            <a:spLocks noChangeShapeType="1"/>
          </p:cNvSpPr>
          <p:nvPr/>
        </p:nvSpPr>
        <p:spPr bwMode="auto">
          <a:xfrm>
            <a:off x="254476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5" name="Line 15"/>
          <p:cNvSpPr>
            <a:spLocks noChangeShapeType="1"/>
          </p:cNvSpPr>
          <p:nvPr/>
        </p:nvSpPr>
        <p:spPr bwMode="auto">
          <a:xfrm>
            <a:off x="34401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6" name="Line 16"/>
          <p:cNvSpPr>
            <a:spLocks noChangeShapeType="1"/>
          </p:cNvSpPr>
          <p:nvPr/>
        </p:nvSpPr>
        <p:spPr bwMode="auto">
          <a:xfrm>
            <a:off x="43338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7" name="Line 17"/>
          <p:cNvSpPr>
            <a:spLocks noChangeShapeType="1"/>
          </p:cNvSpPr>
          <p:nvPr/>
        </p:nvSpPr>
        <p:spPr bwMode="auto">
          <a:xfrm>
            <a:off x="52292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8" name="Line 18"/>
          <p:cNvSpPr>
            <a:spLocks noChangeShapeType="1"/>
          </p:cNvSpPr>
          <p:nvPr/>
        </p:nvSpPr>
        <p:spPr bwMode="auto">
          <a:xfrm>
            <a:off x="61245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69" name="Line 19"/>
          <p:cNvSpPr>
            <a:spLocks noChangeShapeType="1"/>
          </p:cNvSpPr>
          <p:nvPr/>
        </p:nvSpPr>
        <p:spPr bwMode="auto">
          <a:xfrm>
            <a:off x="70199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70" name="Text Box 20"/>
          <p:cNvSpPr txBox="1">
            <a:spLocks noChangeArrowheads="1"/>
          </p:cNvSpPr>
          <p:nvPr/>
        </p:nvSpPr>
        <p:spPr bwMode="auto">
          <a:xfrm>
            <a:off x="7380288" y="20605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零件供應</a:t>
            </a:r>
          </a:p>
        </p:txBody>
      </p:sp>
      <p:grpSp>
        <p:nvGrpSpPr>
          <p:cNvPr id="130071" name="Group 21"/>
          <p:cNvGrpSpPr>
            <a:grpSpLocks/>
          </p:cNvGrpSpPr>
          <p:nvPr/>
        </p:nvGrpSpPr>
        <p:grpSpPr bwMode="auto">
          <a:xfrm>
            <a:off x="611188" y="2635250"/>
            <a:ext cx="6553200" cy="290513"/>
            <a:chOff x="657" y="1887"/>
            <a:chExt cx="4128" cy="183"/>
          </a:xfrm>
        </p:grpSpPr>
        <p:sp>
          <p:nvSpPr>
            <p:cNvPr id="130102" name="AutoShape 22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3" name="AutoShape 23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4" name="AutoShape 24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5" name="AutoShape 25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6" name="AutoShape 26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7" name="AutoShape 27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8" name="AutoShape 28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9" name="Oval 29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0072" name="Group 30"/>
          <p:cNvGrpSpPr>
            <a:grpSpLocks/>
          </p:cNvGrpSpPr>
          <p:nvPr/>
        </p:nvGrpSpPr>
        <p:grpSpPr bwMode="auto">
          <a:xfrm>
            <a:off x="611188" y="2276475"/>
            <a:ext cx="6553200" cy="290513"/>
            <a:chOff x="657" y="1887"/>
            <a:chExt cx="4128" cy="183"/>
          </a:xfrm>
        </p:grpSpPr>
        <p:sp>
          <p:nvSpPr>
            <p:cNvPr id="130094" name="AutoShape 31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5" name="AutoShape 32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6" name="AutoShape 33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7" name="AutoShape 34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8" name="AutoShape 35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9" name="AutoShape 36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100" name="AutoShape 37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101" name="Oval 38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0073" name="Group 39"/>
          <p:cNvGrpSpPr>
            <a:grpSpLocks/>
          </p:cNvGrpSpPr>
          <p:nvPr/>
        </p:nvGrpSpPr>
        <p:grpSpPr bwMode="auto">
          <a:xfrm>
            <a:off x="611188" y="1916113"/>
            <a:ext cx="6553200" cy="290512"/>
            <a:chOff x="657" y="1887"/>
            <a:chExt cx="4128" cy="183"/>
          </a:xfrm>
        </p:grpSpPr>
        <p:sp>
          <p:nvSpPr>
            <p:cNvPr id="130086" name="AutoShape 40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87" name="AutoShape 41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88" name="AutoShape 42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89" name="AutoShape 43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0" name="AutoShape 44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1" name="AutoShape 45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0092" name="AutoShape 46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0093" name="Oval 47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0074" name="Line 48"/>
          <p:cNvSpPr>
            <a:spLocks noChangeShapeType="1"/>
          </p:cNvSpPr>
          <p:nvPr/>
        </p:nvSpPr>
        <p:spPr bwMode="auto">
          <a:xfrm flipH="1">
            <a:off x="755650" y="3357563"/>
            <a:ext cx="6335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0075" name="Rectangle 49"/>
          <p:cNvSpPr>
            <a:spLocks noChangeArrowheads="1"/>
          </p:cNvSpPr>
          <p:nvPr/>
        </p:nvSpPr>
        <p:spPr bwMode="auto">
          <a:xfrm>
            <a:off x="1116013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6" name="Rectangle 50"/>
          <p:cNvSpPr>
            <a:spLocks noChangeArrowheads="1"/>
          </p:cNvSpPr>
          <p:nvPr/>
        </p:nvSpPr>
        <p:spPr bwMode="auto">
          <a:xfrm>
            <a:off x="1981200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7" name="Rectangle 51"/>
          <p:cNvSpPr>
            <a:spLocks noChangeArrowheads="1"/>
          </p:cNvSpPr>
          <p:nvPr/>
        </p:nvSpPr>
        <p:spPr bwMode="auto">
          <a:xfrm>
            <a:off x="2846388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8" name="Rectangle 52"/>
          <p:cNvSpPr>
            <a:spLocks noChangeArrowheads="1"/>
          </p:cNvSpPr>
          <p:nvPr/>
        </p:nvSpPr>
        <p:spPr bwMode="auto">
          <a:xfrm>
            <a:off x="3711575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79" name="Rectangle 53"/>
          <p:cNvSpPr>
            <a:spLocks noChangeArrowheads="1"/>
          </p:cNvSpPr>
          <p:nvPr/>
        </p:nvSpPr>
        <p:spPr bwMode="auto">
          <a:xfrm>
            <a:off x="4576763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0" name="Rectangle 54"/>
          <p:cNvSpPr>
            <a:spLocks noChangeArrowheads="1"/>
          </p:cNvSpPr>
          <p:nvPr/>
        </p:nvSpPr>
        <p:spPr bwMode="auto">
          <a:xfrm>
            <a:off x="5441950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1" name="Rectangle 55"/>
          <p:cNvSpPr>
            <a:spLocks noChangeArrowheads="1"/>
          </p:cNvSpPr>
          <p:nvPr/>
        </p:nvSpPr>
        <p:spPr bwMode="auto">
          <a:xfrm>
            <a:off x="6307138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2" name="Rectangle 56"/>
          <p:cNvSpPr>
            <a:spLocks noChangeArrowheads="1"/>
          </p:cNvSpPr>
          <p:nvPr/>
        </p:nvSpPr>
        <p:spPr bwMode="auto">
          <a:xfrm>
            <a:off x="7172325" y="4437063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3" name="Rectangle 57"/>
          <p:cNvSpPr>
            <a:spLocks noChangeArrowheads="1"/>
          </p:cNvSpPr>
          <p:nvPr/>
        </p:nvSpPr>
        <p:spPr bwMode="auto">
          <a:xfrm>
            <a:off x="8037513" y="4437063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4" name="AutoShape 58"/>
          <p:cNvSpPr>
            <a:spLocks noChangeArrowheads="1"/>
          </p:cNvSpPr>
          <p:nvPr/>
        </p:nvSpPr>
        <p:spPr bwMode="auto">
          <a:xfrm>
            <a:off x="1258888" y="3357563"/>
            <a:ext cx="73025" cy="1008062"/>
          </a:xfrm>
          <a:prstGeom prst="downArrow">
            <a:avLst>
              <a:gd name="adj1" fmla="val 50000"/>
              <a:gd name="adj2" fmla="val 345109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0085" name="Text Box 59"/>
          <p:cNvSpPr txBox="1">
            <a:spLocks noChangeArrowheads="1"/>
          </p:cNvSpPr>
          <p:nvPr/>
        </p:nvSpPr>
        <p:spPr bwMode="auto">
          <a:xfrm>
            <a:off x="5219700" y="38608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同步台車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18B2A4-4BF4-48B8-80ED-E800D5FE0EA9}" type="slidenum">
              <a:rPr lang="en-US" altLang="zh-TW" sz="1400">
                <a:solidFill>
                  <a:srgbClr val="333399"/>
                </a:solidFill>
              </a:rPr>
              <a:pPr/>
              <a:t>69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汽車組裝</a:t>
            </a:r>
            <a:r>
              <a:rPr lang="en-US" altLang="zh-TW" baseline="-25000"/>
              <a:t>3</a:t>
            </a:r>
          </a:p>
        </p:txBody>
      </p:sp>
      <p:sp>
        <p:nvSpPr>
          <p:cNvPr id="131077" name="AutoShape 3"/>
          <p:cNvSpPr>
            <a:spLocks noChangeArrowheads="1"/>
          </p:cNvSpPr>
          <p:nvPr/>
        </p:nvSpPr>
        <p:spPr bwMode="auto">
          <a:xfrm>
            <a:off x="190023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78" name="AutoShape 4"/>
          <p:cNvSpPr>
            <a:spLocks noChangeArrowheads="1"/>
          </p:cNvSpPr>
          <p:nvPr/>
        </p:nvSpPr>
        <p:spPr bwMode="auto">
          <a:xfrm>
            <a:off x="276542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79" name="AutoShape 5"/>
          <p:cNvSpPr>
            <a:spLocks noChangeArrowheads="1"/>
          </p:cNvSpPr>
          <p:nvPr/>
        </p:nvSpPr>
        <p:spPr bwMode="auto">
          <a:xfrm>
            <a:off x="363061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0" name="AutoShape 6"/>
          <p:cNvSpPr>
            <a:spLocks noChangeArrowheads="1"/>
          </p:cNvSpPr>
          <p:nvPr/>
        </p:nvSpPr>
        <p:spPr bwMode="auto">
          <a:xfrm>
            <a:off x="449580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1" name="AutoShape 7"/>
          <p:cNvSpPr>
            <a:spLocks noChangeArrowheads="1"/>
          </p:cNvSpPr>
          <p:nvPr/>
        </p:nvSpPr>
        <p:spPr bwMode="auto">
          <a:xfrm>
            <a:off x="5360988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2" name="AutoShape 8"/>
          <p:cNvSpPr>
            <a:spLocks noChangeArrowheads="1"/>
          </p:cNvSpPr>
          <p:nvPr/>
        </p:nvSpPr>
        <p:spPr bwMode="auto">
          <a:xfrm>
            <a:off x="6226175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3" name="AutoShape 9"/>
          <p:cNvSpPr>
            <a:spLocks noChangeArrowheads="1"/>
          </p:cNvSpPr>
          <p:nvPr/>
        </p:nvSpPr>
        <p:spPr bwMode="auto">
          <a:xfrm>
            <a:off x="7091363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4" name="AutoShape 10"/>
          <p:cNvSpPr>
            <a:spLocks noChangeArrowheads="1"/>
          </p:cNvSpPr>
          <p:nvPr/>
        </p:nvSpPr>
        <p:spPr bwMode="auto">
          <a:xfrm>
            <a:off x="7956550" y="4868863"/>
            <a:ext cx="720725" cy="863600"/>
          </a:xfrm>
          <a:prstGeom prst="chevron">
            <a:avLst>
              <a:gd name="adj" fmla="val 25000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5" name="Text Box 11"/>
          <p:cNvSpPr txBox="1">
            <a:spLocks noChangeArrowheads="1"/>
          </p:cNvSpPr>
          <p:nvPr/>
        </p:nvSpPr>
        <p:spPr bwMode="auto">
          <a:xfrm>
            <a:off x="3203575" y="58054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裝配線</a:t>
            </a:r>
          </a:p>
        </p:txBody>
      </p:sp>
      <p:sp>
        <p:nvSpPr>
          <p:cNvPr id="131086" name="Line 12"/>
          <p:cNvSpPr>
            <a:spLocks noChangeShapeType="1"/>
          </p:cNvSpPr>
          <p:nvPr/>
        </p:nvSpPr>
        <p:spPr bwMode="auto">
          <a:xfrm>
            <a:off x="755650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87" name="Line 13"/>
          <p:cNvSpPr>
            <a:spLocks noChangeShapeType="1"/>
          </p:cNvSpPr>
          <p:nvPr/>
        </p:nvSpPr>
        <p:spPr bwMode="auto">
          <a:xfrm>
            <a:off x="16494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88" name="Line 14"/>
          <p:cNvSpPr>
            <a:spLocks noChangeShapeType="1"/>
          </p:cNvSpPr>
          <p:nvPr/>
        </p:nvSpPr>
        <p:spPr bwMode="auto">
          <a:xfrm>
            <a:off x="254476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89" name="Line 15"/>
          <p:cNvSpPr>
            <a:spLocks noChangeShapeType="1"/>
          </p:cNvSpPr>
          <p:nvPr/>
        </p:nvSpPr>
        <p:spPr bwMode="auto">
          <a:xfrm>
            <a:off x="3440113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0" name="Line 16"/>
          <p:cNvSpPr>
            <a:spLocks noChangeShapeType="1"/>
          </p:cNvSpPr>
          <p:nvPr/>
        </p:nvSpPr>
        <p:spPr bwMode="auto">
          <a:xfrm>
            <a:off x="43338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1" name="Line 17"/>
          <p:cNvSpPr>
            <a:spLocks noChangeShapeType="1"/>
          </p:cNvSpPr>
          <p:nvPr/>
        </p:nvSpPr>
        <p:spPr bwMode="auto">
          <a:xfrm>
            <a:off x="52292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2" name="Line 18"/>
          <p:cNvSpPr>
            <a:spLocks noChangeShapeType="1"/>
          </p:cNvSpPr>
          <p:nvPr/>
        </p:nvSpPr>
        <p:spPr bwMode="auto">
          <a:xfrm>
            <a:off x="612457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3" name="Line 19"/>
          <p:cNvSpPr>
            <a:spLocks noChangeShapeType="1"/>
          </p:cNvSpPr>
          <p:nvPr/>
        </p:nvSpPr>
        <p:spPr bwMode="auto">
          <a:xfrm>
            <a:off x="7019925" y="30686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4" name="Text Box 20"/>
          <p:cNvSpPr txBox="1">
            <a:spLocks noChangeArrowheads="1"/>
          </p:cNvSpPr>
          <p:nvPr/>
        </p:nvSpPr>
        <p:spPr bwMode="auto">
          <a:xfrm>
            <a:off x="7380288" y="20605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零件供應</a:t>
            </a:r>
          </a:p>
        </p:txBody>
      </p:sp>
      <p:grpSp>
        <p:nvGrpSpPr>
          <p:cNvPr id="131095" name="Group 21"/>
          <p:cNvGrpSpPr>
            <a:grpSpLocks/>
          </p:cNvGrpSpPr>
          <p:nvPr/>
        </p:nvGrpSpPr>
        <p:grpSpPr bwMode="auto">
          <a:xfrm>
            <a:off x="611188" y="2635250"/>
            <a:ext cx="6553200" cy="290513"/>
            <a:chOff x="657" y="1887"/>
            <a:chExt cx="4128" cy="183"/>
          </a:xfrm>
        </p:grpSpPr>
        <p:sp>
          <p:nvSpPr>
            <p:cNvPr id="131126" name="AutoShape 22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7" name="AutoShape 23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8" name="AutoShape 24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9" name="AutoShape 25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30" name="AutoShape 26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31" name="AutoShape 27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32" name="AutoShape 28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33" name="Oval 29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1096" name="Group 30"/>
          <p:cNvGrpSpPr>
            <a:grpSpLocks/>
          </p:cNvGrpSpPr>
          <p:nvPr/>
        </p:nvGrpSpPr>
        <p:grpSpPr bwMode="auto">
          <a:xfrm>
            <a:off x="611188" y="2276475"/>
            <a:ext cx="6553200" cy="290513"/>
            <a:chOff x="657" y="1887"/>
            <a:chExt cx="4128" cy="183"/>
          </a:xfrm>
        </p:grpSpPr>
        <p:sp>
          <p:nvSpPr>
            <p:cNvPr id="131118" name="AutoShape 31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9" name="AutoShape 32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0" name="AutoShape 33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1" name="AutoShape 34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2" name="AutoShape 35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3" name="AutoShape 36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4" name="AutoShape 37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25" name="Oval 38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31097" name="Group 39"/>
          <p:cNvGrpSpPr>
            <a:grpSpLocks/>
          </p:cNvGrpSpPr>
          <p:nvPr/>
        </p:nvGrpSpPr>
        <p:grpSpPr bwMode="auto">
          <a:xfrm>
            <a:off x="611188" y="1916113"/>
            <a:ext cx="6553200" cy="290512"/>
            <a:chOff x="657" y="1887"/>
            <a:chExt cx="4128" cy="183"/>
          </a:xfrm>
        </p:grpSpPr>
        <p:sp>
          <p:nvSpPr>
            <p:cNvPr id="131110" name="AutoShape 40"/>
            <p:cNvSpPr>
              <a:spLocks noChangeArrowheads="1"/>
            </p:cNvSpPr>
            <p:nvPr/>
          </p:nvSpPr>
          <p:spPr bwMode="auto">
            <a:xfrm>
              <a:off x="657" y="1888"/>
              <a:ext cx="136" cy="182"/>
            </a:xfrm>
            <a:prstGeom prst="plus">
              <a:avLst>
                <a:gd name="adj" fmla="val 33088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1" name="AutoShape 41"/>
            <p:cNvSpPr>
              <a:spLocks noChangeArrowheads="1"/>
            </p:cNvSpPr>
            <p:nvPr/>
          </p:nvSpPr>
          <p:spPr bwMode="auto">
            <a:xfrm>
              <a:off x="1214" y="1887"/>
              <a:ext cx="137" cy="182"/>
            </a:xfrm>
            <a:prstGeom prst="triangle">
              <a:avLst>
                <a:gd name="adj" fmla="val 5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2" name="AutoShape 42"/>
            <p:cNvSpPr>
              <a:spLocks noChangeArrowheads="1"/>
            </p:cNvSpPr>
            <p:nvPr/>
          </p:nvSpPr>
          <p:spPr bwMode="auto">
            <a:xfrm>
              <a:off x="1772" y="1910"/>
              <a:ext cx="136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13" name="AutoShape 43"/>
            <p:cNvSpPr>
              <a:spLocks noChangeArrowheads="1"/>
            </p:cNvSpPr>
            <p:nvPr/>
          </p:nvSpPr>
          <p:spPr bwMode="auto">
            <a:xfrm>
              <a:off x="2329" y="1933"/>
              <a:ext cx="136" cy="9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47 w 21600"/>
                <a:gd name="T13" fmla="*/ 4510 h 21600"/>
                <a:gd name="T14" fmla="*/ 1715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14" name="AutoShape 44"/>
            <p:cNvSpPr>
              <a:spLocks noChangeArrowheads="1"/>
            </p:cNvSpPr>
            <p:nvPr/>
          </p:nvSpPr>
          <p:spPr bwMode="auto">
            <a:xfrm>
              <a:off x="2887" y="1910"/>
              <a:ext cx="181" cy="136"/>
            </a:xfrm>
            <a:prstGeom prst="pentagon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5" name="AutoShape 45"/>
            <p:cNvSpPr>
              <a:spLocks noChangeArrowheads="1"/>
            </p:cNvSpPr>
            <p:nvPr/>
          </p:nvSpPr>
          <p:spPr bwMode="auto">
            <a:xfrm>
              <a:off x="3489" y="1911"/>
              <a:ext cx="181" cy="136"/>
            </a:xfrm>
            <a:custGeom>
              <a:avLst/>
              <a:gdLst>
                <a:gd name="T0" fmla="*/ 0 w 10000"/>
                <a:gd name="T1" fmla="*/ 1 h 10000"/>
                <a:gd name="T2" fmla="*/ 1 w 10000"/>
                <a:gd name="T3" fmla="*/ 1 h 10000"/>
                <a:gd name="T4" fmla="*/ 2 w 10000"/>
                <a:gd name="T5" fmla="*/ 0 h 10000"/>
                <a:gd name="T6" fmla="*/ 2 w 10000"/>
                <a:gd name="T7" fmla="*/ 1 h 10000"/>
                <a:gd name="T8" fmla="*/ 3 w 10000"/>
                <a:gd name="T9" fmla="*/ 1 h 10000"/>
                <a:gd name="T10" fmla="*/ 2 w 10000"/>
                <a:gd name="T11" fmla="*/ 1 h 10000"/>
                <a:gd name="T12" fmla="*/ 3 w 10000"/>
                <a:gd name="T13" fmla="*/ 2 h 10000"/>
                <a:gd name="T14" fmla="*/ 2 w 10000"/>
                <a:gd name="T15" fmla="*/ 1 h 10000"/>
                <a:gd name="T16" fmla="*/ 1 w 10000"/>
                <a:gd name="T17" fmla="*/ 2 h 10000"/>
                <a:gd name="T18" fmla="*/ 1 w 10000"/>
                <a:gd name="T19" fmla="*/ 1 h 10000"/>
                <a:gd name="T20" fmla="*/ 0 w 10000"/>
                <a:gd name="T21" fmla="*/ 1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24"/>
                  </a:moveTo>
                  <a:lnTo>
                    <a:pt x="3812" y="3824"/>
                  </a:lnTo>
                  <a:lnTo>
                    <a:pt x="5028" y="0"/>
                  </a:lnTo>
                  <a:lnTo>
                    <a:pt x="6188" y="3824"/>
                  </a:lnTo>
                  <a:lnTo>
                    <a:pt x="10000" y="3824"/>
                  </a:lnTo>
                  <a:lnTo>
                    <a:pt x="6906" y="6176"/>
                  </a:lnTo>
                  <a:lnTo>
                    <a:pt x="8066" y="10000"/>
                  </a:lnTo>
                  <a:lnTo>
                    <a:pt x="5028" y="7647"/>
                  </a:lnTo>
                  <a:lnTo>
                    <a:pt x="1934" y="10000"/>
                  </a:lnTo>
                  <a:lnTo>
                    <a:pt x="3094" y="6176"/>
                  </a:lnTo>
                  <a:lnTo>
                    <a:pt x="0" y="3824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16" name="AutoShape 46"/>
            <p:cNvSpPr>
              <a:spLocks noChangeArrowheads="1"/>
            </p:cNvSpPr>
            <p:nvPr/>
          </p:nvSpPr>
          <p:spPr bwMode="auto">
            <a:xfrm>
              <a:off x="4091" y="1910"/>
              <a:ext cx="136" cy="137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1117" name="Oval 47"/>
            <p:cNvSpPr>
              <a:spLocks noChangeArrowheads="1"/>
            </p:cNvSpPr>
            <p:nvPr/>
          </p:nvSpPr>
          <p:spPr bwMode="auto">
            <a:xfrm>
              <a:off x="4649" y="1910"/>
              <a:ext cx="136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1098" name="Line 48"/>
          <p:cNvSpPr>
            <a:spLocks noChangeShapeType="1"/>
          </p:cNvSpPr>
          <p:nvPr/>
        </p:nvSpPr>
        <p:spPr bwMode="auto">
          <a:xfrm flipH="1">
            <a:off x="755650" y="3357563"/>
            <a:ext cx="6335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1099" name="Rectangle 49"/>
          <p:cNvSpPr>
            <a:spLocks noChangeArrowheads="1"/>
          </p:cNvSpPr>
          <p:nvPr/>
        </p:nvSpPr>
        <p:spPr bwMode="auto">
          <a:xfrm>
            <a:off x="1250950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0" name="Rectangle 50"/>
          <p:cNvSpPr>
            <a:spLocks noChangeArrowheads="1"/>
          </p:cNvSpPr>
          <p:nvPr/>
        </p:nvSpPr>
        <p:spPr bwMode="auto">
          <a:xfrm>
            <a:off x="2116138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1" name="Rectangle 51"/>
          <p:cNvSpPr>
            <a:spLocks noChangeArrowheads="1"/>
          </p:cNvSpPr>
          <p:nvPr/>
        </p:nvSpPr>
        <p:spPr bwMode="auto">
          <a:xfrm>
            <a:off x="2981325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2" name="Rectangle 52"/>
          <p:cNvSpPr>
            <a:spLocks noChangeArrowheads="1"/>
          </p:cNvSpPr>
          <p:nvPr/>
        </p:nvSpPr>
        <p:spPr bwMode="auto">
          <a:xfrm>
            <a:off x="3846513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3" name="Rectangle 53"/>
          <p:cNvSpPr>
            <a:spLocks noChangeArrowheads="1"/>
          </p:cNvSpPr>
          <p:nvPr/>
        </p:nvSpPr>
        <p:spPr bwMode="auto">
          <a:xfrm>
            <a:off x="4711700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4" name="Rectangle 54"/>
          <p:cNvSpPr>
            <a:spLocks noChangeArrowheads="1"/>
          </p:cNvSpPr>
          <p:nvPr/>
        </p:nvSpPr>
        <p:spPr bwMode="auto">
          <a:xfrm>
            <a:off x="5576888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5" name="Rectangle 55"/>
          <p:cNvSpPr>
            <a:spLocks noChangeArrowheads="1"/>
          </p:cNvSpPr>
          <p:nvPr/>
        </p:nvSpPr>
        <p:spPr bwMode="auto">
          <a:xfrm>
            <a:off x="6442075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6" name="Rectangle 56"/>
          <p:cNvSpPr>
            <a:spLocks noChangeArrowheads="1"/>
          </p:cNvSpPr>
          <p:nvPr/>
        </p:nvSpPr>
        <p:spPr bwMode="auto">
          <a:xfrm>
            <a:off x="7307263" y="5157788"/>
            <a:ext cx="433387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7" name="Rectangle 57"/>
          <p:cNvSpPr>
            <a:spLocks noChangeArrowheads="1"/>
          </p:cNvSpPr>
          <p:nvPr/>
        </p:nvSpPr>
        <p:spPr bwMode="auto">
          <a:xfrm>
            <a:off x="8172450" y="5157788"/>
            <a:ext cx="43338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8" name="AutoShape 58"/>
          <p:cNvSpPr>
            <a:spLocks noChangeArrowheads="1"/>
          </p:cNvSpPr>
          <p:nvPr/>
        </p:nvSpPr>
        <p:spPr bwMode="auto">
          <a:xfrm>
            <a:off x="1258888" y="3357563"/>
            <a:ext cx="73025" cy="1584325"/>
          </a:xfrm>
          <a:prstGeom prst="downArrow">
            <a:avLst>
              <a:gd name="adj1" fmla="val 50000"/>
              <a:gd name="adj2" fmla="val 542391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109" name="Text Box 59"/>
          <p:cNvSpPr txBox="1">
            <a:spLocks noChangeArrowheads="1"/>
          </p:cNvSpPr>
          <p:nvPr/>
        </p:nvSpPr>
        <p:spPr bwMode="auto">
          <a:xfrm>
            <a:off x="5148263" y="4292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SimHei" pitchFamily="49" charset="-122"/>
              </a:rPr>
              <a:t>車上箱籠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D7C120C-D84F-4E31-AACF-DFFDAE74E830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例子：如何簡化？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/>
              <a:t>Q: </a:t>
            </a:r>
            <a:r>
              <a:rPr lang="zh-TW" altLang="en-US" sz="2000"/>
              <a:t>退除役官士子女教育補助費發放如何申領？</a:t>
            </a:r>
            <a:endParaRPr lang="en-US" altLang="zh-TW" sz="2000"/>
          </a:p>
          <a:p>
            <a:pPr eaLnBrk="1" hangingPunct="1">
              <a:lnSpc>
                <a:spcPct val="80000"/>
              </a:lnSpc>
            </a:pPr>
            <a:r>
              <a:rPr lang="zh-TW" altLang="en-US" sz="2000"/>
              <a:t>對象：國軍支領退休俸（不含大陸半俸、遺族改支半俸）、贍養金、生活補助費人員子女。</a:t>
            </a:r>
            <a:endParaRPr lang="en-US" altLang="zh-TW" sz="2000"/>
          </a:p>
          <a:p>
            <a:pPr eaLnBrk="1" hangingPunct="1">
              <a:lnSpc>
                <a:spcPct val="80000"/>
              </a:lnSpc>
            </a:pPr>
            <a:r>
              <a:rPr lang="zh-TW" altLang="en-US" sz="2000"/>
              <a:t>辦理方式：就近向縣（市）後備指揮部（服務中心）親辦或掛號郵寄申請皆可。</a:t>
            </a:r>
            <a:endParaRPr lang="en-US" altLang="zh-TW" sz="2000"/>
          </a:p>
          <a:p>
            <a:pPr eaLnBrk="1" hangingPunct="1">
              <a:lnSpc>
                <a:spcPct val="80000"/>
              </a:lnSpc>
            </a:pPr>
            <a:r>
              <a:rPr lang="zh-TW" altLang="en-US" sz="2000">
                <a:solidFill>
                  <a:schemeClr val="hlink"/>
                </a:solidFill>
              </a:rPr>
              <a:t>檢附證件：</a:t>
            </a:r>
            <a:r>
              <a:rPr lang="zh-TW" altLang="en-US" sz="2000"/>
              <a:t>請填具申請表（須簽名或蓋章）、</a:t>
            </a:r>
            <a:r>
              <a:rPr lang="zh-TW" altLang="en-US" sz="2000">
                <a:solidFill>
                  <a:srgbClr val="FF0000"/>
                </a:solidFill>
              </a:rPr>
              <a:t>俸金支領憑證正、反面影本、戶口名簿影本、</a:t>
            </a:r>
            <a:r>
              <a:rPr lang="zh-TW" altLang="en-US" sz="2000"/>
              <a:t>學校繳費收據正本（如係繳交影本者，請申請人書明「與正本相符」並簽名，以示負責；另轉帳繳費者，應併附原繳費通知單及轉帳證明）。</a:t>
            </a:r>
            <a:endParaRPr lang="en-US" altLang="zh-TW" sz="2000"/>
          </a:p>
          <a:p>
            <a:pPr eaLnBrk="1" hangingPunct="1">
              <a:lnSpc>
                <a:spcPct val="80000"/>
              </a:lnSpc>
            </a:pPr>
            <a:r>
              <a:rPr lang="zh-TW" altLang="en-US" sz="2000"/>
              <a:t>子女就讀國民中、小學者，僅需填具申請表及</a:t>
            </a:r>
            <a:r>
              <a:rPr lang="zh-TW" altLang="en-US" sz="2000">
                <a:solidFill>
                  <a:srgbClr val="FF0000"/>
                </a:solidFill>
              </a:rPr>
              <a:t>檢附俸金支領憑證正、反面影本</a:t>
            </a:r>
            <a:r>
              <a:rPr lang="zh-TW" altLang="en-US" sz="2000"/>
              <a:t>即可辦理。</a:t>
            </a:r>
            <a:endParaRPr lang="en-US" altLang="zh-TW" sz="2000"/>
          </a:p>
          <a:p>
            <a:pPr eaLnBrk="1" hangingPunct="1">
              <a:lnSpc>
                <a:spcPct val="80000"/>
              </a:lnSpc>
            </a:pPr>
            <a:r>
              <a:rPr lang="zh-TW" altLang="en-US" sz="2000"/>
              <a:t>上列第一項（二）所應檢附戶口名簿，係指凡於各縣（市）後備指揮部（服務中心）第</a:t>
            </a:r>
            <a:r>
              <a:rPr lang="en-US" altLang="zh-TW" sz="2000"/>
              <a:t>1</a:t>
            </a:r>
            <a:r>
              <a:rPr lang="zh-TW" altLang="en-US" sz="2000"/>
              <a:t>次申請時，須</a:t>
            </a:r>
            <a:r>
              <a:rPr lang="zh-TW" altLang="en-US" sz="2000">
                <a:solidFill>
                  <a:srgbClr val="FF0000"/>
                </a:solidFill>
              </a:rPr>
              <a:t>繳驗戶口名簿以確認親子關係</a:t>
            </a:r>
            <a:r>
              <a:rPr lang="zh-TW" altLang="en-US" sz="2000"/>
              <a:t>，爾後除申請人親子關係變更外，無須繳驗。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物流配送：</a:t>
            </a:r>
            <a:r>
              <a:rPr lang="zh-TW" altLang="en-US" sz="3600">
                <a:solidFill>
                  <a:schemeClr val="bg1"/>
                </a:solidFill>
              </a:rPr>
              <a:t>原有流程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3209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撿貨</a:t>
            </a:r>
            <a:endParaRPr lang="en-US" altLang="zh-TW" sz="2800"/>
          </a:p>
          <a:p>
            <a:pPr eaLnBrk="1" hangingPunct="1"/>
            <a:r>
              <a:rPr lang="zh-TW" altLang="en-US" sz="2800"/>
              <a:t>分裝到物流箱</a:t>
            </a:r>
            <a:endParaRPr lang="en-US" altLang="zh-TW" sz="2800"/>
          </a:p>
          <a:p>
            <a:pPr eaLnBrk="1" hangingPunct="1"/>
            <a:r>
              <a:rPr lang="zh-TW" altLang="en-US" sz="2800"/>
              <a:t>八物流箱放入物流籠（有輪子、有鎖）</a:t>
            </a:r>
            <a:endParaRPr lang="en-US" altLang="zh-TW" sz="2800"/>
          </a:p>
          <a:p>
            <a:pPr eaLnBrk="1" hangingPunct="1"/>
            <a:r>
              <a:rPr lang="zh-TW" altLang="en-US" sz="2800"/>
              <a:t>車子把物流籠送到店中，用油壓車尾板升降，卸下物流籠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需要在開店時送達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沒有後門，影響客戶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店員清點簽收</a:t>
            </a:r>
            <a:r>
              <a:rPr lang="zh-TW" altLang="zh-TW" sz="2800"/>
              <a:t>、</a:t>
            </a:r>
            <a:r>
              <a:rPr lang="zh-TW" altLang="en-US" sz="2800"/>
              <a:t>卸貨</a:t>
            </a:r>
            <a:endParaRPr lang="en-US" altLang="zh-TW" sz="2800"/>
          </a:p>
          <a:p>
            <a:pPr eaLnBrk="1" hangingPunct="1"/>
            <a:r>
              <a:rPr lang="zh-TW" altLang="en-US" sz="2800"/>
              <a:t>把空的物流籠、物流箱運回</a:t>
            </a:r>
            <a:endParaRPr lang="en-US" altLang="zh-TW" sz="2800"/>
          </a:p>
        </p:txBody>
      </p:sp>
      <p:sp>
        <p:nvSpPr>
          <p:cNvPr id="1321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21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B067054-FA23-415B-AB9F-2AB723A1CCDD}" type="slidenum">
              <a:rPr lang="en-US" altLang="zh-TW" sz="1400">
                <a:solidFill>
                  <a:srgbClr val="333399"/>
                </a:solidFill>
              </a:rPr>
              <a:pPr/>
              <a:t>70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364163" y="3860800"/>
            <a:ext cx="3455987" cy="21605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請提案改善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1ECA2B-2690-4C82-8C47-79C34FD173B2}" type="slidenum">
              <a:rPr lang="en-US" altLang="zh-TW" sz="1400">
                <a:solidFill>
                  <a:srgbClr val="333399"/>
                </a:solidFill>
              </a:rPr>
              <a:pPr/>
              <a:t>71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這些都很難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沒有錯</a:t>
            </a:r>
            <a:endParaRPr lang="en-US" altLang="zh-TW"/>
          </a:p>
          <a:p>
            <a:pPr eaLnBrk="1" hangingPunct="1"/>
            <a:r>
              <a:rPr lang="zh-TW" altLang="en-US"/>
              <a:t>很難，大家都做不到，保持不變</a:t>
            </a:r>
            <a:endParaRPr lang="en-US" altLang="zh-TW"/>
          </a:p>
          <a:p>
            <a:pPr eaLnBrk="1" hangingPunct="1"/>
            <a:r>
              <a:rPr lang="zh-TW" altLang="en-US"/>
              <a:t>很難，有一家做到了，其他人都做不到，會有什麼改變？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/>
              <a:t>有些時候，</a:t>
            </a:r>
            <a:r>
              <a:rPr lang="zh-TW" altLang="en-US">
                <a:solidFill>
                  <a:schemeClr val="hlink"/>
                </a:solidFill>
              </a:rPr>
              <a:t>不改會很難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B038E4-0309-41FE-A4A4-D2B03F7E953C}" type="slidenum">
              <a:rPr lang="en-US" altLang="zh-TW" sz="1400">
                <a:solidFill>
                  <a:srgbClr val="333399"/>
                </a:solidFill>
              </a:rPr>
              <a:pPr/>
              <a:t>72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推動策略與規劃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如何在企業中導入？</a:t>
            </a:r>
            <a:endParaRPr lang="en-US" altLang="zh-TW"/>
          </a:p>
          <a:p>
            <a:pPr eaLnBrk="1" hangingPunct="1"/>
            <a:r>
              <a:rPr lang="zh-TW" altLang="en-US"/>
              <a:t>是否涵蓋上下游伙伴？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如何帶動上下游伙伴？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還是你只需等著配合？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導入之階段之規劃與配合措施</a:t>
            </a:r>
            <a:endParaRPr lang="en-US" altLang="zh-TW"/>
          </a:p>
          <a:p>
            <a:pPr eaLnBrk="1" hangingPunct="1"/>
            <a:r>
              <a:rPr lang="en-US" altLang="zh-TW"/>
              <a:t>e</a:t>
            </a:r>
            <a:r>
              <a:rPr lang="zh-TW" altLang="en-US"/>
              <a:t>化的功能與效益</a:t>
            </a:r>
            <a:endParaRPr lang="en-US" altLang="zh-TW"/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KPI</a:t>
            </a:r>
            <a:r>
              <a:rPr lang="zh-TW" altLang="en-US">
                <a:ea typeface="新細明體" panose="02020500000000000000" pitchFamily="18" charset="-120"/>
              </a:rPr>
              <a:t>的訂定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721415-7E33-4BD5-9D24-EE593639353A}" type="slidenum">
              <a:rPr lang="en-US" altLang="zh-TW" sz="1400">
                <a:solidFill>
                  <a:srgbClr val="333399"/>
                </a:solidFill>
              </a:rPr>
              <a:pPr/>
              <a:t>73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KPI: Key Performance Indicators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重要績效指標</a:t>
            </a:r>
            <a:endParaRPr lang="en-US" altLang="zh-TW"/>
          </a:p>
          <a:p>
            <a:pPr eaLnBrk="1" hangingPunct="1"/>
            <a:r>
              <a:rPr lang="zh-TW" altLang="en-US"/>
              <a:t>這個名詞隨著「平衡計分卡</a:t>
            </a:r>
            <a:r>
              <a:rPr lang="en-US" altLang="zh-TW"/>
              <a:t> Balanced Score-Card</a:t>
            </a:r>
            <a:r>
              <a:rPr lang="zh-TW" altLang="en-US"/>
              <a:t>」流行起來</a:t>
            </a:r>
            <a:endParaRPr lang="en-US" altLang="zh-TW"/>
          </a:p>
          <a:p>
            <a:pPr eaLnBrk="1" hangingPunct="1"/>
            <a:r>
              <a:rPr lang="en-US" altLang="zh-TW"/>
              <a:t> BSC</a:t>
            </a:r>
            <a:r>
              <a:rPr lang="zh-TW" altLang="en-US"/>
              <a:t>中的</a:t>
            </a:r>
            <a:r>
              <a:rPr lang="en-US" altLang="zh-TW"/>
              <a:t> KPI </a:t>
            </a:r>
            <a:r>
              <a:rPr lang="zh-TW" altLang="en-US"/>
              <a:t>用來評估整個企業的績效</a:t>
            </a:r>
            <a:endParaRPr lang="en-US" altLang="zh-TW"/>
          </a:p>
          <a:p>
            <a:pPr eaLnBrk="1" hangingPunct="1"/>
            <a:r>
              <a:rPr lang="zh-TW" altLang="en-US"/>
              <a:t>但是，如果是單一個計畫（</a:t>
            </a:r>
            <a:r>
              <a:rPr lang="en-US" altLang="zh-TW"/>
              <a:t>BPR, EB)</a:t>
            </a:r>
            <a:r>
              <a:rPr lang="zh-TW" altLang="en-US"/>
              <a:t>的績效衡量，則應以該計畫為考量中心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263840-D2F8-4E28-930C-11CE0009BD87}" type="slidenum">
              <a:rPr lang="en-US" altLang="zh-TW" sz="1400">
                <a:solidFill>
                  <a:srgbClr val="333399"/>
                </a:solidFill>
              </a:rPr>
              <a:pPr/>
              <a:t>74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KPI </a:t>
            </a:r>
            <a:r>
              <a:rPr lang="zh-TW" altLang="en-US"/>
              <a:t>的重要性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所有測量皆必然影響行為</a:t>
            </a:r>
            <a:endParaRPr lang="en-US" altLang="zh-TW" sz="280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例：考試影響教學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訂定了正確的</a:t>
            </a:r>
            <a:r>
              <a:rPr lang="en-US" altLang="zh-TW" sz="2800"/>
              <a:t>KPI</a:t>
            </a:r>
            <a:r>
              <a:rPr lang="zh-TW" altLang="en-US" sz="2800"/>
              <a:t>，計畫就成功了一半</a:t>
            </a:r>
            <a:endParaRPr lang="en-US" altLang="zh-TW" sz="280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>
                <a:solidFill>
                  <a:srgbClr val="CC0000"/>
                </a:solidFill>
              </a:rPr>
              <a:t>PI</a:t>
            </a:r>
            <a:r>
              <a:rPr lang="en-US" altLang="zh-TW" sz="2800"/>
              <a:t> </a:t>
            </a:r>
            <a:r>
              <a:rPr lang="zh-TW" altLang="en-US" sz="2800"/>
              <a:t>和</a:t>
            </a:r>
            <a:r>
              <a:rPr lang="en-US" altLang="zh-TW" sz="2800"/>
              <a:t> </a:t>
            </a:r>
            <a:r>
              <a:rPr lang="en-US" altLang="zh-TW" sz="2800">
                <a:solidFill>
                  <a:srgbClr val="CC0000"/>
                </a:solidFill>
              </a:rPr>
              <a:t>KPI</a:t>
            </a:r>
            <a:r>
              <a:rPr lang="en-US" altLang="zh-TW" sz="2800"/>
              <a:t> </a:t>
            </a:r>
            <a:r>
              <a:rPr lang="zh-TW" altLang="en-US" sz="2800"/>
              <a:t>的差別？</a:t>
            </a:r>
            <a:endParaRPr lang="en-US" altLang="zh-TW" sz="280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學生各學期成績：</a:t>
            </a:r>
            <a:r>
              <a:rPr lang="en-US" altLang="zh-TW" sz="2400">
                <a:ea typeface="新細明體" panose="02020500000000000000" pitchFamily="18" charset="-120"/>
              </a:rPr>
              <a:t> PI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大學入學考試成績：</a:t>
            </a:r>
            <a:r>
              <a:rPr lang="en-US" altLang="zh-TW" sz="2400">
                <a:ea typeface="新細明體" panose="02020500000000000000" pitchFamily="18" charset="-120"/>
              </a:rPr>
              <a:t>KPI</a:t>
            </a: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/>
              <a:t>KPI</a:t>
            </a:r>
            <a:r>
              <a:rPr lang="zh-TW" altLang="en-US" sz="2800"/>
              <a:t>是對管理階層最重要的資訊。高層管理者到底希望看到什麼成果，和</a:t>
            </a:r>
            <a:r>
              <a:rPr lang="en-US" altLang="zh-TW" sz="2800"/>
              <a:t>KPI</a:t>
            </a:r>
            <a:r>
              <a:rPr lang="zh-TW" altLang="en-US" sz="2800"/>
              <a:t>的定義有極高的關係</a:t>
            </a:r>
            <a:r>
              <a:rPr lang="en-US" altLang="zh-TW" sz="2800"/>
              <a:t> 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252EE6-DE11-4303-9D8B-E97D8D01615F}" type="slidenum">
              <a:rPr lang="en-US" altLang="zh-TW" sz="1400">
                <a:solidFill>
                  <a:srgbClr val="333399"/>
                </a:solidFill>
              </a:rPr>
              <a:pPr/>
              <a:t>75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計畫的</a:t>
            </a:r>
            <a:r>
              <a:rPr lang="en-US" altLang="zh-TW"/>
              <a:t>KPI</a:t>
            </a:r>
            <a:r>
              <a:rPr lang="zh-TW" altLang="en-US"/>
              <a:t>重點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pPr eaLnBrk="1" hangingPunct="1"/>
            <a:r>
              <a:rPr lang="zh-TW" altLang="en-US"/>
              <a:t>重要績效指標</a:t>
            </a:r>
            <a:endParaRPr lang="en-US" altLang="zh-TW"/>
          </a:p>
          <a:p>
            <a:pPr eaLnBrk="1" hangingPunct="1"/>
            <a:r>
              <a:rPr lang="zh-TW" altLang="en-US"/>
              <a:t>在計畫中都有各種有形、無形效益</a:t>
            </a:r>
            <a:endParaRPr lang="en-US" altLang="zh-TW"/>
          </a:p>
          <a:p>
            <a:pPr eaLnBrk="1" hangingPunct="1"/>
            <a:r>
              <a:rPr lang="zh-TW" altLang="en-US"/>
              <a:t>但這些效益是否有落實？如何能落實？需要一些衡量的方式</a:t>
            </a:r>
            <a:r>
              <a:rPr lang="en-US" altLang="zh-TW"/>
              <a:t> </a:t>
            </a:r>
          </a:p>
          <a:p>
            <a:pPr eaLnBrk="1" hangingPunct="1"/>
            <a:r>
              <a:rPr lang="zh-TW" altLang="en-US"/>
              <a:t>管理階層希望看到</a:t>
            </a:r>
            <a:r>
              <a:rPr lang="zh-TW" altLang="en-US" sz="3600"/>
              <a:t>計畫產生</a:t>
            </a:r>
            <a:r>
              <a:rPr lang="zh-TW" altLang="en-US"/>
              <a:t>什麼成果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還是他們根本不在乎？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9FE257-9E14-420B-AAA4-65A3F3F37BF4}" type="slidenum">
              <a:rPr lang="en-US" altLang="zh-TW" sz="1400">
                <a:solidFill>
                  <a:srgbClr val="333399"/>
                </a:solidFill>
              </a:rPr>
              <a:pPr/>
              <a:t>76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計畫的</a:t>
            </a:r>
            <a:r>
              <a:rPr lang="en-US" altLang="zh-TW"/>
              <a:t>KPI</a:t>
            </a: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開燈後，燈亮了沒？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運貨的週期是否縮短？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不是衡量開關好壞、或開燈的難易度！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傳遞送貨清單的時間是否改善？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也不是房間是否明亮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可能燈沒亮，但房間四面窗戶，而外頭大太陽！！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0608CD4-DE52-48D1-BDAA-17B85B7C9C6C}" type="slidenum">
              <a:rPr lang="en-US" altLang="zh-TW" sz="1400">
                <a:solidFill>
                  <a:srgbClr val="333399"/>
                </a:solidFill>
              </a:rPr>
              <a:pPr/>
              <a:t>77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選擇適當的關鍵績效指標</a:t>
            </a:r>
            <a:r>
              <a:rPr lang="en-US" altLang="zh-TW"/>
              <a:t>KPI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每個企業、每個計畫不同，例如</a:t>
            </a:r>
            <a:endParaRPr lang="en-US" altLang="zh-TW" sz="280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400">
                <a:ea typeface="新細明體" panose="02020500000000000000" pitchFamily="18" charset="-120"/>
              </a:rPr>
              <a:t>Time to market</a:t>
            </a:r>
            <a:r>
              <a:rPr lang="zh-TW" altLang="en-US" sz="2400">
                <a:ea typeface="新細明體" panose="02020500000000000000" pitchFamily="18" charset="-120"/>
              </a:rPr>
              <a:t>、工程設變的時間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400">
                <a:ea typeface="新細明體" panose="02020500000000000000" pitchFamily="18" charset="-120"/>
              </a:rPr>
              <a:t>Time to volume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庫存周轉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缺貨頻率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品質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訂單錯誤、修正頻率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和提供給顧客的價值掛勾</a:t>
            </a:r>
            <a:endParaRPr lang="en-US" altLang="zh-TW" sz="280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考慮</a:t>
            </a:r>
            <a:r>
              <a:rPr lang="en-US" altLang="zh-TW" sz="2800"/>
              <a:t>end-to-end</a:t>
            </a:r>
            <a:r>
              <a:rPr lang="zh-TW" altLang="en-US" sz="2800"/>
              <a:t>的效益</a:t>
            </a:r>
            <a:endParaRPr lang="en-US" altLang="zh-TW" sz="280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避免太細（檢貨時間）、太粗（營業額）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7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90F090-FD2A-4AA1-A123-AE19F305CE66}" type="slidenum">
              <a:rPr lang="en-US" altLang="zh-TW" sz="1400">
                <a:solidFill>
                  <a:srgbClr val="333399"/>
                </a:solidFill>
              </a:rPr>
              <a:pPr/>
              <a:t>78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KPI</a:t>
            </a:r>
            <a:r>
              <a:rPr lang="zh-TW" altLang="en-US"/>
              <a:t>的特性和衡量</a:t>
            </a:r>
          </a:p>
        </p:txBody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可量化、可客觀衡量</a:t>
            </a:r>
            <a:endParaRPr lang="en-US" altLang="zh-TW" sz="2800"/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要求由系統中的資料統計、彙整而得到</a:t>
            </a:r>
            <a:endParaRPr lang="en-US" altLang="zh-TW" sz="280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並非「感受」或「感覺」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/>
              <a:t>KPI</a:t>
            </a:r>
            <a:r>
              <a:rPr lang="zh-TW" altLang="en-US" sz="2800"/>
              <a:t>應該和該計畫目標有直接和強烈的相關</a:t>
            </a:r>
            <a:endParaRPr lang="en-US" altLang="zh-TW" sz="280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例：某計畫增加上下游的資訊透明度，以期縮短訂貨前置期，進而使存貨周轉增加；同時使缺貨率降低。則</a:t>
            </a:r>
            <a:r>
              <a:rPr lang="en-US" altLang="zh-TW" sz="2400">
                <a:ea typeface="新細明體" panose="02020500000000000000" pitchFamily="18" charset="-120"/>
              </a:rPr>
              <a:t>KPI</a:t>
            </a:r>
            <a:r>
              <a:rPr lang="zh-TW" altLang="en-US" sz="2400">
                <a:ea typeface="新細明體" panose="02020500000000000000" pitchFamily="18" charset="-120"/>
              </a:rPr>
              <a:t>該包含：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1568450" lvl="2" indent="-228600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000">
                <a:ea typeface="新細明體" panose="02020500000000000000" pitchFamily="18" charset="-120"/>
              </a:rPr>
              <a:t>存貨周轉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marL="1568450" lvl="2" indent="-228600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000">
                <a:ea typeface="新細明體" panose="02020500000000000000" pitchFamily="18" charset="-120"/>
              </a:rPr>
              <a:t>缺貨率</a:t>
            </a:r>
            <a:endParaRPr lang="en-US" altLang="zh-TW" sz="200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「營業額」受到其他周邊條件的影響太大，和計畫的直接關連不大，不適合當作</a:t>
            </a:r>
            <a:r>
              <a:rPr lang="en-US" altLang="zh-TW" sz="2800"/>
              <a:t>KPI </a:t>
            </a: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9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97C267A-2D95-4219-9D65-044F7C17F80F}" type="slidenum">
              <a:rPr lang="en-US" altLang="zh-TW" sz="1400">
                <a:solidFill>
                  <a:srgbClr val="333399"/>
                </a:solidFill>
              </a:rPr>
              <a:pPr/>
              <a:t>79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end-to-end</a:t>
            </a:r>
            <a:r>
              <a:rPr lang="zh-TW" altLang="en-US"/>
              <a:t>的效益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/>
              <a:t>很多人將一些很細微的過程，如訂貨受理時間等當成</a:t>
            </a:r>
            <a:r>
              <a:rPr lang="en-US" altLang="zh-TW"/>
              <a:t>KPI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>
                <a:ea typeface="新細明體" panose="02020500000000000000" pitchFamily="18" charset="-120"/>
              </a:rPr>
              <a:t>只是流程中的一小段</a:t>
            </a:r>
            <a:endParaRPr lang="en-US" altLang="zh-TW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>
                <a:ea typeface="新細明體" panose="02020500000000000000" pitchFamily="18" charset="-120"/>
              </a:rPr>
              <a:t>只是</a:t>
            </a:r>
            <a:r>
              <a:rPr lang="en-US" altLang="zh-TW">
                <a:ea typeface="新細明體" panose="02020500000000000000" pitchFamily="18" charset="-120"/>
              </a:rPr>
              <a:t> PI </a:t>
            </a:r>
            <a:r>
              <a:rPr lang="zh-TW" altLang="en-US">
                <a:ea typeface="新細明體" panose="02020500000000000000" pitchFamily="18" charset="-120"/>
              </a:rPr>
              <a:t>而非</a:t>
            </a:r>
            <a:r>
              <a:rPr lang="en-US" altLang="zh-TW">
                <a:ea typeface="新細明體" panose="02020500000000000000" pitchFamily="18" charset="-120"/>
              </a:rPr>
              <a:t> KPI</a:t>
            </a: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>
                <a:ea typeface="新細明體" panose="02020500000000000000" pitchFamily="18" charset="-120"/>
              </a:rPr>
              <a:t>受理時間縮短，加上搭配的流程調整或流程在工程</a:t>
            </a:r>
            <a:r>
              <a:rPr lang="en-US" altLang="zh-TW">
                <a:ea typeface="新細明體" panose="02020500000000000000" pitchFamily="18" charset="-120"/>
              </a:rPr>
              <a:t>(BPR)</a:t>
            </a:r>
            <a:r>
              <a:rPr lang="zh-TW" altLang="en-US">
                <a:ea typeface="新細明體" panose="02020500000000000000" pitchFamily="18" charset="-120"/>
              </a:rPr>
              <a:t>，是否可能造成整體</a:t>
            </a:r>
            <a:r>
              <a:rPr lang="en-US" altLang="zh-TW">
                <a:ea typeface="新細明體" panose="02020500000000000000" pitchFamily="18" charset="-120"/>
              </a:rPr>
              <a:t>end-to-end</a:t>
            </a:r>
            <a:r>
              <a:rPr lang="zh-TW" altLang="en-US">
                <a:ea typeface="新細明體" panose="02020500000000000000" pitchFamily="18" charset="-120"/>
              </a:rPr>
              <a:t>的改善？如庫存降低、缺貨率降低</a:t>
            </a:r>
            <a:endParaRPr lang="en-US" altLang="zh-TW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>
                <a:ea typeface="新細明體" panose="02020500000000000000" pitchFamily="18" charset="-120"/>
              </a:rPr>
              <a:t>這些</a:t>
            </a:r>
            <a:r>
              <a:rPr lang="en-US" altLang="zh-TW">
                <a:ea typeface="新細明體" panose="02020500000000000000" pitchFamily="18" charset="-120"/>
              </a:rPr>
              <a:t>end-to-end</a:t>
            </a:r>
            <a:r>
              <a:rPr lang="zh-TW" altLang="en-US">
                <a:ea typeface="新細明體" panose="02020500000000000000" pitchFamily="18" charset="-120"/>
              </a:rPr>
              <a:t>的效益，往往比處理時間和人力成本大得多，也和競爭力比較相關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F5E2D9-6D61-41B2-8FAD-C6598D77A7B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例子：交通監理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開車不需要攜帶駕照和行照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>
                <a:solidFill>
                  <a:srgbClr val="CC3300"/>
                </a:solidFill>
              </a:rPr>
              <a:t>為什麼？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1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D1BBD8-8BF5-4DA4-A552-F507FCE4CD2D}" type="slidenum">
              <a:rPr lang="en-US" altLang="zh-TW" sz="1400">
                <a:solidFill>
                  <a:srgbClr val="333399"/>
                </a:solidFill>
              </a:rPr>
              <a:pPr/>
              <a:t>80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KPI </a:t>
            </a:r>
            <a:r>
              <a:rPr lang="zh-TW" altLang="en-US"/>
              <a:t>的選擇和進行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zh-TW" altLang="en-US"/>
              <a:t>選定少數</a:t>
            </a:r>
            <a:r>
              <a:rPr lang="zh-TW" altLang="en-US">
                <a:solidFill>
                  <a:schemeClr val="hlink"/>
                </a:solidFill>
              </a:rPr>
              <a:t>可量化</a:t>
            </a:r>
            <a:r>
              <a:rPr lang="zh-TW" altLang="en-US"/>
              <a:t>的</a:t>
            </a:r>
            <a:r>
              <a:rPr lang="en-US" altLang="zh-TW"/>
              <a:t>KPI</a:t>
            </a:r>
            <a:r>
              <a:rPr lang="zh-TW" altLang="en-US"/>
              <a:t>（可測量、可計算）</a:t>
            </a:r>
            <a:endParaRPr lang="en-US" altLang="zh-TW"/>
          </a:p>
          <a:p>
            <a:pPr eaLnBrk="1" hangingPunct="1"/>
            <a:r>
              <a:rPr lang="zh-TW" altLang="en-US"/>
              <a:t>指標必須和</a:t>
            </a:r>
            <a:r>
              <a:rPr lang="en-US" altLang="zh-TW"/>
              <a:t>BPR</a:t>
            </a:r>
            <a:r>
              <a:rPr lang="zh-TW" altLang="en-US"/>
              <a:t>目標相配合</a:t>
            </a:r>
            <a:endParaRPr lang="en-US" altLang="zh-TW"/>
          </a:p>
          <a:p>
            <a:pPr eaLnBrk="1" hangingPunct="1"/>
            <a:r>
              <a:rPr lang="zh-TW" altLang="en-US"/>
              <a:t>開始時進行評估</a:t>
            </a:r>
            <a:endParaRPr lang="en-US" altLang="zh-TW"/>
          </a:p>
          <a:p>
            <a:pPr eaLnBrk="1" hangingPunct="1"/>
            <a:r>
              <a:rPr lang="zh-TW" altLang="en-US"/>
              <a:t>並設定未來目標（避免陳義過高）</a:t>
            </a:r>
            <a:endParaRPr lang="en-US" altLang="zh-TW"/>
          </a:p>
          <a:p>
            <a:pPr eaLnBrk="1" hangingPunct="1"/>
            <a:r>
              <a:rPr lang="zh-TW" altLang="en-US"/>
              <a:t>計畫進行期間、結束後，定期衡量</a:t>
            </a:r>
            <a:endParaRPr lang="en-US" altLang="zh-TW"/>
          </a:p>
          <a:p>
            <a:pPr eaLnBrk="1" hangingPunct="1"/>
            <a:r>
              <a:rPr lang="zh-TW" altLang="en-US"/>
              <a:t>針對達成狀況加以檢討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45B6718-0799-4F60-8EEF-F544C3F8BB6E}" type="slidenum">
              <a:rPr lang="en-US" altLang="zh-TW" sz="1400">
                <a:solidFill>
                  <a:srgbClr val="333399"/>
                </a:solidFill>
              </a:rPr>
              <a:pPr/>
              <a:t>81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KPI </a:t>
            </a:r>
            <a:r>
              <a:rPr lang="zh-TW" altLang="en-US"/>
              <a:t>的定義</a:t>
            </a:r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en-US" altLang="zh-TW" sz="2800"/>
              <a:t>KPI</a:t>
            </a:r>
            <a:r>
              <a:rPr lang="zh-TW" altLang="en-US" sz="2800"/>
              <a:t>需定義清楚</a:t>
            </a:r>
            <a:endParaRPr lang="en-US" altLang="zh-TW" sz="280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計算基準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計算方式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資料來源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477838" indent="-477838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800"/>
              <a:t>例如：訂單週期</a:t>
            </a:r>
            <a:endParaRPr lang="en-US" altLang="zh-TW" sz="2800"/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客戶下訂單</a:t>
            </a:r>
            <a:r>
              <a:rPr lang="en-US" altLang="zh-TW" sz="240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>
                <a:ea typeface="新細明體" panose="02020500000000000000" pitchFamily="18" charset="-120"/>
                <a:sym typeface="Wingdings" panose="05000000000000000000" pitchFamily="2" charset="2"/>
              </a:rPr>
              <a:t>客戶取得全部供貨</a:t>
            </a:r>
            <a:endParaRPr lang="en-US" altLang="zh-TW" sz="240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客戶下訂單</a:t>
            </a:r>
            <a:r>
              <a:rPr lang="en-US" altLang="zh-TW" sz="240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>
                <a:ea typeface="新細明體" panose="02020500000000000000" pitchFamily="18" charset="-120"/>
                <a:sym typeface="Wingdings" panose="05000000000000000000" pitchFamily="2" charset="2"/>
              </a:rPr>
              <a:t>客戶取得第一批供貨</a:t>
            </a:r>
            <a:endParaRPr lang="en-US" altLang="zh-TW" sz="240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客戶下訂單</a:t>
            </a:r>
            <a:r>
              <a:rPr lang="en-US" altLang="zh-TW" sz="240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>
                <a:ea typeface="新細明體" panose="02020500000000000000" pitchFamily="18" charset="-120"/>
                <a:sym typeface="Wingdings" panose="05000000000000000000" pitchFamily="2" charset="2"/>
              </a:rPr>
              <a:t>成品倉出貨</a:t>
            </a:r>
            <a:endParaRPr lang="en-US" altLang="zh-TW" sz="240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客戶下訂單</a:t>
            </a:r>
            <a:r>
              <a:rPr lang="en-US" altLang="zh-TW" sz="240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>
                <a:ea typeface="新細明體" panose="02020500000000000000" pitchFamily="18" charset="-120"/>
                <a:sym typeface="Wingdings" panose="05000000000000000000" pitchFamily="2" charset="2"/>
              </a:rPr>
              <a:t>工廠出貨</a:t>
            </a:r>
            <a:endParaRPr lang="en-US" altLang="zh-TW" sz="240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marL="1149350" lvl="1" indent="-481013" eaLnBrk="1" hangingPunct="1">
              <a:lnSpc>
                <a:spcPct val="90000"/>
              </a:lnSpc>
              <a:tabLst>
                <a:tab pos="1239838" algn="l"/>
              </a:tabLst>
            </a:pPr>
            <a:r>
              <a:rPr lang="zh-TW" altLang="en-US" sz="2400">
                <a:ea typeface="新細明體" panose="02020500000000000000" pitchFamily="18" charset="-120"/>
              </a:rPr>
              <a:t>下製令到工廠</a:t>
            </a:r>
            <a:r>
              <a:rPr lang="en-US" altLang="zh-TW" sz="240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TW" altLang="en-US" sz="2400">
                <a:ea typeface="新細明體" panose="02020500000000000000" pitchFamily="18" charset="-120"/>
                <a:sym typeface="Wingdings" panose="05000000000000000000" pitchFamily="2" charset="2"/>
              </a:rPr>
              <a:t>工廠出貨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4495800" y="659765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/>
              <a:t>-47-</a:t>
            </a: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304800" y="3810000"/>
          <a:ext cx="2768600" cy="28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3" imgW="0" imgH="0" progId="Excel.Chart.8">
                  <p:embed/>
                </p:oleObj>
              </mc:Choice>
              <mc:Fallback>
                <p:oleObj name="圖表" r:id="rId3" imgW="0" imgH="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768600" cy="282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3124200" y="3429000"/>
          <a:ext cx="25050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5" imgW="0" imgH="0" progId="Excel.Chart.8">
                  <p:embed/>
                </p:oleObj>
              </mc:Choice>
              <mc:Fallback>
                <p:oleObj name="圖表" r:id="rId5" imgW="0" imgH="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25050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6096000" y="3352800"/>
          <a:ext cx="278765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7" imgW="0" imgH="0" progId="Excel.Chart.8">
                  <p:embed/>
                </p:oleObj>
              </mc:Choice>
              <mc:Fallback>
                <p:oleObj name="圖表" r:id="rId7" imgW="0" imgH="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278765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6019800" y="5113338"/>
          <a:ext cx="2420938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9" imgW="0" imgH="0" progId="Excel.Chart.8">
                  <p:embed/>
                </p:oleObj>
              </mc:Choice>
              <mc:Fallback>
                <p:oleObj name="圖表" r:id="rId9" imgW="0" imgH="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13338"/>
                        <a:ext cx="2420938" cy="1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835025" y="1371600"/>
          <a:ext cx="7572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工作表" r:id="rId11" imgW="0" imgH="0" progId="Excel.Sheet.8">
                  <p:embed/>
                </p:oleObj>
              </mc:Choice>
              <mc:Fallback>
                <p:oleObj name="工作表" r:id="rId11" imgW="0" imgH="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1371600"/>
                        <a:ext cx="75723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>
                <a:solidFill>
                  <a:srgbClr val="A50021"/>
                </a:solidFill>
              </a:rPr>
              <a:t>案例：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供應鏈電子化計劃導入</a:t>
            </a:r>
            <a:r>
              <a:rPr lang="en-US" altLang="zh-TW" sz="28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KPI </a:t>
            </a:r>
            <a:r>
              <a:rPr lang="zh-TW" altLang="en-US" sz="2800" b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值</a:t>
            </a:r>
            <a:endParaRPr lang="zh-TW" altLang="en-US">
              <a:solidFill>
                <a:srgbClr val="A50021"/>
              </a:solidFill>
            </a:endParaRPr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914400" y="47244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>
            <a:off x="914400" y="52578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3505200" y="49530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0" name="Line 12"/>
          <p:cNvSpPr>
            <a:spLocks noChangeShapeType="1"/>
          </p:cNvSpPr>
          <p:nvPr/>
        </p:nvSpPr>
        <p:spPr bwMode="auto">
          <a:xfrm>
            <a:off x="3429000" y="44958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1" name="Line 13"/>
          <p:cNvSpPr>
            <a:spLocks noChangeShapeType="1"/>
          </p:cNvSpPr>
          <p:nvPr/>
        </p:nvSpPr>
        <p:spPr bwMode="auto">
          <a:xfrm>
            <a:off x="6705600" y="38862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6400800" y="5638800"/>
            <a:ext cx="2057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>
            <a:off x="6705600" y="45720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>
            <a:off x="6400800" y="6248400"/>
            <a:ext cx="20574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2133600" y="44196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solidFill>
                  <a:srgbClr val="CC3300"/>
                </a:solidFill>
              </a:rPr>
              <a:t>目標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1066800" y="52578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>
                <a:solidFill>
                  <a:schemeClr val="folHlink"/>
                </a:solidFill>
              </a:rPr>
              <a:t>改革前</a:t>
            </a:r>
          </a:p>
        </p:txBody>
      </p:sp>
      <p:sp>
        <p:nvSpPr>
          <p:cNvPr id="155667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5668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C65C00-ADAA-441F-A3BE-42DE51411C29}" type="slidenum">
              <a:rPr lang="en-US" altLang="zh-TW" sz="1400">
                <a:solidFill>
                  <a:srgbClr val="333399"/>
                </a:solidFill>
              </a:rPr>
              <a:pPr/>
              <a:t>82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76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2B3800-27B0-4ED1-AFD5-1BE7A5AC05F4}" type="slidenum">
              <a:rPr lang="en-US" altLang="zh-TW" sz="1400">
                <a:solidFill>
                  <a:srgbClr val="333399"/>
                </a:solidFill>
              </a:rPr>
              <a:pPr/>
              <a:t>83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追蹤列管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設計</a:t>
            </a:r>
            <a:r>
              <a:rPr lang="en-US" altLang="zh-TW"/>
              <a:t>KPI</a:t>
            </a:r>
            <a:r>
              <a:rPr lang="zh-TW" altLang="en-US"/>
              <a:t>的評估方式和計算準則</a:t>
            </a:r>
            <a:endParaRPr lang="en-US" altLang="zh-TW"/>
          </a:p>
          <a:p>
            <a:pPr eaLnBrk="1" hangingPunct="1"/>
            <a:r>
              <a:rPr lang="zh-TW" altLang="en-US"/>
              <a:t>定期衡量指標</a:t>
            </a:r>
            <a:endParaRPr lang="en-US" altLang="zh-TW"/>
          </a:p>
          <a:p>
            <a:pPr eaLnBrk="1" hangingPunct="1"/>
            <a:r>
              <a:rPr lang="zh-TW" altLang="en-US"/>
              <a:t>檢討</a:t>
            </a:r>
            <a:r>
              <a:rPr lang="en-US" altLang="zh-TW"/>
              <a:t>KPI</a:t>
            </a:r>
            <a:r>
              <a:rPr lang="zh-TW" altLang="en-US"/>
              <a:t>的達成</a:t>
            </a:r>
            <a:endParaRPr lang="en-US" altLang="zh-TW"/>
          </a:p>
          <a:p>
            <a:pPr eaLnBrk="1" hangingPunct="1"/>
            <a:r>
              <a:rPr lang="zh-TW" altLang="en-US"/>
              <a:t>依照檢討的結果來修訂程序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9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5CA23B-AB18-4C5F-A310-6C58884A99E4}" type="slidenum">
              <a:rPr lang="en-US" altLang="zh-TW" sz="1400">
                <a:solidFill>
                  <a:srgbClr val="333399"/>
                </a:solidFill>
              </a:rPr>
              <a:pPr/>
              <a:t>84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選擇程序的一些參考準則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殘破的程序</a:t>
            </a:r>
            <a:r>
              <a:rPr lang="en-US" altLang="zh-TW" sz="280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瓶頸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跨單位、跨組織程序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高衝擊度的程序</a:t>
            </a:r>
            <a:r>
              <a:rPr lang="en-US" altLang="zh-TW" sz="280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第一線、服務顧客的程序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提供附加價值的程序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新的程序和服務</a:t>
            </a:r>
            <a:r>
              <a:rPr lang="en-US" altLang="zh-TW" sz="2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必須可行</a:t>
            </a:r>
            <a:r>
              <a:rPr lang="en-US" altLang="zh-TW" sz="2800"/>
              <a:t> 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1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7C7DF53-0A94-44DC-9771-13EEDAD62ED9}" type="slidenum">
              <a:rPr lang="en-US" altLang="zh-TW" sz="1400">
                <a:solidFill>
                  <a:srgbClr val="333399"/>
                </a:solidFill>
              </a:rPr>
              <a:pPr/>
              <a:t>85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700"/>
              <a:t>企業技術的演進和障礙</a:t>
            </a:r>
            <a:endParaRPr lang="zh-TW" altLang="en-US" sz="3700">
              <a:solidFill>
                <a:schemeClr val="tx1"/>
              </a:solidFill>
            </a:endParaRPr>
          </a:p>
        </p:txBody>
      </p:sp>
      <p:sp>
        <p:nvSpPr>
          <p:cNvPr id="161797" name="Rectangle 3"/>
          <p:cNvSpPr>
            <a:spLocks noChangeArrowheads="1"/>
          </p:cNvSpPr>
          <p:nvPr/>
        </p:nvSpPr>
        <p:spPr bwMode="auto">
          <a:xfrm>
            <a:off x="990600" y="4953000"/>
            <a:ext cx="6996113" cy="434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180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61798" name="Text Box 4"/>
          <p:cNvSpPr txBox="1">
            <a:spLocks noChangeArrowheads="1"/>
          </p:cNvSpPr>
          <p:nvPr/>
        </p:nvSpPr>
        <p:spPr bwMode="auto">
          <a:xfrm>
            <a:off x="1404938" y="4983163"/>
            <a:ext cx="703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不變</a:t>
            </a:r>
          </a:p>
        </p:txBody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3081338" y="4973638"/>
            <a:ext cx="1109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小幅改善</a:t>
            </a:r>
          </a:p>
        </p:txBody>
      </p:sp>
      <p:sp>
        <p:nvSpPr>
          <p:cNvPr id="161800" name="Text Box 6"/>
          <p:cNvSpPr txBox="1">
            <a:spLocks noChangeArrowheads="1"/>
          </p:cNvSpPr>
          <p:nvPr/>
        </p:nvSpPr>
        <p:spPr bwMode="auto">
          <a:xfrm>
            <a:off x="4826000" y="4978400"/>
            <a:ext cx="127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大幅改善</a:t>
            </a:r>
          </a:p>
        </p:txBody>
      </p:sp>
      <p:sp>
        <p:nvSpPr>
          <p:cNvPr id="161801" name="Text Box 7"/>
          <p:cNvSpPr txBox="1">
            <a:spLocks noChangeArrowheads="1"/>
          </p:cNvSpPr>
          <p:nvPr/>
        </p:nvSpPr>
        <p:spPr bwMode="auto">
          <a:xfrm>
            <a:off x="6530975" y="4970463"/>
            <a:ext cx="154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突破性改善</a:t>
            </a:r>
          </a:p>
        </p:txBody>
      </p:sp>
      <p:sp>
        <p:nvSpPr>
          <p:cNvPr id="161802" name="Text Box 8"/>
          <p:cNvSpPr txBox="1">
            <a:spLocks noChangeArrowheads="1"/>
          </p:cNvSpPr>
          <p:nvPr/>
        </p:nvSpPr>
        <p:spPr bwMode="auto">
          <a:xfrm>
            <a:off x="804863" y="5556250"/>
            <a:ext cx="4075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Arial" panose="020B0604020202020204" pitchFamily="34" charset="0"/>
              </a:rPr>
              <a:t>TQM=Total Quality Management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4618038" y="5556250"/>
            <a:ext cx="4075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>
                <a:latin typeface="Arial" panose="020B0604020202020204" pitchFamily="34" charset="0"/>
              </a:rPr>
              <a:t>CPI =Continuous Process Improvement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1417638" y="4095750"/>
            <a:ext cx="1414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現狀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4675188" y="3492500"/>
            <a:ext cx="14144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系統和</a:t>
            </a:r>
            <a:endParaRPr lang="en-US" altLang="zh-TW" sz="180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程序改善</a:t>
            </a:r>
            <a:endParaRPr lang="zh-TW" altLang="en-US" sz="14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6542088" y="2743200"/>
            <a:ext cx="1414462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6600"/>
                </a:solidFill>
                <a:latin typeface="Arial" panose="020B0604020202020204" pitchFamily="34" charset="0"/>
              </a:rPr>
              <a:t>BPR,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1800">
                <a:solidFill>
                  <a:srgbClr val="006600"/>
                </a:solidFill>
                <a:latin typeface="Arial" panose="020B0604020202020204" pitchFamily="34" charset="0"/>
              </a:rPr>
              <a:t>我們從來沒有這樣子做過事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3276600" y="3886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6600"/>
                </a:solidFill>
                <a:latin typeface="Arial" panose="020B0604020202020204" pitchFamily="34" charset="0"/>
              </a:rPr>
              <a:t>TQM</a:t>
            </a:r>
          </a:p>
          <a:p>
            <a:pPr eaLnBrk="1" hangingPunct="1"/>
            <a:r>
              <a:rPr lang="en-US" altLang="zh-TW" sz="1800" b="1">
                <a:solidFill>
                  <a:srgbClr val="006600"/>
                </a:solidFill>
                <a:latin typeface="Arial" panose="020B0604020202020204" pitchFamily="34" charset="0"/>
              </a:rPr>
              <a:t>CPI</a:t>
            </a:r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V="1">
            <a:off x="1195388" y="3921125"/>
            <a:ext cx="1347787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2817813" y="3625850"/>
            <a:ext cx="1174750" cy="2587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4257675" y="3113088"/>
            <a:ext cx="1528763" cy="469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 flipV="1">
            <a:off x="6062663" y="1949450"/>
            <a:ext cx="1550987" cy="10890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 rot="-5400000">
            <a:off x="629444" y="2289969"/>
            <a:ext cx="554038" cy="241300"/>
          </a:xfrm>
          <a:prstGeom prst="notchedRightArrow">
            <a:avLst>
              <a:gd name="adj1" fmla="val 50000"/>
              <a:gd name="adj2" fmla="val 57401"/>
            </a:avLst>
          </a:prstGeom>
          <a:solidFill>
            <a:srgbClr val="0000CC"/>
          </a:solidFill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1066800" y="22860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0000CC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績效水準</a:t>
            </a: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3200400" y="2057400"/>
            <a:ext cx="238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障礙種類</a:t>
            </a:r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1571625" y="37226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3221038" y="33670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2X</a:t>
            </a: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4910138" y="2946400"/>
            <a:ext cx="70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4X</a:t>
            </a:r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>
            <a:off x="6543675" y="21066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b="1">
                <a:solidFill>
                  <a:srgbClr val="000099"/>
                </a:solidFill>
                <a:latin typeface="Arial" panose="020B0604020202020204" pitchFamily="34" charset="0"/>
              </a:rPr>
              <a:t>8X</a:t>
            </a:r>
          </a:p>
        </p:txBody>
      </p:sp>
      <p:sp>
        <p:nvSpPr>
          <p:cNvPr id="161819" name="Text Box 30"/>
          <p:cNvSpPr txBox="1">
            <a:spLocks noChangeArrowheads="1"/>
          </p:cNvSpPr>
          <p:nvPr/>
        </p:nvSpPr>
        <p:spPr bwMode="auto">
          <a:xfrm>
            <a:off x="2519363" y="3124200"/>
            <a:ext cx="468312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chemeClr val="hlink"/>
                </a:solidFill>
              </a:rPr>
              <a:t>心理抗拒</a:t>
            </a:r>
            <a:endParaRPr lang="zh-TW" altLang="en-US" sz="1800"/>
          </a:p>
        </p:txBody>
      </p:sp>
      <p:sp>
        <p:nvSpPr>
          <p:cNvPr id="161820" name="Text Box 32"/>
          <p:cNvSpPr txBox="1">
            <a:spLocks noChangeArrowheads="1"/>
          </p:cNvSpPr>
          <p:nvPr/>
        </p:nvSpPr>
        <p:spPr bwMode="auto">
          <a:xfrm>
            <a:off x="3967163" y="2667000"/>
            <a:ext cx="468312" cy="109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chemeClr val="hlink"/>
                </a:solidFill>
              </a:rPr>
              <a:t>預算限制</a:t>
            </a:r>
          </a:p>
        </p:txBody>
      </p:sp>
      <p:sp>
        <p:nvSpPr>
          <p:cNvPr id="161821" name="Text Box 33"/>
          <p:cNvSpPr txBox="1">
            <a:spLocks noChangeArrowheads="1"/>
          </p:cNvSpPr>
          <p:nvPr/>
        </p:nvSpPr>
        <p:spPr bwMode="auto">
          <a:xfrm>
            <a:off x="5722938" y="2057400"/>
            <a:ext cx="468312" cy="160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chemeClr val="hlink"/>
                </a:solidFill>
              </a:rPr>
              <a:t>組織文化抗拒</a:t>
            </a:r>
            <a:endParaRPr lang="zh-TW" altLang="en-US" sz="18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Line 2"/>
          <p:cNvSpPr>
            <a:spLocks noChangeShapeType="1"/>
          </p:cNvSpPr>
          <p:nvPr/>
        </p:nvSpPr>
        <p:spPr bwMode="auto">
          <a:xfrm>
            <a:off x="6781800" y="29019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102350" y="32067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4165600" y="2859088"/>
            <a:ext cx="3275013" cy="925512"/>
          </a:xfrm>
          <a:prstGeom prst="rightArrow">
            <a:avLst>
              <a:gd name="adj1" fmla="val 50000"/>
              <a:gd name="adj2" fmla="val 6118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69342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>
                <a:solidFill>
                  <a:srgbClr val="A50021"/>
                </a:solidFill>
              </a:rPr>
              <a:t>在組織環境中的</a:t>
            </a:r>
            <a:r>
              <a:rPr lang="en-US" altLang="zh-TW">
                <a:solidFill>
                  <a:srgbClr val="A50021"/>
                </a:solidFill>
              </a:rPr>
              <a:t>BPR</a:t>
            </a:r>
          </a:p>
        </p:txBody>
      </p:sp>
      <p:sp>
        <p:nvSpPr>
          <p:cNvPr id="163846" name="Freeform 6"/>
          <p:cNvSpPr>
            <a:spLocks/>
          </p:cNvSpPr>
          <p:nvPr/>
        </p:nvSpPr>
        <p:spPr bwMode="auto">
          <a:xfrm>
            <a:off x="4457700" y="1905000"/>
            <a:ext cx="725488" cy="153988"/>
          </a:xfrm>
          <a:custGeom>
            <a:avLst/>
            <a:gdLst>
              <a:gd name="T0" fmla="*/ 0 w 457"/>
              <a:gd name="T1" fmla="*/ 241935786 h 97"/>
              <a:gd name="T2" fmla="*/ 0 w 457"/>
              <a:gd name="T3" fmla="*/ 0 h 97"/>
              <a:gd name="T4" fmla="*/ 1149192042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0" y="96"/>
                </a:moveTo>
                <a:lnTo>
                  <a:pt x="0" y="0"/>
                </a:lnTo>
                <a:lnTo>
                  <a:pt x="45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854450" y="2063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48" name="Freeform 8"/>
          <p:cNvSpPr>
            <a:spLocks/>
          </p:cNvSpPr>
          <p:nvPr/>
        </p:nvSpPr>
        <p:spPr bwMode="auto">
          <a:xfrm>
            <a:off x="5181600" y="1905000"/>
            <a:ext cx="725488" cy="153988"/>
          </a:xfrm>
          <a:custGeom>
            <a:avLst/>
            <a:gdLst>
              <a:gd name="T0" fmla="*/ 1149192042 w 457"/>
              <a:gd name="T1" fmla="*/ 241935786 h 97"/>
              <a:gd name="T2" fmla="*/ 1149192042 w 457"/>
              <a:gd name="T3" fmla="*/ 0 h 97"/>
              <a:gd name="T4" fmla="*/ 0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456" y="96"/>
                </a:move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5302250" y="2063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4578350" y="1301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181600" y="1758950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6705600" y="3663950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53" name="Freeform 13"/>
          <p:cNvSpPr>
            <a:spLocks/>
          </p:cNvSpPr>
          <p:nvPr/>
        </p:nvSpPr>
        <p:spPr bwMode="auto">
          <a:xfrm>
            <a:off x="6705600" y="3810000"/>
            <a:ext cx="763588" cy="763588"/>
          </a:xfrm>
          <a:custGeom>
            <a:avLst/>
            <a:gdLst>
              <a:gd name="T0" fmla="*/ 1209675792 w 481"/>
              <a:gd name="T1" fmla="*/ 1209675792 h 481"/>
              <a:gd name="T2" fmla="*/ 1209675792 w 481"/>
              <a:gd name="T3" fmla="*/ 0 h 481"/>
              <a:gd name="T4" fmla="*/ 0 w 481"/>
              <a:gd name="T5" fmla="*/ 0 h 4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" h="481">
                <a:moveTo>
                  <a:pt x="480" y="480"/>
                </a:move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6864350" y="45783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V="1">
            <a:off x="6705600" y="3803650"/>
            <a:ext cx="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64" name="Rectangle 16"/>
          <p:cNvSpPr>
            <a:spLocks noChangeArrowheads="1"/>
          </p:cNvSpPr>
          <p:nvPr/>
        </p:nvSpPr>
        <p:spPr bwMode="auto">
          <a:xfrm>
            <a:off x="6102350" y="3968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7" name="Freeform 17"/>
          <p:cNvSpPr>
            <a:spLocks/>
          </p:cNvSpPr>
          <p:nvPr/>
        </p:nvSpPr>
        <p:spPr bwMode="auto">
          <a:xfrm>
            <a:off x="6019800" y="3810000"/>
            <a:ext cx="687388" cy="763588"/>
          </a:xfrm>
          <a:custGeom>
            <a:avLst/>
            <a:gdLst>
              <a:gd name="T0" fmla="*/ 0 w 433"/>
              <a:gd name="T1" fmla="*/ 1209675792 h 481"/>
              <a:gd name="T2" fmla="*/ 0 w 433"/>
              <a:gd name="T3" fmla="*/ 0 h 481"/>
              <a:gd name="T4" fmla="*/ 1088708292 w 433"/>
              <a:gd name="T5" fmla="*/ 0 h 4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3" h="481">
                <a:moveTo>
                  <a:pt x="0" y="480"/>
                </a:moveTo>
                <a:lnTo>
                  <a:pt x="0" y="0"/>
                </a:lnTo>
                <a:lnTo>
                  <a:pt x="43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5387975" y="45783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59" name="Freeform 19"/>
          <p:cNvSpPr>
            <a:spLocks/>
          </p:cNvSpPr>
          <p:nvPr/>
        </p:nvSpPr>
        <p:spPr bwMode="auto">
          <a:xfrm>
            <a:off x="7391400" y="3810000"/>
            <a:ext cx="763588" cy="153988"/>
          </a:xfrm>
          <a:custGeom>
            <a:avLst/>
            <a:gdLst>
              <a:gd name="T0" fmla="*/ 1209675792 w 481"/>
              <a:gd name="T1" fmla="*/ 241935786 h 97"/>
              <a:gd name="T2" fmla="*/ 1209675792 w 481"/>
              <a:gd name="T3" fmla="*/ 0 h 97"/>
              <a:gd name="T4" fmla="*/ 0 w 48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" h="97">
                <a:moveTo>
                  <a:pt x="480" y="96"/>
                </a:move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7550150" y="39687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61" name="Freeform 21"/>
          <p:cNvSpPr>
            <a:spLocks/>
          </p:cNvSpPr>
          <p:nvPr/>
        </p:nvSpPr>
        <p:spPr bwMode="auto">
          <a:xfrm>
            <a:off x="5257800" y="3810000"/>
            <a:ext cx="763588" cy="153988"/>
          </a:xfrm>
          <a:custGeom>
            <a:avLst/>
            <a:gdLst>
              <a:gd name="T0" fmla="*/ 0 w 481"/>
              <a:gd name="T1" fmla="*/ 241935786 h 97"/>
              <a:gd name="T2" fmla="*/ 0 w 481"/>
              <a:gd name="T3" fmla="*/ 0 h 97"/>
              <a:gd name="T4" fmla="*/ 1209675792 w 48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" h="97">
                <a:moveTo>
                  <a:pt x="0" y="96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4654550" y="39687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81271" name="Rectangle 23"/>
          <p:cNvSpPr>
            <a:spLocks noChangeArrowheads="1"/>
          </p:cNvSpPr>
          <p:nvPr/>
        </p:nvSpPr>
        <p:spPr bwMode="auto">
          <a:xfrm>
            <a:off x="2673350" y="32829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3276600" y="3740150"/>
            <a:ext cx="0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65" name="Line 25"/>
          <p:cNvSpPr>
            <a:spLocks noChangeShapeType="1"/>
          </p:cNvSpPr>
          <p:nvPr/>
        </p:nvSpPr>
        <p:spPr bwMode="auto">
          <a:xfrm>
            <a:off x="3048000" y="3892550"/>
            <a:ext cx="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66" name="Freeform 26"/>
          <p:cNvSpPr>
            <a:spLocks/>
          </p:cNvSpPr>
          <p:nvPr/>
        </p:nvSpPr>
        <p:spPr bwMode="auto">
          <a:xfrm>
            <a:off x="2324100" y="3886200"/>
            <a:ext cx="725488" cy="153988"/>
          </a:xfrm>
          <a:custGeom>
            <a:avLst/>
            <a:gdLst>
              <a:gd name="T0" fmla="*/ 0 w 457"/>
              <a:gd name="T1" fmla="*/ 241935786 h 97"/>
              <a:gd name="T2" fmla="*/ 0 w 457"/>
              <a:gd name="T3" fmla="*/ 0 h 97"/>
              <a:gd name="T4" fmla="*/ 1149192042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0" y="96"/>
                </a:moveTo>
                <a:lnTo>
                  <a:pt x="0" y="0"/>
                </a:lnTo>
                <a:lnTo>
                  <a:pt x="45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1720850" y="4044950"/>
            <a:ext cx="1206500" cy="444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  <a:r>
              <a:rPr lang="en-US" altLang="zh-TW" sz="10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68" name="Freeform 28"/>
          <p:cNvSpPr>
            <a:spLocks/>
          </p:cNvSpPr>
          <p:nvPr/>
        </p:nvSpPr>
        <p:spPr bwMode="auto">
          <a:xfrm>
            <a:off x="876300" y="3886200"/>
            <a:ext cx="1525588" cy="153988"/>
          </a:xfrm>
          <a:custGeom>
            <a:avLst/>
            <a:gdLst>
              <a:gd name="T0" fmla="*/ 0 w 961"/>
              <a:gd name="T1" fmla="*/ 241935786 h 97"/>
              <a:gd name="T2" fmla="*/ 0 w 961"/>
              <a:gd name="T3" fmla="*/ 0 h 97"/>
              <a:gd name="T4" fmla="*/ 2147483646 w 96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1" h="97">
                <a:moveTo>
                  <a:pt x="0" y="96"/>
                </a:moveTo>
                <a:lnTo>
                  <a:pt x="0" y="0"/>
                </a:lnTo>
                <a:lnTo>
                  <a:pt x="96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7" name="Rectangle 29"/>
          <p:cNvSpPr>
            <a:spLocks noChangeArrowheads="1"/>
          </p:cNvSpPr>
          <p:nvPr/>
        </p:nvSpPr>
        <p:spPr bwMode="auto">
          <a:xfrm>
            <a:off x="273050" y="4044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0" name="Freeform 30"/>
          <p:cNvSpPr>
            <a:spLocks/>
          </p:cNvSpPr>
          <p:nvPr/>
        </p:nvSpPr>
        <p:spPr bwMode="auto">
          <a:xfrm>
            <a:off x="3048000" y="3886200"/>
            <a:ext cx="725488" cy="153988"/>
          </a:xfrm>
          <a:custGeom>
            <a:avLst/>
            <a:gdLst>
              <a:gd name="T0" fmla="*/ 1149192042 w 457"/>
              <a:gd name="T1" fmla="*/ 241935786 h 97"/>
              <a:gd name="T2" fmla="*/ 1149192042 w 457"/>
              <a:gd name="T3" fmla="*/ 0 h 97"/>
              <a:gd name="T4" fmla="*/ 0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456" y="96"/>
                </a:move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79" name="Rectangle 31"/>
          <p:cNvSpPr>
            <a:spLocks noChangeArrowheads="1"/>
          </p:cNvSpPr>
          <p:nvPr/>
        </p:nvSpPr>
        <p:spPr bwMode="auto">
          <a:xfrm>
            <a:off x="3168650" y="4044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2" name="Freeform 32"/>
          <p:cNvSpPr>
            <a:spLocks/>
          </p:cNvSpPr>
          <p:nvPr/>
        </p:nvSpPr>
        <p:spPr bwMode="auto">
          <a:xfrm>
            <a:off x="2324100" y="4648200"/>
            <a:ext cx="725488" cy="153988"/>
          </a:xfrm>
          <a:custGeom>
            <a:avLst/>
            <a:gdLst>
              <a:gd name="T0" fmla="*/ 0 w 457"/>
              <a:gd name="T1" fmla="*/ 241935786 h 97"/>
              <a:gd name="T2" fmla="*/ 0 w 457"/>
              <a:gd name="T3" fmla="*/ 0 h 97"/>
              <a:gd name="T4" fmla="*/ 1149192042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0" y="96"/>
                </a:moveTo>
                <a:lnTo>
                  <a:pt x="0" y="0"/>
                </a:lnTo>
                <a:lnTo>
                  <a:pt x="45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1720850" y="4806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4" name="Freeform 34"/>
          <p:cNvSpPr>
            <a:spLocks/>
          </p:cNvSpPr>
          <p:nvPr/>
        </p:nvSpPr>
        <p:spPr bwMode="auto">
          <a:xfrm>
            <a:off x="876300" y="4648200"/>
            <a:ext cx="1525588" cy="153988"/>
          </a:xfrm>
          <a:custGeom>
            <a:avLst/>
            <a:gdLst>
              <a:gd name="T0" fmla="*/ 0 w 961"/>
              <a:gd name="T1" fmla="*/ 241935786 h 97"/>
              <a:gd name="T2" fmla="*/ 0 w 961"/>
              <a:gd name="T3" fmla="*/ 0 h 97"/>
              <a:gd name="T4" fmla="*/ 2147483646 w 961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1" h="97">
                <a:moveTo>
                  <a:pt x="0" y="96"/>
                </a:moveTo>
                <a:lnTo>
                  <a:pt x="0" y="0"/>
                </a:lnTo>
                <a:lnTo>
                  <a:pt x="96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83" name="Rectangle 35"/>
          <p:cNvSpPr>
            <a:spLocks noChangeArrowheads="1"/>
          </p:cNvSpPr>
          <p:nvPr/>
        </p:nvSpPr>
        <p:spPr bwMode="auto">
          <a:xfrm>
            <a:off x="273050" y="4806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6" name="Freeform 36"/>
          <p:cNvSpPr>
            <a:spLocks/>
          </p:cNvSpPr>
          <p:nvPr/>
        </p:nvSpPr>
        <p:spPr bwMode="auto">
          <a:xfrm>
            <a:off x="3048000" y="4648200"/>
            <a:ext cx="725488" cy="153988"/>
          </a:xfrm>
          <a:custGeom>
            <a:avLst/>
            <a:gdLst>
              <a:gd name="T0" fmla="*/ 1149192042 w 457"/>
              <a:gd name="T1" fmla="*/ 241935786 h 97"/>
              <a:gd name="T2" fmla="*/ 1149192042 w 457"/>
              <a:gd name="T3" fmla="*/ 0 h 97"/>
              <a:gd name="T4" fmla="*/ 0 w 457"/>
              <a:gd name="T5" fmla="*/ 0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7" h="97">
                <a:moveTo>
                  <a:pt x="456" y="96"/>
                </a:move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1285" name="Rectangle 37"/>
          <p:cNvSpPr>
            <a:spLocks noChangeArrowheads="1"/>
          </p:cNvSpPr>
          <p:nvPr/>
        </p:nvSpPr>
        <p:spPr bwMode="auto">
          <a:xfrm>
            <a:off x="3168650" y="4806950"/>
            <a:ext cx="1206500" cy="444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US" altLang="zh-TW" sz="1200" b="1">
                <a:solidFill>
                  <a:srgbClr val="000000"/>
                </a:solidFill>
                <a:latin typeface="Arial" charset="0"/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163878" name="Line 38"/>
          <p:cNvSpPr>
            <a:spLocks noChangeShapeType="1"/>
          </p:cNvSpPr>
          <p:nvPr/>
        </p:nvSpPr>
        <p:spPr bwMode="auto">
          <a:xfrm flipV="1">
            <a:off x="3200400" y="2889250"/>
            <a:ext cx="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79" name="Line 39"/>
          <p:cNvSpPr>
            <a:spLocks noChangeShapeType="1"/>
          </p:cNvSpPr>
          <p:nvPr/>
        </p:nvSpPr>
        <p:spPr bwMode="auto">
          <a:xfrm>
            <a:off x="3206750" y="2895600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4495800" y="25209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1289" name="AutoShape 41"/>
          <p:cNvSpPr>
            <a:spLocks noChangeArrowheads="1"/>
          </p:cNvSpPr>
          <p:nvPr/>
        </p:nvSpPr>
        <p:spPr bwMode="auto">
          <a:xfrm flipH="1">
            <a:off x="947738" y="2878138"/>
            <a:ext cx="3275012" cy="925512"/>
          </a:xfrm>
          <a:prstGeom prst="rightArrow">
            <a:avLst>
              <a:gd name="adj1" fmla="val 50000"/>
              <a:gd name="adj2" fmla="val 6118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81290" name="AutoShape 42"/>
          <p:cNvSpPr>
            <a:spLocks noChangeArrowheads="1"/>
          </p:cNvSpPr>
          <p:nvPr/>
        </p:nvSpPr>
        <p:spPr bwMode="auto">
          <a:xfrm rot="16200000" flipH="1">
            <a:off x="1608138" y="2903537"/>
            <a:ext cx="5168900" cy="898525"/>
          </a:xfrm>
          <a:prstGeom prst="rightArrow">
            <a:avLst>
              <a:gd name="adj1" fmla="val 50000"/>
              <a:gd name="adj2" fmla="val 139608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3429000" y="5943600"/>
            <a:ext cx="160337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政策下達</a:t>
            </a:r>
          </a:p>
        </p:txBody>
      </p:sp>
      <p:sp>
        <p:nvSpPr>
          <p:cNvPr id="163884" name="Rectangle 44"/>
          <p:cNvSpPr>
            <a:spLocks noChangeArrowheads="1"/>
          </p:cNvSpPr>
          <p:nvPr/>
        </p:nvSpPr>
        <p:spPr bwMode="auto">
          <a:xfrm>
            <a:off x="609600" y="1676400"/>
            <a:ext cx="26701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跨單位的整合性</a:t>
            </a:r>
            <a:endParaRPr lang="en-US" altLang="zh-TW" sz="2800">
              <a:solidFill>
                <a:srgbClr val="0000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專案管理</a:t>
            </a:r>
          </a:p>
        </p:txBody>
      </p:sp>
      <p:sp>
        <p:nvSpPr>
          <p:cNvPr id="181293" name="AutoShape 45"/>
          <p:cNvSpPr>
            <a:spLocks noChangeArrowheads="1"/>
          </p:cNvSpPr>
          <p:nvPr/>
        </p:nvSpPr>
        <p:spPr bwMode="auto">
          <a:xfrm>
            <a:off x="5368925" y="1092200"/>
            <a:ext cx="3492500" cy="1169988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 anchorCtr="1"/>
          <a:lstStyle/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新細明體" charset="0"/>
                <a:cs typeface="新細明體" charset="0"/>
              </a:rPr>
              <a:t>策略意圖</a:t>
            </a:r>
            <a:endParaRPr lang="en-US" altLang="zh-TW">
              <a:solidFill>
                <a:srgbClr val="CC0000"/>
              </a:solidFill>
              <a:latin typeface="Arial" charset="0"/>
              <a:ea typeface="新細明體" charset="0"/>
              <a:cs typeface="新細明體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>
                <a:solidFill>
                  <a:srgbClr val="CC0000"/>
                </a:solidFill>
                <a:latin typeface="Arial" charset="0"/>
                <a:ea typeface="新細明體" charset="0"/>
                <a:cs typeface="新細明體" charset="0"/>
              </a:rPr>
              <a:t>和核心能力</a:t>
            </a:r>
          </a:p>
        </p:txBody>
      </p:sp>
      <p:sp>
        <p:nvSpPr>
          <p:cNvPr id="181294" name="AutoShape 46"/>
          <p:cNvSpPr>
            <a:spLocks noChangeArrowheads="1"/>
          </p:cNvSpPr>
          <p:nvPr/>
        </p:nvSpPr>
        <p:spPr bwMode="auto">
          <a:xfrm>
            <a:off x="4845050" y="4425950"/>
            <a:ext cx="4187825" cy="2006600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 anchor="ctr" anchorCtr="1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>
                <a:solidFill>
                  <a:srgbClr val="CC0000"/>
                </a:solidFill>
                <a:latin typeface="Arial" panose="020B0604020202020204" pitchFamily="34" charset="0"/>
              </a:rPr>
              <a:t>信任你的</a:t>
            </a:r>
            <a:endParaRPr lang="en-US" altLang="zh-TW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zh-TW" altLang="en-US">
                <a:solidFill>
                  <a:srgbClr val="CC0000"/>
                </a:solidFill>
                <a:latin typeface="Arial" panose="020B0604020202020204" pitchFamily="34" charset="0"/>
              </a:rPr>
              <a:t>員工</a:t>
            </a:r>
          </a:p>
        </p:txBody>
      </p:sp>
      <p:sp>
        <p:nvSpPr>
          <p:cNvPr id="163887" name="Footer Placeholder 1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88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A01D47-F6F1-4D75-9069-FF4772D04B45}" type="slidenum">
              <a:rPr lang="en-US" altLang="zh-TW" sz="1400">
                <a:solidFill>
                  <a:srgbClr val="333399"/>
                </a:solidFill>
              </a:rPr>
              <a:pPr/>
              <a:t>86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5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3E39CA-1639-40DF-AB39-78D45B3866E6}" type="slidenum">
              <a:rPr lang="en-US" altLang="zh-TW" sz="1400">
                <a:solidFill>
                  <a:srgbClr val="333399"/>
                </a:solidFill>
              </a:rPr>
              <a:pPr/>
              <a:t>87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變革的障礙</a:t>
            </a:r>
          </a:p>
        </p:txBody>
      </p:sp>
      <p:sp>
        <p:nvSpPr>
          <p:cNvPr id="165893" name="Freeform 5"/>
          <p:cNvSpPr>
            <a:spLocks/>
          </p:cNvSpPr>
          <p:nvPr/>
        </p:nvSpPr>
        <p:spPr bwMode="auto">
          <a:xfrm>
            <a:off x="4510088" y="1636713"/>
            <a:ext cx="217487" cy="4089400"/>
          </a:xfrm>
          <a:custGeom>
            <a:avLst/>
            <a:gdLst>
              <a:gd name="T0" fmla="*/ 0 w 137"/>
              <a:gd name="T1" fmla="*/ 2147483646 h 2576"/>
              <a:gd name="T2" fmla="*/ 2147483646 w 137"/>
              <a:gd name="T3" fmla="*/ 2147483646 h 2576"/>
              <a:gd name="T4" fmla="*/ 2147483646 w 137"/>
              <a:gd name="T5" fmla="*/ 0 h 2576"/>
              <a:gd name="T6" fmla="*/ 0 w 137"/>
              <a:gd name="T7" fmla="*/ 2147483646 h 2576"/>
              <a:gd name="T8" fmla="*/ 0 w 137"/>
              <a:gd name="T9" fmla="*/ 2147483646 h 2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2576">
                <a:moveTo>
                  <a:pt x="0" y="2576"/>
                </a:moveTo>
                <a:lnTo>
                  <a:pt x="137" y="2495"/>
                </a:lnTo>
                <a:lnTo>
                  <a:pt x="137" y="0"/>
                </a:lnTo>
                <a:lnTo>
                  <a:pt x="0" y="80"/>
                </a:lnTo>
                <a:lnTo>
                  <a:pt x="0" y="257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4" name="Freeform 6"/>
          <p:cNvSpPr>
            <a:spLocks/>
          </p:cNvSpPr>
          <p:nvPr/>
        </p:nvSpPr>
        <p:spPr bwMode="auto">
          <a:xfrm>
            <a:off x="4510088" y="5597525"/>
            <a:ext cx="2408237" cy="128588"/>
          </a:xfrm>
          <a:custGeom>
            <a:avLst/>
            <a:gdLst>
              <a:gd name="T0" fmla="*/ 0 w 1517"/>
              <a:gd name="T1" fmla="*/ 2147483646 h 81"/>
              <a:gd name="T2" fmla="*/ 2147483646 w 1517"/>
              <a:gd name="T3" fmla="*/ 2147483646 h 81"/>
              <a:gd name="T4" fmla="*/ 2147483646 w 1517"/>
              <a:gd name="T5" fmla="*/ 0 h 81"/>
              <a:gd name="T6" fmla="*/ 2147483646 w 1517"/>
              <a:gd name="T7" fmla="*/ 0 h 81"/>
              <a:gd name="T8" fmla="*/ 0 w 151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7" h="81">
                <a:moveTo>
                  <a:pt x="0" y="81"/>
                </a:moveTo>
                <a:lnTo>
                  <a:pt x="1380" y="81"/>
                </a:lnTo>
                <a:lnTo>
                  <a:pt x="151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727575" y="1636713"/>
            <a:ext cx="21907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 flipH="1">
            <a:off x="4510088" y="5597525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 flipH="1">
            <a:off x="4510088" y="5156200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>
            <a:off x="4510088" y="4714875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H="1">
            <a:off x="4510088" y="4281488"/>
            <a:ext cx="217487" cy="120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0" name="Line 12"/>
          <p:cNvSpPr>
            <a:spLocks noChangeShapeType="1"/>
          </p:cNvSpPr>
          <p:nvPr/>
        </p:nvSpPr>
        <p:spPr bwMode="auto">
          <a:xfrm flipH="1">
            <a:off x="4510088" y="3841750"/>
            <a:ext cx="217487" cy="1190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>
            <a:off x="4510088" y="3400425"/>
            <a:ext cx="217487" cy="120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 flipH="1">
            <a:off x="4510088" y="2959100"/>
            <a:ext cx="217487" cy="120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3" name="Line 15"/>
          <p:cNvSpPr>
            <a:spLocks noChangeShapeType="1"/>
          </p:cNvSpPr>
          <p:nvPr/>
        </p:nvSpPr>
        <p:spPr bwMode="auto">
          <a:xfrm flipH="1">
            <a:off x="4510088" y="2517775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4" name="Line 16"/>
          <p:cNvSpPr>
            <a:spLocks noChangeShapeType="1"/>
          </p:cNvSpPr>
          <p:nvPr/>
        </p:nvSpPr>
        <p:spPr bwMode="auto">
          <a:xfrm flipH="1">
            <a:off x="4510088" y="2076450"/>
            <a:ext cx="217487" cy="128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5" name="Line 17"/>
          <p:cNvSpPr>
            <a:spLocks noChangeShapeType="1"/>
          </p:cNvSpPr>
          <p:nvPr/>
        </p:nvSpPr>
        <p:spPr bwMode="auto">
          <a:xfrm flipH="1">
            <a:off x="4510088" y="1636713"/>
            <a:ext cx="217487" cy="127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4727575" y="559752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4727575" y="515620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4727575" y="471487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>
            <a:off x="4727575" y="4281488"/>
            <a:ext cx="2190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0" name="Line 22"/>
          <p:cNvSpPr>
            <a:spLocks noChangeShapeType="1"/>
          </p:cNvSpPr>
          <p:nvPr/>
        </p:nvSpPr>
        <p:spPr bwMode="auto">
          <a:xfrm>
            <a:off x="4727575" y="384175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>
            <a:off x="4727575" y="340042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4727575" y="295910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4727575" y="2517775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>
            <a:off x="4727575" y="2076450"/>
            <a:ext cx="2190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>
            <a:off x="4727575" y="1636713"/>
            <a:ext cx="21907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6" name="Freeform 28"/>
          <p:cNvSpPr>
            <a:spLocks/>
          </p:cNvSpPr>
          <p:nvPr/>
        </p:nvSpPr>
        <p:spPr bwMode="auto">
          <a:xfrm>
            <a:off x="4510088" y="1636713"/>
            <a:ext cx="217487" cy="4089400"/>
          </a:xfrm>
          <a:custGeom>
            <a:avLst/>
            <a:gdLst>
              <a:gd name="T0" fmla="*/ 0 w 31"/>
              <a:gd name="T1" fmla="*/ 2147483646 h 510"/>
              <a:gd name="T2" fmla="*/ 2147483646 w 31"/>
              <a:gd name="T3" fmla="*/ 2147483646 h 510"/>
              <a:gd name="T4" fmla="*/ 2147483646 w 31"/>
              <a:gd name="T5" fmla="*/ 0 h 5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" h="510">
                <a:moveTo>
                  <a:pt x="0" y="510"/>
                </a:moveTo>
                <a:lnTo>
                  <a:pt x="31" y="494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7" name="Freeform 29"/>
          <p:cNvSpPr>
            <a:spLocks/>
          </p:cNvSpPr>
          <p:nvPr/>
        </p:nvSpPr>
        <p:spPr bwMode="auto">
          <a:xfrm>
            <a:off x="5608638" y="1636713"/>
            <a:ext cx="211137" cy="4089400"/>
          </a:xfrm>
          <a:custGeom>
            <a:avLst/>
            <a:gdLst>
              <a:gd name="T0" fmla="*/ 0 w 30"/>
              <a:gd name="T1" fmla="*/ 2147483646 h 510"/>
              <a:gd name="T2" fmla="*/ 2147483646 w 30"/>
              <a:gd name="T3" fmla="*/ 2147483646 h 510"/>
              <a:gd name="T4" fmla="*/ 2147483646 w 30"/>
              <a:gd name="T5" fmla="*/ 0 h 5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" h="510">
                <a:moveTo>
                  <a:pt x="0" y="510"/>
                </a:moveTo>
                <a:lnTo>
                  <a:pt x="30" y="49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8" name="Freeform 30"/>
          <p:cNvSpPr>
            <a:spLocks/>
          </p:cNvSpPr>
          <p:nvPr/>
        </p:nvSpPr>
        <p:spPr bwMode="auto">
          <a:xfrm>
            <a:off x="6700838" y="1636713"/>
            <a:ext cx="217487" cy="4089400"/>
          </a:xfrm>
          <a:custGeom>
            <a:avLst/>
            <a:gdLst>
              <a:gd name="T0" fmla="*/ 0 w 31"/>
              <a:gd name="T1" fmla="*/ 2147483646 h 510"/>
              <a:gd name="T2" fmla="*/ 2147483646 w 31"/>
              <a:gd name="T3" fmla="*/ 2147483646 h 510"/>
              <a:gd name="T4" fmla="*/ 2147483646 w 31"/>
              <a:gd name="T5" fmla="*/ 0 h 5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" h="510">
                <a:moveTo>
                  <a:pt x="0" y="510"/>
                </a:moveTo>
                <a:lnTo>
                  <a:pt x="31" y="494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9" name="Freeform 31"/>
          <p:cNvSpPr>
            <a:spLocks/>
          </p:cNvSpPr>
          <p:nvPr/>
        </p:nvSpPr>
        <p:spPr bwMode="auto">
          <a:xfrm>
            <a:off x="4510088" y="1636713"/>
            <a:ext cx="217487" cy="4089400"/>
          </a:xfrm>
          <a:custGeom>
            <a:avLst/>
            <a:gdLst>
              <a:gd name="T0" fmla="*/ 2147483646 w 137"/>
              <a:gd name="T1" fmla="*/ 0 h 2576"/>
              <a:gd name="T2" fmla="*/ 0 w 137"/>
              <a:gd name="T3" fmla="*/ 2147483646 h 2576"/>
              <a:gd name="T4" fmla="*/ 0 w 137"/>
              <a:gd name="T5" fmla="*/ 2147483646 h 2576"/>
              <a:gd name="T6" fmla="*/ 2147483646 w 137"/>
              <a:gd name="T7" fmla="*/ 2147483646 h 2576"/>
              <a:gd name="T8" fmla="*/ 2147483646 w 137"/>
              <a:gd name="T9" fmla="*/ 0 h 2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2576">
                <a:moveTo>
                  <a:pt x="137" y="0"/>
                </a:moveTo>
                <a:lnTo>
                  <a:pt x="0" y="80"/>
                </a:lnTo>
                <a:lnTo>
                  <a:pt x="0" y="2576"/>
                </a:lnTo>
                <a:lnTo>
                  <a:pt x="137" y="2495"/>
                </a:lnTo>
                <a:lnTo>
                  <a:pt x="137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0" name="Freeform 32"/>
          <p:cNvSpPr>
            <a:spLocks/>
          </p:cNvSpPr>
          <p:nvPr/>
        </p:nvSpPr>
        <p:spPr bwMode="auto">
          <a:xfrm>
            <a:off x="4510088" y="5597525"/>
            <a:ext cx="2408237" cy="128588"/>
          </a:xfrm>
          <a:custGeom>
            <a:avLst/>
            <a:gdLst>
              <a:gd name="T0" fmla="*/ 0 w 1517"/>
              <a:gd name="T1" fmla="*/ 2147483646 h 81"/>
              <a:gd name="T2" fmla="*/ 2147483646 w 1517"/>
              <a:gd name="T3" fmla="*/ 2147483646 h 81"/>
              <a:gd name="T4" fmla="*/ 2147483646 w 1517"/>
              <a:gd name="T5" fmla="*/ 0 h 81"/>
              <a:gd name="T6" fmla="*/ 2147483646 w 1517"/>
              <a:gd name="T7" fmla="*/ 0 h 81"/>
              <a:gd name="T8" fmla="*/ 0 w 151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7" h="81">
                <a:moveTo>
                  <a:pt x="0" y="81"/>
                </a:moveTo>
                <a:lnTo>
                  <a:pt x="1380" y="81"/>
                </a:lnTo>
                <a:lnTo>
                  <a:pt x="151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1" name="Rectangle 33"/>
          <p:cNvSpPr>
            <a:spLocks noChangeArrowheads="1"/>
          </p:cNvSpPr>
          <p:nvPr/>
        </p:nvSpPr>
        <p:spPr bwMode="auto">
          <a:xfrm>
            <a:off x="4727575" y="1636713"/>
            <a:ext cx="2190750" cy="39608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22" name="Freeform 34"/>
          <p:cNvSpPr>
            <a:spLocks/>
          </p:cNvSpPr>
          <p:nvPr/>
        </p:nvSpPr>
        <p:spPr bwMode="auto">
          <a:xfrm>
            <a:off x="4510088" y="5292725"/>
            <a:ext cx="477837" cy="128588"/>
          </a:xfrm>
          <a:custGeom>
            <a:avLst/>
            <a:gdLst>
              <a:gd name="T0" fmla="*/ 0 w 301"/>
              <a:gd name="T1" fmla="*/ 2147483646 h 81"/>
              <a:gd name="T2" fmla="*/ 2147483646 w 301"/>
              <a:gd name="T3" fmla="*/ 2147483646 h 81"/>
              <a:gd name="T4" fmla="*/ 2147483646 w 301"/>
              <a:gd name="T5" fmla="*/ 0 h 81"/>
              <a:gd name="T6" fmla="*/ 2147483646 w 301"/>
              <a:gd name="T7" fmla="*/ 0 h 81"/>
              <a:gd name="T8" fmla="*/ 0 w 301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1" h="81">
                <a:moveTo>
                  <a:pt x="0" y="81"/>
                </a:moveTo>
                <a:lnTo>
                  <a:pt x="164" y="81"/>
                </a:lnTo>
                <a:lnTo>
                  <a:pt x="301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3" name="Rectangle 35"/>
          <p:cNvSpPr>
            <a:spLocks noChangeArrowheads="1"/>
          </p:cNvSpPr>
          <p:nvPr/>
        </p:nvSpPr>
        <p:spPr bwMode="auto">
          <a:xfrm>
            <a:off x="4510088" y="5421313"/>
            <a:ext cx="260350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24" name="Freeform 36"/>
          <p:cNvSpPr>
            <a:spLocks/>
          </p:cNvSpPr>
          <p:nvPr/>
        </p:nvSpPr>
        <p:spPr bwMode="auto">
          <a:xfrm>
            <a:off x="4770438" y="5292725"/>
            <a:ext cx="217487" cy="304800"/>
          </a:xfrm>
          <a:custGeom>
            <a:avLst/>
            <a:gdLst>
              <a:gd name="T0" fmla="*/ 2147483646 w 137"/>
              <a:gd name="T1" fmla="*/ 2147483646 h 192"/>
              <a:gd name="T2" fmla="*/ 0 w 137"/>
              <a:gd name="T3" fmla="*/ 2147483646 h 192"/>
              <a:gd name="T4" fmla="*/ 0 w 137"/>
              <a:gd name="T5" fmla="*/ 2147483646 h 192"/>
              <a:gd name="T6" fmla="*/ 2147483646 w 137"/>
              <a:gd name="T7" fmla="*/ 0 h 192"/>
              <a:gd name="T8" fmla="*/ 2147483646 w 137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192">
                <a:moveTo>
                  <a:pt x="137" y="111"/>
                </a:moveTo>
                <a:lnTo>
                  <a:pt x="0" y="192"/>
                </a:lnTo>
                <a:lnTo>
                  <a:pt x="0" y="81"/>
                </a:lnTo>
                <a:lnTo>
                  <a:pt x="137" y="0"/>
                </a:lnTo>
                <a:lnTo>
                  <a:pt x="137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5" name="Rectangle 37"/>
          <p:cNvSpPr>
            <a:spLocks noChangeArrowheads="1"/>
          </p:cNvSpPr>
          <p:nvPr/>
        </p:nvSpPr>
        <p:spPr bwMode="auto">
          <a:xfrm>
            <a:off x="5080000" y="533241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12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26" name="Freeform 38"/>
          <p:cNvSpPr>
            <a:spLocks/>
          </p:cNvSpPr>
          <p:nvPr/>
        </p:nvSpPr>
        <p:spPr bwMode="auto">
          <a:xfrm>
            <a:off x="4510088" y="4851400"/>
            <a:ext cx="563562" cy="128588"/>
          </a:xfrm>
          <a:custGeom>
            <a:avLst/>
            <a:gdLst>
              <a:gd name="T0" fmla="*/ 0 w 355"/>
              <a:gd name="T1" fmla="*/ 2147483646 h 81"/>
              <a:gd name="T2" fmla="*/ 2147483646 w 355"/>
              <a:gd name="T3" fmla="*/ 2147483646 h 81"/>
              <a:gd name="T4" fmla="*/ 2147483646 w 355"/>
              <a:gd name="T5" fmla="*/ 0 h 81"/>
              <a:gd name="T6" fmla="*/ 2147483646 w 355"/>
              <a:gd name="T7" fmla="*/ 0 h 81"/>
              <a:gd name="T8" fmla="*/ 0 w 355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5" h="81">
                <a:moveTo>
                  <a:pt x="0" y="81"/>
                </a:moveTo>
                <a:lnTo>
                  <a:pt x="222" y="81"/>
                </a:lnTo>
                <a:lnTo>
                  <a:pt x="355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7" name="Rectangle 39"/>
          <p:cNvSpPr>
            <a:spLocks noChangeArrowheads="1"/>
          </p:cNvSpPr>
          <p:nvPr/>
        </p:nvSpPr>
        <p:spPr bwMode="auto">
          <a:xfrm>
            <a:off x="4510088" y="4979988"/>
            <a:ext cx="352425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>
            <a:off x="4862513" y="4851400"/>
            <a:ext cx="211137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1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29" name="Rectangle 41"/>
          <p:cNvSpPr>
            <a:spLocks noChangeArrowheads="1"/>
          </p:cNvSpPr>
          <p:nvPr/>
        </p:nvSpPr>
        <p:spPr bwMode="auto">
          <a:xfrm>
            <a:off x="5186363" y="4899025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16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30" name="Freeform 42"/>
          <p:cNvSpPr>
            <a:spLocks/>
          </p:cNvSpPr>
          <p:nvPr/>
        </p:nvSpPr>
        <p:spPr bwMode="auto">
          <a:xfrm>
            <a:off x="4510088" y="4410075"/>
            <a:ext cx="739775" cy="128588"/>
          </a:xfrm>
          <a:custGeom>
            <a:avLst/>
            <a:gdLst>
              <a:gd name="T0" fmla="*/ 0 w 466"/>
              <a:gd name="T1" fmla="*/ 2147483646 h 81"/>
              <a:gd name="T2" fmla="*/ 2147483646 w 466"/>
              <a:gd name="T3" fmla="*/ 2147483646 h 81"/>
              <a:gd name="T4" fmla="*/ 2147483646 w 466"/>
              <a:gd name="T5" fmla="*/ 0 h 81"/>
              <a:gd name="T6" fmla="*/ 2147483646 w 466"/>
              <a:gd name="T7" fmla="*/ 0 h 81"/>
              <a:gd name="T8" fmla="*/ 0 w 466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6" h="81">
                <a:moveTo>
                  <a:pt x="0" y="81"/>
                </a:moveTo>
                <a:lnTo>
                  <a:pt x="333" y="81"/>
                </a:lnTo>
                <a:lnTo>
                  <a:pt x="466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1" name="Rectangle 43"/>
          <p:cNvSpPr>
            <a:spLocks noChangeArrowheads="1"/>
          </p:cNvSpPr>
          <p:nvPr/>
        </p:nvSpPr>
        <p:spPr bwMode="auto">
          <a:xfrm>
            <a:off x="4510088" y="4538663"/>
            <a:ext cx="528637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32" name="Freeform 44"/>
          <p:cNvSpPr>
            <a:spLocks/>
          </p:cNvSpPr>
          <p:nvPr/>
        </p:nvSpPr>
        <p:spPr bwMode="auto">
          <a:xfrm>
            <a:off x="5038725" y="4410075"/>
            <a:ext cx="211138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1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3" name="Rectangle 45"/>
          <p:cNvSpPr>
            <a:spLocks noChangeArrowheads="1"/>
          </p:cNvSpPr>
          <p:nvPr/>
        </p:nvSpPr>
        <p:spPr bwMode="auto">
          <a:xfrm>
            <a:off x="5446713" y="444976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24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34" name="Freeform 46"/>
          <p:cNvSpPr>
            <a:spLocks/>
          </p:cNvSpPr>
          <p:nvPr/>
        </p:nvSpPr>
        <p:spPr bwMode="auto">
          <a:xfrm>
            <a:off x="4510088" y="3968750"/>
            <a:ext cx="788987" cy="128588"/>
          </a:xfrm>
          <a:custGeom>
            <a:avLst/>
            <a:gdLst>
              <a:gd name="T0" fmla="*/ 0 w 497"/>
              <a:gd name="T1" fmla="*/ 2147483646 h 81"/>
              <a:gd name="T2" fmla="*/ 2147483646 w 497"/>
              <a:gd name="T3" fmla="*/ 2147483646 h 81"/>
              <a:gd name="T4" fmla="*/ 2147483646 w 497"/>
              <a:gd name="T5" fmla="*/ 0 h 81"/>
              <a:gd name="T6" fmla="*/ 2147483646 w 497"/>
              <a:gd name="T7" fmla="*/ 0 h 81"/>
              <a:gd name="T8" fmla="*/ 0 w 49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7" h="81">
                <a:moveTo>
                  <a:pt x="0" y="81"/>
                </a:moveTo>
                <a:lnTo>
                  <a:pt x="359" y="81"/>
                </a:lnTo>
                <a:lnTo>
                  <a:pt x="49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5" name="Rectangle 47"/>
          <p:cNvSpPr>
            <a:spLocks noChangeArrowheads="1"/>
          </p:cNvSpPr>
          <p:nvPr/>
        </p:nvSpPr>
        <p:spPr bwMode="auto">
          <a:xfrm>
            <a:off x="4510088" y="4097338"/>
            <a:ext cx="569912" cy="176212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36" name="Freeform 48"/>
          <p:cNvSpPr>
            <a:spLocks/>
          </p:cNvSpPr>
          <p:nvPr/>
        </p:nvSpPr>
        <p:spPr bwMode="auto">
          <a:xfrm>
            <a:off x="5080000" y="3968750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2"/>
                </a:moveTo>
                <a:lnTo>
                  <a:pt x="0" y="192"/>
                </a:lnTo>
                <a:lnTo>
                  <a:pt x="0" y="81"/>
                </a:lnTo>
                <a:lnTo>
                  <a:pt x="138" y="0"/>
                </a:lnTo>
                <a:lnTo>
                  <a:pt x="138" y="112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7" name="Rectangle 49"/>
          <p:cNvSpPr>
            <a:spLocks noChangeArrowheads="1"/>
          </p:cNvSpPr>
          <p:nvPr/>
        </p:nvSpPr>
        <p:spPr bwMode="auto">
          <a:xfrm>
            <a:off x="5475288" y="3944938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26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38" name="Freeform 50"/>
          <p:cNvSpPr>
            <a:spLocks/>
          </p:cNvSpPr>
          <p:nvPr/>
        </p:nvSpPr>
        <p:spPr bwMode="auto">
          <a:xfrm>
            <a:off x="4510088" y="3529013"/>
            <a:ext cx="809625" cy="127000"/>
          </a:xfrm>
          <a:custGeom>
            <a:avLst/>
            <a:gdLst>
              <a:gd name="T0" fmla="*/ 0 w 510"/>
              <a:gd name="T1" fmla="*/ 2147483646 h 80"/>
              <a:gd name="T2" fmla="*/ 2147483646 w 510"/>
              <a:gd name="T3" fmla="*/ 2147483646 h 80"/>
              <a:gd name="T4" fmla="*/ 2147483646 w 510"/>
              <a:gd name="T5" fmla="*/ 0 h 80"/>
              <a:gd name="T6" fmla="*/ 2147483646 w 510"/>
              <a:gd name="T7" fmla="*/ 0 h 80"/>
              <a:gd name="T8" fmla="*/ 0 w 510"/>
              <a:gd name="T9" fmla="*/ 2147483646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0" h="80">
                <a:moveTo>
                  <a:pt x="0" y="80"/>
                </a:moveTo>
                <a:lnTo>
                  <a:pt x="372" y="80"/>
                </a:lnTo>
                <a:lnTo>
                  <a:pt x="510" y="0"/>
                </a:lnTo>
                <a:lnTo>
                  <a:pt x="137" y="0"/>
                </a:lnTo>
                <a:lnTo>
                  <a:pt x="0" y="80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39" name="Rectangle 51"/>
          <p:cNvSpPr>
            <a:spLocks noChangeArrowheads="1"/>
          </p:cNvSpPr>
          <p:nvPr/>
        </p:nvSpPr>
        <p:spPr bwMode="auto">
          <a:xfrm>
            <a:off x="4510088" y="3656013"/>
            <a:ext cx="590550" cy="177800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40" name="Freeform 52"/>
          <p:cNvSpPr>
            <a:spLocks/>
          </p:cNvSpPr>
          <p:nvPr/>
        </p:nvSpPr>
        <p:spPr bwMode="auto">
          <a:xfrm>
            <a:off x="5100638" y="3529013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1"/>
                </a:moveTo>
                <a:lnTo>
                  <a:pt x="0" y="192"/>
                </a:lnTo>
                <a:lnTo>
                  <a:pt x="0" y="80"/>
                </a:lnTo>
                <a:lnTo>
                  <a:pt x="138" y="0"/>
                </a:lnTo>
                <a:lnTo>
                  <a:pt x="138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1" name="Rectangle 53"/>
          <p:cNvSpPr>
            <a:spLocks noChangeArrowheads="1"/>
          </p:cNvSpPr>
          <p:nvPr/>
        </p:nvSpPr>
        <p:spPr bwMode="auto">
          <a:xfrm>
            <a:off x="5453063" y="3568700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27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42" name="Freeform 54"/>
          <p:cNvSpPr>
            <a:spLocks/>
          </p:cNvSpPr>
          <p:nvPr/>
        </p:nvSpPr>
        <p:spPr bwMode="auto">
          <a:xfrm>
            <a:off x="4510088" y="3087688"/>
            <a:ext cx="1028700" cy="128587"/>
          </a:xfrm>
          <a:custGeom>
            <a:avLst/>
            <a:gdLst>
              <a:gd name="T0" fmla="*/ 0 w 648"/>
              <a:gd name="T1" fmla="*/ 2147483646 h 81"/>
              <a:gd name="T2" fmla="*/ 2147483646 w 648"/>
              <a:gd name="T3" fmla="*/ 2147483646 h 81"/>
              <a:gd name="T4" fmla="*/ 2147483646 w 648"/>
              <a:gd name="T5" fmla="*/ 0 h 81"/>
              <a:gd name="T6" fmla="*/ 2147483646 w 648"/>
              <a:gd name="T7" fmla="*/ 0 h 81"/>
              <a:gd name="T8" fmla="*/ 0 w 648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8" h="81">
                <a:moveTo>
                  <a:pt x="0" y="81"/>
                </a:moveTo>
                <a:lnTo>
                  <a:pt x="510" y="81"/>
                </a:lnTo>
                <a:lnTo>
                  <a:pt x="648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3" name="Rectangle 55"/>
          <p:cNvSpPr>
            <a:spLocks noChangeArrowheads="1"/>
          </p:cNvSpPr>
          <p:nvPr/>
        </p:nvSpPr>
        <p:spPr bwMode="auto">
          <a:xfrm>
            <a:off x="4510088" y="3216275"/>
            <a:ext cx="809625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44" name="Freeform 56"/>
          <p:cNvSpPr>
            <a:spLocks/>
          </p:cNvSpPr>
          <p:nvPr/>
        </p:nvSpPr>
        <p:spPr bwMode="auto">
          <a:xfrm>
            <a:off x="5319713" y="3087688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1"/>
                </a:moveTo>
                <a:lnTo>
                  <a:pt x="0" y="192"/>
                </a:lnTo>
                <a:lnTo>
                  <a:pt x="0" y="81"/>
                </a:lnTo>
                <a:lnTo>
                  <a:pt x="138" y="0"/>
                </a:lnTo>
                <a:lnTo>
                  <a:pt x="138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5" name="Rectangle 57"/>
          <p:cNvSpPr>
            <a:spLocks noChangeArrowheads="1"/>
          </p:cNvSpPr>
          <p:nvPr/>
        </p:nvSpPr>
        <p:spPr bwMode="auto">
          <a:xfrm>
            <a:off x="5692775" y="313531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37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46" name="Freeform 58"/>
          <p:cNvSpPr>
            <a:spLocks/>
          </p:cNvSpPr>
          <p:nvPr/>
        </p:nvSpPr>
        <p:spPr bwMode="auto">
          <a:xfrm>
            <a:off x="4510088" y="2646363"/>
            <a:ext cx="1049337" cy="128587"/>
          </a:xfrm>
          <a:custGeom>
            <a:avLst/>
            <a:gdLst>
              <a:gd name="T0" fmla="*/ 0 w 661"/>
              <a:gd name="T1" fmla="*/ 2147483646 h 81"/>
              <a:gd name="T2" fmla="*/ 2147483646 w 661"/>
              <a:gd name="T3" fmla="*/ 2147483646 h 81"/>
              <a:gd name="T4" fmla="*/ 2147483646 w 661"/>
              <a:gd name="T5" fmla="*/ 0 h 81"/>
              <a:gd name="T6" fmla="*/ 2147483646 w 661"/>
              <a:gd name="T7" fmla="*/ 0 h 81"/>
              <a:gd name="T8" fmla="*/ 0 w 661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1" h="81">
                <a:moveTo>
                  <a:pt x="0" y="81"/>
                </a:moveTo>
                <a:lnTo>
                  <a:pt x="523" y="81"/>
                </a:lnTo>
                <a:lnTo>
                  <a:pt x="661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7" name="Rectangle 59"/>
          <p:cNvSpPr>
            <a:spLocks noChangeArrowheads="1"/>
          </p:cNvSpPr>
          <p:nvPr/>
        </p:nvSpPr>
        <p:spPr bwMode="auto">
          <a:xfrm>
            <a:off x="4510088" y="2774950"/>
            <a:ext cx="830262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48" name="Freeform 60"/>
          <p:cNvSpPr>
            <a:spLocks/>
          </p:cNvSpPr>
          <p:nvPr/>
        </p:nvSpPr>
        <p:spPr bwMode="auto">
          <a:xfrm>
            <a:off x="5340350" y="2646363"/>
            <a:ext cx="219075" cy="304800"/>
          </a:xfrm>
          <a:custGeom>
            <a:avLst/>
            <a:gdLst>
              <a:gd name="T0" fmla="*/ 2147483646 w 138"/>
              <a:gd name="T1" fmla="*/ 2147483646 h 192"/>
              <a:gd name="T2" fmla="*/ 0 w 138"/>
              <a:gd name="T3" fmla="*/ 2147483646 h 192"/>
              <a:gd name="T4" fmla="*/ 0 w 138"/>
              <a:gd name="T5" fmla="*/ 2147483646 h 192"/>
              <a:gd name="T6" fmla="*/ 2147483646 w 138"/>
              <a:gd name="T7" fmla="*/ 0 h 192"/>
              <a:gd name="T8" fmla="*/ 2147483646 w 138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" h="192">
                <a:moveTo>
                  <a:pt x="138" y="111"/>
                </a:moveTo>
                <a:lnTo>
                  <a:pt x="0" y="192"/>
                </a:lnTo>
                <a:lnTo>
                  <a:pt x="0" y="81"/>
                </a:lnTo>
                <a:lnTo>
                  <a:pt x="138" y="0"/>
                </a:lnTo>
                <a:lnTo>
                  <a:pt x="138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49" name="Rectangle 61"/>
          <p:cNvSpPr>
            <a:spLocks noChangeArrowheads="1"/>
          </p:cNvSpPr>
          <p:nvPr/>
        </p:nvSpPr>
        <p:spPr bwMode="auto">
          <a:xfrm>
            <a:off x="5715000" y="2667000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38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50" name="Freeform 62"/>
          <p:cNvSpPr>
            <a:spLocks/>
          </p:cNvSpPr>
          <p:nvPr/>
        </p:nvSpPr>
        <p:spPr bwMode="auto">
          <a:xfrm>
            <a:off x="4510088" y="2205038"/>
            <a:ext cx="1090612" cy="128587"/>
          </a:xfrm>
          <a:custGeom>
            <a:avLst/>
            <a:gdLst>
              <a:gd name="T0" fmla="*/ 0 w 687"/>
              <a:gd name="T1" fmla="*/ 2147483646 h 81"/>
              <a:gd name="T2" fmla="*/ 2147483646 w 687"/>
              <a:gd name="T3" fmla="*/ 2147483646 h 81"/>
              <a:gd name="T4" fmla="*/ 2147483646 w 687"/>
              <a:gd name="T5" fmla="*/ 0 h 81"/>
              <a:gd name="T6" fmla="*/ 2147483646 w 687"/>
              <a:gd name="T7" fmla="*/ 0 h 81"/>
              <a:gd name="T8" fmla="*/ 0 w 68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7" h="81">
                <a:moveTo>
                  <a:pt x="0" y="81"/>
                </a:moveTo>
                <a:lnTo>
                  <a:pt x="554" y="81"/>
                </a:lnTo>
                <a:lnTo>
                  <a:pt x="687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1" name="Rectangle 63"/>
          <p:cNvSpPr>
            <a:spLocks noChangeArrowheads="1"/>
          </p:cNvSpPr>
          <p:nvPr/>
        </p:nvSpPr>
        <p:spPr bwMode="auto">
          <a:xfrm>
            <a:off x="4510088" y="2333625"/>
            <a:ext cx="879475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52" name="Freeform 64"/>
          <p:cNvSpPr>
            <a:spLocks/>
          </p:cNvSpPr>
          <p:nvPr/>
        </p:nvSpPr>
        <p:spPr bwMode="auto">
          <a:xfrm>
            <a:off x="5389563" y="2205038"/>
            <a:ext cx="211137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1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1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3" name="Rectangle 65"/>
          <p:cNvSpPr>
            <a:spLocks noChangeArrowheads="1"/>
          </p:cNvSpPr>
          <p:nvPr/>
        </p:nvSpPr>
        <p:spPr bwMode="auto">
          <a:xfrm>
            <a:off x="5735638" y="2252663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40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54" name="Freeform 66"/>
          <p:cNvSpPr>
            <a:spLocks/>
          </p:cNvSpPr>
          <p:nvPr/>
        </p:nvSpPr>
        <p:spPr bwMode="auto">
          <a:xfrm>
            <a:off x="4510088" y="1763713"/>
            <a:ext cx="1506537" cy="128587"/>
          </a:xfrm>
          <a:custGeom>
            <a:avLst/>
            <a:gdLst>
              <a:gd name="T0" fmla="*/ 0 w 949"/>
              <a:gd name="T1" fmla="*/ 2147483646 h 81"/>
              <a:gd name="T2" fmla="*/ 2147483646 w 949"/>
              <a:gd name="T3" fmla="*/ 2147483646 h 81"/>
              <a:gd name="T4" fmla="*/ 2147483646 w 949"/>
              <a:gd name="T5" fmla="*/ 0 h 81"/>
              <a:gd name="T6" fmla="*/ 2147483646 w 949"/>
              <a:gd name="T7" fmla="*/ 0 h 81"/>
              <a:gd name="T8" fmla="*/ 0 w 949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81">
                <a:moveTo>
                  <a:pt x="0" y="81"/>
                </a:moveTo>
                <a:lnTo>
                  <a:pt x="816" y="81"/>
                </a:lnTo>
                <a:lnTo>
                  <a:pt x="949" y="0"/>
                </a:lnTo>
                <a:lnTo>
                  <a:pt x="137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BFB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5" name="Rectangle 67"/>
          <p:cNvSpPr>
            <a:spLocks noChangeArrowheads="1"/>
          </p:cNvSpPr>
          <p:nvPr/>
        </p:nvSpPr>
        <p:spPr bwMode="auto">
          <a:xfrm>
            <a:off x="4510088" y="1892300"/>
            <a:ext cx="1295400" cy="176213"/>
          </a:xfrm>
          <a:prstGeom prst="rect">
            <a:avLst/>
          </a:prstGeom>
          <a:solidFill>
            <a:srgbClr val="00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5956" name="Freeform 68"/>
          <p:cNvSpPr>
            <a:spLocks/>
          </p:cNvSpPr>
          <p:nvPr/>
        </p:nvSpPr>
        <p:spPr bwMode="auto">
          <a:xfrm>
            <a:off x="5805488" y="1763713"/>
            <a:ext cx="211137" cy="304800"/>
          </a:xfrm>
          <a:custGeom>
            <a:avLst/>
            <a:gdLst>
              <a:gd name="T0" fmla="*/ 2147483646 w 133"/>
              <a:gd name="T1" fmla="*/ 2147483646 h 192"/>
              <a:gd name="T2" fmla="*/ 0 w 133"/>
              <a:gd name="T3" fmla="*/ 2147483646 h 192"/>
              <a:gd name="T4" fmla="*/ 0 w 133"/>
              <a:gd name="T5" fmla="*/ 2147483646 h 192"/>
              <a:gd name="T6" fmla="*/ 2147483646 w 133"/>
              <a:gd name="T7" fmla="*/ 0 h 192"/>
              <a:gd name="T8" fmla="*/ 2147483646 w 133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" h="192">
                <a:moveTo>
                  <a:pt x="133" y="112"/>
                </a:moveTo>
                <a:lnTo>
                  <a:pt x="0" y="192"/>
                </a:lnTo>
                <a:lnTo>
                  <a:pt x="0" y="81"/>
                </a:lnTo>
                <a:lnTo>
                  <a:pt x="133" y="0"/>
                </a:lnTo>
                <a:lnTo>
                  <a:pt x="133" y="112"/>
                </a:lnTo>
                <a:close/>
              </a:path>
            </a:pathLst>
          </a:custGeom>
          <a:solidFill>
            <a:srgbClr val="00808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5957" name="Rectangle 69"/>
          <p:cNvSpPr>
            <a:spLocks noChangeArrowheads="1"/>
          </p:cNvSpPr>
          <p:nvPr/>
        </p:nvSpPr>
        <p:spPr bwMode="auto">
          <a:xfrm>
            <a:off x="6129338" y="1804988"/>
            <a:ext cx="257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900" b="1">
                <a:solidFill>
                  <a:srgbClr val="CC0000"/>
                </a:solidFill>
                <a:latin typeface="華康新儷粗黑" pitchFamily="34" charset="-120"/>
                <a:ea typeface="華康新儷粗黑" pitchFamily="34" charset="-120"/>
              </a:rPr>
              <a:t>59</a:t>
            </a:r>
            <a:endParaRPr lang="en-US" altLang="zh-TW">
              <a:solidFill>
                <a:srgbClr val="CC0000"/>
              </a:solidFill>
            </a:endParaRPr>
          </a:p>
        </p:txBody>
      </p:sp>
      <p:sp>
        <p:nvSpPr>
          <p:cNvPr id="165958" name="Rectangle 4"/>
          <p:cNvSpPr>
            <a:spLocks noChangeArrowheads="1"/>
          </p:cNvSpPr>
          <p:nvPr/>
        </p:nvSpPr>
        <p:spPr bwMode="auto">
          <a:xfrm>
            <a:off x="381000" y="1633538"/>
            <a:ext cx="3962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抗拒改變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現有系統的限制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缺乏主管共識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由技術單位主導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不合理的期望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專案成員缺乏跨單位參與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專案成員技巧不足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6600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資訊人員參與太晚</a:t>
            </a:r>
            <a:endParaRPr lang="en-US" altLang="zh-TW">
              <a:solidFill>
                <a:srgbClr val="000099"/>
              </a:solidFill>
              <a:latin typeface="Arial Narrow" panose="020B0606020202030204" pitchFamily="34" charset="0"/>
              <a:ea typeface="標楷體" panose="03000509000000000000" pitchFamily="65" charset="-12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zh-TW" altLang="en-US">
                <a:solidFill>
                  <a:srgbClr val="000099"/>
                </a:solidFill>
                <a:latin typeface="Arial Narrow" panose="020B0606020202030204" pitchFamily="34" charset="0"/>
                <a:ea typeface="標楷體" panose="03000509000000000000" pitchFamily="65" charset="-120"/>
              </a:rPr>
              <a:t>專案目標太狹窄</a:t>
            </a:r>
            <a:endParaRPr lang="zh-TW" altLang="en-US">
              <a:latin typeface="Arial Narrow" panose="020B060602020203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7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AA91C7-7CF5-42CC-8576-190FBE97E733}" type="slidenum">
              <a:rPr lang="en-US" altLang="zh-TW" sz="1400">
                <a:solidFill>
                  <a:srgbClr val="333399"/>
                </a:solidFill>
              </a:rPr>
              <a:pPr/>
              <a:t>88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組織變革的抗拒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針對現行體系的變革</a:t>
            </a:r>
            <a:endParaRPr lang="en-US" altLang="zh-TW" sz="2800"/>
          </a:p>
          <a:p>
            <a:pPr eaLnBrk="1" hangingPunct="1"/>
            <a:r>
              <a:rPr lang="zh-TW" altLang="en-US" sz="2800"/>
              <a:t>人性：惰性、習慣、保護既得利益</a:t>
            </a:r>
            <a:endParaRPr lang="en-US" altLang="zh-TW" sz="2800"/>
          </a:p>
          <a:p>
            <a:pPr eaLnBrk="1" hangingPunct="1"/>
            <a:r>
              <a:rPr lang="zh-TW" altLang="en-US" sz="2800"/>
              <a:t>兩難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改革：抗拒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不變：喪失競爭力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態度：抗拒不可能避免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了解抗拒，才能防治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重點：減少抗拒帶來的破壞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9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DD9A5A-877B-40EA-8257-0115FFCE0B9E}" type="slidenum">
              <a:rPr lang="en-US" altLang="zh-TW" sz="1400">
                <a:solidFill>
                  <a:srgbClr val="333399"/>
                </a:solidFill>
              </a:rPr>
              <a:pPr/>
              <a:t>89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9988" name="Rectangle 2"/>
          <p:cNvSpPr>
            <a:spLocks noChangeArrowheads="1"/>
          </p:cNvSpPr>
          <p:nvPr/>
        </p:nvSpPr>
        <p:spPr bwMode="auto">
          <a:xfrm>
            <a:off x="3003550" y="1774825"/>
            <a:ext cx="3024188" cy="1582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2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169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社會技術系統</a:t>
            </a:r>
            <a:r>
              <a:rPr lang="en-US" altLang="zh-TW" sz="3600"/>
              <a:t> </a:t>
            </a:r>
            <a:r>
              <a:rPr lang="en-US" altLang="zh-TW" sz="2800"/>
              <a:t>Socio-technical System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3789363"/>
            <a:ext cx="7772400" cy="2376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/>
              <a:t>技術系統</a:t>
            </a:r>
            <a:endParaRPr lang="en-US" altLang="zh-TW" sz="2800"/>
          </a:p>
          <a:p>
            <a:pPr lvl="1" eaLnBrk="1" hangingPunct="1">
              <a:lnSpc>
                <a:spcPct val="8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轉換技術、工具、工作流程、工作任務</a:t>
            </a:r>
            <a:r>
              <a:rPr lang="en-US" altLang="zh-TW" sz="2400">
                <a:ea typeface="新細明體" panose="02020500000000000000" pitchFamily="18" charset="-120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800"/>
              <a:t>社會系統</a:t>
            </a:r>
            <a:endParaRPr lang="en-US" altLang="zh-TW" sz="2800"/>
          </a:p>
          <a:p>
            <a:pPr lvl="1" eaLnBrk="1" hangingPunct="1">
              <a:lnSpc>
                <a:spcPct val="8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價值觀、社會互動、社會地位、權力、自主、自尊</a:t>
            </a:r>
            <a:r>
              <a:rPr lang="en-US" altLang="zh-TW" sz="2400">
                <a:ea typeface="新細明體" panose="02020500000000000000" pitchFamily="18" charset="-120"/>
              </a:rPr>
              <a:t>…</a:t>
            </a: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2987675" y="1774825"/>
            <a:ext cx="3048000" cy="7905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0000CC"/>
                </a:solidFill>
              </a:rPr>
              <a:t>社會系統</a:t>
            </a: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2987675" y="2565400"/>
            <a:ext cx="3048000" cy="7905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 b="1">
                <a:solidFill>
                  <a:srgbClr val="CC0000"/>
                </a:solidFill>
              </a:rPr>
              <a:t>技術系統</a:t>
            </a:r>
            <a:endParaRPr lang="zh-TW" altLang="en-US" sz="2800">
              <a:solidFill>
                <a:srgbClr val="CC0000"/>
              </a:solidFill>
            </a:endParaRPr>
          </a:p>
        </p:txBody>
      </p:sp>
      <p:sp>
        <p:nvSpPr>
          <p:cNvPr id="169993" name="AutoShape 7"/>
          <p:cNvSpPr>
            <a:spLocks noChangeArrowheads="1"/>
          </p:cNvSpPr>
          <p:nvPr/>
        </p:nvSpPr>
        <p:spPr bwMode="auto">
          <a:xfrm>
            <a:off x="1058863" y="2133600"/>
            <a:ext cx="1584325" cy="936625"/>
          </a:xfrm>
          <a:prstGeom prst="rightArrow">
            <a:avLst>
              <a:gd name="adj1" fmla="val 50000"/>
              <a:gd name="adj2" fmla="val 4228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169994" name="AutoShape 8"/>
          <p:cNvSpPr>
            <a:spLocks noChangeArrowheads="1"/>
          </p:cNvSpPr>
          <p:nvPr/>
        </p:nvSpPr>
        <p:spPr bwMode="auto">
          <a:xfrm>
            <a:off x="6316663" y="2133600"/>
            <a:ext cx="1584325" cy="936625"/>
          </a:xfrm>
          <a:prstGeom prst="rightArrow">
            <a:avLst>
              <a:gd name="adj1" fmla="val 50000"/>
              <a:gd name="adj2" fmla="val 4228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latin typeface="Arial" panose="020B0604020202020204" pitchFamily="34" charset="0"/>
              </a:rPr>
              <a:t>Output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7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2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build="p" autoUpdateAnimBg="0"/>
      <p:bldP spid="427013" grpId="0" animBg="1"/>
      <p:bldP spid="4270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C9C1AA-1EA0-4E30-A2D1-5C806E9083D8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流程模式 </a:t>
            </a:r>
            <a:r>
              <a:rPr lang="en-US" altLang="zh-TW"/>
              <a:t>(Process Model)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事情如何達成？</a:t>
            </a:r>
            <a:endParaRPr lang="en-US" altLang="zh-TW"/>
          </a:p>
          <a:p>
            <a:pPr eaLnBrk="1" hangingPunct="1"/>
            <a:r>
              <a:rPr lang="en-US" altLang="zh-TW"/>
              <a:t>IT</a:t>
            </a:r>
            <a:r>
              <a:rPr lang="zh-TW" altLang="en-US"/>
              <a:t>帶來改變</a:t>
            </a:r>
            <a:endParaRPr lang="en-US" altLang="zh-TW"/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現有：“</a:t>
            </a:r>
            <a:r>
              <a:rPr lang="en-US" altLang="zh-TW">
                <a:ea typeface="新細明體" panose="02020500000000000000" pitchFamily="18" charset="-120"/>
              </a:rPr>
              <a:t>as-is process model</a:t>
            </a:r>
            <a:r>
              <a:rPr lang="zh-TW" altLang="en-US"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未來：“</a:t>
            </a:r>
            <a:r>
              <a:rPr lang="en-US" altLang="zh-TW">
                <a:ea typeface="新細明體" panose="02020500000000000000" pitchFamily="18" charset="-120"/>
              </a:rPr>
              <a:t>to-be process model</a:t>
            </a:r>
            <a:r>
              <a:rPr lang="zh-TW" altLang="en-US">
                <a:ea typeface="新細明體" panose="02020500000000000000" pitchFamily="18" charset="-120"/>
              </a:rPr>
              <a:t>”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>
                <a:ea typeface="新細明體" panose="02020500000000000000" pitchFamily="18" charset="-120"/>
              </a:rPr>
              <a:t>差別何在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/>
              <a:t>依樣畫葫蘆？加快原有流程的速度？</a:t>
            </a:r>
            <a:endParaRPr lang="en-US" altLang="zh-TW"/>
          </a:p>
          <a:p>
            <a:pPr lvl="1" eaLnBrk="1" hangingPunct="1"/>
            <a:r>
              <a:rPr lang="zh-TW" altLang="en-US">
                <a:solidFill>
                  <a:srgbClr val="CC0000"/>
                </a:solidFill>
                <a:ea typeface="新細明體" panose="02020500000000000000" pitchFamily="18" charset="-120"/>
              </a:rPr>
              <a:t>不如不做！！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2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B46719B-A3AC-4D92-A435-A1A6F9F5D498}" type="slidenum">
              <a:rPr lang="en-US" altLang="zh-TW" sz="1400">
                <a:solidFill>
                  <a:srgbClr val="333399"/>
                </a:solidFill>
              </a:rPr>
              <a:pPr/>
              <a:t>90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變革和抗拒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變革的導入改變了：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工作流程、內容、性質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角色期望、地位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權力結構、分配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反對變革的推動者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抗拒必隨變動而來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不可能完全避免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但應該盡量將災害減少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0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913C99-40C6-48EC-826C-536829918BFB}" type="slidenum">
              <a:rPr lang="en-US" altLang="zh-TW" sz="1400">
                <a:solidFill>
                  <a:srgbClr val="333399"/>
                </a:solidFill>
              </a:rPr>
              <a:pPr/>
              <a:t>91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抗拒的種類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心理</a:t>
            </a:r>
            <a:endParaRPr lang="en-US" altLang="zh-TW"/>
          </a:p>
          <a:p>
            <a:pPr eaLnBrk="1" hangingPunct="1"/>
            <a:r>
              <a:rPr lang="zh-TW" altLang="en-US"/>
              <a:t>程序</a:t>
            </a:r>
            <a:endParaRPr lang="en-US" altLang="zh-TW"/>
          </a:p>
          <a:p>
            <a:pPr eaLnBrk="1" hangingPunct="1"/>
            <a:r>
              <a:rPr lang="zh-TW" altLang="en-US"/>
              <a:t>政治權力</a:t>
            </a:r>
            <a:endParaRPr lang="en-US" altLang="zh-TW"/>
          </a:p>
          <a:p>
            <a:pPr eaLnBrk="1" hangingPunct="1"/>
            <a:r>
              <a:rPr lang="zh-TW" altLang="en-US"/>
              <a:t>組織文化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61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9B8E3B-7B27-4CC2-9E33-7992B66CDF3E}" type="slidenum">
              <a:rPr lang="en-US" altLang="zh-TW" sz="1400">
                <a:solidFill>
                  <a:srgbClr val="333399"/>
                </a:solidFill>
              </a:rPr>
              <a:pPr/>
              <a:t>92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抗拒的具體原因各不相同</a:t>
            </a:r>
          </a:p>
        </p:txBody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失業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對未來的恐懼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對舊日投資（既得利益）的不捨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失去王國、失去控制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曝光、過去表現將會被批判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社會系統、文化衝突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轉換的陣痛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看不到直接利益：</a:t>
            </a:r>
            <a:r>
              <a:rPr lang="zh-TW" altLang="en-US" sz="2400">
                <a:solidFill>
                  <a:srgbClr val="CC0000"/>
                </a:solidFill>
              </a:rPr>
              <a:t>關我什麼事？</a:t>
            </a:r>
            <a:endParaRPr lang="en-US" altLang="zh-TW" sz="24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變革不合理</a:t>
            </a:r>
          </a:p>
        </p:txBody>
      </p:sp>
    </p:spTree>
  </p:cSld>
  <p:clrMapOvr>
    <a:masterClrMapping/>
  </p:clrMapOvr>
  <p:transition spd="med"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8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947EDC-F7F2-4337-8D88-06E0CD4361FA}" type="slidenum">
              <a:rPr lang="en-US" altLang="zh-TW" sz="1400">
                <a:solidFill>
                  <a:srgbClr val="333399"/>
                </a:solidFill>
              </a:rPr>
              <a:pPr/>
              <a:t>93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抗拒的表現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盼望大災難來臨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影射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減少工作努力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不支持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離職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鼓吹對抗</a:t>
            </a:r>
            <a:endParaRPr lang="en-US" altLang="zh-TW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暗中破壞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0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EC9872-1410-4FE1-91A8-FB91CF0C9109}" type="slidenum">
              <a:rPr lang="en-US" altLang="zh-TW" sz="1400">
                <a:solidFill>
                  <a:srgbClr val="333399"/>
                </a:solidFill>
              </a:rPr>
              <a:pPr/>
              <a:t>94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推動改革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員工的心態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關我什麼事？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我為什麼配合？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慣性和抗拒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對新觀念的抗拒必然存在</a:t>
            </a:r>
            <a:endParaRPr lang="en-US" altLang="zh-TW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績效評估的機制</a:t>
            </a:r>
            <a:endParaRPr lang="en-US" altLang="zh-TW"/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將工作改進的動力納入常規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>
                <a:ea typeface="新細明體" panose="02020500000000000000" pitchFamily="18" charset="-120"/>
              </a:rPr>
              <a:t>獎勵創新</a:t>
            </a:r>
          </a:p>
        </p:txBody>
      </p:sp>
    </p:spTree>
  </p:cSld>
  <p:clrMapOvr>
    <a:masterClrMapping/>
  </p:clrMapOvr>
  <p:transition spd="med"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標題 1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151688" cy="1143000"/>
          </a:xfrm>
        </p:spPr>
        <p:txBody>
          <a:bodyPr/>
          <a:lstStyle/>
          <a:p>
            <a:r>
              <a:rPr lang="zh-TW" altLang="en-US"/>
              <a:t>利害關係人 </a:t>
            </a:r>
            <a:r>
              <a:rPr lang="en-US" altLang="zh-TW" sz="3600"/>
              <a:t>Stake Holder </a:t>
            </a:r>
            <a:r>
              <a:rPr lang="zh-TW" altLang="en-US"/>
              <a:t>分析</a:t>
            </a:r>
          </a:p>
        </p:txBody>
      </p:sp>
      <p:sp>
        <p:nvSpPr>
          <p:cNvPr id="1822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69925" y="1628775"/>
            <a:ext cx="7772400" cy="4114800"/>
          </a:xfrm>
        </p:spPr>
        <p:txBody>
          <a:bodyPr/>
          <a:lstStyle/>
          <a:p>
            <a:r>
              <a:rPr lang="en-US" altLang="zh-TW" sz="2800"/>
              <a:t>Primary stakeholders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those ultimately affected, either positively or negatively by an organization's actions.</a:t>
            </a:r>
          </a:p>
          <a:p>
            <a:r>
              <a:rPr lang="en-US" altLang="zh-TW" sz="2800"/>
              <a:t>Secondary stakeholders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the ‘intermediaries’, that is, persons or organizations who are indirectly affected by an organization's actions.</a:t>
            </a:r>
          </a:p>
          <a:p>
            <a:r>
              <a:rPr lang="en-US" altLang="zh-TW" sz="2800"/>
              <a:t>Key stakeholders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who can also belong to the first two groups 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have significant influence upon or importance within an organization.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1822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227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7F1813-A33B-4CB5-933A-11216C6EB1B2}" type="slidenum">
              <a:rPr lang="en-US" altLang="zh-TW" sz="1400">
                <a:solidFill>
                  <a:srgbClr val="333399"/>
                </a:solidFill>
              </a:rPr>
              <a:pPr/>
              <a:t>95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瞭解關係人</a:t>
            </a:r>
          </a:p>
        </p:txBody>
      </p:sp>
      <p:sp>
        <p:nvSpPr>
          <p:cNvPr id="1832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Power (high, medium, low)</a:t>
            </a:r>
          </a:p>
          <a:p>
            <a:r>
              <a:rPr lang="en-US" altLang="zh-TW"/>
              <a:t>Support (positive, neutral, negative)</a:t>
            </a:r>
          </a:p>
          <a:p>
            <a:r>
              <a:rPr lang="en-US" altLang="zh-TW"/>
              <a:t>Influence (high or low)</a:t>
            </a:r>
          </a:p>
          <a:p>
            <a:r>
              <a:rPr lang="en-US" altLang="zh-TW"/>
              <a:t>Need (strong, medium, weak)</a:t>
            </a:r>
            <a:endParaRPr lang="zh-TW" altLang="en-US"/>
          </a:p>
        </p:txBody>
      </p:sp>
      <p:sp>
        <p:nvSpPr>
          <p:cNvPr id="1833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33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3501C7D-1F39-4946-9082-F79512F44B4F}" type="slidenum">
              <a:rPr lang="en-US" altLang="zh-TW" sz="1400">
                <a:solidFill>
                  <a:srgbClr val="333399"/>
                </a:solidFill>
              </a:rPr>
              <a:pPr/>
              <a:t>96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瞭解關係人</a:t>
            </a:r>
          </a:p>
        </p:txBody>
      </p:sp>
      <p:sp>
        <p:nvSpPr>
          <p:cNvPr id="184323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2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CC735CA-2DC3-4EC3-868A-E1F22AFC5787}" type="slidenum">
              <a:rPr lang="en-US" altLang="zh-TW" sz="1400">
                <a:solidFill>
                  <a:srgbClr val="333399"/>
                </a:solidFill>
              </a:rPr>
              <a:pPr/>
              <a:t>97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25" name="內容版面配置區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26" name="Picture 2" descr="https://upload.wikimedia.org/wikipedia/commons/thumb/7/77/Stakeholders_matrix.svg/250px-Stakeholders_matri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10368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53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DD54D0-7EBE-4028-BDD7-BD1C0D5A2CE9}" type="slidenum">
              <a:rPr lang="en-US" altLang="zh-TW" sz="1400">
                <a:solidFill>
                  <a:srgbClr val="333399"/>
                </a:solidFill>
              </a:rPr>
              <a:pPr/>
              <a:t>98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5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Lewin </a:t>
            </a:r>
            <a:r>
              <a:rPr lang="zh-TW" altLang="en-US"/>
              <a:t>的兩階段變革</a:t>
            </a:r>
          </a:p>
        </p:txBody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解凍</a:t>
            </a:r>
            <a:r>
              <a:rPr lang="en-US" altLang="zh-TW" sz="2800"/>
              <a:t> ── </a:t>
            </a:r>
            <a:r>
              <a:rPr lang="zh-TW" altLang="en-US" sz="2800"/>
              <a:t>改變</a:t>
            </a:r>
            <a:r>
              <a:rPr lang="en-US" altLang="zh-TW" sz="2800"/>
              <a:t> ── </a:t>
            </a:r>
            <a:r>
              <a:rPr lang="zh-TW" altLang="en-US" sz="2800"/>
              <a:t>再凍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固態的水不易改變形狀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人有惰性，滿足於現狀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解凍：試圖造成不滿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有危機感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看到更好的狀況：不滿現狀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對未來有憧憬，才有辦法改變</a:t>
            </a:r>
            <a:endParaRPr lang="en-US" altLang="zh-TW" sz="2800"/>
          </a:p>
          <a:p>
            <a:pPr eaLnBrk="1" hangingPunct="1"/>
            <a:r>
              <a:rPr lang="zh-TW" altLang="en-US" sz="2800"/>
              <a:t>不能一直保持不安定，需要穩定下來</a:t>
            </a:r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6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F11739-0330-48F4-8253-7049FBFBEFC3}" type="slidenum">
              <a:rPr lang="en-US" altLang="zh-TW" sz="1400">
                <a:solidFill>
                  <a:srgbClr val="333399"/>
                </a:solidFill>
              </a:rPr>
              <a:pPr/>
              <a:t>99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zh-TW" altLang="en-US"/>
              <a:t>失敗的祕訣</a:t>
            </a: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zh-TW" altLang="en-US" sz="3600"/>
              <a:t>指派閒人來進行專案計畫</a:t>
            </a:r>
            <a:r>
              <a:rPr lang="en-US" altLang="zh-TW" sz="3600"/>
              <a:t> </a:t>
            </a:r>
          </a:p>
          <a:p>
            <a:pPr eaLnBrk="1" hangingPunct="1"/>
            <a:r>
              <a:rPr lang="zh-TW" altLang="en-US" sz="3600"/>
              <a:t>只衡量專案進度，不要追蹤過程中達成的績效</a:t>
            </a:r>
            <a:r>
              <a:rPr lang="en-US" altLang="zh-TW" sz="3600"/>
              <a:t> (KPI)</a:t>
            </a:r>
          </a:p>
          <a:p>
            <a:pPr eaLnBrk="1" hangingPunct="1"/>
            <a:r>
              <a:rPr lang="zh-TW" altLang="en-US" sz="3600"/>
              <a:t>讓大家滿足於現狀</a:t>
            </a:r>
            <a:r>
              <a:rPr lang="en-US" altLang="zh-TW" sz="3600"/>
              <a:t> </a:t>
            </a:r>
          </a:p>
          <a:p>
            <a:pPr eaLnBrk="1" hangingPunct="1"/>
            <a:r>
              <a:rPr lang="zh-TW" altLang="en-US" sz="3600"/>
              <a:t>不要提前溝通</a:t>
            </a:r>
            <a:r>
              <a:rPr lang="en-US" altLang="zh-TW" sz="3600"/>
              <a:t> 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標楷體"/>
      </a:majorFont>
      <a:minorFont>
        <a:latin typeface="Times New Roman"/>
        <a:ea typeface="標楷體"/>
        <a:cs typeface="標楷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1511</TotalTime>
  <Words>5254</Words>
  <Application>Microsoft Office PowerPoint</Application>
  <PresentationFormat>如螢幕大小 (4:3)</PresentationFormat>
  <Paragraphs>1194</Paragraphs>
  <Slides>100</Slides>
  <Notes>83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100</vt:i4>
      </vt:variant>
    </vt:vector>
  </HeadingPairs>
  <TitlesOfParts>
    <vt:vector size="117" baseType="lpstr">
      <vt:lpstr>GE Black-Medium</vt:lpstr>
      <vt:lpstr>SimHei</vt:lpstr>
      <vt:lpstr>華康新儷粗黑</vt:lpstr>
      <vt:lpstr>微軟正黑體</vt:lpstr>
      <vt:lpstr>新細明體</vt:lpstr>
      <vt:lpstr>標楷體</vt:lpstr>
      <vt:lpstr>Arial</vt:lpstr>
      <vt:lpstr>Arial Narrow</vt:lpstr>
      <vt:lpstr>Symbol</vt:lpstr>
      <vt:lpstr>Times New Roman</vt:lpstr>
      <vt:lpstr>Webdings</vt:lpstr>
      <vt:lpstr>Wingdings</vt:lpstr>
      <vt:lpstr>0ckf</vt:lpstr>
      <vt:lpstr>MS Org Chart</vt:lpstr>
      <vt:lpstr>多媒體項目</vt:lpstr>
      <vt:lpstr>圖表</vt:lpstr>
      <vt:lpstr>工作表</vt:lpstr>
      <vt:lpstr> BPR流程模式和企業再造 (Business Process Reengineering)</vt:lpstr>
      <vt:lpstr>簡單的再工程例子</vt:lpstr>
      <vt:lpstr>排隊</vt:lpstr>
      <vt:lpstr>新的程序</vt:lpstr>
      <vt:lpstr>有沒有比虛擬排隊更好的辦法</vt:lpstr>
      <vt:lpstr>填表</vt:lpstr>
      <vt:lpstr>例子：如何簡化？</vt:lpstr>
      <vt:lpstr>例子：交通監理</vt:lpstr>
      <vt:lpstr>流程模式 (Process Model)</vt:lpstr>
      <vt:lpstr>流程模式2</vt:lpstr>
      <vt:lpstr>從 As-is 到 To-be Model</vt:lpstr>
      <vt:lpstr>流程模式改變步驟</vt:lpstr>
      <vt:lpstr>銀行臨櫃提款</vt:lpstr>
      <vt:lpstr>流程模式3</vt:lpstr>
      <vt:lpstr>流程模式4</vt:lpstr>
      <vt:lpstr>企業電子化特點</vt:lpstr>
      <vt:lpstr>現行的企業程序大多不合時宜</vt:lpstr>
      <vt:lpstr>組織中的資訊流</vt:lpstr>
      <vt:lpstr>受限於科技條件：減省資訊流</vt:lpstr>
      <vt:lpstr>受限於科技條件：利用實物載具</vt:lpstr>
      <vt:lpstr>降低溝通須要：分工分權</vt:lpstr>
      <vt:lpstr>過分分工：對程序、結構的影響</vt:lpstr>
      <vt:lpstr>保守的「電腦化」</vt:lpstr>
      <vt:lpstr>資訊科技下的可行方案</vt:lpstr>
      <vt:lpstr>企業程序再工程的定義</vt:lpstr>
      <vt:lpstr>企業程序</vt:lpstr>
      <vt:lpstr>企業程序通常都跨越組織單位</vt:lpstr>
      <vt:lpstr>程序的特性</vt:lpstr>
      <vt:lpstr>程序觀念的演進</vt:lpstr>
      <vt:lpstr>福特汽車公司的應付帳款處理（舊）</vt:lpstr>
      <vt:lpstr>福特汽車公司的採購作業（新）</vt:lpstr>
      <vt:lpstr>資訊科技和BPR的思考</vt:lpstr>
      <vt:lpstr>IT應用的特性</vt:lpstr>
      <vt:lpstr>電子化企業的變革基礎</vt:lpstr>
      <vt:lpstr>幾個電子化應用觀念</vt:lpstr>
      <vt:lpstr>短跑</vt:lpstr>
      <vt:lpstr>延緩：減少風險</vt:lpstr>
      <vt:lpstr>延緩決策─Postponement</vt:lpstr>
      <vt:lpstr>滾動預測</vt:lpstr>
      <vt:lpstr>環境日趨需求嚴苛</vt:lpstr>
      <vt:lpstr>台灣大批量生產的生產模式改變</vt:lpstr>
      <vt:lpstr>流程重疊、偷看偷跑（甲公司實例）</vt:lpstr>
      <vt:lpstr>PowerPoint 簡報</vt:lpstr>
      <vt:lpstr>傳統循序送貨作業作業</vt:lpstr>
      <vt:lpstr>傳統循序送貨作業作業</vt:lpstr>
      <vt:lpstr>平行作業</vt:lpstr>
      <vt:lpstr>績效比較</vt:lpstr>
      <vt:lpstr>績效比較 2</vt:lpstr>
      <vt:lpstr>BPR 主要原則</vt:lpstr>
      <vt:lpstr>如何進行 BPR </vt:lpstr>
      <vt:lpstr>再來一些例子：之一</vt:lpstr>
      <vt:lpstr>身份證明</vt:lpstr>
      <vt:lpstr>再來一些例子：之二</vt:lpstr>
      <vt:lpstr>企業再工程週期 </vt:lpstr>
      <vt:lpstr>BPR的目標，範例</vt:lpstr>
      <vt:lpstr>甲公司的設計和製造</vt:lpstr>
      <vt:lpstr>原有流程</vt:lpstr>
      <vt:lpstr>新流程</vt:lpstr>
      <vt:lpstr>時間安排</vt:lpstr>
      <vt:lpstr>乙公司採購作業的現況與未來</vt:lpstr>
      <vt:lpstr>我和一些生產主管的討論</vt:lpstr>
      <vt:lpstr>丙公司發包合理化-台份化案例</vt:lpstr>
      <vt:lpstr>丙公司製程合理化-單體化案例</vt:lpstr>
      <vt:lpstr>造紙業的丁公司</vt:lpstr>
      <vt:lpstr>過去：</vt:lpstr>
      <vt:lpstr>延緩裁切</vt:lpstr>
      <vt:lpstr>汽車組裝1</vt:lpstr>
      <vt:lpstr>汽車組裝2</vt:lpstr>
      <vt:lpstr>汽車組裝3</vt:lpstr>
      <vt:lpstr>物流配送：原有流程</vt:lpstr>
      <vt:lpstr>這些都很難</vt:lpstr>
      <vt:lpstr>推動策略與規劃</vt:lpstr>
      <vt:lpstr>KPI: Key Performance Indicators</vt:lpstr>
      <vt:lpstr>KPI 的重要性</vt:lpstr>
      <vt:lpstr>計畫的KPI重點</vt:lpstr>
      <vt:lpstr>計畫的KPI</vt:lpstr>
      <vt:lpstr>選擇適當的關鍵績效指標KPI</vt:lpstr>
      <vt:lpstr>KPI的特性和衡量</vt:lpstr>
      <vt:lpstr>end-to-end的效益</vt:lpstr>
      <vt:lpstr>KPI 的選擇和進行</vt:lpstr>
      <vt:lpstr>KPI 的定義</vt:lpstr>
      <vt:lpstr>案例：供應鏈電子化計劃導入 KPI 值</vt:lpstr>
      <vt:lpstr>追蹤列管</vt:lpstr>
      <vt:lpstr>選擇程序的一些參考準則</vt:lpstr>
      <vt:lpstr>企業技術的演進和障礙</vt:lpstr>
      <vt:lpstr>在組織環境中的BPR</vt:lpstr>
      <vt:lpstr>變革的障礙</vt:lpstr>
      <vt:lpstr>組織變革的抗拒</vt:lpstr>
      <vt:lpstr>社會技術系統 Socio-technical System</vt:lpstr>
      <vt:lpstr>變革和抗拒</vt:lpstr>
      <vt:lpstr>抗拒的種類</vt:lpstr>
      <vt:lpstr>抗拒的具體原因各不相同</vt:lpstr>
      <vt:lpstr>抗拒的表現</vt:lpstr>
      <vt:lpstr>推動改革</vt:lpstr>
      <vt:lpstr>利害關係人 Stake Holder 分析</vt:lpstr>
      <vt:lpstr>瞭解關係人</vt:lpstr>
      <vt:lpstr>瞭解關係人</vt:lpstr>
      <vt:lpstr>Lewin 的兩階段變革</vt:lpstr>
      <vt:lpstr>失敗的祕訣</vt:lpstr>
      <vt:lpstr>變革的成功要素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EB04-BPR 流程模式和企業再造</dc:title>
  <dc:subject>中央大學EMBA</dc:subject>
  <dc:creator>CK Farn</dc:creator>
  <cp:lastModifiedBy>范錚強</cp:lastModifiedBy>
  <cp:revision>79</cp:revision>
  <dcterms:created xsi:type="dcterms:W3CDTF">1999-04-05T16:45:56Z</dcterms:created>
  <dcterms:modified xsi:type="dcterms:W3CDTF">2025-09-10T08:48:18Z</dcterms:modified>
</cp:coreProperties>
</file>