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565" r:id="rId2"/>
    <p:sldId id="936" r:id="rId3"/>
    <p:sldId id="937" r:id="rId4"/>
    <p:sldId id="926" r:id="rId5"/>
    <p:sldId id="933" r:id="rId6"/>
    <p:sldId id="732" r:id="rId7"/>
    <p:sldId id="733" r:id="rId8"/>
    <p:sldId id="935" r:id="rId9"/>
    <p:sldId id="934" r:id="rId1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ABEB"/>
    <a:srgbClr val="EA54EA"/>
    <a:srgbClr val="FF7E79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74"/>
  </p:normalViewPr>
  <p:slideViewPr>
    <p:cSldViewPr>
      <p:cViewPr varScale="1">
        <p:scale>
          <a:sx n="110" d="100"/>
          <a:sy n="110" d="100"/>
        </p:scale>
        <p:origin x="1818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="" xmlns:a16="http://schemas.microsoft.com/office/drawing/2014/main" id="{8034EB18-95EC-69F1-6767-896A2A7ED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="" xmlns:a16="http://schemas.microsoft.com/office/drawing/2014/main" id="{8126AFDC-726E-527D-BB01-DF30DF2C07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98C9191-CF98-EB4C-BC1E-4FB44CBB033E}" type="datetimeFigureOut">
              <a:rPr lang="zh-TW" altLang="en-US"/>
              <a:pPr>
                <a:defRPr/>
              </a:pPr>
              <a:t>2025/3/27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A1C1A833-A674-DDCF-9BFF-24048FCC1F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85F87EAE-6609-4A6B-2F18-3978A440D4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85D2E5-4FC8-FE44-A032-A7A401D2827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425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="" xmlns:a16="http://schemas.microsoft.com/office/drawing/2014/main" id="{7A54D24B-0877-876F-0B40-57FF1D6BFE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="" xmlns:a16="http://schemas.microsoft.com/office/drawing/2014/main" id="{F246999D-8B88-4FDC-09A1-17986BDBA93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="" xmlns:a16="http://schemas.microsoft.com/office/drawing/2014/main" id="{34EE02E9-5479-3CCE-DFA6-C14011A2EFB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="" xmlns:a16="http://schemas.microsoft.com/office/drawing/2014/main" id="{434D761B-9415-B192-0E85-1AE8C2E207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="" xmlns:a16="http://schemas.microsoft.com/office/drawing/2014/main" id="{9C9C24D4-2F0E-1AA4-C4FA-F5BEE3AAF61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="" xmlns:a16="http://schemas.microsoft.com/office/drawing/2014/main" id="{0E7E72FA-FF22-3B54-0FA8-5933894EC7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7AF1A45-29C1-4E4D-99DE-7D409A251F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19088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="" xmlns:a16="http://schemas.microsoft.com/office/drawing/2014/main" id="{22E6B964-4750-D2F9-2B93-E082ACF9CD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A2C8529-812A-C944-89CA-149D72539F39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5123" name="Rectangle 2">
            <a:extLst>
              <a:ext uri="{FF2B5EF4-FFF2-40B4-BE49-F238E27FC236}">
                <a16:creationId xmlns="" xmlns:a16="http://schemas.microsoft.com/office/drawing/2014/main" id="{2039E763-19B5-B932-7C09-37FFC30AFE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="" xmlns:a16="http://schemas.microsoft.com/office/drawing/2014/main" id="{09042D04-63CD-2704-15A5-7D04DCE976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99318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>
            <a:extLst>
              <a:ext uri="{FF2B5EF4-FFF2-40B4-BE49-F238E27FC236}">
                <a16:creationId xmlns="" xmlns:a16="http://schemas.microsoft.com/office/drawing/2014/main" id="{D61EC62C-DD8D-2286-2FD8-F0F6122DDC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9B3AA1C-0DDF-491E-ADF4-A93F76A0E09D}" type="slidenum">
              <a:rPr lang="en-US" altLang="zh-TW" sz="1200"/>
              <a:pPr/>
              <a:t>6</a:t>
            </a:fld>
            <a:endParaRPr lang="en-US" altLang="zh-TW" sz="1200"/>
          </a:p>
        </p:txBody>
      </p:sp>
      <p:sp>
        <p:nvSpPr>
          <p:cNvPr id="146435" name="Rectangle 2">
            <a:extLst>
              <a:ext uri="{FF2B5EF4-FFF2-40B4-BE49-F238E27FC236}">
                <a16:creationId xmlns="" xmlns:a16="http://schemas.microsoft.com/office/drawing/2014/main" id="{FDC9D0FE-841A-4054-C2C0-A654CA22E6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1750" y="792163"/>
            <a:ext cx="4252913" cy="3189287"/>
          </a:xfrm>
          <a:ln/>
        </p:spPr>
      </p:sp>
      <p:sp>
        <p:nvSpPr>
          <p:cNvPr id="146436" name="Rectangle 3">
            <a:extLst>
              <a:ext uri="{FF2B5EF4-FFF2-40B4-BE49-F238E27FC236}">
                <a16:creationId xmlns="" xmlns:a16="http://schemas.microsoft.com/office/drawing/2014/main" id="{ED9C51AC-39F6-28CB-2735-873FB334B4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724400"/>
            <a:ext cx="5932488" cy="2306638"/>
          </a:xfrm>
          <a:noFill/>
        </p:spPr>
        <p:txBody>
          <a:bodyPr/>
          <a:lstStyle/>
          <a:p>
            <a:pPr>
              <a:spcBef>
                <a:spcPct val="0"/>
              </a:spcBef>
            </a:pPr>
            <a:endParaRPr kumimoji="0" lang="en-US" altLang="zh-TW" sz="2400">
              <a:ea typeface="Gulim" panose="020B0600000101010101" pitchFamily="34" charset="-127"/>
            </a:endParaRPr>
          </a:p>
          <a:p>
            <a:pPr>
              <a:spcBef>
                <a:spcPct val="0"/>
              </a:spcBef>
            </a:pPr>
            <a:r>
              <a:rPr kumimoji="0" lang="en-US" altLang="zh-TW" sz="2400">
                <a:ea typeface="Gulim" panose="020B0600000101010101" pitchFamily="34" charset="-127"/>
              </a:rPr>
              <a:t>What is shown here is how divergent these various forecasts are in relation to real demand.</a:t>
            </a:r>
          </a:p>
          <a:p>
            <a:pPr>
              <a:spcBef>
                <a:spcPct val="0"/>
              </a:spcBef>
            </a:pPr>
            <a:r>
              <a:rPr kumimoji="0" lang="en-US" altLang="zh-TW" sz="2400">
                <a:ea typeface="Gulim" panose="020B0600000101010101" pitchFamily="34" charset="-127"/>
              </a:rPr>
              <a:t>Why??  Because they are developed independently from each other and are dated, and unconnected to each other and the daily fluctuations in the market</a:t>
            </a:r>
          </a:p>
        </p:txBody>
      </p:sp>
    </p:spTree>
    <p:extLst>
      <p:ext uri="{BB962C8B-B14F-4D97-AF65-F5344CB8AC3E}">
        <p14:creationId xmlns:p14="http://schemas.microsoft.com/office/powerpoint/2010/main" val="2829455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>
            <a:extLst>
              <a:ext uri="{FF2B5EF4-FFF2-40B4-BE49-F238E27FC236}">
                <a16:creationId xmlns="" xmlns:a16="http://schemas.microsoft.com/office/drawing/2014/main" id="{49A0410E-E0F2-F4E5-9388-3F8F4D52FC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D3F444-EBB1-40D6-8D7A-36EF3CB7710D}" type="slidenum">
              <a:rPr lang="en-US" altLang="zh-TW" sz="1200"/>
              <a:pPr/>
              <a:t>7</a:t>
            </a:fld>
            <a:endParaRPr lang="en-US" altLang="zh-TW" sz="1200"/>
          </a:p>
        </p:txBody>
      </p:sp>
      <p:sp>
        <p:nvSpPr>
          <p:cNvPr id="145411" name="Rectangle 2">
            <a:extLst>
              <a:ext uri="{FF2B5EF4-FFF2-40B4-BE49-F238E27FC236}">
                <a16:creationId xmlns="" xmlns:a16="http://schemas.microsoft.com/office/drawing/2014/main" id="{E9574CD7-BF0E-02F8-3C84-933C12E102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>
            <a:extLst>
              <a:ext uri="{FF2B5EF4-FFF2-40B4-BE49-F238E27FC236}">
                <a16:creationId xmlns="" xmlns:a16="http://schemas.microsoft.com/office/drawing/2014/main" id="{99DFBB24-EC8E-7B96-8A53-6FF3CFFD2A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71715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>
            <a:extLst>
              <a:ext uri="{FF2B5EF4-FFF2-40B4-BE49-F238E27FC236}">
                <a16:creationId xmlns="" xmlns:a16="http://schemas.microsoft.com/office/drawing/2014/main" id="{49A0410E-E0F2-F4E5-9388-3F8F4D52FC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D3F444-EBB1-40D6-8D7A-36EF3CB7710D}" type="slidenum">
              <a:rPr lang="en-US" altLang="zh-TW" sz="1200"/>
              <a:pPr/>
              <a:t>8</a:t>
            </a:fld>
            <a:endParaRPr lang="en-US" altLang="zh-TW" sz="1200"/>
          </a:p>
        </p:txBody>
      </p:sp>
      <p:sp>
        <p:nvSpPr>
          <p:cNvPr id="145411" name="Rectangle 2">
            <a:extLst>
              <a:ext uri="{FF2B5EF4-FFF2-40B4-BE49-F238E27FC236}">
                <a16:creationId xmlns="" xmlns:a16="http://schemas.microsoft.com/office/drawing/2014/main" id="{E9574CD7-BF0E-02F8-3C84-933C12E102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>
            <a:extLst>
              <a:ext uri="{FF2B5EF4-FFF2-40B4-BE49-F238E27FC236}">
                <a16:creationId xmlns="" xmlns:a16="http://schemas.microsoft.com/office/drawing/2014/main" id="{99DFBB24-EC8E-7B96-8A53-6FF3CFFD2A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61929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latin typeface="Arial" panose="020B0604020202020204" pitchFamily="34" charset="0"/>
              </a:defRPr>
            </a:lvl1pPr>
            <a:lvl2pPr>
              <a:defRPr sz="2400" baseline="0">
                <a:latin typeface="Times New Roman" panose="02020603050405020304" pitchFamily="18" charset="0"/>
              </a:defRPr>
            </a:lvl2pPr>
            <a:lvl3pPr>
              <a:defRPr sz="2000" baseline="0">
                <a:latin typeface="Times New Roman" panose="02020603050405020304" pitchFamily="18" charset="0"/>
              </a:defRPr>
            </a:lvl3pPr>
            <a:lvl4pPr>
              <a:defRPr sz="1800" baseline="0">
                <a:latin typeface="Times New Roman" panose="02020603050405020304" pitchFamily="18" charset="0"/>
              </a:defRPr>
            </a:lvl4pPr>
            <a:lvl5pPr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="" xmlns:a16="http://schemas.microsoft.com/office/drawing/2014/main" id="{4E28DC65-BD20-645F-2012-487B81F430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 dirty="0"/>
              <a:t>CYCY—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5" name="Rectangle 1030">
            <a:extLst>
              <a:ext uri="{FF2B5EF4-FFF2-40B4-BE49-F238E27FC236}">
                <a16:creationId xmlns="" xmlns:a16="http://schemas.microsoft.com/office/drawing/2014/main" id="{9F469589-BAE8-71DF-727B-AA5D7532BCC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CAB1BC-A914-674B-A5E5-23985684147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9986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="" xmlns:a16="http://schemas.microsoft.com/office/drawing/2014/main" id="{207F46A2-833E-2C80-1129-B6E63B095B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="" xmlns:a16="http://schemas.microsoft.com/office/drawing/2014/main" id="{475BE585-0EB9-7E5B-DC10-76BA64075C4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D19964-AD3E-314F-8858-92A7F917012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390373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="" xmlns:a16="http://schemas.microsoft.com/office/drawing/2014/main" id="{ED9EDD6F-BD0C-3F60-8827-7C1279B4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="" xmlns:a16="http://schemas.microsoft.com/office/drawing/2014/main" id="{3E5CA3E5-4DE4-CCB4-248F-CC23121D40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479845-3F75-5344-919C-52B7A3FC1F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51488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="" xmlns:a16="http://schemas.microsoft.com/office/drawing/2014/main" id="{C6A91090-7B44-DBBC-F366-93E17564480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="" xmlns:a16="http://schemas.microsoft.com/office/drawing/2014/main" id="{D43EC32B-4C5B-25BA-DBC8-826C00B6FD5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3E3B0D-42DF-DD40-A8FB-7E2FFBCECFF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660007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Horizontal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=""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=""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09"/>
            <a:ext cx="8458200" cy="283809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4343400"/>
            <a:ext cx="8458200" cy="1905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  <a:lvl4pPr marL="455613" indent="0">
              <a:buNone/>
              <a:defRPr/>
            </a:lvl4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Appendix Link">
            <a:extLst>
              <a:ext uri="{FF2B5EF4-FFF2-40B4-BE49-F238E27FC236}">
                <a16:creationId xmlns="" xmlns:a16="http://schemas.microsoft.com/office/drawing/2014/main" id="{BA2E2FDB-1128-47F8-861C-736E6687375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0" name="Image Credit">
            <a:extLst>
              <a:ext uri="{FF2B5EF4-FFF2-40B4-BE49-F238E27FC236}">
                <a16:creationId xmlns="" xmlns:a16="http://schemas.microsoft.com/office/drawing/2014/main" id="{96D29D1D-52C5-415C-8F04-01A8F120334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4262934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x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=""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=""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10"/>
            <a:ext cx="8458200" cy="6124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2070496"/>
            <a:ext cx="8458200" cy="64913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="" xmlns:a16="http://schemas.microsoft.com/office/drawing/2014/main" id="{3356A590-66B5-4770-8441-82DC031F56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42900" y="2900944"/>
            <a:ext cx="8458200" cy="6731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3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="" xmlns:a16="http://schemas.microsoft.com/office/drawing/2014/main" id="{30BD29E5-BD7B-4CD0-9B09-8F8B24F89FB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42900" y="375535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4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="" xmlns:a16="http://schemas.microsoft.com/office/drawing/2014/main" id="{E908CA92-5DB2-4DC0-937B-1B178AA91781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42900" y="463516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5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Content Placeholder 6">
            <a:extLst>
              <a:ext uri="{FF2B5EF4-FFF2-40B4-BE49-F238E27FC236}">
                <a16:creationId xmlns="" xmlns:a16="http://schemas.microsoft.com/office/drawing/2014/main" id="{8B728CCD-2639-461B-9841-57505AC1346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42900" y="5514975"/>
            <a:ext cx="8458200" cy="73342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6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Appendix Link">
            <a:extLst>
              <a:ext uri="{FF2B5EF4-FFF2-40B4-BE49-F238E27FC236}">
                <a16:creationId xmlns="" xmlns:a16="http://schemas.microsoft.com/office/drawing/2014/main" id="{97057F8C-50AA-46C4-9FEB-90CB82EBCB3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4" name="Image Credit">
            <a:extLst>
              <a:ext uri="{FF2B5EF4-FFF2-40B4-BE49-F238E27FC236}">
                <a16:creationId xmlns="" xmlns:a16="http://schemas.microsoft.com/office/drawing/2014/main" id="{1623EF09-AD07-4110-9BAD-C19C23C906E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1568708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dden Slide Title">
            <a:extLst>
              <a:ext uri="{FF2B5EF4-FFF2-40B4-BE49-F238E27FC236}">
                <a16:creationId xmlns="" xmlns:a16="http://schemas.microsoft.com/office/drawing/2014/main" id="{D3229D0C-04EF-482F-B26C-8D49CD33DB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5949" y="418391"/>
            <a:ext cx="2292103" cy="2918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Add hidden title here </a:t>
            </a:r>
          </a:p>
        </p:txBody>
      </p:sp>
      <p:pic>
        <p:nvPicPr>
          <p:cNvPr id="6" name="MGH Logo">
            <a:extLst>
              <a:ext uri="{FF2B5EF4-FFF2-40B4-BE49-F238E27FC236}">
                <a16:creationId xmlns="" xmlns:a16="http://schemas.microsoft.com/office/drawing/2014/main" id="{60DCFDF5-2A5B-440E-888A-BC0BFEF9FF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211" y="1005697"/>
            <a:ext cx="2443579" cy="2443579"/>
          </a:xfrm>
          <a:prstGeom prst="rect">
            <a:avLst/>
          </a:prstGeom>
        </p:spPr>
      </p:pic>
      <p:sp>
        <p:nvSpPr>
          <p:cNvPr id="3" name="Long Copyright">
            <a:extLst>
              <a:ext uri="{FF2B5EF4-FFF2-40B4-BE49-F238E27FC236}">
                <a16:creationId xmlns="" xmlns:a16="http://schemas.microsoft.com/office/drawing/2014/main" id="{9AB572CE-E262-4FA6-8D47-02F068ADD1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87064"/>
            <a:ext cx="9144000" cy="370936"/>
          </a:xfrm>
        </p:spPr>
        <p:txBody>
          <a:bodyPr/>
          <a:lstStyle>
            <a:lvl1pPr algn="ctr">
              <a:defRPr/>
            </a:lvl1pPr>
          </a:lstStyle>
          <a:p>
            <a:pPr defTabSz="457200">
              <a:spcBef>
                <a:spcPct val="20000"/>
              </a:spcBef>
              <a:defRPr/>
            </a:pPr>
            <a:r>
              <a:rPr lang="en-US"/>
              <a:t>CYCY— Prof CK Farn</a:t>
            </a:r>
            <a:endParaRPr lang="en-US" dirty="0"/>
          </a:p>
        </p:txBody>
      </p:sp>
      <p:sp>
        <p:nvSpPr>
          <p:cNvPr id="9" name="MGH Tagline">
            <a:extLst>
              <a:ext uri="{FF2B5EF4-FFF2-40B4-BE49-F238E27FC236}">
                <a16:creationId xmlns="" xmlns:a16="http://schemas.microsoft.com/office/drawing/2014/main" id="{F040BF5C-A78D-440C-93DF-72F3F641F3F1}"/>
              </a:ext>
            </a:extLst>
          </p:cNvPr>
          <p:cNvSpPr txBox="1"/>
          <p:nvPr userDrawn="1"/>
        </p:nvSpPr>
        <p:spPr>
          <a:xfrm>
            <a:off x="1730746" y="3796682"/>
            <a:ext cx="5682508" cy="46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Because learning changes everything.</a:t>
            </a:r>
            <a:r>
              <a:rPr kumimoji="0" lang="en-US" sz="1400" b="0" i="0" u="none" strike="noStrike" kern="1200" cap="none" spc="40" normalizeH="0" baseline="6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®</a:t>
            </a:r>
            <a:endParaRPr kumimoji="0" lang="en-US" sz="2400" b="0" i="0" u="none" strike="noStrike" kern="1200" cap="none" spc="40" normalizeH="0" baseline="6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MGH URL">
            <a:extLst>
              <a:ext uri="{FF2B5EF4-FFF2-40B4-BE49-F238E27FC236}">
                <a16:creationId xmlns="" xmlns:a16="http://schemas.microsoft.com/office/drawing/2014/main" id="{2215B5DD-E18E-478F-81B9-79BA83A9A251}"/>
              </a:ext>
            </a:extLst>
          </p:cNvPr>
          <p:cNvSpPr txBox="1"/>
          <p:nvPr userDrawn="1"/>
        </p:nvSpPr>
        <p:spPr>
          <a:xfrm>
            <a:off x="3269085" y="5329121"/>
            <a:ext cx="26058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www.mheducation.com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655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="" xmlns:a16="http://schemas.microsoft.com/office/drawing/2014/main" id="{0C377B28-BF8A-EEF6-D4A2-79A5E248279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="" xmlns:a16="http://schemas.microsoft.com/office/drawing/2014/main" id="{4B7EE926-19D3-58CB-FF8A-125A40BF02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2F9BA-41B7-E240-B88D-36C390FD603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標題 6">
            <a:extLst>
              <a:ext uri="{FF2B5EF4-FFF2-40B4-BE49-F238E27FC236}">
                <a16:creationId xmlns="" xmlns:a16="http://schemas.microsoft.com/office/drawing/2014/main" id="{001DA0A8-02AB-95EC-6EA2-05BD41188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30827227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E2A1DA3B-6783-2CFB-215D-60BC0D2B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="" xmlns:a16="http://schemas.microsoft.com/office/drawing/2014/main" id="{F6F2D7BC-F34C-2C44-9170-502FA865CE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3C55FDB0-324C-15E4-3461-74DA92F538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72E0FF-5F19-C644-A2E2-F7EF43F1B50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48507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="" xmlns:a16="http://schemas.microsoft.com/office/drawing/2014/main" id="{6F2B1097-9278-369F-0937-40C9525AC87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="" xmlns:a16="http://schemas.microsoft.com/office/drawing/2014/main" id="{7B6DA826-9DA1-305F-587C-B847ED2FF1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D58A68-8AA4-0D4C-8AA9-AEB169A04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783760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="" xmlns:a16="http://schemas.microsoft.com/office/drawing/2014/main" id="{3E6C6DF5-6B8E-66BF-79BF-7271F3AC9F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="" xmlns:a16="http://schemas.microsoft.com/office/drawing/2014/main" id="{A5D0CF9F-36C0-2416-124E-9928501373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6AB39-7657-374E-8AAF-B484D7300FF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782537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029">
            <a:extLst>
              <a:ext uri="{FF2B5EF4-FFF2-40B4-BE49-F238E27FC236}">
                <a16:creationId xmlns="" xmlns:a16="http://schemas.microsoft.com/office/drawing/2014/main" id="{0F82C8CE-49D7-C91B-614C-200FAFB4448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1030">
            <a:extLst>
              <a:ext uri="{FF2B5EF4-FFF2-40B4-BE49-F238E27FC236}">
                <a16:creationId xmlns="" xmlns:a16="http://schemas.microsoft.com/office/drawing/2014/main" id="{2BBE46B2-4806-44F3-DE4A-83348E5E53F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BAA41B-D822-2E4B-8CBB-A3188492B7E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487135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="" xmlns:a16="http://schemas.microsoft.com/office/drawing/2014/main" id="{9EF2CFAA-9041-AA6B-8DCE-DCF2463688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="" xmlns:a16="http://schemas.microsoft.com/office/drawing/2014/main" id="{D5CF0188-7D62-1294-D8D3-CFFF1F2599C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58719-B143-C845-AFDC-58F0A78FF6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532731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>
            <a:extLst>
              <a:ext uri="{FF2B5EF4-FFF2-40B4-BE49-F238E27FC236}">
                <a16:creationId xmlns="" xmlns:a16="http://schemas.microsoft.com/office/drawing/2014/main" id="{B1771199-AD15-4CD7-0E4F-0A93ADED642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1030">
            <a:extLst>
              <a:ext uri="{FF2B5EF4-FFF2-40B4-BE49-F238E27FC236}">
                <a16:creationId xmlns="" xmlns:a16="http://schemas.microsoft.com/office/drawing/2014/main" id="{3E000FFA-08ED-0835-564E-CF1DB8C6D3B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BA98C8-60C3-9E4B-BBFA-4CEA4084B3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80632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="" xmlns:a16="http://schemas.microsoft.com/office/drawing/2014/main" id="{CD323207-4308-3C2B-BA0B-AF479031EA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="" xmlns:a16="http://schemas.microsoft.com/office/drawing/2014/main" id="{8EB93747-EE87-DA44-85E9-4D04FCF86EC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91618-606D-6E4E-9CF5-1B966F4DA63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226567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>
            <a:extLst>
              <a:ext uri="{FF2B5EF4-FFF2-40B4-BE49-F238E27FC236}">
                <a16:creationId xmlns="" xmlns:a16="http://schemas.microsoft.com/office/drawing/2014/main" id="{A214717D-9A4A-D525-AB7F-7C3402AD7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1027">
            <a:extLst>
              <a:ext uri="{FF2B5EF4-FFF2-40B4-BE49-F238E27FC236}">
                <a16:creationId xmlns="" xmlns:a16="http://schemas.microsoft.com/office/drawing/2014/main" id="{A454BFF6-A1E1-25CD-234F-364F3A6DB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028">
            <a:extLst>
              <a:ext uri="{FF2B5EF4-FFF2-40B4-BE49-F238E27FC236}">
                <a16:creationId xmlns="" xmlns:a16="http://schemas.microsoft.com/office/drawing/2014/main" id="{9530B8D9-7C62-0B47-A5B5-1F55D3BD5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395269" name="Rectangle 1029">
            <a:extLst>
              <a:ext uri="{FF2B5EF4-FFF2-40B4-BE49-F238E27FC236}">
                <a16:creationId xmlns="" xmlns:a16="http://schemas.microsoft.com/office/drawing/2014/main" id="{BCB8EED7-9755-7287-0733-811A9C551A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95270" name="Rectangle 1030">
            <a:extLst>
              <a:ext uri="{FF2B5EF4-FFF2-40B4-BE49-F238E27FC236}">
                <a16:creationId xmlns="" xmlns:a16="http://schemas.microsoft.com/office/drawing/2014/main" id="{09F7F4E3-9B6E-6FB6-A6DA-64BD16CCF5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E472E0FF-5F19-C644-A2E2-F7EF43F1B50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1031">
            <a:extLst>
              <a:ext uri="{FF2B5EF4-FFF2-40B4-BE49-F238E27FC236}">
                <a16:creationId xmlns="" xmlns:a16="http://schemas.microsoft.com/office/drawing/2014/main" id="{77EC55D7-5EEB-DFB9-9CAA-AFD0EBD32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032">
            <a:extLst>
              <a:ext uri="{FF2B5EF4-FFF2-40B4-BE49-F238E27FC236}">
                <a16:creationId xmlns="" xmlns:a16="http://schemas.microsoft.com/office/drawing/2014/main" id="{805148A9-B2FE-9504-CF08-83CAB59F01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66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4" r:id="rId14"/>
    <p:sldLayoutId id="2147483665" r:id="rId15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 baseline="0">
          <a:solidFill>
            <a:srgbClr val="FFFF66"/>
          </a:solidFill>
          <a:latin typeface="Arial" panose="020B0604020202020204" pitchFamily="34" charset="0"/>
          <a:ea typeface="+mj-ea"/>
          <a:cs typeface="標楷體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7"/>
        </a:buBlip>
        <a:defRPr kumimoji="1" sz="3200" kern="1200" baseline="0">
          <a:solidFill>
            <a:srgbClr val="000099"/>
          </a:solidFill>
          <a:latin typeface="Arial" panose="020B0604020202020204" pitchFamily="34" charset="0"/>
          <a:ea typeface="+mn-ea"/>
          <a:cs typeface="標楷體" charset="0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8"/>
        </a:buBlip>
        <a:defRPr kumimoji="1" sz="2800" kern="1200" baseline="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19"/>
        </a:buBlip>
        <a:defRPr kumimoji="1" sz="24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 kern="1200" baseline="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kumimoji="1" sz="20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="" xmlns:a16="http://schemas.microsoft.com/office/drawing/2014/main" id="{F0A16FC8-6B61-9942-8904-C2B3536EF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099" name="Rectangle 2">
            <a:extLst>
              <a:ext uri="{FF2B5EF4-FFF2-40B4-BE49-F238E27FC236}">
                <a16:creationId xmlns="" xmlns:a16="http://schemas.microsoft.com/office/drawing/2014/main" id="{BD84D74D-059B-63D3-508C-473556F5572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28515" y="642938"/>
            <a:ext cx="7389813" cy="2387600"/>
          </a:xfrm>
        </p:spPr>
        <p:txBody>
          <a:bodyPr/>
          <a:lstStyle/>
          <a:p>
            <a:r>
              <a:rPr lang="en-US" altLang="zh-TW" sz="4400" dirty="0">
                <a:ea typeface="微軟正黑體" panose="020B0604030504040204" pitchFamily="34" charset="-120"/>
              </a:rPr>
              <a:t>Supply Chain and the Bullwhip</a:t>
            </a:r>
            <a:r>
              <a:rPr lang="zh-TW" altLang="en-US" sz="4400" dirty="0">
                <a:ea typeface="微軟正黑體" panose="020B0604030504040204" pitchFamily="34" charset="-120"/>
              </a:rPr>
              <a:t> </a:t>
            </a:r>
            <a:r>
              <a:rPr lang="en-US" altLang="zh-TW" sz="4400" dirty="0">
                <a:ea typeface="微軟正黑體" panose="020B0604030504040204" pitchFamily="34" charset="-120"/>
              </a:rPr>
              <a:t>Effects</a:t>
            </a:r>
            <a:br>
              <a:rPr lang="en-US" altLang="zh-TW" sz="4400" dirty="0">
                <a:ea typeface="微軟正黑體" panose="020B0604030504040204" pitchFamily="34" charset="-120"/>
              </a:rPr>
            </a:br>
            <a:endParaRPr lang="zh-TW" altLang="en-US" sz="4400" dirty="0">
              <a:solidFill>
                <a:schemeClr val="bg1"/>
              </a:solidFill>
              <a:ea typeface="微軟正黑體" panose="020B0604030504040204" pitchFamily="34" charset="-120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="" xmlns:a16="http://schemas.microsoft.com/office/drawing/2014/main" id="{370E5135-44A7-D58A-C682-DD236433B4E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en-US" altLang="en-US" dirty="0"/>
              <a:t>CYCU</a:t>
            </a:r>
            <a:endParaRPr lang="en-US" altLang="zh-TW" dirty="0"/>
          </a:p>
          <a:p>
            <a:pPr lvl="1"/>
            <a:r>
              <a:rPr lang="en-US" altLang="en-US" dirty="0"/>
              <a:t>Prof. CK </a:t>
            </a:r>
            <a:r>
              <a:rPr lang="en-US" altLang="en-US" dirty="0" err="1"/>
              <a:t>Farn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sz="1600" dirty="0" err="1"/>
              <a:t>mailto</a:t>
            </a:r>
            <a:r>
              <a:rPr lang="en-US" altLang="zh-TW" sz="1600" dirty="0"/>
              <a:t>: </a:t>
            </a:r>
            <a:r>
              <a:rPr lang="en-US" altLang="zh-TW" sz="1600" dirty="0" err="1"/>
              <a:t>ckfarn@gmail.com</a:t>
            </a:r>
            <a:endParaRPr lang="en-US" altLang="zh-TW" sz="1600" dirty="0"/>
          </a:p>
          <a:p>
            <a:r>
              <a:rPr lang="en-US" altLang="zh-TW" sz="1600" dirty="0"/>
              <a:t>http://</a:t>
            </a:r>
            <a:r>
              <a:rPr lang="en-US" altLang="zh-TW" sz="1600" dirty="0" err="1"/>
              <a:t>www.mgt.ncu.edu.tw</a:t>
            </a:r>
            <a:r>
              <a:rPr lang="en-US" altLang="zh-TW" sz="1600" dirty="0"/>
              <a:t>/~</a:t>
            </a:r>
            <a:r>
              <a:rPr lang="en-US" altLang="zh-TW" sz="1600" dirty="0" err="1"/>
              <a:t>ckfarn</a:t>
            </a:r>
            <a:r>
              <a:rPr lang="en-US" altLang="zh-TW" sz="1600" dirty="0"/>
              <a:t>/</a:t>
            </a:r>
            <a:r>
              <a:rPr lang="en-US" altLang="zh-TW" sz="1600" dirty="0" err="1"/>
              <a:t>cycu</a:t>
            </a:r>
            <a:endParaRPr lang="en-US" altLang="zh-TW" sz="1600" dirty="0"/>
          </a:p>
          <a:p>
            <a:pPr lvl="1"/>
            <a:endParaRPr lang="en-US" altLang="zh-TW" dirty="0"/>
          </a:p>
          <a:p>
            <a:pPr lvl="1"/>
            <a:r>
              <a:rPr lang="en-US" altLang="zh-TW" dirty="0"/>
              <a:t>2025.03 Rev</a:t>
            </a:r>
          </a:p>
        </p:txBody>
      </p:sp>
      <p:sp>
        <p:nvSpPr>
          <p:cNvPr id="4101" name="Text Box 5">
            <a:extLst>
              <a:ext uri="{FF2B5EF4-FFF2-40B4-BE49-F238E27FC236}">
                <a16:creationId xmlns="" xmlns:a16="http://schemas.microsoft.com/office/drawing/2014/main" id="{3BA15794-E58F-06E0-D712-AEE06DF71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="" xmlns:a16="http://schemas.microsoft.com/office/drawing/2014/main" id="{15737FD1-B510-04BD-FD5C-5B71AE7CAC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="" xmlns:a16="http://schemas.microsoft.com/office/drawing/2014/main" id="{160FCBED-FBEC-76B3-4322-82C2CE3572D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>
            <a:extLst>
              <a:ext uri="{FF2B5EF4-FFF2-40B4-BE49-F238E27FC236}">
                <a16:creationId xmlns="" xmlns:a16="http://schemas.microsoft.com/office/drawing/2014/main" id="{761B0E5F-7A12-09E2-FDD1-091CA5054A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="" xmlns:a16="http://schemas.microsoft.com/office/drawing/2014/main" id="{2C827022-2BEC-6E1E-8BD0-03665A0049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576626BE-9E83-5FD1-B216-A9518CADF6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2</a:t>
            </a:fld>
            <a:endParaRPr lang="en-US" altLang="zh-TW"/>
          </a:p>
        </p:txBody>
      </p:sp>
      <p:sp>
        <p:nvSpPr>
          <p:cNvPr id="5" name="標題 4">
            <a:extLst>
              <a:ext uri="{FF2B5EF4-FFF2-40B4-BE49-F238E27FC236}">
                <a16:creationId xmlns="" xmlns:a16="http://schemas.microsoft.com/office/drawing/2014/main" id="{8059721F-C508-21BC-5398-1C07B5CA8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Supply Chain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="" xmlns:a16="http://schemas.microsoft.com/office/drawing/2014/main" id="{471120BE-F244-7A46-5EAE-6D865B750C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572" y="1988840"/>
            <a:ext cx="5724128" cy="4244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25503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>
            <a:extLst>
              <a:ext uri="{FF2B5EF4-FFF2-40B4-BE49-F238E27FC236}">
                <a16:creationId xmlns="" xmlns:a16="http://schemas.microsoft.com/office/drawing/2014/main" id="{60CA41F2-AC1C-A11A-DD95-CA6ABDA1E0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="" xmlns:a16="http://schemas.microsoft.com/office/drawing/2014/main" id="{61BEDD2E-3165-F320-F8CF-6BFBCD11B6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06634847-0577-8E88-F55F-5B4DB0167D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3</a:t>
            </a:fld>
            <a:endParaRPr lang="en-US" altLang="zh-TW"/>
          </a:p>
        </p:txBody>
      </p:sp>
      <p:sp>
        <p:nvSpPr>
          <p:cNvPr id="5" name="標題 4">
            <a:extLst>
              <a:ext uri="{FF2B5EF4-FFF2-40B4-BE49-F238E27FC236}">
                <a16:creationId xmlns="" xmlns:a16="http://schemas.microsoft.com/office/drawing/2014/main" id="{0F39A5C9-60A4-72F6-6BFB-BDCEF5ED1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Supply Chain: Logistics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="" xmlns:a16="http://schemas.microsoft.com/office/drawing/2014/main" id="{31BC41EB-1256-6971-12B9-4BB1EC2104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711325"/>
            <a:ext cx="7528203" cy="459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13555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="" xmlns:a16="http://schemas.microsoft.com/office/drawing/2014/main" id="{1FDE43AD-8971-69FB-9EC7-FFF8FE146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 dirty="0">
                <a:ea typeface="微軟正黑體" panose="020B0604030504040204" pitchFamily="34" charset="-120"/>
              </a:rPr>
              <a:t>Bullwhip</a:t>
            </a:r>
            <a:r>
              <a:rPr lang="zh-TW" altLang="en-US" sz="4000" dirty="0">
                <a:ea typeface="微軟正黑體" panose="020B0604030504040204" pitchFamily="34" charset="-120"/>
              </a:rPr>
              <a:t> </a:t>
            </a:r>
            <a:r>
              <a:rPr lang="en-US" altLang="zh-TW" sz="4000" dirty="0">
                <a:ea typeface="微軟正黑體" panose="020B0604030504040204" pitchFamily="34" charset="-120"/>
              </a:rPr>
              <a:t>Effects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="" xmlns:a16="http://schemas.microsoft.com/office/drawing/2014/main" id="{7A5B8748-A500-B16F-8CAB-52366F966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supply chain phenomenon</a:t>
            </a:r>
          </a:p>
          <a:p>
            <a:pPr lvl="1"/>
            <a:r>
              <a:rPr lang="en-US" altLang="zh-TW" dirty="0"/>
              <a:t>Small fluctuations in demand at the retail level can cause progressively larger fluctuations in demand up stream: wholesale, distributor, manufacturer and raw material supplier levels. 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="" xmlns:a16="http://schemas.microsoft.com/office/drawing/2014/main" id="{0B76D00D-593F-B6AC-7621-5F9E20F90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1276" y="3602106"/>
            <a:ext cx="3528392" cy="2646294"/>
          </a:xfrm>
          <a:prstGeom prst="rect">
            <a:avLst/>
          </a:prstGeom>
        </p:spPr>
      </p:pic>
      <p:sp>
        <p:nvSpPr>
          <p:cNvPr id="7" name="頁尾版面配置區 6">
            <a:extLst>
              <a:ext uri="{FF2B5EF4-FFF2-40B4-BE49-F238E27FC236}">
                <a16:creationId xmlns="" xmlns:a16="http://schemas.microsoft.com/office/drawing/2014/main" id="{3123A416-E59A-1024-D822-9FC50D031A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8" name="投影片編號版面配置區 7">
            <a:extLst>
              <a:ext uri="{FF2B5EF4-FFF2-40B4-BE49-F238E27FC236}">
                <a16:creationId xmlns="" xmlns:a16="http://schemas.microsoft.com/office/drawing/2014/main" id="{7A49B771-B1CA-8F66-C34B-B56146BC73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680347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>
            <a:extLst>
              <a:ext uri="{FF2B5EF4-FFF2-40B4-BE49-F238E27FC236}">
                <a16:creationId xmlns="" xmlns:a16="http://schemas.microsoft.com/office/drawing/2014/main" id="{1BF3AD4E-981F-BB1E-8B7F-B2B8179335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56106722-8EA9-74E1-BDBA-3F3CF0E539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5</a:t>
            </a:fld>
            <a:endParaRPr lang="en-US" altLang="zh-TW"/>
          </a:p>
        </p:txBody>
      </p:sp>
      <p:sp>
        <p:nvSpPr>
          <p:cNvPr id="5" name="標題 4">
            <a:extLst>
              <a:ext uri="{FF2B5EF4-FFF2-40B4-BE49-F238E27FC236}">
                <a16:creationId xmlns="" xmlns:a16="http://schemas.microsoft.com/office/drawing/2014/main" id="{9CC04570-C8D6-EB10-481E-360CADE26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Larger</a:t>
            </a:r>
            <a:r>
              <a:rPr lang="zh-TW" altLang="en-US" dirty="0"/>
              <a:t> </a:t>
            </a:r>
            <a:r>
              <a:rPr lang="en-US" altLang="zh-TW" dirty="0"/>
              <a:t>fluctuations</a:t>
            </a:r>
            <a:r>
              <a:rPr lang="zh-TW" altLang="en-US" dirty="0"/>
              <a:t> </a:t>
            </a:r>
            <a:r>
              <a:rPr lang="en-US" altLang="zh-TW" dirty="0"/>
              <a:t>up stream</a:t>
            </a:r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="" xmlns:a16="http://schemas.microsoft.com/office/drawing/2014/main" id="{D689DC22-418E-90E9-E78B-D6327A0BD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1" y="1608927"/>
            <a:ext cx="6300936" cy="471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24383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>
            <a:extLst>
              <a:ext uri="{FF2B5EF4-FFF2-40B4-BE49-F238E27FC236}">
                <a16:creationId xmlns="" xmlns:a16="http://schemas.microsoft.com/office/drawing/2014/main" id="{6F1AA7E5-516B-553E-11E9-20F329CE24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Supply</a:t>
            </a:r>
            <a:r>
              <a:rPr lang="zh-TW" altLang="en-US" dirty="0"/>
              <a:t> </a:t>
            </a:r>
            <a:r>
              <a:rPr lang="en-US" altLang="zh-TW" dirty="0"/>
              <a:t>chain</a:t>
            </a:r>
            <a:r>
              <a:rPr lang="zh-TW" altLang="en-US" dirty="0"/>
              <a:t> </a:t>
            </a:r>
            <a:r>
              <a:rPr lang="en-US" altLang="zh-TW" dirty="0"/>
              <a:t>dynamics</a:t>
            </a:r>
            <a:endParaRPr lang="zh-TW" altLang="en-US" dirty="0"/>
          </a:p>
        </p:txBody>
      </p:sp>
      <p:sp>
        <p:nvSpPr>
          <p:cNvPr id="44037" name="Freeform 3">
            <a:extLst>
              <a:ext uri="{FF2B5EF4-FFF2-40B4-BE49-F238E27FC236}">
                <a16:creationId xmlns="" xmlns:a16="http://schemas.microsoft.com/office/drawing/2014/main" id="{33C30047-3BC4-7F56-12BF-A03A5AB5AA8D}"/>
              </a:ext>
            </a:extLst>
          </p:cNvPr>
          <p:cNvSpPr>
            <a:spLocks/>
          </p:cNvSpPr>
          <p:nvPr/>
        </p:nvSpPr>
        <p:spPr bwMode="auto">
          <a:xfrm>
            <a:off x="533400" y="1600200"/>
            <a:ext cx="7316788" cy="4246563"/>
          </a:xfrm>
          <a:custGeom>
            <a:avLst/>
            <a:gdLst>
              <a:gd name="T0" fmla="*/ 0 w 4873"/>
              <a:gd name="T1" fmla="*/ 0 h 2828"/>
              <a:gd name="T2" fmla="*/ 0 w 4873"/>
              <a:gd name="T3" fmla="*/ 2147483647 h 2828"/>
              <a:gd name="T4" fmla="*/ 2147483647 w 4873"/>
              <a:gd name="T5" fmla="*/ 2147483647 h 28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73" h="2828">
                <a:moveTo>
                  <a:pt x="0" y="0"/>
                </a:moveTo>
                <a:lnTo>
                  <a:pt x="0" y="2828"/>
                </a:lnTo>
                <a:lnTo>
                  <a:pt x="4873" y="2828"/>
                </a:lnTo>
              </a:path>
            </a:pathLst>
          </a:custGeom>
          <a:noFill/>
          <a:ln w="28575" cap="flat" cmpd="sng">
            <a:solidFill>
              <a:srgbClr val="003399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38" name="Line 4">
            <a:extLst>
              <a:ext uri="{FF2B5EF4-FFF2-40B4-BE49-F238E27FC236}">
                <a16:creationId xmlns="" xmlns:a16="http://schemas.microsoft.com/office/drawing/2014/main" id="{1DE4CBE6-CDB5-C83B-5F0B-F9E3064E35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563" y="4060825"/>
            <a:ext cx="7518400" cy="1588"/>
          </a:xfrm>
          <a:prstGeom prst="line">
            <a:avLst/>
          </a:prstGeom>
          <a:noFill/>
          <a:ln w="12700" cap="rnd">
            <a:solidFill>
              <a:srgbClr val="000099"/>
            </a:solidFill>
            <a:prstDash val="sysDot"/>
            <a:round/>
            <a:headEnd/>
            <a:tailEnd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39" name="Line 5">
            <a:extLst>
              <a:ext uri="{FF2B5EF4-FFF2-40B4-BE49-F238E27FC236}">
                <a16:creationId xmlns="" xmlns:a16="http://schemas.microsoft.com/office/drawing/2014/main" id="{1927C4C7-49C4-0972-4CAF-F3CE64FEDD82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563" y="2479675"/>
            <a:ext cx="7518400" cy="1588"/>
          </a:xfrm>
          <a:prstGeom prst="line">
            <a:avLst/>
          </a:prstGeom>
          <a:noFill/>
          <a:ln w="12700" cap="rnd">
            <a:solidFill>
              <a:srgbClr val="000099"/>
            </a:solidFill>
            <a:prstDash val="sysDot"/>
            <a:round/>
            <a:headEnd/>
            <a:tailEnd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40" name="Line 6">
            <a:extLst>
              <a:ext uri="{FF2B5EF4-FFF2-40B4-BE49-F238E27FC236}">
                <a16:creationId xmlns="" xmlns:a16="http://schemas.microsoft.com/office/drawing/2014/main" id="{507EE356-3774-DF82-ED70-85BB3A4ADE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563" y="3270250"/>
            <a:ext cx="7518400" cy="1588"/>
          </a:xfrm>
          <a:prstGeom prst="line">
            <a:avLst/>
          </a:prstGeom>
          <a:noFill/>
          <a:ln w="12700" cap="rnd">
            <a:solidFill>
              <a:srgbClr val="000099"/>
            </a:solidFill>
            <a:prstDash val="sysDot"/>
            <a:round/>
            <a:headEnd/>
            <a:tailEnd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41" name="Line 7">
            <a:extLst>
              <a:ext uri="{FF2B5EF4-FFF2-40B4-BE49-F238E27FC236}">
                <a16:creationId xmlns="" xmlns:a16="http://schemas.microsoft.com/office/drawing/2014/main" id="{93EFEA9A-8767-23D8-0D89-5177CFA2921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563" y="5429250"/>
            <a:ext cx="7518400" cy="0"/>
          </a:xfrm>
          <a:prstGeom prst="line">
            <a:avLst/>
          </a:prstGeom>
          <a:noFill/>
          <a:ln w="12700" cap="rnd">
            <a:solidFill>
              <a:srgbClr val="000099"/>
            </a:solidFill>
            <a:prstDash val="sysDot"/>
            <a:round/>
            <a:headEnd/>
            <a:tailEnd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42" name="Line 8">
            <a:extLst>
              <a:ext uri="{FF2B5EF4-FFF2-40B4-BE49-F238E27FC236}">
                <a16:creationId xmlns="" xmlns:a16="http://schemas.microsoft.com/office/drawing/2014/main" id="{177F3847-92EE-01B2-6C3F-428A20802A9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563" y="4852988"/>
            <a:ext cx="7518400" cy="1587"/>
          </a:xfrm>
          <a:prstGeom prst="line">
            <a:avLst/>
          </a:prstGeom>
          <a:noFill/>
          <a:ln w="12700" cap="rnd">
            <a:solidFill>
              <a:srgbClr val="000099"/>
            </a:solidFill>
            <a:prstDash val="sysDot"/>
            <a:round/>
            <a:headEnd/>
            <a:tailEnd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043" name="Text Box 9">
            <a:extLst>
              <a:ext uri="{FF2B5EF4-FFF2-40B4-BE49-F238E27FC236}">
                <a16:creationId xmlns="" xmlns:a16="http://schemas.microsoft.com/office/drawing/2014/main" id="{BBE15DFB-B65F-BDBE-41F5-A3AEDF771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5715000"/>
            <a:ext cx="77797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kumimoji="0" lang="en-US" altLang="zh-TW" sz="2000" b="1" dirty="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Time</a:t>
            </a:r>
            <a:endParaRPr kumimoji="0" lang="zh-TW" altLang="en-US" sz="2000" b="1" dirty="0">
              <a:solidFill>
                <a:srgbClr val="003399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4044" name="Text Box 10">
            <a:extLst>
              <a:ext uri="{FF2B5EF4-FFF2-40B4-BE49-F238E27FC236}">
                <a16:creationId xmlns="" xmlns:a16="http://schemas.microsoft.com/office/drawing/2014/main" id="{64498E43-7ED1-0810-3F49-9C591D7D6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6096000"/>
            <a:ext cx="58134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kumimoji="0" lang="en-US" altLang="zh-TW" sz="1200">
                <a:latin typeface="Arial" panose="020B0604020202020204" pitchFamily="34" charset="0"/>
                <a:ea typeface="Gulim" panose="020B0600000101010101" pitchFamily="34" charset="-127"/>
              </a:rPr>
              <a:t>Source: Tom Mc Guffry, Electronic Commerce and Value Chain Management, 1998</a:t>
            </a:r>
          </a:p>
        </p:txBody>
      </p:sp>
      <p:sp>
        <p:nvSpPr>
          <p:cNvPr id="44045" name="Text Box 11">
            <a:extLst>
              <a:ext uri="{FF2B5EF4-FFF2-40B4-BE49-F238E27FC236}">
                <a16:creationId xmlns="" xmlns:a16="http://schemas.microsoft.com/office/drawing/2014/main" id="{3509583F-9EA3-239E-B1F0-62744B99A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723" y="2590800"/>
            <a:ext cx="553998" cy="235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b="1" dirty="0">
                <a:solidFill>
                  <a:srgbClr val="333399"/>
                </a:solidFill>
                <a:ea typeface="標楷體" panose="03000509000000000000" pitchFamily="65" charset="-120"/>
              </a:rPr>
              <a:t>Order Qty</a:t>
            </a:r>
            <a:endParaRPr lang="zh-TW" altLang="en-US" b="1" dirty="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grpSp>
        <p:nvGrpSpPr>
          <p:cNvPr id="815116" name="Group 12">
            <a:extLst>
              <a:ext uri="{FF2B5EF4-FFF2-40B4-BE49-F238E27FC236}">
                <a16:creationId xmlns="" xmlns:a16="http://schemas.microsoft.com/office/drawing/2014/main" id="{2EBFFC9A-878C-5F3D-4D52-130DA99BBFDC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2971800"/>
            <a:ext cx="7277100" cy="1649413"/>
            <a:chOff x="384" y="1872"/>
            <a:chExt cx="4584" cy="1039"/>
          </a:xfrm>
        </p:grpSpPr>
        <p:sp>
          <p:nvSpPr>
            <p:cNvPr id="44056" name="Freeform 13">
              <a:extLst>
                <a:ext uri="{FF2B5EF4-FFF2-40B4-BE49-F238E27FC236}">
                  <a16:creationId xmlns="" xmlns:a16="http://schemas.microsoft.com/office/drawing/2014/main" id="{E6553BA7-5630-C535-5D11-1D305E9526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" y="1872"/>
              <a:ext cx="4584" cy="1039"/>
            </a:xfrm>
            <a:custGeom>
              <a:avLst/>
              <a:gdLst>
                <a:gd name="T0" fmla="*/ 0 w 4584"/>
                <a:gd name="T1" fmla="*/ 1409 h 766"/>
                <a:gd name="T2" fmla="*/ 1018 w 4584"/>
                <a:gd name="T3" fmla="*/ 1209 h 766"/>
                <a:gd name="T4" fmla="*/ 1146 w 4584"/>
                <a:gd name="T5" fmla="*/ 1126 h 766"/>
                <a:gd name="T6" fmla="*/ 1255 w 4584"/>
                <a:gd name="T7" fmla="*/ 1058 h 766"/>
                <a:gd name="T8" fmla="*/ 1355 w 4584"/>
                <a:gd name="T9" fmla="*/ 992 h 766"/>
                <a:gd name="T10" fmla="*/ 1464 w 4584"/>
                <a:gd name="T11" fmla="*/ 925 h 766"/>
                <a:gd name="T12" fmla="*/ 1555 w 4584"/>
                <a:gd name="T13" fmla="*/ 825 h 766"/>
                <a:gd name="T14" fmla="*/ 1600 w 4584"/>
                <a:gd name="T15" fmla="*/ 791 h 766"/>
                <a:gd name="T16" fmla="*/ 1700 w 4584"/>
                <a:gd name="T17" fmla="*/ 673 h 766"/>
                <a:gd name="T18" fmla="*/ 1873 w 4584"/>
                <a:gd name="T19" fmla="*/ 473 h 766"/>
                <a:gd name="T20" fmla="*/ 1982 w 4584"/>
                <a:gd name="T21" fmla="*/ 321 h 766"/>
                <a:gd name="T22" fmla="*/ 2073 w 4584"/>
                <a:gd name="T23" fmla="*/ 239 h 766"/>
                <a:gd name="T24" fmla="*/ 2227 w 4584"/>
                <a:gd name="T25" fmla="*/ 104 h 766"/>
                <a:gd name="T26" fmla="*/ 2255 w 4584"/>
                <a:gd name="T27" fmla="*/ 72 h 766"/>
                <a:gd name="T28" fmla="*/ 2391 w 4584"/>
                <a:gd name="T29" fmla="*/ 4 h 766"/>
                <a:gd name="T30" fmla="*/ 2673 w 4584"/>
                <a:gd name="T31" fmla="*/ 56 h 766"/>
                <a:gd name="T32" fmla="*/ 2764 w 4584"/>
                <a:gd name="T33" fmla="*/ 138 h 766"/>
                <a:gd name="T34" fmla="*/ 2991 w 4584"/>
                <a:gd name="T35" fmla="*/ 391 h 766"/>
                <a:gd name="T36" fmla="*/ 3055 w 4584"/>
                <a:gd name="T37" fmla="*/ 473 h 766"/>
                <a:gd name="T38" fmla="*/ 3309 w 4584"/>
                <a:gd name="T39" fmla="*/ 941 h 766"/>
                <a:gd name="T40" fmla="*/ 3500 w 4584"/>
                <a:gd name="T41" fmla="*/ 1242 h 766"/>
                <a:gd name="T42" fmla="*/ 3845 w 4584"/>
                <a:gd name="T43" fmla="*/ 1310 h 766"/>
                <a:gd name="T44" fmla="*/ 4109 w 4584"/>
                <a:gd name="T45" fmla="*/ 1091 h 766"/>
                <a:gd name="T46" fmla="*/ 4227 w 4584"/>
                <a:gd name="T47" fmla="*/ 941 h 766"/>
                <a:gd name="T48" fmla="*/ 4327 w 4584"/>
                <a:gd name="T49" fmla="*/ 775 h 766"/>
                <a:gd name="T50" fmla="*/ 4436 w 4584"/>
                <a:gd name="T51" fmla="*/ 522 h 766"/>
                <a:gd name="T52" fmla="*/ 4491 w 4584"/>
                <a:gd name="T53" fmla="*/ 372 h 766"/>
                <a:gd name="T54" fmla="*/ 4554 w 4584"/>
                <a:gd name="T55" fmla="*/ 222 h 766"/>
                <a:gd name="T56" fmla="*/ 4582 w 4584"/>
                <a:gd name="T57" fmla="*/ 171 h 76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4584" h="766">
                  <a:moveTo>
                    <a:pt x="0" y="766"/>
                  </a:moveTo>
                  <a:cubicBezTo>
                    <a:pt x="170" y="748"/>
                    <a:pt x="827" y="683"/>
                    <a:pt x="1018" y="657"/>
                  </a:cubicBezTo>
                  <a:cubicBezTo>
                    <a:pt x="1057" y="632"/>
                    <a:pt x="1101" y="623"/>
                    <a:pt x="1146" y="612"/>
                  </a:cubicBezTo>
                  <a:cubicBezTo>
                    <a:pt x="1185" y="584"/>
                    <a:pt x="1206" y="585"/>
                    <a:pt x="1255" y="575"/>
                  </a:cubicBezTo>
                  <a:cubicBezTo>
                    <a:pt x="1293" y="568"/>
                    <a:pt x="1320" y="552"/>
                    <a:pt x="1355" y="539"/>
                  </a:cubicBezTo>
                  <a:cubicBezTo>
                    <a:pt x="1391" y="525"/>
                    <a:pt x="1431" y="523"/>
                    <a:pt x="1464" y="503"/>
                  </a:cubicBezTo>
                  <a:cubicBezTo>
                    <a:pt x="1494" y="485"/>
                    <a:pt x="1525" y="466"/>
                    <a:pt x="1555" y="448"/>
                  </a:cubicBezTo>
                  <a:cubicBezTo>
                    <a:pt x="1569" y="440"/>
                    <a:pt x="1586" y="438"/>
                    <a:pt x="1600" y="430"/>
                  </a:cubicBezTo>
                  <a:cubicBezTo>
                    <a:pt x="1719" y="357"/>
                    <a:pt x="1632" y="389"/>
                    <a:pt x="1700" y="366"/>
                  </a:cubicBezTo>
                  <a:cubicBezTo>
                    <a:pt x="1756" y="325"/>
                    <a:pt x="1815" y="293"/>
                    <a:pt x="1873" y="257"/>
                  </a:cubicBezTo>
                  <a:cubicBezTo>
                    <a:pt x="1911" y="233"/>
                    <a:pt x="1942" y="195"/>
                    <a:pt x="1982" y="175"/>
                  </a:cubicBezTo>
                  <a:cubicBezTo>
                    <a:pt x="2012" y="160"/>
                    <a:pt x="2043" y="147"/>
                    <a:pt x="2073" y="130"/>
                  </a:cubicBezTo>
                  <a:cubicBezTo>
                    <a:pt x="2114" y="110"/>
                    <a:pt x="2197" y="72"/>
                    <a:pt x="2227" y="57"/>
                  </a:cubicBezTo>
                  <a:cubicBezTo>
                    <a:pt x="2238" y="53"/>
                    <a:pt x="2245" y="44"/>
                    <a:pt x="2255" y="39"/>
                  </a:cubicBezTo>
                  <a:cubicBezTo>
                    <a:pt x="2295" y="20"/>
                    <a:pt x="2348" y="11"/>
                    <a:pt x="2391" y="2"/>
                  </a:cubicBezTo>
                  <a:cubicBezTo>
                    <a:pt x="2613" y="14"/>
                    <a:pt x="2519" y="0"/>
                    <a:pt x="2673" y="30"/>
                  </a:cubicBezTo>
                  <a:cubicBezTo>
                    <a:pt x="2707" y="37"/>
                    <a:pt x="2734" y="59"/>
                    <a:pt x="2764" y="75"/>
                  </a:cubicBezTo>
                  <a:cubicBezTo>
                    <a:pt x="2848" y="120"/>
                    <a:pt x="2916" y="156"/>
                    <a:pt x="2991" y="212"/>
                  </a:cubicBezTo>
                  <a:cubicBezTo>
                    <a:pt x="3012" y="228"/>
                    <a:pt x="3037" y="238"/>
                    <a:pt x="3055" y="257"/>
                  </a:cubicBezTo>
                  <a:cubicBezTo>
                    <a:pt x="3140" y="344"/>
                    <a:pt x="3224" y="427"/>
                    <a:pt x="3309" y="512"/>
                  </a:cubicBezTo>
                  <a:cubicBezTo>
                    <a:pt x="3369" y="572"/>
                    <a:pt x="3426" y="633"/>
                    <a:pt x="3500" y="675"/>
                  </a:cubicBezTo>
                  <a:cubicBezTo>
                    <a:pt x="3589" y="708"/>
                    <a:pt x="3744" y="726"/>
                    <a:pt x="3845" y="712"/>
                  </a:cubicBezTo>
                  <a:cubicBezTo>
                    <a:pt x="3925" y="658"/>
                    <a:pt x="4025" y="641"/>
                    <a:pt x="4109" y="593"/>
                  </a:cubicBezTo>
                  <a:cubicBezTo>
                    <a:pt x="4149" y="570"/>
                    <a:pt x="4193" y="542"/>
                    <a:pt x="4227" y="512"/>
                  </a:cubicBezTo>
                  <a:cubicBezTo>
                    <a:pt x="4261" y="482"/>
                    <a:pt x="4289" y="447"/>
                    <a:pt x="4327" y="421"/>
                  </a:cubicBezTo>
                  <a:cubicBezTo>
                    <a:pt x="4359" y="371"/>
                    <a:pt x="4403" y="337"/>
                    <a:pt x="4436" y="284"/>
                  </a:cubicBezTo>
                  <a:cubicBezTo>
                    <a:pt x="4453" y="257"/>
                    <a:pt x="4470" y="227"/>
                    <a:pt x="4491" y="202"/>
                  </a:cubicBezTo>
                  <a:cubicBezTo>
                    <a:pt x="4558" y="122"/>
                    <a:pt x="4469" y="249"/>
                    <a:pt x="4554" y="121"/>
                  </a:cubicBezTo>
                  <a:cubicBezTo>
                    <a:pt x="4584" y="75"/>
                    <a:pt x="4582" y="120"/>
                    <a:pt x="4582" y="93"/>
                  </a:cubicBezTo>
                </a:path>
              </a:pathLst>
            </a:custGeom>
            <a:noFill/>
            <a:ln w="57150" cap="flat" cmpd="sng">
              <a:solidFill>
                <a:srgbClr val="FF33CC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57" name="Text Box 14">
              <a:extLst>
                <a:ext uri="{FF2B5EF4-FFF2-40B4-BE49-F238E27FC236}">
                  <a16:creationId xmlns="" xmlns:a16="http://schemas.microsoft.com/office/drawing/2014/main" id="{0D6E6508-7257-849F-A0C4-2D2C2683BF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1920"/>
              <a:ext cx="952" cy="233"/>
            </a:xfrm>
            <a:prstGeom prst="rect">
              <a:avLst/>
            </a:prstGeom>
            <a:noFill/>
            <a:ln w="9525">
              <a:solidFill>
                <a:srgbClr val="D60093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800" dirty="0">
                  <a:solidFill>
                    <a:srgbClr val="D60093"/>
                  </a:solidFill>
                </a:rPr>
                <a:t>Retailer Order</a:t>
              </a:r>
              <a:endParaRPr lang="zh-TW" altLang="en-US" sz="1800" dirty="0">
                <a:solidFill>
                  <a:srgbClr val="D60093"/>
                </a:solidFill>
              </a:endParaRPr>
            </a:p>
          </p:txBody>
        </p:sp>
      </p:grpSp>
      <p:grpSp>
        <p:nvGrpSpPr>
          <p:cNvPr id="815119" name="Group 15">
            <a:extLst>
              <a:ext uri="{FF2B5EF4-FFF2-40B4-BE49-F238E27FC236}">
                <a16:creationId xmlns="" xmlns:a16="http://schemas.microsoft.com/office/drawing/2014/main" id="{E3E79A82-E4AA-A901-AF8D-986DF08D8E48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1898650"/>
            <a:ext cx="7750175" cy="3638550"/>
            <a:chOff x="345" y="1196"/>
            <a:chExt cx="4882" cy="2292"/>
          </a:xfrm>
        </p:grpSpPr>
        <p:sp>
          <p:nvSpPr>
            <p:cNvPr id="44054" name="Freeform 16">
              <a:extLst>
                <a:ext uri="{FF2B5EF4-FFF2-40B4-BE49-F238E27FC236}">
                  <a16:creationId xmlns="" xmlns:a16="http://schemas.microsoft.com/office/drawing/2014/main" id="{45EA5F0C-1424-A440-F7A5-7306530C19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" y="1196"/>
              <a:ext cx="4882" cy="2292"/>
            </a:xfrm>
            <a:custGeom>
              <a:avLst/>
              <a:gdLst>
                <a:gd name="T0" fmla="*/ 0 w 4882"/>
                <a:gd name="T1" fmla="*/ 1168 h 1691"/>
                <a:gd name="T2" fmla="*/ 228 w 4882"/>
                <a:gd name="T3" fmla="*/ 1536 h 1691"/>
                <a:gd name="T4" fmla="*/ 282 w 4882"/>
                <a:gd name="T5" fmla="*/ 1654 h 1691"/>
                <a:gd name="T6" fmla="*/ 573 w 4882"/>
                <a:gd name="T7" fmla="*/ 2087 h 1691"/>
                <a:gd name="T8" fmla="*/ 782 w 4882"/>
                <a:gd name="T9" fmla="*/ 2388 h 1691"/>
                <a:gd name="T10" fmla="*/ 828 w 4882"/>
                <a:gd name="T11" fmla="*/ 2455 h 1691"/>
                <a:gd name="T12" fmla="*/ 1073 w 4882"/>
                <a:gd name="T13" fmla="*/ 2539 h 1691"/>
                <a:gd name="T14" fmla="*/ 1173 w 4882"/>
                <a:gd name="T15" fmla="*/ 2522 h 1691"/>
                <a:gd name="T16" fmla="*/ 1228 w 4882"/>
                <a:gd name="T17" fmla="*/ 2487 h 1691"/>
                <a:gd name="T18" fmla="*/ 1409 w 4882"/>
                <a:gd name="T19" fmla="*/ 2222 h 1691"/>
                <a:gd name="T20" fmla="*/ 1491 w 4882"/>
                <a:gd name="T21" fmla="*/ 2021 h 1691"/>
                <a:gd name="T22" fmla="*/ 1564 w 4882"/>
                <a:gd name="T23" fmla="*/ 1903 h 1691"/>
                <a:gd name="T24" fmla="*/ 1700 w 4882"/>
                <a:gd name="T25" fmla="*/ 1587 h 1691"/>
                <a:gd name="T26" fmla="*/ 1864 w 4882"/>
                <a:gd name="T27" fmla="*/ 1219 h 1691"/>
                <a:gd name="T28" fmla="*/ 1991 w 4882"/>
                <a:gd name="T29" fmla="*/ 834 h 1691"/>
                <a:gd name="T30" fmla="*/ 2046 w 4882"/>
                <a:gd name="T31" fmla="*/ 634 h 1691"/>
                <a:gd name="T32" fmla="*/ 2200 w 4882"/>
                <a:gd name="T33" fmla="*/ 351 h 1691"/>
                <a:gd name="T34" fmla="*/ 2255 w 4882"/>
                <a:gd name="T35" fmla="*/ 317 h 1691"/>
                <a:gd name="T36" fmla="*/ 2482 w 4882"/>
                <a:gd name="T37" fmla="*/ 367 h 1691"/>
                <a:gd name="T38" fmla="*/ 2537 w 4882"/>
                <a:gd name="T39" fmla="*/ 384 h 1691"/>
                <a:gd name="T40" fmla="*/ 2682 w 4882"/>
                <a:gd name="T41" fmla="*/ 434 h 1691"/>
                <a:gd name="T42" fmla="*/ 2782 w 4882"/>
                <a:gd name="T43" fmla="*/ 417 h 1691"/>
                <a:gd name="T44" fmla="*/ 2891 w 4882"/>
                <a:gd name="T45" fmla="*/ 384 h 1691"/>
                <a:gd name="T46" fmla="*/ 2982 w 4882"/>
                <a:gd name="T47" fmla="*/ 335 h 1691"/>
                <a:gd name="T48" fmla="*/ 3055 w 4882"/>
                <a:gd name="T49" fmla="*/ 267 h 1691"/>
                <a:gd name="T50" fmla="*/ 3118 w 4882"/>
                <a:gd name="T51" fmla="*/ 201 h 1691"/>
                <a:gd name="T52" fmla="*/ 3173 w 4882"/>
                <a:gd name="T53" fmla="*/ 134 h 1691"/>
                <a:gd name="T54" fmla="*/ 3191 w 4882"/>
                <a:gd name="T55" fmla="*/ 99 h 1691"/>
                <a:gd name="T56" fmla="*/ 3355 w 4882"/>
                <a:gd name="T57" fmla="*/ 0 h 1691"/>
                <a:gd name="T58" fmla="*/ 3591 w 4882"/>
                <a:gd name="T59" fmla="*/ 115 h 1691"/>
                <a:gd name="T60" fmla="*/ 3727 w 4882"/>
                <a:gd name="T61" fmla="*/ 300 h 1691"/>
                <a:gd name="T62" fmla="*/ 3855 w 4882"/>
                <a:gd name="T63" fmla="*/ 518 h 1691"/>
                <a:gd name="T64" fmla="*/ 3918 w 4882"/>
                <a:gd name="T65" fmla="*/ 667 h 1691"/>
                <a:gd name="T66" fmla="*/ 3936 w 4882"/>
                <a:gd name="T67" fmla="*/ 718 h 1691"/>
                <a:gd name="T68" fmla="*/ 3955 w 4882"/>
                <a:gd name="T69" fmla="*/ 769 h 1691"/>
                <a:gd name="T70" fmla="*/ 4018 w 4882"/>
                <a:gd name="T71" fmla="*/ 1002 h 1691"/>
                <a:gd name="T72" fmla="*/ 4073 w 4882"/>
                <a:gd name="T73" fmla="*/ 1201 h 1691"/>
                <a:gd name="T74" fmla="*/ 4091 w 4882"/>
                <a:gd name="T75" fmla="*/ 1286 h 1691"/>
                <a:gd name="T76" fmla="*/ 4200 w 4882"/>
                <a:gd name="T77" fmla="*/ 1620 h 1691"/>
                <a:gd name="T78" fmla="*/ 4282 w 4882"/>
                <a:gd name="T79" fmla="*/ 1887 h 1691"/>
                <a:gd name="T80" fmla="*/ 4336 w 4882"/>
                <a:gd name="T81" fmla="*/ 2021 h 1691"/>
                <a:gd name="T82" fmla="*/ 4500 w 4882"/>
                <a:gd name="T83" fmla="*/ 2404 h 1691"/>
                <a:gd name="T84" fmla="*/ 4554 w 4882"/>
                <a:gd name="T85" fmla="*/ 2555 h 1691"/>
                <a:gd name="T86" fmla="*/ 4664 w 4882"/>
                <a:gd name="T87" fmla="*/ 2756 h 1691"/>
                <a:gd name="T88" fmla="*/ 4718 w 4882"/>
                <a:gd name="T89" fmla="*/ 2890 h 1691"/>
                <a:gd name="T90" fmla="*/ 4882 w 4882"/>
                <a:gd name="T91" fmla="*/ 3107 h 169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4882" h="1691">
                  <a:moveTo>
                    <a:pt x="0" y="636"/>
                  </a:moveTo>
                  <a:cubicBezTo>
                    <a:pt x="73" y="706"/>
                    <a:pt x="148" y="773"/>
                    <a:pt x="228" y="836"/>
                  </a:cubicBezTo>
                  <a:cubicBezTo>
                    <a:pt x="250" y="853"/>
                    <a:pt x="261" y="882"/>
                    <a:pt x="282" y="900"/>
                  </a:cubicBezTo>
                  <a:cubicBezTo>
                    <a:pt x="378" y="981"/>
                    <a:pt x="467" y="1065"/>
                    <a:pt x="573" y="1136"/>
                  </a:cubicBezTo>
                  <a:cubicBezTo>
                    <a:pt x="647" y="1185"/>
                    <a:pt x="710" y="1248"/>
                    <a:pt x="782" y="1300"/>
                  </a:cubicBezTo>
                  <a:cubicBezTo>
                    <a:pt x="798" y="1311"/>
                    <a:pt x="811" y="1327"/>
                    <a:pt x="828" y="1336"/>
                  </a:cubicBezTo>
                  <a:cubicBezTo>
                    <a:pt x="898" y="1370"/>
                    <a:pt x="1000" y="1375"/>
                    <a:pt x="1073" y="1382"/>
                  </a:cubicBezTo>
                  <a:cubicBezTo>
                    <a:pt x="1106" y="1379"/>
                    <a:pt x="1140" y="1379"/>
                    <a:pt x="1173" y="1373"/>
                  </a:cubicBezTo>
                  <a:cubicBezTo>
                    <a:pt x="1192" y="1370"/>
                    <a:pt x="1228" y="1354"/>
                    <a:pt x="1228" y="1354"/>
                  </a:cubicBezTo>
                  <a:cubicBezTo>
                    <a:pt x="1280" y="1302"/>
                    <a:pt x="1359" y="1264"/>
                    <a:pt x="1409" y="1209"/>
                  </a:cubicBezTo>
                  <a:cubicBezTo>
                    <a:pt x="1439" y="1175"/>
                    <a:pt x="1458" y="1132"/>
                    <a:pt x="1491" y="1100"/>
                  </a:cubicBezTo>
                  <a:cubicBezTo>
                    <a:pt x="1514" y="1077"/>
                    <a:pt x="1541" y="1059"/>
                    <a:pt x="1564" y="1036"/>
                  </a:cubicBezTo>
                  <a:cubicBezTo>
                    <a:pt x="1615" y="984"/>
                    <a:pt x="1654" y="921"/>
                    <a:pt x="1700" y="864"/>
                  </a:cubicBezTo>
                  <a:cubicBezTo>
                    <a:pt x="1754" y="798"/>
                    <a:pt x="1813" y="732"/>
                    <a:pt x="1864" y="663"/>
                  </a:cubicBezTo>
                  <a:cubicBezTo>
                    <a:pt x="1913" y="597"/>
                    <a:pt x="1955" y="527"/>
                    <a:pt x="1991" y="454"/>
                  </a:cubicBezTo>
                  <a:cubicBezTo>
                    <a:pt x="2009" y="417"/>
                    <a:pt x="2015" y="374"/>
                    <a:pt x="2046" y="345"/>
                  </a:cubicBezTo>
                  <a:cubicBezTo>
                    <a:pt x="2070" y="272"/>
                    <a:pt x="2139" y="232"/>
                    <a:pt x="2200" y="191"/>
                  </a:cubicBezTo>
                  <a:cubicBezTo>
                    <a:pt x="2216" y="180"/>
                    <a:pt x="2255" y="173"/>
                    <a:pt x="2255" y="173"/>
                  </a:cubicBezTo>
                  <a:cubicBezTo>
                    <a:pt x="2411" y="185"/>
                    <a:pt x="2333" y="176"/>
                    <a:pt x="2482" y="200"/>
                  </a:cubicBezTo>
                  <a:cubicBezTo>
                    <a:pt x="2500" y="203"/>
                    <a:pt x="2537" y="209"/>
                    <a:pt x="2537" y="209"/>
                  </a:cubicBezTo>
                  <a:cubicBezTo>
                    <a:pt x="2587" y="226"/>
                    <a:pt x="2628" y="230"/>
                    <a:pt x="2682" y="236"/>
                  </a:cubicBezTo>
                  <a:cubicBezTo>
                    <a:pt x="2715" y="233"/>
                    <a:pt x="2749" y="231"/>
                    <a:pt x="2782" y="227"/>
                  </a:cubicBezTo>
                  <a:cubicBezTo>
                    <a:pt x="2819" y="222"/>
                    <a:pt x="2891" y="209"/>
                    <a:pt x="2891" y="209"/>
                  </a:cubicBezTo>
                  <a:cubicBezTo>
                    <a:pt x="2921" y="199"/>
                    <a:pt x="2952" y="192"/>
                    <a:pt x="2982" y="182"/>
                  </a:cubicBezTo>
                  <a:cubicBezTo>
                    <a:pt x="3061" y="127"/>
                    <a:pt x="2942" y="207"/>
                    <a:pt x="3055" y="145"/>
                  </a:cubicBezTo>
                  <a:cubicBezTo>
                    <a:pt x="3139" y="99"/>
                    <a:pt x="3051" y="131"/>
                    <a:pt x="3118" y="109"/>
                  </a:cubicBezTo>
                  <a:cubicBezTo>
                    <a:pt x="3198" y="32"/>
                    <a:pt x="3101" y="118"/>
                    <a:pt x="3173" y="73"/>
                  </a:cubicBezTo>
                  <a:cubicBezTo>
                    <a:pt x="3180" y="68"/>
                    <a:pt x="3184" y="59"/>
                    <a:pt x="3191" y="54"/>
                  </a:cubicBezTo>
                  <a:cubicBezTo>
                    <a:pt x="3241" y="23"/>
                    <a:pt x="3298" y="9"/>
                    <a:pt x="3355" y="0"/>
                  </a:cubicBezTo>
                  <a:cubicBezTo>
                    <a:pt x="3486" y="10"/>
                    <a:pt x="3486" y="10"/>
                    <a:pt x="3591" y="63"/>
                  </a:cubicBezTo>
                  <a:cubicBezTo>
                    <a:pt x="3630" y="104"/>
                    <a:pt x="3685" y="125"/>
                    <a:pt x="3727" y="163"/>
                  </a:cubicBezTo>
                  <a:cubicBezTo>
                    <a:pt x="3771" y="203"/>
                    <a:pt x="3810" y="243"/>
                    <a:pt x="3855" y="282"/>
                  </a:cubicBezTo>
                  <a:cubicBezTo>
                    <a:pt x="3888" y="310"/>
                    <a:pt x="3891" y="323"/>
                    <a:pt x="3918" y="363"/>
                  </a:cubicBezTo>
                  <a:cubicBezTo>
                    <a:pt x="3924" y="372"/>
                    <a:pt x="3930" y="382"/>
                    <a:pt x="3936" y="391"/>
                  </a:cubicBezTo>
                  <a:cubicBezTo>
                    <a:pt x="3942" y="400"/>
                    <a:pt x="3955" y="418"/>
                    <a:pt x="3955" y="418"/>
                  </a:cubicBezTo>
                  <a:cubicBezTo>
                    <a:pt x="3970" y="464"/>
                    <a:pt x="3996" y="502"/>
                    <a:pt x="4018" y="545"/>
                  </a:cubicBezTo>
                  <a:cubicBezTo>
                    <a:pt x="4030" y="592"/>
                    <a:pt x="4050" y="613"/>
                    <a:pt x="4073" y="654"/>
                  </a:cubicBezTo>
                  <a:cubicBezTo>
                    <a:pt x="4081" y="668"/>
                    <a:pt x="4084" y="685"/>
                    <a:pt x="4091" y="700"/>
                  </a:cubicBezTo>
                  <a:cubicBezTo>
                    <a:pt x="4122" y="763"/>
                    <a:pt x="4163" y="822"/>
                    <a:pt x="4200" y="882"/>
                  </a:cubicBezTo>
                  <a:cubicBezTo>
                    <a:pt x="4229" y="930"/>
                    <a:pt x="4256" y="977"/>
                    <a:pt x="4282" y="1027"/>
                  </a:cubicBezTo>
                  <a:cubicBezTo>
                    <a:pt x="4296" y="1054"/>
                    <a:pt x="4318" y="1076"/>
                    <a:pt x="4336" y="1100"/>
                  </a:cubicBezTo>
                  <a:cubicBezTo>
                    <a:pt x="4390" y="1173"/>
                    <a:pt x="4435" y="1244"/>
                    <a:pt x="4500" y="1309"/>
                  </a:cubicBezTo>
                  <a:cubicBezTo>
                    <a:pt x="4523" y="1332"/>
                    <a:pt x="4536" y="1364"/>
                    <a:pt x="4554" y="1391"/>
                  </a:cubicBezTo>
                  <a:cubicBezTo>
                    <a:pt x="4578" y="1427"/>
                    <a:pt x="4631" y="1468"/>
                    <a:pt x="4664" y="1500"/>
                  </a:cubicBezTo>
                  <a:cubicBezTo>
                    <a:pt x="4686" y="1521"/>
                    <a:pt x="4693" y="1556"/>
                    <a:pt x="4718" y="1573"/>
                  </a:cubicBezTo>
                  <a:cubicBezTo>
                    <a:pt x="4776" y="1612"/>
                    <a:pt x="4819" y="1660"/>
                    <a:pt x="4882" y="1691"/>
                  </a:cubicBezTo>
                </a:path>
              </a:pathLst>
            </a:custGeom>
            <a:noFill/>
            <a:ln w="57150" cap="flat" cmpd="sng">
              <a:solidFill>
                <a:srgbClr val="339966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55" name="Text Box 17">
              <a:extLst>
                <a:ext uri="{FF2B5EF4-FFF2-40B4-BE49-F238E27FC236}">
                  <a16:creationId xmlns="" xmlns:a16="http://schemas.microsoft.com/office/drawing/2014/main" id="{5E197F88-1903-F52F-0B8A-FDCDDB5117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200"/>
              <a:ext cx="734" cy="233"/>
            </a:xfrm>
            <a:prstGeom prst="rect">
              <a:avLst/>
            </a:prstGeom>
            <a:noFill/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800" dirty="0" err="1">
                  <a:solidFill>
                    <a:srgbClr val="006600"/>
                  </a:solidFill>
                </a:rPr>
                <a:t>WH</a:t>
              </a:r>
              <a:r>
                <a:rPr lang="en-US" altLang="zh-TW" sz="1800" dirty="0">
                  <a:solidFill>
                    <a:srgbClr val="006600"/>
                  </a:solidFill>
                </a:rPr>
                <a:t> Order</a:t>
              </a:r>
              <a:endParaRPr lang="zh-TW" altLang="en-US" sz="1800" dirty="0">
                <a:solidFill>
                  <a:srgbClr val="006600"/>
                </a:solidFill>
              </a:endParaRPr>
            </a:p>
          </p:txBody>
        </p:sp>
      </p:grpSp>
      <p:grpSp>
        <p:nvGrpSpPr>
          <p:cNvPr id="815122" name="Group 18">
            <a:extLst>
              <a:ext uri="{FF2B5EF4-FFF2-40B4-BE49-F238E27FC236}">
                <a16:creationId xmlns="" xmlns:a16="http://schemas.microsoft.com/office/drawing/2014/main" id="{30BC51B7-A160-F3C6-9B15-C3A3C1BCBD86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1724025"/>
            <a:ext cx="7432675" cy="4103688"/>
            <a:chOff x="345" y="1086"/>
            <a:chExt cx="4682" cy="2585"/>
          </a:xfrm>
        </p:grpSpPr>
        <p:sp>
          <p:nvSpPr>
            <p:cNvPr id="44052" name="Freeform 19">
              <a:extLst>
                <a:ext uri="{FF2B5EF4-FFF2-40B4-BE49-F238E27FC236}">
                  <a16:creationId xmlns="" xmlns:a16="http://schemas.microsoft.com/office/drawing/2014/main" id="{92BCF73D-1FE4-06E1-605B-67FD7F54E7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" y="1086"/>
              <a:ext cx="4682" cy="2329"/>
            </a:xfrm>
            <a:custGeom>
              <a:avLst/>
              <a:gdLst>
                <a:gd name="T0" fmla="*/ 0 w 4682"/>
                <a:gd name="T1" fmla="*/ 2507 h 1718"/>
                <a:gd name="T2" fmla="*/ 264 w 4682"/>
                <a:gd name="T3" fmla="*/ 2606 h 1718"/>
                <a:gd name="T4" fmla="*/ 1009 w 4682"/>
                <a:gd name="T5" fmla="*/ 2540 h 1718"/>
                <a:gd name="T6" fmla="*/ 1109 w 4682"/>
                <a:gd name="T7" fmla="*/ 2471 h 1718"/>
                <a:gd name="T8" fmla="*/ 1155 w 4682"/>
                <a:gd name="T9" fmla="*/ 2423 h 1718"/>
                <a:gd name="T10" fmla="*/ 1264 w 4682"/>
                <a:gd name="T11" fmla="*/ 2305 h 1718"/>
                <a:gd name="T12" fmla="*/ 1382 w 4682"/>
                <a:gd name="T13" fmla="*/ 2120 h 1718"/>
                <a:gd name="T14" fmla="*/ 1400 w 4682"/>
                <a:gd name="T15" fmla="*/ 2071 h 1718"/>
                <a:gd name="T16" fmla="*/ 1428 w 4682"/>
                <a:gd name="T17" fmla="*/ 2038 h 1718"/>
                <a:gd name="T18" fmla="*/ 1473 w 4682"/>
                <a:gd name="T19" fmla="*/ 1955 h 1718"/>
                <a:gd name="T20" fmla="*/ 1609 w 4682"/>
                <a:gd name="T21" fmla="*/ 1604 h 1718"/>
                <a:gd name="T22" fmla="*/ 1655 w 4682"/>
                <a:gd name="T23" fmla="*/ 1437 h 1718"/>
                <a:gd name="T24" fmla="*/ 1709 w 4682"/>
                <a:gd name="T25" fmla="*/ 1236 h 1718"/>
                <a:gd name="T26" fmla="*/ 1737 w 4682"/>
                <a:gd name="T27" fmla="*/ 1185 h 1718"/>
                <a:gd name="T28" fmla="*/ 1773 w 4682"/>
                <a:gd name="T29" fmla="*/ 1070 h 1718"/>
                <a:gd name="T30" fmla="*/ 1809 w 4682"/>
                <a:gd name="T31" fmla="*/ 935 h 1718"/>
                <a:gd name="T32" fmla="*/ 1900 w 4682"/>
                <a:gd name="T33" fmla="*/ 651 h 1718"/>
                <a:gd name="T34" fmla="*/ 1946 w 4682"/>
                <a:gd name="T35" fmla="*/ 502 h 1718"/>
                <a:gd name="T36" fmla="*/ 2064 w 4682"/>
                <a:gd name="T37" fmla="*/ 249 h 1718"/>
                <a:gd name="T38" fmla="*/ 2109 w 4682"/>
                <a:gd name="T39" fmla="*/ 167 h 1718"/>
                <a:gd name="T40" fmla="*/ 2155 w 4682"/>
                <a:gd name="T41" fmla="*/ 83 h 1718"/>
                <a:gd name="T42" fmla="*/ 2182 w 4682"/>
                <a:gd name="T43" fmla="*/ 66 h 1718"/>
                <a:gd name="T44" fmla="*/ 2237 w 4682"/>
                <a:gd name="T45" fmla="*/ 0 h 1718"/>
                <a:gd name="T46" fmla="*/ 2337 w 4682"/>
                <a:gd name="T47" fmla="*/ 16 h 1718"/>
                <a:gd name="T48" fmla="*/ 2482 w 4682"/>
                <a:gd name="T49" fmla="*/ 115 h 1718"/>
                <a:gd name="T50" fmla="*/ 2573 w 4682"/>
                <a:gd name="T51" fmla="*/ 466 h 1718"/>
                <a:gd name="T52" fmla="*/ 3291 w 4682"/>
                <a:gd name="T53" fmla="*/ 3058 h 1718"/>
                <a:gd name="T54" fmla="*/ 4027 w 4682"/>
                <a:gd name="T55" fmla="*/ 2672 h 1718"/>
                <a:gd name="T56" fmla="*/ 4682 w 4682"/>
                <a:gd name="T57" fmla="*/ 834 h 171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4682" h="1718">
                  <a:moveTo>
                    <a:pt x="0" y="1364"/>
                  </a:moveTo>
                  <a:cubicBezTo>
                    <a:pt x="91" y="1386"/>
                    <a:pt x="170" y="1408"/>
                    <a:pt x="264" y="1418"/>
                  </a:cubicBezTo>
                  <a:cubicBezTo>
                    <a:pt x="505" y="1412"/>
                    <a:pt x="769" y="1430"/>
                    <a:pt x="1009" y="1382"/>
                  </a:cubicBezTo>
                  <a:cubicBezTo>
                    <a:pt x="1042" y="1366"/>
                    <a:pt x="1074" y="1357"/>
                    <a:pt x="1109" y="1345"/>
                  </a:cubicBezTo>
                  <a:cubicBezTo>
                    <a:pt x="1147" y="1309"/>
                    <a:pt x="1107" y="1342"/>
                    <a:pt x="1155" y="1318"/>
                  </a:cubicBezTo>
                  <a:cubicBezTo>
                    <a:pt x="1194" y="1298"/>
                    <a:pt x="1223" y="1269"/>
                    <a:pt x="1264" y="1254"/>
                  </a:cubicBezTo>
                  <a:cubicBezTo>
                    <a:pt x="1301" y="1217"/>
                    <a:pt x="1346" y="1191"/>
                    <a:pt x="1382" y="1154"/>
                  </a:cubicBezTo>
                  <a:cubicBezTo>
                    <a:pt x="1390" y="1146"/>
                    <a:pt x="1392" y="1135"/>
                    <a:pt x="1400" y="1127"/>
                  </a:cubicBezTo>
                  <a:cubicBezTo>
                    <a:pt x="1408" y="1119"/>
                    <a:pt x="1420" y="1116"/>
                    <a:pt x="1428" y="1109"/>
                  </a:cubicBezTo>
                  <a:cubicBezTo>
                    <a:pt x="1444" y="1095"/>
                    <a:pt x="1459" y="1080"/>
                    <a:pt x="1473" y="1064"/>
                  </a:cubicBezTo>
                  <a:cubicBezTo>
                    <a:pt x="1526" y="1003"/>
                    <a:pt x="1565" y="940"/>
                    <a:pt x="1609" y="873"/>
                  </a:cubicBezTo>
                  <a:cubicBezTo>
                    <a:pt x="1623" y="815"/>
                    <a:pt x="1611" y="846"/>
                    <a:pt x="1655" y="782"/>
                  </a:cubicBezTo>
                  <a:cubicBezTo>
                    <a:pt x="1678" y="749"/>
                    <a:pt x="1691" y="709"/>
                    <a:pt x="1709" y="673"/>
                  </a:cubicBezTo>
                  <a:cubicBezTo>
                    <a:pt x="1715" y="661"/>
                    <a:pt x="1729" y="656"/>
                    <a:pt x="1737" y="645"/>
                  </a:cubicBezTo>
                  <a:cubicBezTo>
                    <a:pt x="1751" y="625"/>
                    <a:pt x="1760" y="602"/>
                    <a:pt x="1773" y="582"/>
                  </a:cubicBezTo>
                  <a:cubicBezTo>
                    <a:pt x="1791" y="509"/>
                    <a:pt x="1768" y="580"/>
                    <a:pt x="1809" y="509"/>
                  </a:cubicBezTo>
                  <a:cubicBezTo>
                    <a:pt x="1838" y="458"/>
                    <a:pt x="1870" y="406"/>
                    <a:pt x="1900" y="354"/>
                  </a:cubicBezTo>
                  <a:cubicBezTo>
                    <a:pt x="1910" y="314"/>
                    <a:pt x="1923" y="304"/>
                    <a:pt x="1946" y="273"/>
                  </a:cubicBezTo>
                  <a:cubicBezTo>
                    <a:pt x="1983" y="224"/>
                    <a:pt x="2012" y="170"/>
                    <a:pt x="2064" y="136"/>
                  </a:cubicBezTo>
                  <a:cubicBezTo>
                    <a:pt x="2115" y="60"/>
                    <a:pt x="2046" y="155"/>
                    <a:pt x="2109" y="91"/>
                  </a:cubicBezTo>
                  <a:cubicBezTo>
                    <a:pt x="2146" y="53"/>
                    <a:pt x="2104" y="70"/>
                    <a:pt x="2155" y="45"/>
                  </a:cubicBezTo>
                  <a:cubicBezTo>
                    <a:pt x="2164" y="41"/>
                    <a:pt x="2174" y="41"/>
                    <a:pt x="2182" y="36"/>
                  </a:cubicBezTo>
                  <a:cubicBezTo>
                    <a:pt x="2201" y="25"/>
                    <a:pt x="2237" y="0"/>
                    <a:pt x="2237" y="0"/>
                  </a:cubicBezTo>
                  <a:cubicBezTo>
                    <a:pt x="2270" y="3"/>
                    <a:pt x="2305" y="0"/>
                    <a:pt x="2337" y="9"/>
                  </a:cubicBezTo>
                  <a:cubicBezTo>
                    <a:pt x="2374" y="27"/>
                    <a:pt x="2443" y="22"/>
                    <a:pt x="2482" y="63"/>
                  </a:cubicBezTo>
                  <a:cubicBezTo>
                    <a:pt x="2521" y="104"/>
                    <a:pt x="2496" y="34"/>
                    <a:pt x="2573" y="254"/>
                  </a:cubicBezTo>
                  <a:cubicBezTo>
                    <a:pt x="2708" y="521"/>
                    <a:pt x="2736" y="1473"/>
                    <a:pt x="3291" y="1664"/>
                  </a:cubicBezTo>
                  <a:cubicBezTo>
                    <a:pt x="3527" y="1718"/>
                    <a:pt x="3936" y="1527"/>
                    <a:pt x="4027" y="1454"/>
                  </a:cubicBezTo>
                  <a:cubicBezTo>
                    <a:pt x="4291" y="1263"/>
                    <a:pt x="4546" y="672"/>
                    <a:pt x="4682" y="454"/>
                  </a:cubicBez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53" name="Text Box 20">
              <a:extLst>
                <a:ext uri="{FF2B5EF4-FFF2-40B4-BE49-F238E27FC236}">
                  <a16:creationId xmlns="" xmlns:a16="http://schemas.microsoft.com/office/drawing/2014/main" id="{77544A11-1165-F2FA-5C80-D57385E908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3264"/>
              <a:ext cx="754" cy="407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dirty="0">
                  <a:solidFill>
                    <a:schemeClr val="hlink"/>
                  </a:solidFill>
                </a:rPr>
                <a:t>Production</a:t>
              </a:r>
            </a:p>
            <a:p>
              <a:pPr algn="ctr" eaLnBrk="1" hangingPunct="1"/>
              <a:r>
                <a:rPr lang="en-US" altLang="zh-TW" sz="1800" dirty="0">
                  <a:solidFill>
                    <a:schemeClr val="hlink"/>
                  </a:solidFill>
                </a:rPr>
                <a:t>Plan</a:t>
              </a:r>
              <a:endParaRPr lang="zh-TW" altLang="en-US" sz="1800" dirty="0">
                <a:solidFill>
                  <a:schemeClr val="hlink"/>
                </a:solidFill>
              </a:endParaRPr>
            </a:p>
          </p:txBody>
        </p:sp>
      </p:grpSp>
      <p:grpSp>
        <p:nvGrpSpPr>
          <p:cNvPr id="815125" name="Group 21">
            <a:extLst>
              <a:ext uri="{FF2B5EF4-FFF2-40B4-BE49-F238E27FC236}">
                <a16:creationId xmlns="" xmlns:a16="http://schemas.microsoft.com/office/drawing/2014/main" id="{776ACBCD-8471-C4D6-B8A0-998D1C14E859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505200"/>
            <a:ext cx="8397875" cy="800100"/>
            <a:chOff x="336" y="2208"/>
            <a:chExt cx="5290" cy="504"/>
          </a:xfrm>
        </p:grpSpPr>
        <p:sp>
          <p:nvSpPr>
            <p:cNvPr id="44050" name="Freeform 22">
              <a:extLst>
                <a:ext uri="{FF2B5EF4-FFF2-40B4-BE49-F238E27FC236}">
                  <a16:creationId xmlns="" xmlns:a16="http://schemas.microsoft.com/office/drawing/2014/main" id="{8D2FE708-E433-8619-2F27-7C070C7234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" y="2400"/>
              <a:ext cx="4768" cy="312"/>
            </a:xfrm>
            <a:custGeom>
              <a:avLst/>
              <a:gdLst>
                <a:gd name="T0" fmla="*/ 0 w 4768"/>
                <a:gd name="T1" fmla="*/ 160 h 312"/>
                <a:gd name="T2" fmla="*/ 384 w 4768"/>
                <a:gd name="T3" fmla="*/ 64 h 312"/>
                <a:gd name="T4" fmla="*/ 1488 w 4768"/>
                <a:gd name="T5" fmla="*/ 304 h 312"/>
                <a:gd name="T6" fmla="*/ 3024 w 4768"/>
                <a:gd name="T7" fmla="*/ 16 h 312"/>
                <a:gd name="T8" fmla="*/ 3936 w 4768"/>
                <a:gd name="T9" fmla="*/ 208 h 312"/>
                <a:gd name="T10" fmla="*/ 4368 w 4768"/>
                <a:gd name="T11" fmla="*/ 256 h 312"/>
                <a:gd name="T12" fmla="*/ 4704 w 4768"/>
                <a:gd name="T13" fmla="*/ 64 h 312"/>
                <a:gd name="T14" fmla="*/ 4752 w 4768"/>
                <a:gd name="T15" fmla="*/ 16 h 31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768" h="312">
                  <a:moveTo>
                    <a:pt x="0" y="160"/>
                  </a:moveTo>
                  <a:cubicBezTo>
                    <a:pt x="68" y="100"/>
                    <a:pt x="136" y="40"/>
                    <a:pt x="384" y="64"/>
                  </a:cubicBezTo>
                  <a:cubicBezTo>
                    <a:pt x="632" y="88"/>
                    <a:pt x="1048" y="312"/>
                    <a:pt x="1488" y="304"/>
                  </a:cubicBezTo>
                  <a:cubicBezTo>
                    <a:pt x="1928" y="296"/>
                    <a:pt x="2616" y="32"/>
                    <a:pt x="3024" y="16"/>
                  </a:cubicBezTo>
                  <a:cubicBezTo>
                    <a:pt x="3432" y="0"/>
                    <a:pt x="3712" y="168"/>
                    <a:pt x="3936" y="208"/>
                  </a:cubicBezTo>
                  <a:cubicBezTo>
                    <a:pt x="4160" y="248"/>
                    <a:pt x="4240" y="280"/>
                    <a:pt x="4368" y="256"/>
                  </a:cubicBezTo>
                  <a:cubicBezTo>
                    <a:pt x="4496" y="232"/>
                    <a:pt x="4640" y="104"/>
                    <a:pt x="4704" y="64"/>
                  </a:cubicBezTo>
                  <a:cubicBezTo>
                    <a:pt x="4768" y="24"/>
                    <a:pt x="4760" y="20"/>
                    <a:pt x="4752" y="16"/>
                  </a:cubicBezTo>
                </a:path>
              </a:pathLst>
            </a:custGeom>
            <a:noFill/>
            <a:ln w="57150" cap="sq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051" name="Text Box 23">
              <a:extLst>
                <a:ext uri="{FF2B5EF4-FFF2-40B4-BE49-F238E27FC236}">
                  <a16:creationId xmlns="" xmlns:a16="http://schemas.microsoft.com/office/drawing/2014/main" id="{64336030-3A49-AC9B-6F9E-C05E8E6E45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4" y="2208"/>
              <a:ext cx="682" cy="40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1800" dirty="0"/>
                <a:t>Customer</a:t>
              </a:r>
            </a:p>
            <a:p>
              <a:pPr eaLnBrk="1" hangingPunct="1"/>
              <a:r>
                <a:rPr lang="en-US" altLang="zh-TW" sz="1800" dirty="0"/>
                <a:t>Demand</a:t>
              </a:r>
              <a:endParaRPr lang="zh-TW" altLang="en-US" sz="1800" dirty="0"/>
            </a:p>
          </p:txBody>
        </p:sp>
      </p:grp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96673C9A-39A3-24FA-29A7-EE010A605F7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20AEE572-056A-4136-87AD-FA820EA85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5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5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5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5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>
            <a:extLst>
              <a:ext uri="{FF2B5EF4-FFF2-40B4-BE49-F238E27FC236}">
                <a16:creationId xmlns="" xmlns:a16="http://schemas.microsoft.com/office/drawing/2014/main" id="{92A1E386-BE30-D789-B8AB-E80DC1AFFB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dirty="0"/>
              <a:t>Factors</a:t>
            </a:r>
            <a:r>
              <a:rPr lang="zh-TW" altLang="en-US" sz="3200" dirty="0"/>
              <a:t> </a:t>
            </a:r>
            <a:r>
              <a:rPr lang="en-US" altLang="zh-TW" sz="3200" dirty="0"/>
              <a:t>resulting</a:t>
            </a:r>
            <a:r>
              <a:rPr lang="zh-TW" altLang="en-US" sz="3200" dirty="0"/>
              <a:t> </a:t>
            </a:r>
            <a:r>
              <a:rPr lang="en-US" altLang="zh-TW" sz="3200" dirty="0"/>
              <a:t>in bullwhip effects</a:t>
            </a:r>
            <a:endParaRPr lang="zh-TW" altLang="en-US" sz="3200" dirty="0"/>
          </a:p>
        </p:txBody>
      </p:sp>
      <p:sp>
        <p:nvSpPr>
          <p:cNvPr id="43013" name="Rectangle 3">
            <a:extLst>
              <a:ext uri="{FF2B5EF4-FFF2-40B4-BE49-F238E27FC236}">
                <a16:creationId xmlns="" xmlns:a16="http://schemas.microsoft.com/office/drawing/2014/main" id="{68F9AA46-58C9-BFF7-8C29-9904902351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576" y="1772816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Disorganization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Lack of communication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Free return policies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Order batching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Price variations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Demand information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Simply human greed and exaggeration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Long supply chain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Long lead-time</a:t>
            </a:r>
          </a:p>
          <a:p>
            <a:pPr eaLnBrk="1" hangingPunct="1">
              <a:lnSpc>
                <a:spcPct val="90000"/>
              </a:lnSpc>
            </a:pPr>
            <a:endParaRPr lang="en-US" altLang="zh-TW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="" xmlns:a16="http://schemas.microsoft.com/office/drawing/2014/main" id="{8DECBDA8-E420-5248-D8A0-9A5F449E97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="" xmlns:a16="http://schemas.microsoft.com/office/drawing/2014/main" id="{C54281AD-CBB0-5F97-931F-C0341354F3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>
            <a:extLst>
              <a:ext uri="{FF2B5EF4-FFF2-40B4-BE49-F238E27FC236}">
                <a16:creationId xmlns="" xmlns:a16="http://schemas.microsoft.com/office/drawing/2014/main" id="{92A1E386-BE30-D789-B8AB-E80DC1AFFB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dirty="0"/>
              <a:t>Counter measures</a:t>
            </a:r>
            <a:endParaRPr lang="zh-TW" altLang="en-US" sz="3200" dirty="0"/>
          </a:p>
        </p:txBody>
      </p:sp>
      <p:sp>
        <p:nvSpPr>
          <p:cNvPr id="43013" name="Rectangle 3">
            <a:extLst>
              <a:ext uri="{FF2B5EF4-FFF2-40B4-BE49-F238E27FC236}">
                <a16:creationId xmlns="" xmlns:a16="http://schemas.microsoft.com/office/drawing/2014/main" id="{68F9AA46-58C9-BFF7-8C29-9904902351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269" y="1772816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Shorten the supply chain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Reduce </a:t>
            </a:r>
            <a:r>
              <a:rPr lang="en-US" altLang="zh-TW" dirty="0"/>
              <a:t>lead-time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Information sharing across the supply chain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Order smoothing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Strategic partnership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Coordinate with retailers to spread deliveries evenly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Reduce minimum batch sizes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Smaller and more frequent replenishments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="" xmlns:a16="http://schemas.microsoft.com/office/drawing/2014/main" id="{8DECBDA8-E420-5248-D8A0-9A5F449E97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="" xmlns:a16="http://schemas.microsoft.com/office/drawing/2014/main" id="{C54281AD-CBB0-5F97-931F-C0341354F3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876708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>
            <a:extLst>
              <a:ext uri="{FF2B5EF4-FFF2-40B4-BE49-F238E27FC236}">
                <a16:creationId xmlns="" xmlns:a16="http://schemas.microsoft.com/office/drawing/2014/main" id="{A42A4631-56E0-3E90-5E07-356AD73F2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Information systems</a:t>
            </a:r>
            <a:endParaRPr lang="zh-TW" altLang="en-US" dirty="0"/>
          </a:p>
        </p:txBody>
      </p:sp>
      <p:sp>
        <p:nvSpPr>
          <p:cNvPr id="11" name="內容版面配置區 10">
            <a:extLst>
              <a:ext uri="{FF2B5EF4-FFF2-40B4-BE49-F238E27FC236}">
                <a16:creationId xmlns="" xmlns:a16="http://schemas.microsoft.com/office/drawing/2014/main" id="{ED8380B8-5AE8-3198-49B2-A826AA43E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4114800"/>
          </a:xfrm>
        </p:spPr>
        <p:txBody>
          <a:bodyPr/>
          <a:lstStyle/>
          <a:p>
            <a:r>
              <a:rPr lang="en-US" altLang="zh-TW" dirty="0"/>
              <a:t>Information sharing through information systems</a:t>
            </a:r>
          </a:p>
          <a:p>
            <a:pPr lvl="1"/>
            <a:r>
              <a:rPr lang="en-US" altLang="zh-TW" dirty="0"/>
              <a:t>“See through” the POS data</a:t>
            </a:r>
          </a:p>
          <a:p>
            <a:pPr lvl="1"/>
            <a:r>
              <a:rPr lang="en-US" altLang="zh-TW" dirty="0"/>
              <a:t>Demand based replenishment</a:t>
            </a:r>
          </a:p>
          <a:p>
            <a:pPr lvl="1"/>
            <a:r>
              <a:rPr lang="en-US" altLang="zh-TW" dirty="0"/>
              <a:t>Better forecasts, rolling forecasts</a:t>
            </a:r>
          </a:p>
          <a:p>
            <a:pPr lvl="1"/>
            <a:r>
              <a:rPr lang="en-US" altLang="zh-TW" dirty="0" err="1"/>
              <a:t>CPFR</a:t>
            </a:r>
            <a:r>
              <a:rPr lang="en-US" altLang="zh-TW" dirty="0"/>
              <a:t>: Continuous Planning, Forecast and Replenishment </a:t>
            </a:r>
          </a:p>
          <a:p>
            <a:r>
              <a:rPr lang="en-US" altLang="zh-TW" dirty="0"/>
              <a:t>Automation of order processing</a:t>
            </a:r>
          </a:p>
          <a:p>
            <a:pPr lvl="1"/>
            <a:r>
              <a:rPr lang="en-US" altLang="zh-TW" dirty="0"/>
              <a:t>Frequent orders with smaller quantity</a:t>
            </a:r>
          </a:p>
          <a:p>
            <a:pPr lvl="1"/>
            <a:r>
              <a:rPr lang="en-US" altLang="zh-TW" dirty="0"/>
              <a:t>Smaller orders quantity</a:t>
            </a:r>
          </a:p>
          <a:p>
            <a:endParaRPr lang="zh-TW" altLang="en-US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="" xmlns:a16="http://schemas.microsoft.com/office/drawing/2014/main" id="{4D6FE451-2664-9221-1B44-4B2AEB9BD44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24C47211-DEFB-2D94-6F7A-67C72DA577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471703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2536</TotalTime>
  <Words>300</Words>
  <Application>Microsoft Office PowerPoint</Application>
  <PresentationFormat>如螢幕大小 (4:3)</PresentationFormat>
  <Paragraphs>78</Paragraphs>
  <Slides>9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9" baseType="lpstr">
      <vt:lpstr>Gulim</vt:lpstr>
      <vt:lpstr>微軟正黑體</vt:lpstr>
      <vt:lpstr>新細明體</vt:lpstr>
      <vt:lpstr>標楷體</vt:lpstr>
      <vt:lpstr>Arial</vt:lpstr>
      <vt:lpstr>Calibri</vt:lpstr>
      <vt:lpstr>Times New Roman</vt:lpstr>
      <vt:lpstr>Webdings</vt:lpstr>
      <vt:lpstr>Wingdings</vt:lpstr>
      <vt:lpstr>0ckf</vt:lpstr>
      <vt:lpstr>Supply Chain and the Bullwhip Effects </vt:lpstr>
      <vt:lpstr>Supply Chain</vt:lpstr>
      <vt:lpstr>Supply Chain: Logistics</vt:lpstr>
      <vt:lpstr>Bullwhip Effects</vt:lpstr>
      <vt:lpstr>Larger fluctuations up stream</vt:lpstr>
      <vt:lpstr>Supply chain dynamics</vt:lpstr>
      <vt:lpstr>Factors resulting in bullwhip effects</vt:lpstr>
      <vt:lpstr>Counter measures</vt:lpstr>
      <vt:lpstr>Information systems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電子化企業 201009</dc:title>
  <dc:creator>CK Farn</dc:creator>
  <cp:lastModifiedBy>CKFarn</cp:lastModifiedBy>
  <cp:revision>172</cp:revision>
  <dcterms:created xsi:type="dcterms:W3CDTF">1999-04-05T16:45:56Z</dcterms:created>
  <dcterms:modified xsi:type="dcterms:W3CDTF">2025-03-27T06:25:08Z</dcterms:modified>
</cp:coreProperties>
</file>