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7"/>
  </p:notesMasterIdLst>
  <p:sldIdLst>
    <p:sldId id="360" r:id="rId2"/>
    <p:sldId id="362" r:id="rId3"/>
    <p:sldId id="411" r:id="rId4"/>
    <p:sldId id="412" r:id="rId5"/>
    <p:sldId id="366" r:id="rId6"/>
    <p:sldId id="471" r:id="rId7"/>
    <p:sldId id="367" r:id="rId8"/>
    <p:sldId id="368" r:id="rId9"/>
    <p:sldId id="416" r:id="rId10"/>
    <p:sldId id="470" r:id="rId11"/>
    <p:sldId id="369" r:id="rId12"/>
    <p:sldId id="418" r:id="rId13"/>
    <p:sldId id="419" r:id="rId14"/>
    <p:sldId id="420" r:id="rId15"/>
    <p:sldId id="424" r:id="rId16"/>
    <p:sldId id="467" r:id="rId17"/>
    <p:sldId id="637" r:id="rId18"/>
    <p:sldId id="425" r:id="rId19"/>
    <p:sldId id="426" r:id="rId20"/>
    <p:sldId id="427" r:id="rId21"/>
    <p:sldId id="428" r:id="rId22"/>
    <p:sldId id="472" r:id="rId23"/>
    <p:sldId id="473" r:id="rId24"/>
    <p:sldId id="429" r:id="rId25"/>
    <p:sldId id="430" r:id="rId26"/>
    <p:sldId id="431" r:id="rId27"/>
    <p:sldId id="432" r:id="rId28"/>
    <p:sldId id="674" r:id="rId29"/>
    <p:sldId id="436" r:id="rId30"/>
    <p:sldId id="476" r:id="rId31"/>
    <p:sldId id="475" r:id="rId32"/>
    <p:sldId id="439" r:id="rId33"/>
    <p:sldId id="440" r:id="rId34"/>
    <p:sldId id="446" r:id="rId35"/>
    <p:sldId id="447" r:id="rId3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0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="" xmlns:a16="http://schemas.microsoft.com/office/drawing/2014/main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4088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="" xmlns:a16="http://schemas.microsoft.com/office/drawing/2014/main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="" xmlns:a16="http://schemas.microsoft.com/office/drawing/2014/main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="" xmlns:a16="http://schemas.microsoft.com/office/drawing/2014/main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23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="" xmlns:a16="http://schemas.microsoft.com/office/drawing/2014/main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="" xmlns:a16="http://schemas.microsoft.com/office/drawing/2014/main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="" xmlns:a16="http://schemas.microsoft.com/office/drawing/2014/main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17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09880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="" xmlns:a16="http://schemas.microsoft.com/office/drawing/2014/main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="" xmlns:a16="http://schemas.microsoft.com/office/drawing/2014/main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="" xmlns:a16="http://schemas.microsoft.com/office/drawing/2014/main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359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="" xmlns:a16="http://schemas.microsoft.com/office/drawing/2014/main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26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="" xmlns:a16="http://schemas.microsoft.com/office/drawing/2014/main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="" xmlns:a16="http://schemas.microsoft.com/office/drawing/2014/main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705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="" xmlns:a16="http://schemas.microsoft.com/office/drawing/2014/main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27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="" xmlns:a16="http://schemas.microsoft.com/office/drawing/2014/main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="" xmlns:a16="http://schemas.microsoft.com/office/drawing/2014/main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5502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="" xmlns:a16="http://schemas.microsoft.com/office/drawing/2014/main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32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="" xmlns:a16="http://schemas.microsoft.com/office/drawing/2014/main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="" xmlns:a16="http://schemas.microsoft.com/office/drawing/2014/main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667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="" xmlns:a16="http://schemas.microsoft.com/office/drawing/2014/main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="" xmlns:a16="http://schemas.microsoft.com/office/drawing/2014/main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146438" name="Rectangle 6">
            <a:extLst>
              <a:ext uri="{FF2B5EF4-FFF2-40B4-BE49-F238E27FC236}">
                <a16:creationId xmlns="" xmlns:a16="http://schemas.microsoft.com/office/drawing/2014/main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="" xmlns:a16="http://schemas.microsoft.com/office/drawing/2014/main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="" xmlns:a16="http://schemas.microsoft.com/office/drawing/2014/main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sz="4800" dirty="0"/>
              <a:t>Business</a:t>
            </a:r>
            <a:r>
              <a:rPr lang="zh-TW" altLang="en-US" sz="4800" dirty="0"/>
              <a:t> </a:t>
            </a:r>
            <a:r>
              <a:rPr lang="en-US" altLang="zh-TW" sz="4800" dirty="0"/>
              <a:t>Model</a:t>
            </a:r>
            <a:endParaRPr lang="zh-TW" altLang="en-US" sz="4800" dirty="0"/>
          </a:p>
        </p:txBody>
      </p:sp>
      <p:sp>
        <p:nvSpPr>
          <p:cNvPr id="3077" name="Text Box 5">
            <a:extLst>
              <a:ext uri="{FF2B5EF4-FFF2-40B4-BE49-F238E27FC236}">
                <a16:creationId xmlns="" xmlns:a16="http://schemas.microsoft.com/office/drawing/2014/main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8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08927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>
              <a:spcBef>
                <a:spcPts val="0"/>
              </a:spcBef>
            </a:pPr>
            <a:endParaRPr lang="en-US" altLang="zh-TW" sz="2400" kern="0" dirty="0">
              <a:ea typeface="標楷體" panose="03000509000000000000" pitchFamily="49" charset="-120"/>
            </a:endParaRPr>
          </a:p>
          <a:p>
            <a:pPr lvl="1">
              <a:spcBef>
                <a:spcPts val="0"/>
              </a:spcBef>
            </a:pPr>
            <a:r>
              <a:rPr lang="en-US" altLang="en-US" sz="2400" dirty="0" err="1"/>
              <a:t>CYCU</a:t>
            </a: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Prof. CK </a:t>
            </a:r>
            <a:r>
              <a:rPr lang="en-US" altLang="en-US" sz="2400" dirty="0" err="1"/>
              <a:t>Farn</a:t>
            </a:r>
            <a:endParaRPr lang="en-US" altLang="zh-TW" sz="2400" dirty="0"/>
          </a:p>
          <a:p>
            <a:pPr>
              <a:spcBef>
                <a:spcPts val="0"/>
              </a:spcBef>
            </a:pPr>
            <a:endParaRPr lang="en-US" altLang="zh-TW" sz="2800" dirty="0"/>
          </a:p>
          <a:p>
            <a:pPr>
              <a:spcBef>
                <a:spcPts val="0"/>
              </a:spcBef>
            </a:pPr>
            <a:r>
              <a:rPr lang="en-US" altLang="zh-TW" sz="1400" dirty="0" err="1"/>
              <a:t>mailto</a:t>
            </a:r>
            <a:r>
              <a:rPr lang="en-US" altLang="zh-TW" sz="1400" dirty="0"/>
              <a:t>: </a:t>
            </a:r>
            <a:r>
              <a:rPr lang="en-US" altLang="zh-TW" sz="1400" dirty="0" err="1"/>
              <a:t>ckfarn@gmail.com</a:t>
            </a:r>
            <a:endParaRPr lang="en-US" altLang="zh-TW" sz="1400" dirty="0"/>
          </a:p>
          <a:p>
            <a:pPr>
              <a:spcBef>
                <a:spcPts val="0"/>
              </a:spcBef>
            </a:pPr>
            <a:r>
              <a:rPr lang="en-US" altLang="zh-TW" sz="1400" dirty="0"/>
              <a:t>http://</a:t>
            </a:r>
            <a:r>
              <a:rPr lang="en-US" altLang="zh-TW" sz="1400" dirty="0" err="1"/>
              <a:t>www.mgt.ncu.edu.tw</a:t>
            </a:r>
            <a:r>
              <a:rPr lang="en-US" altLang="zh-TW" sz="1400" dirty="0"/>
              <a:t>/~</a:t>
            </a:r>
            <a:r>
              <a:rPr lang="en-US" altLang="zh-TW" sz="1400" dirty="0" err="1"/>
              <a:t>ckfarn</a:t>
            </a:r>
            <a:r>
              <a:rPr lang="en-US" altLang="zh-TW" sz="1400" dirty="0"/>
              <a:t>/</a:t>
            </a:r>
            <a:r>
              <a:rPr lang="en-US" altLang="zh-TW" sz="1400" dirty="0" err="1"/>
              <a:t>cycu</a:t>
            </a:r>
            <a:endParaRPr lang="en-US" altLang="zh-TW" sz="1400" dirty="0"/>
          </a:p>
          <a:p>
            <a:pPr lvl="1">
              <a:spcBef>
                <a:spcPts val="0"/>
              </a:spcBef>
            </a:pP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zh-TW" sz="2400" smtClean="0"/>
              <a:t>2025.04 Rev</a:t>
            </a:r>
            <a:endParaRPr lang="en-US" altLang="zh-TW" sz="2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="" xmlns:a16="http://schemas.microsoft.com/office/drawing/2014/main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What are the values for Giant Bike?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Transportation</a:t>
            </a:r>
          </a:p>
          <a:p>
            <a:r>
              <a:rPr lang="en-US" altLang="zh-TW" dirty="0"/>
              <a:t>Health</a:t>
            </a:r>
          </a:p>
          <a:p>
            <a:r>
              <a:rPr lang="en-US" altLang="zh-TW" dirty="0"/>
              <a:t>Leisure</a:t>
            </a:r>
          </a:p>
          <a:p>
            <a:r>
              <a:rPr lang="en-US" altLang="zh-TW" dirty="0"/>
              <a:t>Life Style</a:t>
            </a:r>
          </a:p>
          <a:p>
            <a:endParaRPr lang="en-US" altLang="zh-TW" dirty="0"/>
          </a:p>
          <a:p>
            <a:r>
              <a:rPr lang="en-US" altLang="zh-TW" dirty="0">
                <a:solidFill>
                  <a:srgbClr val="CC0000"/>
                </a:solidFill>
              </a:rPr>
              <a:t>Value for U-Bike?</a:t>
            </a:r>
            <a:endParaRPr lang="zh-TW" altLang="en-US" dirty="0">
              <a:solidFill>
                <a:srgbClr val="CC0000"/>
              </a:solidFill>
            </a:endParaRPr>
          </a:p>
        </p:txBody>
      </p:sp>
      <p:sp>
        <p:nvSpPr>
          <p:cNvPr id="15364" name="頁尾版面配置區 3">
            <a:extLst>
              <a:ext uri="{FF2B5EF4-FFF2-40B4-BE49-F238E27FC236}">
                <a16:creationId xmlns="" xmlns:a16="http://schemas.microsoft.com/office/drawing/2014/main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="" xmlns:a16="http://schemas.microsoft.com/office/drawing/2014/main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="" xmlns:a16="http://schemas.microsoft.com/office/drawing/2014/main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="" xmlns:a16="http://schemas.microsoft.com/office/drawing/2014/main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="" xmlns:a16="http://schemas.microsoft.com/office/drawing/2014/main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Key Partners</a:t>
            </a:r>
            <a:endParaRPr lang="zh-TW" altLang="en-US" dirty="0"/>
          </a:p>
        </p:txBody>
      </p:sp>
      <p:sp>
        <p:nvSpPr>
          <p:cNvPr id="16389" name="Rectangle 3">
            <a:extLst>
              <a:ext uri="{FF2B5EF4-FFF2-40B4-BE49-F238E27FC236}">
                <a16:creationId xmlns="" xmlns:a16="http://schemas.microsoft.com/office/drawing/2014/main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are your suppliers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Producer? intermediary/agent?</a:t>
            </a:r>
          </a:p>
          <a:p>
            <a:pPr eaLnBrk="1" hangingPunct="1"/>
            <a:r>
              <a:rPr lang="en-US" altLang="zh-TW" sz="2800" dirty="0"/>
              <a:t>What is your relationship with the supplier?</a:t>
            </a:r>
          </a:p>
          <a:p>
            <a:pPr lvl="1" eaLnBrk="1" hangingPunct="1"/>
            <a:r>
              <a:rPr lang="en-US" altLang="zh-TW" sz="2400" dirty="0"/>
              <a:t>Stranger</a:t>
            </a:r>
          </a:p>
          <a:p>
            <a:pPr lvl="1" eaLnBrk="1" hangingPunct="1"/>
            <a:r>
              <a:rPr lang="en-US" altLang="zh-TW" sz="2400" dirty="0"/>
              <a:t>Co-opetition (competition and cooperation)</a:t>
            </a:r>
          </a:p>
          <a:p>
            <a:pPr lvl="2" eaLnBrk="1" hangingPunct="1"/>
            <a:r>
              <a:rPr lang="en-US" altLang="zh-TW" sz="2000" dirty="0"/>
              <a:t>Apple and Samsung</a:t>
            </a:r>
          </a:p>
          <a:p>
            <a:pPr lvl="1" eaLnBrk="1" hangingPunct="1"/>
            <a:r>
              <a:rPr lang="en-US" altLang="zh-TW" sz="2400" dirty="0"/>
              <a:t>Long term cooperation</a:t>
            </a:r>
          </a:p>
          <a:p>
            <a:pPr lvl="2" eaLnBrk="1" hangingPunct="1"/>
            <a:r>
              <a:rPr lang="en-US" altLang="zh-TW" sz="2000" dirty="0"/>
              <a:t>Apple and </a:t>
            </a:r>
            <a:r>
              <a:rPr lang="en-US" altLang="zh-TW" sz="2000" dirty="0" err="1"/>
              <a:t>FoxConn</a:t>
            </a:r>
            <a:endParaRPr lang="en-US" altLang="zh-TW" sz="2000" dirty="0"/>
          </a:p>
          <a:p>
            <a:pPr marL="0" indent="0" eaLnBrk="1" hangingPunct="1">
              <a:buNone/>
            </a:pPr>
            <a:endParaRPr lang="en-US" altLang="zh-TW" sz="28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="" xmlns:a16="http://schemas.microsoft.com/office/drawing/2014/main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="" xmlns:a16="http://schemas.microsoft.com/office/drawing/2014/main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="" xmlns:a16="http://schemas.microsoft.com/office/drawing/2014/main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="" xmlns:a16="http://schemas.microsoft.com/office/drawing/2014/main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Customer</a:t>
            </a:r>
            <a:endParaRPr lang="zh-TW" altLang="en-US" dirty="0"/>
          </a:p>
        </p:txBody>
      </p:sp>
      <p:sp>
        <p:nvSpPr>
          <p:cNvPr id="18438" name="AutoShape 4">
            <a:extLst>
              <a:ext uri="{FF2B5EF4-FFF2-40B4-BE49-F238E27FC236}">
                <a16:creationId xmlns="" xmlns:a16="http://schemas.microsoft.com/office/drawing/2014/main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39" name="AutoShape 5">
            <a:extLst>
              <a:ext uri="{FF2B5EF4-FFF2-40B4-BE49-F238E27FC236}">
                <a16:creationId xmlns="" xmlns:a16="http://schemas.microsoft.com/office/drawing/2014/main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0" name="AutoShape 6">
            <a:extLst>
              <a:ext uri="{FF2B5EF4-FFF2-40B4-BE49-F238E27FC236}">
                <a16:creationId xmlns="" xmlns:a16="http://schemas.microsoft.com/office/drawing/2014/main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1" name="AutoShape 7">
            <a:extLst>
              <a:ext uri="{FF2B5EF4-FFF2-40B4-BE49-F238E27FC236}">
                <a16:creationId xmlns="" xmlns:a16="http://schemas.microsoft.com/office/drawing/2014/main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grpSp>
        <p:nvGrpSpPr>
          <p:cNvPr id="357384" name="Group 8">
            <a:extLst>
              <a:ext uri="{FF2B5EF4-FFF2-40B4-BE49-F238E27FC236}">
                <a16:creationId xmlns="" xmlns:a16="http://schemas.microsoft.com/office/drawing/2014/main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421187" cy="3744913"/>
            <a:chOff x="1565" y="1434"/>
            <a:chExt cx="2785" cy="2359"/>
          </a:xfrm>
        </p:grpSpPr>
        <p:sp>
          <p:nvSpPr>
            <p:cNvPr id="18452" name="Line 9">
              <a:extLst>
                <a:ext uri="{FF2B5EF4-FFF2-40B4-BE49-F238E27FC236}">
                  <a16:creationId xmlns="" xmlns:a16="http://schemas.microsoft.com/office/drawing/2014/main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="" xmlns:a16="http://schemas.microsoft.com/office/drawing/2014/main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="" xmlns:a16="http://schemas.microsoft.com/office/drawing/2014/main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="" xmlns:a16="http://schemas.microsoft.com/office/drawing/2014/main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="" xmlns:a16="http://schemas.microsoft.com/office/drawing/2014/main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1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="" xmlns:a16="http://schemas.microsoft.com/office/drawing/2014/main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4" y="2636838"/>
            <a:ext cx="4008435" cy="3702049"/>
            <a:chOff x="2381" y="1525"/>
            <a:chExt cx="2525" cy="2332"/>
          </a:xfrm>
        </p:grpSpPr>
        <p:sp>
          <p:nvSpPr>
            <p:cNvPr id="18447" name="Line 15">
              <a:extLst>
                <a:ext uri="{FF2B5EF4-FFF2-40B4-BE49-F238E27FC236}">
                  <a16:creationId xmlns="" xmlns:a16="http://schemas.microsoft.com/office/drawing/2014/main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="" xmlns:a16="http://schemas.microsoft.com/office/drawing/2014/main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="" xmlns:a16="http://schemas.microsoft.com/office/drawing/2014/main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="" xmlns:a16="http://schemas.microsoft.com/office/drawing/2014/main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="" xmlns:a16="http://schemas.microsoft.com/office/drawing/2014/main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6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rgbClr val="CC0000"/>
                  </a:solidFill>
                </a:rPr>
                <a:t>Strategic partners</a:t>
              </a:r>
              <a:endParaRPr lang="zh-TW" altLang="en-US" b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="" xmlns:a16="http://schemas.microsoft.com/office/drawing/2014/main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614487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="" xmlns:a16="http://schemas.microsoft.com/office/drawing/2014/main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Focal</a:t>
            </a:r>
            <a:endParaRPr lang="zh-TW" altLang="en-US" dirty="0"/>
          </a:p>
        </p:txBody>
      </p:sp>
      <p:sp>
        <p:nvSpPr>
          <p:cNvPr id="18446" name="Line 22">
            <a:extLst>
              <a:ext uri="{FF2B5EF4-FFF2-40B4-BE49-F238E27FC236}">
                <a16:creationId xmlns="" xmlns:a16="http://schemas.microsoft.com/office/drawing/2014/main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="" xmlns:a16="http://schemas.microsoft.com/office/drawing/2014/main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="" xmlns:a16="http://schemas.microsoft.com/office/drawing/2014/main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="" xmlns:a16="http://schemas.microsoft.com/office/drawing/2014/main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4800" dirty="0"/>
              <a:t>Key Resources</a:t>
            </a:r>
            <a:endParaRPr lang="zh-TW" altLang="en-US" sz="4800" dirty="0"/>
          </a:p>
        </p:txBody>
      </p:sp>
      <p:sp>
        <p:nvSpPr>
          <p:cNvPr id="19461" name="Rectangle 3">
            <a:extLst>
              <a:ext uri="{FF2B5EF4-FFF2-40B4-BE49-F238E27FC236}">
                <a16:creationId xmlns="" xmlns:a16="http://schemas.microsoft.com/office/drawing/2014/main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What special resources do you have?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Brands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Technology, pattern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Money reserve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Special market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Physical resources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="" xmlns:a16="http://schemas.microsoft.com/office/drawing/2014/main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="" xmlns:a16="http://schemas.microsoft.com/office/drawing/2014/main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="" xmlns:a16="http://schemas.microsoft.com/office/drawing/2014/main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800" dirty="0"/>
              <a:t>Key Activities</a:t>
            </a:r>
            <a:endParaRPr lang="zh-TW" altLang="en-US" sz="4800" dirty="0"/>
          </a:p>
        </p:txBody>
      </p:sp>
      <p:sp>
        <p:nvSpPr>
          <p:cNvPr id="20485" name="Rectangle 3">
            <a:extLst>
              <a:ext uri="{FF2B5EF4-FFF2-40B4-BE49-F238E27FC236}">
                <a16:creationId xmlns="" xmlns:a16="http://schemas.microsoft.com/office/drawing/2014/main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0916" y="1690195"/>
            <a:ext cx="7815263" cy="1337568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Value Chain 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 business has to decide which activities to pursue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Leaving others to its partners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="" xmlns:a16="http://schemas.microsoft.com/office/drawing/2014/main" id="{A6FA0932-CDC6-B8D7-F860-C0C6CAC1880D}"/>
              </a:ext>
            </a:extLst>
          </p:cNvPr>
          <p:cNvSpPr txBox="1"/>
          <p:nvPr/>
        </p:nvSpPr>
        <p:spPr>
          <a:xfrm>
            <a:off x="103175" y="5599961"/>
            <a:ext cx="1045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Design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="" xmlns:a16="http://schemas.microsoft.com/office/drawing/2014/main" id="{AC3E4C50-42F0-3E87-1CD2-53B040203100}"/>
              </a:ext>
            </a:extLst>
          </p:cNvPr>
          <p:cNvSpPr txBox="1"/>
          <p:nvPr/>
        </p:nvSpPr>
        <p:spPr>
          <a:xfrm>
            <a:off x="1704406" y="5464627"/>
            <a:ext cx="1372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Process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="" xmlns:a16="http://schemas.microsoft.com/office/drawing/2014/main" id="{3E79293C-9076-03BE-E495-D55089FBD0D7}"/>
              </a:ext>
            </a:extLst>
          </p:cNvPr>
          <p:cNvSpPr txBox="1"/>
          <p:nvPr/>
        </p:nvSpPr>
        <p:spPr>
          <a:xfrm>
            <a:off x="3258548" y="5826146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="" xmlns:a16="http://schemas.microsoft.com/office/drawing/2014/main" id="{EFC3B7FF-8334-1C6B-6C84-43926D9892A5}"/>
              </a:ext>
            </a:extLst>
          </p:cNvPr>
          <p:cNvSpPr txBox="1"/>
          <p:nvPr/>
        </p:nvSpPr>
        <p:spPr>
          <a:xfrm>
            <a:off x="4861072" y="5675416"/>
            <a:ext cx="12506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Marketing</a:t>
            </a:r>
          </a:p>
        </p:txBody>
      </p:sp>
      <p:sp>
        <p:nvSpPr>
          <p:cNvPr id="20486" name="AutoShape 4">
            <a:extLst>
              <a:ext uri="{FF2B5EF4-FFF2-40B4-BE49-F238E27FC236}">
                <a16:creationId xmlns="" xmlns:a16="http://schemas.microsoft.com/office/drawing/2014/main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87" name="AutoShape 5">
            <a:extLst>
              <a:ext uri="{FF2B5EF4-FFF2-40B4-BE49-F238E27FC236}">
                <a16:creationId xmlns="" xmlns:a16="http://schemas.microsoft.com/office/drawing/2014/main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8" name="AutoShape 6">
            <a:extLst>
              <a:ext uri="{FF2B5EF4-FFF2-40B4-BE49-F238E27FC236}">
                <a16:creationId xmlns="" xmlns:a16="http://schemas.microsoft.com/office/drawing/2014/main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9" name="AutoShape 7">
            <a:extLst>
              <a:ext uri="{FF2B5EF4-FFF2-40B4-BE49-F238E27FC236}">
                <a16:creationId xmlns="" xmlns:a16="http://schemas.microsoft.com/office/drawing/2014/main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0" name="AutoShape 8">
            <a:extLst>
              <a:ext uri="{FF2B5EF4-FFF2-40B4-BE49-F238E27FC236}">
                <a16:creationId xmlns="" xmlns:a16="http://schemas.microsoft.com/office/drawing/2014/main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1" name="AutoShape 9">
            <a:extLst>
              <a:ext uri="{FF2B5EF4-FFF2-40B4-BE49-F238E27FC236}">
                <a16:creationId xmlns="" xmlns:a16="http://schemas.microsoft.com/office/drawing/2014/main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2" name="AutoShape 10">
            <a:extLst>
              <a:ext uri="{FF2B5EF4-FFF2-40B4-BE49-F238E27FC236}">
                <a16:creationId xmlns="" xmlns:a16="http://schemas.microsoft.com/office/drawing/2014/main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3" name="AutoShape 11">
            <a:extLst>
              <a:ext uri="{FF2B5EF4-FFF2-40B4-BE49-F238E27FC236}">
                <a16:creationId xmlns="" xmlns:a16="http://schemas.microsoft.com/office/drawing/2014/main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4" name="AutoShape 12">
            <a:extLst>
              <a:ext uri="{FF2B5EF4-FFF2-40B4-BE49-F238E27FC236}">
                <a16:creationId xmlns="" xmlns:a16="http://schemas.microsoft.com/office/drawing/2014/main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5" name="AutoShape 13">
            <a:extLst>
              <a:ext uri="{FF2B5EF4-FFF2-40B4-BE49-F238E27FC236}">
                <a16:creationId xmlns="" xmlns:a16="http://schemas.microsoft.com/office/drawing/2014/main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6" name="AutoShape 14">
            <a:extLst>
              <a:ext uri="{FF2B5EF4-FFF2-40B4-BE49-F238E27FC236}">
                <a16:creationId xmlns="" xmlns:a16="http://schemas.microsoft.com/office/drawing/2014/main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="" xmlns:a16="http://schemas.microsoft.com/office/drawing/2014/main" id="{B20F60A4-8A86-06A3-D58D-F8BEBCD02F15}"/>
              </a:ext>
            </a:extLst>
          </p:cNvPr>
          <p:cNvCxnSpPr>
            <a:cxnSpLocks/>
          </p:cNvCxnSpPr>
          <p:nvPr/>
        </p:nvCxnSpPr>
        <p:spPr>
          <a:xfrm>
            <a:off x="748623" y="4129943"/>
            <a:ext cx="353331" cy="44964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="" xmlns:a16="http://schemas.microsoft.com/office/drawing/2014/main" id="{C69EAB8E-2A0D-1491-52AD-D4A8F813E8CC}"/>
              </a:ext>
            </a:extLst>
          </p:cNvPr>
          <p:cNvCxnSpPr>
            <a:cxnSpLocks/>
          </p:cNvCxnSpPr>
          <p:nvPr/>
        </p:nvCxnSpPr>
        <p:spPr>
          <a:xfrm flipV="1">
            <a:off x="807151" y="5195999"/>
            <a:ext cx="854967" cy="537257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="" xmlns:a16="http://schemas.microsoft.com/office/drawing/2014/main" id="{D74CFC57-415A-9875-4557-14A1B65481E5}"/>
              </a:ext>
            </a:extLst>
          </p:cNvPr>
          <p:cNvCxnSpPr>
            <a:cxnSpLocks/>
          </p:cNvCxnSpPr>
          <p:nvPr/>
        </p:nvCxnSpPr>
        <p:spPr>
          <a:xfrm flipV="1">
            <a:off x="2743205" y="5223583"/>
            <a:ext cx="445404" cy="272048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="" xmlns:a16="http://schemas.microsoft.com/office/drawing/2014/main" id="{8DA24833-4CF7-FDE3-4E2F-7144B1DB6664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3912734" y="5259233"/>
            <a:ext cx="676010" cy="56691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="" xmlns:a16="http://schemas.microsoft.com/office/drawing/2014/main" id="{6107A9FD-D7A5-5715-C3A6-DCA21C930C73}"/>
              </a:ext>
            </a:extLst>
          </p:cNvPr>
          <p:cNvCxnSpPr>
            <a:cxnSpLocks/>
          </p:cNvCxnSpPr>
          <p:nvPr/>
        </p:nvCxnSpPr>
        <p:spPr>
          <a:xfrm>
            <a:off x="4997834" y="3986109"/>
            <a:ext cx="218919" cy="511285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="" xmlns:a16="http://schemas.microsoft.com/office/drawing/2014/main" id="{77694971-A5F5-EE88-90C8-54D5F90C624B}"/>
              </a:ext>
            </a:extLst>
          </p:cNvPr>
          <p:cNvCxnSpPr>
            <a:cxnSpLocks/>
          </p:cNvCxnSpPr>
          <p:nvPr/>
        </p:nvCxnSpPr>
        <p:spPr>
          <a:xfrm flipV="1">
            <a:off x="5486404" y="5259233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="" xmlns:a16="http://schemas.microsoft.com/office/drawing/2014/main" id="{82AC40A8-112A-714A-B50E-4618C18EDBD2}"/>
              </a:ext>
            </a:extLst>
          </p:cNvPr>
          <p:cNvSpPr txBox="1"/>
          <p:nvPr/>
        </p:nvSpPr>
        <p:spPr>
          <a:xfrm>
            <a:off x="180761" y="3422057"/>
            <a:ext cx="1606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Requirements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="" xmlns:a16="http://schemas.microsoft.com/office/drawing/2014/main" id="{E45BA76E-C001-3A11-7F6A-F6A00526B393}"/>
              </a:ext>
            </a:extLst>
          </p:cNvPr>
          <p:cNvSpPr txBox="1"/>
          <p:nvPr/>
        </p:nvSpPr>
        <p:spPr>
          <a:xfrm>
            <a:off x="1730124" y="3195515"/>
            <a:ext cx="13067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System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Integration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="" xmlns:a16="http://schemas.microsoft.com/office/drawing/2014/main" id="{DA14AFC5-ADF5-AC1D-500F-2F8142326724}"/>
              </a:ext>
            </a:extLst>
          </p:cNvPr>
          <p:cNvCxnSpPr>
            <a:cxnSpLocks/>
          </p:cNvCxnSpPr>
          <p:nvPr/>
        </p:nvCxnSpPr>
        <p:spPr>
          <a:xfrm>
            <a:off x="2293474" y="3873333"/>
            <a:ext cx="276897" cy="65975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="" xmlns:a16="http://schemas.microsoft.com/office/drawing/2014/main" id="{6B391632-A2A6-F864-2544-7815A85A56AA}"/>
              </a:ext>
            </a:extLst>
          </p:cNvPr>
          <p:cNvSpPr txBox="1"/>
          <p:nvPr/>
        </p:nvSpPr>
        <p:spPr>
          <a:xfrm>
            <a:off x="3098333" y="3285629"/>
            <a:ext cx="1492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Procurement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="" xmlns:a16="http://schemas.microsoft.com/office/drawing/2014/main" id="{A3EDE07B-3E29-0534-CDC4-D62087E879EB}"/>
              </a:ext>
            </a:extLst>
          </p:cNvPr>
          <p:cNvCxnSpPr>
            <a:cxnSpLocks/>
          </p:cNvCxnSpPr>
          <p:nvPr/>
        </p:nvCxnSpPr>
        <p:spPr>
          <a:xfrm>
            <a:off x="3679813" y="3671207"/>
            <a:ext cx="342641" cy="76836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="" xmlns:a16="http://schemas.microsoft.com/office/drawing/2014/main" id="{A9A150D2-0380-8FA4-6E86-A3F0C2A18A81}"/>
              </a:ext>
            </a:extLst>
          </p:cNvPr>
          <p:cNvSpPr txBox="1"/>
          <p:nvPr/>
        </p:nvSpPr>
        <p:spPr>
          <a:xfrm>
            <a:off x="4424107" y="3585999"/>
            <a:ext cx="112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Logistics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="" xmlns:a16="http://schemas.microsoft.com/office/drawing/2014/main" id="{C58998AB-68A2-4B1C-9E02-8A3B39D21D5D}"/>
              </a:ext>
            </a:extLst>
          </p:cNvPr>
          <p:cNvSpPr txBox="1"/>
          <p:nvPr/>
        </p:nvSpPr>
        <p:spPr>
          <a:xfrm>
            <a:off x="5550205" y="3064360"/>
            <a:ext cx="1521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Channel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Management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29" name="直線單箭頭接點 28">
            <a:extLst>
              <a:ext uri="{FF2B5EF4-FFF2-40B4-BE49-F238E27FC236}">
                <a16:creationId xmlns="" xmlns:a16="http://schemas.microsoft.com/office/drawing/2014/main" id="{4BEC4F67-B746-1E26-BE82-40F1A6571BDC}"/>
              </a:ext>
            </a:extLst>
          </p:cNvPr>
          <p:cNvCxnSpPr>
            <a:cxnSpLocks/>
          </p:cNvCxnSpPr>
          <p:nvPr/>
        </p:nvCxnSpPr>
        <p:spPr>
          <a:xfrm>
            <a:off x="6449917" y="3693537"/>
            <a:ext cx="192683" cy="74603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="" xmlns:a16="http://schemas.microsoft.com/office/drawing/2014/main" id="{89CB55F9-86D1-86D3-2E54-FC3CEB711A80}"/>
              </a:ext>
            </a:extLst>
          </p:cNvPr>
          <p:cNvSpPr txBox="1"/>
          <p:nvPr/>
        </p:nvSpPr>
        <p:spPr>
          <a:xfrm>
            <a:off x="6349095" y="5815416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Sales</a:t>
            </a:r>
          </a:p>
        </p:txBody>
      </p:sp>
      <p:cxnSp>
        <p:nvCxnSpPr>
          <p:cNvPr id="39" name="直線單箭頭接點 38">
            <a:extLst>
              <a:ext uri="{FF2B5EF4-FFF2-40B4-BE49-F238E27FC236}">
                <a16:creationId xmlns="" xmlns:a16="http://schemas.microsoft.com/office/drawing/2014/main" id="{83434C91-831A-CCF8-D4E9-68AF15C56CDF}"/>
              </a:ext>
            </a:extLst>
          </p:cNvPr>
          <p:cNvCxnSpPr>
            <a:cxnSpLocks/>
          </p:cNvCxnSpPr>
          <p:nvPr/>
        </p:nvCxnSpPr>
        <p:spPr>
          <a:xfrm flipV="1">
            <a:off x="6765291" y="5291562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="" xmlns:a16="http://schemas.microsoft.com/office/drawing/2014/main" id="{662EB409-3F3B-01CF-A62E-EB34135EC26C}"/>
              </a:ext>
            </a:extLst>
          </p:cNvPr>
          <p:cNvSpPr txBox="1"/>
          <p:nvPr/>
        </p:nvSpPr>
        <p:spPr>
          <a:xfrm>
            <a:off x="7299058" y="3350585"/>
            <a:ext cx="1329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After Sales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Service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41" name="直線單箭頭接點 40">
            <a:extLst>
              <a:ext uri="{FF2B5EF4-FFF2-40B4-BE49-F238E27FC236}">
                <a16:creationId xmlns="" xmlns:a16="http://schemas.microsoft.com/office/drawing/2014/main" id="{4CCCFD24-5B38-EE63-8BD0-A4397AE5D660}"/>
              </a:ext>
            </a:extLst>
          </p:cNvPr>
          <p:cNvCxnSpPr>
            <a:cxnSpLocks/>
          </p:cNvCxnSpPr>
          <p:nvPr/>
        </p:nvCxnSpPr>
        <p:spPr>
          <a:xfrm>
            <a:off x="7895913" y="4008276"/>
            <a:ext cx="136048" cy="4312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="" xmlns:a16="http://schemas.microsoft.com/office/drawing/2014/main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="" xmlns:a16="http://schemas.microsoft.com/office/drawing/2014/main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="" xmlns:a16="http://schemas.microsoft.com/office/drawing/2014/main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Segments</a:t>
            </a:r>
            <a:endParaRPr lang="zh-TW" altLang="en-US" sz="4400" dirty="0"/>
          </a:p>
        </p:txBody>
      </p:sp>
      <p:sp>
        <p:nvSpPr>
          <p:cNvPr id="363523" name="Rectangle 3">
            <a:extLst>
              <a:ext uri="{FF2B5EF4-FFF2-40B4-BE49-F238E27FC236}">
                <a16:creationId xmlns="" xmlns:a16="http://schemas.microsoft.com/office/drawing/2014/main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672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The Target audience of the value propositions</a:t>
            </a:r>
          </a:p>
          <a:p>
            <a:pPr eaLnBrk="1" hangingPunct="1"/>
            <a:r>
              <a:rPr lang="en-US" altLang="zh-TW" sz="2800" dirty="0"/>
              <a:t>TA</a:t>
            </a:r>
            <a:endParaRPr lang="en-US" altLang="zh-TW" sz="28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Business customer (to B)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Consumer (to C)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Specific segments (e.g. education, military, …)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First-time users or replacement market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="" xmlns:a16="http://schemas.microsoft.com/office/drawing/2014/main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Many types of customers</a:t>
            </a:r>
            <a:endParaRPr lang="zh-TW" altLang="en-US" dirty="0"/>
          </a:p>
        </p:txBody>
      </p:sp>
      <p:sp>
        <p:nvSpPr>
          <p:cNvPr id="38915" name="內容版面配置區 2">
            <a:extLst>
              <a:ext uri="{FF2B5EF4-FFF2-40B4-BE49-F238E27FC236}">
                <a16:creationId xmlns="" xmlns:a16="http://schemas.microsoft.com/office/drawing/2014/main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 are the customers of Google Search?</a:t>
            </a:r>
          </a:p>
          <a:p>
            <a:pPr eaLnBrk="1" hangingPunct="1"/>
            <a:r>
              <a:rPr lang="en-US" altLang="zh-TW" dirty="0"/>
              <a:t>Easy to identify customers in a two-way transaction, but what if there are multi-way exchange?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All </a:t>
            </a:r>
            <a:r>
              <a:rPr lang="en-US" altLang="zh-TW" dirty="0">
                <a:solidFill>
                  <a:srgbClr val="C00000"/>
                </a:solidFill>
              </a:rPr>
              <a:t>customers</a:t>
            </a:r>
            <a:r>
              <a:rPr lang="en-US" altLang="zh-TW" dirty="0"/>
              <a:t> must me treated well</a:t>
            </a:r>
            <a:endParaRPr lang="zh-TW" altLang="en-US" dirty="0"/>
          </a:p>
        </p:txBody>
      </p:sp>
      <p:sp>
        <p:nvSpPr>
          <p:cNvPr id="38916" name="頁尾版面配置區 3">
            <a:extLst>
              <a:ext uri="{FF2B5EF4-FFF2-40B4-BE49-F238E27FC236}">
                <a16:creationId xmlns="" xmlns:a16="http://schemas.microsoft.com/office/drawing/2014/main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="" xmlns:a16="http://schemas.microsoft.com/office/drawing/2014/main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="" xmlns:a16="http://schemas.microsoft.com/office/drawing/2014/main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Multi-way value exchange</a:t>
            </a:r>
            <a:r>
              <a:rPr lang="zh-TW" altLang="en-US" sz="3600" dirty="0"/>
              <a:t>：</a:t>
            </a:r>
            <a:r>
              <a:rPr lang="en-US" altLang="zh-TW" sz="3200" dirty="0">
                <a:solidFill>
                  <a:schemeClr val="bg1"/>
                </a:solidFill>
              </a:rPr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="" xmlns:a16="http://schemas.microsoft.com/office/drawing/2014/main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Web</a:t>
            </a:r>
          </a:p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Sites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9940" name="Oval 4">
            <a:extLst>
              <a:ext uri="{FF2B5EF4-FFF2-40B4-BE49-F238E27FC236}">
                <a16:creationId xmlns="" xmlns:a16="http://schemas.microsoft.com/office/drawing/2014/main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+mn-lt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="" xmlns:a16="http://schemas.microsoft.com/office/drawing/2014/main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="" xmlns:a16="http://schemas.microsoft.com/office/drawing/2014/main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="" xmlns:a16="http://schemas.microsoft.com/office/drawing/2014/main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="" xmlns:a16="http://schemas.microsoft.com/office/drawing/2014/main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="" xmlns:a16="http://schemas.microsoft.com/office/drawing/2014/main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6" name="Line 10">
            <a:extLst>
              <a:ext uri="{FF2B5EF4-FFF2-40B4-BE49-F238E27FC236}">
                <a16:creationId xmlns="" xmlns:a16="http://schemas.microsoft.com/office/drawing/2014/main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7" name="Text Box 11">
            <a:extLst>
              <a:ext uri="{FF2B5EF4-FFF2-40B4-BE49-F238E27FC236}">
                <a16:creationId xmlns="" xmlns:a16="http://schemas.microsoft.com/office/drawing/2014/main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831" y="2459980"/>
            <a:ext cx="1710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Knowledge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8" name="Text Box 12">
            <a:extLst>
              <a:ext uri="{FF2B5EF4-FFF2-40B4-BE49-F238E27FC236}">
                <a16:creationId xmlns="" xmlns:a16="http://schemas.microsoft.com/office/drawing/2014/main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930" y="3397093"/>
            <a:ext cx="10919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Head </a:t>
            </a:r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counts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9" name="Text Box 13">
            <a:extLst>
              <a:ext uri="{FF2B5EF4-FFF2-40B4-BE49-F238E27FC236}">
                <a16:creationId xmlns="" xmlns:a16="http://schemas.microsoft.com/office/drawing/2014/main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9810" y="2528888"/>
            <a:ext cx="1861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sources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0" name="Text Box 14">
            <a:extLst>
              <a:ext uri="{FF2B5EF4-FFF2-40B4-BE49-F238E27FC236}">
                <a16:creationId xmlns="" xmlns:a16="http://schemas.microsoft.com/office/drawing/2014/main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921" y="3411686"/>
            <a:ext cx="20505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exposure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1" name="Line 15">
            <a:extLst>
              <a:ext uri="{FF2B5EF4-FFF2-40B4-BE49-F238E27FC236}">
                <a16:creationId xmlns="" xmlns:a16="http://schemas.microsoft.com/office/drawing/2014/main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2" name="Line 16">
            <a:extLst>
              <a:ext uri="{FF2B5EF4-FFF2-40B4-BE49-F238E27FC236}">
                <a16:creationId xmlns="" xmlns:a16="http://schemas.microsoft.com/office/drawing/2014/main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3" name="Text Box 17">
            <a:extLst>
              <a:ext uri="{FF2B5EF4-FFF2-40B4-BE49-F238E27FC236}">
                <a16:creationId xmlns="" xmlns:a16="http://schemas.microsoft.com/office/drawing/2014/main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$$</a:t>
            </a:r>
          </a:p>
        </p:txBody>
      </p:sp>
      <p:sp>
        <p:nvSpPr>
          <p:cNvPr id="39954" name="Text Box 18">
            <a:extLst>
              <a:ext uri="{FF2B5EF4-FFF2-40B4-BE49-F238E27FC236}">
                <a16:creationId xmlns="" xmlns:a16="http://schemas.microsoft.com/office/drawing/2014/main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1265" y="4348311"/>
            <a:ext cx="20681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Ads exposure</a:t>
            </a:r>
            <a:endParaRPr lang="zh-TW" altLang="en-US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9955" name="Line 20">
            <a:extLst>
              <a:ext uri="{FF2B5EF4-FFF2-40B4-BE49-F238E27FC236}">
                <a16:creationId xmlns="" xmlns:a16="http://schemas.microsoft.com/office/drawing/2014/main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6" name="Line 21">
            <a:extLst>
              <a:ext uri="{FF2B5EF4-FFF2-40B4-BE49-F238E27FC236}">
                <a16:creationId xmlns="" xmlns:a16="http://schemas.microsoft.com/office/drawing/2014/main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7" name="Line 22">
            <a:extLst>
              <a:ext uri="{FF2B5EF4-FFF2-40B4-BE49-F238E27FC236}">
                <a16:creationId xmlns="" xmlns:a16="http://schemas.microsoft.com/office/drawing/2014/main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8" name="Line 23">
            <a:extLst>
              <a:ext uri="{FF2B5EF4-FFF2-40B4-BE49-F238E27FC236}">
                <a16:creationId xmlns="" xmlns:a16="http://schemas.microsoft.com/office/drawing/2014/main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9" name="Text Box 24">
            <a:extLst>
              <a:ext uri="{FF2B5EF4-FFF2-40B4-BE49-F238E27FC236}">
                <a16:creationId xmlns="" xmlns:a16="http://schemas.microsoft.com/office/drawing/2014/main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  <a:latin typeface="+mn-lt"/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="" xmlns:a16="http://schemas.microsoft.com/office/drawing/2014/main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2458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Product</a:t>
            </a:r>
          </a:p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1" name="Line 26">
            <a:extLst>
              <a:ext uri="{FF2B5EF4-FFF2-40B4-BE49-F238E27FC236}">
                <a16:creationId xmlns="" xmlns:a16="http://schemas.microsoft.com/office/drawing/2014/main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2" name="Line 27">
            <a:extLst>
              <a:ext uri="{FF2B5EF4-FFF2-40B4-BE49-F238E27FC236}">
                <a16:creationId xmlns="" xmlns:a16="http://schemas.microsoft.com/office/drawing/2014/main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3" name="Line 28">
            <a:extLst>
              <a:ext uri="{FF2B5EF4-FFF2-40B4-BE49-F238E27FC236}">
                <a16:creationId xmlns="" xmlns:a16="http://schemas.microsoft.com/office/drawing/2014/main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4" name="Line 29">
            <a:extLst>
              <a:ext uri="{FF2B5EF4-FFF2-40B4-BE49-F238E27FC236}">
                <a16:creationId xmlns="" xmlns:a16="http://schemas.microsoft.com/office/drawing/2014/main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5" name="Text Box 30">
            <a:extLst>
              <a:ext uri="{FF2B5EF4-FFF2-40B4-BE49-F238E27FC236}">
                <a16:creationId xmlns="" xmlns:a16="http://schemas.microsoft.com/office/drawing/2014/main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130" y="1671141"/>
            <a:ext cx="17940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 release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6" name="Text Box 31">
            <a:extLst>
              <a:ext uri="{FF2B5EF4-FFF2-40B4-BE49-F238E27FC236}">
                <a16:creationId xmlns="" xmlns:a16="http://schemas.microsoft.com/office/drawing/2014/main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5481" y="1906092"/>
            <a:ext cx="14863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Exposure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7" name="頁尾版面配置區 1">
            <a:extLst>
              <a:ext uri="{FF2B5EF4-FFF2-40B4-BE49-F238E27FC236}">
                <a16:creationId xmlns="" xmlns:a16="http://schemas.microsoft.com/office/drawing/2014/main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="" xmlns:a16="http://schemas.microsoft.com/office/drawing/2014/main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="" xmlns:a16="http://schemas.microsoft.com/office/drawing/2014/main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Users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4" name="Oval 6">
            <a:extLst>
              <a:ext uri="{FF2B5EF4-FFF2-40B4-BE49-F238E27FC236}">
                <a16:creationId xmlns="" xmlns:a16="http://schemas.microsoft.com/office/drawing/2014/main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2" y="5095874"/>
            <a:ext cx="1512888" cy="121126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Advertisers/</a:t>
            </a:r>
          </a:p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Brand owner</a:t>
            </a:r>
            <a:endParaRPr lang="zh-TW" altLang="en-US" dirty="0">
              <a:solidFill>
                <a:schemeClr val="bg1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="" xmlns:a16="http://schemas.microsoft.com/office/drawing/2014/main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="" xmlns:a16="http://schemas.microsoft.com/office/drawing/2014/main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="" xmlns:a16="http://schemas.microsoft.com/office/drawing/2014/main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relationship</a:t>
            </a:r>
            <a:endParaRPr lang="zh-TW" altLang="en-US" dirty="0"/>
          </a:p>
        </p:txBody>
      </p:sp>
      <p:sp>
        <p:nvSpPr>
          <p:cNvPr id="41989" name="Rectangle 3">
            <a:extLst>
              <a:ext uri="{FF2B5EF4-FFF2-40B4-BE49-F238E27FC236}">
                <a16:creationId xmlns="" xmlns:a16="http://schemas.microsoft.com/office/drawing/2014/main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Do you know your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Single transactions (may repeat)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7-11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How to increase loyalty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term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Repeated sales to known members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Costco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="" xmlns:a16="http://schemas.microsoft.com/office/drawing/2014/main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="" xmlns:a16="http://schemas.microsoft.com/office/drawing/2014/main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="" xmlns:a16="http://schemas.microsoft.com/office/drawing/2014/main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Channels</a:t>
            </a:r>
            <a:endParaRPr lang="zh-TW" altLang="en-US" sz="4400" dirty="0"/>
          </a:p>
        </p:txBody>
      </p:sp>
      <p:sp>
        <p:nvSpPr>
          <p:cNvPr id="43013" name="Rectangle 3">
            <a:extLst>
              <a:ext uri="{FF2B5EF4-FFF2-40B4-BE49-F238E27FC236}">
                <a16:creationId xmlns="" xmlns:a16="http://schemas.microsoft.com/office/drawing/2014/main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How do you sale your products or services?</a:t>
            </a:r>
          </a:p>
          <a:p>
            <a:pPr lvl="1" eaLnBrk="1" hangingPunct="1"/>
            <a:r>
              <a:rPr lang="en-US" altLang="zh-TW" sz="3200" dirty="0"/>
              <a:t>By yourself</a:t>
            </a:r>
          </a:p>
          <a:p>
            <a:pPr lvl="1" eaLnBrk="1" hangingPunct="1"/>
            <a:r>
              <a:rPr lang="en-US" altLang="zh-TW" sz="3200" dirty="0"/>
              <a:t>Agents</a:t>
            </a:r>
          </a:p>
          <a:p>
            <a:pPr lvl="1" eaLnBrk="1" hangingPunct="1"/>
            <a:r>
              <a:rPr lang="en-US" altLang="zh-TW" sz="3200" dirty="0"/>
              <a:t>Networks</a:t>
            </a:r>
          </a:p>
          <a:p>
            <a:pPr eaLnBrk="1" hangingPunct="1"/>
            <a:r>
              <a:rPr lang="en-US" altLang="zh-TW" sz="3600" dirty="0"/>
              <a:t>The values of channels?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="" xmlns:a16="http://schemas.microsoft.com/office/drawing/2014/main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endParaRPr lang="en-US" altLang="zh-TW" baseline="-25000" dirty="0"/>
          </a:p>
        </p:txBody>
      </p:sp>
      <p:sp>
        <p:nvSpPr>
          <p:cNvPr id="5125" name="Rectangle 3">
            <a:extLst>
              <a:ext uri="{FF2B5EF4-FFF2-40B4-BE49-F238E27FC236}">
                <a16:creationId xmlns="" xmlns:a16="http://schemas.microsoft.com/office/drawing/2014/main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/>
              <a:t>A company's core strategy for profitably doing business. </a:t>
            </a:r>
            <a:r>
              <a:rPr lang="en-US" altLang="zh-TW" sz="2400" dirty="0" smtClean="0"/>
              <a:t>Includes: </a:t>
            </a:r>
            <a:endParaRPr lang="en-US" altLang="zh-TW" sz="2400" dirty="0"/>
          </a:p>
          <a:p>
            <a:pPr lvl="1"/>
            <a:r>
              <a:rPr lang="en-US" altLang="zh-TW" sz="2000" dirty="0"/>
              <a:t>Products or services the business plans to sell</a:t>
            </a:r>
          </a:p>
          <a:p>
            <a:pPr lvl="1"/>
            <a:r>
              <a:rPr lang="en-US" altLang="zh-TW" sz="2000" dirty="0"/>
              <a:t>Target markets</a:t>
            </a:r>
          </a:p>
          <a:p>
            <a:pPr lvl="1"/>
            <a:r>
              <a:rPr lang="en-US" altLang="zh-TW" sz="2000" dirty="0"/>
              <a:t>Any anticipated expenses</a:t>
            </a:r>
          </a:p>
          <a:p>
            <a:r>
              <a:rPr lang="en-US" altLang="zh-TW" sz="2400" dirty="0"/>
              <a:t>Different models for different types of business</a:t>
            </a:r>
          </a:p>
          <a:p>
            <a:pPr lvl="1"/>
            <a:r>
              <a:rPr lang="en-US" altLang="zh-TW" sz="2000" dirty="0"/>
              <a:t>e.g. retailer, manufacturing, OEM, …. </a:t>
            </a:r>
          </a:p>
          <a:p>
            <a:r>
              <a:rPr lang="en-US" altLang="zh-TW" sz="2400" dirty="0"/>
              <a:t>When evaluating a business model as an investor, consider whether the product being offer matches a true need in the market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="" xmlns:a16="http://schemas.microsoft.com/office/drawing/2014/main" id="{5382631B-532A-7A78-5A13-CD24684EEC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="" xmlns:a16="http://schemas.microsoft.com/office/drawing/2014/main" id="{2085E346-3981-8560-CC62-207DC6D1C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="" xmlns:a16="http://schemas.microsoft.com/office/drawing/2014/main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="" xmlns:a16="http://schemas.microsoft.com/office/drawing/2014/main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="" xmlns:a16="http://schemas.microsoft.com/office/drawing/2014/main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 err="1"/>
              <a:t>Customes</a:t>
            </a:r>
            <a:r>
              <a:rPr lang="en-US" altLang="zh-TW" sz="4400" dirty="0"/>
              <a:t> and Channels</a:t>
            </a:r>
            <a:endParaRPr lang="zh-TW" altLang="en-US" sz="4400" dirty="0"/>
          </a:p>
        </p:txBody>
      </p:sp>
      <p:sp>
        <p:nvSpPr>
          <p:cNvPr id="44037" name="Rectangle 3">
            <a:extLst>
              <a:ext uri="{FF2B5EF4-FFF2-40B4-BE49-F238E27FC236}">
                <a16:creationId xmlns="" xmlns:a16="http://schemas.microsoft.com/office/drawing/2014/main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Think about the scenario</a:t>
            </a:r>
          </a:p>
          <a:p>
            <a:pPr lvl="1" eaLnBrk="1" hangingPunct="1"/>
            <a:r>
              <a:rPr lang="en-US" altLang="zh-TW" sz="3200" dirty="0"/>
              <a:t>Airlines</a:t>
            </a:r>
          </a:p>
          <a:p>
            <a:pPr lvl="1" eaLnBrk="1" hangingPunct="1"/>
            <a:r>
              <a:rPr lang="en-US" altLang="zh-TW" sz="3200" dirty="0"/>
              <a:t>Travel agents</a:t>
            </a:r>
          </a:p>
          <a:p>
            <a:pPr lvl="1" eaLnBrk="1" hangingPunct="1"/>
            <a:r>
              <a:rPr lang="en-US" altLang="zh-TW" sz="3200" dirty="0"/>
              <a:t>Consumers</a:t>
            </a:r>
          </a:p>
          <a:p>
            <a:pPr eaLnBrk="1" hangingPunct="1"/>
            <a:r>
              <a:rPr lang="en-US" altLang="zh-TW" sz="3600" dirty="0"/>
              <a:t>Channel conflict</a:t>
            </a:r>
          </a:p>
          <a:p>
            <a:pPr lvl="1" eaLnBrk="1" hangingPunct="1"/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If you are an airline, are the travel agents your competitors?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="" xmlns:a16="http://schemas.microsoft.com/office/drawing/2014/main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="" xmlns:a16="http://schemas.microsoft.com/office/drawing/2014/main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="" xmlns:a16="http://schemas.microsoft.com/office/drawing/2014/main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The Airline case</a:t>
            </a:r>
            <a:endParaRPr lang="zh-TW" altLang="en-US" dirty="0"/>
          </a:p>
        </p:txBody>
      </p:sp>
      <p:sp>
        <p:nvSpPr>
          <p:cNvPr id="45061" name="Oval 3">
            <a:extLst>
              <a:ext uri="{FF2B5EF4-FFF2-40B4-BE49-F238E27FC236}">
                <a16:creationId xmlns="" xmlns:a16="http://schemas.microsoft.com/office/drawing/2014/main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Travel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2" name="Oval 4">
            <a:extLst>
              <a:ext uri="{FF2B5EF4-FFF2-40B4-BE49-F238E27FC236}">
                <a16:creationId xmlns="" xmlns:a16="http://schemas.microsoft.com/office/drawing/2014/main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Ticket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3" name="Oval 5">
            <a:extLst>
              <a:ext uri="{FF2B5EF4-FFF2-40B4-BE49-F238E27FC236}">
                <a16:creationId xmlns="" xmlns:a16="http://schemas.microsoft.com/office/drawing/2014/main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Airline</a:t>
            </a:r>
            <a:endParaRPr lang="zh-TW" altLang="en-US" dirty="0"/>
          </a:p>
        </p:txBody>
      </p:sp>
      <p:grpSp>
        <p:nvGrpSpPr>
          <p:cNvPr id="45064" name="Group 6">
            <a:extLst>
              <a:ext uri="{FF2B5EF4-FFF2-40B4-BE49-F238E27FC236}">
                <a16:creationId xmlns="" xmlns:a16="http://schemas.microsoft.com/office/drawing/2014/main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="" xmlns:a16="http://schemas.microsoft.com/office/drawing/2014/main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="" xmlns:a16="http://schemas.microsoft.com/office/drawing/2014/main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="" xmlns:a16="http://schemas.microsoft.com/office/drawing/2014/main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="" xmlns:a16="http://schemas.microsoft.com/office/drawing/2014/main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="" xmlns:a16="http://schemas.microsoft.com/office/drawing/2014/main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="" xmlns:a16="http://schemas.microsoft.com/office/drawing/2014/main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="" xmlns:a16="http://schemas.microsoft.com/office/drawing/2014/main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="" xmlns:a16="http://schemas.microsoft.com/office/drawing/2014/main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="" xmlns:a16="http://schemas.microsoft.com/office/drawing/2014/main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="" xmlns:a16="http://schemas.microsoft.com/office/drawing/2014/main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="" xmlns:a16="http://schemas.microsoft.com/office/drawing/2014/main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="" xmlns:a16="http://schemas.microsoft.com/office/drawing/2014/main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="" xmlns:a16="http://schemas.microsoft.com/office/drawing/2014/main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="" xmlns:a16="http://schemas.microsoft.com/office/drawing/2014/main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="" xmlns:a16="http://schemas.microsoft.com/office/drawing/2014/main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="" xmlns:a16="http://schemas.microsoft.com/office/drawing/2014/main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="" xmlns:a16="http://schemas.microsoft.com/office/drawing/2014/main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="" xmlns:a16="http://schemas.microsoft.com/office/drawing/2014/main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="" xmlns:a16="http://schemas.microsoft.com/office/drawing/2014/main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="" xmlns:a16="http://schemas.microsoft.com/office/drawing/2014/main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="" xmlns:a16="http://schemas.microsoft.com/office/drawing/2014/main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="" xmlns:a16="http://schemas.microsoft.com/office/drawing/2014/main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="" xmlns:a16="http://schemas.microsoft.com/office/drawing/2014/main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="" xmlns:a16="http://schemas.microsoft.com/office/drawing/2014/main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="" xmlns:a16="http://schemas.microsoft.com/office/drawing/2014/main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="" xmlns:a16="http://schemas.microsoft.com/office/drawing/2014/main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="" xmlns:a16="http://schemas.microsoft.com/office/drawing/2014/main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="" xmlns:a16="http://schemas.microsoft.com/office/drawing/2014/main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="" xmlns:a16="http://schemas.microsoft.com/office/drawing/2014/main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="" xmlns:a16="http://schemas.microsoft.com/office/drawing/2014/main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="" xmlns:a16="http://schemas.microsoft.com/office/drawing/2014/main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="" xmlns:a16="http://schemas.microsoft.com/office/drawing/2014/main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="" xmlns:a16="http://schemas.microsoft.com/office/drawing/2014/main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="" xmlns:a16="http://schemas.microsoft.com/office/drawing/2014/main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="" xmlns:a16="http://schemas.microsoft.com/office/drawing/2014/main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="" xmlns:a16="http://schemas.microsoft.com/office/drawing/2014/main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="" xmlns:a16="http://schemas.microsoft.com/office/drawing/2014/main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="" xmlns:a16="http://schemas.microsoft.com/office/drawing/2014/main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="" xmlns:a16="http://schemas.microsoft.com/office/drawing/2014/main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="" xmlns:a16="http://schemas.microsoft.com/office/drawing/2014/main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="" xmlns:a16="http://schemas.microsoft.com/office/drawing/2014/main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="" xmlns:a16="http://schemas.microsoft.com/office/drawing/2014/main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="" xmlns:a16="http://schemas.microsoft.com/office/drawing/2014/main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="" xmlns:a16="http://schemas.microsoft.com/office/drawing/2014/main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="" xmlns:a16="http://schemas.microsoft.com/office/drawing/2014/main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="" xmlns:a16="http://schemas.microsoft.com/office/drawing/2014/main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="" xmlns:a16="http://schemas.microsoft.com/office/drawing/2014/main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="" xmlns:a16="http://schemas.microsoft.com/office/drawing/2014/main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="" xmlns:a16="http://schemas.microsoft.com/office/drawing/2014/main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="" xmlns:a16="http://schemas.microsoft.com/office/drawing/2014/main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="" xmlns:a16="http://schemas.microsoft.com/office/drawing/2014/main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="" xmlns:a16="http://schemas.microsoft.com/office/drawing/2014/main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="" xmlns:a16="http://schemas.microsoft.com/office/drawing/2014/main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="" xmlns:a16="http://schemas.microsoft.com/office/drawing/2014/main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="" xmlns:a16="http://schemas.microsoft.com/office/drawing/2014/main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="" xmlns:a16="http://schemas.microsoft.com/office/drawing/2014/main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="" xmlns:a16="http://schemas.microsoft.com/office/drawing/2014/main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="" xmlns:a16="http://schemas.microsoft.com/office/drawing/2014/main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="" xmlns:a16="http://schemas.microsoft.com/office/drawing/2014/main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="" xmlns:a16="http://schemas.microsoft.com/office/drawing/2014/main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="" xmlns:a16="http://schemas.microsoft.com/office/drawing/2014/main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="" xmlns:a16="http://schemas.microsoft.com/office/drawing/2014/main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="" xmlns:a16="http://schemas.microsoft.com/office/drawing/2014/main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="" xmlns:a16="http://schemas.microsoft.com/office/drawing/2014/main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="" xmlns:a16="http://schemas.microsoft.com/office/drawing/2014/main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="" xmlns:a16="http://schemas.microsoft.com/office/drawing/2014/main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="" xmlns:a16="http://schemas.microsoft.com/office/drawing/2014/main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="" xmlns:a16="http://schemas.microsoft.com/office/drawing/2014/main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="" xmlns:a16="http://schemas.microsoft.com/office/drawing/2014/main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="" xmlns:a16="http://schemas.microsoft.com/office/drawing/2014/main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="" xmlns:a16="http://schemas.microsoft.com/office/drawing/2014/main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="" xmlns:a16="http://schemas.microsoft.com/office/drawing/2014/main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="" xmlns:a16="http://schemas.microsoft.com/office/drawing/2014/main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170114"/>
            <a:ext cx="7273928" cy="1736726"/>
            <a:chOff x="1008" y="1367"/>
            <a:chExt cx="4582" cy="1094"/>
          </a:xfrm>
        </p:grpSpPr>
        <p:sp>
          <p:nvSpPr>
            <p:cNvPr id="45068" name="Line 80">
              <a:extLst>
                <a:ext uri="{FF2B5EF4-FFF2-40B4-BE49-F238E27FC236}">
                  <a16:creationId xmlns="" xmlns:a16="http://schemas.microsoft.com/office/drawing/2014/main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="" xmlns:a16="http://schemas.microsoft.com/office/drawing/2014/main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="" xmlns:a16="http://schemas.microsoft.com/office/drawing/2014/main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9" y="1938"/>
              <a:ext cx="89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Designate</a:t>
              </a:r>
            </a:p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airline</a:t>
              </a:r>
              <a:endParaRPr lang="zh-TW" altLang="en-US" dirty="0">
                <a:solidFill>
                  <a:srgbClr val="9900CC"/>
                </a:solidFill>
              </a:endParaRP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="" xmlns:a16="http://schemas.microsoft.com/office/drawing/2014/main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1367"/>
              <a:ext cx="229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dirty="0">
                  <a:solidFill>
                    <a:srgbClr val="9900CC"/>
                  </a:solidFill>
                </a:rPr>
                <a:t>Membership, VIP cards</a:t>
              </a:r>
            </a:p>
            <a:p>
              <a:pPr algn="ctr" eaLnBrk="1" hangingPunct="1"/>
              <a:r>
                <a:rPr lang="en-US" altLang="zh-TW" sz="1600" dirty="0"/>
                <a:t>Accumulate milage, upgrades, free tickets</a:t>
              </a:r>
              <a:endParaRPr lang="zh-TW" altLang="en-US" sz="160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="" xmlns:a16="http://schemas.microsoft.com/office/drawing/2014/main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 Financial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zh-TW" dirty="0"/>
              <a:t>Revenue sources</a:t>
            </a:r>
          </a:p>
          <a:p>
            <a:pPr>
              <a:defRPr/>
            </a:pPr>
            <a:r>
              <a:rPr lang="en-US" altLang="zh-TW" dirty="0"/>
              <a:t>cost driver</a:t>
            </a:r>
          </a:p>
          <a:p>
            <a:pPr>
              <a:defRPr/>
            </a:pPr>
            <a:r>
              <a:rPr lang="en-US" altLang="zh-TW" dirty="0"/>
              <a:t>Investment scale</a:t>
            </a:r>
          </a:p>
          <a:p>
            <a:pPr>
              <a:defRPr/>
            </a:pPr>
            <a:r>
              <a:rPr lang="en-US" altLang="zh-TW" dirty="0"/>
              <a:t>Success factors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altLang="zh-TW" dirty="0"/>
              <a:t>Estimate revenue scale, cash flow </a:t>
            </a:r>
          </a:p>
          <a:p>
            <a:pPr>
              <a:defRPr/>
            </a:pPr>
            <a:r>
              <a:rPr lang="en-US" altLang="zh-TW" dirty="0"/>
              <a:t>Estimate expenditure scale, cash flow </a:t>
            </a:r>
          </a:p>
          <a:p>
            <a:pPr>
              <a:defRPr/>
            </a:pPr>
            <a:r>
              <a:rPr lang="en-US" altLang="zh-TW" dirty="0"/>
              <a:t>Project investment to achieve positive case flow</a:t>
            </a:r>
          </a:p>
          <a:p>
            <a:pPr>
              <a:defRPr/>
            </a:pPr>
            <a:r>
              <a:rPr lang="en-US" altLang="zh-TW" dirty="0"/>
              <a:t>Cash flow curve</a:t>
            </a:r>
          </a:p>
          <a:p>
            <a:pPr>
              <a:defRPr/>
            </a:pPr>
            <a:r>
              <a:rPr lang="en-US" altLang="zh-TW" dirty="0"/>
              <a:t>Sensitivity analysis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="" xmlns:a16="http://schemas.microsoft.com/office/drawing/2014/main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Cost driver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altLang="zh-TW" dirty="0"/>
              <a:t>Personnel costs (direct)</a:t>
            </a:r>
          </a:p>
          <a:p>
            <a:pPr>
              <a:defRPr/>
            </a:pPr>
            <a:r>
              <a:rPr lang="en-US" altLang="zh-TW" dirty="0"/>
              <a:t>Personnel costs (indirect)</a:t>
            </a:r>
          </a:p>
          <a:p>
            <a:pPr>
              <a:defRPr/>
            </a:pPr>
            <a:r>
              <a:rPr lang="en-US" altLang="zh-TW" dirty="0"/>
              <a:t>Inventory</a:t>
            </a:r>
          </a:p>
          <a:p>
            <a:pPr>
              <a:defRPr/>
            </a:pPr>
            <a:r>
              <a:rPr lang="en-US" altLang="zh-TW" dirty="0"/>
              <a:t>Space / rents</a:t>
            </a:r>
          </a:p>
          <a:p>
            <a:pPr>
              <a:defRPr/>
            </a:pPr>
            <a:r>
              <a:rPr lang="en-US" altLang="zh-TW" dirty="0"/>
              <a:t>Marketing / advertising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/>
              <a:t>Fixed costs</a:t>
            </a:r>
            <a:endParaRPr lang="zh-TW" altLang="en-US" dirty="0"/>
          </a:p>
          <a:p>
            <a:pPr>
              <a:defRPr/>
            </a:pPr>
            <a:r>
              <a:rPr lang="en-US" altLang="zh-TW" dirty="0"/>
              <a:t>Variable</a:t>
            </a:r>
            <a:r>
              <a:rPr lang="zh-TW" altLang="en-US" dirty="0"/>
              <a:t> </a:t>
            </a:r>
            <a:r>
              <a:rPr lang="en-US" altLang="zh-TW" dirty="0"/>
              <a:t>costs</a:t>
            </a:r>
          </a:p>
          <a:p>
            <a:pPr>
              <a:defRPr/>
            </a:pPr>
            <a:r>
              <a:rPr lang="en-US" altLang="zh-TW" dirty="0"/>
              <a:t>Semi variable costs</a:t>
            </a:r>
          </a:p>
          <a:p>
            <a:pPr>
              <a:defRPr/>
            </a:pP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="" xmlns:a16="http://schemas.microsoft.com/office/drawing/2014/main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="" xmlns:a16="http://schemas.microsoft.com/office/drawing/2014/main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="" xmlns:a16="http://schemas.microsoft.com/office/drawing/2014/main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Cost structure</a:t>
            </a:r>
            <a:endParaRPr lang="zh-TW" altLang="en-US" sz="4400" dirty="0"/>
          </a:p>
        </p:txBody>
      </p:sp>
      <p:sp>
        <p:nvSpPr>
          <p:cNvPr id="48133" name="Rectangle 3">
            <a:extLst>
              <a:ext uri="{FF2B5EF4-FFF2-40B4-BE49-F238E27FC236}">
                <a16:creationId xmlns="" xmlns:a16="http://schemas.microsoft.com/office/drawing/2014/main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Cost structure: pure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Small capital operations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Producing handmade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Mass production of specific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Machine made customized handicraft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="" xmlns:a16="http://schemas.microsoft.com/office/drawing/2014/main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="" xmlns:a16="http://schemas.microsoft.com/office/drawing/2014/main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="" xmlns:a16="http://schemas.microsoft.com/office/drawing/2014/main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Cost structure: </a:t>
            </a:r>
            <a:br>
              <a:rPr lang="en-US" altLang="zh-TW" dirty="0"/>
            </a:br>
            <a:r>
              <a:rPr lang="en-US" altLang="zh-TW" dirty="0"/>
              <a:t>operations leverage</a:t>
            </a:r>
            <a:endParaRPr lang="zh-TW" altLang="en-US" dirty="0"/>
          </a:p>
        </p:txBody>
      </p:sp>
      <p:grpSp>
        <p:nvGrpSpPr>
          <p:cNvPr id="369693" name="Group 29">
            <a:extLst>
              <a:ext uri="{FF2B5EF4-FFF2-40B4-BE49-F238E27FC236}">
                <a16:creationId xmlns="" xmlns:a16="http://schemas.microsoft.com/office/drawing/2014/main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5" y="2420938"/>
            <a:ext cx="4144963" cy="3482975"/>
            <a:chOff x="2911" y="1577"/>
            <a:chExt cx="2611" cy="2194"/>
          </a:xfrm>
        </p:grpSpPr>
        <p:sp>
          <p:nvSpPr>
            <p:cNvPr id="49172" name="Line 10">
              <a:extLst>
                <a:ext uri="{FF2B5EF4-FFF2-40B4-BE49-F238E27FC236}">
                  <a16:creationId xmlns="" xmlns:a16="http://schemas.microsoft.com/office/drawing/2014/main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="" xmlns:a16="http://schemas.microsoft.com/office/drawing/2014/main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="" xmlns:a16="http://schemas.microsoft.com/office/drawing/2014/main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="" xmlns:a16="http://schemas.microsoft.com/office/drawing/2014/main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="" xmlns:a16="http://schemas.microsoft.com/office/drawing/2014/main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="" xmlns:a16="http://schemas.microsoft.com/office/drawing/2014/main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="" xmlns:a16="http://schemas.microsoft.com/office/drawing/2014/main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="" xmlns:a16="http://schemas.microsoft.com/office/drawing/2014/main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="" xmlns:a16="http://schemas.microsoft.com/office/drawing/2014/main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="" xmlns:a16="http://schemas.microsoft.com/office/drawing/2014/main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="" xmlns:a16="http://schemas.microsoft.com/office/drawing/2014/main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="" xmlns:a16="http://schemas.microsoft.com/office/drawing/2014/main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461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 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="" xmlns:a16="http://schemas.microsoft.com/office/drawing/2014/main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3519"/>
              <a:ext cx="17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Small Capital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="" xmlns:a16="http://schemas.microsoft.com/office/drawing/2014/main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4400548" cy="3489325"/>
            <a:chOff x="435" y="1623"/>
            <a:chExt cx="2772" cy="2198"/>
          </a:xfrm>
        </p:grpSpPr>
        <p:sp>
          <p:nvSpPr>
            <p:cNvPr id="49159" name="Line 3">
              <a:extLst>
                <a:ext uri="{FF2B5EF4-FFF2-40B4-BE49-F238E27FC236}">
                  <a16:creationId xmlns="" xmlns:a16="http://schemas.microsoft.com/office/drawing/2014/main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="" xmlns:a16="http://schemas.microsoft.com/office/drawing/2014/main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="" xmlns:a16="http://schemas.microsoft.com/office/drawing/2014/main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="" xmlns:a16="http://schemas.microsoft.com/office/drawing/2014/main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="" xmlns:a16="http://schemas.microsoft.com/office/drawing/2014/main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="" xmlns:a16="http://schemas.microsoft.com/office/drawing/2014/main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" y="3118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="" xmlns:a16="http://schemas.microsoft.com/office/drawing/2014/main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="" xmlns:a16="http://schemas.microsoft.com/office/drawing/2014/main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="" xmlns:a16="http://schemas.microsoft.com/office/drawing/2014/main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="" xmlns:a16="http://schemas.microsoft.com/office/drawing/2014/main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="" xmlns:a16="http://schemas.microsoft.com/office/drawing/2014/main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="" xmlns:a16="http://schemas.microsoft.com/office/drawing/2014/main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0" y="3105"/>
              <a:ext cx="410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</a:t>
              </a:r>
            </a:p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="" xmlns:a16="http://schemas.microsoft.com/office/drawing/2014/main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0" y="3569"/>
              <a:ext cx="156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Large scale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="" xmlns:a16="http://schemas.microsoft.com/office/drawing/2014/main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="" xmlns:a16="http://schemas.microsoft.com/office/drawing/2014/main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="" xmlns:a16="http://schemas.microsoft.com/office/drawing/2014/main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Unit cost</a:t>
            </a:r>
            <a:endParaRPr lang="zh-TW" altLang="en-US" dirty="0"/>
          </a:p>
        </p:txBody>
      </p:sp>
      <p:sp>
        <p:nvSpPr>
          <p:cNvPr id="51205" name="Rectangle 3">
            <a:extLst>
              <a:ext uri="{FF2B5EF4-FFF2-40B4-BE49-F238E27FC236}">
                <a16:creationId xmlns="" xmlns:a16="http://schemas.microsoft.com/office/drawing/2014/main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="" xmlns:a16="http://schemas.microsoft.com/office/drawing/2014/main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="" xmlns:a16="http://schemas.microsoft.com/office/drawing/2014/main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="" xmlns:a16="http://schemas.microsoft.com/office/drawing/2014/main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1294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0099"/>
                </a:solidFill>
                <a:ea typeface="標楷體" panose="03000509000000000000" pitchFamily="49" charset="-120"/>
              </a:rPr>
              <a:t>Volume</a:t>
            </a:r>
            <a:endParaRPr lang="zh-TW" altLang="en-US" dirty="0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="" xmlns:a16="http://schemas.microsoft.com/office/drawing/2014/main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sp>
        <p:nvSpPr>
          <p:cNvPr id="51210" name="Text Box 8">
            <a:extLst>
              <a:ext uri="{FF2B5EF4-FFF2-40B4-BE49-F238E27FC236}">
                <a16:creationId xmlns="" xmlns:a16="http://schemas.microsoft.com/office/drawing/2014/main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2" name="Text Box 10">
            <a:extLst>
              <a:ext uri="{FF2B5EF4-FFF2-40B4-BE49-F238E27FC236}">
                <a16:creationId xmlns="" xmlns:a16="http://schemas.microsoft.com/office/drawing/2014/main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3" name="Text Box 11">
            <a:extLst>
              <a:ext uri="{FF2B5EF4-FFF2-40B4-BE49-F238E27FC236}">
                <a16:creationId xmlns="" xmlns:a16="http://schemas.microsoft.com/office/drawing/2014/main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grpSp>
        <p:nvGrpSpPr>
          <p:cNvPr id="371724" name="Group 12">
            <a:extLst>
              <a:ext uri="{FF2B5EF4-FFF2-40B4-BE49-F238E27FC236}">
                <a16:creationId xmlns="" xmlns:a16="http://schemas.microsoft.com/office/drawing/2014/main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7"/>
            <a:ext cx="6207124" cy="1606549"/>
            <a:chOff x="1123" y="1037"/>
            <a:chExt cx="3910" cy="1012"/>
          </a:xfrm>
        </p:grpSpPr>
        <p:sp>
          <p:nvSpPr>
            <p:cNvPr id="51218" name="Text Box 13">
              <a:extLst>
                <a:ext uri="{FF2B5EF4-FFF2-40B4-BE49-F238E27FC236}">
                  <a16:creationId xmlns="" xmlns:a16="http://schemas.microsoft.com/office/drawing/2014/main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5" y="1758"/>
              <a:ext cx="9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/>
                <a:t>Fixed cost</a:t>
              </a:r>
              <a:endParaRPr lang="zh-TW" altLang="en-US" dirty="0"/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="" xmlns:a16="http://schemas.microsoft.com/office/drawing/2014/main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="" xmlns:a16="http://schemas.microsoft.com/office/drawing/2014/main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="" xmlns:a16="http://schemas.microsoft.com/office/drawing/2014/main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="" xmlns:a16="http://schemas.microsoft.com/office/drawing/2014/main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2108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Total cost =</a:t>
                </a:r>
              </a:p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Fixed cost + variable cost</a:t>
                </a:r>
                <a:endParaRPr lang="zh-TW" altLang="en-US" dirty="0">
                  <a:solidFill>
                    <a:srgbClr val="CC0000"/>
                  </a:solidFill>
                </a:endParaRP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="" xmlns:a16="http://schemas.microsoft.com/office/drawing/2014/main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1935188" y="3446461"/>
            <a:ext cx="6224591" cy="1447800"/>
            <a:chOff x="1296" y="2227"/>
            <a:chExt cx="3921" cy="912"/>
          </a:xfrm>
        </p:grpSpPr>
        <p:sp>
          <p:nvSpPr>
            <p:cNvPr id="51216" name="Freeform 19">
              <a:extLst>
                <a:ext uri="{FF2B5EF4-FFF2-40B4-BE49-F238E27FC236}">
                  <a16:creationId xmlns="" xmlns:a16="http://schemas.microsoft.com/office/drawing/2014/main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="" xmlns:a16="http://schemas.microsoft.com/office/drawing/2014/main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1" y="2538"/>
              <a:ext cx="1916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Unit cost decreases </a:t>
              </a:r>
            </a:p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as volume increase</a:t>
              </a:r>
              <a:endParaRPr lang="zh-TW" altLang="en-US" sz="2800" dirty="0">
                <a:solidFill>
                  <a:srgbClr val="000099"/>
                </a:solidFill>
                <a:ea typeface="標楷體" panose="03000509000000000000" pitchFamily="49" charset="-120"/>
              </a:endParaRPr>
            </a:p>
          </p:txBody>
        </p:sp>
      </p:grpSp>
      <p:sp>
        <p:nvSpPr>
          <p:cNvPr id="2" name="文字方塊 1">
            <a:extLst>
              <a:ext uri="{FF2B5EF4-FFF2-40B4-BE49-F238E27FC236}">
                <a16:creationId xmlns="" xmlns:a16="http://schemas.microsoft.com/office/drawing/2014/main" id="{AF8B1649-C5EF-98E8-5A3F-DB1825D3B0FE}"/>
              </a:ext>
            </a:extLst>
          </p:cNvPr>
          <p:cNvSpPr txBox="1"/>
          <p:nvPr/>
        </p:nvSpPr>
        <p:spPr>
          <a:xfrm>
            <a:off x="910380" y="3429000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2060"/>
                </a:solidFill>
              </a:rPr>
              <a:t>Cost</a:t>
            </a:r>
            <a:endParaRPr lang="zh-TW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="" xmlns:a16="http://schemas.microsoft.com/office/drawing/2014/main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="" xmlns:a16="http://schemas.microsoft.com/office/drawing/2014/main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="" xmlns:a16="http://schemas.microsoft.com/office/drawing/2014/main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Economy of Scale and Scope</a:t>
            </a:r>
            <a:endParaRPr lang="zh-TW" altLang="en-US" dirty="0"/>
          </a:p>
        </p:txBody>
      </p:sp>
      <p:grpSp>
        <p:nvGrpSpPr>
          <p:cNvPr id="15" name="群組 14">
            <a:extLst>
              <a:ext uri="{FF2B5EF4-FFF2-40B4-BE49-F238E27FC236}">
                <a16:creationId xmlns="" xmlns:a16="http://schemas.microsoft.com/office/drawing/2014/main" id="{0A6C84A1-3180-E3B4-8143-BDC55ED5F126}"/>
              </a:ext>
            </a:extLst>
          </p:cNvPr>
          <p:cNvGrpSpPr/>
          <p:nvPr/>
        </p:nvGrpSpPr>
        <p:grpSpPr>
          <a:xfrm>
            <a:off x="383871" y="2555878"/>
            <a:ext cx="4096847" cy="3482974"/>
            <a:chOff x="383871" y="2555878"/>
            <a:chExt cx="4096847" cy="3482974"/>
          </a:xfrm>
        </p:grpSpPr>
        <p:grpSp>
          <p:nvGrpSpPr>
            <p:cNvPr id="2" name="群組 1">
              <a:extLst>
                <a:ext uri="{FF2B5EF4-FFF2-40B4-BE49-F238E27FC236}">
                  <a16:creationId xmlns="" xmlns:a16="http://schemas.microsoft.com/office/drawing/2014/main" id="{82D21474-3BEB-128D-0820-005FD7A6BA55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53253" name="Line 3">
                <a:extLst>
                  <a:ext uri="{FF2B5EF4-FFF2-40B4-BE49-F238E27FC236}">
                    <a16:creationId xmlns="" xmlns:a16="http://schemas.microsoft.com/office/drawing/2014/main" id="{AAF0AC11-AC05-8C45-BEDC-690CE6876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4" name="Line 4">
                <a:extLst>
                  <a:ext uri="{FF2B5EF4-FFF2-40B4-BE49-F238E27FC236}">
                    <a16:creationId xmlns="" xmlns:a16="http://schemas.microsoft.com/office/drawing/2014/main" id="{FD529856-8FC5-6E6F-D020-050C609DA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5" name="Line 5">
                <a:extLst>
                  <a:ext uri="{FF2B5EF4-FFF2-40B4-BE49-F238E27FC236}">
                    <a16:creationId xmlns="" xmlns:a16="http://schemas.microsoft.com/office/drawing/2014/main" id="{0CD2B1EE-F488-5722-D8C0-F521E8E93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6" name="Line 6">
                <a:extLst>
                  <a:ext uri="{FF2B5EF4-FFF2-40B4-BE49-F238E27FC236}">
                    <a16:creationId xmlns="" xmlns:a16="http://schemas.microsoft.com/office/drawing/2014/main" id="{E412FE9C-B724-CA32-6BC3-0A2718F9B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7" name="Line 7">
                <a:extLst>
                  <a:ext uri="{FF2B5EF4-FFF2-40B4-BE49-F238E27FC236}">
                    <a16:creationId xmlns="" xmlns:a16="http://schemas.microsoft.com/office/drawing/2014/main" id="{AE3F8D1A-C17A-16A5-ADAA-91167D7B4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8" name="Rectangle 8">
                <a:extLst>
                  <a:ext uri="{FF2B5EF4-FFF2-40B4-BE49-F238E27FC236}">
                    <a16:creationId xmlns="" xmlns:a16="http://schemas.microsoft.com/office/drawing/2014/main" id="{9695A430-9E53-C523-D9D0-111666F37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1138005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Volume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53259" name="Rectangle 9">
                <a:extLst>
                  <a:ext uri="{FF2B5EF4-FFF2-40B4-BE49-F238E27FC236}">
                    <a16:creationId xmlns="" xmlns:a16="http://schemas.microsoft.com/office/drawing/2014/main" id="{A8664DBE-1C4A-C68E-C61C-E733C03EF5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53260" name="Rectangle 10">
                <a:extLst>
                  <a:ext uri="{FF2B5EF4-FFF2-40B4-BE49-F238E27FC236}">
                    <a16:creationId xmlns="" xmlns:a16="http://schemas.microsoft.com/office/drawing/2014/main" id="{3843087D-D412-F27F-6EC4-D34F3B3DB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1" name="Rectangle 11">
                <a:extLst>
                  <a:ext uri="{FF2B5EF4-FFF2-40B4-BE49-F238E27FC236}">
                    <a16:creationId xmlns="" xmlns:a16="http://schemas.microsoft.com/office/drawing/2014/main" id="{6B9017D2-7C66-6FBC-7E10-99EE00A93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2" name="Rectangle 12">
                <a:extLst>
                  <a:ext uri="{FF2B5EF4-FFF2-40B4-BE49-F238E27FC236}">
                    <a16:creationId xmlns="" xmlns:a16="http://schemas.microsoft.com/office/drawing/2014/main" id="{D12ECCEA-7B49-D32A-5F3A-E17B41CF3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373773" name="Group 13">
              <a:extLst>
                <a:ext uri="{FF2B5EF4-FFF2-40B4-BE49-F238E27FC236}">
                  <a16:creationId xmlns="" xmlns:a16="http://schemas.microsoft.com/office/drawing/2014/main" id="{A87BF5B9-275E-4425-EF47-49BB9EE20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53279" name="Text Box 14">
                <a:extLst>
                  <a:ext uri="{FF2B5EF4-FFF2-40B4-BE49-F238E27FC236}">
                    <a16:creationId xmlns="" xmlns:a16="http://schemas.microsoft.com/office/drawing/2014/main" id="{E4561DA2-75ED-4CFC-7C44-C7CECBB3A2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3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Scale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53280" name="Freeform 15">
                <a:extLst>
                  <a:ext uri="{FF2B5EF4-FFF2-40B4-BE49-F238E27FC236}">
                    <a16:creationId xmlns="" xmlns:a16="http://schemas.microsoft.com/office/drawing/2014/main" id="{DC050DA5-2307-FEA1-4567-25F769E32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53281" name="Text Box 16">
                <a:extLst>
                  <a:ext uri="{FF2B5EF4-FFF2-40B4-BE49-F238E27FC236}">
                    <a16:creationId xmlns="" xmlns:a16="http://schemas.microsoft.com/office/drawing/2014/main" id="{CBF428CA-686C-381B-A26D-9D654C5BAD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  <p:grpSp>
        <p:nvGrpSpPr>
          <p:cNvPr id="16" name="群組 15">
            <a:extLst>
              <a:ext uri="{FF2B5EF4-FFF2-40B4-BE49-F238E27FC236}">
                <a16:creationId xmlns="" xmlns:a16="http://schemas.microsoft.com/office/drawing/2014/main" id="{027578EA-47F4-73C4-A15F-8A631C67A180}"/>
              </a:ext>
            </a:extLst>
          </p:cNvPr>
          <p:cNvGrpSpPr/>
          <p:nvPr/>
        </p:nvGrpSpPr>
        <p:grpSpPr>
          <a:xfrm>
            <a:off x="4689048" y="2576714"/>
            <a:ext cx="4096847" cy="3482974"/>
            <a:chOff x="383871" y="2555878"/>
            <a:chExt cx="4096847" cy="3482974"/>
          </a:xfrm>
        </p:grpSpPr>
        <p:grpSp>
          <p:nvGrpSpPr>
            <p:cNvPr id="17" name="群組 16">
              <a:extLst>
                <a:ext uri="{FF2B5EF4-FFF2-40B4-BE49-F238E27FC236}">
                  <a16:creationId xmlns="" xmlns:a16="http://schemas.microsoft.com/office/drawing/2014/main" id="{018D628D-696E-F748-2ABF-91300A5DFD37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22" name="Line 3">
                <a:extLst>
                  <a:ext uri="{FF2B5EF4-FFF2-40B4-BE49-F238E27FC236}">
                    <a16:creationId xmlns="" xmlns:a16="http://schemas.microsoft.com/office/drawing/2014/main" id="{3842F372-5FD5-BE96-A37A-D145F553B8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3" name="Line 4">
                <a:extLst>
                  <a:ext uri="{FF2B5EF4-FFF2-40B4-BE49-F238E27FC236}">
                    <a16:creationId xmlns="" xmlns:a16="http://schemas.microsoft.com/office/drawing/2014/main" id="{B1CA7F24-39EE-44AE-4655-65302FC29D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4" name="Line 5">
                <a:extLst>
                  <a:ext uri="{FF2B5EF4-FFF2-40B4-BE49-F238E27FC236}">
                    <a16:creationId xmlns="" xmlns:a16="http://schemas.microsoft.com/office/drawing/2014/main" id="{9FA41B75-554D-7A1F-A263-7C08882175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5" name="Line 6">
                <a:extLst>
                  <a:ext uri="{FF2B5EF4-FFF2-40B4-BE49-F238E27FC236}">
                    <a16:creationId xmlns="" xmlns:a16="http://schemas.microsoft.com/office/drawing/2014/main" id="{C6311242-735F-CAD2-8F7C-B87FE1B8E7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6" name="Line 7">
                <a:extLst>
                  <a:ext uri="{FF2B5EF4-FFF2-40B4-BE49-F238E27FC236}">
                    <a16:creationId xmlns="" xmlns:a16="http://schemas.microsoft.com/office/drawing/2014/main" id="{F1E9CB74-403F-5C06-DE9D-AA77D45C2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7" name="Rectangle 8">
                <a:extLst>
                  <a:ext uri="{FF2B5EF4-FFF2-40B4-BE49-F238E27FC236}">
                    <a16:creationId xmlns="" xmlns:a16="http://schemas.microsoft.com/office/drawing/2014/main" id="{64291B40-F719-2A51-9F57-BC498C6FA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928781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Scope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28" name="Rectangle 9">
                <a:extLst>
                  <a:ext uri="{FF2B5EF4-FFF2-40B4-BE49-F238E27FC236}">
                    <a16:creationId xmlns="" xmlns:a16="http://schemas.microsoft.com/office/drawing/2014/main" id="{BFF3030C-066F-ADEA-6855-048DC50242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29" name="Rectangle 10">
                <a:extLst>
                  <a:ext uri="{FF2B5EF4-FFF2-40B4-BE49-F238E27FC236}">
                    <a16:creationId xmlns="" xmlns:a16="http://schemas.microsoft.com/office/drawing/2014/main" id="{AB2FAB24-B205-B7DD-1D09-72AE7BC36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0" name="Rectangle 11">
                <a:extLst>
                  <a:ext uri="{FF2B5EF4-FFF2-40B4-BE49-F238E27FC236}">
                    <a16:creationId xmlns="" xmlns:a16="http://schemas.microsoft.com/office/drawing/2014/main" id="{ABB98C8F-23BF-4308-7682-2A6701CB6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1" name="Rectangle 12">
                <a:extLst>
                  <a:ext uri="{FF2B5EF4-FFF2-40B4-BE49-F238E27FC236}">
                    <a16:creationId xmlns="" xmlns:a16="http://schemas.microsoft.com/office/drawing/2014/main" id="{BAA2C0BA-10D1-4A19-5ACD-034855513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18" name="Group 13">
              <a:extLst>
                <a:ext uri="{FF2B5EF4-FFF2-40B4-BE49-F238E27FC236}">
                  <a16:creationId xmlns="" xmlns:a16="http://schemas.microsoft.com/office/drawing/2014/main" id="{EAF01E29-CE91-4399-0439-8416C2F5D4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19" name="Text Box 14">
                <a:extLst>
                  <a:ext uri="{FF2B5EF4-FFF2-40B4-BE49-F238E27FC236}">
                    <a16:creationId xmlns="" xmlns:a16="http://schemas.microsoft.com/office/drawing/2014/main" id="{75FD84AB-9851-BC7C-CDDD-FFF5C8DCF0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9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Scope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20" name="Freeform 15">
                <a:extLst>
                  <a:ext uri="{FF2B5EF4-FFF2-40B4-BE49-F238E27FC236}">
                    <a16:creationId xmlns="" xmlns:a16="http://schemas.microsoft.com/office/drawing/2014/main" id="{F5655B99-809E-5647-FF56-5BC99B06F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21" name="Text Box 16">
                <a:extLst>
                  <a:ext uri="{FF2B5EF4-FFF2-40B4-BE49-F238E27FC236}">
                    <a16:creationId xmlns="" xmlns:a16="http://schemas.microsoft.com/office/drawing/2014/main" id="{DBB2CB0D-A27C-3A7D-B0AF-AE0F93D26E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="" xmlns:a16="http://schemas.microsoft.com/office/drawing/2014/main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Assembly line production and</a:t>
            </a:r>
            <a:br>
              <a:rPr lang="en-US" altLang="zh-TW" dirty="0"/>
            </a:br>
            <a:r>
              <a:rPr lang="en-US" altLang="zh-TW" dirty="0"/>
              <a:t>Flexible manufacturing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="" xmlns:a16="http://schemas.microsoft.com/office/drawing/2014/main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Assembly Line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Fixed workstation,  each accomplish one task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Jig, fixture, measurement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Large batch size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Every change of product: stop production for setup</a:t>
            </a:r>
          </a:p>
          <a:p>
            <a:r>
              <a:rPr lang="en-US" altLang="zh-TW" sz="2800" dirty="0"/>
              <a:t>FMS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Making use of generic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Automated job shop operations, customized products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Batch size can be as small as one</a:t>
            </a:r>
          </a:p>
          <a:p>
            <a:pPr lvl="1">
              <a:buFont typeface="Webdings" pitchFamily="2" charset="2"/>
              <a:buNone/>
            </a:pPr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="" xmlns:a16="http://schemas.microsoft.com/office/drawing/2014/main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="" xmlns:a16="http://schemas.microsoft.com/office/drawing/2014/main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="" xmlns:a16="http://schemas.microsoft.com/office/drawing/2014/main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36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Which is better?</a:t>
            </a:r>
            <a:endParaRPr lang="zh-TW" altLang="en-US" sz="3600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="" xmlns:a16="http://schemas.microsoft.com/office/drawing/2014/main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="" xmlns:a16="http://schemas.microsoft.com/office/drawing/2014/main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="" xmlns:a16="http://schemas.microsoft.com/office/drawing/2014/main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</a:t>
            </a:r>
            <a:endParaRPr lang="zh-TW" altLang="en-US" dirty="0"/>
          </a:p>
        </p:txBody>
      </p:sp>
      <p:sp>
        <p:nvSpPr>
          <p:cNvPr id="59397" name="Rectangle 3">
            <a:extLst>
              <a:ext uri="{FF2B5EF4-FFF2-40B4-BE49-F238E27FC236}">
                <a16:creationId xmlns="" xmlns:a16="http://schemas.microsoft.com/office/drawing/2014/main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How do you make profit?</a:t>
            </a:r>
          </a:p>
          <a:p>
            <a:pPr eaLnBrk="1" hangingPunct="1"/>
            <a:r>
              <a:rPr lang="en-US" altLang="zh-TW" sz="2800" dirty="0"/>
              <a:t>How do you collect money?</a:t>
            </a:r>
          </a:p>
          <a:p>
            <a:pPr lvl="1" eaLnBrk="1" hangingPunct="1"/>
            <a:r>
              <a:rPr lang="en-US" altLang="zh-TW" sz="2400" dirty="0"/>
              <a:t>One time? Every month? Pay as you use? </a:t>
            </a:r>
          </a:p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Multi-party income: television programs, free hand phones</a:t>
            </a:r>
            <a:endParaRPr lang="en-US" altLang="zh-TW" sz="20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="" xmlns:a16="http://schemas.microsoft.com/office/drawing/2014/main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="" xmlns:a16="http://schemas.microsoft.com/office/drawing/2014/main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="" xmlns:a16="http://schemas.microsoft.com/office/drawing/2014/main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Confusion in Business Models</a:t>
            </a:r>
            <a:endParaRPr lang="zh-TW" altLang="en-US" sz="3600" dirty="0"/>
          </a:p>
        </p:txBody>
      </p:sp>
      <p:sp>
        <p:nvSpPr>
          <p:cNvPr id="7173" name="Rectangle 3">
            <a:extLst>
              <a:ext uri="{FF2B5EF4-FFF2-40B4-BE49-F238E27FC236}">
                <a16:creationId xmlns="" xmlns:a16="http://schemas.microsoft.com/office/drawing/2014/main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Different people talking about different things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Levels, domains, …</a:t>
            </a:r>
          </a:p>
          <a:p>
            <a:pPr eaLnBrk="1" hangingPunct="1"/>
            <a:r>
              <a:rPr lang="en-US" altLang="zh-TW" sz="2800" dirty="0"/>
              <a:t>Many specific models</a:t>
            </a:r>
          </a:p>
          <a:p>
            <a:pPr lvl="1" eaLnBrk="1" hangingPunct="1">
              <a:buFont typeface="Webdings" pitchFamily="2" charset="2"/>
              <a:buNone/>
            </a:pP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="" xmlns:a16="http://schemas.microsoft.com/office/drawing/2014/main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732086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Auction business model</a:t>
            </a:r>
          </a:p>
          <a:p>
            <a:pPr lvl="1" eaLnBrk="1" hangingPunct="1"/>
            <a:r>
              <a:rPr lang="en-US" altLang="zh-TW" dirty="0"/>
              <a:t>    * Bricks and clicks business model</a:t>
            </a:r>
          </a:p>
          <a:p>
            <a:pPr lvl="1" eaLnBrk="1" hangingPunct="1"/>
            <a:r>
              <a:rPr lang="en-US" altLang="zh-TW" dirty="0"/>
              <a:t>    * Collective business models</a:t>
            </a:r>
          </a:p>
          <a:p>
            <a:pPr lvl="1" eaLnBrk="1" hangingPunct="1"/>
            <a:r>
              <a:rPr lang="en-US" altLang="zh-TW" dirty="0"/>
              <a:t>    * Cutting out the middleman model</a:t>
            </a:r>
          </a:p>
          <a:p>
            <a:pPr lvl="1" eaLnBrk="1" hangingPunct="1"/>
            <a:r>
              <a:rPr lang="en-US" altLang="zh-TW" dirty="0"/>
              <a:t>    * Direct sales model</a:t>
            </a:r>
          </a:p>
          <a:p>
            <a:pPr lvl="1" eaLnBrk="1" hangingPunct="1"/>
            <a:r>
              <a:rPr lang="en-US" altLang="zh-TW" dirty="0"/>
              <a:t>    * Distribution business models, various</a:t>
            </a:r>
          </a:p>
          <a:p>
            <a:pPr lvl="1" eaLnBrk="1" hangingPunct="1"/>
            <a:r>
              <a:rPr lang="en-US" altLang="zh-TW" dirty="0"/>
              <a:t>    * Franchise</a:t>
            </a:r>
          </a:p>
          <a:p>
            <a:pPr lvl="1" eaLnBrk="1" hangingPunct="1"/>
            <a:r>
              <a:rPr lang="en-US" altLang="zh-TW" dirty="0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="" xmlns:a16="http://schemas.microsoft.com/office/drawing/2014/main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896" y="1701924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Industrialization of services business model</a:t>
            </a:r>
          </a:p>
          <a:p>
            <a:pPr lvl="1" eaLnBrk="1" hangingPunct="1"/>
            <a:r>
              <a:rPr lang="en-US" altLang="zh-TW" dirty="0"/>
              <a:t>    * Low-cost carrier business model</a:t>
            </a:r>
          </a:p>
          <a:p>
            <a:pPr lvl="1" eaLnBrk="1" hangingPunct="1"/>
            <a:r>
              <a:rPr lang="en-US" altLang="zh-TW" dirty="0"/>
              <a:t>    * Loyalty business models</a:t>
            </a:r>
          </a:p>
          <a:p>
            <a:pPr lvl="1" eaLnBrk="1" hangingPunct="1"/>
            <a:r>
              <a:rPr lang="en-US" altLang="zh-TW" dirty="0"/>
              <a:t>    * Monopolistic business model</a:t>
            </a:r>
          </a:p>
          <a:p>
            <a:pPr lvl="1" eaLnBrk="1" hangingPunct="1"/>
            <a:r>
              <a:rPr lang="en-US" altLang="zh-TW" dirty="0"/>
              <a:t>    * Multi-level marketing business model</a:t>
            </a:r>
          </a:p>
          <a:p>
            <a:pPr lvl="1" eaLnBrk="1" hangingPunct="1"/>
            <a:r>
              <a:rPr lang="en-US" altLang="zh-TW" dirty="0"/>
              <a:t>    * Network effects business model</a:t>
            </a:r>
          </a:p>
          <a:p>
            <a:pPr lvl="1" eaLnBrk="1" hangingPunct="1"/>
            <a:r>
              <a:rPr lang="en-US" altLang="zh-TW" dirty="0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="" xmlns:a16="http://schemas.microsoft.com/office/drawing/2014/main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="" xmlns:a16="http://schemas.microsoft.com/office/drawing/2014/main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="" xmlns:a16="http://schemas.microsoft.com/office/drawing/2014/main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="" xmlns:a16="http://schemas.microsoft.com/office/drawing/2014/main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streams</a:t>
            </a:r>
            <a:endParaRPr lang="zh-TW" altLang="en-US" dirty="0"/>
          </a:p>
        </p:txBody>
      </p:sp>
      <p:sp>
        <p:nvSpPr>
          <p:cNvPr id="60421" name="Rectangle 3">
            <a:extLst>
              <a:ext uri="{FF2B5EF4-FFF2-40B4-BE49-F238E27FC236}">
                <a16:creationId xmlns="" xmlns:a16="http://schemas.microsoft.com/office/drawing/2014/main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Single stream</a:t>
            </a:r>
          </a:p>
          <a:p>
            <a:pPr lvl="1" eaLnBrk="1" hangingPunct="1"/>
            <a:r>
              <a:rPr lang="en-US" altLang="zh-TW" sz="2400" dirty="0"/>
              <a:t>Multiple streams</a:t>
            </a:r>
          </a:p>
          <a:p>
            <a:pPr lvl="1" eaLnBrk="1" hangingPunct="1"/>
            <a:r>
              <a:rPr lang="en-US" altLang="zh-TW" sz="2400" dirty="0"/>
              <a:t>Hybrid</a:t>
            </a:r>
          </a:p>
          <a:p>
            <a:pPr lvl="1" eaLnBrk="1" hangingPunct="1"/>
            <a:r>
              <a:rPr lang="en-US" altLang="zh-TW" sz="2400" dirty="0"/>
              <a:t>Cross subsidies</a:t>
            </a:r>
          </a:p>
          <a:p>
            <a:pPr lvl="2" eaLnBrk="1" hangingPunct="1"/>
            <a:r>
              <a:rPr lang="en-US" altLang="zh-TW" sz="2000" dirty="0"/>
              <a:t>Freemium</a:t>
            </a:r>
          </a:p>
          <a:p>
            <a:pPr lvl="2" eaLnBrk="1" hangingPunct="1"/>
            <a:r>
              <a:rPr lang="en-US" altLang="zh-TW" sz="2000" dirty="0"/>
              <a:t>Laser printers</a:t>
            </a:r>
          </a:p>
          <a:p>
            <a:pPr lvl="2" eaLnBrk="1" hangingPunct="1"/>
            <a:r>
              <a:rPr lang="en-US" altLang="zh-TW" sz="2000" dirty="0"/>
              <a:t>Razor/Shaver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="" xmlns:a16="http://schemas.microsoft.com/office/drawing/2014/main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Payments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="" xmlns:a16="http://schemas.microsoft.com/office/drawing/2014/main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Membership</a:t>
            </a:r>
          </a:p>
          <a:p>
            <a:r>
              <a:rPr lang="en-US" altLang="zh-TW" dirty="0"/>
              <a:t>Licensing</a:t>
            </a:r>
          </a:p>
          <a:p>
            <a:r>
              <a:rPr lang="en-US" altLang="zh-TW" dirty="0"/>
              <a:t>Pay as you use</a:t>
            </a:r>
          </a:p>
          <a:p>
            <a:r>
              <a:rPr lang="en-US" altLang="zh-TW" dirty="0"/>
              <a:t>Advertising 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en-US" altLang="zh-TW" dirty="0"/>
              <a:t>Transaction fee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="" xmlns:a16="http://schemas.microsoft.com/office/drawing/2014/main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="" xmlns:a16="http://schemas.microsoft.com/office/drawing/2014/main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="" xmlns:a16="http://schemas.microsoft.com/office/drawing/2014/main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Inventory cost</a:t>
            </a:r>
            <a:endParaRPr lang="zh-TW" altLang="en-US" dirty="0"/>
          </a:p>
        </p:txBody>
      </p:sp>
      <p:sp>
        <p:nvSpPr>
          <p:cNvPr id="65541" name="Rectangle 3">
            <a:extLst>
              <a:ext uri="{FF2B5EF4-FFF2-40B4-BE49-F238E27FC236}">
                <a16:creationId xmlns="" xmlns:a16="http://schemas.microsoft.com/office/drawing/2014/main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 smtClean="0">
                <a:solidFill>
                  <a:srgbClr val="FF0000"/>
                </a:solidFill>
              </a:rPr>
              <a:t>Assuming: </a:t>
            </a:r>
            <a:r>
              <a:rPr lang="en-US" altLang="zh-TW" sz="2800" dirty="0" smtClean="0"/>
              <a:t>a company with 1 billion revenue, and the raw material cost is 60%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If inventory (raw material, </a:t>
            </a:r>
            <a:r>
              <a:rPr lang="en-US" altLang="zh-TW" sz="2800" dirty="0" err="1" smtClean="0"/>
              <a:t>WIP</a:t>
            </a:r>
            <a:r>
              <a:rPr lang="en-US" altLang="zh-TW" sz="2800" dirty="0" smtClean="0"/>
              <a:t> and finished goods) cycle time is 120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/>
              <a:t>Total average inventory 200 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If inventory </a:t>
            </a:r>
            <a:r>
              <a:rPr lang="en-US" altLang="zh-TW" sz="2800" dirty="0" smtClean="0"/>
              <a:t>cycle </a:t>
            </a:r>
            <a:r>
              <a:rPr lang="en-US" altLang="zh-TW" sz="2800" dirty="0"/>
              <a:t>time </a:t>
            </a:r>
            <a:r>
              <a:rPr lang="en-US" altLang="zh-TW" sz="2800" dirty="0" smtClean="0"/>
              <a:t>is 30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Total average inventory </a:t>
            </a:r>
            <a:r>
              <a:rPr lang="en-US" altLang="zh-TW" sz="2400" dirty="0" smtClean="0"/>
              <a:t>50 </a:t>
            </a:r>
            <a:r>
              <a:rPr lang="en-US" altLang="zh-TW" sz="2400" dirty="0"/>
              <a:t>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Inventory cycle 120</a:t>
            </a:r>
            <a:r>
              <a:rPr lang="en-US" altLang="zh-TW" sz="2800" dirty="0" smtClean="0">
                <a:sym typeface="Wingdings" pitchFamily="2" charset="2"/>
              </a:rPr>
              <a:t> </a:t>
            </a:r>
            <a:r>
              <a:rPr lang="en-US" altLang="zh-TW" sz="2800" dirty="0" smtClean="0"/>
              <a:t>30 days</a:t>
            </a:r>
            <a:endParaRPr lang="en-US" altLang="zh-TW" sz="2800" dirty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Inventory reduction </a:t>
            </a:r>
            <a:r>
              <a:rPr lang="en-US" altLang="zh-TW" sz="2400" dirty="0" smtClean="0"/>
              <a:t>150 </a:t>
            </a:r>
            <a:r>
              <a:rPr lang="en-US" altLang="zh-TW" sz="2400" dirty="0"/>
              <a:t>million </a:t>
            </a: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Assuming 5% cost of capital, savings amounts to 7.5 million!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="" xmlns:a16="http://schemas.microsoft.com/office/drawing/2014/main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="" xmlns:a16="http://schemas.microsoft.com/office/drawing/2014/main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="" xmlns:a16="http://schemas.microsoft.com/office/drawing/2014/main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="" xmlns:a16="http://schemas.microsoft.com/office/drawing/2014/main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Inventory cycle + Accounts receivable – Accounts payable 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Negative CCC 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Positive CCC 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="" xmlns:a16="http://schemas.microsoft.com/office/drawing/2014/main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="" xmlns:a16="http://schemas.microsoft.com/office/drawing/2014/main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="" xmlns:a16="http://schemas.microsoft.com/office/drawing/2014/main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Financial considerations</a:t>
            </a:r>
            <a:endParaRPr lang="zh-TW" altLang="en-US" dirty="0"/>
          </a:p>
        </p:txBody>
      </p:sp>
      <p:sp>
        <p:nvSpPr>
          <p:cNvPr id="74757" name="Rectangle 3">
            <a:extLst>
              <a:ext uri="{FF2B5EF4-FFF2-40B4-BE49-F238E27FC236}">
                <a16:creationId xmlns="" xmlns:a16="http://schemas.microsoft.com/office/drawing/2014/main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Cost structure and revenue streams</a:t>
            </a:r>
            <a:endParaRPr lang="en-US" altLang="zh-TW" dirty="0"/>
          </a:p>
          <a:p>
            <a:pPr eaLnBrk="1" hangingPunct="1"/>
            <a:r>
              <a:rPr lang="en-US" altLang="zh-TW" dirty="0" smtClean="0"/>
              <a:t>Operations leverage</a:t>
            </a:r>
            <a:endParaRPr lang="en-US" altLang="zh-TW" dirty="0"/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</a:p>
          <a:p>
            <a:pPr eaLnBrk="1" hangingPunct="1"/>
            <a:r>
              <a:rPr lang="en-US" altLang="zh-TW" dirty="0" smtClean="0"/>
              <a:t>Cash </a:t>
            </a:r>
            <a:r>
              <a:rPr lang="en-US" altLang="zh-TW" dirty="0"/>
              <a:t>rich/Cash poor operations</a:t>
            </a:r>
          </a:p>
          <a:p>
            <a:pPr eaLnBrk="1" hangingPunct="1"/>
            <a:r>
              <a:rPr lang="en-US" altLang="zh-TW" dirty="0" smtClean="0"/>
              <a:t>Value propositions to generate income</a:t>
            </a:r>
            <a:endParaRPr lang="en-US" altLang="zh-TW" dirty="0"/>
          </a:p>
          <a:p>
            <a:pPr eaLnBrk="1" hangingPunct="1"/>
            <a:endParaRPr lang="zh-TW" altLang="en-US" dirty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="" xmlns:a16="http://schemas.microsoft.com/office/drawing/2014/main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="" xmlns:a16="http://schemas.microsoft.com/office/drawing/2014/main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="" xmlns:a16="http://schemas.microsoft.com/office/drawing/2014/main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Summary: Business Models</a:t>
            </a:r>
            <a:endParaRPr lang="zh-TW" altLang="en-US" dirty="0"/>
          </a:p>
        </p:txBody>
      </p:sp>
      <p:sp>
        <p:nvSpPr>
          <p:cNvPr id="75781" name="Rectangle 3">
            <a:extLst>
              <a:ext uri="{FF2B5EF4-FFF2-40B4-BE49-F238E27FC236}">
                <a16:creationId xmlns="" xmlns:a16="http://schemas.microsoft.com/office/drawing/2014/main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 hybrid of the nine factors</a:t>
            </a:r>
          </a:p>
          <a:p>
            <a:pPr eaLnBrk="1" hangingPunct="1"/>
            <a:r>
              <a:rPr lang="en-US" altLang="zh-TW" dirty="0" smtClean="0"/>
              <a:t>What business are you in</a:t>
            </a:r>
          </a:p>
          <a:p>
            <a:pPr lvl="1" eaLnBrk="1" hangingPunct="1"/>
            <a:r>
              <a:rPr lang="en-US" altLang="zh-TW" dirty="0" smtClean="0"/>
              <a:t>Take department stores as an example</a:t>
            </a:r>
          </a:p>
          <a:p>
            <a:pPr lvl="2" eaLnBrk="1" hangingPunct="1"/>
            <a:r>
              <a:rPr lang="en-US" altLang="zh-TW" dirty="0" smtClean="0"/>
              <a:t>Buy and sell</a:t>
            </a:r>
          </a:p>
          <a:p>
            <a:pPr lvl="2" eaLnBrk="1" hangingPunct="1"/>
            <a:r>
              <a:rPr lang="en-US" altLang="zh-TW" dirty="0" smtClean="0"/>
              <a:t>Consign </a:t>
            </a:r>
            <a:r>
              <a:rPr lang="en-US" altLang="zh-TW" dirty="0"/>
              <a:t>for sale on </a:t>
            </a:r>
            <a:r>
              <a:rPr lang="en-US" altLang="zh-TW" dirty="0" smtClean="0"/>
              <a:t>commission</a:t>
            </a:r>
          </a:p>
          <a:p>
            <a:pPr lvl="2" eaLnBrk="1" hangingPunct="1"/>
            <a:r>
              <a:rPr lang="en-US" altLang="zh-TW" dirty="0" smtClean="0"/>
              <a:t>Property rental</a:t>
            </a:r>
          </a:p>
          <a:p>
            <a:pPr lvl="2" eaLnBrk="1" hangingPunct="1"/>
            <a:endParaRPr lang="en-US" altLang="zh-TW" dirty="0" smtClean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="" xmlns:a16="http://schemas.microsoft.com/office/drawing/2014/main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="" xmlns:a16="http://schemas.microsoft.com/office/drawing/2014/main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="" xmlns:a16="http://schemas.microsoft.com/office/drawing/2014/main" id="{2CB513B6-4650-653B-7542-DD37826ED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681162"/>
            <a:ext cx="6934200" cy="45989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="" xmlns:a16="http://schemas.microsoft.com/office/drawing/2014/main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="" xmlns:a16="http://schemas.microsoft.com/office/drawing/2014/main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="" xmlns:a16="http://schemas.microsoft.com/office/drawing/2014/main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="" xmlns:a16="http://schemas.microsoft.com/office/drawing/2014/main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="" xmlns:a16="http://schemas.microsoft.com/office/drawing/2014/main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="" xmlns:a16="http://schemas.microsoft.com/office/drawing/2014/main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="" xmlns:a16="http://schemas.microsoft.com/office/drawing/2014/main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="" xmlns:a16="http://schemas.microsoft.com/office/drawing/2014/main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Target</a:t>
            </a:r>
            <a:r>
              <a:rPr lang="zh-TW" altLang="en-US" dirty="0"/>
              <a:t> </a:t>
            </a:r>
            <a:r>
              <a:rPr lang="en-US" altLang="zh-TW" dirty="0"/>
              <a:t>of business</a:t>
            </a:r>
            <a:endParaRPr lang="zh-TW" altLang="en-US" dirty="0"/>
          </a:p>
        </p:txBody>
      </p:sp>
      <p:sp>
        <p:nvSpPr>
          <p:cNvPr id="10243" name="內容版面配置區 2">
            <a:extLst>
              <a:ext uri="{FF2B5EF4-FFF2-40B4-BE49-F238E27FC236}">
                <a16:creationId xmlns="" xmlns:a16="http://schemas.microsoft.com/office/drawing/2014/main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Identify</a:t>
            </a:r>
            <a:r>
              <a:rPr lang="zh-TW" altLang="en-US" dirty="0"/>
              <a:t> </a:t>
            </a:r>
            <a:r>
              <a:rPr lang="en-US" altLang="zh-TW" dirty="0"/>
              <a:t>the target the business plans to sell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en-US" altLang="zh-TW" dirty="0"/>
              <a:t>Products</a:t>
            </a:r>
          </a:p>
          <a:p>
            <a:pPr lvl="1"/>
            <a:r>
              <a:rPr lang="en-US" altLang="zh-TW" dirty="0"/>
              <a:t>Services</a:t>
            </a:r>
          </a:p>
          <a:p>
            <a:r>
              <a:rPr lang="en-US" altLang="zh-TW" dirty="0"/>
              <a:t>Multiple targets?</a:t>
            </a:r>
          </a:p>
          <a:p>
            <a:pPr marL="663575" lvl="1" indent="0">
              <a:buNone/>
            </a:pP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="" xmlns:a16="http://schemas.microsoft.com/office/drawing/2014/main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="" xmlns:a16="http://schemas.microsoft.com/office/drawing/2014/main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="" xmlns:a16="http://schemas.microsoft.com/office/drawing/2014/main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="" xmlns:a16="http://schemas.microsoft.com/office/drawing/2014/main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="" xmlns:a16="http://schemas.microsoft.com/office/drawing/2014/main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sp>
        <p:nvSpPr>
          <p:cNvPr id="10250" name="AutoShape 4">
            <a:extLst>
              <a:ext uri="{FF2B5EF4-FFF2-40B4-BE49-F238E27FC236}">
                <a16:creationId xmlns="" xmlns:a16="http://schemas.microsoft.com/office/drawing/2014/main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Partners</a:t>
            </a:r>
          </a:p>
          <a:p>
            <a:pPr algn="ctr" eaLnBrk="1" hangingPunct="1"/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1" name="AutoShape 5">
            <a:extLst>
              <a:ext uri="{FF2B5EF4-FFF2-40B4-BE49-F238E27FC236}">
                <a16:creationId xmlns="" xmlns:a16="http://schemas.microsoft.com/office/drawing/2014/main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Activities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2" name="AutoShape 6">
            <a:extLst>
              <a:ext uri="{FF2B5EF4-FFF2-40B4-BE49-F238E27FC236}">
                <a16:creationId xmlns="" xmlns:a16="http://schemas.microsoft.com/office/drawing/2014/main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Value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Propositions</a:t>
            </a:r>
            <a:endParaRPr lang="zh-TW" altLang="en-US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253" name="AutoShape 7">
            <a:extLst>
              <a:ext uri="{FF2B5EF4-FFF2-40B4-BE49-F238E27FC236}">
                <a16:creationId xmlns="" xmlns:a16="http://schemas.microsoft.com/office/drawing/2014/main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Segments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4" name="AutoShape 8">
            <a:extLst>
              <a:ext uri="{FF2B5EF4-FFF2-40B4-BE49-F238E27FC236}">
                <a16:creationId xmlns="" xmlns:a16="http://schemas.microsoft.com/office/drawing/2014/main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Resources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5" name="AutoShape 9">
            <a:extLst>
              <a:ext uri="{FF2B5EF4-FFF2-40B4-BE49-F238E27FC236}">
                <a16:creationId xmlns="" xmlns:a16="http://schemas.microsoft.com/office/drawing/2014/main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Relationships</a:t>
            </a:r>
            <a:endParaRPr lang="zh-TW" altLang="en-US" sz="2000" b="1" dirty="0">
              <a:latin typeface="Arial Narrow" panose="020B0606020202030204" pitchFamily="34" charset="0"/>
            </a:endParaRPr>
          </a:p>
        </p:txBody>
      </p:sp>
      <p:sp>
        <p:nvSpPr>
          <p:cNvPr id="10256" name="AutoShape 10">
            <a:extLst>
              <a:ext uri="{FF2B5EF4-FFF2-40B4-BE49-F238E27FC236}">
                <a16:creationId xmlns="" xmlns:a16="http://schemas.microsoft.com/office/drawing/2014/main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Channels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7" name="AutoShape 11">
            <a:extLst>
              <a:ext uri="{FF2B5EF4-FFF2-40B4-BE49-F238E27FC236}">
                <a16:creationId xmlns="" xmlns:a16="http://schemas.microsoft.com/office/drawing/2014/main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Cost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Structure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8" name="AutoShape 12">
            <a:extLst>
              <a:ext uri="{FF2B5EF4-FFF2-40B4-BE49-F238E27FC236}">
                <a16:creationId xmlns="" xmlns:a16="http://schemas.microsoft.com/office/drawing/2014/main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Revenue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Streams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46" name="Rectangle 13">
            <a:extLst>
              <a:ext uri="{FF2B5EF4-FFF2-40B4-BE49-F238E27FC236}">
                <a16:creationId xmlns="" xmlns:a16="http://schemas.microsoft.com/office/drawing/2014/main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860" y="1764011"/>
            <a:ext cx="1726755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+mn-lt"/>
                <a:ea typeface="SimHei" panose="02010609060101010101" pitchFamily="49" charset="-122"/>
              </a:rPr>
              <a:t>Foundation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7" name="Rectangle 14">
            <a:extLst>
              <a:ext uri="{FF2B5EF4-FFF2-40B4-BE49-F238E27FC236}">
                <a16:creationId xmlns="" xmlns:a16="http://schemas.microsoft.com/office/drawing/2014/main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1745753"/>
            <a:ext cx="15199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B050"/>
                </a:solidFill>
                <a:latin typeface="+mn-lt"/>
                <a:ea typeface="SimHei" panose="02010609060101010101" pitchFamily="49" charset="-122"/>
              </a:rPr>
              <a:t>Customer</a:t>
            </a:r>
            <a:endParaRPr lang="zh-TW" altLang="en-US" dirty="0">
              <a:solidFill>
                <a:srgbClr val="00B050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8" name="Rectangle 15">
            <a:extLst>
              <a:ext uri="{FF2B5EF4-FFF2-40B4-BE49-F238E27FC236}">
                <a16:creationId xmlns="" xmlns:a16="http://schemas.microsoft.com/office/drawing/2014/main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95" y="1536700"/>
            <a:ext cx="13308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Product/</a:t>
            </a:r>
          </a:p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Service</a:t>
            </a:r>
            <a:endParaRPr lang="zh-TW" altLang="en-US" dirty="0">
              <a:solidFill>
                <a:schemeClr val="hlink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9" name="Text Box 16">
            <a:extLst>
              <a:ext uri="{FF2B5EF4-FFF2-40B4-BE49-F238E27FC236}">
                <a16:creationId xmlns="" xmlns:a16="http://schemas.microsoft.com/office/drawing/2014/main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5491857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6600"/>
                </a:solidFill>
                <a:latin typeface="+mn-lt"/>
                <a:ea typeface="SimHei" panose="02010609060101010101" pitchFamily="49" charset="-122"/>
              </a:rPr>
              <a:t>Finance</a:t>
            </a:r>
            <a:endParaRPr lang="zh-TW" altLang="en-US" dirty="0">
              <a:solidFill>
                <a:srgbClr val="CC6600"/>
              </a:solidFill>
              <a:latin typeface="+mn-lt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="" xmlns:a16="http://schemas.microsoft.com/office/drawing/2014/main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Value Propositions</a:t>
            </a:r>
            <a:endParaRPr lang="zh-TW" altLang="en-US" dirty="0"/>
          </a:p>
        </p:txBody>
      </p:sp>
      <p:sp>
        <p:nvSpPr>
          <p:cNvPr id="12293" name="Rectangle 3">
            <a:extLst>
              <a:ext uri="{FF2B5EF4-FFF2-40B4-BE49-F238E27FC236}">
                <a16:creationId xmlns="" xmlns:a16="http://schemas.microsoft.com/office/drawing/2014/main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/>
              <a:t>What are the values provided to the customers</a:t>
            </a:r>
          </a:p>
          <a:p>
            <a:r>
              <a:rPr lang="en-US" altLang="zh-TW" sz="2800" dirty="0"/>
              <a:t>Q:</a:t>
            </a:r>
          </a:p>
          <a:p>
            <a:pPr lvl="1"/>
            <a:r>
              <a:rPr lang="en-US" altLang="zh-TW" sz="2400" dirty="0"/>
              <a:t>What are the differences between Sogo and 7-11</a:t>
            </a:r>
          </a:p>
          <a:p>
            <a:pPr lvl="1"/>
            <a:r>
              <a:rPr lang="en-US" altLang="zh-TW" sz="2400" dirty="0"/>
              <a:t>What are the differences Apple and Xiaomi</a:t>
            </a:r>
          </a:p>
          <a:p>
            <a:r>
              <a:rPr lang="en-US" altLang="zh-TW" sz="2800" dirty="0"/>
              <a:t>Different value propositions in the same industry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="" xmlns:a16="http://schemas.microsoft.com/office/drawing/2014/main" id="{DBF09798-E5FE-107F-2494-6208FBAFE9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="" xmlns:a16="http://schemas.microsoft.com/office/drawing/2014/main" id="{5DA81433-F6DE-3049-90F4-6414D8E366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="" xmlns:a16="http://schemas.microsoft.com/office/drawing/2014/main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="" xmlns:a16="http://schemas.microsoft.com/office/drawing/2014/main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="" xmlns:a16="http://schemas.microsoft.com/office/drawing/2014/main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What does Perrier sell?</a:t>
            </a:r>
            <a:endParaRPr lang="zh-TW" altLang="en-US" dirty="0"/>
          </a:p>
        </p:txBody>
      </p:sp>
      <p:sp>
        <p:nvSpPr>
          <p:cNvPr id="355331" name="Rectangle 3">
            <a:extLst>
              <a:ext uri="{FF2B5EF4-FFF2-40B4-BE49-F238E27FC236}">
                <a16:creationId xmlns="" xmlns:a16="http://schemas.microsoft.com/office/drawing/2014/main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4864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Water?</a:t>
            </a:r>
          </a:p>
          <a:p>
            <a:pPr lvl="1" eaLnBrk="1" hangingPunct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Can water be that expansive?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="" xmlns:a16="http://schemas.microsoft.com/office/drawing/2014/main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="" xmlns:a16="http://schemas.microsoft.com/office/drawing/2014/main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515" y="1654324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1035</TotalTime>
  <Words>1412</Words>
  <Application>Microsoft Office PowerPoint</Application>
  <PresentationFormat>如螢幕大小 (4:3)</PresentationFormat>
  <Paragraphs>423</Paragraphs>
  <Slides>35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48" baseType="lpstr">
      <vt:lpstr>GE Black-Medium+N</vt:lpstr>
      <vt:lpstr>GE Ming+N</vt:lpstr>
      <vt:lpstr>SimHei</vt:lpstr>
      <vt:lpstr>華康中楷體</vt:lpstr>
      <vt:lpstr>新細明體</vt:lpstr>
      <vt:lpstr>標楷體</vt:lpstr>
      <vt:lpstr>Arial</vt:lpstr>
      <vt:lpstr>Arial Narrow</vt:lpstr>
      <vt:lpstr>Times</vt:lpstr>
      <vt:lpstr>Times New Roman</vt:lpstr>
      <vt:lpstr>Webdings</vt:lpstr>
      <vt:lpstr>Wingdings</vt:lpstr>
      <vt:lpstr>0ckf</vt:lpstr>
      <vt:lpstr>Business Model</vt:lpstr>
      <vt:lpstr>Business Model</vt:lpstr>
      <vt:lpstr>Confusion in Business Models</vt:lpstr>
      <vt:lpstr>Business Model Canvas</vt:lpstr>
      <vt:lpstr>商業模式</vt:lpstr>
      <vt:lpstr>Target of business</vt:lpstr>
      <vt:lpstr>Business model canvas</vt:lpstr>
      <vt:lpstr>Value Propositions</vt:lpstr>
      <vt:lpstr>What does Perrier sell?</vt:lpstr>
      <vt:lpstr>What are the values for Giant Bike?</vt:lpstr>
      <vt:lpstr>Key Partners</vt:lpstr>
      <vt:lpstr>商業伙伴網路</vt:lpstr>
      <vt:lpstr>Key Resources</vt:lpstr>
      <vt:lpstr>Key Activities</vt:lpstr>
      <vt:lpstr>Customer Segments</vt:lpstr>
      <vt:lpstr>Many types of customers</vt:lpstr>
      <vt:lpstr>Multi-way value exchange：Google Search</vt:lpstr>
      <vt:lpstr>Customer relationship</vt:lpstr>
      <vt:lpstr>Channels</vt:lpstr>
      <vt:lpstr>Customes and Channels</vt:lpstr>
      <vt:lpstr>The Airline case</vt:lpstr>
      <vt:lpstr>  Financial aspects</vt:lpstr>
      <vt:lpstr>Cost driver and structure</vt:lpstr>
      <vt:lpstr>Cost structure</vt:lpstr>
      <vt:lpstr>Cost structure:  operations leverage</vt:lpstr>
      <vt:lpstr>Unit cost</vt:lpstr>
      <vt:lpstr>Economy of Scale and Scope</vt:lpstr>
      <vt:lpstr>Assembly line production and Flexible manufacturing</vt:lpstr>
      <vt:lpstr>Revenue stream</vt:lpstr>
      <vt:lpstr>Revenue streams</vt:lpstr>
      <vt:lpstr>Payments</vt:lpstr>
      <vt:lpstr>Inventory cost</vt:lpstr>
      <vt:lpstr>CCC: Cash Conversion Cycle</vt:lpstr>
      <vt:lpstr>Financial considerations</vt:lpstr>
      <vt:lpstr>Summary: Business Models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100</cp:revision>
  <dcterms:modified xsi:type="dcterms:W3CDTF">2025-03-27T07:08:31Z</dcterms:modified>
</cp:coreProperties>
</file>