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41"/>
  </p:handoutMasterIdLst>
  <p:sldIdLst>
    <p:sldId id="256" r:id="rId2"/>
    <p:sldId id="257" r:id="rId3"/>
    <p:sldId id="292" r:id="rId4"/>
    <p:sldId id="293" r:id="rId5"/>
    <p:sldId id="294" r:id="rId6"/>
    <p:sldId id="295" r:id="rId7"/>
    <p:sldId id="296" r:id="rId8"/>
    <p:sldId id="297" r:id="rId9"/>
    <p:sldId id="298" r:id="rId10"/>
    <p:sldId id="29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3" r:id="rId31"/>
    <p:sldId id="284" r:id="rId32"/>
    <p:sldId id="285" r:id="rId33"/>
    <p:sldId id="286" r:id="rId34"/>
    <p:sldId id="287" r:id="rId35"/>
    <p:sldId id="288" r:id="rId36"/>
    <p:sldId id="289" r:id="rId37"/>
    <p:sldId id="290" r:id="rId38"/>
    <p:sldId id="291" r:id="rId39"/>
    <p:sldId id="260"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00"/>
    <a:srgbClr val="000000"/>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notesViewPr>
    <p:cSldViewPr showGuides="1">
      <p:cViewPr varScale="1">
        <p:scale>
          <a:sx n="55" d="100"/>
          <a:sy n="55" d="100"/>
        </p:scale>
        <p:origin x="-28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CE645-870C-4814-BC35-50B7A8732FD3}" type="datetimeFigureOut">
              <a:rPr lang="zh-TW" altLang="en-US" smtClean="0"/>
              <a:t>2020/2/5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76BF0-6985-4A54-8564-B8362ABBF151}" type="slidenum">
              <a:rPr lang="zh-TW" altLang="en-US" smtClean="0"/>
              <a:t>‹#›</a:t>
            </a:fld>
            <a:endParaRPr lang="zh-TW" altLang="en-US"/>
          </a:p>
        </p:txBody>
      </p:sp>
    </p:spTree>
    <p:extLst>
      <p:ext uri="{BB962C8B-B14F-4D97-AF65-F5344CB8AC3E}">
        <p14:creationId xmlns:p14="http://schemas.microsoft.com/office/powerpoint/2010/main" val="175568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7598" y="1268760"/>
            <a:ext cx="3240360" cy="4368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2"/>
          <p:cNvSpPr>
            <a:spLocks/>
          </p:cNvSpPr>
          <p:nvPr userDrawn="1"/>
        </p:nvSpPr>
        <p:spPr bwMode="auto">
          <a:xfrm rot="5400000">
            <a:off x="-2500895" y="2500896"/>
            <a:ext cx="6859588"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11187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14489"/>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510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14489"/>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383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457200" y="274638"/>
            <a:ext cx="8229600" cy="922114"/>
          </a:xfrm>
          <a:prstGeom prst="rect">
            <a:avLst/>
          </a:prstGeom>
        </p:spPr>
        <p:txBody>
          <a:bodyPr vert="horz" lIns="0" rIns="0" bIns="0" anchor="b">
            <a:normAutofit/>
          </a:bodyPr>
          <a:lstStyle/>
          <a:p>
            <a:pPr lvl="0" algn="l"/>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44F1-1257-4C25-AB8A-807CA769B911}" type="slidenum">
              <a:rPr lang="zh-TW" altLang="en-US" smtClean="0"/>
              <a:t>‹#›</a:t>
            </a:fld>
            <a:endParaRPr lang="zh-TW" altLang="en-US"/>
          </a:p>
        </p:txBody>
      </p:sp>
      <p:cxnSp>
        <p:nvCxnSpPr>
          <p:cNvPr id="9" name="直線接點 8"/>
          <p:cNvCxnSpPr/>
          <p:nvPr userDrawn="1"/>
        </p:nvCxnSpPr>
        <p:spPr>
          <a:xfrm>
            <a:off x="408236" y="1412776"/>
            <a:ext cx="589195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2" name="Group 4"/>
          <p:cNvGrpSpPr>
            <a:grpSpLocks noChangeAspect="1"/>
          </p:cNvGrpSpPr>
          <p:nvPr userDrawn="1"/>
        </p:nvGrpSpPr>
        <p:grpSpPr bwMode="auto">
          <a:xfrm>
            <a:off x="6815519" y="114489"/>
            <a:ext cx="2076961" cy="794231"/>
            <a:chOff x="2474" y="1891"/>
            <a:chExt cx="1681" cy="482"/>
          </a:xfrm>
        </p:grpSpPr>
        <p:sp>
          <p:nvSpPr>
            <p:cNvPr id="13"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1388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kumimoji="0" lang="zh-TW" altLang="en-US" sz="4000" b="1" kern="1200" dirty="0" smtClean="0">
          <a:ln>
            <a:noFill/>
          </a:ln>
          <a:solidFill>
            <a:schemeClr val="accent5">
              <a:lumMod val="50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p:titleStyle>
    <p:bodyStyle>
      <a:lvl1pPr marL="447675" indent="-357188" algn="l" defTabSz="914400" rtl="0" eaLnBrk="1" latinLnBrk="0" hangingPunct="1">
        <a:spcBef>
          <a:spcPts val="1200"/>
        </a:spcBef>
        <a:buClr>
          <a:srgbClr val="0070C0"/>
        </a:buClr>
        <a:buSzPct val="85000"/>
        <a:buFont typeface="Wingdings" pitchFamily="2" charset="2"/>
        <a:buChar char="l"/>
        <a:defRPr sz="2400" kern="1200">
          <a:solidFill>
            <a:schemeClr val="tx1"/>
          </a:solidFill>
          <a:latin typeface="Times New Roman" pitchFamily="18" charset="0"/>
          <a:ea typeface="標楷體" pitchFamily="65" charset="-120"/>
          <a:cs typeface="Times New Roman" pitchFamily="18" charset="0"/>
        </a:defRPr>
      </a:lvl1pPr>
      <a:lvl2pPr marL="625475" indent="-285750" algn="l" defTabSz="914400" rtl="0" eaLnBrk="1" latinLnBrk="0" hangingPunct="1">
        <a:spcBef>
          <a:spcPts val="1200"/>
        </a:spcBef>
        <a:buClr>
          <a:srgbClr val="7030A0"/>
        </a:buClr>
        <a:buFont typeface="Arial" pitchFamily="34" charset="0"/>
        <a:buChar char="–"/>
        <a:defRPr sz="2200" kern="1200">
          <a:solidFill>
            <a:schemeClr val="tx1"/>
          </a:solidFill>
          <a:latin typeface="Times New Roman" pitchFamily="18" charset="0"/>
          <a:ea typeface="標楷體" pitchFamily="65" charset="-120"/>
          <a:cs typeface="Times New Roman" pitchFamily="18" charset="0"/>
        </a:defRPr>
      </a:lvl2pPr>
      <a:lvl3pPr marL="806450" indent="-268288" algn="l" defTabSz="914400" rtl="0" eaLnBrk="1" latinLnBrk="0" hangingPunct="1">
        <a:spcBef>
          <a:spcPts val="1200"/>
        </a:spcBef>
        <a:buClr>
          <a:srgbClr val="002060"/>
        </a:buClr>
        <a:buSzPct val="80000"/>
        <a:buFont typeface="Wingdings" pitchFamily="2" charset="2"/>
        <a:buChar char="l"/>
        <a:tabLst/>
        <a:defRPr sz="2000" kern="1200">
          <a:solidFill>
            <a:schemeClr val="tx1"/>
          </a:solidFill>
          <a:latin typeface="Times New Roman" pitchFamily="18" charset="0"/>
          <a:ea typeface="標楷體" pitchFamily="65" charset="-120"/>
          <a:cs typeface="Times New Roman" pitchFamily="18" charset="0"/>
        </a:defRPr>
      </a:lvl3pPr>
      <a:lvl4pPr marL="985838" indent="-268288" algn="l" defTabSz="914400" rtl="0" eaLnBrk="1" latinLnBrk="0" hangingPunct="1">
        <a:spcBef>
          <a:spcPts val="1200"/>
        </a:spcBef>
        <a:buClr>
          <a:schemeClr val="accent6">
            <a:lumMod val="50000"/>
          </a:schemeClr>
        </a:buClr>
        <a:buFont typeface="Arial" pitchFamily="34" charset="0"/>
        <a:buChar char="–"/>
        <a:tabLst/>
        <a:defRPr sz="2000" kern="1200">
          <a:solidFill>
            <a:schemeClr val="tx1"/>
          </a:solidFill>
          <a:latin typeface="Times New Roman" pitchFamily="18" charset="0"/>
          <a:ea typeface="標楷體" pitchFamily="65" charset="-120"/>
          <a:cs typeface="Times New Roman" pitchFamily="18" charset="0"/>
        </a:defRPr>
      </a:lvl4pPr>
      <a:lvl5pPr marL="1347788" indent="-271463" algn="l" defTabSz="914400" rtl="0" eaLnBrk="1" latinLnBrk="0" hangingPunct="1">
        <a:spcBef>
          <a:spcPts val="1200"/>
        </a:spcBef>
        <a:buClr>
          <a:srgbClr val="00B050"/>
        </a:buClr>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17848" y="260648"/>
            <a:ext cx="3310136" cy="1224137"/>
          </a:xfrm>
          <a:prstGeom prst="rect">
            <a:avLst/>
          </a:prstGeom>
        </p:spPr>
        <p:txBody>
          <a:bodyPr vert="horz" lIns="0" rIns="0" bIns="0" anchor="b">
            <a:normAutofit fontScale="90000"/>
          </a:bodyPr>
          <a:lstStyle>
            <a:lvl1pPr algn="ctr" defTabSz="914400" rtl="0" eaLnBrk="1" latinLnBrk="0" hangingPunct="1">
              <a:spcBef>
                <a:spcPct val="0"/>
              </a:spcBef>
              <a:buNone/>
              <a:defRPr kumimoji="0" lang="zh-TW" altLang="en-US" sz="4000" b="1" kern="120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a:lstStyle>
          <a:p>
            <a:pPr algn="l"/>
            <a:r>
              <a:rPr lang="en-US" altLang="zh-TW" sz="5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Chapter</a:t>
            </a:r>
            <a:r>
              <a:rPr lang="en-US" altLang="zh-TW"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r>
              <a:rPr lang="en-US" altLang="zh-TW"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2</a:t>
            </a:r>
            <a:endParaRPr lang="en-US"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5" name="副標題 2"/>
          <p:cNvSpPr txBox="1">
            <a:spLocks/>
          </p:cNvSpPr>
          <p:nvPr/>
        </p:nvSpPr>
        <p:spPr>
          <a:xfrm>
            <a:off x="179512" y="2204864"/>
            <a:ext cx="5832648" cy="2040632"/>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rgbClr val="0070C0"/>
              </a:buClr>
              <a:buSzPct val="85000"/>
              <a:buFont typeface="Wingdings" pitchFamily="2" charset="2"/>
              <a:buNone/>
              <a:defRPr sz="2400" kern="1200">
                <a:solidFill>
                  <a:schemeClr val="tx1">
                    <a:tint val="75000"/>
                  </a:schemeClr>
                </a:solidFill>
                <a:latin typeface="Times New Roman" pitchFamily="18" charset="0"/>
                <a:ea typeface="標楷體" pitchFamily="65" charset="-120"/>
                <a:cs typeface="Times New Roman" pitchFamily="18" charset="0"/>
              </a:defRPr>
            </a:lvl1pPr>
            <a:lvl2pPr marL="457200" indent="0" algn="ctr" defTabSz="914400" rtl="0" eaLnBrk="1" latinLnBrk="0" hangingPunct="1">
              <a:spcBef>
                <a:spcPts val="1200"/>
              </a:spcBef>
              <a:buClr>
                <a:srgbClr val="7030A0"/>
              </a:buClr>
              <a:buFont typeface="Arial" pitchFamily="34" charset="0"/>
              <a:buNone/>
              <a:defRPr sz="2200" kern="1200">
                <a:solidFill>
                  <a:schemeClr val="tx1">
                    <a:tint val="75000"/>
                  </a:schemeClr>
                </a:solidFill>
                <a:latin typeface="Times New Roman" pitchFamily="18" charset="0"/>
                <a:ea typeface="標楷體" pitchFamily="65" charset="-120"/>
                <a:cs typeface="Times New Roman" pitchFamily="18" charset="0"/>
              </a:defRPr>
            </a:lvl2pPr>
            <a:lvl3pPr marL="914400" indent="0" algn="ctr" defTabSz="914400" rtl="0" eaLnBrk="1" latinLnBrk="0" hangingPunct="1">
              <a:spcBef>
                <a:spcPts val="1200"/>
              </a:spcBef>
              <a:buClr>
                <a:srgbClr val="002060"/>
              </a:buClr>
              <a:buSzPct val="80000"/>
              <a:buFont typeface="Wingdings" pitchFamily="2" charset="2"/>
              <a:buNone/>
              <a:tabLst/>
              <a:defRPr sz="20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ctr" defTabSz="914400" rtl="0" eaLnBrk="1" latinLnBrk="0" hangingPunct="1">
              <a:spcBef>
                <a:spcPts val="1200"/>
              </a:spcBef>
              <a:buClr>
                <a:schemeClr val="accent6">
                  <a:lumMod val="50000"/>
                </a:schemeClr>
              </a:buClr>
              <a:buFont typeface="Arial" pitchFamily="34" charset="0"/>
              <a:buNone/>
              <a:tabLst/>
              <a:defRPr sz="20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ctr" defTabSz="914400" rtl="0" eaLnBrk="1" latinLnBrk="0" hangingPunct="1">
              <a:spcBef>
                <a:spcPts val="1200"/>
              </a:spcBef>
              <a:buClr>
                <a:srgbClr val="00B050"/>
              </a:buClr>
              <a:buFont typeface="Arial" pitchFamily="34" charset="0"/>
              <a:buNone/>
              <a:defRPr sz="20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20000"/>
              </a:spcBef>
              <a:buSzPct val="90000"/>
            </a:pPr>
            <a:r>
              <a:rPr lang="zh-TW" altLang="en-US" sz="4800" b="1" dirty="0" smtClean="0">
                <a:solidFill>
                  <a:schemeClr val="accent1">
                    <a:lumMod val="75000"/>
                  </a:schemeClr>
                </a:solidFill>
                <a:effectLst>
                  <a:outerShdw blurRad="38100" dist="38100" dir="2700000" algn="tl">
                    <a:srgbClr val="000000">
                      <a:alpha val="43137"/>
                    </a:srgbClr>
                  </a:outerShdw>
                </a:effectLst>
                <a:latin typeface="標楷體" pitchFamily="65" charset="-120"/>
              </a:rPr>
              <a:t>電子商務</a:t>
            </a:r>
            <a:r>
              <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rPr>
              <a:t>價值</a:t>
            </a:r>
            <a:endParaRPr lang="en-US" altLang="zh-TW" sz="4800" b="1" dirty="0">
              <a:solidFill>
                <a:schemeClr val="accent1">
                  <a:lumMod val="75000"/>
                </a:schemeClr>
              </a:solidFill>
              <a:effectLst>
                <a:outerShdw blurRad="38100" dist="38100" dir="2700000" algn="tl">
                  <a:srgbClr val="000000">
                    <a:alpha val="43137"/>
                  </a:srgbClr>
                </a:outerShdw>
              </a:effectLst>
              <a:latin typeface="標楷體" pitchFamily="65" charset="-120"/>
            </a:endParaRPr>
          </a:p>
          <a:p>
            <a:pPr lvl="0">
              <a:spcBef>
                <a:spcPct val="20000"/>
              </a:spcBef>
              <a:buSzPct val="90000"/>
            </a:pPr>
            <a:r>
              <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rPr>
              <a:t>與相關理論</a:t>
            </a:r>
          </a:p>
          <a:p>
            <a:pPr>
              <a:spcBef>
                <a:spcPct val="20000"/>
              </a:spcBef>
              <a:buSzPct val="90000"/>
            </a:pPr>
            <a:endParaRPr lang="zh-TW" alt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28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24744"/>
            <a:ext cx="253240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4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2.2 </a:t>
            </a:r>
            <a:r>
              <a:rPr lang="zh-TW" altLang="zh-TW" sz="3100" dirty="0">
                <a:effectLst/>
              </a:rPr>
              <a:t>電子商務構成要件</a:t>
            </a:r>
            <a:r>
              <a:rPr lang="zh-TW" altLang="zh-TW" sz="3100" dirty="0" smtClean="0">
                <a:effectLst/>
              </a:rPr>
              <a:t>：資訊流</a:t>
            </a:r>
            <a:r>
              <a:rPr lang="zh-TW" altLang="zh-TW" sz="3100" dirty="0">
                <a:effectLst/>
              </a:rPr>
              <a:t>、商流、金流、物流</a:t>
            </a:r>
            <a:endParaRPr lang="zh-TW" altLang="en-US" sz="3100" dirty="0"/>
          </a:p>
        </p:txBody>
      </p:sp>
      <p:sp>
        <p:nvSpPr>
          <p:cNvPr id="4" name="內容版面配置區 3"/>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23838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798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2.2 </a:t>
            </a:r>
            <a:r>
              <a:rPr lang="zh-TW" altLang="zh-TW" sz="3100" dirty="0">
                <a:effectLst/>
              </a:rPr>
              <a:t>電子商務構成要件：資訊流、商流、金流、物流</a:t>
            </a:r>
            <a:endParaRPr lang="zh-TW" altLang="en-US" sz="3100" dirty="0"/>
          </a:p>
        </p:txBody>
      </p:sp>
      <p:sp>
        <p:nvSpPr>
          <p:cNvPr id="4" name="內容版面配置區 3"/>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50" y="1268760"/>
            <a:ext cx="655023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24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2.2 </a:t>
            </a:r>
            <a:r>
              <a:rPr lang="zh-TW" altLang="zh-TW" sz="3100" dirty="0">
                <a:effectLst/>
              </a:rPr>
              <a:t>電子商務構成要件：資訊流、商流、金流、物流</a:t>
            </a:r>
            <a:endParaRPr lang="zh-TW" altLang="en-US" sz="3100" dirty="0"/>
          </a:p>
        </p:txBody>
      </p:sp>
      <p:sp>
        <p:nvSpPr>
          <p:cNvPr id="3" name="內容版面配置區 2"/>
          <p:cNvSpPr>
            <a:spLocks noGrp="1"/>
          </p:cNvSpPr>
          <p:nvPr>
            <p:ph idx="1"/>
          </p:nvPr>
        </p:nvSpPr>
        <p:spPr/>
        <p:txBody>
          <a:bodyPr/>
          <a:lstStyle/>
          <a:p>
            <a:r>
              <a:rPr lang="zh-TW" altLang="zh-TW" dirty="0"/>
              <a:t>所謂「</a:t>
            </a:r>
            <a:r>
              <a:rPr lang="zh-TW" altLang="zh-TW" dirty="0">
                <a:solidFill>
                  <a:srgbClr val="003300"/>
                </a:solidFill>
              </a:rPr>
              <a:t>資訊流</a:t>
            </a:r>
            <a:r>
              <a:rPr lang="en-US" altLang="zh-TW" dirty="0">
                <a:solidFill>
                  <a:srgbClr val="003300"/>
                </a:solidFill>
              </a:rPr>
              <a:t> (information flow)</a:t>
            </a:r>
            <a:r>
              <a:rPr lang="zh-TW" altLang="zh-TW" dirty="0"/>
              <a:t>」，也就是在電子商務開始到結束過程中，透過資訊系統所傳輸、處理、存取之各種控制訊號流</a:t>
            </a:r>
            <a:r>
              <a:rPr lang="zh-TW" altLang="zh-TW" dirty="0" smtClean="0"/>
              <a:t>。</a:t>
            </a:r>
            <a:endParaRPr lang="en-US" altLang="zh-TW" dirty="0"/>
          </a:p>
          <a:p>
            <a:r>
              <a:rPr lang="zh-TW" altLang="zh-TW" dirty="0"/>
              <a:t>在各個階段記錄相關資訊，之後企業便可根據相關資訊歷程進行「</a:t>
            </a:r>
            <a:r>
              <a:rPr lang="zh-TW" altLang="zh-TW" dirty="0">
                <a:solidFill>
                  <a:srgbClr val="003300"/>
                </a:solidFill>
              </a:rPr>
              <a:t>記錄與追蹤</a:t>
            </a:r>
            <a:r>
              <a:rPr lang="en-US" altLang="zh-TW" dirty="0">
                <a:solidFill>
                  <a:srgbClr val="003300"/>
                </a:solidFill>
              </a:rPr>
              <a:t> (track and trace)</a:t>
            </a:r>
            <a:r>
              <a:rPr lang="zh-TW" altLang="zh-TW" dirty="0"/>
              <a:t>」，甚至進行相關資訊統計，以作為後續管理流程改善或決策之用</a:t>
            </a:r>
            <a:r>
              <a:rPr lang="zh-TW" altLang="zh-TW" dirty="0" smtClean="0"/>
              <a:t>。</a:t>
            </a:r>
            <a:endParaRPr lang="en-US" altLang="zh-TW" dirty="0"/>
          </a:p>
          <a:p>
            <a:r>
              <a:rPr lang="zh-TW" altLang="zh-TW" dirty="0"/>
              <a:t>而「</a:t>
            </a:r>
            <a:r>
              <a:rPr lang="zh-TW" altLang="zh-TW" dirty="0">
                <a:solidFill>
                  <a:srgbClr val="003300"/>
                </a:solidFill>
              </a:rPr>
              <a:t>商流</a:t>
            </a:r>
            <a:r>
              <a:rPr lang="en-US" altLang="zh-TW" dirty="0">
                <a:solidFill>
                  <a:srgbClr val="003300"/>
                </a:solidFill>
              </a:rPr>
              <a:t> (business flow)</a:t>
            </a:r>
            <a:r>
              <a:rPr lang="zh-TW" altLang="zh-TW" dirty="0"/>
              <a:t>」主要為商品流動過程之「</a:t>
            </a:r>
            <a:r>
              <a:rPr lang="zh-TW" altLang="zh-TW" dirty="0">
                <a:solidFill>
                  <a:srgbClr val="003300"/>
                </a:solidFill>
              </a:rPr>
              <a:t>所有權移轉</a:t>
            </a:r>
            <a:r>
              <a:rPr lang="zh-TW" altLang="zh-TW" dirty="0"/>
              <a:t>」的記錄</a:t>
            </a:r>
            <a:r>
              <a:rPr lang="zh-TW" altLang="zh-TW" dirty="0" smtClean="0"/>
              <a:t>。</a:t>
            </a:r>
            <a:endParaRPr lang="en-US" altLang="zh-TW" dirty="0"/>
          </a:p>
          <a:p>
            <a:r>
              <a:rPr lang="zh-TW" altLang="zh-TW" dirty="0"/>
              <a:t>「</a:t>
            </a:r>
            <a:r>
              <a:rPr lang="zh-TW" altLang="zh-TW" dirty="0">
                <a:solidFill>
                  <a:srgbClr val="003300"/>
                </a:solidFill>
              </a:rPr>
              <a:t>金流</a:t>
            </a:r>
            <a:r>
              <a:rPr lang="en-US" altLang="zh-TW" dirty="0">
                <a:solidFill>
                  <a:srgbClr val="003300"/>
                </a:solidFill>
              </a:rPr>
              <a:t> (money flow)</a:t>
            </a:r>
            <a:r>
              <a:rPr lang="zh-TW" altLang="zh-TW" dirty="0"/>
              <a:t>」指的是應收或應付帳款的支付方式</a:t>
            </a:r>
            <a:r>
              <a:rPr lang="zh-TW" altLang="en-US" dirty="0" smtClean="0"/>
              <a:t>。</a:t>
            </a:r>
            <a:endParaRPr lang="en-US" altLang="zh-TW" dirty="0"/>
          </a:p>
          <a:p>
            <a:r>
              <a:rPr lang="zh-TW" altLang="zh-TW" dirty="0"/>
              <a:t>「</a:t>
            </a:r>
            <a:r>
              <a:rPr lang="zh-TW" altLang="zh-TW" dirty="0">
                <a:solidFill>
                  <a:srgbClr val="003300"/>
                </a:solidFill>
              </a:rPr>
              <a:t>物流</a:t>
            </a:r>
            <a:r>
              <a:rPr lang="en-US" altLang="zh-TW" dirty="0">
                <a:solidFill>
                  <a:srgbClr val="003300"/>
                </a:solidFill>
              </a:rPr>
              <a:t> (logistic flow)</a:t>
            </a:r>
            <a:r>
              <a:rPr lang="zh-TW" altLang="zh-TW" dirty="0"/>
              <a:t>」，也就是實際地將客戶所訂購的實體商品，透過海陸空運等方式加以配送至客戶手中</a:t>
            </a:r>
            <a:r>
              <a:rPr lang="zh-TW" altLang="zh-TW" dirty="0" smtClean="0"/>
              <a:t>。</a:t>
            </a:r>
            <a:endParaRPr lang="zh-TW" altLang="en-US" dirty="0"/>
          </a:p>
        </p:txBody>
      </p:sp>
    </p:spTree>
    <p:extLst>
      <p:ext uri="{BB962C8B-B14F-4D97-AF65-F5344CB8AC3E}">
        <p14:creationId xmlns:p14="http://schemas.microsoft.com/office/powerpoint/2010/main" val="3959241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2.2 </a:t>
            </a:r>
            <a:r>
              <a:rPr lang="zh-TW" altLang="zh-TW" sz="3100" dirty="0">
                <a:effectLst/>
              </a:rPr>
              <a:t>電子商務構成要件：資訊流、商流、金流、物流</a:t>
            </a:r>
            <a:endParaRPr lang="zh-TW" altLang="en-US" sz="3100" dirty="0"/>
          </a:p>
        </p:txBody>
      </p:sp>
      <p:sp>
        <p:nvSpPr>
          <p:cNvPr id="3" name="內容版面配置區 2"/>
          <p:cNvSpPr>
            <a:spLocks noGrp="1"/>
          </p:cNvSpPr>
          <p:nvPr>
            <p:ph idx="1"/>
          </p:nvPr>
        </p:nvSpPr>
        <p:spPr/>
        <p:txBody>
          <a:bodyPr/>
          <a:lstStyle/>
          <a:p>
            <a:r>
              <a:rPr lang="zh-TW" altLang="zh-TW" dirty="0"/>
              <a:t>資訊保存方式皆有下列傷腦筋的問題</a:t>
            </a:r>
            <a:r>
              <a:rPr lang="zh-TW" altLang="zh-TW" dirty="0" smtClean="0"/>
              <a:t>：</a:t>
            </a:r>
            <a:endParaRPr lang="en-US" altLang="zh-TW" dirty="0"/>
          </a:p>
          <a:p>
            <a:pPr marL="648000" lvl="1" indent="-288000">
              <a:buClr>
                <a:srgbClr val="000066"/>
              </a:buClr>
              <a:buFont typeface="+mj-lt"/>
              <a:buAutoNum type="arabicPeriod"/>
            </a:pPr>
            <a:r>
              <a:rPr lang="zh-TW" altLang="zh-TW" b="1" dirty="0">
                <a:solidFill>
                  <a:srgbClr val="000066"/>
                </a:solidFill>
              </a:rPr>
              <a:t>人工作業，容易發生錯誤，不容易快速複製與傳遞</a:t>
            </a:r>
            <a:r>
              <a:rPr lang="zh-TW" altLang="zh-TW" b="1" dirty="0" smtClean="0">
                <a:solidFill>
                  <a:srgbClr val="000066"/>
                </a:solidFill>
              </a:rPr>
              <a:t>。</a:t>
            </a:r>
            <a:endParaRPr lang="en-US" altLang="zh-TW" b="1" dirty="0">
              <a:solidFill>
                <a:srgbClr val="000066"/>
              </a:solidFill>
            </a:endParaRPr>
          </a:p>
          <a:p>
            <a:pPr marL="648000" lvl="1" indent="-288000">
              <a:buClr>
                <a:srgbClr val="000066"/>
              </a:buClr>
              <a:buFont typeface="+mj-lt"/>
              <a:buAutoNum type="arabicPeriod"/>
            </a:pPr>
            <a:r>
              <a:rPr lang="zh-TW" altLang="zh-TW" b="1" dirty="0">
                <a:solidFill>
                  <a:srgbClr val="000066"/>
                </a:solidFill>
              </a:rPr>
              <a:t>總公司與分公司之間的帳務彙整，需花一段時間結帳及知道公司的盈虧</a:t>
            </a:r>
            <a:r>
              <a:rPr lang="zh-TW" altLang="zh-TW" b="1" dirty="0" smtClean="0">
                <a:solidFill>
                  <a:srgbClr val="000066"/>
                </a:solidFill>
              </a:rPr>
              <a:t>。</a:t>
            </a:r>
            <a:endParaRPr lang="en-US" altLang="zh-TW" b="1" dirty="0">
              <a:solidFill>
                <a:srgbClr val="000066"/>
              </a:solidFill>
            </a:endParaRPr>
          </a:p>
          <a:p>
            <a:pPr marL="648000" lvl="1" indent="-288000">
              <a:buClr>
                <a:srgbClr val="000066"/>
              </a:buClr>
              <a:buFont typeface="+mj-lt"/>
              <a:buAutoNum type="arabicPeriod"/>
            </a:pPr>
            <a:r>
              <a:rPr lang="zh-TW" altLang="zh-TW" b="1" dirty="0">
                <a:solidFill>
                  <a:srgbClr val="000066"/>
                </a:solidFill>
              </a:rPr>
              <a:t>經年累月的營運知識，難以從大量記錄在紙本中的資訊加以彙整並獲得見解，對決策的支援也相當困難</a:t>
            </a:r>
            <a:r>
              <a:rPr lang="zh-TW" altLang="zh-TW" b="1" dirty="0" smtClean="0">
                <a:solidFill>
                  <a:srgbClr val="000066"/>
                </a:solidFill>
              </a:rPr>
              <a:t>。</a:t>
            </a:r>
            <a:endParaRPr lang="zh-TW" altLang="en-US" b="1" dirty="0">
              <a:solidFill>
                <a:srgbClr val="000066"/>
              </a:solidFill>
            </a:endParaRPr>
          </a:p>
        </p:txBody>
      </p:sp>
    </p:spTree>
    <p:extLst>
      <p:ext uri="{BB962C8B-B14F-4D97-AF65-F5344CB8AC3E}">
        <p14:creationId xmlns:p14="http://schemas.microsoft.com/office/powerpoint/2010/main" val="321661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2.2 </a:t>
            </a:r>
            <a:r>
              <a:rPr lang="zh-TW" altLang="zh-TW" sz="3100" dirty="0">
                <a:effectLst/>
              </a:rPr>
              <a:t>電子商務構成要件：資訊流、商流、金流、物流</a:t>
            </a:r>
            <a:endParaRPr lang="zh-TW" altLang="en-US" sz="3100" dirty="0"/>
          </a:p>
        </p:txBody>
      </p:sp>
      <p:sp>
        <p:nvSpPr>
          <p:cNvPr id="3" name="內容版面配置區 2"/>
          <p:cNvSpPr>
            <a:spLocks noGrp="1"/>
          </p:cNvSpPr>
          <p:nvPr>
            <p:ph idx="1"/>
          </p:nvPr>
        </p:nvSpPr>
        <p:spPr/>
        <p:txBody>
          <a:bodyPr/>
          <a:lstStyle/>
          <a:p>
            <a:r>
              <a:rPr lang="zh-TW" altLang="zh-TW" dirty="0"/>
              <a:t>透過網際網路的協助</a:t>
            </a:r>
            <a:r>
              <a:rPr lang="zh-TW" altLang="zh-TW" dirty="0" smtClean="0"/>
              <a:t>，四</a:t>
            </a:r>
            <a:r>
              <a:rPr lang="zh-TW" altLang="zh-TW" dirty="0"/>
              <a:t>流，可以全天候，以全世界串連的方式，透過網路、電腦、硬碟及資訊系統的儲存、傳遞、分享，以各種方式彙整並快速再利用</a:t>
            </a:r>
            <a:r>
              <a:rPr lang="zh-TW" altLang="zh-TW" dirty="0" smtClean="0"/>
              <a:t>。</a:t>
            </a:r>
            <a:endParaRPr lang="en-US" altLang="zh-TW" dirty="0"/>
          </a:p>
          <a:p>
            <a:r>
              <a:rPr lang="zh-TW" altLang="zh-TW" dirty="0" smtClean="0"/>
              <a:t>透過比對</a:t>
            </a:r>
            <a:r>
              <a:rPr lang="zh-TW" altLang="zh-TW" dirty="0"/>
              <a:t>，我們可以了解電子商務的時代來臨前與來臨後，企業營運方式，甚至是消費者個人的交易行為等，皆有了劇烈變化。電子商務與網際網路的來臨，使得過去公司或消費者個人做不到的事情，現在可以做到了</a:t>
            </a:r>
            <a:r>
              <a:rPr lang="zh-TW" altLang="zh-TW" dirty="0" smtClean="0"/>
              <a:t>。</a:t>
            </a:r>
            <a:endParaRPr lang="zh-TW" altLang="en-US" dirty="0"/>
          </a:p>
        </p:txBody>
      </p:sp>
    </p:spTree>
    <p:extLst>
      <p:ext uri="{BB962C8B-B14F-4D97-AF65-F5344CB8AC3E}">
        <p14:creationId xmlns:p14="http://schemas.microsoft.com/office/powerpoint/2010/main" val="321661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2.3</a:t>
            </a:r>
            <a:r>
              <a:rPr lang="zh-TW" altLang="en-US" dirty="0"/>
              <a:t>  </a:t>
            </a:r>
            <a:r>
              <a:rPr lang="zh-TW" altLang="zh-TW" dirty="0">
                <a:effectLst/>
              </a:rPr>
              <a:t>資訊科技所促成的電子商務擴散效應</a:t>
            </a:r>
            <a:endParaRPr lang="zh-TW" altLang="en-US" dirty="0"/>
          </a:p>
        </p:txBody>
      </p:sp>
      <p:sp>
        <p:nvSpPr>
          <p:cNvPr id="3" name="內容版面配置區 2"/>
          <p:cNvSpPr>
            <a:spLocks noGrp="1"/>
          </p:cNvSpPr>
          <p:nvPr>
            <p:ph idx="1"/>
          </p:nvPr>
        </p:nvSpPr>
        <p:spPr/>
        <p:txBody>
          <a:bodyPr/>
          <a:lstStyle/>
          <a:p>
            <a:r>
              <a:rPr lang="zh-TW" altLang="zh-TW" dirty="0"/>
              <a:t>電子商務的普及，第一個要素必定與「資訊科技的普遍與擴散」相關</a:t>
            </a:r>
            <a:r>
              <a:rPr lang="zh-TW" altLang="zh-TW" dirty="0" smtClean="0"/>
              <a:t>。</a:t>
            </a:r>
            <a:r>
              <a:rPr lang="zh-TW" altLang="zh-TW" dirty="0"/>
              <a:t>換言之，電子商務要普及，第一件事情就是國家的</a:t>
            </a:r>
            <a:r>
              <a:rPr lang="zh-TW" altLang="zh-TW" dirty="0">
                <a:solidFill>
                  <a:srgbClr val="003300"/>
                </a:solidFill>
              </a:rPr>
              <a:t>基礎建設</a:t>
            </a:r>
            <a:r>
              <a:rPr lang="en-US" altLang="zh-TW" dirty="0">
                <a:solidFill>
                  <a:srgbClr val="003300"/>
                </a:solidFill>
              </a:rPr>
              <a:t> (infrastructure) </a:t>
            </a:r>
            <a:r>
              <a:rPr lang="zh-TW" altLang="zh-TW" dirty="0"/>
              <a:t>需能普遍</a:t>
            </a:r>
            <a:r>
              <a:rPr lang="zh-TW" altLang="zh-TW" dirty="0" smtClean="0"/>
              <a:t>。</a:t>
            </a:r>
            <a:endParaRPr lang="en-US" altLang="zh-TW" dirty="0"/>
          </a:p>
          <a:p>
            <a:r>
              <a:rPr lang="zh-TW" altLang="zh-TW" dirty="0"/>
              <a:t>第二階段接著必然是企業或個人所使用的資訊科技便宜了、普遍了</a:t>
            </a:r>
            <a:r>
              <a:rPr lang="zh-TW" altLang="en-US" dirty="0" smtClean="0"/>
              <a:t>。</a:t>
            </a:r>
            <a:endParaRPr lang="en-US" altLang="zh-TW" dirty="0"/>
          </a:p>
          <a:p>
            <a:r>
              <a:rPr lang="zh-TW" altLang="zh-TW" dirty="0"/>
              <a:t>第三階段，當電信基礎建設及所需的硬體都普遍了，可以讓企業或消費者使用的或對應的電子商務資訊系統技術也需普遍才可</a:t>
            </a:r>
            <a:r>
              <a:rPr lang="zh-TW" altLang="zh-TW" dirty="0" smtClean="0"/>
              <a:t>。</a:t>
            </a:r>
            <a:endParaRPr lang="zh-TW" altLang="en-US" dirty="0"/>
          </a:p>
        </p:txBody>
      </p:sp>
    </p:spTree>
    <p:extLst>
      <p:ext uri="{BB962C8B-B14F-4D97-AF65-F5344CB8AC3E}">
        <p14:creationId xmlns:p14="http://schemas.microsoft.com/office/powerpoint/2010/main" val="2507257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2.3.1</a:t>
            </a:r>
            <a:r>
              <a:rPr lang="zh-TW" altLang="en-US" sz="2800" dirty="0">
                <a:solidFill>
                  <a:srgbClr val="660066"/>
                </a:solidFill>
                <a:effectLst/>
              </a:rPr>
              <a:t>  </a:t>
            </a:r>
            <a:r>
              <a:rPr lang="zh-TW" altLang="zh-TW" sz="2800" dirty="0">
                <a:solidFill>
                  <a:srgbClr val="660066"/>
                </a:solidFill>
                <a:effectLst/>
              </a:rPr>
              <a:t>摩爾定律</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摩爾定律</a:t>
            </a:r>
            <a:r>
              <a:rPr lang="en-US" altLang="zh-TW" dirty="0">
                <a:solidFill>
                  <a:srgbClr val="003300"/>
                </a:solidFill>
              </a:rPr>
              <a:t> (Moore’s law)</a:t>
            </a:r>
            <a:r>
              <a:rPr lang="zh-TW" altLang="zh-TW" dirty="0"/>
              <a:t>，是由</a:t>
            </a:r>
            <a:r>
              <a:rPr lang="en-US" altLang="zh-TW" dirty="0"/>
              <a:t>Intel ( </a:t>
            </a:r>
            <a:r>
              <a:rPr lang="zh-TW" altLang="zh-TW" dirty="0"/>
              <a:t>英特爾</a:t>
            </a:r>
            <a:r>
              <a:rPr lang="en-US" altLang="zh-TW" dirty="0"/>
              <a:t> ) </a:t>
            </a:r>
            <a:r>
              <a:rPr lang="zh-TW" altLang="zh-TW" dirty="0"/>
              <a:t>公司創始人之一的戈登．摩爾</a:t>
            </a:r>
            <a:r>
              <a:rPr lang="en-US" altLang="zh-TW" dirty="0"/>
              <a:t> (Gordon Moore) </a:t>
            </a:r>
            <a:r>
              <a:rPr lang="zh-TW" altLang="zh-TW" dirty="0"/>
              <a:t>所提出來的</a:t>
            </a:r>
            <a:r>
              <a:rPr lang="zh-TW" altLang="en-US" dirty="0" smtClean="0"/>
              <a:t>。</a:t>
            </a:r>
            <a:endParaRPr lang="en-US" altLang="zh-TW" dirty="0"/>
          </a:p>
          <a:p>
            <a:r>
              <a:rPr lang="zh-TW" altLang="zh-TW" dirty="0"/>
              <a:t>他發現</a:t>
            </a:r>
            <a:r>
              <a:rPr lang="en-US" altLang="zh-TW" dirty="0"/>
              <a:t>IC</a:t>
            </a:r>
            <a:r>
              <a:rPr lang="zh-TW" altLang="zh-TW" dirty="0"/>
              <a:t>製程若能持續保持進度，則每</a:t>
            </a:r>
            <a:r>
              <a:rPr lang="en-US" altLang="zh-TW" dirty="0"/>
              <a:t>1</a:t>
            </a:r>
            <a:r>
              <a:rPr lang="zh-TW" altLang="zh-TW" dirty="0"/>
              <a:t>美元所能買到的電腦效能，每隔</a:t>
            </a:r>
            <a:r>
              <a:rPr lang="en-US" altLang="zh-TW" dirty="0"/>
              <a:t>24</a:t>
            </a:r>
            <a:r>
              <a:rPr lang="zh-TW" altLang="zh-TW" dirty="0"/>
              <a:t>個月就可以變成二倍以上</a:t>
            </a:r>
            <a:r>
              <a:rPr lang="zh-TW" altLang="zh-TW" dirty="0" smtClean="0"/>
              <a:t>。</a:t>
            </a:r>
            <a:endParaRPr lang="en-US" altLang="zh-TW"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852936"/>
            <a:ext cx="2088232" cy="357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9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2.3.1</a:t>
            </a:r>
            <a:r>
              <a:rPr lang="zh-TW" altLang="en-US" sz="2800" dirty="0">
                <a:solidFill>
                  <a:srgbClr val="660066"/>
                </a:solidFill>
                <a:effectLst/>
              </a:rPr>
              <a:t>  </a:t>
            </a:r>
            <a:r>
              <a:rPr lang="zh-TW" altLang="zh-TW" sz="2800" dirty="0">
                <a:solidFill>
                  <a:srgbClr val="660066"/>
                </a:solidFill>
                <a:effectLst/>
              </a:rPr>
              <a:t>摩爾定律</a:t>
            </a:r>
            <a:endParaRPr lang="zh-TW" altLang="en-US" sz="2800" dirty="0"/>
          </a:p>
        </p:txBody>
      </p:sp>
      <p:sp>
        <p:nvSpPr>
          <p:cNvPr id="3" name="內容版面配置區 2"/>
          <p:cNvSpPr>
            <a:spLocks noGrp="1"/>
          </p:cNvSpPr>
          <p:nvPr>
            <p:ph idx="1"/>
          </p:nvPr>
        </p:nvSpPr>
        <p:spPr/>
        <p:txBody>
          <a:bodyPr/>
          <a:lstStyle/>
          <a:p>
            <a:r>
              <a:rPr lang="zh-TW" altLang="zh-TW" dirty="0"/>
              <a:t>摩爾定律所帶來的意涵是「</a:t>
            </a:r>
            <a:r>
              <a:rPr lang="zh-TW" altLang="zh-TW" dirty="0">
                <a:solidFill>
                  <a:srgbClr val="003300"/>
                </a:solidFill>
              </a:rPr>
              <a:t>科技快速發展、普及與輕薄短小</a:t>
            </a:r>
            <a:r>
              <a:rPr lang="zh-TW" altLang="zh-TW" dirty="0"/>
              <a:t>」</a:t>
            </a:r>
            <a:r>
              <a:rPr lang="zh-TW" altLang="zh-TW" dirty="0" smtClean="0"/>
              <a:t>。</a:t>
            </a:r>
            <a:endParaRPr lang="en-US" altLang="zh-TW" dirty="0"/>
          </a:p>
          <a:p>
            <a:r>
              <a:rPr lang="zh-TW" altLang="zh-TW" dirty="0"/>
              <a:t>但事實上可以發現，由於科技產品快速發展，加上各家硬體廠商不斷的推陳出新，使得硬體產品的「</a:t>
            </a:r>
            <a:r>
              <a:rPr lang="zh-TW" altLang="zh-TW" dirty="0">
                <a:solidFill>
                  <a:srgbClr val="003300"/>
                </a:solidFill>
              </a:rPr>
              <a:t>產品生命週期</a:t>
            </a:r>
            <a:r>
              <a:rPr lang="en-US" altLang="zh-TW" dirty="0">
                <a:solidFill>
                  <a:srgbClr val="003300"/>
                </a:solidFill>
              </a:rPr>
              <a:t> (product life cycle, PLC)</a:t>
            </a:r>
            <a:r>
              <a:rPr lang="zh-TW" altLang="zh-TW" dirty="0"/>
              <a:t>」不斷的縮短</a:t>
            </a:r>
            <a:r>
              <a:rPr lang="zh-TW" altLang="zh-TW" dirty="0" smtClean="0"/>
              <a:t>。</a:t>
            </a:r>
            <a:endParaRPr lang="zh-TW" altLang="en-US" dirty="0"/>
          </a:p>
        </p:txBody>
      </p:sp>
    </p:spTree>
    <p:extLst>
      <p:ext uri="{BB962C8B-B14F-4D97-AF65-F5344CB8AC3E}">
        <p14:creationId xmlns:p14="http://schemas.microsoft.com/office/powerpoint/2010/main" val="1968225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2.3.1</a:t>
            </a:r>
            <a:r>
              <a:rPr lang="zh-TW" altLang="en-US" sz="2800" dirty="0">
                <a:solidFill>
                  <a:srgbClr val="660066"/>
                </a:solidFill>
                <a:effectLst/>
              </a:rPr>
              <a:t>  </a:t>
            </a:r>
            <a:r>
              <a:rPr lang="zh-TW" altLang="zh-TW" sz="2800" dirty="0">
                <a:solidFill>
                  <a:srgbClr val="660066"/>
                </a:solidFill>
                <a:effectLst/>
              </a:rPr>
              <a:t>摩爾定律</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60953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2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effectLst/>
              </a:rPr>
              <a:t>學習目標</a:t>
            </a:r>
          </a:p>
        </p:txBody>
      </p:sp>
      <p:sp>
        <p:nvSpPr>
          <p:cNvPr id="3" name="內容版面配置區 2"/>
          <p:cNvSpPr>
            <a:spLocks noGrp="1"/>
          </p:cNvSpPr>
          <p:nvPr>
            <p:ph idx="1"/>
          </p:nvPr>
        </p:nvSpPr>
        <p:spPr/>
        <p:txBody>
          <a:bodyPr>
            <a:normAutofit/>
          </a:bodyPr>
          <a:lstStyle/>
          <a:p>
            <a:pPr marL="288000">
              <a:lnSpc>
                <a:spcPts val="3500"/>
              </a:lnSpc>
            </a:pPr>
            <a:r>
              <a:rPr lang="zh-TW" altLang="zh-TW" sz="2800" dirty="0"/>
              <a:t>日新月異的電子商務發展方向</a:t>
            </a:r>
            <a:r>
              <a:rPr lang="zh-TW" altLang="zh-TW" sz="2800" dirty="0" smtClean="0"/>
              <a:t>。</a:t>
            </a:r>
            <a:endParaRPr lang="zh-TW" altLang="zh-TW" sz="2800" dirty="0"/>
          </a:p>
          <a:p>
            <a:pPr marL="288000">
              <a:lnSpc>
                <a:spcPts val="3500"/>
              </a:lnSpc>
            </a:pPr>
            <a:r>
              <a:rPr lang="zh-TW" altLang="zh-TW" sz="2800" dirty="0"/>
              <a:t>電子商務的構成要件</a:t>
            </a:r>
            <a:r>
              <a:rPr lang="zh-TW" altLang="zh-TW" sz="2800" dirty="0" smtClean="0"/>
              <a:t>。</a:t>
            </a:r>
            <a:endParaRPr lang="zh-TW" altLang="zh-TW" sz="2800" dirty="0"/>
          </a:p>
          <a:p>
            <a:pPr marL="288000">
              <a:lnSpc>
                <a:spcPts val="3500"/>
              </a:lnSpc>
            </a:pPr>
            <a:r>
              <a:rPr lang="zh-TW" altLang="zh-TW" sz="2800" dirty="0"/>
              <a:t>資訊科技所促成的電子商務擴散效應</a:t>
            </a:r>
            <a:r>
              <a:rPr lang="zh-TW" altLang="zh-TW" sz="2800" dirty="0" smtClean="0"/>
              <a:t>。</a:t>
            </a:r>
            <a:endParaRPr lang="zh-TW" altLang="zh-TW" sz="2800" dirty="0"/>
          </a:p>
          <a:p>
            <a:pPr marL="288000">
              <a:lnSpc>
                <a:spcPts val="3500"/>
              </a:lnSpc>
            </a:pPr>
            <a:r>
              <a:rPr lang="zh-TW" altLang="zh-TW" sz="2800" dirty="0"/>
              <a:t>常見與電子商務相關的定律或觀點</a:t>
            </a:r>
            <a:r>
              <a:rPr lang="zh-TW" altLang="zh-TW" sz="2800" dirty="0" smtClean="0"/>
              <a:t>。</a:t>
            </a:r>
            <a:endParaRPr lang="zh-TW" altLang="zh-TW" sz="2800" dirty="0"/>
          </a:p>
        </p:txBody>
      </p:sp>
      <p:grpSp>
        <p:nvGrpSpPr>
          <p:cNvPr id="4" name="Group 4"/>
          <p:cNvGrpSpPr>
            <a:grpSpLocks noChangeAspect="1"/>
          </p:cNvGrpSpPr>
          <p:nvPr/>
        </p:nvGrpSpPr>
        <p:grpSpPr bwMode="auto">
          <a:xfrm>
            <a:off x="6815519" y="122572"/>
            <a:ext cx="2076961" cy="794231"/>
            <a:chOff x="2474" y="1891"/>
            <a:chExt cx="1681" cy="482"/>
          </a:xfrm>
        </p:grpSpPr>
        <p:sp>
          <p:nvSpPr>
            <p:cNvPr id="5"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2"/>
          <p:cNvSpPr>
            <a:spLocks/>
          </p:cNvSpPr>
          <p:nvPr/>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1"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17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2.3.2</a:t>
            </a:r>
            <a:r>
              <a:rPr lang="zh-TW" altLang="en-US" sz="2800" dirty="0">
                <a:solidFill>
                  <a:srgbClr val="660066"/>
                </a:solidFill>
                <a:effectLst/>
              </a:rPr>
              <a:t>  </a:t>
            </a:r>
            <a:r>
              <a:rPr lang="zh-TW" altLang="zh-TW" sz="2800" dirty="0">
                <a:solidFill>
                  <a:srgbClr val="660066"/>
                </a:solidFill>
                <a:effectLst/>
              </a:rPr>
              <a:t>梅特卡夫定律</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摩爾定律的意涵是「</a:t>
            </a:r>
            <a:r>
              <a:rPr lang="zh-TW" altLang="zh-TW" dirty="0">
                <a:solidFill>
                  <a:srgbClr val="003300"/>
                </a:solidFill>
              </a:rPr>
              <a:t>科技快速發展與普及</a:t>
            </a:r>
            <a:r>
              <a:rPr lang="zh-TW" altLang="zh-TW" dirty="0"/>
              <a:t>」，談的是硬體設備的快速普及，然而光有硬體而沒有網路設備的話，硬體設備也無法網網相連串起來。因此，接下來要談的便是有關網路設備與通訊協定的發展與法則，稱之為「</a:t>
            </a:r>
            <a:r>
              <a:rPr lang="zh-TW" altLang="zh-TW" dirty="0">
                <a:solidFill>
                  <a:srgbClr val="003300"/>
                </a:solidFill>
              </a:rPr>
              <a:t>梅特卡夫定律</a:t>
            </a:r>
            <a:r>
              <a:rPr lang="en-US" altLang="zh-TW" dirty="0">
                <a:solidFill>
                  <a:srgbClr val="003300"/>
                </a:solidFill>
              </a:rPr>
              <a:t> (Metcalfe’s law)</a:t>
            </a:r>
            <a:r>
              <a:rPr lang="zh-TW" altLang="zh-TW" dirty="0"/>
              <a:t>」</a:t>
            </a:r>
            <a:r>
              <a:rPr lang="zh-TW" altLang="zh-TW" dirty="0" smtClean="0"/>
              <a:t>。</a:t>
            </a:r>
            <a:endParaRPr lang="en-US" altLang="zh-TW" dirty="0"/>
          </a:p>
          <a:p>
            <a:r>
              <a:rPr lang="zh-TW" altLang="zh-TW" dirty="0">
                <a:solidFill>
                  <a:srgbClr val="003300"/>
                </a:solidFill>
              </a:rPr>
              <a:t>網際網路</a:t>
            </a:r>
            <a:r>
              <a:rPr lang="en-US" altLang="zh-TW" dirty="0">
                <a:solidFill>
                  <a:srgbClr val="003300"/>
                </a:solidFill>
              </a:rPr>
              <a:t> (Internet)</a:t>
            </a:r>
            <a:r>
              <a:rPr lang="zh-TW" altLang="zh-TW" dirty="0"/>
              <a:t>，在</a:t>
            </a:r>
            <a:r>
              <a:rPr lang="en-US" altLang="zh-TW" dirty="0"/>
              <a:t>1950</a:t>
            </a:r>
            <a:r>
              <a:rPr lang="zh-TW" altLang="zh-TW" dirty="0"/>
              <a:t>年代其雛型雖然已經出現，但當時僅限於軍事用途，後來才逐漸開放教育使用，直到</a:t>
            </a:r>
            <a:r>
              <a:rPr lang="en-US" altLang="zh-TW" dirty="0"/>
              <a:t>1990</a:t>
            </a:r>
            <a:r>
              <a:rPr lang="zh-TW" altLang="zh-TW" dirty="0"/>
              <a:t>年代才陸續商業化</a:t>
            </a:r>
            <a:r>
              <a:rPr lang="zh-TW" altLang="zh-TW" dirty="0" smtClean="0"/>
              <a:t>。</a:t>
            </a:r>
            <a:endParaRPr lang="zh-TW" altLang="en-US" dirty="0"/>
          </a:p>
        </p:txBody>
      </p:sp>
    </p:spTree>
    <p:extLst>
      <p:ext uri="{BB962C8B-B14F-4D97-AF65-F5344CB8AC3E}">
        <p14:creationId xmlns:p14="http://schemas.microsoft.com/office/powerpoint/2010/main" val="914142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2.3.2</a:t>
            </a:r>
            <a:r>
              <a:rPr lang="zh-TW" altLang="en-US" sz="2800" dirty="0">
                <a:solidFill>
                  <a:srgbClr val="660066"/>
                </a:solidFill>
                <a:effectLst/>
              </a:rPr>
              <a:t>  </a:t>
            </a:r>
            <a:r>
              <a:rPr lang="zh-TW" altLang="zh-TW" sz="2800" dirty="0">
                <a:solidFill>
                  <a:srgbClr val="660066"/>
                </a:solidFill>
                <a:effectLst/>
              </a:rPr>
              <a:t>梅特卡夫定律</a:t>
            </a:r>
            <a:endParaRPr lang="zh-TW" altLang="en-US" sz="2800" dirty="0"/>
          </a:p>
        </p:txBody>
      </p:sp>
      <p:sp>
        <p:nvSpPr>
          <p:cNvPr id="3" name="內容版面配置區 2"/>
          <p:cNvSpPr>
            <a:spLocks noGrp="1"/>
          </p:cNvSpPr>
          <p:nvPr>
            <p:ph idx="1"/>
          </p:nvPr>
        </p:nvSpPr>
        <p:spPr/>
        <p:txBody>
          <a:bodyPr/>
          <a:lstStyle/>
          <a:p>
            <a:r>
              <a:rPr lang="zh-TW" altLang="zh-TW" dirty="0"/>
              <a:t>而羅伯特．梅特卡夫</a:t>
            </a:r>
            <a:r>
              <a:rPr lang="en-US" altLang="zh-TW" dirty="0"/>
              <a:t> (Robert Metcalfe) </a:t>
            </a:r>
            <a:r>
              <a:rPr lang="zh-TW" altLang="zh-TW" dirty="0"/>
              <a:t>先生正是網路卡及路由器製造商</a:t>
            </a:r>
            <a:r>
              <a:rPr lang="en-US" altLang="zh-TW" dirty="0"/>
              <a:t>  </a:t>
            </a:r>
            <a:r>
              <a:rPr lang="zh-TW" altLang="zh-TW" dirty="0"/>
              <a:t>──</a:t>
            </a:r>
            <a:r>
              <a:rPr lang="en-US" altLang="zh-TW" dirty="0"/>
              <a:t> 3COM</a:t>
            </a:r>
            <a:r>
              <a:rPr lang="zh-TW" altLang="zh-TW" dirty="0"/>
              <a:t>公司的創始人</a:t>
            </a:r>
            <a:r>
              <a:rPr lang="zh-TW" altLang="zh-TW" dirty="0" smtClean="0"/>
              <a:t>。</a:t>
            </a:r>
            <a:r>
              <a:rPr lang="zh-TW" altLang="zh-TW" dirty="0"/>
              <a:t>除了網路卡及路由器的製造外，梅特卡夫先生也是知名的區域網路標準 ── </a:t>
            </a:r>
            <a:r>
              <a:rPr lang="zh-TW" altLang="zh-TW" dirty="0">
                <a:solidFill>
                  <a:srgbClr val="003300"/>
                </a:solidFill>
              </a:rPr>
              <a:t>乙太網路</a:t>
            </a:r>
            <a:r>
              <a:rPr lang="en-US" altLang="zh-TW" dirty="0">
                <a:solidFill>
                  <a:srgbClr val="003300"/>
                </a:solidFill>
              </a:rPr>
              <a:t> (Ethernet) </a:t>
            </a:r>
            <a:r>
              <a:rPr lang="zh-TW" altLang="zh-TW" dirty="0"/>
              <a:t>的設計者</a:t>
            </a:r>
            <a:r>
              <a:rPr lang="zh-TW" altLang="zh-TW" dirty="0" smtClean="0"/>
              <a:t>。</a:t>
            </a:r>
            <a:endParaRPr lang="en-US" altLang="zh-TW" dirty="0"/>
          </a:p>
          <a:p>
            <a:r>
              <a:rPr lang="zh-TW" altLang="zh-TW" dirty="0"/>
              <a:t>梅特卡夫定律告訴我們，如果一個網路中有</a:t>
            </a:r>
            <a:r>
              <a:rPr lang="en-US" altLang="zh-TW" i="1" dirty="0"/>
              <a:t>N</a:t>
            </a:r>
            <a:r>
              <a:rPr lang="zh-TW" altLang="zh-TW" dirty="0"/>
              <a:t>個人，那麼網路對於每個人的價值，會與網路中其他人的數量成正比</a:t>
            </a:r>
            <a:r>
              <a:rPr lang="zh-TW" altLang="zh-TW" dirty="0" smtClean="0"/>
              <a:t>。</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573016"/>
            <a:ext cx="218828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494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2.3.2</a:t>
            </a:r>
            <a:r>
              <a:rPr lang="zh-TW" altLang="en-US" sz="2800" dirty="0">
                <a:solidFill>
                  <a:srgbClr val="660066"/>
                </a:solidFill>
                <a:effectLst/>
              </a:rPr>
              <a:t>  </a:t>
            </a:r>
            <a:r>
              <a:rPr lang="zh-TW" altLang="zh-TW" sz="2800" dirty="0">
                <a:solidFill>
                  <a:srgbClr val="660066"/>
                </a:solidFill>
                <a:effectLst/>
              </a:rPr>
              <a:t>梅特卡夫定律</a:t>
            </a:r>
            <a:endParaRPr lang="zh-TW" altLang="en-US" sz="2800" dirty="0"/>
          </a:p>
        </p:txBody>
      </p:sp>
      <p:sp>
        <p:nvSpPr>
          <p:cNvPr id="3" name="內容版面配置區 2"/>
          <p:cNvSpPr>
            <a:spLocks noGrp="1"/>
          </p:cNvSpPr>
          <p:nvPr>
            <p:ph idx="1"/>
          </p:nvPr>
        </p:nvSpPr>
        <p:spPr/>
        <p:txBody>
          <a:bodyPr/>
          <a:lstStyle/>
          <a:p>
            <a:r>
              <a:rPr lang="zh-TW" altLang="zh-TW" dirty="0"/>
              <a:t>從梅特卡夫定律可以發現，</a:t>
            </a:r>
            <a:r>
              <a:rPr lang="zh-TW" altLang="zh-TW" dirty="0">
                <a:solidFill>
                  <a:srgbClr val="000066"/>
                </a:solidFill>
              </a:rPr>
              <a:t>網路的價值與聯網的用戶數平方成正比，任何創新的科技或技術，只有在有更多人使用它時才會變得更有價值</a:t>
            </a:r>
            <a:r>
              <a:rPr lang="zh-TW" altLang="zh-TW" dirty="0" smtClean="0"/>
              <a:t>。</a:t>
            </a:r>
            <a:endParaRPr lang="zh-TW"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74" y="2708920"/>
            <a:ext cx="684825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602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2.3.3</a:t>
            </a:r>
            <a:r>
              <a:rPr lang="zh-TW" altLang="en-US" sz="2800" dirty="0">
                <a:solidFill>
                  <a:srgbClr val="660066"/>
                </a:solidFill>
                <a:effectLst/>
              </a:rPr>
              <a:t>  </a:t>
            </a:r>
            <a:r>
              <a:rPr lang="zh-TW" altLang="zh-TW" sz="2800" dirty="0">
                <a:solidFill>
                  <a:srgbClr val="660066"/>
                </a:solidFill>
                <a:effectLst/>
              </a:rPr>
              <a:t>殺手級應用</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所謂</a:t>
            </a:r>
            <a:r>
              <a:rPr lang="zh-TW" altLang="zh-TW" dirty="0">
                <a:solidFill>
                  <a:srgbClr val="003300"/>
                </a:solidFill>
              </a:rPr>
              <a:t>殺手級應用</a:t>
            </a:r>
            <a:r>
              <a:rPr lang="en-US" altLang="zh-TW" dirty="0">
                <a:solidFill>
                  <a:srgbClr val="003300"/>
                </a:solidFill>
              </a:rPr>
              <a:t> (killer application)</a:t>
            </a:r>
            <a:r>
              <a:rPr lang="zh-TW" altLang="zh-TW" dirty="0"/>
              <a:t>，指的是某種快速出現並有效搶佔大部分市場的科技產品或服務，包括了電腦硬體、遊戲主機、軟體、程式語言、軟體平臺，甚至是作業系統都可能出現</a:t>
            </a:r>
            <a:r>
              <a:rPr lang="zh-TW" altLang="zh-TW" dirty="0" smtClean="0"/>
              <a:t>。</a:t>
            </a:r>
            <a:endParaRPr lang="zh-TW" altLang="en-US" dirty="0"/>
          </a:p>
        </p:txBody>
      </p:sp>
    </p:spTree>
    <p:extLst>
      <p:ext uri="{BB962C8B-B14F-4D97-AF65-F5344CB8AC3E}">
        <p14:creationId xmlns:p14="http://schemas.microsoft.com/office/powerpoint/2010/main" val="1715609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2.3.3</a:t>
            </a:r>
            <a:r>
              <a:rPr lang="zh-TW" altLang="en-US" sz="2800" dirty="0">
                <a:solidFill>
                  <a:srgbClr val="660066"/>
                </a:solidFill>
                <a:effectLst/>
              </a:rPr>
              <a:t>  </a:t>
            </a:r>
            <a:r>
              <a:rPr lang="zh-TW" altLang="zh-TW" sz="2800" dirty="0">
                <a:solidFill>
                  <a:srgbClr val="660066"/>
                </a:solidFill>
                <a:effectLst/>
              </a:rPr>
              <a:t>殺手級應用</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81881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117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2.3.3</a:t>
            </a:r>
            <a:r>
              <a:rPr lang="zh-TW" altLang="en-US" sz="2800" dirty="0">
                <a:solidFill>
                  <a:srgbClr val="660066"/>
                </a:solidFill>
                <a:effectLst/>
              </a:rPr>
              <a:t>  </a:t>
            </a:r>
            <a:r>
              <a:rPr lang="zh-TW" altLang="zh-TW" sz="2800" dirty="0">
                <a:solidFill>
                  <a:srgbClr val="660066"/>
                </a:solidFill>
                <a:effectLst/>
              </a:rPr>
              <a:t>殺手級應用</a:t>
            </a:r>
            <a:endParaRPr lang="zh-TW" altLang="en-US" sz="2800" dirty="0"/>
          </a:p>
        </p:txBody>
      </p:sp>
      <p:sp>
        <p:nvSpPr>
          <p:cNvPr id="3" name="內容版面配置區 2"/>
          <p:cNvSpPr>
            <a:spLocks noGrp="1"/>
          </p:cNvSpPr>
          <p:nvPr>
            <p:ph idx="1"/>
          </p:nvPr>
        </p:nvSpPr>
        <p:spPr/>
        <p:txBody>
          <a:bodyPr/>
          <a:lstStyle/>
          <a:p>
            <a:r>
              <a:rPr lang="zh-TW" altLang="zh-TW" dirty="0"/>
              <a:t>殺手級應用具有毀滅性創新的特質，其特性為不連續性且具創新性的發明，也因此可以產生典範移轉的長期巨大效應。此外也可能會摧毀舊的產業，改寫或重新定義整個產業的遊戲規則</a:t>
            </a:r>
            <a:r>
              <a:rPr lang="zh-TW" altLang="zh-TW" dirty="0" smtClean="0"/>
              <a:t>。</a:t>
            </a:r>
            <a:endParaRPr lang="en-US" altLang="zh-TW" dirty="0"/>
          </a:p>
          <a:p>
            <a:r>
              <a:rPr lang="zh-TW" altLang="zh-TW" dirty="0"/>
              <a:t>隨著科技不斷創新，服務模式也隨之改變的情況下，殺手級應用隨時都可能產生，但殺手級應用亦依循梅特卡夫定律的遊戲規則，使用者愈多時，網路外部性愈強，其效用也會愈大。也因此使用者達到某種「</a:t>
            </a:r>
            <a:r>
              <a:rPr lang="zh-TW" altLang="zh-TW" dirty="0">
                <a:solidFill>
                  <a:srgbClr val="003300"/>
                </a:solidFill>
              </a:rPr>
              <a:t>關鍵多數</a:t>
            </a:r>
            <a:r>
              <a:rPr lang="en-US" altLang="zh-TW" dirty="0">
                <a:solidFill>
                  <a:srgbClr val="003300"/>
                </a:solidFill>
              </a:rPr>
              <a:t> (critical mass)</a:t>
            </a:r>
            <a:r>
              <a:rPr lang="zh-TW" altLang="zh-TW" dirty="0"/>
              <a:t>」亦是成為殺手的必備條件</a:t>
            </a:r>
            <a:r>
              <a:rPr lang="zh-TW" altLang="zh-TW" dirty="0" smtClean="0"/>
              <a:t>。</a:t>
            </a:r>
            <a:endParaRPr lang="zh-TW" altLang="en-US" dirty="0"/>
          </a:p>
        </p:txBody>
      </p:sp>
    </p:spTree>
    <p:extLst>
      <p:ext uri="{BB962C8B-B14F-4D97-AF65-F5344CB8AC3E}">
        <p14:creationId xmlns:p14="http://schemas.microsoft.com/office/powerpoint/2010/main" val="1903774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2.3.3</a:t>
            </a:r>
            <a:r>
              <a:rPr lang="zh-TW" altLang="en-US" sz="2800" dirty="0">
                <a:solidFill>
                  <a:srgbClr val="660066"/>
                </a:solidFill>
                <a:effectLst/>
              </a:rPr>
              <a:t>  </a:t>
            </a:r>
            <a:r>
              <a:rPr lang="zh-TW" altLang="zh-TW" sz="2800" dirty="0">
                <a:solidFill>
                  <a:srgbClr val="660066"/>
                </a:solidFill>
                <a:effectLst/>
              </a:rPr>
              <a:t>殺手級應用</a:t>
            </a:r>
            <a:endParaRPr lang="zh-TW" altLang="en-US" sz="2800" dirty="0"/>
          </a:p>
        </p:txBody>
      </p:sp>
      <p:sp>
        <p:nvSpPr>
          <p:cNvPr id="4" name="內容版面配置區 3"/>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862" y="1052736"/>
            <a:ext cx="660227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774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2.3.4</a:t>
            </a:r>
            <a:r>
              <a:rPr lang="zh-TW" altLang="en-US" sz="2800" dirty="0">
                <a:solidFill>
                  <a:srgbClr val="660066"/>
                </a:solidFill>
                <a:effectLst/>
              </a:rPr>
              <a:t>  </a:t>
            </a:r>
            <a:r>
              <a:rPr lang="zh-TW" altLang="zh-TW" sz="2800" dirty="0">
                <a:solidFill>
                  <a:srgbClr val="660066"/>
                </a:solidFill>
                <a:effectLst/>
              </a:rPr>
              <a:t>長尾理論</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en-US" altLang="zh-TW" dirty="0">
                <a:solidFill>
                  <a:srgbClr val="003300"/>
                </a:solidFill>
              </a:rPr>
              <a:t>80/20</a:t>
            </a:r>
            <a:r>
              <a:rPr lang="zh-TW" altLang="zh-TW" dirty="0">
                <a:solidFill>
                  <a:srgbClr val="003300"/>
                </a:solidFill>
              </a:rPr>
              <a:t>法則</a:t>
            </a:r>
            <a:r>
              <a:rPr lang="en-US" altLang="zh-TW" dirty="0">
                <a:solidFill>
                  <a:srgbClr val="003300"/>
                </a:solidFill>
              </a:rPr>
              <a:t> (20-80 rule) </a:t>
            </a:r>
            <a:r>
              <a:rPr lang="zh-TW" altLang="zh-TW" dirty="0"/>
              <a:t>最早是由經濟學家</a:t>
            </a:r>
            <a:r>
              <a:rPr lang="en-US" altLang="zh-TW" dirty="0"/>
              <a:t>Pareto</a:t>
            </a:r>
            <a:r>
              <a:rPr lang="zh-TW" altLang="zh-TW" dirty="0"/>
              <a:t>所提出，根據他對義大利的財富分布狀況所做的觀察，發現</a:t>
            </a:r>
            <a:r>
              <a:rPr lang="en-US" altLang="zh-TW" dirty="0"/>
              <a:t>20% </a:t>
            </a:r>
            <a:r>
              <a:rPr lang="zh-TW" altLang="zh-TW" dirty="0"/>
              <a:t>的人擁有</a:t>
            </a:r>
            <a:r>
              <a:rPr lang="en-US" altLang="zh-TW" dirty="0"/>
              <a:t>80% </a:t>
            </a:r>
            <a:r>
              <a:rPr lang="zh-TW" altLang="zh-TW" dirty="0"/>
              <a:t>的財富。而這樣的比例分布，在許多不同的地方也都存在，因此衍生出了</a:t>
            </a:r>
            <a:r>
              <a:rPr lang="en-US" altLang="zh-TW" dirty="0"/>
              <a:t>80/20</a:t>
            </a:r>
            <a:r>
              <a:rPr lang="zh-TW" altLang="zh-TW" dirty="0"/>
              <a:t>法則，意謂著有</a:t>
            </a:r>
            <a:r>
              <a:rPr lang="en-US" altLang="zh-TW" dirty="0"/>
              <a:t>80% </a:t>
            </a:r>
            <a:r>
              <a:rPr lang="zh-TW" altLang="zh-TW" dirty="0"/>
              <a:t>的資源被集中在</a:t>
            </a:r>
            <a:r>
              <a:rPr lang="en-US" altLang="zh-TW" dirty="0"/>
              <a:t>20% </a:t>
            </a:r>
            <a:r>
              <a:rPr lang="zh-TW" altLang="zh-TW" dirty="0"/>
              <a:t>的地方</a:t>
            </a:r>
            <a:r>
              <a:rPr lang="zh-TW" altLang="zh-TW" dirty="0" smtClean="0"/>
              <a:t>。</a:t>
            </a:r>
            <a:endParaRPr lang="zh-TW" altLang="en-US" dirty="0"/>
          </a:p>
        </p:txBody>
      </p:sp>
    </p:spTree>
    <p:extLst>
      <p:ext uri="{BB962C8B-B14F-4D97-AF65-F5344CB8AC3E}">
        <p14:creationId xmlns:p14="http://schemas.microsoft.com/office/powerpoint/2010/main" val="1903774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2.3.4</a:t>
            </a:r>
            <a:r>
              <a:rPr lang="zh-TW" altLang="en-US" sz="2800" dirty="0">
                <a:solidFill>
                  <a:srgbClr val="660066"/>
                </a:solidFill>
                <a:effectLst/>
              </a:rPr>
              <a:t>  </a:t>
            </a:r>
            <a:r>
              <a:rPr lang="zh-TW" altLang="zh-TW" sz="2800" dirty="0">
                <a:solidFill>
                  <a:srgbClr val="660066"/>
                </a:solidFill>
                <a:effectLst/>
              </a:rPr>
              <a:t>長尾理論</a:t>
            </a:r>
            <a:endParaRPr lang="zh-TW" altLang="en-US" sz="2800" dirty="0"/>
          </a:p>
        </p:txBody>
      </p:sp>
      <p:sp>
        <p:nvSpPr>
          <p:cNvPr id="3" name="內容版面配置區 2"/>
          <p:cNvSpPr>
            <a:spLocks noGrp="1"/>
          </p:cNvSpPr>
          <p:nvPr>
            <p:ph idx="1"/>
          </p:nvPr>
        </p:nvSpPr>
        <p:spPr/>
        <p:txBody>
          <a:bodyPr/>
          <a:lstStyle/>
          <a:p>
            <a:r>
              <a:rPr lang="zh-TW" altLang="zh-TW" dirty="0"/>
              <a:t>「</a:t>
            </a:r>
            <a:r>
              <a:rPr lang="zh-TW" altLang="zh-TW" dirty="0">
                <a:solidFill>
                  <a:srgbClr val="000000"/>
                </a:solidFill>
              </a:rPr>
              <a:t>長尾理論</a:t>
            </a:r>
            <a:r>
              <a:rPr lang="en-US" altLang="zh-TW" dirty="0">
                <a:solidFill>
                  <a:srgbClr val="000000"/>
                </a:solidFill>
              </a:rPr>
              <a:t> (The long tail)</a:t>
            </a:r>
            <a:r>
              <a:rPr lang="zh-TW" altLang="zh-TW" dirty="0" smtClean="0"/>
              <a:t>」</a:t>
            </a:r>
            <a:r>
              <a:rPr lang="zh-TW" altLang="en-US" dirty="0" smtClean="0"/>
              <a:t>。</a:t>
            </a:r>
            <a:endParaRPr lang="en-US" altLang="zh-TW" dirty="0" smtClean="0"/>
          </a:p>
          <a:p>
            <a:r>
              <a:rPr lang="zh-TW" altLang="zh-TW" dirty="0"/>
              <a:t>在過去，由於這</a:t>
            </a:r>
            <a:r>
              <a:rPr lang="en-US" altLang="zh-TW" dirty="0"/>
              <a:t>80% </a:t>
            </a:r>
            <a:r>
              <a:rPr lang="zh-TW" altLang="zh-TW" dirty="0"/>
              <a:t>的小客戶需求過於分散，若要滿足他們，必須投入許多資源，使得利潤降低，甚至是不符合成本。</a:t>
            </a:r>
            <a:endParaRPr lang="en-US" altLang="zh-TW" dirty="0"/>
          </a:p>
          <a:p>
            <a:r>
              <a:rPr lang="zh-TW" altLang="zh-TW" dirty="0"/>
              <a:t>在新經濟時代，拜網際網路與網站之所賜，全世界的相關需求，能夠透過網路被集結起來，也因此打破了傳統實體店面地區化之侷限範圍，因而可以創造比大眾市場更大的市場。</a:t>
            </a:r>
            <a:endParaRPr lang="zh-TW" altLang="en-US" dirty="0"/>
          </a:p>
          <a:p>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370" y="1268760"/>
            <a:ext cx="375411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132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effectLst/>
              </a:rPr>
              <a:t>2.3.5</a:t>
            </a:r>
            <a:r>
              <a:rPr lang="zh-TW" altLang="en-US" sz="2800" dirty="0">
                <a:solidFill>
                  <a:srgbClr val="660066"/>
                </a:solidFill>
                <a:effectLst/>
              </a:rPr>
              <a:t>  </a:t>
            </a:r>
            <a:r>
              <a:rPr lang="zh-TW" altLang="zh-TW" sz="2800" dirty="0">
                <a:solidFill>
                  <a:srgbClr val="660066"/>
                </a:solidFill>
                <a:effectLst/>
              </a:rPr>
              <a:t>開放式創新</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a:t>
            </a:r>
            <a:r>
              <a:rPr lang="zh-TW" altLang="zh-TW" dirty="0">
                <a:solidFill>
                  <a:srgbClr val="003300"/>
                </a:solidFill>
              </a:rPr>
              <a:t>開放式創新</a:t>
            </a:r>
            <a:r>
              <a:rPr lang="en-US" altLang="zh-TW" dirty="0">
                <a:solidFill>
                  <a:srgbClr val="003300"/>
                </a:solidFill>
              </a:rPr>
              <a:t> (open innovation)</a:t>
            </a:r>
            <a:r>
              <a:rPr lang="zh-TW" altLang="zh-TW" dirty="0"/>
              <a:t>」指的是能透過網際網路無遠弗屆的力量，將外部供給或需求網絡的能力或資源，也能納為個人或企業本身之所用</a:t>
            </a:r>
            <a:r>
              <a:rPr lang="zh-TW" altLang="zh-TW" dirty="0" smtClean="0"/>
              <a:t>。</a:t>
            </a:r>
            <a:endParaRPr lang="en-US" altLang="zh-TW" dirty="0"/>
          </a:p>
          <a:p>
            <a:r>
              <a:rPr lang="zh-TW" altLang="zh-TW" dirty="0"/>
              <a:t>開放式創新的範例實在非常的多也非常有趣，而大家所熟知的「</a:t>
            </a:r>
            <a:r>
              <a:rPr lang="zh-TW" altLang="zh-TW" dirty="0">
                <a:solidFill>
                  <a:srgbClr val="003300"/>
                </a:solidFill>
              </a:rPr>
              <a:t>維基百科</a:t>
            </a:r>
            <a:r>
              <a:rPr lang="en-US" altLang="zh-TW" dirty="0">
                <a:solidFill>
                  <a:srgbClr val="003300"/>
                </a:solidFill>
              </a:rPr>
              <a:t> (Wikipedia)</a:t>
            </a:r>
            <a:r>
              <a:rPr lang="zh-TW" altLang="zh-TW" dirty="0"/>
              <a:t>」也是開放式創新的經典範例</a:t>
            </a:r>
            <a:r>
              <a:rPr lang="zh-TW" altLang="zh-TW" dirty="0" smtClean="0"/>
              <a:t>。</a:t>
            </a:r>
            <a:endParaRPr lang="zh-TW" altLang="en-US" dirty="0"/>
          </a:p>
        </p:txBody>
      </p:sp>
    </p:spTree>
    <p:extLst>
      <p:ext uri="{BB962C8B-B14F-4D97-AF65-F5344CB8AC3E}">
        <p14:creationId xmlns:p14="http://schemas.microsoft.com/office/powerpoint/2010/main" val="1626530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 </a:t>
            </a:r>
            <a:r>
              <a:rPr lang="zh-TW" altLang="zh-TW" dirty="0" smtClean="0">
                <a:effectLst/>
              </a:rPr>
              <a:t>日新月異</a:t>
            </a:r>
            <a:r>
              <a:rPr lang="zh-TW" altLang="zh-TW" dirty="0">
                <a:effectLst/>
              </a:rPr>
              <a:t>的電子商務發展方向</a:t>
            </a:r>
            <a:endParaRPr lang="zh-TW" altLang="en-US" dirty="0"/>
          </a:p>
        </p:txBody>
      </p:sp>
      <p:sp>
        <p:nvSpPr>
          <p:cNvPr id="3" name="內容版面配置區 2"/>
          <p:cNvSpPr>
            <a:spLocks noGrp="1"/>
          </p:cNvSpPr>
          <p:nvPr>
            <p:ph idx="1"/>
          </p:nvPr>
        </p:nvSpPr>
        <p:spPr/>
        <p:txBody>
          <a:bodyPr/>
          <a:lstStyle/>
          <a:p>
            <a:r>
              <a:rPr lang="zh-TW" altLang="zh-TW" dirty="0"/>
              <a:t>在我們的身邊，有四件事情一旦發生改變，就很可能對我們的生活產生重大影響，甚至可能造成某一產業或企業，瞬間從優勢變成劣勢</a:t>
            </a:r>
            <a:r>
              <a:rPr lang="zh-TW" altLang="zh-TW" dirty="0" smtClean="0"/>
              <a:t>。</a:t>
            </a:r>
            <a:endParaRPr lang="en-US" altLang="zh-TW" dirty="0" smtClean="0"/>
          </a:p>
          <a:p>
            <a:r>
              <a:rPr lang="zh-TW" altLang="zh-TW" dirty="0" smtClean="0"/>
              <a:t>這四</a:t>
            </a:r>
            <a:r>
              <a:rPr lang="zh-TW" altLang="zh-TW" dirty="0"/>
              <a:t>件事情，分別為：</a:t>
            </a:r>
            <a:r>
              <a:rPr lang="zh-TW" altLang="zh-TW" dirty="0">
                <a:solidFill>
                  <a:srgbClr val="003300"/>
                </a:solidFill>
              </a:rPr>
              <a:t>政治</a:t>
            </a:r>
            <a:r>
              <a:rPr lang="en-US" altLang="zh-TW" dirty="0">
                <a:solidFill>
                  <a:srgbClr val="003300"/>
                </a:solidFill>
              </a:rPr>
              <a:t> (politics)</a:t>
            </a:r>
            <a:r>
              <a:rPr lang="zh-TW" altLang="zh-TW" dirty="0"/>
              <a:t>、</a:t>
            </a:r>
            <a:r>
              <a:rPr lang="zh-TW" altLang="zh-TW" dirty="0">
                <a:solidFill>
                  <a:srgbClr val="003300"/>
                </a:solidFill>
              </a:rPr>
              <a:t>經濟</a:t>
            </a:r>
            <a:r>
              <a:rPr lang="en-US" altLang="zh-TW" dirty="0">
                <a:solidFill>
                  <a:srgbClr val="003300"/>
                </a:solidFill>
              </a:rPr>
              <a:t> (economics)</a:t>
            </a:r>
            <a:r>
              <a:rPr lang="zh-TW" altLang="zh-TW" dirty="0"/>
              <a:t>、</a:t>
            </a:r>
            <a:r>
              <a:rPr lang="zh-TW" altLang="zh-TW" dirty="0">
                <a:solidFill>
                  <a:srgbClr val="003300"/>
                </a:solidFill>
              </a:rPr>
              <a:t>社會</a:t>
            </a:r>
            <a:r>
              <a:rPr lang="en-US" altLang="zh-TW" dirty="0">
                <a:solidFill>
                  <a:srgbClr val="003300"/>
                </a:solidFill>
              </a:rPr>
              <a:t> (social)</a:t>
            </a:r>
            <a:r>
              <a:rPr lang="zh-TW" altLang="zh-TW" dirty="0"/>
              <a:t>，以及</a:t>
            </a:r>
            <a:r>
              <a:rPr lang="zh-TW" altLang="zh-TW" dirty="0" smtClean="0">
                <a:solidFill>
                  <a:srgbClr val="003300"/>
                </a:solidFill>
              </a:rPr>
              <a:t>技術</a:t>
            </a:r>
            <a:r>
              <a:rPr lang="en-US" altLang="zh-TW" dirty="0" smtClean="0">
                <a:solidFill>
                  <a:srgbClr val="003300"/>
                </a:solidFill>
              </a:rPr>
              <a:t> </a:t>
            </a:r>
            <a:r>
              <a:rPr lang="zh-TW" altLang="zh-TW" dirty="0" smtClean="0">
                <a:solidFill>
                  <a:srgbClr val="003300"/>
                </a:solidFill>
              </a:rPr>
              <a:t>∕</a:t>
            </a:r>
            <a:r>
              <a:rPr lang="en-US" altLang="zh-TW" dirty="0" smtClean="0">
                <a:solidFill>
                  <a:srgbClr val="003300"/>
                </a:solidFill>
              </a:rPr>
              <a:t> </a:t>
            </a:r>
            <a:r>
              <a:rPr lang="zh-TW" altLang="zh-TW" dirty="0" smtClean="0">
                <a:solidFill>
                  <a:srgbClr val="003300"/>
                </a:solidFill>
              </a:rPr>
              <a:t>科技</a:t>
            </a:r>
            <a:r>
              <a:rPr lang="en-US" altLang="zh-TW" dirty="0" smtClean="0">
                <a:solidFill>
                  <a:srgbClr val="003300"/>
                </a:solidFill>
              </a:rPr>
              <a:t> </a:t>
            </a:r>
            <a:r>
              <a:rPr lang="en-US" altLang="zh-TW" dirty="0">
                <a:solidFill>
                  <a:srgbClr val="003300"/>
                </a:solidFill>
              </a:rPr>
              <a:t>(technology)</a:t>
            </a:r>
            <a:r>
              <a:rPr lang="zh-TW" altLang="zh-TW" dirty="0"/>
              <a:t>，綜合起來稱為</a:t>
            </a:r>
            <a:r>
              <a:rPr lang="en-US" altLang="zh-TW" dirty="0"/>
              <a:t>PEST</a:t>
            </a:r>
            <a:r>
              <a:rPr lang="zh-TW" altLang="zh-TW" dirty="0"/>
              <a:t>。</a:t>
            </a:r>
            <a:endParaRPr lang="zh-TW" altLang="en-US" dirty="0"/>
          </a:p>
        </p:txBody>
      </p:sp>
    </p:spTree>
    <p:extLst>
      <p:ext uri="{BB962C8B-B14F-4D97-AF65-F5344CB8AC3E}">
        <p14:creationId xmlns:p14="http://schemas.microsoft.com/office/powerpoint/2010/main" val="634753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  </a:t>
            </a:r>
            <a:r>
              <a:rPr lang="zh-TW" altLang="zh-TW" dirty="0">
                <a:effectLst/>
              </a:rPr>
              <a:t>資訊科技促成的商業轉型</a:t>
            </a:r>
            <a:endParaRPr lang="zh-TW" altLang="en-US" dirty="0"/>
          </a:p>
        </p:txBody>
      </p:sp>
      <p:sp>
        <p:nvSpPr>
          <p:cNvPr id="3" name="內容版面配置區 2"/>
          <p:cNvSpPr>
            <a:spLocks noGrp="1"/>
          </p:cNvSpPr>
          <p:nvPr>
            <p:ph idx="1"/>
          </p:nvPr>
        </p:nvSpPr>
        <p:spPr/>
        <p:txBody>
          <a:bodyPr/>
          <a:lstStyle/>
          <a:p>
            <a:r>
              <a:rPr lang="zh-TW" altLang="zh-TW" dirty="0"/>
              <a:t>傳統資訊科技，到現在的</a:t>
            </a:r>
            <a:r>
              <a:rPr lang="zh-TW" altLang="zh-TW" dirty="0">
                <a:solidFill>
                  <a:srgbClr val="003300"/>
                </a:solidFill>
              </a:rPr>
              <a:t>泛在科技</a:t>
            </a:r>
            <a:r>
              <a:rPr lang="en-US" altLang="zh-TW" dirty="0">
                <a:solidFill>
                  <a:srgbClr val="003300"/>
                </a:solidFill>
              </a:rPr>
              <a:t> (ubiquitous IT)</a:t>
            </a:r>
            <a:r>
              <a:rPr lang="zh-TW" altLang="zh-TW" dirty="0"/>
              <a:t>，對個人、企業、社會及國家等的電子化應用發展過程扮演非常重要的「</a:t>
            </a:r>
            <a:r>
              <a:rPr lang="zh-TW" altLang="zh-TW" dirty="0">
                <a:solidFill>
                  <a:srgbClr val="003300"/>
                </a:solidFill>
              </a:rPr>
              <a:t>促成</a:t>
            </a:r>
            <a:r>
              <a:rPr lang="en-US" altLang="zh-TW" dirty="0">
                <a:solidFill>
                  <a:srgbClr val="003300"/>
                </a:solidFill>
              </a:rPr>
              <a:t> (enabled)</a:t>
            </a:r>
            <a:r>
              <a:rPr lang="zh-TW" altLang="zh-TW" dirty="0"/>
              <a:t>」角色。所謂的「促成」指的是透過資訊科技的應用，使得過去做不到的事情，現在可以做到，或者過去很難做到的事情，但現在卻輕易地即可完成任務</a:t>
            </a:r>
            <a:r>
              <a:rPr lang="zh-TW" altLang="zh-TW" dirty="0" smtClean="0"/>
              <a:t>。</a:t>
            </a:r>
            <a:endParaRPr lang="zh-TW" altLang="en-US" dirty="0"/>
          </a:p>
        </p:txBody>
      </p:sp>
    </p:spTree>
    <p:extLst>
      <p:ext uri="{BB962C8B-B14F-4D97-AF65-F5344CB8AC3E}">
        <p14:creationId xmlns:p14="http://schemas.microsoft.com/office/powerpoint/2010/main" val="2515132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  </a:t>
            </a:r>
            <a:r>
              <a:rPr lang="zh-TW" altLang="zh-TW" dirty="0">
                <a:effectLst/>
              </a:rPr>
              <a:t>資訊科技促成的商業轉型</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smtClean="0"/>
          </a:p>
          <a:p>
            <a:r>
              <a:rPr lang="zh-TW" altLang="zh-TW" dirty="0" smtClean="0"/>
              <a:t>資訊科技</a:t>
            </a:r>
            <a:r>
              <a:rPr lang="zh-TW" altLang="zh-TW" dirty="0"/>
              <a:t>所促成的企業轉型可分為五個階段，分別說明如下</a:t>
            </a:r>
            <a:r>
              <a:rPr lang="zh-TW" altLang="zh-TW" dirty="0" smtClean="0"/>
              <a:t>：</a:t>
            </a:r>
            <a:endParaRPr lang="zh-TW"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992" y="980728"/>
            <a:ext cx="5811344" cy="418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67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  </a:t>
            </a:r>
            <a:r>
              <a:rPr lang="zh-TW" altLang="zh-TW" dirty="0">
                <a:effectLst/>
              </a:rPr>
              <a:t>資訊科技促成的商業轉型</a:t>
            </a:r>
            <a:endParaRPr lang="zh-TW" altLang="en-US" dirty="0"/>
          </a:p>
        </p:txBody>
      </p:sp>
      <p:sp>
        <p:nvSpPr>
          <p:cNvPr id="3" name="內容版面配置區 2"/>
          <p:cNvSpPr>
            <a:spLocks noGrp="1"/>
          </p:cNvSpPr>
          <p:nvPr>
            <p:ph idx="1"/>
          </p:nvPr>
        </p:nvSpPr>
        <p:spPr/>
        <p:txBody>
          <a:bodyPr/>
          <a:lstStyle/>
          <a:p>
            <a:pPr>
              <a:buBlip>
                <a:blip r:embed="rId2"/>
              </a:buBlip>
            </a:pPr>
            <a:r>
              <a:rPr lang="zh-TW" altLang="zh-TW" b="1" dirty="0" smtClean="0"/>
              <a:t>第一</a:t>
            </a:r>
            <a:r>
              <a:rPr lang="zh-TW" altLang="zh-TW" b="1" dirty="0"/>
              <a:t>階段：區域系統開發</a:t>
            </a:r>
            <a:r>
              <a:rPr lang="en-US" altLang="zh-TW" b="1" dirty="0"/>
              <a:t> (localized exploitation)</a:t>
            </a:r>
          </a:p>
          <a:p>
            <a:pPr lvl="1"/>
            <a:r>
              <a:rPr lang="zh-TW" altLang="zh-TW" dirty="0"/>
              <a:t>係指企業單一部門內的</a:t>
            </a:r>
            <a:r>
              <a:rPr lang="en-US" altLang="zh-TW" dirty="0"/>
              <a:t>e</a:t>
            </a:r>
            <a:r>
              <a:rPr lang="zh-TW" altLang="zh-TW" dirty="0"/>
              <a:t>化或資料整合</a:t>
            </a:r>
            <a:r>
              <a:rPr lang="zh-TW" altLang="zh-TW" dirty="0" smtClean="0"/>
              <a:t>。</a:t>
            </a:r>
            <a:endParaRPr lang="en-US" altLang="zh-TW" dirty="0"/>
          </a:p>
          <a:p>
            <a:pPr>
              <a:buBlip>
                <a:blip r:embed="rId2"/>
              </a:buBlip>
            </a:pPr>
            <a:r>
              <a:rPr lang="zh-TW" altLang="zh-TW" b="1" dirty="0"/>
              <a:t>第二階段：內部系統整合</a:t>
            </a:r>
            <a:r>
              <a:rPr lang="en-US" altLang="zh-TW" b="1" dirty="0"/>
              <a:t> (internal integration)</a:t>
            </a:r>
          </a:p>
          <a:p>
            <a:pPr lvl="1"/>
            <a:r>
              <a:rPr lang="zh-TW" altLang="zh-TW" dirty="0"/>
              <a:t>內部系統整合階段主要的目的便是將企業內部各部門原先獨立的</a:t>
            </a:r>
            <a:r>
              <a:rPr lang="en-US" altLang="zh-TW" dirty="0"/>
              <a:t>e</a:t>
            </a:r>
            <a:r>
              <a:rPr lang="zh-TW" altLang="zh-TW" dirty="0"/>
              <a:t>化系統或資料庫能進行統合</a:t>
            </a:r>
            <a:r>
              <a:rPr lang="zh-TW" altLang="zh-TW" dirty="0" smtClean="0"/>
              <a:t>。</a:t>
            </a:r>
            <a:endParaRPr lang="en-US" altLang="zh-TW" dirty="0"/>
          </a:p>
          <a:p>
            <a:pPr>
              <a:buBlip>
                <a:blip r:embed="rId2"/>
              </a:buBlip>
            </a:pPr>
            <a:r>
              <a:rPr lang="zh-TW" altLang="zh-TW" b="1" dirty="0"/>
              <a:t>第三階段：企業流程再造</a:t>
            </a:r>
            <a:r>
              <a:rPr lang="en-US" altLang="zh-TW" b="1" dirty="0"/>
              <a:t> (business process redesign)</a:t>
            </a:r>
          </a:p>
          <a:p>
            <a:pPr lvl="1"/>
            <a:r>
              <a:rPr lang="zh-TW" altLang="zh-TW" dirty="0"/>
              <a:t>所謂企業流程再造階段是指企業經前階段進行整體整合後，感受到作業流程之不連貫、重複，甚至是不合理，因而進行流程之重新設計</a:t>
            </a:r>
            <a:r>
              <a:rPr lang="zh-TW" altLang="zh-TW" dirty="0" smtClean="0"/>
              <a:t>。</a:t>
            </a:r>
            <a:endParaRPr lang="zh-TW" altLang="en-US" dirty="0"/>
          </a:p>
        </p:txBody>
      </p:sp>
    </p:spTree>
    <p:extLst>
      <p:ext uri="{BB962C8B-B14F-4D97-AF65-F5344CB8AC3E}">
        <p14:creationId xmlns:p14="http://schemas.microsoft.com/office/powerpoint/2010/main" val="154154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  </a:t>
            </a:r>
            <a:r>
              <a:rPr lang="zh-TW" altLang="zh-TW" dirty="0">
                <a:effectLst/>
              </a:rPr>
              <a:t>資訊科技促成的商業轉型</a:t>
            </a:r>
            <a:endParaRPr lang="zh-TW" altLang="en-US" dirty="0"/>
          </a:p>
        </p:txBody>
      </p:sp>
      <p:sp>
        <p:nvSpPr>
          <p:cNvPr id="3" name="內容版面配置區 2"/>
          <p:cNvSpPr>
            <a:spLocks noGrp="1"/>
          </p:cNvSpPr>
          <p:nvPr>
            <p:ph idx="1"/>
          </p:nvPr>
        </p:nvSpPr>
        <p:spPr/>
        <p:txBody>
          <a:bodyPr/>
          <a:lstStyle/>
          <a:p>
            <a:pPr>
              <a:buBlip>
                <a:blip r:embed="rId2"/>
              </a:buBlip>
            </a:pPr>
            <a:r>
              <a:rPr lang="zh-TW" altLang="zh-TW" b="1" dirty="0"/>
              <a:t>第四階段：企業網路再造</a:t>
            </a:r>
            <a:r>
              <a:rPr lang="en-US" altLang="zh-TW" b="1" dirty="0"/>
              <a:t> (business network redesign)</a:t>
            </a:r>
            <a:endParaRPr lang="zh-TW" altLang="zh-TW" b="1" dirty="0"/>
          </a:p>
          <a:p>
            <a:pPr lvl="1"/>
            <a:r>
              <a:rPr lang="zh-TW" altLang="zh-TW" dirty="0"/>
              <a:t>企業網路重整階段是指當企業內部相關部門流程合理化整合後，接下來進行與現有上下游夥伴間的流程合理化與整合作業</a:t>
            </a:r>
            <a:r>
              <a:rPr lang="zh-TW" altLang="zh-TW" dirty="0" smtClean="0"/>
              <a:t>。</a:t>
            </a:r>
            <a:endParaRPr lang="en-US" altLang="zh-TW" dirty="0"/>
          </a:p>
          <a:p>
            <a:pPr>
              <a:buBlip>
                <a:blip r:embed="rId2"/>
              </a:buBlip>
            </a:pPr>
            <a:r>
              <a:rPr lang="zh-TW" altLang="zh-TW" b="1" dirty="0"/>
              <a:t>第五階段：企業範圍再定義</a:t>
            </a:r>
            <a:r>
              <a:rPr lang="en-US" altLang="zh-TW" b="1" dirty="0"/>
              <a:t> (business scope redesign)</a:t>
            </a:r>
            <a:endParaRPr lang="zh-TW" altLang="zh-TW" b="1" dirty="0"/>
          </a:p>
          <a:p>
            <a:pPr lvl="1"/>
            <a:r>
              <a:rPr lang="zh-TW" altLang="zh-TW" dirty="0"/>
              <a:t>電子化發展到了本階段，意味著企業透過資訊科技整合了上中下游，同時也讓企業了解有進入新營運領域的潛力與高度可能</a:t>
            </a:r>
            <a:r>
              <a:rPr lang="zh-TW" altLang="zh-TW" dirty="0" smtClean="0"/>
              <a:t>。</a:t>
            </a:r>
            <a:endParaRPr lang="en-US" altLang="zh-TW" dirty="0"/>
          </a:p>
          <a:p>
            <a:r>
              <a:rPr lang="zh-TW" altLang="zh-TW" dirty="0"/>
              <a:t>階段一與二為</a:t>
            </a:r>
            <a:r>
              <a:rPr lang="zh-TW" altLang="zh-TW" dirty="0">
                <a:solidFill>
                  <a:srgbClr val="003300"/>
                </a:solidFill>
              </a:rPr>
              <a:t>演進層級</a:t>
            </a:r>
            <a:r>
              <a:rPr lang="en-US" altLang="zh-TW" dirty="0">
                <a:solidFill>
                  <a:srgbClr val="003300"/>
                </a:solidFill>
              </a:rPr>
              <a:t> (evolution level) </a:t>
            </a:r>
            <a:r>
              <a:rPr lang="zh-TW" altLang="zh-TW" dirty="0"/>
              <a:t>的</a:t>
            </a:r>
            <a:r>
              <a:rPr lang="en-US" altLang="zh-TW" dirty="0"/>
              <a:t>IT</a:t>
            </a:r>
            <a:r>
              <a:rPr lang="zh-TW" altLang="zh-TW" dirty="0"/>
              <a:t>科技應用層級。所謂的「演進」，指的是在現有營運範圍內，追求</a:t>
            </a:r>
            <a:r>
              <a:rPr lang="zh-TW" altLang="zh-TW" dirty="0">
                <a:solidFill>
                  <a:srgbClr val="003300"/>
                </a:solidFill>
              </a:rPr>
              <a:t>營運的效率</a:t>
            </a:r>
            <a:r>
              <a:rPr lang="en-US" altLang="zh-TW" dirty="0">
                <a:solidFill>
                  <a:srgbClr val="003300"/>
                </a:solidFill>
              </a:rPr>
              <a:t> (efficiency</a:t>
            </a:r>
            <a:r>
              <a:rPr lang="en-US" altLang="zh-TW" dirty="0" smtClean="0">
                <a:solidFill>
                  <a:srgbClr val="003300"/>
                </a:solidFill>
              </a:rPr>
              <a:t>)</a:t>
            </a:r>
            <a:r>
              <a:rPr lang="zh-TW" altLang="en-US" dirty="0" smtClean="0"/>
              <a:t>。</a:t>
            </a:r>
            <a:endParaRPr lang="zh-TW" altLang="en-US" dirty="0"/>
          </a:p>
        </p:txBody>
      </p:sp>
    </p:spTree>
    <p:extLst>
      <p:ext uri="{BB962C8B-B14F-4D97-AF65-F5344CB8AC3E}">
        <p14:creationId xmlns:p14="http://schemas.microsoft.com/office/powerpoint/2010/main" val="2403979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ffectLst/>
              </a:rPr>
              <a:t>2.5  </a:t>
            </a:r>
            <a:r>
              <a:rPr lang="zh-TW" altLang="zh-TW" dirty="0">
                <a:effectLst/>
              </a:rPr>
              <a:t>商品導向邏輯與服務導向邏輯</a:t>
            </a:r>
            <a:endParaRPr lang="zh-TW" altLang="en-US" dirty="0"/>
          </a:p>
        </p:txBody>
      </p:sp>
      <p:sp>
        <p:nvSpPr>
          <p:cNvPr id="3" name="內容版面配置區 2"/>
          <p:cNvSpPr>
            <a:spLocks noGrp="1"/>
          </p:cNvSpPr>
          <p:nvPr>
            <p:ph idx="1"/>
          </p:nvPr>
        </p:nvSpPr>
        <p:spPr/>
        <p:txBody>
          <a:bodyPr/>
          <a:lstStyle/>
          <a:p>
            <a:r>
              <a:rPr lang="zh-TW" altLang="zh-TW" dirty="0"/>
              <a:t>許多企業營運的概念逐漸在轉型當中，過去需實體遞送的商品，逐漸可以用電子式的方式來加以提供</a:t>
            </a:r>
            <a:r>
              <a:rPr lang="zh-TW" altLang="zh-TW" dirty="0" smtClean="0"/>
              <a:t>。</a:t>
            </a:r>
            <a:endParaRPr lang="en-US" altLang="zh-TW" dirty="0"/>
          </a:p>
          <a:p>
            <a:r>
              <a:rPr lang="zh-TW" altLang="zh-TW" dirty="0"/>
              <a:t>我們把過去傳統以內部力量且提供實體商品這樣的理念稱為「</a:t>
            </a:r>
            <a:r>
              <a:rPr lang="zh-TW" altLang="zh-TW" dirty="0">
                <a:solidFill>
                  <a:srgbClr val="003300"/>
                </a:solidFill>
              </a:rPr>
              <a:t>商品導向邏輯</a:t>
            </a:r>
            <a:r>
              <a:rPr lang="en-US" altLang="zh-TW" dirty="0">
                <a:solidFill>
                  <a:srgbClr val="003300"/>
                </a:solidFill>
              </a:rPr>
              <a:t> (goods dominant logic, GDL)</a:t>
            </a:r>
            <a:r>
              <a:rPr lang="zh-TW" altLang="zh-TW" dirty="0"/>
              <a:t>」，而透過開放式創新並以提供電子化服務的理念稱之為「</a:t>
            </a:r>
            <a:r>
              <a:rPr lang="zh-TW" altLang="zh-TW" dirty="0">
                <a:solidFill>
                  <a:srgbClr val="003300"/>
                </a:solidFill>
              </a:rPr>
              <a:t>服務導向邏輯</a:t>
            </a:r>
            <a:r>
              <a:rPr lang="en-US" altLang="zh-TW" dirty="0">
                <a:solidFill>
                  <a:srgbClr val="003300"/>
                </a:solidFill>
              </a:rPr>
              <a:t> (service dominant logic, SDL)</a:t>
            </a:r>
            <a:r>
              <a:rPr lang="zh-TW" altLang="zh-TW" dirty="0"/>
              <a:t>」。</a:t>
            </a:r>
            <a:endParaRPr lang="zh-TW" altLang="en-US" dirty="0"/>
          </a:p>
        </p:txBody>
      </p:sp>
    </p:spTree>
    <p:extLst>
      <p:ext uri="{BB962C8B-B14F-4D97-AF65-F5344CB8AC3E}">
        <p14:creationId xmlns:p14="http://schemas.microsoft.com/office/powerpoint/2010/main" val="1254871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ffectLst/>
              </a:rPr>
              <a:t>2.5  </a:t>
            </a:r>
            <a:r>
              <a:rPr lang="zh-TW" altLang="zh-TW" dirty="0">
                <a:effectLst/>
              </a:rPr>
              <a:t>商品導向邏輯與服務導向邏輯</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709" y="1628800"/>
            <a:ext cx="314258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2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ffectLst/>
              </a:rPr>
              <a:t>2.5  </a:t>
            </a:r>
            <a:r>
              <a:rPr lang="zh-TW" altLang="zh-TW" dirty="0">
                <a:effectLst/>
              </a:rPr>
              <a:t>商品導向邏輯與服務導向邏輯</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179" y="1268760"/>
            <a:ext cx="638364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564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ffectLst/>
              </a:rPr>
              <a:t>2.5  </a:t>
            </a:r>
            <a:r>
              <a:rPr lang="zh-TW" altLang="zh-TW" dirty="0">
                <a:effectLst/>
              </a:rPr>
              <a:t>商品導向邏輯與服務導向邏輯</a:t>
            </a:r>
            <a:endParaRPr lang="zh-TW" altLang="en-US" dirty="0"/>
          </a:p>
        </p:txBody>
      </p:sp>
      <p:sp>
        <p:nvSpPr>
          <p:cNvPr id="3" name="內容版面配置區 2"/>
          <p:cNvSpPr>
            <a:spLocks noGrp="1"/>
          </p:cNvSpPr>
          <p:nvPr>
            <p:ph idx="1"/>
          </p:nvPr>
        </p:nvSpPr>
        <p:spPr/>
        <p:txBody>
          <a:bodyPr/>
          <a:lstStyle/>
          <a:p>
            <a:r>
              <a:rPr lang="zh-TW" altLang="zh-TW" dirty="0"/>
              <a:t>在</a:t>
            </a:r>
            <a:r>
              <a:rPr lang="en-US" altLang="zh-TW" dirty="0"/>
              <a:t>SDL</a:t>
            </a:r>
            <a:r>
              <a:rPr lang="zh-TW" altLang="zh-TW" dirty="0"/>
              <a:t>營運邏輯下，企業不再只扮演生產者角色，顧客價值創造活動也不會侷限於組織內部，生產者也不會只是企業內部員工或各部門，企業將更開放地把自己視為是開放式服務事業，邀請外部顧客與企業共同創新，使創新活動成本與風險降低，加快創新速度並從中獲益。若能善用</a:t>
            </a:r>
            <a:r>
              <a:rPr lang="en-US" altLang="zh-TW" dirty="0"/>
              <a:t>SDL</a:t>
            </a:r>
            <a:r>
              <a:rPr lang="zh-TW" altLang="zh-TW" dirty="0"/>
              <a:t>邏輯並加以執行，企業能成功統合供給與需求兩端網絡與資源，並居中建構共創價值平臺，透過上述開放式服務創新方式，轉變組織商品陷阱困境並創造嶄新的商業模式</a:t>
            </a:r>
            <a:r>
              <a:rPr lang="zh-TW" altLang="zh-TW" dirty="0" smtClean="0"/>
              <a:t>。</a:t>
            </a:r>
            <a:endParaRPr lang="zh-TW" altLang="en-US" dirty="0"/>
          </a:p>
        </p:txBody>
      </p:sp>
    </p:spTree>
    <p:extLst>
      <p:ext uri="{BB962C8B-B14F-4D97-AF65-F5344CB8AC3E}">
        <p14:creationId xmlns:p14="http://schemas.microsoft.com/office/powerpoint/2010/main" val="3628099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2.6  </a:t>
            </a:r>
            <a:r>
              <a:rPr lang="zh-TW" altLang="zh-TW" dirty="0">
                <a:effectLst/>
              </a:rPr>
              <a:t>結　論</a:t>
            </a:r>
            <a:endParaRPr lang="zh-TW" altLang="en-US" dirty="0"/>
          </a:p>
        </p:txBody>
      </p:sp>
      <p:sp>
        <p:nvSpPr>
          <p:cNvPr id="3" name="內容版面配置區 2"/>
          <p:cNvSpPr>
            <a:spLocks noGrp="1"/>
          </p:cNvSpPr>
          <p:nvPr>
            <p:ph idx="1"/>
          </p:nvPr>
        </p:nvSpPr>
        <p:spPr/>
        <p:txBody>
          <a:bodyPr/>
          <a:lstStyle/>
          <a:p>
            <a:r>
              <a:rPr lang="zh-TW" altLang="zh-TW" dirty="0"/>
              <a:t>在了解了電信與資訊科技等基礎建設的創新與進步對電子商務發展影響後</a:t>
            </a:r>
            <a:r>
              <a:rPr lang="zh-TW" altLang="zh-TW" dirty="0" smtClean="0"/>
              <a:t>，接下來便</a:t>
            </a:r>
            <a:r>
              <a:rPr lang="zh-TW" altLang="zh-TW" dirty="0"/>
              <a:t>進一步地闡述與電子商務相關的定律與學理，從摩爾定律、梅特卡夫定律開始</a:t>
            </a:r>
            <a:r>
              <a:rPr lang="zh-TW" altLang="zh-TW" dirty="0" smtClean="0"/>
              <a:t>，</a:t>
            </a:r>
            <a:r>
              <a:rPr lang="zh-TW" altLang="zh-TW" dirty="0"/>
              <a:t>到開放式創新、長尾理論到所謂的商品導向及服務導向邏輯</a:t>
            </a:r>
            <a:r>
              <a:rPr lang="zh-TW" altLang="zh-TW" dirty="0" smtClean="0"/>
              <a:t>，</a:t>
            </a:r>
            <a:r>
              <a:rPr lang="zh-TW" altLang="zh-TW" dirty="0"/>
              <a:t>從學理主張的概念</a:t>
            </a:r>
            <a:r>
              <a:rPr lang="zh-TW" altLang="zh-TW" dirty="0" smtClean="0"/>
              <a:t>，</a:t>
            </a:r>
            <a:r>
              <a:rPr lang="zh-TW" altLang="zh-TW" dirty="0"/>
              <a:t>更清楚勾勒出電子商務的架構與全貌</a:t>
            </a:r>
            <a:r>
              <a:rPr lang="zh-TW" altLang="zh-TW" dirty="0" smtClean="0"/>
              <a:t>。</a:t>
            </a:r>
            <a:endParaRPr lang="en-US" altLang="zh-TW" dirty="0"/>
          </a:p>
          <a:p>
            <a:r>
              <a:rPr lang="zh-TW" altLang="zh-TW" dirty="0"/>
              <a:t>開放式創新或資訊科技促成的企業轉型等內容，在自己的本業，或者對於某企業該如何擴散與應用，</a:t>
            </a:r>
            <a:r>
              <a:rPr lang="zh-TW" altLang="zh-TW" dirty="0" smtClean="0"/>
              <a:t>實則</a:t>
            </a:r>
            <a:r>
              <a:rPr lang="zh-TW" altLang="en-US" dirty="0" smtClean="0"/>
              <a:t>所</a:t>
            </a:r>
            <a:r>
              <a:rPr lang="zh-TW" altLang="zh-TW" dirty="0" smtClean="0"/>
              <a:t>欲</a:t>
            </a:r>
            <a:r>
              <a:rPr lang="zh-TW" altLang="zh-TW" dirty="0"/>
              <a:t>傳達的關鍵重點</a:t>
            </a:r>
            <a:r>
              <a:rPr lang="zh-TW" altLang="zh-TW" dirty="0" smtClean="0"/>
              <a:t>。</a:t>
            </a:r>
            <a:endParaRPr lang="zh-TW" altLang="en-US" dirty="0"/>
          </a:p>
        </p:txBody>
      </p:sp>
    </p:spTree>
    <p:extLst>
      <p:ext uri="{BB962C8B-B14F-4D97-AF65-F5344CB8AC3E}">
        <p14:creationId xmlns:p14="http://schemas.microsoft.com/office/powerpoint/2010/main" val="2685788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985963"/>
            <a:ext cx="43529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pSp>
        <p:nvGrpSpPr>
          <p:cNvPr id="5" name="Group 4"/>
          <p:cNvGrpSpPr>
            <a:grpSpLocks noChangeAspect="1"/>
          </p:cNvGrpSpPr>
          <p:nvPr/>
        </p:nvGrpSpPr>
        <p:grpSpPr bwMode="auto">
          <a:xfrm>
            <a:off x="6815519" y="122572"/>
            <a:ext cx="2076961" cy="794231"/>
            <a:chOff x="2474" y="1891"/>
            <a:chExt cx="1681" cy="482"/>
          </a:xfrm>
        </p:grpSpPr>
        <p:sp>
          <p:nvSpPr>
            <p:cNvPr id="6"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2"/>
          <p:cNvSpPr>
            <a:spLocks/>
          </p:cNvSpPr>
          <p:nvPr/>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50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3" name="內容版面配置區 2"/>
          <p:cNvSpPr>
            <a:spLocks noGrp="1"/>
          </p:cNvSpPr>
          <p:nvPr>
            <p:ph idx="1"/>
          </p:nvPr>
        </p:nvSpPr>
        <p:spPr/>
        <p:txBody>
          <a:bodyPr/>
          <a:lstStyle/>
          <a:p>
            <a:r>
              <a:rPr lang="zh-TW" altLang="zh-TW" dirty="0">
                <a:solidFill>
                  <a:srgbClr val="000066"/>
                </a:solidFill>
              </a:rPr>
              <a:t>根據近年來科技對電子商務的發展影響，大致上可歸納為下列幾項，也就是：雲端化、無人化及智慧化</a:t>
            </a:r>
            <a:r>
              <a:rPr lang="zh-TW" altLang="zh-TW" dirty="0" smtClean="0"/>
              <a:t>。</a:t>
            </a:r>
            <a:endParaRPr lang="en-US" altLang="zh-TW" dirty="0" smtClean="0"/>
          </a:p>
          <a:p>
            <a:r>
              <a:rPr lang="zh-TW" altLang="zh-TW" dirty="0">
                <a:solidFill>
                  <a:srgbClr val="000066"/>
                </a:solidFill>
              </a:rPr>
              <a:t>第一「雲端化」：</a:t>
            </a:r>
            <a:r>
              <a:rPr lang="zh-TW" altLang="zh-TW" dirty="0"/>
              <a:t>也就是技術發展會形成接近人的「端點科技」及「遠距主機」同步整合模式</a:t>
            </a:r>
            <a:r>
              <a:rPr lang="zh-TW" altLang="zh-TW" dirty="0" smtClean="0"/>
              <a:t>。</a:t>
            </a:r>
            <a:endParaRPr lang="en-US" altLang="zh-TW" dirty="0" smtClean="0"/>
          </a:p>
          <a:p>
            <a:r>
              <a:rPr lang="zh-TW" altLang="zh-TW" dirty="0">
                <a:solidFill>
                  <a:srgbClr val="000066"/>
                </a:solidFill>
              </a:rPr>
              <a:t>第二「無人化」：</a:t>
            </a:r>
            <a:r>
              <a:rPr lang="zh-TW" altLang="zh-TW" dirty="0"/>
              <a:t>也就是可透過技術或科技，在企業管理各種功能</a:t>
            </a:r>
            <a:r>
              <a:rPr lang="en-US" altLang="zh-TW" dirty="0"/>
              <a:t> ( </a:t>
            </a:r>
            <a:r>
              <a:rPr lang="zh-TW" altLang="zh-TW" dirty="0"/>
              <a:t>如：產銷人發財</a:t>
            </a:r>
            <a:r>
              <a:rPr lang="en-US" altLang="zh-TW" dirty="0"/>
              <a:t> ) </a:t>
            </a:r>
            <a:r>
              <a:rPr lang="zh-TW" altLang="zh-TW" dirty="0"/>
              <a:t>或者是食衣住行育樂，甚至是生老病死等方面，逐步取代所需的各種人力，達成開源節流等重要企業目的。</a:t>
            </a:r>
            <a:endParaRPr lang="zh-TW" altLang="en-US" dirty="0"/>
          </a:p>
        </p:txBody>
      </p:sp>
    </p:spTree>
    <p:extLst>
      <p:ext uri="{BB962C8B-B14F-4D97-AF65-F5344CB8AC3E}">
        <p14:creationId xmlns:p14="http://schemas.microsoft.com/office/powerpoint/2010/main" val="96952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40967" cy="44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93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168153" cy="49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5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4" name="內容版面配置區 3"/>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552936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03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80728"/>
            <a:ext cx="3312368" cy="545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4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 </a:t>
            </a:r>
            <a:r>
              <a:rPr lang="zh-TW" altLang="zh-TW" dirty="0">
                <a:effectLst/>
              </a:rPr>
              <a:t>日新月異的電子商務發展方向</a:t>
            </a:r>
            <a:endParaRPr lang="zh-TW" altLang="en-US" dirty="0"/>
          </a:p>
        </p:txBody>
      </p:sp>
      <p:sp>
        <p:nvSpPr>
          <p:cNvPr id="3" name="內容版面配置區 2"/>
          <p:cNvSpPr>
            <a:spLocks noGrp="1"/>
          </p:cNvSpPr>
          <p:nvPr>
            <p:ph idx="1"/>
          </p:nvPr>
        </p:nvSpPr>
        <p:spPr/>
        <p:txBody>
          <a:bodyPr/>
          <a:lstStyle/>
          <a:p>
            <a:r>
              <a:rPr lang="zh-TW" altLang="zh-TW" dirty="0">
                <a:solidFill>
                  <a:srgbClr val="000066"/>
                </a:solidFill>
              </a:rPr>
              <a:t>第三「智慧化」：</a:t>
            </a:r>
            <a:r>
              <a:rPr lang="zh-TW" altLang="zh-TW" dirty="0"/>
              <a:t>一般來說就是在接近消費者的「端點科技」達成專業問答或諮詢等功能，進一步則可應用於解決各行業生產製造或創新等功能，也就是所謂的「</a:t>
            </a:r>
            <a:r>
              <a:rPr lang="zh-TW" altLang="zh-TW" dirty="0">
                <a:solidFill>
                  <a:srgbClr val="003300"/>
                </a:solidFill>
              </a:rPr>
              <a:t>人工智慧</a:t>
            </a:r>
            <a:r>
              <a:rPr lang="en-US" altLang="zh-TW" dirty="0">
                <a:solidFill>
                  <a:srgbClr val="003300"/>
                </a:solidFill>
              </a:rPr>
              <a:t> (artificial intelligence, AI)</a:t>
            </a:r>
            <a:r>
              <a:rPr lang="zh-TW" altLang="zh-TW" dirty="0"/>
              <a:t>」。</a:t>
            </a:r>
            <a:endParaRPr lang="zh-TW" altLang="en-US" dirty="0"/>
          </a:p>
        </p:txBody>
      </p:sp>
    </p:spTree>
    <p:extLst>
      <p:ext uri="{BB962C8B-B14F-4D97-AF65-F5344CB8AC3E}">
        <p14:creationId xmlns:p14="http://schemas.microsoft.com/office/powerpoint/2010/main" val="3098244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2357</Words>
  <Application>Microsoft Office PowerPoint</Application>
  <PresentationFormat>如螢幕大小 (4:3)</PresentationFormat>
  <Paragraphs>109</Paragraphs>
  <Slides>39</Slides>
  <Notes>0</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1_Office 佈景主題</vt:lpstr>
      <vt:lpstr>PowerPoint 簡報</vt:lpstr>
      <vt:lpstr>學習目標</vt:lpstr>
      <vt:lpstr>2.1 日新月異的電子商務發展方向</vt:lpstr>
      <vt:lpstr>2.1 日新月異的電子商務發展方向</vt:lpstr>
      <vt:lpstr>2.1 日新月異的電子商務發展方向</vt:lpstr>
      <vt:lpstr>2.1 日新月異的電子商務發展方向</vt:lpstr>
      <vt:lpstr>2.1 日新月異的電子商務發展方向</vt:lpstr>
      <vt:lpstr>2.1 日新月異的電子商務發展方向</vt:lpstr>
      <vt:lpstr>2.1 日新月異的電子商務發展方向</vt:lpstr>
      <vt:lpstr>2.1 日新月異的電子商務發展方向</vt:lpstr>
      <vt:lpstr>2.2 電子商務構成要件：資訊流、商流、金流、物流</vt:lpstr>
      <vt:lpstr>2.2 電子商務構成要件：資訊流、商流、金流、物流</vt:lpstr>
      <vt:lpstr>2.2 電子商務構成要件：資訊流、商流、金流、物流</vt:lpstr>
      <vt:lpstr>2.2 電子商務構成要件：資訊流、商流、金流、物流</vt:lpstr>
      <vt:lpstr>2.2 電子商務構成要件：資訊流、商流、金流、物流</vt:lpstr>
      <vt:lpstr>2.3  資訊科技所促成的電子商務擴散效應</vt:lpstr>
      <vt:lpstr>2.3.1  摩爾定律</vt:lpstr>
      <vt:lpstr>2.3.1  摩爾定律</vt:lpstr>
      <vt:lpstr>2.3.1  摩爾定律</vt:lpstr>
      <vt:lpstr>2.3.2  梅特卡夫定律</vt:lpstr>
      <vt:lpstr>2.3.2  梅特卡夫定律</vt:lpstr>
      <vt:lpstr>2.3.2  梅特卡夫定律</vt:lpstr>
      <vt:lpstr>2.3.3  殺手級應用</vt:lpstr>
      <vt:lpstr>2.3.3  殺手級應用</vt:lpstr>
      <vt:lpstr>2.3.3  殺手級應用</vt:lpstr>
      <vt:lpstr>2.3.3  殺手級應用</vt:lpstr>
      <vt:lpstr>2.3.4  長尾理論</vt:lpstr>
      <vt:lpstr>2.3.4  長尾理論</vt:lpstr>
      <vt:lpstr>2.3.5  開放式創新</vt:lpstr>
      <vt:lpstr>2.4  資訊科技促成的商業轉型</vt:lpstr>
      <vt:lpstr>2.4  資訊科技促成的商業轉型</vt:lpstr>
      <vt:lpstr>2.4  資訊科技促成的商業轉型</vt:lpstr>
      <vt:lpstr>2.4  資訊科技促成的商業轉型</vt:lpstr>
      <vt:lpstr>2.5  商品導向邏輯與服務導向邏輯</vt:lpstr>
      <vt:lpstr>2.5  商品導向邏輯與服務導向邏輯</vt:lpstr>
      <vt:lpstr>2.5  商品導向邏輯與服務導向邏輯</vt:lpstr>
      <vt:lpstr>2.5  商品導向邏輯與服務導向邏輯</vt:lpstr>
      <vt:lpstr>2.6  結　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winx</dc:creator>
  <cp:lastModifiedBy>winx</cp:lastModifiedBy>
  <cp:revision>34</cp:revision>
  <dcterms:created xsi:type="dcterms:W3CDTF">2017-02-20T08:35:36Z</dcterms:created>
  <dcterms:modified xsi:type="dcterms:W3CDTF">2020-02-05T08:35:34Z</dcterms:modified>
</cp:coreProperties>
</file>