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handoutMasterIdLst>
    <p:handoutMasterId r:id="rId69"/>
  </p:handoutMasterIdLst>
  <p:sldIdLst>
    <p:sldId id="256" r:id="rId2"/>
    <p:sldId id="257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424" r:id="rId38"/>
    <p:sldId id="397" r:id="rId39"/>
    <p:sldId id="400" r:id="rId40"/>
    <p:sldId id="399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25" r:id="rId49"/>
    <p:sldId id="408" r:id="rId50"/>
    <p:sldId id="409" r:id="rId51"/>
    <p:sldId id="410" r:id="rId52"/>
    <p:sldId id="426" r:id="rId53"/>
    <p:sldId id="427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260" r:id="rId6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00"/>
    <a:srgbClr val="660066"/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-20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E645-870C-4814-BC35-50B7A8732FD3}" type="datetimeFigureOut">
              <a:rPr lang="zh-TW" altLang="en-US" smtClean="0"/>
              <a:t>2020/2/5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76BF0-6985-4A54-8564-B8362ABBF1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686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1790-F87D-46C3-8A9A-A39F51776E2B}" type="datetimeFigureOut">
              <a:rPr lang="zh-TW" altLang="en-US" smtClean="0"/>
              <a:t>2020/2/5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44F1-1257-4C25-AB8A-807CA769B91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98" y="1268760"/>
            <a:ext cx="3240360" cy="4368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reeform 12"/>
          <p:cNvSpPr>
            <a:spLocks/>
          </p:cNvSpPr>
          <p:nvPr userDrawn="1"/>
        </p:nvSpPr>
        <p:spPr bwMode="auto">
          <a:xfrm rot="5400000">
            <a:off x="-2500895" y="2500896"/>
            <a:ext cx="6859588" cy="1857796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3BC2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6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24936" cy="576064"/>
          </a:xfrm>
        </p:spPr>
        <p:txBody>
          <a:bodyPr>
            <a:normAutofit/>
          </a:bodyPr>
          <a:lstStyle>
            <a:lvl1pPr algn="l"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5472608"/>
          </a:xfrm>
        </p:spPr>
        <p:txBody>
          <a:bodyPr>
            <a:normAutofit/>
          </a:bodyPr>
          <a:lstStyle>
            <a:lvl1pPr marL="360000" indent="-288000">
              <a:lnSpc>
                <a:spcPts val="32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1790-F87D-46C3-8A9A-A39F51776E2B}" type="datetimeFigureOut">
              <a:rPr lang="zh-TW" altLang="en-US" smtClean="0"/>
              <a:t>2020/2/5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44F1-1257-4C25-AB8A-807CA769B91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6815519" y="122572"/>
            <a:ext cx="2076961" cy="794231"/>
            <a:chOff x="2474" y="1891"/>
            <a:chExt cx="1681" cy="482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3074" y="1891"/>
              <a:ext cx="482" cy="482"/>
            </a:xfrm>
            <a:custGeom>
              <a:avLst/>
              <a:gdLst>
                <a:gd name="T0" fmla="*/ 963 w 964"/>
                <a:gd name="T1" fmla="*/ 507 h 964"/>
                <a:gd name="T2" fmla="*/ 954 w 964"/>
                <a:gd name="T3" fmla="*/ 579 h 964"/>
                <a:gd name="T4" fmla="*/ 934 w 964"/>
                <a:gd name="T5" fmla="*/ 647 h 964"/>
                <a:gd name="T6" fmla="*/ 906 w 964"/>
                <a:gd name="T7" fmla="*/ 712 h 964"/>
                <a:gd name="T8" fmla="*/ 868 w 964"/>
                <a:gd name="T9" fmla="*/ 770 h 964"/>
                <a:gd name="T10" fmla="*/ 823 w 964"/>
                <a:gd name="T11" fmla="*/ 822 h 964"/>
                <a:gd name="T12" fmla="*/ 771 w 964"/>
                <a:gd name="T13" fmla="*/ 868 h 964"/>
                <a:gd name="T14" fmla="*/ 712 w 964"/>
                <a:gd name="T15" fmla="*/ 905 h 964"/>
                <a:gd name="T16" fmla="*/ 647 w 964"/>
                <a:gd name="T17" fmla="*/ 934 h 964"/>
                <a:gd name="T18" fmla="*/ 580 w 964"/>
                <a:gd name="T19" fmla="*/ 954 h 964"/>
                <a:gd name="T20" fmla="*/ 507 w 964"/>
                <a:gd name="T21" fmla="*/ 963 h 964"/>
                <a:gd name="T22" fmla="*/ 457 w 964"/>
                <a:gd name="T23" fmla="*/ 963 h 964"/>
                <a:gd name="T24" fmla="*/ 385 w 964"/>
                <a:gd name="T25" fmla="*/ 954 h 964"/>
                <a:gd name="T26" fmla="*/ 317 w 964"/>
                <a:gd name="T27" fmla="*/ 934 h 964"/>
                <a:gd name="T28" fmla="*/ 252 w 964"/>
                <a:gd name="T29" fmla="*/ 905 h 964"/>
                <a:gd name="T30" fmla="*/ 194 w 964"/>
                <a:gd name="T31" fmla="*/ 868 h 964"/>
                <a:gd name="T32" fmla="*/ 142 w 964"/>
                <a:gd name="T33" fmla="*/ 822 h 964"/>
                <a:gd name="T34" fmla="*/ 96 w 964"/>
                <a:gd name="T35" fmla="*/ 770 h 964"/>
                <a:gd name="T36" fmla="*/ 59 w 964"/>
                <a:gd name="T37" fmla="*/ 712 h 964"/>
                <a:gd name="T38" fmla="*/ 29 w 964"/>
                <a:gd name="T39" fmla="*/ 647 h 964"/>
                <a:gd name="T40" fmla="*/ 10 w 964"/>
                <a:gd name="T41" fmla="*/ 579 h 964"/>
                <a:gd name="T42" fmla="*/ 1 w 964"/>
                <a:gd name="T43" fmla="*/ 507 h 964"/>
                <a:gd name="T44" fmla="*/ 1 w 964"/>
                <a:gd name="T45" fmla="*/ 457 h 964"/>
                <a:gd name="T46" fmla="*/ 10 w 964"/>
                <a:gd name="T47" fmla="*/ 384 h 964"/>
                <a:gd name="T48" fmla="*/ 29 w 964"/>
                <a:gd name="T49" fmla="*/ 316 h 964"/>
                <a:gd name="T50" fmla="*/ 59 w 964"/>
                <a:gd name="T51" fmla="*/ 252 h 964"/>
                <a:gd name="T52" fmla="*/ 96 w 964"/>
                <a:gd name="T53" fmla="*/ 193 h 964"/>
                <a:gd name="T54" fmla="*/ 142 w 964"/>
                <a:gd name="T55" fmla="*/ 141 h 964"/>
                <a:gd name="T56" fmla="*/ 194 w 964"/>
                <a:gd name="T57" fmla="*/ 95 h 964"/>
                <a:gd name="T58" fmla="*/ 252 w 964"/>
                <a:gd name="T59" fmla="*/ 58 h 964"/>
                <a:gd name="T60" fmla="*/ 317 w 964"/>
                <a:gd name="T61" fmla="*/ 29 h 964"/>
                <a:gd name="T62" fmla="*/ 385 w 964"/>
                <a:gd name="T63" fmla="*/ 10 h 964"/>
                <a:gd name="T64" fmla="*/ 457 w 964"/>
                <a:gd name="T65" fmla="*/ 1 h 964"/>
                <a:gd name="T66" fmla="*/ 507 w 964"/>
                <a:gd name="T67" fmla="*/ 1 h 964"/>
                <a:gd name="T68" fmla="*/ 580 w 964"/>
                <a:gd name="T69" fmla="*/ 10 h 964"/>
                <a:gd name="T70" fmla="*/ 647 w 964"/>
                <a:gd name="T71" fmla="*/ 29 h 964"/>
                <a:gd name="T72" fmla="*/ 712 w 964"/>
                <a:gd name="T73" fmla="*/ 58 h 964"/>
                <a:gd name="T74" fmla="*/ 771 w 964"/>
                <a:gd name="T75" fmla="*/ 95 h 964"/>
                <a:gd name="T76" fmla="*/ 823 w 964"/>
                <a:gd name="T77" fmla="*/ 141 h 964"/>
                <a:gd name="T78" fmla="*/ 868 w 964"/>
                <a:gd name="T79" fmla="*/ 193 h 964"/>
                <a:gd name="T80" fmla="*/ 906 w 964"/>
                <a:gd name="T81" fmla="*/ 252 h 964"/>
                <a:gd name="T82" fmla="*/ 934 w 964"/>
                <a:gd name="T83" fmla="*/ 316 h 964"/>
                <a:gd name="T84" fmla="*/ 954 w 964"/>
                <a:gd name="T85" fmla="*/ 384 h 964"/>
                <a:gd name="T86" fmla="*/ 963 w 964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4" h="964">
                  <a:moveTo>
                    <a:pt x="964" y="482"/>
                  </a:moveTo>
                  <a:lnTo>
                    <a:pt x="964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2" y="625"/>
                  </a:lnTo>
                  <a:lnTo>
                    <a:pt x="934" y="647"/>
                  </a:lnTo>
                  <a:lnTo>
                    <a:pt x="926" y="669"/>
                  </a:lnTo>
                  <a:lnTo>
                    <a:pt x="916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8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6" y="838"/>
                  </a:lnTo>
                  <a:lnTo>
                    <a:pt x="788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1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2" y="964"/>
                  </a:lnTo>
                  <a:lnTo>
                    <a:pt x="482" y="964"/>
                  </a:lnTo>
                  <a:lnTo>
                    <a:pt x="457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2" y="894"/>
                  </a:lnTo>
                  <a:lnTo>
                    <a:pt x="212" y="881"/>
                  </a:lnTo>
                  <a:lnTo>
                    <a:pt x="194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6" y="770"/>
                  </a:lnTo>
                  <a:lnTo>
                    <a:pt x="83" y="751"/>
                  </a:lnTo>
                  <a:lnTo>
                    <a:pt x="70" y="731"/>
                  </a:lnTo>
                  <a:lnTo>
                    <a:pt x="59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10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10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9" y="252"/>
                  </a:lnTo>
                  <a:lnTo>
                    <a:pt x="70" y="232"/>
                  </a:lnTo>
                  <a:lnTo>
                    <a:pt x="83" y="213"/>
                  </a:lnTo>
                  <a:lnTo>
                    <a:pt x="96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4" y="95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7" y="1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1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8" y="110"/>
                  </a:lnTo>
                  <a:lnTo>
                    <a:pt x="806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8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6" y="273"/>
                  </a:lnTo>
                  <a:lnTo>
                    <a:pt x="926" y="295"/>
                  </a:lnTo>
                  <a:lnTo>
                    <a:pt x="934" y="316"/>
                  </a:lnTo>
                  <a:lnTo>
                    <a:pt x="942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4" y="482"/>
                  </a:lnTo>
                  <a:lnTo>
                    <a:pt x="964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474" y="1891"/>
              <a:ext cx="481" cy="482"/>
            </a:xfrm>
            <a:custGeom>
              <a:avLst/>
              <a:gdLst>
                <a:gd name="T0" fmla="*/ 963 w 963"/>
                <a:gd name="T1" fmla="*/ 507 h 964"/>
                <a:gd name="T2" fmla="*/ 954 w 963"/>
                <a:gd name="T3" fmla="*/ 579 h 964"/>
                <a:gd name="T4" fmla="*/ 934 w 963"/>
                <a:gd name="T5" fmla="*/ 647 h 964"/>
                <a:gd name="T6" fmla="*/ 905 w 963"/>
                <a:gd name="T7" fmla="*/ 712 h 964"/>
                <a:gd name="T8" fmla="*/ 867 w 963"/>
                <a:gd name="T9" fmla="*/ 770 h 964"/>
                <a:gd name="T10" fmla="*/ 822 w 963"/>
                <a:gd name="T11" fmla="*/ 822 h 964"/>
                <a:gd name="T12" fmla="*/ 769 w 963"/>
                <a:gd name="T13" fmla="*/ 868 h 964"/>
                <a:gd name="T14" fmla="*/ 711 w 963"/>
                <a:gd name="T15" fmla="*/ 905 h 964"/>
                <a:gd name="T16" fmla="*/ 647 w 963"/>
                <a:gd name="T17" fmla="*/ 934 h 964"/>
                <a:gd name="T18" fmla="*/ 578 w 963"/>
                <a:gd name="T19" fmla="*/ 954 h 964"/>
                <a:gd name="T20" fmla="*/ 507 w 963"/>
                <a:gd name="T21" fmla="*/ 963 h 964"/>
                <a:gd name="T22" fmla="*/ 456 w 963"/>
                <a:gd name="T23" fmla="*/ 963 h 964"/>
                <a:gd name="T24" fmla="*/ 385 w 963"/>
                <a:gd name="T25" fmla="*/ 954 h 964"/>
                <a:gd name="T26" fmla="*/ 315 w 963"/>
                <a:gd name="T27" fmla="*/ 934 h 964"/>
                <a:gd name="T28" fmla="*/ 252 w 963"/>
                <a:gd name="T29" fmla="*/ 905 h 964"/>
                <a:gd name="T30" fmla="*/ 193 w 963"/>
                <a:gd name="T31" fmla="*/ 868 h 964"/>
                <a:gd name="T32" fmla="*/ 140 w 963"/>
                <a:gd name="T33" fmla="*/ 822 h 964"/>
                <a:gd name="T34" fmla="*/ 95 w 963"/>
                <a:gd name="T35" fmla="*/ 770 h 964"/>
                <a:gd name="T36" fmla="*/ 57 w 963"/>
                <a:gd name="T37" fmla="*/ 712 h 964"/>
                <a:gd name="T38" fmla="*/ 29 w 963"/>
                <a:gd name="T39" fmla="*/ 647 h 964"/>
                <a:gd name="T40" fmla="*/ 9 w 963"/>
                <a:gd name="T41" fmla="*/ 579 h 964"/>
                <a:gd name="T42" fmla="*/ 0 w 963"/>
                <a:gd name="T43" fmla="*/ 507 h 964"/>
                <a:gd name="T44" fmla="*/ 0 w 963"/>
                <a:gd name="T45" fmla="*/ 457 h 964"/>
                <a:gd name="T46" fmla="*/ 9 w 963"/>
                <a:gd name="T47" fmla="*/ 384 h 964"/>
                <a:gd name="T48" fmla="*/ 29 w 963"/>
                <a:gd name="T49" fmla="*/ 316 h 964"/>
                <a:gd name="T50" fmla="*/ 57 w 963"/>
                <a:gd name="T51" fmla="*/ 252 h 964"/>
                <a:gd name="T52" fmla="*/ 95 w 963"/>
                <a:gd name="T53" fmla="*/ 193 h 964"/>
                <a:gd name="T54" fmla="*/ 140 w 963"/>
                <a:gd name="T55" fmla="*/ 141 h 964"/>
                <a:gd name="T56" fmla="*/ 193 w 963"/>
                <a:gd name="T57" fmla="*/ 95 h 964"/>
                <a:gd name="T58" fmla="*/ 252 w 963"/>
                <a:gd name="T59" fmla="*/ 58 h 964"/>
                <a:gd name="T60" fmla="*/ 315 w 963"/>
                <a:gd name="T61" fmla="*/ 29 h 964"/>
                <a:gd name="T62" fmla="*/ 385 w 963"/>
                <a:gd name="T63" fmla="*/ 10 h 964"/>
                <a:gd name="T64" fmla="*/ 456 w 963"/>
                <a:gd name="T65" fmla="*/ 1 h 964"/>
                <a:gd name="T66" fmla="*/ 507 w 963"/>
                <a:gd name="T67" fmla="*/ 1 h 964"/>
                <a:gd name="T68" fmla="*/ 578 w 963"/>
                <a:gd name="T69" fmla="*/ 10 h 964"/>
                <a:gd name="T70" fmla="*/ 647 w 963"/>
                <a:gd name="T71" fmla="*/ 29 h 964"/>
                <a:gd name="T72" fmla="*/ 711 w 963"/>
                <a:gd name="T73" fmla="*/ 58 h 964"/>
                <a:gd name="T74" fmla="*/ 769 w 963"/>
                <a:gd name="T75" fmla="*/ 95 h 964"/>
                <a:gd name="T76" fmla="*/ 822 w 963"/>
                <a:gd name="T77" fmla="*/ 141 h 964"/>
                <a:gd name="T78" fmla="*/ 867 w 963"/>
                <a:gd name="T79" fmla="*/ 193 h 964"/>
                <a:gd name="T80" fmla="*/ 905 w 963"/>
                <a:gd name="T81" fmla="*/ 252 h 964"/>
                <a:gd name="T82" fmla="*/ 934 w 963"/>
                <a:gd name="T83" fmla="*/ 316 h 964"/>
                <a:gd name="T84" fmla="*/ 954 w 963"/>
                <a:gd name="T85" fmla="*/ 384 h 964"/>
                <a:gd name="T86" fmla="*/ 963 w 963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964">
                  <a:moveTo>
                    <a:pt x="963" y="482"/>
                  </a:moveTo>
                  <a:lnTo>
                    <a:pt x="963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7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1" y="625"/>
                  </a:lnTo>
                  <a:lnTo>
                    <a:pt x="934" y="647"/>
                  </a:lnTo>
                  <a:lnTo>
                    <a:pt x="925" y="669"/>
                  </a:lnTo>
                  <a:lnTo>
                    <a:pt x="916" y="691"/>
                  </a:lnTo>
                  <a:lnTo>
                    <a:pt x="905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7" y="770"/>
                  </a:lnTo>
                  <a:lnTo>
                    <a:pt x="853" y="789"/>
                  </a:lnTo>
                  <a:lnTo>
                    <a:pt x="838" y="806"/>
                  </a:lnTo>
                  <a:lnTo>
                    <a:pt x="822" y="822"/>
                  </a:lnTo>
                  <a:lnTo>
                    <a:pt x="805" y="838"/>
                  </a:lnTo>
                  <a:lnTo>
                    <a:pt x="788" y="853"/>
                  </a:lnTo>
                  <a:lnTo>
                    <a:pt x="769" y="868"/>
                  </a:lnTo>
                  <a:lnTo>
                    <a:pt x="751" y="881"/>
                  </a:lnTo>
                  <a:lnTo>
                    <a:pt x="731" y="894"/>
                  </a:lnTo>
                  <a:lnTo>
                    <a:pt x="711" y="905"/>
                  </a:lnTo>
                  <a:lnTo>
                    <a:pt x="690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4" y="942"/>
                  </a:lnTo>
                  <a:lnTo>
                    <a:pt x="602" y="949"/>
                  </a:lnTo>
                  <a:lnTo>
                    <a:pt x="578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1" y="964"/>
                  </a:lnTo>
                  <a:lnTo>
                    <a:pt x="481" y="964"/>
                  </a:lnTo>
                  <a:lnTo>
                    <a:pt x="456" y="963"/>
                  </a:lnTo>
                  <a:lnTo>
                    <a:pt x="432" y="962"/>
                  </a:lnTo>
                  <a:lnTo>
                    <a:pt x="408" y="958"/>
                  </a:lnTo>
                  <a:lnTo>
                    <a:pt x="385" y="954"/>
                  </a:lnTo>
                  <a:lnTo>
                    <a:pt x="360" y="949"/>
                  </a:lnTo>
                  <a:lnTo>
                    <a:pt x="339" y="942"/>
                  </a:lnTo>
                  <a:lnTo>
                    <a:pt x="315" y="934"/>
                  </a:lnTo>
                  <a:lnTo>
                    <a:pt x="294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1" y="894"/>
                  </a:lnTo>
                  <a:lnTo>
                    <a:pt x="212" y="881"/>
                  </a:lnTo>
                  <a:lnTo>
                    <a:pt x="193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0" y="822"/>
                  </a:lnTo>
                  <a:lnTo>
                    <a:pt x="124" y="806"/>
                  </a:lnTo>
                  <a:lnTo>
                    <a:pt x="109" y="789"/>
                  </a:lnTo>
                  <a:lnTo>
                    <a:pt x="95" y="770"/>
                  </a:lnTo>
                  <a:lnTo>
                    <a:pt x="82" y="751"/>
                  </a:lnTo>
                  <a:lnTo>
                    <a:pt x="69" y="731"/>
                  </a:lnTo>
                  <a:lnTo>
                    <a:pt x="57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9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0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9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7" y="252"/>
                  </a:lnTo>
                  <a:lnTo>
                    <a:pt x="69" y="232"/>
                  </a:lnTo>
                  <a:lnTo>
                    <a:pt x="82" y="213"/>
                  </a:lnTo>
                  <a:lnTo>
                    <a:pt x="95" y="193"/>
                  </a:lnTo>
                  <a:lnTo>
                    <a:pt x="109" y="176"/>
                  </a:lnTo>
                  <a:lnTo>
                    <a:pt x="124" y="157"/>
                  </a:lnTo>
                  <a:lnTo>
                    <a:pt x="140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3" y="95"/>
                  </a:lnTo>
                  <a:lnTo>
                    <a:pt x="212" y="82"/>
                  </a:lnTo>
                  <a:lnTo>
                    <a:pt x="231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5" y="29"/>
                  </a:lnTo>
                  <a:lnTo>
                    <a:pt x="339" y="21"/>
                  </a:lnTo>
                  <a:lnTo>
                    <a:pt x="360" y="16"/>
                  </a:lnTo>
                  <a:lnTo>
                    <a:pt x="385" y="10"/>
                  </a:lnTo>
                  <a:lnTo>
                    <a:pt x="408" y="5"/>
                  </a:lnTo>
                  <a:lnTo>
                    <a:pt x="432" y="3"/>
                  </a:lnTo>
                  <a:lnTo>
                    <a:pt x="456" y="1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2" y="16"/>
                  </a:lnTo>
                  <a:lnTo>
                    <a:pt x="624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0" y="48"/>
                  </a:lnTo>
                  <a:lnTo>
                    <a:pt x="711" y="58"/>
                  </a:lnTo>
                  <a:lnTo>
                    <a:pt x="731" y="70"/>
                  </a:lnTo>
                  <a:lnTo>
                    <a:pt x="751" y="82"/>
                  </a:lnTo>
                  <a:lnTo>
                    <a:pt x="769" y="95"/>
                  </a:lnTo>
                  <a:lnTo>
                    <a:pt x="788" y="110"/>
                  </a:lnTo>
                  <a:lnTo>
                    <a:pt x="805" y="125"/>
                  </a:lnTo>
                  <a:lnTo>
                    <a:pt x="822" y="141"/>
                  </a:lnTo>
                  <a:lnTo>
                    <a:pt x="838" y="157"/>
                  </a:lnTo>
                  <a:lnTo>
                    <a:pt x="853" y="176"/>
                  </a:lnTo>
                  <a:lnTo>
                    <a:pt x="867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5" y="252"/>
                  </a:lnTo>
                  <a:lnTo>
                    <a:pt x="916" y="273"/>
                  </a:lnTo>
                  <a:lnTo>
                    <a:pt x="925" y="295"/>
                  </a:lnTo>
                  <a:lnTo>
                    <a:pt x="934" y="316"/>
                  </a:lnTo>
                  <a:lnTo>
                    <a:pt x="941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7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3" y="482"/>
                  </a:lnTo>
                  <a:lnTo>
                    <a:pt x="963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673" y="1891"/>
              <a:ext cx="482" cy="482"/>
            </a:xfrm>
            <a:custGeom>
              <a:avLst/>
              <a:gdLst>
                <a:gd name="T0" fmla="*/ 963 w 965"/>
                <a:gd name="T1" fmla="*/ 507 h 964"/>
                <a:gd name="T2" fmla="*/ 954 w 965"/>
                <a:gd name="T3" fmla="*/ 579 h 964"/>
                <a:gd name="T4" fmla="*/ 935 w 965"/>
                <a:gd name="T5" fmla="*/ 647 h 964"/>
                <a:gd name="T6" fmla="*/ 906 w 965"/>
                <a:gd name="T7" fmla="*/ 712 h 964"/>
                <a:gd name="T8" fmla="*/ 869 w 965"/>
                <a:gd name="T9" fmla="*/ 770 h 964"/>
                <a:gd name="T10" fmla="*/ 823 w 965"/>
                <a:gd name="T11" fmla="*/ 822 h 964"/>
                <a:gd name="T12" fmla="*/ 771 w 965"/>
                <a:gd name="T13" fmla="*/ 868 h 964"/>
                <a:gd name="T14" fmla="*/ 712 w 965"/>
                <a:gd name="T15" fmla="*/ 905 h 964"/>
                <a:gd name="T16" fmla="*/ 648 w 965"/>
                <a:gd name="T17" fmla="*/ 934 h 964"/>
                <a:gd name="T18" fmla="*/ 580 w 965"/>
                <a:gd name="T19" fmla="*/ 954 h 964"/>
                <a:gd name="T20" fmla="*/ 507 w 965"/>
                <a:gd name="T21" fmla="*/ 963 h 964"/>
                <a:gd name="T22" fmla="*/ 458 w 965"/>
                <a:gd name="T23" fmla="*/ 963 h 964"/>
                <a:gd name="T24" fmla="*/ 385 w 965"/>
                <a:gd name="T25" fmla="*/ 954 h 964"/>
                <a:gd name="T26" fmla="*/ 317 w 965"/>
                <a:gd name="T27" fmla="*/ 934 h 964"/>
                <a:gd name="T28" fmla="*/ 253 w 965"/>
                <a:gd name="T29" fmla="*/ 905 h 964"/>
                <a:gd name="T30" fmla="*/ 194 w 965"/>
                <a:gd name="T31" fmla="*/ 868 h 964"/>
                <a:gd name="T32" fmla="*/ 142 w 965"/>
                <a:gd name="T33" fmla="*/ 822 h 964"/>
                <a:gd name="T34" fmla="*/ 97 w 965"/>
                <a:gd name="T35" fmla="*/ 770 h 964"/>
                <a:gd name="T36" fmla="*/ 59 w 965"/>
                <a:gd name="T37" fmla="*/ 712 h 964"/>
                <a:gd name="T38" fmla="*/ 30 w 965"/>
                <a:gd name="T39" fmla="*/ 647 h 964"/>
                <a:gd name="T40" fmla="*/ 11 w 965"/>
                <a:gd name="T41" fmla="*/ 579 h 964"/>
                <a:gd name="T42" fmla="*/ 1 w 965"/>
                <a:gd name="T43" fmla="*/ 507 h 964"/>
                <a:gd name="T44" fmla="*/ 1 w 965"/>
                <a:gd name="T45" fmla="*/ 457 h 964"/>
                <a:gd name="T46" fmla="*/ 11 w 965"/>
                <a:gd name="T47" fmla="*/ 384 h 964"/>
                <a:gd name="T48" fmla="*/ 30 w 965"/>
                <a:gd name="T49" fmla="*/ 316 h 964"/>
                <a:gd name="T50" fmla="*/ 59 w 965"/>
                <a:gd name="T51" fmla="*/ 252 h 964"/>
                <a:gd name="T52" fmla="*/ 97 w 965"/>
                <a:gd name="T53" fmla="*/ 193 h 964"/>
                <a:gd name="T54" fmla="*/ 142 w 965"/>
                <a:gd name="T55" fmla="*/ 141 h 964"/>
                <a:gd name="T56" fmla="*/ 194 w 965"/>
                <a:gd name="T57" fmla="*/ 95 h 964"/>
                <a:gd name="T58" fmla="*/ 253 w 965"/>
                <a:gd name="T59" fmla="*/ 58 h 964"/>
                <a:gd name="T60" fmla="*/ 317 w 965"/>
                <a:gd name="T61" fmla="*/ 29 h 964"/>
                <a:gd name="T62" fmla="*/ 385 w 965"/>
                <a:gd name="T63" fmla="*/ 10 h 964"/>
                <a:gd name="T64" fmla="*/ 458 w 965"/>
                <a:gd name="T65" fmla="*/ 1 h 964"/>
                <a:gd name="T66" fmla="*/ 507 w 965"/>
                <a:gd name="T67" fmla="*/ 1 h 964"/>
                <a:gd name="T68" fmla="*/ 580 w 965"/>
                <a:gd name="T69" fmla="*/ 10 h 964"/>
                <a:gd name="T70" fmla="*/ 648 w 965"/>
                <a:gd name="T71" fmla="*/ 29 h 964"/>
                <a:gd name="T72" fmla="*/ 712 w 965"/>
                <a:gd name="T73" fmla="*/ 58 h 964"/>
                <a:gd name="T74" fmla="*/ 771 w 965"/>
                <a:gd name="T75" fmla="*/ 95 h 964"/>
                <a:gd name="T76" fmla="*/ 823 w 965"/>
                <a:gd name="T77" fmla="*/ 141 h 964"/>
                <a:gd name="T78" fmla="*/ 869 w 965"/>
                <a:gd name="T79" fmla="*/ 193 h 964"/>
                <a:gd name="T80" fmla="*/ 906 w 965"/>
                <a:gd name="T81" fmla="*/ 252 h 964"/>
                <a:gd name="T82" fmla="*/ 935 w 965"/>
                <a:gd name="T83" fmla="*/ 316 h 964"/>
                <a:gd name="T84" fmla="*/ 954 w 965"/>
                <a:gd name="T85" fmla="*/ 384 h 964"/>
                <a:gd name="T86" fmla="*/ 963 w 965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5" h="964">
                  <a:moveTo>
                    <a:pt x="965" y="482"/>
                  </a:moveTo>
                  <a:lnTo>
                    <a:pt x="965" y="482"/>
                  </a:lnTo>
                  <a:lnTo>
                    <a:pt x="963" y="507"/>
                  </a:lnTo>
                  <a:lnTo>
                    <a:pt x="962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50" y="602"/>
                  </a:lnTo>
                  <a:lnTo>
                    <a:pt x="943" y="625"/>
                  </a:lnTo>
                  <a:lnTo>
                    <a:pt x="935" y="647"/>
                  </a:lnTo>
                  <a:lnTo>
                    <a:pt x="927" y="669"/>
                  </a:lnTo>
                  <a:lnTo>
                    <a:pt x="917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2" y="751"/>
                  </a:lnTo>
                  <a:lnTo>
                    <a:pt x="869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7" y="838"/>
                  </a:lnTo>
                  <a:lnTo>
                    <a:pt x="789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2" y="917"/>
                  </a:lnTo>
                  <a:lnTo>
                    <a:pt x="670" y="926"/>
                  </a:lnTo>
                  <a:lnTo>
                    <a:pt x="648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6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3" y="964"/>
                  </a:lnTo>
                  <a:lnTo>
                    <a:pt x="483" y="964"/>
                  </a:lnTo>
                  <a:lnTo>
                    <a:pt x="458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3" y="905"/>
                  </a:lnTo>
                  <a:lnTo>
                    <a:pt x="233" y="894"/>
                  </a:lnTo>
                  <a:lnTo>
                    <a:pt x="213" y="881"/>
                  </a:lnTo>
                  <a:lnTo>
                    <a:pt x="194" y="868"/>
                  </a:lnTo>
                  <a:lnTo>
                    <a:pt x="177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7" y="770"/>
                  </a:lnTo>
                  <a:lnTo>
                    <a:pt x="83" y="751"/>
                  </a:lnTo>
                  <a:lnTo>
                    <a:pt x="71" y="731"/>
                  </a:lnTo>
                  <a:lnTo>
                    <a:pt x="59" y="712"/>
                  </a:lnTo>
                  <a:lnTo>
                    <a:pt x="49" y="691"/>
                  </a:lnTo>
                  <a:lnTo>
                    <a:pt x="38" y="669"/>
                  </a:lnTo>
                  <a:lnTo>
                    <a:pt x="30" y="647"/>
                  </a:lnTo>
                  <a:lnTo>
                    <a:pt x="22" y="625"/>
                  </a:lnTo>
                  <a:lnTo>
                    <a:pt x="16" y="602"/>
                  </a:lnTo>
                  <a:lnTo>
                    <a:pt x="11" y="579"/>
                  </a:lnTo>
                  <a:lnTo>
                    <a:pt x="6" y="555"/>
                  </a:lnTo>
                  <a:lnTo>
                    <a:pt x="4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4" y="433"/>
                  </a:lnTo>
                  <a:lnTo>
                    <a:pt x="6" y="409"/>
                  </a:lnTo>
                  <a:lnTo>
                    <a:pt x="11" y="384"/>
                  </a:lnTo>
                  <a:lnTo>
                    <a:pt x="16" y="361"/>
                  </a:lnTo>
                  <a:lnTo>
                    <a:pt x="22" y="338"/>
                  </a:lnTo>
                  <a:lnTo>
                    <a:pt x="30" y="316"/>
                  </a:lnTo>
                  <a:lnTo>
                    <a:pt x="38" y="295"/>
                  </a:lnTo>
                  <a:lnTo>
                    <a:pt x="49" y="273"/>
                  </a:lnTo>
                  <a:lnTo>
                    <a:pt x="59" y="252"/>
                  </a:lnTo>
                  <a:lnTo>
                    <a:pt x="71" y="232"/>
                  </a:lnTo>
                  <a:lnTo>
                    <a:pt x="83" y="213"/>
                  </a:lnTo>
                  <a:lnTo>
                    <a:pt x="97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7" y="110"/>
                  </a:lnTo>
                  <a:lnTo>
                    <a:pt x="194" y="95"/>
                  </a:lnTo>
                  <a:lnTo>
                    <a:pt x="213" y="82"/>
                  </a:lnTo>
                  <a:lnTo>
                    <a:pt x="233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8" y="1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6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8" y="29"/>
                  </a:lnTo>
                  <a:lnTo>
                    <a:pt x="670" y="38"/>
                  </a:lnTo>
                  <a:lnTo>
                    <a:pt x="692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9" y="110"/>
                  </a:lnTo>
                  <a:lnTo>
                    <a:pt x="807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9" y="193"/>
                  </a:lnTo>
                  <a:lnTo>
                    <a:pt x="882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5"/>
                  </a:lnTo>
                  <a:lnTo>
                    <a:pt x="935" y="316"/>
                  </a:lnTo>
                  <a:lnTo>
                    <a:pt x="943" y="338"/>
                  </a:lnTo>
                  <a:lnTo>
                    <a:pt x="950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2" y="433"/>
                  </a:lnTo>
                  <a:lnTo>
                    <a:pt x="963" y="457"/>
                  </a:lnTo>
                  <a:lnTo>
                    <a:pt x="965" y="482"/>
                  </a:lnTo>
                  <a:lnTo>
                    <a:pt x="965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2672" y="1966"/>
              <a:ext cx="198" cy="198"/>
            </a:xfrm>
            <a:custGeom>
              <a:avLst/>
              <a:gdLst>
                <a:gd name="T0" fmla="*/ 179 w 396"/>
                <a:gd name="T1" fmla="*/ 396 h 397"/>
                <a:gd name="T2" fmla="*/ 122 w 396"/>
                <a:gd name="T3" fmla="*/ 382 h 397"/>
                <a:gd name="T4" fmla="*/ 73 w 396"/>
                <a:gd name="T5" fmla="*/ 352 h 397"/>
                <a:gd name="T6" fmla="*/ 45 w 396"/>
                <a:gd name="T7" fmla="*/ 324 h 397"/>
                <a:gd name="T8" fmla="*/ 15 w 396"/>
                <a:gd name="T9" fmla="*/ 273 h 397"/>
                <a:gd name="T10" fmla="*/ 1 w 396"/>
                <a:gd name="T11" fmla="*/ 218 h 397"/>
                <a:gd name="T12" fmla="*/ 4 w 396"/>
                <a:gd name="T13" fmla="*/ 160 h 397"/>
                <a:gd name="T14" fmla="*/ 23 w 396"/>
                <a:gd name="T15" fmla="*/ 106 h 397"/>
                <a:gd name="T16" fmla="*/ 58 w 396"/>
                <a:gd name="T17" fmla="*/ 59 h 397"/>
                <a:gd name="T18" fmla="*/ 89 w 396"/>
                <a:gd name="T19" fmla="*/ 34 h 397"/>
                <a:gd name="T20" fmla="*/ 141 w 396"/>
                <a:gd name="T21" fmla="*/ 10 h 397"/>
                <a:gd name="T22" fmla="*/ 198 w 396"/>
                <a:gd name="T23" fmla="*/ 0 h 397"/>
                <a:gd name="T24" fmla="*/ 237 w 396"/>
                <a:gd name="T25" fmla="*/ 4 h 397"/>
                <a:gd name="T26" fmla="*/ 292 w 396"/>
                <a:gd name="T27" fmla="*/ 23 h 397"/>
                <a:gd name="T28" fmla="*/ 339 w 396"/>
                <a:gd name="T29" fmla="*/ 59 h 397"/>
                <a:gd name="T30" fmla="*/ 364 w 396"/>
                <a:gd name="T31" fmla="*/ 89 h 397"/>
                <a:gd name="T32" fmla="*/ 388 w 396"/>
                <a:gd name="T33" fmla="*/ 142 h 397"/>
                <a:gd name="T34" fmla="*/ 396 w 396"/>
                <a:gd name="T35" fmla="*/ 199 h 397"/>
                <a:gd name="T36" fmla="*/ 388 w 396"/>
                <a:gd name="T37" fmla="*/ 255 h 397"/>
                <a:gd name="T38" fmla="*/ 364 w 396"/>
                <a:gd name="T39" fmla="*/ 308 h 397"/>
                <a:gd name="T40" fmla="*/ 339 w 396"/>
                <a:gd name="T41" fmla="*/ 339 h 397"/>
                <a:gd name="T42" fmla="*/ 292 w 396"/>
                <a:gd name="T43" fmla="*/ 374 h 397"/>
                <a:gd name="T44" fmla="*/ 237 w 396"/>
                <a:gd name="T45" fmla="*/ 393 h 397"/>
                <a:gd name="T46" fmla="*/ 198 w 396"/>
                <a:gd name="T47" fmla="*/ 397 h 397"/>
                <a:gd name="T48" fmla="*/ 180 w 396"/>
                <a:gd name="T49" fmla="*/ 12 h 397"/>
                <a:gd name="T50" fmla="*/ 127 w 396"/>
                <a:gd name="T51" fmla="*/ 26 h 397"/>
                <a:gd name="T52" fmla="*/ 80 w 396"/>
                <a:gd name="T53" fmla="*/ 53 h 397"/>
                <a:gd name="T54" fmla="*/ 53 w 396"/>
                <a:gd name="T55" fmla="*/ 80 h 397"/>
                <a:gd name="T56" fmla="*/ 24 w 396"/>
                <a:gd name="T57" fmla="*/ 128 h 397"/>
                <a:gd name="T58" fmla="*/ 12 w 396"/>
                <a:gd name="T59" fmla="*/ 181 h 397"/>
                <a:gd name="T60" fmla="*/ 14 w 396"/>
                <a:gd name="T61" fmla="*/ 234 h 397"/>
                <a:gd name="T62" fmla="*/ 32 w 396"/>
                <a:gd name="T63" fmla="*/ 286 h 397"/>
                <a:gd name="T64" fmla="*/ 66 w 396"/>
                <a:gd name="T65" fmla="*/ 331 h 397"/>
                <a:gd name="T66" fmla="*/ 95 w 396"/>
                <a:gd name="T67" fmla="*/ 355 h 397"/>
                <a:gd name="T68" fmla="*/ 144 w 396"/>
                <a:gd name="T69" fmla="*/ 378 h 397"/>
                <a:gd name="T70" fmla="*/ 198 w 396"/>
                <a:gd name="T71" fmla="*/ 386 h 397"/>
                <a:gd name="T72" fmla="*/ 235 w 396"/>
                <a:gd name="T73" fmla="*/ 383 h 397"/>
                <a:gd name="T74" fmla="*/ 287 w 396"/>
                <a:gd name="T75" fmla="*/ 364 h 397"/>
                <a:gd name="T76" fmla="*/ 331 w 396"/>
                <a:gd name="T77" fmla="*/ 331 h 397"/>
                <a:gd name="T78" fmla="*/ 355 w 396"/>
                <a:gd name="T79" fmla="*/ 302 h 397"/>
                <a:gd name="T80" fmla="*/ 378 w 396"/>
                <a:gd name="T81" fmla="*/ 253 h 397"/>
                <a:gd name="T82" fmla="*/ 386 w 396"/>
                <a:gd name="T83" fmla="*/ 199 h 397"/>
                <a:gd name="T84" fmla="*/ 378 w 396"/>
                <a:gd name="T85" fmla="*/ 146 h 397"/>
                <a:gd name="T86" fmla="*/ 355 w 396"/>
                <a:gd name="T87" fmla="*/ 96 h 397"/>
                <a:gd name="T88" fmla="*/ 331 w 396"/>
                <a:gd name="T89" fmla="*/ 66 h 397"/>
                <a:gd name="T90" fmla="*/ 287 w 396"/>
                <a:gd name="T91" fmla="*/ 34 h 397"/>
                <a:gd name="T92" fmla="*/ 235 w 396"/>
                <a:gd name="T93" fmla="*/ 15 h 397"/>
                <a:gd name="T94" fmla="*/ 198 w 396"/>
                <a:gd name="T95" fmla="*/ 1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6" h="397">
                  <a:moveTo>
                    <a:pt x="198" y="397"/>
                  </a:moveTo>
                  <a:lnTo>
                    <a:pt x="198" y="397"/>
                  </a:lnTo>
                  <a:lnTo>
                    <a:pt x="179" y="396"/>
                  </a:lnTo>
                  <a:lnTo>
                    <a:pt x="159" y="393"/>
                  </a:lnTo>
                  <a:lnTo>
                    <a:pt x="141" y="389"/>
                  </a:lnTo>
                  <a:lnTo>
                    <a:pt x="122" y="382"/>
                  </a:lnTo>
                  <a:lnTo>
                    <a:pt x="105" y="374"/>
                  </a:lnTo>
                  <a:lnTo>
                    <a:pt x="89" y="363"/>
                  </a:lnTo>
                  <a:lnTo>
                    <a:pt x="73" y="352"/>
                  </a:lnTo>
                  <a:lnTo>
                    <a:pt x="58" y="339"/>
                  </a:lnTo>
                  <a:lnTo>
                    <a:pt x="58" y="339"/>
                  </a:lnTo>
                  <a:lnTo>
                    <a:pt x="45" y="324"/>
                  </a:lnTo>
                  <a:lnTo>
                    <a:pt x="32" y="308"/>
                  </a:lnTo>
                  <a:lnTo>
                    <a:pt x="23" y="291"/>
                  </a:lnTo>
                  <a:lnTo>
                    <a:pt x="15" y="273"/>
                  </a:lnTo>
                  <a:lnTo>
                    <a:pt x="8" y="255"/>
                  </a:lnTo>
                  <a:lnTo>
                    <a:pt x="4" y="237"/>
                  </a:lnTo>
                  <a:lnTo>
                    <a:pt x="1" y="218"/>
                  </a:lnTo>
                  <a:lnTo>
                    <a:pt x="0" y="199"/>
                  </a:lnTo>
                  <a:lnTo>
                    <a:pt x="1" y="180"/>
                  </a:lnTo>
                  <a:lnTo>
                    <a:pt x="4" y="160"/>
                  </a:lnTo>
                  <a:lnTo>
                    <a:pt x="8" y="142"/>
                  </a:lnTo>
                  <a:lnTo>
                    <a:pt x="15" y="124"/>
                  </a:lnTo>
                  <a:lnTo>
                    <a:pt x="23" y="106"/>
                  </a:lnTo>
                  <a:lnTo>
                    <a:pt x="32" y="89"/>
                  </a:lnTo>
                  <a:lnTo>
                    <a:pt x="45" y="74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73" y="45"/>
                  </a:lnTo>
                  <a:lnTo>
                    <a:pt x="89" y="34"/>
                  </a:lnTo>
                  <a:lnTo>
                    <a:pt x="105" y="23"/>
                  </a:lnTo>
                  <a:lnTo>
                    <a:pt x="122" y="15"/>
                  </a:lnTo>
                  <a:lnTo>
                    <a:pt x="141" y="10"/>
                  </a:lnTo>
                  <a:lnTo>
                    <a:pt x="159" y="4"/>
                  </a:lnTo>
                  <a:lnTo>
                    <a:pt x="179" y="1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1"/>
                  </a:lnTo>
                  <a:lnTo>
                    <a:pt x="237" y="4"/>
                  </a:lnTo>
                  <a:lnTo>
                    <a:pt x="256" y="10"/>
                  </a:lnTo>
                  <a:lnTo>
                    <a:pt x="274" y="15"/>
                  </a:lnTo>
                  <a:lnTo>
                    <a:pt x="292" y="23"/>
                  </a:lnTo>
                  <a:lnTo>
                    <a:pt x="309" y="34"/>
                  </a:lnTo>
                  <a:lnTo>
                    <a:pt x="324" y="45"/>
                  </a:lnTo>
                  <a:lnTo>
                    <a:pt x="339" y="59"/>
                  </a:lnTo>
                  <a:lnTo>
                    <a:pt x="339" y="59"/>
                  </a:lnTo>
                  <a:lnTo>
                    <a:pt x="353" y="74"/>
                  </a:lnTo>
                  <a:lnTo>
                    <a:pt x="364" y="89"/>
                  </a:lnTo>
                  <a:lnTo>
                    <a:pt x="373" y="106"/>
                  </a:lnTo>
                  <a:lnTo>
                    <a:pt x="383" y="124"/>
                  </a:lnTo>
                  <a:lnTo>
                    <a:pt x="388" y="142"/>
                  </a:lnTo>
                  <a:lnTo>
                    <a:pt x="393" y="160"/>
                  </a:lnTo>
                  <a:lnTo>
                    <a:pt x="395" y="180"/>
                  </a:lnTo>
                  <a:lnTo>
                    <a:pt x="396" y="199"/>
                  </a:lnTo>
                  <a:lnTo>
                    <a:pt x="395" y="218"/>
                  </a:lnTo>
                  <a:lnTo>
                    <a:pt x="393" y="237"/>
                  </a:lnTo>
                  <a:lnTo>
                    <a:pt x="388" y="255"/>
                  </a:lnTo>
                  <a:lnTo>
                    <a:pt x="383" y="273"/>
                  </a:lnTo>
                  <a:lnTo>
                    <a:pt x="373" y="291"/>
                  </a:lnTo>
                  <a:lnTo>
                    <a:pt x="364" y="308"/>
                  </a:lnTo>
                  <a:lnTo>
                    <a:pt x="353" y="324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324" y="352"/>
                  </a:lnTo>
                  <a:lnTo>
                    <a:pt x="309" y="363"/>
                  </a:lnTo>
                  <a:lnTo>
                    <a:pt x="292" y="374"/>
                  </a:lnTo>
                  <a:lnTo>
                    <a:pt x="274" y="382"/>
                  </a:lnTo>
                  <a:lnTo>
                    <a:pt x="256" y="389"/>
                  </a:lnTo>
                  <a:lnTo>
                    <a:pt x="237" y="393"/>
                  </a:lnTo>
                  <a:lnTo>
                    <a:pt x="218" y="396"/>
                  </a:lnTo>
                  <a:lnTo>
                    <a:pt x="198" y="397"/>
                  </a:lnTo>
                  <a:lnTo>
                    <a:pt x="198" y="397"/>
                  </a:lnTo>
                  <a:close/>
                  <a:moveTo>
                    <a:pt x="198" y="11"/>
                  </a:moveTo>
                  <a:lnTo>
                    <a:pt x="198" y="11"/>
                  </a:lnTo>
                  <a:lnTo>
                    <a:pt x="180" y="12"/>
                  </a:lnTo>
                  <a:lnTo>
                    <a:pt x="161" y="15"/>
                  </a:lnTo>
                  <a:lnTo>
                    <a:pt x="144" y="19"/>
                  </a:lnTo>
                  <a:lnTo>
                    <a:pt x="127" y="26"/>
                  </a:lnTo>
                  <a:lnTo>
                    <a:pt x="111" y="34"/>
                  </a:lnTo>
                  <a:lnTo>
                    <a:pt x="95" y="43"/>
                  </a:lnTo>
                  <a:lnTo>
                    <a:pt x="80" y="53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53" y="80"/>
                  </a:lnTo>
                  <a:lnTo>
                    <a:pt x="42" y="96"/>
                  </a:lnTo>
                  <a:lnTo>
                    <a:pt x="32" y="111"/>
                  </a:lnTo>
                  <a:lnTo>
                    <a:pt x="24" y="128"/>
                  </a:lnTo>
                  <a:lnTo>
                    <a:pt x="19" y="146"/>
                  </a:lnTo>
                  <a:lnTo>
                    <a:pt x="14" y="163"/>
                  </a:lnTo>
                  <a:lnTo>
                    <a:pt x="12" y="181"/>
                  </a:lnTo>
                  <a:lnTo>
                    <a:pt x="12" y="199"/>
                  </a:lnTo>
                  <a:lnTo>
                    <a:pt x="12" y="217"/>
                  </a:lnTo>
                  <a:lnTo>
                    <a:pt x="14" y="234"/>
                  </a:lnTo>
                  <a:lnTo>
                    <a:pt x="19" y="253"/>
                  </a:lnTo>
                  <a:lnTo>
                    <a:pt x="24" y="269"/>
                  </a:lnTo>
                  <a:lnTo>
                    <a:pt x="32" y="286"/>
                  </a:lnTo>
                  <a:lnTo>
                    <a:pt x="42" y="302"/>
                  </a:lnTo>
                  <a:lnTo>
                    <a:pt x="53" y="317"/>
                  </a:lnTo>
                  <a:lnTo>
                    <a:pt x="66" y="331"/>
                  </a:lnTo>
                  <a:lnTo>
                    <a:pt x="66" y="331"/>
                  </a:lnTo>
                  <a:lnTo>
                    <a:pt x="80" y="344"/>
                  </a:lnTo>
                  <a:lnTo>
                    <a:pt x="95" y="355"/>
                  </a:lnTo>
                  <a:lnTo>
                    <a:pt x="111" y="364"/>
                  </a:lnTo>
                  <a:lnTo>
                    <a:pt x="127" y="372"/>
                  </a:lnTo>
                  <a:lnTo>
                    <a:pt x="144" y="378"/>
                  </a:lnTo>
                  <a:lnTo>
                    <a:pt x="161" y="383"/>
                  </a:lnTo>
                  <a:lnTo>
                    <a:pt x="180" y="385"/>
                  </a:lnTo>
                  <a:lnTo>
                    <a:pt x="198" y="386"/>
                  </a:lnTo>
                  <a:lnTo>
                    <a:pt x="198" y="386"/>
                  </a:lnTo>
                  <a:lnTo>
                    <a:pt x="217" y="385"/>
                  </a:lnTo>
                  <a:lnTo>
                    <a:pt x="235" y="383"/>
                  </a:lnTo>
                  <a:lnTo>
                    <a:pt x="254" y="378"/>
                  </a:lnTo>
                  <a:lnTo>
                    <a:pt x="270" y="372"/>
                  </a:lnTo>
                  <a:lnTo>
                    <a:pt x="287" y="364"/>
                  </a:lnTo>
                  <a:lnTo>
                    <a:pt x="302" y="355"/>
                  </a:lnTo>
                  <a:lnTo>
                    <a:pt x="317" y="344"/>
                  </a:lnTo>
                  <a:lnTo>
                    <a:pt x="331" y="331"/>
                  </a:lnTo>
                  <a:lnTo>
                    <a:pt x="331" y="331"/>
                  </a:lnTo>
                  <a:lnTo>
                    <a:pt x="343" y="317"/>
                  </a:lnTo>
                  <a:lnTo>
                    <a:pt x="355" y="302"/>
                  </a:lnTo>
                  <a:lnTo>
                    <a:pt x="364" y="286"/>
                  </a:lnTo>
                  <a:lnTo>
                    <a:pt x="372" y="269"/>
                  </a:lnTo>
                  <a:lnTo>
                    <a:pt x="378" y="253"/>
                  </a:lnTo>
                  <a:lnTo>
                    <a:pt x="383" y="234"/>
                  </a:lnTo>
                  <a:lnTo>
                    <a:pt x="385" y="217"/>
                  </a:lnTo>
                  <a:lnTo>
                    <a:pt x="386" y="199"/>
                  </a:lnTo>
                  <a:lnTo>
                    <a:pt x="385" y="181"/>
                  </a:lnTo>
                  <a:lnTo>
                    <a:pt x="383" y="163"/>
                  </a:lnTo>
                  <a:lnTo>
                    <a:pt x="378" y="146"/>
                  </a:lnTo>
                  <a:lnTo>
                    <a:pt x="372" y="128"/>
                  </a:lnTo>
                  <a:lnTo>
                    <a:pt x="364" y="111"/>
                  </a:lnTo>
                  <a:lnTo>
                    <a:pt x="355" y="96"/>
                  </a:lnTo>
                  <a:lnTo>
                    <a:pt x="343" y="80"/>
                  </a:lnTo>
                  <a:lnTo>
                    <a:pt x="331" y="66"/>
                  </a:lnTo>
                  <a:lnTo>
                    <a:pt x="331" y="66"/>
                  </a:lnTo>
                  <a:lnTo>
                    <a:pt x="317" y="53"/>
                  </a:lnTo>
                  <a:lnTo>
                    <a:pt x="302" y="43"/>
                  </a:lnTo>
                  <a:lnTo>
                    <a:pt x="287" y="34"/>
                  </a:lnTo>
                  <a:lnTo>
                    <a:pt x="270" y="26"/>
                  </a:lnTo>
                  <a:lnTo>
                    <a:pt x="254" y="19"/>
                  </a:lnTo>
                  <a:lnTo>
                    <a:pt x="235" y="15"/>
                  </a:lnTo>
                  <a:lnTo>
                    <a:pt x="217" y="12"/>
                  </a:lnTo>
                  <a:lnTo>
                    <a:pt x="198" y="11"/>
                  </a:lnTo>
                  <a:lnTo>
                    <a:pt x="19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688" y="1981"/>
              <a:ext cx="167" cy="167"/>
            </a:xfrm>
            <a:custGeom>
              <a:avLst/>
              <a:gdLst>
                <a:gd name="T0" fmla="*/ 151 w 334"/>
                <a:gd name="T1" fmla="*/ 335 h 335"/>
                <a:gd name="T2" fmla="*/ 104 w 334"/>
                <a:gd name="T3" fmla="*/ 322 h 335"/>
                <a:gd name="T4" fmla="*/ 61 w 334"/>
                <a:gd name="T5" fmla="*/ 298 h 335"/>
                <a:gd name="T6" fmla="*/ 38 w 334"/>
                <a:gd name="T7" fmla="*/ 274 h 335"/>
                <a:gd name="T8" fmla="*/ 13 w 334"/>
                <a:gd name="T9" fmla="*/ 232 h 335"/>
                <a:gd name="T10" fmla="*/ 1 w 334"/>
                <a:gd name="T11" fmla="*/ 185 h 335"/>
                <a:gd name="T12" fmla="*/ 1 w 334"/>
                <a:gd name="T13" fmla="*/ 151 h 335"/>
                <a:gd name="T14" fmla="*/ 13 w 334"/>
                <a:gd name="T15" fmla="*/ 104 h 335"/>
                <a:gd name="T16" fmla="*/ 38 w 334"/>
                <a:gd name="T17" fmla="*/ 61 h 335"/>
                <a:gd name="T18" fmla="*/ 61 w 334"/>
                <a:gd name="T19" fmla="*/ 38 h 335"/>
                <a:gd name="T20" fmla="*/ 104 w 334"/>
                <a:gd name="T21" fmla="*/ 13 h 335"/>
                <a:gd name="T22" fmla="*/ 151 w 334"/>
                <a:gd name="T23" fmla="*/ 2 h 335"/>
                <a:gd name="T24" fmla="*/ 185 w 334"/>
                <a:gd name="T25" fmla="*/ 2 h 335"/>
                <a:gd name="T26" fmla="*/ 232 w 334"/>
                <a:gd name="T27" fmla="*/ 13 h 335"/>
                <a:gd name="T28" fmla="*/ 273 w 334"/>
                <a:gd name="T29" fmla="*/ 38 h 335"/>
                <a:gd name="T30" fmla="*/ 297 w 334"/>
                <a:gd name="T31" fmla="*/ 61 h 335"/>
                <a:gd name="T32" fmla="*/ 322 w 334"/>
                <a:gd name="T33" fmla="*/ 104 h 335"/>
                <a:gd name="T34" fmla="*/ 334 w 334"/>
                <a:gd name="T35" fmla="*/ 151 h 335"/>
                <a:gd name="T36" fmla="*/ 334 w 334"/>
                <a:gd name="T37" fmla="*/ 185 h 335"/>
                <a:gd name="T38" fmla="*/ 322 w 334"/>
                <a:gd name="T39" fmla="*/ 232 h 335"/>
                <a:gd name="T40" fmla="*/ 297 w 334"/>
                <a:gd name="T41" fmla="*/ 274 h 335"/>
                <a:gd name="T42" fmla="*/ 273 w 334"/>
                <a:gd name="T43" fmla="*/ 298 h 335"/>
                <a:gd name="T44" fmla="*/ 232 w 334"/>
                <a:gd name="T45" fmla="*/ 322 h 335"/>
                <a:gd name="T46" fmla="*/ 185 w 334"/>
                <a:gd name="T47" fmla="*/ 335 h 335"/>
                <a:gd name="T48" fmla="*/ 167 w 334"/>
                <a:gd name="T49" fmla="*/ 11 h 335"/>
                <a:gd name="T50" fmla="*/ 136 w 334"/>
                <a:gd name="T51" fmla="*/ 14 h 335"/>
                <a:gd name="T52" fmla="*/ 94 w 334"/>
                <a:gd name="T53" fmla="*/ 29 h 335"/>
                <a:gd name="T54" fmla="*/ 57 w 334"/>
                <a:gd name="T55" fmla="*/ 57 h 335"/>
                <a:gd name="T56" fmla="*/ 37 w 334"/>
                <a:gd name="T57" fmla="*/ 81 h 335"/>
                <a:gd name="T58" fmla="*/ 18 w 334"/>
                <a:gd name="T59" fmla="*/ 123 h 335"/>
                <a:gd name="T60" fmla="*/ 11 w 334"/>
                <a:gd name="T61" fmla="*/ 168 h 335"/>
                <a:gd name="T62" fmla="*/ 14 w 334"/>
                <a:gd name="T63" fmla="*/ 199 h 335"/>
                <a:gd name="T64" fmla="*/ 29 w 334"/>
                <a:gd name="T65" fmla="*/ 241 h 335"/>
                <a:gd name="T66" fmla="*/ 57 w 334"/>
                <a:gd name="T67" fmla="*/ 278 h 335"/>
                <a:gd name="T68" fmla="*/ 81 w 334"/>
                <a:gd name="T69" fmla="*/ 298 h 335"/>
                <a:gd name="T70" fmla="*/ 122 w 334"/>
                <a:gd name="T71" fmla="*/ 317 h 335"/>
                <a:gd name="T72" fmla="*/ 167 w 334"/>
                <a:gd name="T73" fmla="*/ 324 h 335"/>
                <a:gd name="T74" fmla="*/ 198 w 334"/>
                <a:gd name="T75" fmla="*/ 321 h 335"/>
                <a:gd name="T76" fmla="*/ 241 w 334"/>
                <a:gd name="T77" fmla="*/ 306 h 335"/>
                <a:gd name="T78" fmla="*/ 278 w 334"/>
                <a:gd name="T79" fmla="*/ 278 h 335"/>
                <a:gd name="T80" fmla="*/ 297 w 334"/>
                <a:gd name="T81" fmla="*/ 255 h 335"/>
                <a:gd name="T82" fmla="*/ 317 w 334"/>
                <a:gd name="T83" fmla="*/ 214 h 335"/>
                <a:gd name="T84" fmla="*/ 324 w 334"/>
                <a:gd name="T85" fmla="*/ 168 h 335"/>
                <a:gd name="T86" fmla="*/ 320 w 334"/>
                <a:gd name="T87" fmla="*/ 136 h 335"/>
                <a:gd name="T88" fmla="*/ 306 w 334"/>
                <a:gd name="T89" fmla="*/ 94 h 335"/>
                <a:gd name="T90" fmla="*/ 278 w 334"/>
                <a:gd name="T91" fmla="*/ 57 h 335"/>
                <a:gd name="T92" fmla="*/ 254 w 334"/>
                <a:gd name="T93" fmla="*/ 37 h 335"/>
                <a:gd name="T94" fmla="*/ 213 w 334"/>
                <a:gd name="T95" fmla="*/ 18 h 335"/>
                <a:gd name="T96" fmla="*/ 167 w 334"/>
                <a:gd name="T97" fmla="*/ 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" h="335">
                  <a:moveTo>
                    <a:pt x="167" y="335"/>
                  </a:moveTo>
                  <a:lnTo>
                    <a:pt x="167" y="335"/>
                  </a:lnTo>
                  <a:lnTo>
                    <a:pt x="151" y="335"/>
                  </a:lnTo>
                  <a:lnTo>
                    <a:pt x="135" y="332"/>
                  </a:lnTo>
                  <a:lnTo>
                    <a:pt x="119" y="328"/>
                  </a:lnTo>
                  <a:lnTo>
                    <a:pt x="104" y="322"/>
                  </a:lnTo>
                  <a:lnTo>
                    <a:pt x="89" y="315"/>
                  </a:lnTo>
                  <a:lnTo>
                    <a:pt x="75" y="307"/>
                  </a:lnTo>
                  <a:lnTo>
                    <a:pt x="61" y="298"/>
                  </a:lnTo>
                  <a:lnTo>
                    <a:pt x="49" y="286"/>
                  </a:lnTo>
                  <a:lnTo>
                    <a:pt x="49" y="286"/>
                  </a:lnTo>
                  <a:lnTo>
                    <a:pt x="38" y="274"/>
                  </a:lnTo>
                  <a:lnTo>
                    <a:pt x="28" y="261"/>
                  </a:lnTo>
                  <a:lnTo>
                    <a:pt x="20" y="247"/>
                  </a:lnTo>
                  <a:lnTo>
                    <a:pt x="13" y="232"/>
                  </a:lnTo>
                  <a:lnTo>
                    <a:pt x="7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" y="151"/>
                  </a:lnTo>
                  <a:lnTo>
                    <a:pt x="4" y="135"/>
                  </a:lnTo>
                  <a:lnTo>
                    <a:pt x="7" y="119"/>
                  </a:lnTo>
                  <a:lnTo>
                    <a:pt x="13" y="104"/>
                  </a:lnTo>
                  <a:lnTo>
                    <a:pt x="20" y="89"/>
                  </a:lnTo>
                  <a:lnTo>
                    <a:pt x="28" y="75"/>
                  </a:lnTo>
                  <a:lnTo>
                    <a:pt x="38" y="6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61" y="38"/>
                  </a:lnTo>
                  <a:lnTo>
                    <a:pt x="75" y="28"/>
                  </a:lnTo>
                  <a:lnTo>
                    <a:pt x="89" y="20"/>
                  </a:lnTo>
                  <a:lnTo>
                    <a:pt x="104" y="13"/>
                  </a:lnTo>
                  <a:lnTo>
                    <a:pt x="119" y="7"/>
                  </a:lnTo>
                  <a:lnTo>
                    <a:pt x="135" y="4"/>
                  </a:lnTo>
                  <a:lnTo>
                    <a:pt x="151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85" y="2"/>
                  </a:lnTo>
                  <a:lnTo>
                    <a:pt x="201" y="4"/>
                  </a:lnTo>
                  <a:lnTo>
                    <a:pt x="216" y="7"/>
                  </a:lnTo>
                  <a:lnTo>
                    <a:pt x="232" y="13"/>
                  </a:lnTo>
                  <a:lnTo>
                    <a:pt x="247" y="20"/>
                  </a:lnTo>
                  <a:lnTo>
                    <a:pt x="261" y="28"/>
                  </a:lnTo>
                  <a:lnTo>
                    <a:pt x="273" y="38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7" y="61"/>
                  </a:lnTo>
                  <a:lnTo>
                    <a:pt x="307" y="75"/>
                  </a:lnTo>
                  <a:lnTo>
                    <a:pt x="315" y="89"/>
                  </a:lnTo>
                  <a:lnTo>
                    <a:pt x="322" y="104"/>
                  </a:lnTo>
                  <a:lnTo>
                    <a:pt x="327" y="119"/>
                  </a:lnTo>
                  <a:lnTo>
                    <a:pt x="332" y="135"/>
                  </a:lnTo>
                  <a:lnTo>
                    <a:pt x="334" y="151"/>
                  </a:lnTo>
                  <a:lnTo>
                    <a:pt x="334" y="168"/>
                  </a:lnTo>
                  <a:lnTo>
                    <a:pt x="334" y="168"/>
                  </a:lnTo>
                  <a:lnTo>
                    <a:pt x="334" y="185"/>
                  </a:lnTo>
                  <a:lnTo>
                    <a:pt x="332" y="201"/>
                  </a:lnTo>
                  <a:lnTo>
                    <a:pt x="327" y="216"/>
                  </a:lnTo>
                  <a:lnTo>
                    <a:pt x="322" y="232"/>
                  </a:lnTo>
                  <a:lnTo>
                    <a:pt x="315" y="247"/>
                  </a:lnTo>
                  <a:lnTo>
                    <a:pt x="307" y="261"/>
                  </a:lnTo>
                  <a:lnTo>
                    <a:pt x="297" y="274"/>
                  </a:lnTo>
                  <a:lnTo>
                    <a:pt x="286" y="286"/>
                  </a:lnTo>
                  <a:lnTo>
                    <a:pt x="286" y="286"/>
                  </a:lnTo>
                  <a:lnTo>
                    <a:pt x="273" y="298"/>
                  </a:lnTo>
                  <a:lnTo>
                    <a:pt x="261" y="307"/>
                  </a:lnTo>
                  <a:lnTo>
                    <a:pt x="247" y="315"/>
                  </a:lnTo>
                  <a:lnTo>
                    <a:pt x="232" y="322"/>
                  </a:lnTo>
                  <a:lnTo>
                    <a:pt x="216" y="328"/>
                  </a:lnTo>
                  <a:lnTo>
                    <a:pt x="201" y="332"/>
                  </a:lnTo>
                  <a:lnTo>
                    <a:pt x="185" y="335"/>
                  </a:lnTo>
                  <a:lnTo>
                    <a:pt x="167" y="335"/>
                  </a:lnTo>
                  <a:lnTo>
                    <a:pt x="167" y="335"/>
                  </a:lnTo>
                  <a:close/>
                  <a:moveTo>
                    <a:pt x="167" y="11"/>
                  </a:moveTo>
                  <a:lnTo>
                    <a:pt x="167" y="11"/>
                  </a:lnTo>
                  <a:lnTo>
                    <a:pt x="152" y="12"/>
                  </a:lnTo>
                  <a:lnTo>
                    <a:pt x="136" y="14"/>
                  </a:lnTo>
                  <a:lnTo>
                    <a:pt x="122" y="18"/>
                  </a:lnTo>
                  <a:lnTo>
                    <a:pt x="107" y="23"/>
                  </a:lnTo>
                  <a:lnTo>
                    <a:pt x="94" y="29"/>
                  </a:lnTo>
                  <a:lnTo>
                    <a:pt x="81" y="37"/>
                  </a:lnTo>
                  <a:lnTo>
                    <a:pt x="68" y="4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46" y="68"/>
                  </a:lnTo>
                  <a:lnTo>
                    <a:pt x="37" y="81"/>
                  </a:lnTo>
                  <a:lnTo>
                    <a:pt x="29" y="94"/>
                  </a:lnTo>
                  <a:lnTo>
                    <a:pt x="23" y="108"/>
                  </a:lnTo>
                  <a:lnTo>
                    <a:pt x="18" y="123"/>
                  </a:lnTo>
                  <a:lnTo>
                    <a:pt x="14" y="136"/>
                  </a:lnTo>
                  <a:lnTo>
                    <a:pt x="12" y="153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2" y="184"/>
                  </a:lnTo>
                  <a:lnTo>
                    <a:pt x="14" y="199"/>
                  </a:lnTo>
                  <a:lnTo>
                    <a:pt x="18" y="214"/>
                  </a:lnTo>
                  <a:lnTo>
                    <a:pt x="23" y="227"/>
                  </a:lnTo>
                  <a:lnTo>
                    <a:pt x="29" y="241"/>
                  </a:lnTo>
                  <a:lnTo>
                    <a:pt x="37" y="255"/>
                  </a:lnTo>
                  <a:lnTo>
                    <a:pt x="46" y="267"/>
                  </a:lnTo>
                  <a:lnTo>
                    <a:pt x="57" y="278"/>
                  </a:lnTo>
                  <a:lnTo>
                    <a:pt x="57" y="278"/>
                  </a:lnTo>
                  <a:lnTo>
                    <a:pt x="68" y="288"/>
                  </a:lnTo>
                  <a:lnTo>
                    <a:pt x="81" y="298"/>
                  </a:lnTo>
                  <a:lnTo>
                    <a:pt x="94" y="306"/>
                  </a:lnTo>
                  <a:lnTo>
                    <a:pt x="107" y="313"/>
                  </a:lnTo>
                  <a:lnTo>
                    <a:pt x="122" y="317"/>
                  </a:lnTo>
                  <a:lnTo>
                    <a:pt x="136" y="321"/>
                  </a:lnTo>
                  <a:lnTo>
                    <a:pt x="152" y="323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83" y="323"/>
                  </a:lnTo>
                  <a:lnTo>
                    <a:pt x="198" y="321"/>
                  </a:lnTo>
                  <a:lnTo>
                    <a:pt x="213" y="317"/>
                  </a:lnTo>
                  <a:lnTo>
                    <a:pt x="227" y="313"/>
                  </a:lnTo>
                  <a:lnTo>
                    <a:pt x="241" y="306"/>
                  </a:lnTo>
                  <a:lnTo>
                    <a:pt x="254" y="298"/>
                  </a:lnTo>
                  <a:lnTo>
                    <a:pt x="266" y="288"/>
                  </a:lnTo>
                  <a:lnTo>
                    <a:pt x="278" y="278"/>
                  </a:lnTo>
                  <a:lnTo>
                    <a:pt x="278" y="278"/>
                  </a:lnTo>
                  <a:lnTo>
                    <a:pt x="288" y="267"/>
                  </a:lnTo>
                  <a:lnTo>
                    <a:pt x="297" y="255"/>
                  </a:lnTo>
                  <a:lnTo>
                    <a:pt x="306" y="241"/>
                  </a:lnTo>
                  <a:lnTo>
                    <a:pt x="312" y="227"/>
                  </a:lnTo>
                  <a:lnTo>
                    <a:pt x="317" y="214"/>
                  </a:lnTo>
                  <a:lnTo>
                    <a:pt x="320" y="199"/>
                  </a:lnTo>
                  <a:lnTo>
                    <a:pt x="323" y="184"/>
                  </a:lnTo>
                  <a:lnTo>
                    <a:pt x="324" y="168"/>
                  </a:lnTo>
                  <a:lnTo>
                    <a:pt x="324" y="168"/>
                  </a:lnTo>
                  <a:lnTo>
                    <a:pt x="323" y="153"/>
                  </a:lnTo>
                  <a:lnTo>
                    <a:pt x="320" y="136"/>
                  </a:lnTo>
                  <a:lnTo>
                    <a:pt x="317" y="123"/>
                  </a:lnTo>
                  <a:lnTo>
                    <a:pt x="312" y="108"/>
                  </a:lnTo>
                  <a:lnTo>
                    <a:pt x="306" y="94"/>
                  </a:lnTo>
                  <a:lnTo>
                    <a:pt x="297" y="81"/>
                  </a:lnTo>
                  <a:lnTo>
                    <a:pt x="288" y="68"/>
                  </a:lnTo>
                  <a:lnTo>
                    <a:pt x="278" y="57"/>
                  </a:lnTo>
                  <a:lnTo>
                    <a:pt x="278" y="57"/>
                  </a:lnTo>
                  <a:lnTo>
                    <a:pt x="266" y="47"/>
                  </a:lnTo>
                  <a:lnTo>
                    <a:pt x="254" y="37"/>
                  </a:lnTo>
                  <a:lnTo>
                    <a:pt x="241" y="29"/>
                  </a:lnTo>
                  <a:lnTo>
                    <a:pt x="227" y="23"/>
                  </a:lnTo>
                  <a:lnTo>
                    <a:pt x="213" y="18"/>
                  </a:lnTo>
                  <a:lnTo>
                    <a:pt x="198" y="14"/>
                  </a:lnTo>
                  <a:lnTo>
                    <a:pt x="183" y="12"/>
                  </a:lnTo>
                  <a:lnTo>
                    <a:pt x="167" y="11"/>
                  </a:lnTo>
                  <a:lnTo>
                    <a:pt x="16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2684" y="2133"/>
              <a:ext cx="19" cy="19"/>
            </a:xfrm>
            <a:custGeom>
              <a:avLst/>
              <a:gdLst>
                <a:gd name="T0" fmla="*/ 8 w 39"/>
                <a:gd name="T1" fmla="*/ 40 h 40"/>
                <a:gd name="T2" fmla="*/ 0 w 39"/>
                <a:gd name="T3" fmla="*/ 33 h 40"/>
                <a:gd name="T4" fmla="*/ 32 w 39"/>
                <a:gd name="T5" fmla="*/ 0 h 40"/>
                <a:gd name="T6" fmla="*/ 39 w 39"/>
                <a:gd name="T7" fmla="*/ 9 h 40"/>
                <a:gd name="T8" fmla="*/ 8 w 39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8" y="40"/>
                  </a:moveTo>
                  <a:lnTo>
                    <a:pt x="0" y="33"/>
                  </a:lnTo>
                  <a:lnTo>
                    <a:pt x="32" y="0"/>
                  </a:lnTo>
                  <a:lnTo>
                    <a:pt x="39" y="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2553" y="2144"/>
              <a:ext cx="139" cy="139"/>
            </a:xfrm>
            <a:custGeom>
              <a:avLst/>
              <a:gdLst>
                <a:gd name="T0" fmla="*/ 27 w 278"/>
                <a:gd name="T1" fmla="*/ 279 h 279"/>
                <a:gd name="T2" fmla="*/ 27 w 278"/>
                <a:gd name="T3" fmla="*/ 279 h 279"/>
                <a:gd name="T4" fmla="*/ 20 w 278"/>
                <a:gd name="T5" fmla="*/ 278 h 279"/>
                <a:gd name="T6" fmla="*/ 15 w 278"/>
                <a:gd name="T7" fmla="*/ 275 h 279"/>
                <a:gd name="T8" fmla="*/ 4 w 278"/>
                <a:gd name="T9" fmla="*/ 264 h 279"/>
                <a:gd name="T10" fmla="*/ 4 w 278"/>
                <a:gd name="T11" fmla="*/ 264 h 279"/>
                <a:gd name="T12" fmla="*/ 1 w 278"/>
                <a:gd name="T13" fmla="*/ 258 h 279"/>
                <a:gd name="T14" fmla="*/ 0 w 278"/>
                <a:gd name="T15" fmla="*/ 253 h 279"/>
                <a:gd name="T16" fmla="*/ 0 w 278"/>
                <a:gd name="T17" fmla="*/ 253 h 279"/>
                <a:gd name="T18" fmla="*/ 1 w 278"/>
                <a:gd name="T19" fmla="*/ 246 h 279"/>
                <a:gd name="T20" fmla="*/ 4 w 278"/>
                <a:gd name="T21" fmla="*/ 240 h 279"/>
                <a:gd name="T22" fmla="*/ 239 w 278"/>
                <a:gd name="T23" fmla="*/ 5 h 279"/>
                <a:gd name="T24" fmla="*/ 239 w 278"/>
                <a:gd name="T25" fmla="*/ 5 h 279"/>
                <a:gd name="T26" fmla="*/ 245 w 278"/>
                <a:gd name="T27" fmla="*/ 2 h 279"/>
                <a:gd name="T28" fmla="*/ 252 w 278"/>
                <a:gd name="T29" fmla="*/ 0 h 279"/>
                <a:gd name="T30" fmla="*/ 252 w 278"/>
                <a:gd name="T31" fmla="*/ 0 h 279"/>
                <a:gd name="T32" fmla="*/ 258 w 278"/>
                <a:gd name="T33" fmla="*/ 2 h 279"/>
                <a:gd name="T34" fmla="*/ 263 w 278"/>
                <a:gd name="T35" fmla="*/ 5 h 279"/>
                <a:gd name="T36" fmla="*/ 274 w 278"/>
                <a:gd name="T37" fmla="*/ 15 h 279"/>
                <a:gd name="T38" fmla="*/ 274 w 278"/>
                <a:gd name="T39" fmla="*/ 15 h 279"/>
                <a:gd name="T40" fmla="*/ 276 w 278"/>
                <a:gd name="T41" fmla="*/ 18 h 279"/>
                <a:gd name="T42" fmla="*/ 277 w 278"/>
                <a:gd name="T43" fmla="*/ 21 h 279"/>
                <a:gd name="T44" fmla="*/ 278 w 278"/>
                <a:gd name="T45" fmla="*/ 28 h 279"/>
                <a:gd name="T46" fmla="*/ 277 w 278"/>
                <a:gd name="T47" fmla="*/ 34 h 279"/>
                <a:gd name="T48" fmla="*/ 276 w 278"/>
                <a:gd name="T49" fmla="*/ 37 h 279"/>
                <a:gd name="T50" fmla="*/ 274 w 278"/>
                <a:gd name="T51" fmla="*/ 40 h 279"/>
                <a:gd name="T52" fmla="*/ 39 w 278"/>
                <a:gd name="T53" fmla="*/ 275 h 279"/>
                <a:gd name="T54" fmla="*/ 39 w 278"/>
                <a:gd name="T55" fmla="*/ 275 h 279"/>
                <a:gd name="T56" fmla="*/ 33 w 278"/>
                <a:gd name="T57" fmla="*/ 278 h 279"/>
                <a:gd name="T58" fmla="*/ 27 w 278"/>
                <a:gd name="T59" fmla="*/ 279 h 279"/>
                <a:gd name="T60" fmla="*/ 27 w 278"/>
                <a:gd name="T61" fmla="*/ 279 h 279"/>
                <a:gd name="T62" fmla="*/ 252 w 278"/>
                <a:gd name="T63" fmla="*/ 11 h 279"/>
                <a:gd name="T64" fmla="*/ 252 w 278"/>
                <a:gd name="T65" fmla="*/ 11 h 279"/>
                <a:gd name="T66" fmla="*/ 250 w 278"/>
                <a:gd name="T67" fmla="*/ 12 h 279"/>
                <a:gd name="T68" fmla="*/ 247 w 278"/>
                <a:gd name="T69" fmla="*/ 13 h 279"/>
                <a:gd name="T70" fmla="*/ 12 w 278"/>
                <a:gd name="T71" fmla="*/ 248 h 279"/>
                <a:gd name="T72" fmla="*/ 12 w 278"/>
                <a:gd name="T73" fmla="*/ 248 h 279"/>
                <a:gd name="T74" fmla="*/ 11 w 278"/>
                <a:gd name="T75" fmla="*/ 250 h 279"/>
                <a:gd name="T76" fmla="*/ 10 w 278"/>
                <a:gd name="T77" fmla="*/ 253 h 279"/>
                <a:gd name="T78" fmla="*/ 10 w 278"/>
                <a:gd name="T79" fmla="*/ 253 h 279"/>
                <a:gd name="T80" fmla="*/ 11 w 278"/>
                <a:gd name="T81" fmla="*/ 255 h 279"/>
                <a:gd name="T82" fmla="*/ 12 w 278"/>
                <a:gd name="T83" fmla="*/ 257 h 279"/>
                <a:gd name="T84" fmla="*/ 23 w 278"/>
                <a:gd name="T85" fmla="*/ 267 h 279"/>
                <a:gd name="T86" fmla="*/ 23 w 278"/>
                <a:gd name="T87" fmla="*/ 267 h 279"/>
                <a:gd name="T88" fmla="*/ 25 w 278"/>
                <a:gd name="T89" fmla="*/ 269 h 279"/>
                <a:gd name="T90" fmla="*/ 27 w 278"/>
                <a:gd name="T91" fmla="*/ 269 h 279"/>
                <a:gd name="T92" fmla="*/ 30 w 278"/>
                <a:gd name="T93" fmla="*/ 269 h 279"/>
                <a:gd name="T94" fmla="*/ 31 w 278"/>
                <a:gd name="T95" fmla="*/ 267 h 279"/>
                <a:gd name="T96" fmla="*/ 267 w 278"/>
                <a:gd name="T97" fmla="*/ 31 h 279"/>
                <a:gd name="T98" fmla="*/ 267 w 278"/>
                <a:gd name="T99" fmla="*/ 31 h 279"/>
                <a:gd name="T100" fmla="*/ 268 w 278"/>
                <a:gd name="T101" fmla="*/ 30 h 279"/>
                <a:gd name="T102" fmla="*/ 268 w 278"/>
                <a:gd name="T103" fmla="*/ 28 h 279"/>
                <a:gd name="T104" fmla="*/ 268 w 278"/>
                <a:gd name="T105" fmla="*/ 25 h 279"/>
                <a:gd name="T106" fmla="*/ 267 w 278"/>
                <a:gd name="T107" fmla="*/ 23 h 279"/>
                <a:gd name="T108" fmla="*/ 257 w 278"/>
                <a:gd name="T109" fmla="*/ 13 h 279"/>
                <a:gd name="T110" fmla="*/ 257 w 278"/>
                <a:gd name="T111" fmla="*/ 13 h 279"/>
                <a:gd name="T112" fmla="*/ 254 w 278"/>
                <a:gd name="T113" fmla="*/ 12 h 279"/>
                <a:gd name="T114" fmla="*/ 252 w 278"/>
                <a:gd name="T115" fmla="*/ 11 h 279"/>
                <a:gd name="T116" fmla="*/ 252 w 278"/>
                <a:gd name="T117" fmla="*/ 1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79">
                  <a:moveTo>
                    <a:pt x="27" y="279"/>
                  </a:moveTo>
                  <a:lnTo>
                    <a:pt x="27" y="279"/>
                  </a:lnTo>
                  <a:lnTo>
                    <a:pt x="20" y="278"/>
                  </a:lnTo>
                  <a:lnTo>
                    <a:pt x="15" y="275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1" y="258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46"/>
                  </a:lnTo>
                  <a:lnTo>
                    <a:pt x="4" y="240"/>
                  </a:lnTo>
                  <a:lnTo>
                    <a:pt x="239" y="5"/>
                  </a:lnTo>
                  <a:lnTo>
                    <a:pt x="239" y="5"/>
                  </a:lnTo>
                  <a:lnTo>
                    <a:pt x="245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2"/>
                  </a:lnTo>
                  <a:lnTo>
                    <a:pt x="263" y="5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6" y="18"/>
                  </a:lnTo>
                  <a:lnTo>
                    <a:pt x="277" y="21"/>
                  </a:lnTo>
                  <a:lnTo>
                    <a:pt x="278" y="28"/>
                  </a:lnTo>
                  <a:lnTo>
                    <a:pt x="277" y="34"/>
                  </a:lnTo>
                  <a:lnTo>
                    <a:pt x="276" y="37"/>
                  </a:lnTo>
                  <a:lnTo>
                    <a:pt x="274" y="40"/>
                  </a:lnTo>
                  <a:lnTo>
                    <a:pt x="39" y="275"/>
                  </a:lnTo>
                  <a:lnTo>
                    <a:pt x="39" y="275"/>
                  </a:lnTo>
                  <a:lnTo>
                    <a:pt x="33" y="278"/>
                  </a:lnTo>
                  <a:lnTo>
                    <a:pt x="27" y="279"/>
                  </a:lnTo>
                  <a:lnTo>
                    <a:pt x="27" y="279"/>
                  </a:lnTo>
                  <a:close/>
                  <a:moveTo>
                    <a:pt x="252" y="11"/>
                  </a:moveTo>
                  <a:lnTo>
                    <a:pt x="252" y="11"/>
                  </a:lnTo>
                  <a:lnTo>
                    <a:pt x="250" y="12"/>
                  </a:lnTo>
                  <a:lnTo>
                    <a:pt x="247" y="13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1" y="250"/>
                  </a:lnTo>
                  <a:lnTo>
                    <a:pt x="10" y="253"/>
                  </a:lnTo>
                  <a:lnTo>
                    <a:pt x="10" y="253"/>
                  </a:lnTo>
                  <a:lnTo>
                    <a:pt x="11" y="255"/>
                  </a:lnTo>
                  <a:lnTo>
                    <a:pt x="12" y="257"/>
                  </a:lnTo>
                  <a:lnTo>
                    <a:pt x="23" y="267"/>
                  </a:lnTo>
                  <a:lnTo>
                    <a:pt x="23" y="267"/>
                  </a:lnTo>
                  <a:lnTo>
                    <a:pt x="25" y="269"/>
                  </a:lnTo>
                  <a:lnTo>
                    <a:pt x="27" y="269"/>
                  </a:lnTo>
                  <a:lnTo>
                    <a:pt x="30" y="269"/>
                  </a:lnTo>
                  <a:lnTo>
                    <a:pt x="31" y="267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8" y="30"/>
                  </a:lnTo>
                  <a:lnTo>
                    <a:pt x="268" y="28"/>
                  </a:lnTo>
                  <a:lnTo>
                    <a:pt x="268" y="25"/>
                  </a:lnTo>
                  <a:lnTo>
                    <a:pt x="267" y="23"/>
                  </a:lnTo>
                  <a:lnTo>
                    <a:pt x="257" y="13"/>
                  </a:lnTo>
                  <a:lnTo>
                    <a:pt x="257" y="13"/>
                  </a:lnTo>
                  <a:lnTo>
                    <a:pt x="254" y="12"/>
                  </a:lnTo>
                  <a:lnTo>
                    <a:pt x="252" y="11"/>
                  </a:lnTo>
                  <a:lnTo>
                    <a:pt x="25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3802" y="1982"/>
              <a:ext cx="224" cy="303"/>
            </a:xfrm>
            <a:custGeom>
              <a:avLst/>
              <a:gdLst>
                <a:gd name="T0" fmla="*/ 225 w 448"/>
                <a:gd name="T1" fmla="*/ 0 h 607"/>
                <a:gd name="T2" fmla="*/ 180 w 448"/>
                <a:gd name="T3" fmla="*/ 4 h 607"/>
                <a:gd name="T4" fmla="*/ 137 w 448"/>
                <a:gd name="T5" fmla="*/ 17 h 607"/>
                <a:gd name="T6" fmla="*/ 99 w 448"/>
                <a:gd name="T7" fmla="*/ 38 h 607"/>
                <a:gd name="T8" fmla="*/ 66 w 448"/>
                <a:gd name="T9" fmla="*/ 65 h 607"/>
                <a:gd name="T10" fmla="*/ 40 w 448"/>
                <a:gd name="T11" fmla="*/ 99 h 607"/>
                <a:gd name="T12" fmla="*/ 19 w 448"/>
                <a:gd name="T13" fmla="*/ 137 h 607"/>
                <a:gd name="T14" fmla="*/ 5 w 448"/>
                <a:gd name="T15" fmla="*/ 178 h 607"/>
                <a:gd name="T16" fmla="*/ 0 w 448"/>
                <a:gd name="T17" fmla="*/ 223 h 607"/>
                <a:gd name="T18" fmla="*/ 2 w 448"/>
                <a:gd name="T19" fmla="*/ 236 h 607"/>
                <a:gd name="T20" fmla="*/ 6 w 448"/>
                <a:gd name="T21" fmla="*/ 261 h 607"/>
                <a:gd name="T22" fmla="*/ 15 w 448"/>
                <a:gd name="T23" fmla="*/ 290 h 607"/>
                <a:gd name="T24" fmla="*/ 36 w 448"/>
                <a:gd name="T25" fmla="*/ 335 h 607"/>
                <a:gd name="T26" fmla="*/ 72 w 448"/>
                <a:gd name="T27" fmla="*/ 399 h 607"/>
                <a:gd name="T28" fmla="*/ 113 w 448"/>
                <a:gd name="T29" fmla="*/ 462 h 607"/>
                <a:gd name="T30" fmla="*/ 154 w 448"/>
                <a:gd name="T31" fmla="*/ 518 h 607"/>
                <a:gd name="T32" fmla="*/ 215 w 448"/>
                <a:gd name="T33" fmla="*/ 596 h 607"/>
                <a:gd name="T34" fmla="*/ 225 w 448"/>
                <a:gd name="T35" fmla="*/ 607 h 607"/>
                <a:gd name="T36" fmla="*/ 260 w 448"/>
                <a:gd name="T37" fmla="*/ 564 h 607"/>
                <a:gd name="T38" fmla="*/ 316 w 448"/>
                <a:gd name="T39" fmla="*/ 492 h 607"/>
                <a:gd name="T40" fmla="*/ 357 w 448"/>
                <a:gd name="T41" fmla="*/ 431 h 607"/>
                <a:gd name="T42" fmla="*/ 397 w 448"/>
                <a:gd name="T43" fmla="*/ 367 h 607"/>
                <a:gd name="T44" fmla="*/ 428 w 448"/>
                <a:gd name="T45" fmla="*/ 305 h 607"/>
                <a:gd name="T46" fmla="*/ 438 w 448"/>
                <a:gd name="T47" fmla="*/ 275 h 607"/>
                <a:gd name="T48" fmla="*/ 446 w 448"/>
                <a:gd name="T49" fmla="*/ 248 h 607"/>
                <a:gd name="T50" fmla="*/ 448 w 448"/>
                <a:gd name="T51" fmla="*/ 223 h 607"/>
                <a:gd name="T52" fmla="*/ 447 w 448"/>
                <a:gd name="T53" fmla="*/ 200 h 607"/>
                <a:gd name="T54" fmla="*/ 438 w 448"/>
                <a:gd name="T55" fmla="*/ 156 h 607"/>
                <a:gd name="T56" fmla="*/ 421 w 448"/>
                <a:gd name="T57" fmla="*/ 117 h 607"/>
                <a:gd name="T58" fmla="*/ 397 w 448"/>
                <a:gd name="T59" fmla="*/ 81 h 607"/>
                <a:gd name="T60" fmla="*/ 367 w 448"/>
                <a:gd name="T61" fmla="*/ 50 h 607"/>
                <a:gd name="T62" fmla="*/ 331 w 448"/>
                <a:gd name="T63" fmla="*/ 26 h 607"/>
                <a:gd name="T64" fmla="*/ 291 w 448"/>
                <a:gd name="T65" fmla="*/ 10 h 607"/>
                <a:gd name="T66" fmla="*/ 247 w 448"/>
                <a:gd name="T67" fmla="*/ 1 h 607"/>
                <a:gd name="T68" fmla="*/ 225 w 448"/>
                <a:gd name="T69" fmla="*/ 0 h 607"/>
                <a:gd name="T70" fmla="*/ 225 w 448"/>
                <a:gd name="T71" fmla="*/ 288 h 607"/>
                <a:gd name="T72" fmla="*/ 210 w 448"/>
                <a:gd name="T73" fmla="*/ 286 h 607"/>
                <a:gd name="T74" fmla="*/ 197 w 448"/>
                <a:gd name="T75" fmla="*/ 282 h 607"/>
                <a:gd name="T76" fmla="*/ 174 w 448"/>
                <a:gd name="T77" fmla="*/ 267 h 607"/>
                <a:gd name="T78" fmla="*/ 158 w 448"/>
                <a:gd name="T79" fmla="*/ 244 h 607"/>
                <a:gd name="T80" fmla="*/ 155 w 448"/>
                <a:gd name="T81" fmla="*/ 230 h 607"/>
                <a:gd name="T82" fmla="*/ 152 w 448"/>
                <a:gd name="T83" fmla="*/ 216 h 607"/>
                <a:gd name="T84" fmla="*/ 154 w 448"/>
                <a:gd name="T85" fmla="*/ 208 h 607"/>
                <a:gd name="T86" fmla="*/ 156 w 448"/>
                <a:gd name="T87" fmla="*/ 194 h 607"/>
                <a:gd name="T88" fmla="*/ 165 w 448"/>
                <a:gd name="T89" fmla="*/ 176 h 607"/>
                <a:gd name="T90" fmla="*/ 185 w 448"/>
                <a:gd name="T91" fmla="*/ 156 h 607"/>
                <a:gd name="T92" fmla="*/ 203 w 448"/>
                <a:gd name="T93" fmla="*/ 147 h 607"/>
                <a:gd name="T94" fmla="*/ 217 w 448"/>
                <a:gd name="T95" fmla="*/ 145 h 607"/>
                <a:gd name="T96" fmla="*/ 225 w 448"/>
                <a:gd name="T97" fmla="*/ 144 h 607"/>
                <a:gd name="T98" fmla="*/ 239 w 448"/>
                <a:gd name="T99" fmla="*/ 146 h 607"/>
                <a:gd name="T100" fmla="*/ 253 w 448"/>
                <a:gd name="T101" fmla="*/ 149 h 607"/>
                <a:gd name="T102" fmla="*/ 276 w 448"/>
                <a:gd name="T103" fmla="*/ 164 h 607"/>
                <a:gd name="T104" fmla="*/ 291 w 448"/>
                <a:gd name="T105" fmla="*/ 187 h 607"/>
                <a:gd name="T106" fmla="*/ 295 w 448"/>
                <a:gd name="T107" fmla="*/ 201 h 607"/>
                <a:gd name="T108" fmla="*/ 296 w 448"/>
                <a:gd name="T109" fmla="*/ 216 h 607"/>
                <a:gd name="T110" fmla="*/ 296 w 448"/>
                <a:gd name="T111" fmla="*/ 223 h 607"/>
                <a:gd name="T112" fmla="*/ 293 w 448"/>
                <a:gd name="T113" fmla="*/ 237 h 607"/>
                <a:gd name="T114" fmla="*/ 284 w 448"/>
                <a:gd name="T115" fmla="*/ 255 h 607"/>
                <a:gd name="T116" fmla="*/ 265 w 448"/>
                <a:gd name="T117" fmla="*/ 275 h 607"/>
                <a:gd name="T118" fmla="*/ 246 w 448"/>
                <a:gd name="T119" fmla="*/ 284 h 607"/>
                <a:gd name="T120" fmla="*/ 232 w 448"/>
                <a:gd name="T121" fmla="*/ 288 h 607"/>
                <a:gd name="T122" fmla="*/ 225 w 448"/>
                <a:gd name="T123" fmla="*/ 288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" h="607">
                  <a:moveTo>
                    <a:pt x="225" y="0"/>
                  </a:moveTo>
                  <a:lnTo>
                    <a:pt x="225" y="0"/>
                  </a:lnTo>
                  <a:lnTo>
                    <a:pt x="202" y="1"/>
                  </a:lnTo>
                  <a:lnTo>
                    <a:pt x="180" y="4"/>
                  </a:lnTo>
                  <a:lnTo>
                    <a:pt x="158" y="10"/>
                  </a:lnTo>
                  <a:lnTo>
                    <a:pt x="137" y="17"/>
                  </a:lnTo>
                  <a:lnTo>
                    <a:pt x="118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5"/>
                  </a:lnTo>
                  <a:lnTo>
                    <a:pt x="52" y="81"/>
                  </a:lnTo>
                  <a:lnTo>
                    <a:pt x="40" y="99"/>
                  </a:lnTo>
                  <a:lnTo>
                    <a:pt x="28" y="117"/>
                  </a:lnTo>
                  <a:lnTo>
                    <a:pt x="19" y="137"/>
                  </a:lnTo>
                  <a:lnTo>
                    <a:pt x="11" y="156"/>
                  </a:lnTo>
                  <a:lnTo>
                    <a:pt x="5" y="178"/>
                  </a:lnTo>
                  <a:lnTo>
                    <a:pt x="2" y="200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6" y="261"/>
                  </a:lnTo>
                  <a:lnTo>
                    <a:pt x="11" y="275"/>
                  </a:lnTo>
                  <a:lnTo>
                    <a:pt x="15" y="290"/>
                  </a:lnTo>
                  <a:lnTo>
                    <a:pt x="21" y="305"/>
                  </a:lnTo>
                  <a:lnTo>
                    <a:pt x="36" y="335"/>
                  </a:lnTo>
                  <a:lnTo>
                    <a:pt x="53" y="367"/>
                  </a:lnTo>
                  <a:lnTo>
                    <a:pt x="72" y="399"/>
                  </a:lnTo>
                  <a:lnTo>
                    <a:pt x="91" y="431"/>
                  </a:lnTo>
                  <a:lnTo>
                    <a:pt x="113" y="462"/>
                  </a:lnTo>
                  <a:lnTo>
                    <a:pt x="134" y="492"/>
                  </a:lnTo>
                  <a:lnTo>
                    <a:pt x="154" y="518"/>
                  </a:lnTo>
                  <a:lnTo>
                    <a:pt x="189" y="564"/>
                  </a:lnTo>
                  <a:lnTo>
                    <a:pt x="215" y="596"/>
                  </a:lnTo>
                  <a:lnTo>
                    <a:pt x="225" y="607"/>
                  </a:lnTo>
                  <a:lnTo>
                    <a:pt x="225" y="607"/>
                  </a:lnTo>
                  <a:lnTo>
                    <a:pt x="234" y="596"/>
                  </a:lnTo>
                  <a:lnTo>
                    <a:pt x="260" y="564"/>
                  </a:lnTo>
                  <a:lnTo>
                    <a:pt x="295" y="518"/>
                  </a:lnTo>
                  <a:lnTo>
                    <a:pt x="316" y="492"/>
                  </a:lnTo>
                  <a:lnTo>
                    <a:pt x="337" y="462"/>
                  </a:lnTo>
                  <a:lnTo>
                    <a:pt x="357" y="431"/>
                  </a:lnTo>
                  <a:lnTo>
                    <a:pt x="377" y="399"/>
                  </a:lnTo>
                  <a:lnTo>
                    <a:pt x="397" y="367"/>
                  </a:lnTo>
                  <a:lnTo>
                    <a:pt x="413" y="335"/>
                  </a:lnTo>
                  <a:lnTo>
                    <a:pt x="428" y="305"/>
                  </a:lnTo>
                  <a:lnTo>
                    <a:pt x="434" y="290"/>
                  </a:lnTo>
                  <a:lnTo>
                    <a:pt x="438" y="275"/>
                  </a:lnTo>
                  <a:lnTo>
                    <a:pt x="443" y="261"/>
                  </a:lnTo>
                  <a:lnTo>
                    <a:pt x="446" y="248"/>
                  </a:lnTo>
                  <a:lnTo>
                    <a:pt x="447" y="236"/>
                  </a:lnTo>
                  <a:lnTo>
                    <a:pt x="448" y="223"/>
                  </a:lnTo>
                  <a:lnTo>
                    <a:pt x="448" y="223"/>
                  </a:lnTo>
                  <a:lnTo>
                    <a:pt x="447" y="200"/>
                  </a:lnTo>
                  <a:lnTo>
                    <a:pt x="444" y="178"/>
                  </a:lnTo>
                  <a:lnTo>
                    <a:pt x="438" y="156"/>
                  </a:lnTo>
                  <a:lnTo>
                    <a:pt x="430" y="137"/>
                  </a:lnTo>
                  <a:lnTo>
                    <a:pt x="421" y="117"/>
                  </a:lnTo>
                  <a:lnTo>
                    <a:pt x="410" y="99"/>
                  </a:lnTo>
                  <a:lnTo>
                    <a:pt x="397" y="81"/>
                  </a:lnTo>
                  <a:lnTo>
                    <a:pt x="383" y="65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1" y="26"/>
                  </a:lnTo>
                  <a:lnTo>
                    <a:pt x="311" y="17"/>
                  </a:lnTo>
                  <a:lnTo>
                    <a:pt x="291" y="10"/>
                  </a:lnTo>
                  <a:lnTo>
                    <a:pt x="270" y="4"/>
                  </a:lnTo>
                  <a:lnTo>
                    <a:pt x="247" y="1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225" y="288"/>
                  </a:moveTo>
                  <a:lnTo>
                    <a:pt x="225" y="288"/>
                  </a:lnTo>
                  <a:lnTo>
                    <a:pt x="217" y="288"/>
                  </a:lnTo>
                  <a:lnTo>
                    <a:pt x="210" y="286"/>
                  </a:lnTo>
                  <a:lnTo>
                    <a:pt x="203" y="284"/>
                  </a:lnTo>
                  <a:lnTo>
                    <a:pt x="197" y="282"/>
                  </a:lnTo>
                  <a:lnTo>
                    <a:pt x="185" y="275"/>
                  </a:lnTo>
                  <a:lnTo>
                    <a:pt x="174" y="267"/>
                  </a:lnTo>
                  <a:lnTo>
                    <a:pt x="165" y="255"/>
                  </a:lnTo>
                  <a:lnTo>
                    <a:pt x="158" y="244"/>
                  </a:lnTo>
                  <a:lnTo>
                    <a:pt x="156" y="237"/>
                  </a:lnTo>
                  <a:lnTo>
                    <a:pt x="155" y="230"/>
                  </a:lnTo>
                  <a:lnTo>
                    <a:pt x="154" y="223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4" y="208"/>
                  </a:lnTo>
                  <a:lnTo>
                    <a:pt x="155" y="201"/>
                  </a:lnTo>
                  <a:lnTo>
                    <a:pt x="156" y="194"/>
                  </a:lnTo>
                  <a:lnTo>
                    <a:pt x="158" y="187"/>
                  </a:lnTo>
                  <a:lnTo>
                    <a:pt x="165" y="176"/>
                  </a:lnTo>
                  <a:lnTo>
                    <a:pt x="174" y="164"/>
                  </a:lnTo>
                  <a:lnTo>
                    <a:pt x="185" y="156"/>
                  </a:lnTo>
                  <a:lnTo>
                    <a:pt x="197" y="149"/>
                  </a:lnTo>
                  <a:lnTo>
                    <a:pt x="203" y="147"/>
                  </a:lnTo>
                  <a:lnTo>
                    <a:pt x="210" y="146"/>
                  </a:lnTo>
                  <a:lnTo>
                    <a:pt x="217" y="145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32" y="145"/>
                  </a:lnTo>
                  <a:lnTo>
                    <a:pt x="239" y="146"/>
                  </a:lnTo>
                  <a:lnTo>
                    <a:pt x="246" y="147"/>
                  </a:lnTo>
                  <a:lnTo>
                    <a:pt x="253" y="149"/>
                  </a:lnTo>
                  <a:lnTo>
                    <a:pt x="265" y="156"/>
                  </a:lnTo>
                  <a:lnTo>
                    <a:pt x="276" y="164"/>
                  </a:lnTo>
                  <a:lnTo>
                    <a:pt x="284" y="176"/>
                  </a:lnTo>
                  <a:lnTo>
                    <a:pt x="291" y="187"/>
                  </a:lnTo>
                  <a:lnTo>
                    <a:pt x="293" y="194"/>
                  </a:lnTo>
                  <a:lnTo>
                    <a:pt x="295" y="201"/>
                  </a:lnTo>
                  <a:lnTo>
                    <a:pt x="296" y="208"/>
                  </a:lnTo>
                  <a:lnTo>
                    <a:pt x="296" y="216"/>
                  </a:lnTo>
                  <a:lnTo>
                    <a:pt x="296" y="216"/>
                  </a:lnTo>
                  <a:lnTo>
                    <a:pt x="296" y="223"/>
                  </a:lnTo>
                  <a:lnTo>
                    <a:pt x="295" y="230"/>
                  </a:lnTo>
                  <a:lnTo>
                    <a:pt x="293" y="237"/>
                  </a:lnTo>
                  <a:lnTo>
                    <a:pt x="291" y="244"/>
                  </a:lnTo>
                  <a:lnTo>
                    <a:pt x="284" y="255"/>
                  </a:lnTo>
                  <a:lnTo>
                    <a:pt x="276" y="267"/>
                  </a:lnTo>
                  <a:lnTo>
                    <a:pt x="265" y="275"/>
                  </a:lnTo>
                  <a:lnTo>
                    <a:pt x="253" y="282"/>
                  </a:lnTo>
                  <a:lnTo>
                    <a:pt x="246" y="284"/>
                  </a:lnTo>
                  <a:lnTo>
                    <a:pt x="239" y="286"/>
                  </a:lnTo>
                  <a:lnTo>
                    <a:pt x="232" y="288"/>
                  </a:lnTo>
                  <a:lnTo>
                    <a:pt x="225" y="288"/>
                  </a:lnTo>
                  <a:lnTo>
                    <a:pt x="225" y="288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3179" y="2138"/>
              <a:ext cx="294" cy="123"/>
            </a:xfrm>
            <a:custGeom>
              <a:avLst/>
              <a:gdLst>
                <a:gd name="T0" fmla="*/ 587 w 587"/>
                <a:gd name="T1" fmla="*/ 242 h 244"/>
                <a:gd name="T2" fmla="*/ 577 w 587"/>
                <a:gd name="T3" fmla="*/ 226 h 244"/>
                <a:gd name="T4" fmla="*/ 570 w 587"/>
                <a:gd name="T5" fmla="*/ 207 h 244"/>
                <a:gd name="T6" fmla="*/ 562 w 587"/>
                <a:gd name="T7" fmla="*/ 169 h 244"/>
                <a:gd name="T8" fmla="*/ 561 w 587"/>
                <a:gd name="T9" fmla="*/ 138 h 244"/>
                <a:gd name="T10" fmla="*/ 561 w 587"/>
                <a:gd name="T11" fmla="*/ 82 h 244"/>
                <a:gd name="T12" fmla="*/ 560 w 587"/>
                <a:gd name="T13" fmla="*/ 74 h 244"/>
                <a:gd name="T14" fmla="*/ 557 w 587"/>
                <a:gd name="T15" fmla="*/ 58 h 244"/>
                <a:gd name="T16" fmla="*/ 551 w 587"/>
                <a:gd name="T17" fmla="*/ 43 h 244"/>
                <a:gd name="T18" fmla="*/ 541 w 587"/>
                <a:gd name="T19" fmla="*/ 30 h 244"/>
                <a:gd name="T20" fmla="*/ 531 w 587"/>
                <a:gd name="T21" fmla="*/ 18 h 244"/>
                <a:gd name="T22" fmla="*/ 517 w 587"/>
                <a:gd name="T23" fmla="*/ 9 h 244"/>
                <a:gd name="T24" fmla="*/ 502 w 587"/>
                <a:gd name="T25" fmla="*/ 3 h 244"/>
                <a:gd name="T26" fmla="*/ 486 w 587"/>
                <a:gd name="T27" fmla="*/ 0 h 244"/>
                <a:gd name="T28" fmla="*/ 82 w 587"/>
                <a:gd name="T29" fmla="*/ 0 h 244"/>
                <a:gd name="T30" fmla="*/ 74 w 587"/>
                <a:gd name="T31" fmla="*/ 0 h 244"/>
                <a:gd name="T32" fmla="*/ 57 w 587"/>
                <a:gd name="T33" fmla="*/ 3 h 244"/>
                <a:gd name="T34" fmla="*/ 43 w 587"/>
                <a:gd name="T35" fmla="*/ 9 h 244"/>
                <a:gd name="T36" fmla="*/ 30 w 587"/>
                <a:gd name="T37" fmla="*/ 18 h 244"/>
                <a:gd name="T38" fmla="*/ 18 w 587"/>
                <a:gd name="T39" fmla="*/ 30 h 244"/>
                <a:gd name="T40" fmla="*/ 9 w 587"/>
                <a:gd name="T41" fmla="*/ 43 h 244"/>
                <a:gd name="T42" fmla="*/ 3 w 587"/>
                <a:gd name="T43" fmla="*/ 58 h 244"/>
                <a:gd name="T44" fmla="*/ 0 w 587"/>
                <a:gd name="T45" fmla="*/ 74 h 244"/>
                <a:gd name="T46" fmla="*/ 0 w 587"/>
                <a:gd name="T47" fmla="*/ 124 h 244"/>
                <a:gd name="T48" fmla="*/ 0 w 587"/>
                <a:gd name="T49" fmla="*/ 134 h 244"/>
                <a:gd name="T50" fmla="*/ 3 w 587"/>
                <a:gd name="T51" fmla="*/ 150 h 244"/>
                <a:gd name="T52" fmla="*/ 9 w 587"/>
                <a:gd name="T53" fmla="*/ 165 h 244"/>
                <a:gd name="T54" fmla="*/ 18 w 587"/>
                <a:gd name="T55" fmla="*/ 177 h 244"/>
                <a:gd name="T56" fmla="*/ 30 w 587"/>
                <a:gd name="T57" fmla="*/ 189 h 244"/>
                <a:gd name="T58" fmla="*/ 43 w 587"/>
                <a:gd name="T59" fmla="*/ 197 h 244"/>
                <a:gd name="T60" fmla="*/ 57 w 587"/>
                <a:gd name="T61" fmla="*/ 204 h 244"/>
                <a:gd name="T62" fmla="*/ 74 w 587"/>
                <a:gd name="T63" fmla="*/ 207 h 244"/>
                <a:gd name="T64" fmla="*/ 478 w 587"/>
                <a:gd name="T65" fmla="*/ 207 h 244"/>
                <a:gd name="T66" fmla="*/ 486 w 587"/>
                <a:gd name="T67" fmla="*/ 207 h 244"/>
                <a:gd name="T68" fmla="*/ 502 w 587"/>
                <a:gd name="T69" fmla="*/ 204 h 244"/>
                <a:gd name="T70" fmla="*/ 509 w 587"/>
                <a:gd name="T71" fmla="*/ 202 h 244"/>
                <a:gd name="T72" fmla="*/ 531 w 587"/>
                <a:gd name="T73" fmla="*/ 210 h 244"/>
                <a:gd name="T74" fmla="*/ 568 w 587"/>
                <a:gd name="T75" fmla="*/ 230 h 244"/>
                <a:gd name="T76" fmla="*/ 586 w 587"/>
                <a:gd name="T77" fmla="*/ 244 h 244"/>
                <a:gd name="T78" fmla="*/ 587 w 587"/>
                <a:gd name="T79" fmla="*/ 244 h 244"/>
                <a:gd name="T80" fmla="*/ 587 w 587"/>
                <a:gd name="T81" fmla="*/ 24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587" y="242"/>
                  </a:moveTo>
                  <a:lnTo>
                    <a:pt x="587" y="242"/>
                  </a:lnTo>
                  <a:lnTo>
                    <a:pt x="582" y="235"/>
                  </a:lnTo>
                  <a:lnTo>
                    <a:pt x="577" y="226"/>
                  </a:lnTo>
                  <a:lnTo>
                    <a:pt x="574" y="217"/>
                  </a:lnTo>
                  <a:lnTo>
                    <a:pt x="570" y="207"/>
                  </a:lnTo>
                  <a:lnTo>
                    <a:pt x="566" y="188"/>
                  </a:lnTo>
                  <a:lnTo>
                    <a:pt x="562" y="169"/>
                  </a:lnTo>
                  <a:lnTo>
                    <a:pt x="561" y="152"/>
                  </a:lnTo>
                  <a:lnTo>
                    <a:pt x="561" y="138"/>
                  </a:lnTo>
                  <a:lnTo>
                    <a:pt x="561" y="124"/>
                  </a:lnTo>
                  <a:lnTo>
                    <a:pt x="561" y="82"/>
                  </a:lnTo>
                  <a:lnTo>
                    <a:pt x="561" y="82"/>
                  </a:lnTo>
                  <a:lnTo>
                    <a:pt x="560" y="74"/>
                  </a:lnTo>
                  <a:lnTo>
                    <a:pt x="559" y="66"/>
                  </a:lnTo>
                  <a:lnTo>
                    <a:pt x="557" y="58"/>
                  </a:lnTo>
                  <a:lnTo>
                    <a:pt x="554" y="50"/>
                  </a:lnTo>
                  <a:lnTo>
                    <a:pt x="551" y="43"/>
                  </a:lnTo>
                  <a:lnTo>
                    <a:pt x="547" y="36"/>
                  </a:lnTo>
                  <a:lnTo>
                    <a:pt x="541" y="30"/>
                  </a:lnTo>
                  <a:lnTo>
                    <a:pt x="537" y="24"/>
                  </a:lnTo>
                  <a:lnTo>
                    <a:pt x="531" y="18"/>
                  </a:lnTo>
                  <a:lnTo>
                    <a:pt x="524" y="14"/>
                  </a:lnTo>
                  <a:lnTo>
                    <a:pt x="517" y="9"/>
                  </a:lnTo>
                  <a:lnTo>
                    <a:pt x="510" y="6"/>
                  </a:lnTo>
                  <a:lnTo>
                    <a:pt x="502" y="3"/>
                  </a:lnTo>
                  <a:lnTo>
                    <a:pt x="495" y="1"/>
                  </a:lnTo>
                  <a:lnTo>
                    <a:pt x="486" y="0"/>
                  </a:lnTo>
                  <a:lnTo>
                    <a:pt x="4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6" y="1"/>
                  </a:lnTo>
                  <a:lnTo>
                    <a:pt x="57" y="3"/>
                  </a:lnTo>
                  <a:lnTo>
                    <a:pt x="49" y="6"/>
                  </a:lnTo>
                  <a:lnTo>
                    <a:pt x="43" y="9"/>
                  </a:lnTo>
                  <a:lnTo>
                    <a:pt x="36" y="14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4" y="36"/>
                  </a:lnTo>
                  <a:lnTo>
                    <a:pt x="9" y="43"/>
                  </a:lnTo>
                  <a:lnTo>
                    <a:pt x="6" y="50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1" y="142"/>
                  </a:lnTo>
                  <a:lnTo>
                    <a:pt x="3" y="150"/>
                  </a:lnTo>
                  <a:lnTo>
                    <a:pt x="6" y="157"/>
                  </a:lnTo>
                  <a:lnTo>
                    <a:pt x="9" y="165"/>
                  </a:lnTo>
                  <a:lnTo>
                    <a:pt x="14" y="171"/>
                  </a:lnTo>
                  <a:lnTo>
                    <a:pt x="18" y="177"/>
                  </a:lnTo>
                  <a:lnTo>
                    <a:pt x="24" y="183"/>
                  </a:lnTo>
                  <a:lnTo>
                    <a:pt x="30" y="189"/>
                  </a:lnTo>
                  <a:lnTo>
                    <a:pt x="36" y="194"/>
                  </a:lnTo>
                  <a:lnTo>
                    <a:pt x="43" y="197"/>
                  </a:lnTo>
                  <a:lnTo>
                    <a:pt x="49" y="200"/>
                  </a:lnTo>
                  <a:lnTo>
                    <a:pt x="57" y="204"/>
                  </a:lnTo>
                  <a:lnTo>
                    <a:pt x="66" y="206"/>
                  </a:lnTo>
                  <a:lnTo>
                    <a:pt x="74" y="207"/>
                  </a:lnTo>
                  <a:lnTo>
                    <a:pt x="82" y="207"/>
                  </a:lnTo>
                  <a:lnTo>
                    <a:pt x="478" y="207"/>
                  </a:lnTo>
                  <a:lnTo>
                    <a:pt x="478" y="207"/>
                  </a:lnTo>
                  <a:lnTo>
                    <a:pt x="486" y="207"/>
                  </a:lnTo>
                  <a:lnTo>
                    <a:pt x="494" y="206"/>
                  </a:lnTo>
                  <a:lnTo>
                    <a:pt x="502" y="204"/>
                  </a:lnTo>
                  <a:lnTo>
                    <a:pt x="509" y="202"/>
                  </a:lnTo>
                  <a:lnTo>
                    <a:pt x="509" y="202"/>
                  </a:lnTo>
                  <a:lnTo>
                    <a:pt x="521" y="205"/>
                  </a:lnTo>
                  <a:lnTo>
                    <a:pt x="531" y="210"/>
                  </a:lnTo>
                  <a:lnTo>
                    <a:pt x="549" y="219"/>
                  </a:lnTo>
                  <a:lnTo>
                    <a:pt x="568" y="230"/>
                  </a:lnTo>
                  <a:lnTo>
                    <a:pt x="586" y="244"/>
                  </a:lnTo>
                  <a:lnTo>
                    <a:pt x="586" y="244"/>
                  </a:lnTo>
                  <a:lnTo>
                    <a:pt x="587" y="244"/>
                  </a:lnTo>
                  <a:lnTo>
                    <a:pt x="587" y="244"/>
                  </a:lnTo>
                  <a:lnTo>
                    <a:pt x="587" y="242"/>
                  </a:lnTo>
                  <a:lnTo>
                    <a:pt x="587" y="242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3159" y="2004"/>
              <a:ext cx="294" cy="122"/>
            </a:xfrm>
            <a:custGeom>
              <a:avLst/>
              <a:gdLst>
                <a:gd name="T0" fmla="*/ 0 w 587"/>
                <a:gd name="T1" fmla="*/ 243 h 244"/>
                <a:gd name="T2" fmla="*/ 10 w 587"/>
                <a:gd name="T3" fmla="*/ 227 h 244"/>
                <a:gd name="T4" fmla="*/ 17 w 587"/>
                <a:gd name="T5" fmla="*/ 208 h 244"/>
                <a:gd name="T6" fmla="*/ 25 w 587"/>
                <a:gd name="T7" fmla="*/ 170 h 244"/>
                <a:gd name="T8" fmla="*/ 26 w 587"/>
                <a:gd name="T9" fmla="*/ 139 h 244"/>
                <a:gd name="T10" fmla="*/ 26 w 587"/>
                <a:gd name="T11" fmla="*/ 82 h 244"/>
                <a:gd name="T12" fmla="*/ 27 w 587"/>
                <a:gd name="T13" fmla="*/ 74 h 244"/>
                <a:gd name="T14" fmla="*/ 30 w 587"/>
                <a:gd name="T15" fmla="*/ 58 h 244"/>
                <a:gd name="T16" fmla="*/ 36 w 587"/>
                <a:gd name="T17" fmla="*/ 43 h 244"/>
                <a:gd name="T18" fmla="*/ 46 w 587"/>
                <a:gd name="T19" fmla="*/ 29 h 244"/>
                <a:gd name="T20" fmla="*/ 56 w 587"/>
                <a:gd name="T21" fmla="*/ 19 h 244"/>
                <a:gd name="T22" fmla="*/ 70 w 587"/>
                <a:gd name="T23" fmla="*/ 10 h 244"/>
                <a:gd name="T24" fmla="*/ 85 w 587"/>
                <a:gd name="T25" fmla="*/ 4 h 244"/>
                <a:gd name="T26" fmla="*/ 101 w 587"/>
                <a:gd name="T27" fmla="*/ 1 h 244"/>
                <a:gd name="T28" fmla="*/ 505 w 587"/>
                <a:gd name="T29" fmla="*/ 0 h 244"/>
                <a:gd name="T30" fmla="*/ 513 w 587"/>
                <a:gd name="T31" fmla="*/ 1 h 244"/>
                <a:gd name="T32" fmla="*/ 529 w 587"/>
                <a:gd name="T33" fmla="*/ 4 h 244"/>
                <a:gd name="T34" fmla="*/ 544 w 587"/>
                <a:gd name="T35" fmla="*/ 10 h 244"/>
                <a:gd name="T36" fmla="*/ 557 w 587"/>
                <a:gd name="T37" fmla="*/ 19 h 244"/>
                <a:gd name="T38" fmla="*/ 569 w 587"/>
                <a:gd name="T39" fmla="*/ 29 h 244"/>
                <a:gd name="T40" fmla="*/ 578 w 587"/>
                <a:gd name="T41" fmla="*/ 43 h 244"/>
                <a:gd name="T42" fmla="*/ 584 w 587"/>
                <a:gd name="T43" fmla="*/ 58 h 244"/>
                <a:gd name="T44" fmla="*/ 587 w 587"/>
                <a:gd name="T45" fmla="*/ 74 h 244"/>
                <a:gd name="T46" fmla="*/ 587 w 587"/>
                <a:gd name="T47" fmla="*/ 125 h 244"/>
                <a:gd name="T48" fmla="*/ 587 w 587"/>
                <a:gd name="T49" fmla="*/ 133 h 244"/>
                <a:gd name="T50" fmla="*/ 584 w 587"/>
                <a:gd name="T51" fmla="*/ 149 h 244"/>
                <a:gd name="T52" fmla="*/ 578 w 587"/>
                <a:gd name="T53" fmla="*/ 164 h 244"/>
                <a:gd name="T54" fmla="*/ 569 w 587"/>
                <a:gd name="T55" fmla="*/ 178 h 244"/>
                <a:gd name="T56" fmla="*/ 557 w 587"/>
                <a:gd name="T57" fmla="*/ 188 h 244"/>
                <a:gd name="T58" fmla="*/ 544 w 587"/>
                <a:gd name="T59" fmla="*/ 198 h 244"/>
                <a:gd name="T60" fmla="*/ 529 w 587"/>
                <a:gd name="T61" fmla="*/ 205 h 244"/>
                <a:gd name="T62" fmla="*/ 513 w 587"/>
                <a:gd name="T63" fmla="*/ 207 h 244"/>
                <a:gd name="T64" fmla="*/ 109 w 587"/>
                <a:gd name="T65" fmla="*/ 208 h 244"/>
                <a:gd name="T66" fmla="*/ 101 w 587"/>
                <a:gd name="T67" fmla="*/ 207 h 244"/>
                <a:gd name="T68" fmla="*/ 85 w 587"/>
                <a:gd name="T69" fmla="*/ 205 h 244"/>
                <a:gd name="T70" fmla="*/ 78 w 587"/>
                <a:gd name="T71" fmla="*/ 202 h 244"/>
                <a:gd name="T72" fmla="*/ 56 w 587"/>
                <a:gd name="T73" fmla="*/ 209 h 244"/>
                <a:gd name="T74" fmla="*/ 19 w 587"/>
                <a:gd name="T75" fmla="*/ 231 h 244"/>
                <a:gd name="T76" fmla="*/ 1 w 587"/>
                <a:gd name="T77" fmla="*/ 244 h 244"/>
                <a:gd name="T78" fmla="*/ 0 w 587"/>
                <a:gd name="T79" fmla="*/ 244 h 244"/>
                <a:gd name="T80" fmla="*/ 0 w 587"/>
                <a:gd name="T81" fmla="*/ 24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0" y="243"/>
                  </a:moveTo>
                  <a:lnTo>
                    <a:pt x="0" y="243"/>
                  </a:lnTo>
                  <a:lnTo>
                    <a:pt x="5" y="235"/>
                  </a:lnTo>
                  <a:lnTo>
                    <a:pt x="10" y="227"/>
                  </a:lnTo>
                  <a:lnTo>
                    <a:pt x="13" y="217"/>
                  </a:lnTo>
                  <a:lnTo>
                    <a:pt x="17" y="208"/>
                  </a:lnTo>
                  <a:lnTo>
                    <a:pt x="21" y="188"/>
                  </a:lnTo>
                  <a:lnTo>
                    <a:pt x="25" y="170"/>
                  </a:lnTo>
                  <a:lnTo>
                    <a:pt x="26" y="153"/>
                  </a:lnTo>
                  <a:lnTo>
                    <a:pt x="26" y="139"/>
                  </a:lnTo>
                  <a:lnTo>
                    <a:pt x="26" y="125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7" y="74"/>
                  </a:lnTo>
                  <a:lnTo>
                    <a:pt x="28" y="66"/>
                  </a:lnTo>
                  <a:lnTo>
                    <a:pt x="30" y="58"/>
                  </a:lnTo>
                  <a:lnTo>
                    <a:pt x="33" y="50"/>
                  </a:lnTo>
                  <a:lnTo>
                    <a:pt x="36" y="43"/>
                  </a:lnTo>
                  <a:lnTo>
                    <a:pt x="40" y="36"/>
                  </a:lnTo>
                  <a:lnTo>
                    <a:pt x="46" y="29"/>
                  </a:lnTo>
                  <a:lnTo>
                    <a:pt x="50" y="24"/>
                  </a:lnTo>
                  <a:lnTo>
                    <a:pt x="56" y="19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77" y="6"/>
                  </a:lnTo>
                  <a:lnTo>
                    <a:pt x="85" y="4"/>
                  </a:lnTo>
                  <a:lnTo>
                    <a:pt x="92" y="2"/>
                  </a:lnTo>
                  <a:lnTo>
                    <a:pt x="101" y="1"/>
                  </a:lnTo>
                  <a:lnTo>
                    <a:pt x="109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13" y="1"/>
                  </a:lnTo>
                  <a:lnTo>
                    <a:pt x="521" y="2"/>
                  </a:lnTo>
                  <a:lnTo>
                    <a:pt x="529" y="4"/>
                  </a:lnTo>
                  <a:lnTo>
                    <a:pt x="538" y="6"/>
                  </a:lnTo>
                  <a:lnTo>
                    <a:pt x="544" y="10"/>
                  </a:lnTo>
                  <a:lnTo>
                    <a:pt x="551" y="14"/>
                  </a:lnTo>
                  <a:lnTo>
                    <a:pt x="557" y="19"/>
                  </a:lnTo>
                  <a:lnTo>
                    <a:pt x="563" y="24"/>
                  </a:lnTo>
                  <a:lnTo>
                    <a:pt x="569" y="29"/>
                  </a:lnTo>
                  <a:lnTo>
                    <a:pt x="573" y="36"/>
                  </a:lnTo>
                  <a:lnTo>
                    <a:pt x="578" y="43"/>
                  </a:lnTo>
                  <a:lnTo>
                    <a:pt x="581" y="50"/>
                  </a:lnTo>
                  <a:lnTo>
                    <a:pt x="584" y="58"/>
                  </a:lnTo>
                  <a:lnTo>
                    <a:pt x="586" y="66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7" y="125"/>
                  </a:lnTo>
                  <a:lnTo>
                    <a:pt x="587" y="125"/>
                  </a:lnTo>
                  <a:lnTo>
                    <a:pt x="587" y="133"/>
                  </a:lnTo>
                  <a:lnTo>
                    <a:pt x="586" y="142"/>
                  </a:lnTo>
                  <a:lnTo>
                    <a:pt x="584" y="149"/>
                  </a:lnTo>
                  <a:lnTo>
                    <a:pt x="581" y="157"/>
                  </a:lnTo>
                  <a:lnTo>
                    <a:pt x="578" y="164"/>
                  </a:lnTo>
                  <a:lnTo>
                    <a:pt x="573" y="171"/>
                  </a:lnTo>
                  <a:lnTo>
                    <a:pt x="569" y="178"/>
                  </a:lnTo>
                  <a:lnTo>
                    <a:pt x="563" y="184"/>
                  </a:lnTo>
                  <a:lnTo>
                    <a:pt x="557" y="188"/>
                  </a:lnTo>
                  <a:lnTo>
                    <a:pt x="551" y="194"/>
                  </a:lnTo>
                  <a:lnTo>
                    <a:pt x="544" y="198"/>
                  </a:lnTo>
                  <a:lnTo>
                    <a:pt x="538" y="201"/>
                  </a:lnTo>
                  <a:lnTo>
                    <a:pt x="529" y="205"/>
                  </a:lnTo>
                  <a:lnTo>
                    <a:pt x="521" y="206"/>
                  </a:lnTo>
                  <a:lnTo>
                    <a:pt x="513" y="207"/>
                  </a:lnTo>
                  <a:lnTo>
                    <a:pt x="505" y="208"/>
                  </a:lnTo>
                  <a:lnTo>
                    <a:pt x="109" y="208"/>
                  </a:lnTo>
                  <a:lnTo>
                    <a:pt x="109" y="208"/>
                  </a:lnTo>
                  <a:lnTo>
                    <a:pt x="101" y="207"/>
                  </a:lnTo>
                  <a:lnTo>
                    <a:pt x="93" y="206"/>
                  </a:lnTo>
                  <a:lnTo>
                    <a:pt x="85" y="205"/>
                  </a:lnTo>
                  <a:lnTo>
                    <a:pt x="78" y="202"/>
                  </a:lnTo>
                  <a:lnTo>
                    <a:pt x="78" y="202"/>
                  </a:lnTo>
                  <a:lnTo>
                    <a:pt x="66" y="206"/>
                  </a:lnTo>
                  <a:lnTo>
                    <a:pt x="56" y="209"/>
                  </a:lnTo>
                  <a:lnTo>
                    <a:pt x="38" y="220"/>
                  </a:lnTo>
                  <a:lnTo>
                    <a:pt x="19" y="231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3276" y="2180"/>
              <a:ext cx="26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49 w 51"/>
                <a:gd name="T7" fmla="*/ 36 h 52"/>
                <a:gd name="T8" fmla="*/ 47 w 51"/>
                <a:gd name="T9" fmla="*/ 40 h 52"/>
                <a:gd name="T10" fmla="*/ 45 w 51"/>
                <a:gd name="T11" fmla="*/ 44 h 52"/>
                <a:gd name="T12" fmla="*/ 40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0 w 51"/>
                <a:gd name="T23" fmla="*/ 52 h 52"/>
                <a:gd name="T24" fmla="*/ 16 w 51"/>
                <a:gd name="T25" fmla="*/ 49 h 52"/>
                <a:gd name="T26" fmla="*/ 11 w 51"/>
                <a:gd name="T27" fmla="*/ 47 h 52"/>
                <a:gd name="T28" fmla="*/ 8 w 51"/>
                <a:gd name="T29" fmla="*/ 44 h 52"/>
                <a:gd name="T30" fmla="*/ 4 w 51"/>
                <a:gd name="T31" fmla="*/ 40 h 52"/>
                <a:gd name="T32" fmla="*/ 2 w 51"/>
                <a:gd name="T33" fmla="*/ 36 h 52"/>
                <a:gd name="T34" fmla="*/ 1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1 w 51"/>
                <a:gd name="T41" fmla="*/ 21 h 52"/>
                <a:gd name="T42" fmla="*/ 2 w 51"/>
                <a:gd name="T43" fmla="*/ 16 h 52"/>
                <a:gd name="T44" fmla="*/ 4 w 51"/>
                <a:gd name="T45" fmla="*/ 11 h 52"/>
                <a:gd name="T46" fmla="*/ 8 w 51"/>
                <a:gd name="T47" fmla="*/ 8 h 52"/>
                <a:gd name="T48" fmla="*/ 11 w 51"/>
                <a:gd name="T49" fmla="*/ 5 h 52"/>
                <a:gd name="T50" fmla="*/ 16 w 51"/>
                <a:gd name="T51" fmla="*/ 2 h 52"/>
                <a:gd name="T52" fmla="*/ 20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0 w 51"/>
                <a:gd name="T63" fmla="*/ 5 h 52"/>
                <a:gd name="T64" fmla="*/ 45 w 51"/>
                <a:gd name="T65" fmla="*/ 8 h 52"/>
                <a:gd name="T66" fmla="*/ 47 w 51"/>
                <a:gd name="T67" fmla="*/ 11 h 52"/>
                <a:gd name="T68" fmla="*/ 49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5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5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313" y="2180"/>
              <a:ext cx="25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50 w 51"/>
                <a:gd name="T7" fmla="*/ 36 h 52"/>
                <a:gd name="T8" fmla="*/ 48 w 51"/>
                <a:gd name="T9" fmla="*/ 40 h 52"/>
                <a:gd name="T10" fmla="*/ 44 w 51"/>
                <a:gd name="T11" fmla="*/ 44 h 52"/>
                <a:gd name="T12" fmla="*/ 41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1 w 51"/>
                <a:gd name="T23" fmla="*/ 52 h 52"/>
                <a:gd name="T24" fmla="*/ 15 w 51"/>
                <a:gd name="T25" fmla="*/ 49 h 52"/>
                <a:gd name="T26" fmla="*/ 12 w 51"/>
                <a:gd name="T27" fmla="*/ 47 h 52"/>
                <a:gd name="T28" fmla="*/ 7 w 51"/>
                <a:gd name="T29" fmla="*/ 44 h 52"/>
                <a:gd name="T30" fmla="*/ 4 w 51"/>
                <a:gd name="T31" fmla="*/ 40 h 52"/>
                <a:gd name="T32" fmla="*/ 1 w 51"/>
                <a:gd name="T33" fmla="*/ 36 h 52"/>
                <a:gd name="T34" fmla="*/ 0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0 w 51"/>
                <a:gd name="T41" fmla="*/ 21 h 52"/>
                <a:gd name="T42" fmla="*/ 1 w 51"/>
                <a:gd name="T43" fmla="*/ 16 h 52"/>
                <a:gd name="T44" fmla="*/ 4 w 51"/>
                <a:gd name="T45" fmla="*/ 11 h 52"/>
                <a:gd name="T46" fmla="*/ 7 w 51"/>
                <a:gd name="T47" fmla="*/ 8 h 52"/>
                <a:gd name="T48" fmla="*/ 12 w 51"/>
                <a:gd name="T49" fmla="*/ 5 h 52"/>
                <a:gd name="T50" fmla="*/ 15 w 51"/>
                <a:gd name="T51" fmla="*/ 2 h 52"/>
                <a:gd name="T52" fmla="*/ 21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1 w 51"/>
                <a:gd name="T63" fmla="*/ 5 h 52"/>
                <a:gd name="T64" fmla="*/ 44 w 51"/>
                <a:gd name="T65" fmla="*/ 8 h 52"/>
                <a:gd name="T66" fmla="*/ 48 w 51"/>
                <a:gd name="T67" fmla="*/ 11 h 52"/>
                <a:gd name="T68" fmla="*/ 50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50" y="36"/>
                  </a:lnTo>
                  <a:lnTo>
                    <a:pt x="48" y="40"/>
                  </a:lnTo>
                  <a:lnTo>
                    <a:pt x="44" y="44"/>
                  </a:lnTo>
                  <a:lnTo>
                    <a:pt x="41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1" y="52"/>
                  </a:lnTo>
                  <a:lnTo>
                    <a:pt x="15" y="49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2" y="5"/>
                  </a:lnTo>
                  <a:lnTo>
                    <a:pt x="15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1" y="5"/>
                  </a:lnTo>
                  <a:lnTo>
                    <a:pt x="44" y="8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349" y="2180"/>
              <a:ext cx="26" cy="26"/>
            </a:xfrm>
            <a:custGeom>
              <a:avLst/>
              <a:gdLst>
                <a:gd name="T0" fmla="*/ 52 w 52"/>
                <a:gd name="T1" fmla="*/ 26 h 52"/>
                <a:gd name="T2" fmla="*/ 52 w 52"/>
                <a:gd name="T3" fmla="*/ 26 h 52"/>
                <a:gd name="T4" fmla="*/ 51 w 52"/>
                <a:gd name="T5" fmla="*/ 31 h 52"/>
                <a:gd name="T6" fmla="*/ 49 w 52"/>
                <a:gd name="T7" fmla="*/ 36 h 52"/>
                <a:gd name="T8" fmla="*/ 47 w 52"/>
                <a:gd name="T9" fmla="*/ 40 h 52"/>
                <a:gd name="T10" fmla="*/ 44 w 52"/>
                <a:gd name="T11" fmla="*/ 44 h 52"/>
                <a:gd name="T12" fmla="*/ 40 w 52"/>
                <a:gd name="T13" fmla="*/ 47 h 52"/>
                <a:gd name="T14" fmla="*/ 36 w 52"/>
                <a:gd name="T15" fmla="*/ 49 h 52"/>
                <a:gd name="T16" fmla="*/ 31 w 52"/>
                <a:gd name="T17" fmla="*/ 52 h 52"/>
                <a:gd name="T18" fmla="*/ 25 w 52"/>
                <a:gd name="T19" fmla="*/ 52 h 52"/>
                <a:gd name="T20" fmla="*/ 25 w 52"/>
                <a:gd name="T21" fmla="*/ 52 h 52"/>
                <a:gd name="T22" fmla="*/ 21 w 52"/>
                <a:gd name="T23" fmla="*/ 52 h 52"/>
                <a:gd name="T24" fmla="*/ 16 w 52"/>
                <a:gd name="T25" fmla="*/ 49 h 52"/>
                <a:gd name="T26" fmla="*/ 11 w 52"/>
                <a:gd name="T27" fmla="*/ 47 h 52"/>
                <a:gd name="T28" fmla="*/ 7 w 52"/>
                <a:gd name="T29" fmla="*/ 44 h 52"/>
                <a:gd name="T30" fmla="*/ 4 w 52"/>
                <a:gd name="T31" fmla="*/ 40 h 52"/>
                <a:gd name="T32" fmla="*/ 2 w 52"/>
                <a:gd name="T33" fmla="*/ 36 h 52"/>
                <a:gd name="T34" fmla="*/ 0 w 52"/>
                <a:gd name="T35" fmla="*/ 31 h 52"/>
                <a:gd name="T36" fmla="*/ 0 w 52"/>
                <a:gd name="T37" fmla="*/ 26 h 52"/>
                <a:gd name="T38" fmla="*/ 0 w 52"/>
                <a:gd name="T39" fmla="*/ 26 h 52"/>
                <a:gd name="T40" fmla="*/ 0 w 52"/>
                <a:gd name="T41" fmla="*/ 21 h 52"/>
                <a:gd name="T42" fmla="*/ 2 w 52"/>
                <a:gd name="T43" fmla="*/ 16 h 52"/>
                <a:gd name="T44" fmla="*/ 4 w 52"/>
                <a:gd name="T45" fmla="*/ 11 h 52"/>
                <a:gd name="T46" fmla="*/ 7 w 52"/>
                <a:gd name="T47" fmla="*/ 8 h 52"/>
                <a:gd name="T48" fmla="*/ 11 w 52"/>
                <a:gd name="T49" fmla="*/ 5 h 52"/>
                <a:gd name="T50" fmla="*/ 16 w 52"/>
                <a:gd name="T51" fmla="*/ 2 h 52"/>
                <a:gd name="T52" fmla="*/ 21 w 52"/>
                <a:gd name="T53" fmla="*/ 1 h 52"/>
                <a:gd name="T54" fmla="*/ 25 w 52"/>
                <a:gd name="T55" fmla="*/ 0 h 52"/>
                <a:gd name="T56" fmla="*/ 25 w 52"/>
                <a:gd name="T57" fmla="*/ 0 h 52"/>
                <a:gd name="T58" fmla="*/ 31 w 52"/>
                <a:gd name="T59" fmla="*/ 1 h 52"/>
                <a:gd name="T60" fmla="*/ 36 w 52"/>
                <a:gd name="T61" fmla="*/ 2 h 52"/>
                <a:gd name="T62" fmla="*/ 40 w 52"/>
                <a:gd name="T63" fmla="*/ 5 h 52"/>
                <a:gd name="T64" fmla="*/ 44 w 52"/>
                <a:gd name="T65" fmla="*/ 8 h 52"/>
                <a:gd name="T66" fmla="*/ 47 w 52"/>
                <a:gd name="T67" fmla="*/ 11 h 52"/>
                <a:gd name="T68" fmla="*/ 49 w 52"/>
                <a:gd name="T69" fmla="*/ 16 h 52"/>
                <a:gd name="T70" fmla="*/ 51 w 52"/>
                <a:gd name="T71" fmla="*/ 21 h 52"/>
                <a:gd name="T72" fmla="*/ 52 w 52"/>
                <a:gd name="T73" fmla="*/ 26 h 52"/>
                <a:gd name="T74" fmla="*/ 52 w 52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52">
                  <a:moveTo>
                    <a:pt x="52" y="26"/>
                  </a:moveTo>
                  <a:lnTo>
                    <a:pt x="52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4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1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4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2" y="26"/>
                  </a:lnTo>
                  <a:lnTo>
                    <a:pt x="5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 userDrawn="1"/>
          </p:nvSpPr>
          <p:spPr bwMode="auto">
            <a:xfrm>
              <a:off x="3211" y="2046"/>
              <a:ext cx="206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 userDrawn="1"/>
          </p:nvSpPr>
          <p:spPr bwMode="auto">
            <a:xfrm>
              <a:off x="3211" y="2075"/>
              <a:ext cx="107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Freeform 12"/>
          <p:cNvSpPr>
            <a:spLocks/>
          </p:cNvSpPr>
          <p:nvPr userDrawn="1"/>
        </p:nvSpPr>
        <p:spPr bwMode="auto">
          <a:xfrm>
            <a:off x="0" y="5878960"/>
            <a:ext cx="9144000" cy="98871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3BC2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251"/>
            <a:ext cx="2555639" cy="191683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22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24936" cy="576064"/>
          </a:xfrm>
        </p:spPr>
        <p:txBody>
          <a:bodyPr>
            <a:normAutofit/>
          </a:bodyPr>
          <a:lstStyle>
            <a:lvl1pPr algn="l"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5472608"/>
          </a:xfrm>
        </p:spPr>
        <p:txBody>
          <a:bodyPr>
            <a:normAutofit/>
          </a:bodyPr>
          <a:lstStyle>
            <a:lvl1pPr marL="360000" indent="-288000">
              <a:lnSpc>
                <a:spcPts val="32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>
              <a:lnSpc>
                <a:spcPts val="3200"/>
              </a:lnSpc>
              <a:spcBef>
                <a:spcPts val="500"/>
              </a:spcBef>
              <a:defRPr sz="2400" b="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1790-F87D-46C3-8A9A-A39F51776E2B}" type="datetimeFigureOut">
              <a:rPr lang="zh-TW" altLang="en-US" smtClean="0"/>
              <a:t>2020/2/5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44F1-1257-4C25-AB8A-807CA769B91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6815519" y="114489"/>
            <a:ext cx="2076961" cy="794231"/>
            <a:chOff x="2474" y="1891"/>
            <a:chExt cx="1681" cy="482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3074" y="1891"/>
              <a:ext cx="482" cy="482"/>
            </a:xfrm>
            <a:custGeom>
              <a:avLst/>
              <a:gdLst>
                <a:gd name="T0" fmla="*/ 963 w 964"/>
                <a:gd name="T1" fmla="*/ 507 h 964"/>
                <a:gd name="T2" fmla="*/ 954 w 964"/>
                <a:gd name="T3" fmla="*/ 579 h 964"/>
                <a:gd name="T4" fmla="*/ 934 w 964"/>
                <a:gd name="T5" fmla="*/ 647 h 964"/>
                <a:gd name="T6" fmla="*/ 906 w 964"/>
                <a:gd name="T7" fmla="*/ 712 h 964"/>
                <a:gd name="T8" fmla="*/ 868 w 964"/>
                <a:gd name="T9" fmla="*/ 770 h 964"/>
                <a:gd name="T10" fmla="*/ 823 w 964"/>
                <a:gd name="T11" fmla="*/ 822 h 964"/>
                <a:gd name="T12" fmla="*/ 771 w 964"/>
                <a:gd name="T13" fmla="*/ 868 h 964"/>
                <a:gd name="T14" fmla="*/ 712 w 964"/>
                <a:gd name="T15" fmla="*/ 905 h 964"/>
                <a:gd name="T16" fmla="*/ 647 w 964"/>
                <a:gd name="T17" fmla="*/ 934 h 964"/>
                <a:gd name="T18" fmla="*/ 580 w 964"/>
                <a:gd name="T19" fmla="*/ 954 h 964"/>
                <a:gd name="T20" fmla="*/ 507 w 964"/>
                <a:gd name="T21" fmla="*/ 963 h 964"/>
                <a:gd name="T22" fmla="*/ 457 w 964"/>
                <a:gd name="T23" fmla="*/ 963 h 964"/>
                <a:gd name="T24" fmla="*/ 385 w 964"/>
                <a:gd name="T25" fmla="*/ 954 h 964"/>
                <a:gd name="T26" fmla="*/ 317 w 964"/>
                <a:gd name="T27" fmla="*/ 934 h 964"/>
                <a:gd name="T28" fmla="*/ 252 w 964"/>
                <a:gd name="T29" fmla="*/ 905 h 964"/>
                <a:gd name="T30" fmla="*/ 194 w 964"/>
                <a:gd name="T31" fmla="*/ 868 h 964"/>
                <a:gd name="T32" fmla="*/ 142 w 964"/>
                <a:gd name="T33" fmla="*/ 822 h 964"/>
                <a:gd name="T34" fmla="*/ 96 w 964"/>
                <a:gd name="T35" fmla="*/ 770 h 964"/>
                <a:gd name="T36" fmla="*/ 59 w 964"/>
                <a:gd name="T37" fmla="*/ 712 h 964"/>
                <a:gd name="T38" fmla="*/ 29 w 964"/>
                <a:gd name="T39" fmla="*/ 647 h 964"/>
                <a:gd name="T40" fmla="*/ 10 w 964"/>
                <a:gd name="T41" fmla="*/ 579 h 964"/>
                <a:gd name="T42" fmla="*/ 1 w 964"/>
                <a:gd name="T43" fmla="*/ 507 h 964"/>
                <a:gd name="T44" fmla="*/ 1 w 964"/>
                <a:gd name="T45" fmla="*/ 457 h 964"/>
                <a:gd name="T46" fmla="*/ 10 w 964"/>
                <a:gd name="T47" fmla="*/ 384 h 964"/>
                <a:gd name="T48" fmla="*/ 29 w 964"/>
                <a:gd name="T49" fmla="*/ 316 h 964"/>
                <a:gd name="T50" fmla="*/ 59 w 964"/>
                <a:gd name="T51" fmla="*/ 252 h 964"/>
                <a:gd name="T52" fmla="*/ 96 w 964"/>
                <a:gd name="T53" fmla="*/ 193 h 964"/>
                <a:gd name="T54" fmla="*/ 142 w 964"/>
                <a:gd name="T55" fmla="*/ 141 h 964"/>
                <a:gd name="T56" fmla="*/ 194 w 964"/>
                <a:gd name="T57" fmla="*/ 95 h 964"/>
                <a:gd name="T58" fmla="*/ 252 w 964"/>
                <a:gd name="T59" fmla="*/ 58 h 964"/>
                <a:gd name="T60" fmla="*/ 317 w 964"/>
                <a:gd name="T61" fmla="*/ 29 h 964"/>
                <a:gd name="T62" fmla="*/ 385 w 964"/>
                <a:gd name="T63" fmla="*/ 10 h 964"/>
                <a:gd name="T64" fmla="*/ 457 w 964"/>
                <a:gd name="T65" fmla="*/ 1 h 964"/>
                <a:gd name="T66" fmla="*/ 507 w 964"/>
                <a:gd name="T67" fmla="*/ 1 h 964"/>
                <a:gd name="T68" fmla="*/ 580 w 964"/>
                <a:gd name="T69" fmla="*/ 10 h 964"/>
                <a:gd name="T70" fmla="*/ 647 w 964"/>
                <a:gd name="T71" fmla="*/ 29 h 964"/>
                <a:gd name="T72" fmla="*/ 712 w 964"/>
                <a:gd name="T73" fmla="*/ 58 h 964"/>
                <a:gd name="T74" fmla="*/ 771 w 964"/>
                <a:gd name="T75" fmla="*/ 95 h 964"/>
                <a:gd name="T76" fmla="*/ 823 w 964"/>
                <a:gd name="T77" fmla="*/ 141 h 964"/>
                <a:gd name="T78" fmla="*/ 868 w 964"/>
                <a:gd name="T79" fmla="*/ 193 h 964"/>
                <a:gd name="T80" fmla="*/ 906 w 964"/>
                <a:gd name="T81" fmla="*/ 252 h 964"/>
                <a:gd name="T82" fmla="*/ 934 w 964"/>
                <a:gd name="T83" fmla="*/ 316 h 964"/>
                <a:gd name="T84" fmla="*/ 954 w 964"/>
                <a:gd name="T85" fmla="*/ 384 h 964"/>
                <a:gd name="T86" fmla="*/ 963 w 964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4" h="964">
                  <a:moveTo>
                    <a:pt x="964" y="482"/>
                  </a:moveTo>
                  <a:lnTo>
                    <a:pt x="964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2" y="625"/>
                  </a:lnTo>
                  <a:lnTo>
                    <a:pt x="934" y="647"/>
                  </a:lnTo>
                  <a:lnTo>
                    <a:pt x="926" y="669"/>
                  </a:lnTo>
                  <a:lnTo>
                    <a:pt x="916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8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6" y="838"/>
                  </a:lnTo>
                  <a:lnTo>
                    <a:pt x="788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1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2" y="964"/>
                  </a:lnTo>
                  <a:lnTo>
                    <a:pt x="482" y="964"/>
                  </a:lnTo>
                  <a:lnTo>
                    <a:pt x="457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2" y="894"/>
                  </a:lnTo>
                  <a:lnTo>
                    <a:pt x="212" y="881"/>
                  </a:lnTo>
                  <a:lnTo>
                    <a:pt x="194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6" y="770"/>
                  </a:lnTo>
                  <a:lnTo>
                    <a:pt x="83" y="751"/>
                  </a:lnTo>
                  <a:lnTo>
                    <a:pt x="70" y="731"/>
                  </a:lnTo>
                  <a:lnTo>
                    <a:pt x="59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10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10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9" y="252"/>
                  </a:lnTo>
                  <a:lnTo>
                    <a:pt x="70" y="232"/>
                  </a:lnTo>
                  <a:lnTo>
                    <a:pt x="83" y="213"/>
                  </a:lnTo>
                  <a:lnTo>
                    <a:pt x="96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4" y="95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7" y="1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1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8" y="110"/>
                  </a:lnTo>
                  <a:lnTo>
                    <a:pt x="806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8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6" y="273"/>
                  </a:lnTo>
                  <a:lnTo>
                    <a:pt x="926" y="295"/>
                  </a:lnTo>
                  <a:lnTo>
                    <a:pt x="934" y="316"/>
                  </a:lnTo>
                  <a:lnTo>
                    <a:pt x="942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4" y="482"/>
                  </a:lnTo>
                  <a:lnTo>
                    <a:pt x="964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474" y="1891"/>
              <a:ext cx="481" cy="482"/>
            </a:xfrm>
            <a:custGeom>
              <a:avLst/>
              <a:gdLst>
                <a:gd name="T0" fmla="*/ 963 w 963"/>
                <a:gd name="T1" fmla="*/ 507 h 964"/>
                <a:gd name="T2" fmla="*/ 954 w 963"/>
                <a:gd name="T3" fmla="*/ 579 h 964"/>
                <a:gd name="T4" fmla="*/ 934 w 963"/>
                <a:gd name="T5" fmla="*/ 647 h 964"/>
                <a:gd name="T6" fmla="*/ 905 w 963"/>
                <a:gd name="T7" fmla="*/ 712 h 964"/>
                <a:gd name="T8" fmla="*/ 867 w 963"/>
                <a:gd name="T9" fmla="*/ 770 h 964"/>
                <a:gd name="T10" fmla="*/ 822 w 963"/>
                <a:gd name="T11" fmla="*/ 822 h 964"/>
                <a:gd name="T12" fmla="*/ 769 w 963"/>
                <a:gd name="T13" fmla="*/ 868 h 964"/>
                <a:gd name="T14" fmla="*/ 711 w 963"/>
                <a:gd name="T15" fmla="*/ 905 h 964"/>
                <a:gd name="T16" fmla="*/ 647 w 963"/>
                <a:gd name="T17" fmla="*/ 934 h 964"/>
                <a:gd name="T18" fmla="*/ 578 w 963"/>
                <a:gd name="T19" fmla="*/ 954 h 964"/>
                <a:gd name="T20" fmla="*/ 507 w 963"/>
                <a:gd name="T21" fmla="*/ 963 h 964"/>
                <a:gd name="T22" fmla="*/ 456 w 963"/>
                <a:gd name="T23" fmla="*/ 963 h 964"/>
                <a:gd name="T24" fmla="*/ 385 w 963"/>
                <a:gd name="T25" fmla="*/ 954 h 964"/>
                <a:gd name="T26" fmla="*/ 315 w 963"/>
                <a:gd name="T27" fmla="*/ 934 h 964"/>
                <a:gd name="T28" fmla="*/ 252 w 963"/>
                <a:gd name="T29" fmla="*/ 905 h 964"/>
                <a:gd name="T30" fmla="*/ 193 w 963"/>
                <a:gd name="T31" fmla="*/ 868 h 964"/>
                <a:gd name="T32" fmla="*/ 140 w 963"/>
                <a:gd name="T33" fmla="*/ 822 h 964"/>
                <a:gd name="T34" fmla="*/ 95 w 963"/>
                <a:gd name="T35" fmla="*/ 770 h 964"/>
                <a:gd name="T36" fmla="*/ 57 w 963"/>
                <a:gd name="T37" fmla="*/ 712 h 964"/>
                <a:gd name="T38" fmla="*/ 29 w 963"/>
                <a:gd name="T39" fmla="*/ 647 h 964"/>
                <a:gd name="T40" fmla="*/ 9 w 963"/>
                <a:gd name="T41" fmla="*/ 579 h 964"/>
                <a:gd name="T42" fmla="*/ 0 w 963"/>
                <a:gd name="T43" fmla="*/ 507 h 964"/>
                <a:gd name="T44" fmla="*/ 0 w 963"/>
                <a:gd name="T45" fmla="*/ 457 h 964"/>
                <a:gd name="T46" fmla="*/ 9 w 963"/>
                <a:gd name="T47" fmla="*/ 384 h 964"/>
                <a:gd name="T48" fmla="*/ 29 w 963"/>
                <a:gd name="T49" fmla="*/ 316 h 964"/>
                <a:gd name="T50" fmla="*/ 57 w 963"/>
                <a:gd name="T51" fmla="*/ 252 h 964"/>
                <a:gd name="T52" fmla="*/ 95 w 963"/>
                <a:gd name="T53" fmla="*/ 193 h 964"/>
                <a:gd name="T54" fmla="*/ 140 w 963"/>
                <a:gd name="T55" fmla="*/ 141 h 964"/>
                <a:gd name="T56" fmla="*/ 193 w 963"/>
                <a:gd name="T57" fmla="*/ 95 h 964"/>
                <a:gd name="T58" fmla="*/ 252 w 963"/>
                <a:gd name="T59" fmla="*/ 58 h 964"/>
                <a:gd name="T60" fmla="*/ 315 w 963"/>
                <a:gd name="T61" fmla="*/ 29 h 964"/>
                <a:gd name="T62" fmla="*/ 385 w 963"/>
                <a:gd name="T63" fmla="*/ 10 h 964"/>
                <a:gd name="T64" fmla="*/ 456 w 963"/>
                <a:gd name="T65" fmla="*/ 1 h 964"/>
                <a:gd name="T66" fmla="*/ 507 w 963"/>
                <a:gd name="T67" fmla="*/ 1 h 964"/>
                <a:gd name="T68" fmla="*/ 578 w 963"/>
                <a:gd name="T69" fmla="*/ 10 h 964"/>
                <a:gd name="T70" fmla="*/ 647 w 963"/>
                <a:gd name="T71" fmla="*/ 29 h 964"/>
                <a:gd name="T72" fmla="*/ 711 w 963"/>
                <a:gd name="T73" fmla="*/ 58 h 964"/>
                <a:gd name="T74" fmla="*/ 769 w 963"/>
                <a:gd name="T75" fmla="*/ 95 h 964"/>
                <a:gd name="T76" fmla="*/ 822 w 963"/>
                <a:gd name="T77" fmla="*/ 141 h 964"/>
                <a:gd name="T78" fmla="*/ 867 w 963"/>
                <a:gd name="T79" fmla="*/ 193 h 964"/>
                <a:gd name="T80" fmla="*/ 905 w 963"/>
                <a:gd name="T81" fmla="*/ 252 h 964"/>
                <a:gd name="T82" fmla="*/ 934 w 963"/>
                <a:gd name="T83" fmla="*/ 316 h 964"/>
                <a:gd name="T84" fmla="*/ 954 w 963"/>
                <a:gd name="T85" fmla="*/ 384 h 964"/>
                <a:gd name="T86" fmla="*/ 963 w 963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964">
                  <a:moveTo>
                    <a:pt x="963" y="482"/>
                  </a:moveTo>
                  <a:lnTo>
                    <a:pt x="963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7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1" y="625"/>
                  </a:lnTo>
                  <a:lnTo>
                    <a:pt x="934" y="647"/>
                  </a:lnTo>
                  <a:lnTo>
                    <a:pt x="925" y="669"/>
                  </a:lnTo>
                  <a:lnTo>
                    <a:pt x="916" y="691"/>
                  </a:lnTo>
                  <a:lnTo>
                    <a:pt x="905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7" y="770"/>
                  </a:lnTo>
                  <a:lnTo>
                    <a:pt x="853" y="789"/>
                  </a:lnTo>
                  <a:lnTo>
                    <a:pt x="838" y="806"/>
                  </a:lnTo>
                  <a:lnTo>
                    <a:pt x="822" y="822"/>
                  </a:lnTo>
                  <a:lnTo>
                    <a:pt x="805" y="838"/>
                  </a:lnTo>
                  <a:lnTo>
                    <a:pt x="788" y="853"/>
                  </a:lnTo>
                  <a:lnTo>
                    <a:pt x="769" y="868"/>
                  </a:lnTo>
                  <a:lnTo>
                    <a:pt x="751" y="881"/>
                  </a:lnTo>
                  <a:lnTo>
                    <a:pt x="731" y="894"/>
                  </a:lnTo>
                  <a:lnTo>
                    <a:pt x="711" y="905"/>
                  </a:lnTo>
                  <a:lnTo>
                    <a:pt x="690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4" y="942"/>
                  </a:lnTo>
                  <a:lnTo>
                    <a:pt x="602" y="949"/>
                  </a:lnTo>
                  <a:lnTo>
                    <a:pt x="578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1" y="964"/>
                  </a:lnTo>
                  <a:lnTo>
                    <a:pt x="481" y="964"/>
                  </a:lnTo>
                  <a:lnTo>
                    <a:pt x="456" y="963"/>
                  </a:lnTo>
                  <a:lnTo>
                    <a:pt x="432" y="962"/>
                  </a:lnTo>
                  <a:lnTo>
                    <a:pt x="408" y="958"/>
                  </a:lnTo>
                  <a:lnTo>
                    <a:pt x="385" y="954"/>
                  </a:lnTo>
                  <a:lnTo>
                    <a:pt x="360" y="949"/>
                  </a:lnTo>
                  <a:lnTo>
                    <a:pt x="339" y="942"/>
                  </a:lnTo>
                  <a:lnTo>
                    <a:pt x="315" y="934"/>
                  </a:lnTo>
                  <a:lnTo>
                    <a:pt x="294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1" y="894"/>
                  </a:lnTo>
                  <a:lnTo>
                    <a:pt x="212" y="881"/>
                  </a:lnTo>
                  <a:lnTo>
                    <a:pt x="193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0" y="822"/>
                  </a:lnTo>
                  <a:lnTo>
                    <a:pt x="124" y="806"/>
                  </a:lnTo>
                  <a:lnTo>
                    <a:pt x="109" y="789"/>
                  </a:lnTo>
                  <a:lnTo>
                    <a:pt x="95" y="770"/>
                  </a:lnTo>
                  <a:lnTo>
                    <a:pt x="82" y="751"/>
                  </a:lnTo>
                  <a:lnTo>
                    <a:pt x="69" y="731"/>
                  </a:lnTo>
                  <a:lnTo>
                    <a:pt x="57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9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0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9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7" y="252"/>
                  </a:lnTo>
                  <a:lnTo>
                    <a:pt x="69" y="232"/>
                  </a:lnTo>
                  <a:lnTo>
                    <a:pt x="82" y="213"/>
                  </a:lnTo>
                  <a:lnTo>
                    <a:pt x="95" y="193"/>
                  </a:lnTo>
                  <a:lnTo>
                    <a:pt x="109" y="176"/>
                  </a:lnTo>
                  <a:lnTo>
                    <a:pt x="124" y="157"/>
                  </a:lnTo>
                  <a:lnTo>
                    <a:pt x="140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3" y="95"/>
                  </a:lnTo>
                  <a:lnTo>
                    <a:pt x="212" y="82"/>
                  </a:lnTo>
                  <a:lnTo>
                    <a:pt x="231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5" y="29"/>
                  </a:lnTo>
                  <a:lnTo>
                    <a:pt x="339" y="21"/>
                  </a:lnTo>
                  <a:lnTo>
                    <a:pt x="360" y="16"/>
                  </a:lnTo>
                  <a:lnTo>
                    <a:pt x="385" y="10"/>
                  </a:lnTo>
                  <a:lnTo>
                    <a:pt x="408" y="5"/>
                  </a:lnTo>
                  <a:lnTo>
                    <a:pt x="432" y="3"/>
                  </a:lnTo>
                  <a:lnTo>
                    <a:pt x="456" y="1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2" y="16"/>
                  </a:lnTo>
                  <a:lnTo>
                    <a:pt x="624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0" y="48"/>
                  </a:lnTo>
                  <a:lnTo>
                    <a:pt x="711" y="58"/>
                  </a:lnTo>
                  <a:lnTo>
                    <a:pt x="731" y="70"/>
                  </a:lnTo>
                  <a:lnTo>
                    <a:pt x="751" y="82"/>
                  </a:lnTo>
                  <a:lnTo>
                    <a:pt x="769" y="95"/>
                  </a:lnTo>
                  <a:lnTo>
                    <a:pt x="788" y="110"/>
                  </a:lnTo>
                  <a:lnTo>
                    <a:pt x="805" y="125"/>
                  </a:lnTo>
                  <a:lnTo>
                    <a:pt x="822" y="141"/>
                  </a:lnTo>
                  <a:lnTo>
                    <a:pt x="838" y="157"/>
                  </a:lnTo>
                  <a:lnTo>
                    <a:pt x="853" y="176"/>
                  </a:lnTo>
                  <a:lnTo>
                    <a:pt x="867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5" y="252"/>
                  </a:lnTo>
                  <a:lnTo>
                    <a:pt x="916" y="273"/>
                  </a:lnTo>
                  <a:lnTo>
                    <a:pt x="925" y="295"/>
                  </a:lnTo>
                  <a:lnTo>
                    <a:pt x="934" y="316"/>
                  </a:lnTo>
                  <a:lnTo>
                    <a:pt x="941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7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3" y="482"/>
                  </a:lnTo>
                  <a:lnTo>
                    <a:pt x="963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673" y="1891"/>
              <a:ext cx="482" cy="482"/>
            </a:xfrm>
            <a:custGeom>
              <a:avLst/>
              <a:gdLst>
                <a:gd name="T0" fmla="*/ 963 w 965"/>
                <a:gd name="T1" fmla="*/ 507 h 964"/>
                <a:gd name="T2" fmla="*/ 954 w 965"/>
                <a:gd name="T3" fmla="*/ 579 h 964"/>
                <a:gd name="T4" fmla="*/ 935 w 965"/>
                <a:gd name="T5" fmla="*/ 647 h 964"/>
                <a:gd name="T6" fmla="*/ 906 w 965"/>
                <a:gd name="T7" fmla="*/ 712 h 964"/>
                <a:gd name="T8" fmla="*/ 869 w 965"/>
                <a:gd name="T9" fmla="*/ 770 h 964"/>
                <a:gd name="T10" fmla="*/ 823 w 965"/>
                <a:gd name="T11" fmla="*/ 822 h 964"/>
                <a:gd name="T12" fmla="*/ 771 w 965"/>
                <a:gd name="T13" fmla="*/ 868 h 964"/>
                <a:gd name="T14" fmla="*/ 712 w 965"/>
                <a:gd name="T15" fmla="*/ 905 h 964"/>
                <a:gd name="T16" fmla="*/ 648 w 965"/>
                <a:gd name="T17" fmla="*/ 934 h 964"/>
                <a:gd name="T18" fmla="*/ 580 w 965"/>
                <a:gd name="T19" fmla="*/ 954 h 964"/>
                <a:gd name="T20" fmla="*/ 507 w 965"/>
                <a:gd name="T21" fmla="*/ 963 h 964"/>
                <a:gd name="T22" fmla="*/ 458 w 965"/>
                <a:gd name="T23" fmla="*/ 963 h 964"/>
                <a:gd name="T24" fmla="*/ 385 w 965"/>
                <a:gd name="T25" fmla="*/ 954 h 964"/>
                <a:gd name="T26" fmla="*/ 317 w 965"/>
                <a:gd name="T27" fmla="*/ 934 h 964"/>
                <a:gd name="T28" fmla="*/ 253 w 965"/>
                <a:gd name="T29" fmla="*/ 905 h 964"/>
                <a:gd name="T30" fmla="*/ 194 w 965"/>
                <a:gd name="T31" fmla="*/ 868 h 964"/>
                <a:gd name="T32" fmla="*/ 142 w 965"/>
                <a:gd name="T33" fmla="*/ 822 h 964"/>
                <a:gd name="T34" fmla="*/ 97 w 965"/>
                <a:gd name="T35" fmla="*/ 770 h 964"/>
                <a:gd name="T36" fmla="*/ 59 w 965"/>
                <a:gd name="T37" fmla="*/ 712 h 964"/>
                <a:gd name="T38" fmla="*/ 30 w 965"/>
                <a:gd name="T39" fmla="*/ 647 h 964"/>
                <a:gd name="T40" fmla="*/ 11 w 965"/>
                <a:gd name="T41" fmla="*/ 579 h 964"/>
                <a:gd name="T42" fmla="*/ 1 w 965"/>
                <a:gd name="T43" fmla="*/ 507 h 964"/>
                <a:gd name="T44" fmla="*/ 1 w 965"/>
                <a:gd name="T45" fmla="*/ 457 h 964"/>
                <a:gd name="T46" fmla="*/ 11 w 965"/>
                <a:gd name="T47" fmla="*/ 384 h 964"/>
                <a:gd name="T48" fmla="*/ 30 w 965"/>
                <a:gd name="T49" fmla="*/ 316 h 964"/>
                <a:gd name="T50" fmla="*/ 59 w 965"/>
                <a:gd name="T51" fmla="*/ 252 h 964"/>
                <a:gd name="T52" fmla="*/ 97 w 965"/>
                <a:gd name="T53" fmla="*/ 193 h 964"/>
                <a:gd name="T54" fmla="*/ 142 w 965"/>
                <a:gd name="T55" fmla="*/ 141 h 964"/>
                <a:gd name="T56" fmla="*/ 194 w 965"/>
                <a:gd name="T57" fmla="*/ 95 h 964"/>
                <a:gd name="T58" fmla="*/ 253 w 965"/>
                <a:gd name="T59" fmla="*/ 58 h 964"/>
                <a:gd name="T60" fmla="*/ 317 w 965"/>
                <a:gd name="T61" fmla="*/ 29 h 964"/>
                <a:gd name="T62" fmla="*/ 385 w 965"/>
                <a:gd name="T63" fmla="*/ 10 h 964"/>
                <a:gd name="T64" fmla="*/ 458 w 965"/>
                <a:gd name="T65" fmla="*/ 1 h 964"/>
                <a:gd name="T66" fmla="*/ 507 w 965"/>
                <a:gd name="T67" fmla="*/ 1 h 964"/>
                <a:gd name="T68" fmla="*/ 580 w 965"/>
                <a:gd name="T69" fmla="*/ 10 h 964"/>
                <a:gd name="T70" fmla="*/ 648 w 965"/>
                <a:gd name="T71" fmla="*/ 29 h 964"/>
                <a:gd name="T72" fmla="*/ 712 w 965"/>
                <a:gd name="T73" fmla="*/ 58 h 964"/>
                <a:gd name="T74" fmla="*/ 771 w 965"/>
                <a:gd name="T75" fmla="*/ 95 h 964"/>
                <a:gd name="T76" fmla="*/ 823 w 965"/>
                <a:gd name="T77" fmla="*/ 141 h 964"/>
                <a:gd name="T78" fmla="*/ 869 w 965"/>
                <a:gd name="T79" fmla="*/ 193 h 964"/>
                <a:gd name="T80" fmla="*/ 906 w 965"/>
                <a:gd name="T81" fmla="*/ 252 h 964"/>
                <a:gd name="T82" fmla="*/ 935 w 965"/>
                <a:gd name="T83" fmla="*/ 316 h 964"/>
                <a:gd name="T84" fmla="*/ 954 w 965"/>
                <a:gd name="T85" fmla="*/ 384 h 964"/>
                <a:gd name="T86" fmla="*/ 963 w 965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5" h="964">
                  <a:moveTo>
                    <a:pt x="965" y="482"/>
                  </a:moveTo>
                  <a:lnTo>
                    <a:pt x="965" y="482"/>
                  </a:lnTo>
                  <a:lnTo>
                    <a:pt x="963" y="507"/>
                  </a:lnTo>
                  <a:lnTo>
                    <a:pt x="962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50" y="602"/>
                  </a:lnTo>
                  <a:lnTo>
                    <a:pt x="943" y="625"/>
                  </a:lnTo>
                  <a:lnTo>
                    <a:pt x="935" y="647"/>
                  </a:lnTo>
                  <a:lnTo>
                    <a:pt x="927" y="669"/>
                  </a:lnTo>
                  <a:lnTo>
                    <a:pt x="917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2" y="751"/>
                  </a:lnTo>
                  <a:lnTo>
                    <a:pt x="869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7" y="838"/>
                  </a:lnTo>
                  <a:lnTo>
                    <a:pt x="789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2" y="917"/>
                  </a:lnTo>
                  <a:lnTo>
                    <a:pt x="670" y="926"/>
                  </a:lnTo>
                  <a:lnTo>
                    <a:pt x="648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6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3" y="964"/>
                  </a:lnTo>
                  <a:lnTo>
                    <a:pt x="483" y="964"/>
                  </a:lnTo>
                  <a:lnTo>
                    <a:pt x="458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3" y="905"/>
                  </a:lnTo>
                  <a:lnTo>
                    <a:pt x="233" y="894"/>
                  </a:lnTo>
                  <a:lnTo>
                    <a:pt x="213" y="881"/>
                  </a:lnTo>
                  <a:lnTo>
                    <a:pt x="194" y="868"/>
                  </a:lnTo>
                  <a:lnTo>
                    <a:pt x="177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7" y="770"/>
                  </a:lnTo>
                  <a:lnTo>
                    <a:pt x="83" y="751"/>
                  </a:lnTo>
                  <a:lnTo>
                    <a:pt x="71" y="731"/>
                  </a:lnTo>
                  <a:lnTo>
                    <a:pt x="59" y="712"/>
                  </a:lnTo>
                  <a:lnTo>
                    <a:pt x="49" y="691"/>
                  </a:lnTo>
                  <a:lnTo>
                    <a:pt x="38" y="669"/>
                  </a:lnTo>
                  <a:lnTo>
                    <a:pt x="30" y="647"/>
                  </a:lnTo>
                  <a:lnTo>
                    <a:pt x="22" y="625"/>
                  </a:lnTo>
                  <a:lnTo>
                    <a:pt x="16" y="602"/>
                  </a:lnTo>
                  <a:lnTo>
                    <a:pt x="11" y="579"/>
                  </a:lnTo>
                  <a:lnTo>
                    <a:pt x="6" y="555"/>
                  </a:lnTo>
                  <a:lnTo>
                    <a:pt x="4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4" y="433"/>
                  </a:lnTo>
                  <a:lnTo>
                    <a:pt x="6" y="409"/>
                  </a:lnTo>
                  <a:lnTo>
                    <a:pt x="11" y="384"/>
                  </a:lnTo>
                  <a:lnTo>
                    <a:pt x="16" y="361"/>
                  </a:lnTo>
                  <a:lnTo>
                    <a:pt x="22" y="338"/>
                  </a:lnTo>
                  <a:lnTo>
                    <a:pt x="30" y="316"/>
                  </a:lnTo>
                  <a:lnTo>
                    <a:pt x="38" y="295"/>
                  </a:lnTo>
                  <a:lnTo>
                    <a:pt x="49" y="273"/>
                  </a:lnTo>
                  <a:lnTo>
                    <a:pt x="59" y="252"/>
                  </a:lnTo>
                  <a:lnTo>
                    <a:pt x="71" y="232"/>
                  </a:lnTo>
                  <a:lnTo>
                    <a:pt x="83" y="213"/>
                  </a:lnTo>
                  <a:lnTo>
                    <a:pt x="97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7" y="110"/>
                  </a:lnTo>
                  <a:lnTo>
                    <a:pt x="194" y="95"/>
                  </a:lnTo>
                  <a:lnTo>
                    <a:pt x="213" y="82"/>
                  </a:lnTo>
                  <a:lnTo>
                    <a:pt x="233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8" y="1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6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8" y="29"/>
                  </a:lnTo>
                  <a:lnTo>
                    <a:pt x="670" y="38"/>
                  </a:lnTo>
                  <a:lnTo>
                    <a:pt x="692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9" y="110"/>
                  </a:lnTo>
                  <a:lnTo>
                    <a:pt x="807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9" y="193"/>
                  </a:lnTo>
                  <a:lnTo>
                    <a:pt x="882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5"/>
                  </a:lnTo>
                  <a:lnTo>
                    <a:pt x="935" y="316"/>
                  </a:lnTo>
                  <a:lnTo>
                    <a:pt x="943" y="338"/>
                  </a:lnTo>
                  <a:lnTo>
                    <a:pt x="950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2" y="433"/>
                  </a:lnTo>
                  <a:lnTo>
                    <a:pt x="963" y="457"/>
                  </a:lnTo>
                  <a:lnTo>
                    <a:pt x="965" y="482"/>
                  </a:lnTo>
                  <a:lnTo>
                    <a:pt x="965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2672" y="1966"/>
              <a:ext cx="198" cy="198"/>
            </a:xfrm>
            <a:custGeom>
              <a:avLst/>
              <a:gdLst>
                <a:gd name="T0" fmla="*/ 179 w 396"/>
                <a:gd name="T1" fmla="*/ 396 h 397"/>
                <a:gd name="T2" fmla="*/ 122 w 396"/>
                <a:gd name="T3" fmla="*/ 382 h 397"/>
                <a:gd name="T4" fmla="*/ 73 w 396"/>
                <a:gd name="T5" fmla="*/ 352 h 397"/>
                <a:gd name="T6" fmla="*/ 45 w 396"/>
                <a:gd name="T7" fmla="*/ 324 h 397"/>
                <a:gd name="T8" fmla="*/ 15 w 396"/>
                <a:gd name="T9" fmla="*/ 273 h 397"/>
                <a:gd name="T10" fmla="*/ 1 w 396"/>
                <a:gd name="T11" fmla="*/ 218 h 397"/>
                <a:gd name="T12" fmla="*/ 4 w 396"/>
                <a:gd name="T13" fmla="*/ 160 h 397"/>
                <a:gd name="T14" fmla="*/ 23 w 396"/>
                <a:gd name="T15" fmla="*/ 106 h 397"/>
                <a:gd name="T16" fmla="*/ 58 w 396"/>
                <a:gd name="T17" fmla="*/ 59 h 397"/>
                <a:gd name="T18" fmla="*/ 89 w 396"/>
                <a:gd name="T19" fmla="*/ 34 h 397"/>
                <a:gd name="T20" fmla="*/ 141 w 396"/>
                <a:gd name="T21" fmla="*/ 10 h 397"/>
                <a:gd name="T22" fmla="*/ 198 w 396"/>
                <a:gd name="T23" fmla="*/ 0 h 397"/>
                <a:gd name="T24" fmla="*/ 237 w 396"/>
                <a:gd name="T25" fmla="*/ 4 h 397"/>
                <a:gd name="T26" fmla="*/ 292 w 396"/>
                <a:gd name="T27" fmla="*/ 23 h 397"/>
                <a:gd name="T28" fmla="*/ 339 w 396"/>
                <a:gd name="T29" fmla="*/ 59 h 397"/>
                <a:gd name="T30" fmla="*/ 364 w 396"/>
                <a:gd name="T31" fmla="*/ 89 h 397"/>
                <a:gd name="T32" fmla="*/ 388 w 396"/>
                <a:gd name="T33" fmla="*/ 142 h 397"/>
                <a:gd name="T34" fmla="*/ 396 w 396"/>
                <a:gd name="T35" fmla="*/ 199 h 397"/>
                <a:gd name="T36" fmla="*/ 388 w 396"/>
                <a:gd name="T37" fmla="*/ 255 h 397"/>
                <a:gd name="T38" fmla="*/ 364 w 396"/>
                <a:gd name="T39" fmla="*/ 308 h 397"/>
                <a:gd name="T40" fmla="*/ 339 w 396"/>
                <a:gd name="T41" fmla="*/ 339 h 397"/>
                <a:gd name="T42" fmla="*/ 292 w 396"/>
                <a:gd name="T43" fmla="*/ 374 h 397"/>
                <a:gd name="T44" fmla="*/ 237 w 396"/>
                <a:gd name="T45" fmla="*/ 393 h 397"/>
                <a:gd name="T46" fmla="*/ 198 w 396"/>
                <a:gd name="T47" fmla="*/ 397 h 397"/>
                <a:gd name="T48" fmla="*/ 180 w 396"/>
                <a:gd name="T49" fmla="*/ 12 h 397"/>
                <a:gd name="T50" fmla="*/ 127 w 396"/>
                <a:gd name="T51" fmla="*/ 26 h 397"/>
                <a:gd name="T52" fmla="*/ 80 w 396"/>
                <a:gd name="T53" fmla="*/ 53 h 397"/>
                <a:gd name="T54" fmla="*/ 53 w 396"/>
                <a:gd name="T55" fmla="*/ 80 h 397"/>
                <a:gd name="T56" fmla="*/ 24 w 396"/>
                <a:gd name="T57" fmla="*/ 128 h 397"/>
                <a:gd name="T58" fmla="*/ 12 w 396"/>
                <a:gd name="T59" fmla="*/ 181 h 397"/>
                <a:gd name="T60" fmla="*/ 14 w 396"/>
                <a:gd name="T61" fmla="*/ 234 h 397"/>
                <a:gd name="T62" fmla="*/ 32 w 396"/>
                <a:gd name="T63" fmla="*/ 286 h 397"/>
                <a:gd name="T64" fmla="*/ 66 w 396"/>
                <a:gd name="T65" fmla="*/ 331 h 397"/>
                <a:gd name="T66" fmla="*/ 95 w 396"/>
                <a:gd name="T67" fmla="*/ 355 h 397"/>
                <a:gd name="T68" fmla="*/ 144 w 396"/>
                <a:gd name="T69" fmla="*/ 378 h 397"/>
                <a:gd name="T70" fmla="*/ 198 w 396"/>
                <a:gd name="T71" fmla="*/ 386 h 397"/>
                <a:gd name="T72" fmla="*/ 235 w 396"/>
                <a:gd name="T73" fmla="*/ 383 h 397"/>
                <a:gd name="T74" fmla="*/ 287 w 396"/>
                <a:gd name="T75" fmla="*/ 364 h 397"/>
                <a:gd name="T76" fmla="*/ 331 w 396"/>
                <a:gd name="T77" fmla="*/ 331 h 397"/>
                <a:gd name="T78" fmla="*/ 355 w 396"/>
                <a:gd name="T79" fmla="*/ 302 h 397"/>
                <a:gd name="T80" fmla="*/ 378 w 396"/>
                <a:gd name="T81" fmla="*/ 253 h 397"/>
                <a:gd name="T82" fmla="*/ 386 w 396"/>
                <a:gd name="T83" fmla="*/ 199 h 397"/>
                <a:gd name="T84" fmla="*/ 378 w 396"/>
                <a:gd name="T85" fmla="*/ 146 h 397"/>
                <a:gd name="T86" fmla="*/ 355 w 396"/>
                <a:gd name="T87" fmla="*/ 96 h 397"/>
                <a:gd name="T88" fmla="*/ 331 w 396"/>
                <a:gd name="T89" fmla="*/ 66 h 397"/>
                <a:gd name="T90" fmla="*/ 287 w 396"/>
                <a:gd name="T91" fmla="*/ 34 h 397"/>
                <a:gd name="T92" fmla="*/ 235 w 396"/>
                <a:gd name="T93" fmla="*/ 15 h 397"/>
                <a:gd name="T94" fmla="*/ 198 w 396"/>
                <a:gd name="T95" fmla="*/ 1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6" h="397">
                  <a:moveTo>
                    <a:pt x="198" y="397"/>
                  </a:moveTo>
                  <a:lnTo>
                    <a:pt x="198" y="397"/>
                  </a:lnTo>
                  <a:lnTo>
                    <a:pt x="179" y="396"/>
                  </a:lnTo>
                  <a:lnTo>
                    <a:pt x="159" y="393"/>
                  </a:lnTo>
                  <a:lnTo>
                    <a:pt x="141" y="389"/>
                  </a:lnTo>
                  <a:lnTo>
                    <a:pt x="122" y="382"/>
                  </a:lnTo>
                  <a:lnTo>
                    <a:pt x="105" y="374"/>
                  </a:lnTo>
                  <a:lnTo>
                    <a:pt x="89" y="363"/>
                  </a:lnTo>
                  <a:lnTo>
                    <a:pt x="73" y="352"/>
                  </a:lnTo>
                  <a:lnTo>
                    <a:pt x="58" y="339"/>
                  </a:lnTo>
                  <a:lnTo>
                    <a:pt x="58" y="339"/>
                  </a:lnTo>
                  <a:lnTo>
                    <a:pt x="45" y="324"/>
                  </a:lnTo>
                  <a:lnTo>
                    <a:pt x="32" y="308"/>
                  </a:lnTo>
                  <a:lnTo>
                    <a:pt x="23" y="291"/>
                  </a:lnTo>
                  <a:lnTo>
                    <a:pt x="15" y="273"/>
                  </a:lnTo>
                  <a:lnTo>
                    <a:pt x="8" y="255"/>
                  </a:lnTo>
                  <a:lnTo>
                    <a:pt x="4" y="237"/>
                  </a:lnTo>
                  <a:lnTo>
                    <a:pt x="1" y="218"/>
                  </a:lnTo>
                  <a:lnTo>
                    <a:pt x="0" y="199"/>
                  </a:lnTo>
                  <a:lnTo>
                    <a:pt x="1" y="180"/>
                  </a:lnTo>
                  <a:lnTo>
                    <a:pt x="4" y="160"/>
                  </a:lnTo>
                  <a:lnTo>
                    <a:pt x="8" y="142"/>
                  </a:lnTo>
                  <a:lnTo>
                    <a:pt x="15" y="124"/>
                  </a:lnTo>
                  <a:lnTo>
                    <a:pt x="23" y="106"/>
                  </a:lnTo>
                  <a:lnTo>
                    <a:pt x="32" y="89"/>
                  </a:lnTo>
                  <a:lnTo>
                    <a:pt x="45" y="74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73" y="45"/>
                  </a:lnTo>
                  <a:lnTo>
                    <a:pt x="89" y="34"/>
                  </a:lnTo>
                  <a:lnTo>
                    <a:pt x="105" y="23"/>
                  </a:lnTo>
                  <a:lnTo>
                    <a:pt x="122" y="15"/>
                  </a:lnTo>
                  <a:lnTo>
                    <a:pt x="141" y="10"/>
                  </a:lnTo>
                  <a:lnTo>
                    <a:pt x="159" y="4"/>
                  </a:lnTo>
                  <a:lnTo>
                    <a:pt x="179" y="1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1"/>
                  </a:lnTo>
                  <a:lnTo>
                    <a:pt x="237" y="4"/>
                  </a:lnTo>
                  <a:lnTo>
                    <a:pt x="256" y="10"/>
                  </a:lnTo>
                  <a:lnTo>
                    <a:pt x="274" y="15"/>
                  </a:lnTo>
                  <a:lnTo>
                    <a:pt x="292" y="23"/>
                  </a:lnTo>
                  <a:lnTo>
                    <a:pt x="309" y="34"/>
                  </a:lnTo>
                  <a:lnTo>
                    <a:pt x="324" y="45"/>
                  </a:lnTo>
                  <a:lnTo>
                    <a:pt x="339" y="59"/>
                  </a:lnTo>
                  <a:lnTo>
                    <a:pt x="339" y="59"/>
                  </a:lnTo>
                  <a:lnTo>
                    <a:pt x="353" y="74"/>
                  </a:lnTo>
                  <a:lnTo>
                    <a:pt x="364" y="89"/>
                  </a:lnTo>
                  <a:lnTo>
                    <a:pt x="373" y="106"/>
                  </a:lnTo>
                  <a:lnTo>
                    <a:pt x="383" y="124"/>
                  </a:lnTo>
                  <a:lnTo>
                    <a:pt x="388" y="142"/>
                  </a:lnTo>
                  <a:lnTo>
                    <a:pt x="393" y="160"/>
                  </a:lnTo>
                  <a:lnTo>
                    <a:pt x="395" y="180"/>
                  </a:lnTo>
                  <a:lnTo>
                    <a:pt x="396" y="199"/>
                  </a:lnTo>
                  <a:lnTo>
                    <a:pt x="395" y="218"/>
                  </a:lnTo>
                  <a:lnTo>
                    <a:pt x="393" y="237"/>
                  </a:lnTo>
                  <a:lnTo>
                    <a:pt x="388" y="255"/>
                  </a:lnTo>
                  <a:lnTo>
                    <a:pt x="383" y="273"/>
                  </a:lnTo>
                  <a:lnTo>
                    <a:pt x="373" y="291"/>
                  </a:lnTo>
                  <a:lnTo>
                    <a:pt x="364" y="308"/>
                  </a:lnTo>
                  <a:lnTo>
                    <a:pt x="353" y="324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324" y="352"/>
                  </a:lnTo>
                  <a:lnTo>
                    <a:pt x="309" y="363"/>
                  </a:lnTo>
                  <a:lnTo>
                    <a:pt x="292" y="374"/>
                  </a:lnTo>
                  <a:lnTo>
                    <a:pt x="274" y="382"/>
                  </a:lnTo>
                  <a:lnTo>
                    <a:pt x="256" y="389"/>
                  </a:lnTo>
                  <a:lnTo>
                    <a:pt x="237" y="393"/>
                  </a:lnTo>
                  <a:lnTo>
                    <a:pt x="218" y="396"/>
                  </a:lnTo>
                  <a:lnTo>
                    <a:pt x="198" y="397"/>
                  </a:lnTo>
                  <a:lnTo>
                    <a:pt x="198" y="397"/>
                  </a:lnTo>
                  <a:close/>
                  <a:moveTo>
                    <a:pt x="198" y="11"/>
                  </a:moveTo>
                  <a:lnTo>
                    <a:pt x="198" y="11"/>
                  </a:lnTo>
                  <a:lnTo>
                    <a:pt x="180" y="12"/>
                  </a:lnTo>
                  <a:lnTo>
                    <a:pt x="161" y="15"/>
                  </a:lnTo>
                  <a:lnTo>
                    <a:pt x="144" y="19"/>
                  </a:lnTo>
                  <a:lnTo>
                    <a:pt x="127" y="26"/>
                  </a:lnTo>
                  <a:lnTo>
                    <a:pt x="111" y="34"/>
                  </a:lnTo>
                  <a:lnTo>
                    <a:pt x="95" y="43"/>
                  </a:lnTo>
                  <a:lnTo>
                    <a:pt x="80" y="53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53" y="80"/>
                  </a:lnTo>
                  <a:lnTo>
                    <a:pt x="42" y="96"/>
                  </a:lnTo>
                  <a:lnTo>
                    <a:pt x="32" y="111"/>
                  </a:lnTo>
                  <a:lnTo>
                    <a:pt x="24" y="128"/>
                  </a:lnTo>
                  <a:lnTo>
                    <a:pt x="19" y="146"/>
                  </a:lnTo>
                  <a:lnTo>
                    <a:pt x="14" y="163"/>
                  </a:lnTo>
                  <a:lnTo>
                    <a:pt x="12" y="181"/>
                  </a:lnTo>
                  <a:lnTo>
                    <a:pt x="12" y="199"/>
                  </a:lnTo>
                  <a:lnTo>
                    <a:pt x="12" y="217"/>
                  </a:lnTo>
                  <a:lnTo>
                    <a:pt x="14" y="234"/>
                  </a:lnTo>
                  <a:lnTo>
                    <a:pt x="19" y="253"/>
                  </a:lnTo>
                  <a:lnTo>
                    <a:pt x="24" y="269"/>
                  </a:lnTo>
                  <a:lnTo>
                    <a:pt x="32" y="286"/>
                  </a:lnTo>
                  <a:lnTo>
                    <a:pt x="42" y="302"/>
                  </a:lnTo>
                  <a:lnTo>
                    <a:pt x="53" y="317"/>
                  </a:lnTo>
                  <a:lnTo>
                    <a:pt x="66" y="331"/>
                  </a:lnTo>
                  <a:lnTo>
                    <a:pt x="66" y="331"/>
                  </a:lnTo>
                  <a:lnTo>
                    <a:pt x="80" y="344"/>
                  </a:lnTo>
                  <a:lnTo>
                    <a:pt x="95" y="355"/>
                  </a:lnTo>
                  <a:lnTo>
                    <a:pt x="111" y="364"/>
                  </a:lnTo>
                  <a:lnTo>
                    <a:pt x="127" y="372"/>
                  </a:lnTo>
                  <a:lnTo>
                    <a:pt x="144" y="378"/>
                  </a:lnTo>
                  <a:lnTo>
                    <a:pt x="161" y="383"/>
                  </a:lnTo>
                  <a:lnTo>
                    <a:pt x="180" y="385"/>
                  </a:lnTo>
                  <a:lnTo>
                    <a:pt x="198" y="386"/>
                  </a:lnTo>
                  <a:lnTo>
                    <a:pt x="198" y="386"/>
                  </a:lnTo>
                  <a:lnTo>
                    <a:pt x="217" y="385"/>
                  </a:lnTo>
                  <a:lnTo>
                    <a:pt x="235" y="383"/>
                  </a:lnTo>
                  <a:lnTo>
                    <a:pt x="254" y="378"/>
                  </a:lnTo>
                  <a:lnTo>
                    <a:pt x="270" y="372"/>
                  </a:lnTo>
                  <a:lnTo>
                    <a:pt x="287" y="364"/>
                  </a:lnTo>
                  <a:lnTo>
                    <a:pt x="302" y="355"/>
                  </a:lnTo>
                  <a:lnTo>
                    <a:pt x="317" y="344"/>
                  </a:lnTo>
                  <a:lnTo>
                    <a:pt x="331" y="331"/>
                  </a:lnTo>
                  <a:lnTo>
                    <a:pt x="331" y="331"/>
                  </a:lnTo>
                  <a:lnTo>
                    <a:pt x="343" y="317"/>
                  </a:lnTo>
                  <a:lnTo>
                    <a:pt x="355" y="302"/>
                  </a:lnTo>
                  <a:lnTo>
                    <a:pt x="364" y="286"/>
                  </a:lnTo>
                  <a:lnTo>
                    <a:pt x="372" y="269"/>
                  </a:lnTo>
                  <a:lnTo>
                    <a:pt x="378" y="253"/>
                  </a:lnTo>
                  <a:lnTo>
                    <a:pt x="383" y="234"/>
                  </a:lnTo>
                  <a:lnTo>
                    <a:pt x="385" y="217"/>
                  </a:lnTo>
                  <a:lnTo>
                    <a:pt x="386" y="199"/>
                  </a:lnTo>
                  <a:lnTo>
                    <a:pt x="385" y="181"/>
                  </a:lnTo>
                  <a:lnTo>
                    <a:pt x="383" y="163"/>
                  </a:lnTo>
                  <a:lnTo>
                    <a:pt x="378" y="146"/>
                  </a:lnTo>
                  <a:lnTo>
                    <a:pt x="372" y="128"/>
                  </a:lnTo>
                  <a:lnTo>
                    <a:pt x="364" y="111"/>
                  </a:lnTo>
                  <a:lnTo>
                    <a:pt x="355" y="96"/>
                  </a:lnTo>
                  <a:lnTo>
                    <a:pt x="343" y="80"/>
                  </a:lnTo>
                  <a:lnTo>
                    <a:pt x="331" y="66"/>
                  </a:lnTo>
                  <a:lnTo>
                    <a:pt x="331" y="66"/>
                  </a:lnTo>
                  <a:lnTo>
                    <a:pt x="317" y="53"/>
                  </a:lnTo>
                  <a:lnTo>
                    <a:pt x="302" y="43"/>
                  </a:lnTo>
                  <a:lnTo>
                    <a:pt x="287" y="34"/>
                  </a:lnTo>
                  <a:lnTo>
                    <a:pt x="270" y="26"/>
                  </a:lnTo>
                  <a:lnTo>
                    <a:pt x="254" y="19"/>
                  </a:lnTo>
                  <a:lnTo>
                    <a:pt x="235" y="15"/>
                  </a:lnTo>
                  <a:lnTo>
                    <a:pt x="217" y="12"/>
                  </a:lnTo>
                  <a:lnTo>
                    <a:pt x="198" y="11"/>
                  </a:lnTo>
                  <a:lnTo>
                    <a:pt x="19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688" y="1981"/>
              <a:ext cx="167" cy="167"/>
            </a:xfrm>
            <a:custGeom>
              <a:avLst/>
              <a:gdLst>
                <a:gd name="T0" fmla="*/ 151 w 334"/>
                <a:gd name="T1" fmla="*/ 335 h 335"/>
                <a:gd name="T2" fmla="*/ 104 w 334"/>
                <a:gd name="T3" fmla="*/ 322 h 335"/>
                <a:gd name="T4" fmla="*/ 61 w 334"/>
                <a:gd name="T5" fmla="*/ 298 h 335"/>
                <a:gd name="T6" fmla="*/ 38 w 334"/>
                <a:gd name="T7" fmla="*/ 274 h 335"/>
                <a:gd name="T8" fmla="*/ 13 w 334"/>
                <a:gd name="T9" fmla="*/ 232 h 335"/>
                <a:gd name="T10" fmla="*/ 1 w 334"/>
                <a:gd name="T11" fmla="*/ 185 h 335"/>
                <a:gd name="T12" fmla="*/ 1 w 334"/>
                <a:gd name="T13" fmla="*/ 151 h 335"/>
                <a:gd name="T14" fmla="*/ 13 w 334"/>
                <a:gd name="T15" fmla="*/ 104 h 335"/>
                <a:gd name="T16" fmla="*/ 38 w 334"/>
                <a:gd name="T17" fmla="*/ 61 h 335"/>
                <a:gd name="T18" fmla="*/ 61 w 334"/>
                <a:gd name="T19" fmla="*/ 38 h 335"/>
                <a:gd name="T20" fmla="*/ 104 w 334"/>
                <a:gd name="T21" fmla="*/ 13 h 335"/>
                <a:gd name="T22" fmla="*/ 151 w 334"/>
                <a:gd name="T23" fmla="*/ 2 h 335"/>
                <a:gd name="T24" fmla="*/ 185 w 334"/>
                <a:gd name="T25" fmla="*/ 2 h 335"/>
                <a:gd name="T26" fmla="*/ 232 w 334"/>
                <a:gd name="T27" fmla="*/ 13 h 335"/>
                <a:gd name="T28" fmla="*/ 273 w 334"/>
                <a:gd name="T29" fmla="*/ 38 h 335"/>
                <a:gd name="T30" fmla="*/ 297 w 334"/>
                <a:gd name="T31" fmla="*/ 61 h 335"/>
                <a:gd name="T32" fmla="*/ 322 w 334"/>
                <a:gd name="T33" fmla="*/ 104 h 335"/>
                <a:gd name="T34" fmla="*/ 334 w 334"/>
                <a:gd name="T35" fmla="*/ 151 h 335"/>
                <a:gd name="T36" fmla="*/ 334 w 334"/>
                <a:gd name="T37" fmla="*/ 185 h 335"/>
                <a:gd name="T38" fmla="*/ 322 w 334"/>
                <a:gd name="T39" fmla="*/ 232 h 335"/>
                <a:gd name="T40" fmla="*/ 297 w 334"/>
                <a:gd name="T41" fmla="*/ 274 h 335"/>
                <a:gd name="T42" fmla="*/ 273 w 334"/>
                <a:gd name="T43" fmla="*/ 298 h 335"/>
                <a:gd name="T44" fmla="*/ 232 w 334"/>
                <a:gd name="T45" fmla="*/ 322 h 335"/>
                <a:gd name="T46" fmla="*/ 185 w 334"/>
                <a:gd name="T47" fmla="*/ 335 h 335"/>
                <a:gd name="T48" fmla="*/ 167 w 334"/>
                <a:gd name="T49" fmla="*/ 11 h 335"/>
                <a:gd name="T50" fmla="*/ 136 w 334"/>
                <a:gd name="T51" fmla="*/ 14 h 335"/>
                <a:gd name="T52" fmla="*/ 94 w 334"/>
                <a:gd name="T53" fmla="*/ 29 h 335"/>
                <a:gd name="T54" fmla="*/ 57 w 334"/>
                <a:gd name="T55" fmla="*/ 57 h 335"/>
                <a:gd name="T56" fmla="*/ 37 w 334"/>
                <a:gd name="T57" fmla="*/ 81 h 335"/>
                <a:gd name="T58" fmla="*/ 18 w 334"/>
                <a:gd name="T59" fmla="*/ 123 h 335"/>
                <a:gd name="T60" fmla="*/ 11 w 334"/>
                <a:gd name="T61" fmla="*/ 168 h 335"/>
                <a:gd name="T62" fmla="*/ 14 w 334"/>
                <a:gd name="T63" fmla="*/ 199 h 335"/>
                <a:gd name="T64" fmla="*/ 29 w 334"/>
                <a:gd name="T65" fmla="*/ 241 h 335"/>
                <a:gd name="T66" fmla="*/ 57 w 334"/>
                <a:gd name="T67" fmla="*/ 278 h 335"/>
                <a:gd name="T68" fmla="*/ 81 w 334"/>
                <a:gd name="T69" fmla="*/ 298 h 335"/>
                <a:gd name="T70" fmla="*/ 122 w 334"/>
                <a:gd name="T71" fmla="*/ 317 h 335"/>
                <a:gd name="T72" fmla="*/ 167 w 334"/>
                <a:gd name="T73" fmla="*/ 324 h 335"/>
                <a:gd name="T74" fmla="*/ 198 w 334"/>
                <a:gd name="T75" fmla="*/ 321 h 335"/>
                <a:gd name="T76" fmla="*/ 241 w 334"/>
                <a:gd name="T77" fmla="*/ 306 h 335"/>
                <a:gd name="T78" fmla="*/ 278 w 334"/>
                <a:gd name="T79" fmla="*/ 278 h 335"/>
                <a:gd name="T80" fmla="*/ 297 w 334"/>
                <a:gd name="T81" fmla="*/ 255 h 335"/>
                <a:gd name="T82" fmla="*/ 317 w 334"/>
                <a:gd name="T83" fmla="*/ 214 h 335"/>
                <a:gd name="T84" fmla="*/ 324 w 334"/>
                <a:gd name="T85" fmla="*/ 168 h 335"/>
                <a:gd name="T86" fmla="*/ 320 w 334"/>
                <a:gd name="T87" fmla="*/ 136 h 335"/>
                <a:gd name="T88" fmla="*/ 306 w 334"/>
                <a:gd name="T89" fmla="*/ 94 h 335"/>
                <a:gd name="T90" fmla="*/ 278 w 334"/>
                <a:gd name="T91" fmla="*/ 57 h 335"/>
                <a:gd name="T92" fmla="*/ 254 w 334"/>
                <a:gd name="T93" fmla="*/ 37 h 335"/>
                <a:gd name="T94" fmla="*/ 213 w 334"/>
                <a:gd name="T95" fmla="*/ 18 h 335"/>
                <a:gd name="T96" fmla="*/ 167 w 334"/>
                <a:gd name="T97" fmla="*/ 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" h="335">
                  <a:moveTo>
                    <a:pt x="167" y="335"/>
                  </a:moveTo>
                  <a:lnTo>
                    <a:pt x="167" y="335"/>
                  </a:lnTo>
                  <a:lnTo>
                    <a:pt x="151" y="335"/>
                  </a:lnTo>
                  <a:lnTo>
                    <a:pt x="135" y="332"/>
                  </a:lnTo>
                  <a:lnTo>
                    <a:pt x="119" y="328"/>
                  </a:lnTo>
                  <a:lnTo>
                    <a:pt x="104" y="322"/>
                  </a:lnTo>
                  <a:lnTo>
                    <a:pt x="89" y="315"/>
                  </a:lnTo>
                  <a:lnTo>
                    <a:pt x="75" y="307"/>
                  </a:lnTo>
                  <a:lnTo>
                    <a:pt x="61" y="298"/>
                  </a:lnTo>
                  <a:lnTo>
                    <a:pt x="49" y="286"/>
                  </a:lnTo>
                  <a:lnTo>
                    <a:pt x="49" y="286"/>
                  </a:lnTo>
                  <a:lnTo>
                    <a:pt x="38" y="274"/>
                  </a:lnTo>
                  <a:lnTo>
                    <a:pt x="28" y="261"/>
                  </a:lnTo>
                  <a:lnTo>
                    <a:pt x="20" y="247"/>
                  </a:lnTo>
                  <a:lnTo>
                    <a:pt x="13" y="232"/>
                  </a:lnTo>
                  <a:lnTo>
                    <a:pt x="7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" y="151"/>
                  </a:lnTo>
                  <a:lnTo>
                    <a:pt x="4" y="135"/>
                  </a:lnTo>
                  <a:lnTo>
                    <a:pt x="7" y="119"/>
                  </a:lnTo>
                  <a:lnTo>
                    <a:pt x="13" y="104"/>
                  </a:lnTo>
                  <a:lnTo>
                    <a:pt x="20" y="89"/>
                  </a:lnTo>
                  <a:lnTo>
                    <a:pt x="28" y="75"/>
                  </a:lnTo>
                  <a:lnTo>
                    <a:pt x="38" y="6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61" y="38"/>
                  </a:lnTo>
                  <a:lnTo>
                    <a:pt x="75" y="28"/>
                  </a:lnTo>
                  <a:lnTo>
                    <a:pt x="89" y="20"/>
                  </a:lnTo>
                  <a:lnTo>
                    <a:pt x="104" y="13"/>
                  </a:lnTo>
                  <a:lnTo>
                    <a:pt x="119" y="7"/>
                  </a:lnTo>
                  <a:lnTo>
                    <a:pt x="135" y="4"/>
                  </a:lnTo>
                  <a:lnTo>
                    <a:pt x="151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85" y="2"/>
                  </a:lnTo>
                  <a:lnTo>
                    <a:pt x="201" y="4"/>
                  </a:lnTo>
                  <a:lnTo>
                    <a:pt x="216" y="7"/>
                  </a:lnTo>
                  <a:lnTo>
                    <a:pt x="232" y="13"/>
                  </a:lnTo>
                  <a:lnTo>
                    <a:pt x="247" y="20"/>
                  </a:lnTo>
                  <a:lnTo>
                    <a:pt x="261" y="28"/>
                  </a:lnTo>
                  <a:lnTo>
                    <a:pt x="273" y="38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7" y="61"/>
                  </a:lnTo>
                  <a:lnTo>
                    <a:pt x="307" y="75"/>
                  </a:lnTo>
                  <a:lnTo>
                    <a:pt x="315" y="89"/>
                  </a:lnTo>
                  <a:lnTo>
                    <a:pt x="322" y="104"/>
                  </a:lnTo>
                  <a:lnTo>
                    <a:pt x="327" y="119"/>
                  </a:lnTo>
                  <a:lnTo>
                    <a:pt x="332" y="135"/>
                  </a:lnTo>
                  <a:lnTo>
                    <a:pt x="334" y="151"/>
                  </a:lnTo>
                  <a:lnTo>
                    <a:pt x="334" y="168"/>
                  </a:lnTo>
                  <a:lnTo>
                    <a:pt x="334" y="168"/>
                  </a:lnTo>
                  <a:lnTo>
                    <a:pt x="334" y="185"/>
                  </a:lnTo>
                  <a:lnTo>
                    <a:pt x="332" y="201"/>
                  </a:lnTo>
                  <a:lnTo>
                    <a:pt x="327" y="216"/>
                  </a:lnTo>
                  <a:lnTo>
                    <a:pt x="322" y="232"/>
                  </a:lnTo>
                  <a:lnTo>
                    <a:pt x="315" y="247"/>
                  </a:lnTo>
                  <a:lnTo>
                    <a:pt x="307" y="261"/>
                  </a:lnTo>
                  <a:lnTo>
                    <a:pt x="297" y="274"/>
                  </a:lnTo>
                  <a:lnTo>
                    <a:pt x="286" y="286"/>
                  </a:lnTo>
                  <a:lnTo>
                    <a:pt x="286" y="286"/>
                  </a:lnTo>
                  <a:lnTo>
                    <a:pt x="273" y="298"/>
                  </a:lnTo>
                  <a:lnTo>
                    <a:pt x="261" y="307"/>
                  </a:lnTo>
                  <a:lnTo>
                    <a:pt x="247" y="315"/>
                  </a:lnTo>
                  <a:lnTo>
                    <a:pt x="232" y="322"/>
                  </a:lnTo>
                  <a:lnTo>
                    <a:pt x="216" y="328"/>
                  </a:lnTo>
                  <a:lnTo>
                    <a:pt x="201" y="332"/>
                  </a:lnTo>
                  <a:lnTo>
                    <a:pt x="185" y="335"/>
                  </a:lnTo>
                  <a:lnTo>
                    <a:pt x="167" y="335"/>
                  </a:lnTo>
                  <a:lnTo>
                    <a:pt x="167" y="335"/>
                  </a:lnTo>
                  <a:close/>
                  <a:moveTo>
                    <a:pt x="167" y="11"/>
                  </a:moveTo>
                  <a:lnTo>
                    <a:pt x="167" y="11"/>
                  </a:lnTo>
                  <a:lnTo>
                    <a:pt x="152" y="12"/>
                  </a:lnTo>
                  <a:lnTo>
                    <a:pt x="136" y="14"/>
                  </a:lnTo>
                  <a:lnTo>
                    <a:pt x="122" y="18"/>
                  </a:lnTo>
                  <a:lnTo>
                    <a:pt x="107" y="23"/>
                  </a:lnTo>
                  <a:lnTo>
                    <a:pt x="94" y="29"/>
                  </a:lnTo>
                  <a:lnTo>
                    <a:pt x="81" y="37"/>
                  </a:lnTo>
                  <a:lnTo>
                    <a:pt x="68" y="4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46" y="68"/>
                  </a:lnTo>
                  <a:lnTo>
                    <a:pt x="37" y="81"/>
                  </a:lnTo>
                  <a:lnTo>
                    <a:pt x="29" y="94"/>
                  </a:lnTo>
                  <a:lnTo>
                    <a:pt x="23" y="108"/>
                  </a:lnTo>
                  <a:lnTo>
                    <a:pt x="18" y="123"/>
                  </a:lnTo>
                  <a:lnTo>
                    <a:pt x="14" y="136"/>
                  </a:lnTo>
                  <a:lnTo>
                    <a:pt x="12" y="153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2" y="184"/>
                  </a:lnTo>
                  <a:lnTo>
                    <a:pt x="14" y="199"/>
                  </a:lnTo>
                  <a:lnTo>
                    <a:pt x="18" y="214"/>
                  </a:lnTo>
                  <a:lnTo>
                    <a:pt x="23" y="227"/>
                  </a:lnTo>
                  <a:lnTo>
                    <a:pt x="29" y="241"/>
                  </a:lnTo>
                  <a:lnTo>
                    <a:pt x="37" y="255"/>
                  </a:lnTo>
                  <a:lnTo>
                    <a:pt x="46" y="267"/>
                  </a:lnTo>
                  <a:lnTo>
                    <a:pt x="57" y="278"/>
                  </a:lnTo>
                  <a:lnTo>
                    <a:pt x="57" y="278"/>
                  </a:lnTo>
                  <a:lnTo>
                    <a:pt x="68" y="288"/>
                  </a:lnTo>
                  <a:lnTo>
                    <a:pt x="81" y="298"/>
                  </a:lnTo>
                  <a:lnTo>
                    <a:pt x="94" y="306"/>
                  </a:lnTo>
                  <a:lnTo>
                    <a:pt x="107" y="313"/>
                  </a:lnTo>
                  <a:lnTo>
                    <a:pt x="122" y="317"/>
                  </a:lnTo>
                  <a:lnTo>
                    <a:pt x="136" y="321"/>
                  </a:lnTo>
                  <a:lnTo>
                    <a:pt x="152" y="323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83" y="323"/>
                  </a:lnTo>
                  <a:lnTo>
                    <a:pt x="198" y="321"/>
                  </a:lnTo>
                  <a:lnTo>
                    <a:pt x="213" y="317"/>
                  </a:lnTo>
                  <a:lnTo>
                    <a:pt x="227" y="313"/>
                  </a:lnTo>
                  <a:lnTo>
                    <a:pt x="241" y="306"/>
                  </a:lnTo>
                  <a:lnTo>
                    <a:pt x="254" y="298"/>
                  </a:lnTo>
                  <a:lnTo>
                    <a:pt x="266" y="288"/>
                  </a:lnTo>
                  <a:lnTo>
                    <a:pt x="278" y="278"/>
                  </a:lnTo>
                  <a:lnTo>
                    <a:pt x="278" y="278"/>
                  </a:lnTo>
                  <a:lnTo>
                    <a:pt x="288" y="267"/>
                  </a:lnTo>
                  <a:lnTo>
                    <a:pt x="297" y="255"/>
                  </a:lnTo>
                  <a:lnTo>
                    <a:pt x="306" y="241"/>
                  </a:lnTo>
                  <a:lnTo>
                    <a:pt x="312" y="227"/>
                  </a:lnTo>
                  <a:lnTo>
                    <a:pt x="317" y="214"/>
                  </a:lnTo>
                  <a:lnTo>
                    <a:pt x="320" y="199"/>
                  </a:lnTo>
                  <a:lnTo>
                    <a:pt x="323" y="184"/>
                  </a:lnTo>
                  <a:lnTo>
                    <a:pt x="324" y="168"/>
                  </a:lnTo>
                  <a:lnTo>
                    <a:pt x="324" y="168"/>
                  </a:lnTo>
                  <a:lnTo>
                    <a:pt x="323" y="153"/>
                  </a:lnTo>
                  <a:lnTo>
                    <a:pt x="320" y="136"/>
                  </a:lnTo>
                  <a:lnTo>
                    <a:pt x="317" y="123"/>
                  </a:lnTo>
                  <a:lnTo>
                    <a:pt x="312" y="108"/>
                  </a:lnTo>
                  <a:lnTo>
                    <a:pt x="306" y="94"/>
                  </a:lnTo>
                  <a:lnTo>
                    <a:pt x="297" y="81"/>
                  </a:lnTo>
                  <a:lnTo>
                    <a:pt x="288" y="68"/>
                  </a:lnTo>
                  <a:lnTo>
                    <a:pt x="278" y="57"/>
                  </a:lnTo>
                  <a:lnTo>
                    <a:pt x="278" y="57"/>
                  </a:lnTo>
                  <a:lnTo>
                    <a:pt x="266" y="47"/>
                  </a:lnTo>
                  <a:lnTo>
                    <a:pt x="254" y="37"/>
                  </a:lnTo>
                  <a:lnTo>
                    <a:pt x="241" y="29"/>
                  </a:lnTo>
                  <a:lnTo>
                    <a:pt x="227" y="23"/>
                  </a:lnTo>
                  <a:lnTo>
                    <a:pt x="213" y="18"/>
                  </a:lnTo>
                  <a:lnTo>
                    <a:pt x="198" y="14"/>
                  </a:lnTo>
                  <a:lnTo>
                    <a:pt x="183" y="12"/>
                  </a:lnTo>
                  <a:lnTo>
                    <a:pt x="167" y="11"/>
                  </a:lnTo>
                  <a:lnTo>
                    <a:pt x="16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2684" y="2133"/>
              <a:ext cx="19" cy="19"/>
            </a:xfrm>
            <a:custGeom>
              <a:avLst/>
              <a:gdLst>
                <a:gd name="T0" fmla="*/ 8 w 39"/>
                <a:gd name="T1" fmla="*/ 40 h 40"/>
                <a:gd name="T2" fmla="*/ 0 w 39"/>
                <a:gd name="T3" fmla="*/ 33 h 40"/>
                <a:gd name="T4" fmla="*/ 32 w 39"/>
                <a:gd name="T5" fmla="*/ 0 h 40"/>
                <a:gd name="T6" fmla="*/ 39 w 39"/>
                <a:gd name="T7" fmla="*/ 9 h 40"/>
                <a:gd name="T8" fmla="*/ 8 w 39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8" y="40"/>
                  </a:moveTo>
                  <a:lnTo>
                    <a:pt x="0" y="33"/>
                  </a:lnTo>
                  <a:lnTo>
                    <a:pt x="32" y="0"/>
                  </a:lnTo>
                  <a:lnTo>
                    <a:pt x="39" y="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2553" y="2144"/>
              <a:ext cx="139" cy="139"/>
            </a:xfrm>
            <a:custGeom>
              <a:avLst/>
              <a:gdLst>
                <a:gd name="T0" fmla="*/ 27 w 278"/>
                <a:gd name="T1" fmla="*/ 279 h 279"/>
                <a:gd name="T2" fmla="*/ 27 w 278"/>
                <a:gd name="T3" fmla="*/ 279 h 279"/>
                <a:gd name="T4" fmla="*/ 20 w 278"/>
                <a:gd name="T5" fmla="*/ 278 h 279"/>
                <a:gd name="T6" fmla="*/ 15 w 278"/>
                <a:gd name="T7" fmla="*/ 275 h 279"/>
                <a:gd name="T8" fmla="*/ 4 w 278"/>
                <a:gd name="T9" fmla="*/ 264 h 279"/>
                <a:gd name="T10" fmla="*/ 4 w 278"/>
                <a:gd name="T11" fmla="*/ 264 h 279"/>
                <a:gd name="T12" fmla="*/ 1 w 278"/>
                <a:gd name="T13" fmla="*/ 258 h 279"/>
                <a:gd name="T14" fmla="*/ 0 w 278"/>
                <a:gd name="T15" fmla="*/ 253 h 279"/>
                <a:gd name="T16" fmla="*/ 0 w 278"/>
                <a:gd name="T17" fmla="*/ 253 h 279"/>
                <a:gd name="T18" fmla="*/ 1 w 278"/>
                <a:gd name="T19" fmla="*/ 246 h 279"/>
                <a:gd name="T20" fmla="*/ 4 w 278"/>
                <a:gd name="T21" fmla="*/ 240 h 279"/>
                <a:gd name="T22" fmla="*/ 239 w 278"/>
                <a:gd name="T23" fmla="*/ 5 h 279"/>
                <a:gd name="T24" fmla="*/ 239 w 278"/>
                <a:gd name="T25" fmla="*/ 5 h 279"/>
                <a:gd name="T26" fmla="*/ 245 w 278"/>
                <a:gd name="T27" fmla="*/ 2 h 279"/>
                <a:gd name="T28" fmla="*/ 252 w 278"/>
                <a:gd name="T29" fmla="*/ 0 h 279"/>
                <a:gd name="T30" fmla="*/ 252 w 278"/>
                <a:gd name="T31" fmla="*/ 0 h 279"/>
                <a:gd name="T32" fmla="*/ 258 w 278"/>
                <a:gd name="T33" fmla="*/ 2 h 279"/>
                <a:gd name="T34" fmla="*/ 263 w 278"/>
                <a:gd name="T35" fmla="*/ 5 h 279"/>
                <a:gd name="T36" fmla="*/ 274 w 278"/>
                <a:gd name="T37" fmla="*/ 15 h 279"/>
                <a:gd name="T38" fmla="*/ 274 w 278"/>
                <a:gd name="T39" fmla="*/ 15 h 279"/>
                <a:gd name="T40" fmla="*/ 276 w 278"/>
                <a:gd name="T41" fmla="*/ 18 h 279"/>
                <a:gd name="T42" fmla="*/ 277 w 278"/>
                <a:gd name="T43" fmla="*/ 21 h 279"/>
                <a:gd name="T44" fmla="*/ 278 w 278"/>
                <a:gd name="T45" fmla="*/ 28 h 279"/>
                <a:gd name="T46" fmla="*/ 277 w 278"/>
                <a:gd name="T47" fmla="*/ 34 h 279"/>
                <a:gd name="T48" fmla="*/ 276 w 278"/>
                <a:gd name="T49" fmla="*/ 37 h 279"/>
                <a:gd name="T50" fmla="*/ 274 w 278"/>
                <a:gd name="T51" fmla="*/ 40 h 279"/>
                <a:gd name="T52" fmla="*/ 39 w 278"/>
                <a:gd name="T53" fmla="*/ 275 h 279"/>
                <a:gd name="T54" fmla="*/ 39 w 278"/>
                <a:gd name="T55" fmla="*/ 275 h 279"/>
                <a:gd name="T56" fmla="*/ 33 w 278"/>
                <a:gd name="T57" fmla="*/ 278 h 279"/>
                <a:gd name="T58" fmla="*/ 27 w 278"/>
                <a:gd name="T59" fmla="*/ 279 h 279"/>
                <a:gd name="T60" fmla="*/ 27 w 278"/>
                <a:gd name="T61" fmla="*/ 279 h 279"/>
                <a:gd name="T62" fmla="*/ 252 w 278"/>
                <a:gd name="T63" fmla="*/ 11 h 279"/>
                <a:gd name="T64" fmla="*/ 252 w 278"/>
                <a:gd name="T65" fmla="*/ 11 h 279"/>
                <a:gd name="T66" fmla="*/ 250 w 278"/>
                <a:gd name="T67" fmla="*/ 12 h 279"/>
                <a:gd name="T68" fmla="*/ 247 w 278"/>
                <a:gd name="T69" fmla="*/ 13 h 279"/>
                <a:gd name="T70" fmla="*/ 12 w 278"/>
                <a:gd name="T71" fmla="*/ 248 h 279"/>
                <a:gd name="T72" fmla="*/ 12 w 278"/>
                <a:gd name="T73" fmla="*/ 248 h 279"/>
                <a:gd name="T74" fmla="*/ 11 w 278"/>
                <a:gd name="T75" fmla="*/ 250 h 279"/>
                <a:gd name="T76" fmla="*/ 10 w 278"/>
                <a:gd name="T77" fmla="*/ 253 h 279"/>
                <a:gd name="T78" fmla="*/ 10 w 278"/>
                <a:gd name="T79" fmla="*/ 253 h 279"/>
                <a:gd name="T80" fmla="*/ 11 w 278"/>
                <a:gd name="T81" fmla="*/ 255 h 279"/>
                <a:gd name="T82" fmla="*/ 12 w 278"/>
                <a:gd name="T83" fmla="*/ 257 h 279"/>
                <a:gd name="T84" fmla="*/ 23 w 278"/>
                <a:gd name="T85" fmla="*/ 267 h 279"/>
                <a:gd name="T86" fmla="*/ 23 w 278"/>
                <a:gd name="T87" fmla="*/ 267 h 279"/>
                <a:gd name="T88" fmla="*/ 25 w 278"/>
                <a:gd name="T89" fmla="*/ 269 h 279"/>
                <a:gd name="T90" fmla="*/ 27 w 278"/>
                <a:gd name="T91" fmla="*/ 269 h 279"/>
                <a:gd name="T92" fmla="*/ 30 w 278"/>
                <a:gd name="T93" fmla="*/ 269 h 279"/>
                <a:gd name="T94" fmla="*/ 31 w 278"/>
                <a:gd name="T95" fmla="*/ 267 h 279"/>
                <a:gd name="T96" fmla="*/ 267 w 278"/>
                <a:gd name="T97" fmla="*/ 31 h 279"/>
                <a:gd name="T98" fmla="*/ 267 w 278"/>
                <a:gd name="T99" fmla="*/ 31 h 279"/>
                <a:gd name="T100" fmla="*/ 268 w 278"/>
                <a:gd name="T101" fmla="*/ 30 h 279"/>
                <a:gd name="T102" fmla="*/ 268 w 278"/>
                <a:gd name="T103" fmla="*/ 28 h 279"/>
                <a:gd name="T104" fmla="*/ 268 w 278"/>
                <a:gd name="T105" fmla="*/ 25 h 279"/>
                <a:gd name="T106" fmla="*/ 267 w 278"/>
                <a:gd name="T107" fmla="*/ 23 h 279"/>
                <a:gd name="T108" fmla="*/ 257 w 278"/>
                <a:gd name="T109" fmla="*/ 13 h 279"/>
                <a:gd name="T110" fmla="*/ 257 w 278"/>
                <a:gd name="T111" fmla="*/ 13 h 279"/>
                <a:gd name="T112" fmla="*/ 254 w 278"/>
                <a:gd name="T113" fmla="*/ 12 h 279"/>
                <a:gd name="T114" fmla="*/ 252 w 278"/>
                <a:gd name="T115" fmla="*/ 11 h 279"/>
                <a:gd name="T116" fmla="*/ 252 w 278"/>
                <a:gd name="T117" fmla="*/ 1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79">
                  <a:moveTo>
                    <a:pt x="27" y="279"/>
                  </a:moveTo>
                  <a:lnTo>
                    <a:pt x="27" y="279"/>
                  </a:lnTo>
                  <a:lnTo>
                    <a:pt x="20" y="278"/>
                  </a:lnTo>
                  <a:lnTo>
                    <a:pt x="15" y="275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1" y="258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46"/>
                  </a:lnTo>
                  <a:lnTo>
                    <a:pt x="4" y="240"/>
                  </a:lnTo>
                  <a:lnTo>
                    <a:pt x="239" y="5"/>
                  </a:lnTo>
                  <a:lnTo>
                    <a:pt x="239" y="5"/>
                  </a:lnTo>
                  <a:lnTo>
                    <a:pt x="245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2"/>
                  </a:lnTo>
                  <a:lnTo>
                    <a:pt x="263" y="5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6" y="18"/>
                  </a:lnTo>
                  <a:lnTo>
                    <a:pt x="277" y="21"/>
                  </a:lnTo>
                  <a:lnTo>
                    <a:pt x="278" y="28"/>
                  </a:lnTo>
                  <a:lnTo>
                    <a:pt x="277" y="34"/>
                  </a:lnTo>
                  <a:lnTo>
                    <a:pt x="276" y="37"/>
                  </a:lnTo>
                  <a:lnTo>
                    <a:pt x="274" y="40"/>
                  </a:lnTo>
                  <a:lnTo>
                    <a:pt x="39" y="275"/>
                  </a:lnTo>
                  <a:lnTo>
                    <a:pt x="39" y="275"/>
                  </a:lnTo>
                  <a:lnTo>
                    <a:pt x="33" y="278"/>
                  </a:lnTo>
                  <a:lnTo>
                    <a:pt x="27" y="279"/>
                  </a:lnTo>
                  <a:lnTo>
                    <a:pt x="27" y="279"/>
                  </a:lnTo>
                  <a:close/>
                  <a:moveTo>
                    <a:pt x="252" y="11"/>
                  </a:moveTo>
                  <a:lnTo>
                    <a:pt x="252" y="11"/>
                  </a:lnTo>
                  <a:lnTo>
                    <a:pt x="250" y="12"/>
                  </a:lnTo>
                  <a:lnTo>
                    <a:pt x="247" y="13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1" y="250"/>
                  </a:lnTo>
                  <a:lnTo>
                    <a:pt x="10" y="253"/>
                  </a:lnTo>
                  <a:lnTo>
                    <a:pt x="10" y="253"/>
                  </a:lnTo>
                  <a:lnTo>
                    <a:pt x="11" y="255"/>
                  </a:lnTo>
                  <a:lnTo>
                    <a:pt x="12" y="257"/>
                  </a:lnTo>
                  <a:lnTo>
                    <a:pt x="23" y="267"/>
                  </a:lnTo>
                  <a:lnTo>
                    <a:pt x="23" y="267"/>
                  </a:lnTo>
                  <a:lnTo>
                    <a:pt x="25" y="269"/>
                  </a:lnTo>
                  <a:lnTo>
                    <a:pt x="27" y="269"/>
                  </a:lnTo>
                  <a:lnTo>
                    <a:pt x="30" y="269"/>
                  </a:lnTo>
                  <a:lnTo>
                    <a:pt x="31" y="267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8" y="30"/>
                  </a:lnTo>
                  <a:lnTo>
                    <a:pt x="268" y="28"/>
                  </a:lnTo>
                  <a:lnTo>
                    <a:pt x="268" y="25"/>
                  </a:lnTo>
                  <a:lnTo>
                    <a:pt x="267" y="23"/>
                  </a:lnTo>
                  <a:lnTo>
                    <a:pt x="257" y="13"/>
                  </a:lnTo>
                  <a:lnTo>
                    <a:pt x="257" y="13"/>
                  </a:lnTo>
                  <a:lnTo>
                    <a:pt x="254" y="12"/>
                  </a:lnTo>
                  <a:lnTo>
                    <a:pt x="252" y="11"/>
                  </a:lnTo>
                  <a:lnTo>
                    <a:pt x="25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3802" y="1982"/>
              <a:ext cx="224" cy="303"/>
            </a:xfrm>
            <a:custGeom>
              <a:avLst/>
              <a:gdLst>
                <a:gd name="T0" fmla="*/ 225 w 448"/>
                <a:gd name="T1" fmla="*/ 0 h 607"/>
                <a:gd name="T2" fmla="*/ 180 w 448"/>
                <a:gd name="T3" fmla="*/ 4 h 607"/>
                <a:gd name="T4" fmla="*/ 137 w 448"/>
                <a:gd name="T5" fmla="*/ 17 h 607"/>
                <a:gd name="T6" fmla="*/ 99 w 448"/>
                <a:gd name="T7" fmla="*/ 38 h 607"/>
                <a:gd name="T8" fmla="*/ 66 w 448"/>
                <a:gd name="T9" fmla="*/ 65 h 607"/>
                <a:gd name="T10" fmla="*/ 40 w 448"/>
                <a:gd name="T11" fmla="*/ 99 h 607"/>
                <a:gd name="T12" fmla="*/ 19 w 448"/>
                <a:gd name="T13" fmla="*/ 137 h 607"/>
                <a:gd name="T14" fmla="*/ 5 w 448"/>
                <a:gd name="T15" fmla="*/ 178 h 607"/>
                <a:gd name="T16" fmla="*/ 0 w 448"/>
                <a:gd name="T17" fmla="*/ 223 h 607"/>
                <a:gd name="T18" fmla="*/ 2 w 448"/>
                <a:gd name="T19" fmla="*/ 236 h 607"/>
                <a:gd name="T20" fmla="*/ 6 w 448"/>
                <a:gd name="T21" fmla="*/ 261 h 607"/>
                <a:gd name="T22" fmla="*/ 15 w 448"/>
                <a:gd name="T23" fmla="*/ 290 h 607"/>
                <a:gd name="T24" fmla="*/ 36 w 448"/>
                <a:gd name="T25" fmla="*/ 335 h 607"/>
                <a:gd name="T26" fmla="*/ 72 w 448"/>
                <a:gd name="T27" fmla="*/ 399 h 607"/>
                <a:gd name="T28" fmla="*/ 113 w 448"/>
                <a:gd name="T29" fmla="*/ 462 h 607"/>
                <a:gd name="T30" fmla="*/ 154 w 448"/>
                <a:gd name="T31" fmla="*/ 518 h 607"/>
                <a:gd name="T32" fmla="*/ 215 w 448"/>
                <a:gd name="T33" fmla="*/ 596 h 607"/>
                <a:gd name="T34" fmla="*/ 225 w 448"/>
                <a:gd name="T35" fmla="*/ 607 h 607"/>
                <a:gd name="T36" fmla="*/ 260 w 448"/>
                <a:gd name="T37" fmla="*/ 564 h 607"/>
                <a:gd name="T38" fmla="*/ 316 w 448"/>
                <a:gd name="T39" fmla="*/ 492 h 607"/>
                <a:gd name="T40" fmla="*/ 357 w 448"/>
                <a:gd name="T41" fmla="*/ 431 h 607"/>
                <a:gd name="T42" fmla="*/ 397 w 448"/>
                <a:gd name="T43" fmla="*/ 367 h 607"/>
                <a:gd name="T44" fmla="*/ 428 w 448"/>
                <a:gd name="T45" fmla="*/ 305 h 607"/>
                <a:gd name="T46" fmla="*/ 438 w 448"/>
                <a:gd name="T47" fmla="*/ 275 h 607"/>
                <a:gd name="T48" fmla="*/ 446 w 448"/>
                <a:gd name="T49" fmla="*/ 248 h 607"/>
                <a:gd name="T50" fmla="*/ 448 w 448"/>
                <a:gd name="T51" fmla="*/ 223 h 607"/>
                <a:gd name="T52" fmla="*/ 447 w 448"/>
                <a:gd name="T53" fmla="*/ 200 h 607"/>
                <a:gd name="T54" fmla="*/ 438 w 448"/>
                <a:gd name="T55" fmla="*/ 156 h 607"/>
                <a:gd name="T56" fmla="*/ 421 w 448"/>
                <a:gd name="T57" fmla="*/ 117 h 607"/>
                <a:gd name="T58" fmla="*/ 397 w 448"/>
                <a:gd name="T59" fmla="*/ 81 h 607"/>
                <a:gd name="T60" fmla="*/ 367 w 448"/>
                <a:gd name="T61" fmla="*/ 50 h 607"/>
                <a:gd name="T62" fmla="*/ 331 w 448"/>
                <a:gd name="T63" fmla="*/ 26 h 607"/>
                <a:gd name="T64" fmla="*/ 291 w 448"/>
                <a:gd name="T65" fmla="*/ 10 h 607"/>
                <a:gd name="T66" fmla="*/ 247 w 448"/>
                <a:gd name="T67" fmla="*/ 1 h 607"/>
                <a:gd name="T68" fmla="*/ 225 w 448"/>
                <a:gd name="T69" fmla="*/ 0 h 607"/>
                <a:gd name="T70" fmla="*/ 225 w 448"/>
                <a:gd name="T71" fmla="*/ 288 h 607"/>
                <a:gd name="T72" fmla="*/ 210 w 448"/>
                <a:gd name="T73" fmla="*/ 286 h 607"/>
                <a:gd name="T74" fmla="*/ 197 w 448"/>
                <a:gd name="T75" fmla="*/ 282 h 607"/>
                <a:gd name="T76" fmla="*/ 174 w 448"/>
                <a:gd name="T77" fmla="*/ 267 h 607"/>
                <a:gd name="T78" fmla="*/ 158 w 448"/>
                <a:gd name="T79" fmla="*/ 244 h 607"/>
                <a:gd name="T80" fmla="*/ 155 w 448"/>
                <a:gd name="T81" fmla="*/ 230 h 607"/>
                <a:gd name="T82" fmla="*/ 152 w 448"/>
                <a:gd name="T83" fmla="*/ 216 h 607"/>
                <a:gd name="T84" fmla="*/ 154 w 448"/>
                <a:gd name="T85" fmla="*/ 208 h 607"/>
                <a:gd name="T86" fmla="*/ 156 w 448"/>
                <a:gd name="T87" fmla="*/ 194 h 607"/>
                <a:gd name="T88" fmla="*/ 165 w 448"/>
                <a:gd name="T89" fmla="*/ 176 h 607"/>
                <a:gd name="T90" fmla="*/ 185 w 448"/>
                <a:gd name="T91" fmla="*/ 156 h 607"/>
                <a:gd name="T92" fmla="*/ 203 w 448"/>
                <a:gd name="T93" fmla="*/ 147 h 607"/>
                <a:gd name="T94" fmla="*/ 217 w 448"/>
                <a:gd name="T95" fmla="*/ 145 h 607"/>
                <a:gd name="T96" fmla="*/ 225 w 448"/>
                <a:gd name="T97" fmla="*/ 144 h 607"/>
                <a:gd name="T98" fmla="*/ 239 w 448"/>
                <a:gd name="T99" fmla="*/ 146 h 607"/>
                <a:gd name="T100" fmla="*/ 253 w 448"/>
                <a:gd name="T101" fmla="*/ 149 h 607"/>
                <a:gd name="T102" fmla="*/ 276 w 448"/>
                <a:gd name="T103" fmla="*/ 164 h 607"/>
                <a:gd name="T104" fmla="*/ 291 w 448"/>
                <a:gd name="T105" fmla="*/ 187 h 607"/>
                <a:gd name="T106" fmla="*/ 295 w 448"/>
                <a:gd name="T107" fmla="*/ 201 h 607"/>
                <a:gd name="T108" fmla="*/ 296 w 448"/>
                <a:gd name="T109" fmla="*/ 216 h 607"/>
                <a:gd name="T110" fmla="*/ 296 w 448"/>
                <a:gd name="T111" fmla="*/ 223 h 607"/>
                <a:gd name="T112" fmla="*/ 293 w 448"/>
                <a:gd name="T113" fmla="*/ 237 h 607"/>
                <a:gd name="T114" fmla="*/ 284 w 448"/>
                <a:gd name="T115" fmla="*/ 255 h 607"/>
                <a:gd name="T116" fmla="*/ 265 w 448"/>
                <a:gd name="T117" fmla="*/ 275 h 607"/>
                <a:gd name="T118" fmla="*/ 246 w 448"/>
                <a:gd name="T119" fmla="*/ 284 h 607"/>
                <a:gd name="T120" fmla="*/ 232 w 448"/>
                <a:gd name="T121" fmla="*/ 288 h 607"/>
                <a:gd name="T122" fmla="*/ 225 w 448"/>
                <a:gd name="T123" fmla="*/ 288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" h="607">
                  <a:moveTo>
                    <a:pt x="225" y="0"/>
                  </a:moveTo>
                  <a:lnTo>
                    <a:pt x="225" y="0"/>
                  </a:lnTo>
                  <a:lnTo>
                    <a:pt x="202" y="1"/>
                  </a:lnTo>
                  <a:lnTo>
                    <a:pt x="180" y="4"/>
                  </a:lnTo>
                  <a:lnTo>
                    <a:pt x="158" y="10"/>
                  </a:lnTo>
                  <a:lnTo>
                    <a:pt x="137" y="17"/>
                  </a:lnTo>
                  <a:lnTo>
                    <a:pt x="118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5"/>
                  </a:lnTo>
                  <a:lnTo>
                    <a:pt x="52" y="81"/>
                  </a:lnTo>
                  <a:lnTo>
                    <a:pt x="40" y="99"/>
                  </a:lnTo>
                  <a:lnTo>
                    <a:pt x="28" y="117"/>
                  </a:lnTo>
                  <a:lnTo>
                    <a:pt x="19" y="137"/>
                  </a:lnTo>
                  <a:lnTo>
                    <a:pt x="11" y="156"/>
                  </a:lnTo>
                  <a:lnTo>
                    <a:pt x="5" y="178"/>
                  </a:lnTo>
                  <a:lnTo>
                    <a:pt x="2" y="200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6" y="261"/>
                  </a:lnTo>
                  <a:lnTo>
                    <a:pt x="11" y="275"/>
                  </a:lnTo>
                  <a:lnTo>
                    <a:pt x="15" y="290"/>
                  </a:lnTo>
                  <a:lnTo>
                    <a:pt x="21" y="305"/>
                  </a:lnTo>
                  <a:lnTo>
                    <a:pt x="36" y="335"/>
                  </a:lnTo>
                  <a:lnTo>
                    <a:pt x="53" y="367"/>
                  </a:lnTo>
                  <a:lnTo>
                    <a:pt x="72" y="399"/>
                  </a:lnTo>
                  <a:lnTo>
                    <a:pt x="91" y="431"/>
                  </a:lnTo>
                  <a:lnTo>
                    <a:pt x="113" y="462"/>
                  </a:lnTo>
                  <a:lnTo>
                    <a:pt x="134" y="492"/>
                  </a:lnTo>
                  <a:lnTo>
                    <a:pt x="154" y="518"/>
                  </a:lnTo>
                  <a:lnTo>
                    <a:pt x="189" y="564"/>
                  </a:lnTo>
                  <a:lnTo>
                    <a:pt x="215" y="596"/>
                  </a:lnTo>
                  <a:lnTo>
                    <a:pt x="225" y="607"/>
                  </a:lnTo>
                  <a:lnTo>
                    <a:pt x="225" y="607"/>
                  </a:lnTo>
                  <a:lnTo>
                    <a:pt x="234" y="596"/>
                  </a:lnTo>
                  <a:lnTo>
                    <a:pt x="260" y="564"/>
                  </a:lnTo>
                  <a:lnTo>
                    <a:pt x="295" y="518"/>
                  </a:lnTo>
                  <a:lnTo>
                    <a:pt x="316" y="492"/>
                  </a:lnTo>
                  <a:lnTo>
                    <a:pt x="337" y="462"/>
                  </a:lnTo>
                  <a:lnTo>
                    <a:pt x="357" y="431"/>
                  </a:lnTo>
                  <a:lnTo>
                    <a:pt x="377" y="399"/>
                  </a:lnTo>
                  <a:lnTo>
                    <a:pt x="397" y="367"/>
                  </a:lnTo>
                  <a:lnTo>
                    <a:pt x="413" y="335"/>
                  </a:lnTo>
                  <a:lnTo>
                    <a:pt x="428" y="305"/>
                  </a:lnTo>
                  <a:lnTo>
                    <a:pt x="434" y="290"/>
                  </a:lnTo>
                  <a:lnTo>
                    <a:pt x="438" y="275"/>
                  </a:lnTo>
                  <a:lnTo>
                    <a:pt x="443" y="261"/>
                  </a:lnTo>
                  <a:lnTo>
                    <a:pt x="446" y="248"/>
                  </a:lnTo>
                  <a:lnTo>
                    <a:pt x="447" y="236"/>
                  </a:lnTo>
                  <a:lnTo>
                    <a:pt x="448" y="223"/>
                  </a:lnTo>
                  <a:lnTo>
                    <a:pt x="448" y="223"/>
                  </a:lnTo>
                  <a:lnTo>
                    <a:pt x="447" y="200"/>
                  </a:lnTo>
                  <a:lnTo>
                    <a:pt x="444" y="178"/>
                  </a:lnTo>
                  <a:lnTo>
                    <a:pt x="438" y="156"/>
                  </a:lnTo>
                  <a:lnTo>
                    <a:pt x="430" y="137"/>
                  </a:lnTo>
                  <a:lnTo>
                    <a:pt x="421" y="117"/>
                  </a:lnTo>
                  <a:lnTo>
                    <a:pt x="410" y="99"/>
                  </a:lnTo>
                  <a:lnTo>
                    <a:pt x="397" y="81"/>
                  </a:lnTo>
                  <a:lnTo>
                    <a:pt x="383" y="65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1" y="26"/>
                  </a:lnTo>
                  <a:lnTo>
                    <a:pt x="311" y="17"/>
                  </a:lnTo>
                  <a:lnTo>
                    <a:pt x="291" y="10"/>
                  </a:lnTo>
                  <a:lnTo>
                    <a:pt x="270" y="4"/>
                  </a:lnTo>
                  <a:lnTo>
                    <a:pt x="247" y="1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225" y="288"/>
                  </a:moveTo>
                  <a:lnTo>
                    <a:pt x="225" y="288"/>
                  </a:lnTo>
                  <a:lnTo>
                    <a:pt x="217" y="288"/>
                  </a:lnTo>
                  <a:lnTo>
                    <a:pt x="210" y="286"/>
                  </a:lnTo>
                  <a:lnTo>
                    <a:pt x="203" y="284"/>
                  </a:lnTo>
                  <a:lnTo>
                    <a:pt x="197" y="282"/>
                  </a:lnTo>
                  <a:lnTo>
                    <a:pt x="185" y="275"/>
                  </a:lnTo>
                  <a:lnTo>
                    <a:pt x="174" y="267"/>
                  </a:lnTo>
                  <a:lnTo>
                    <a:pt x="165" y="255"/>
                  </a:lnTo>
                  <a:lnTo>
                    <a:pt x="158" y="244"/>
                  </a:lnTo>
                  <a:lnTo>
                    <a:pt x="156" y="237"/>
                  </a:lnTo>
                  <a:lnTo>
                    <a:pt x="155" y="230"/>
                  </a:lnTo>
                  <a:lnTo>
                    <a:pt x="154" y="223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4" y="208"/>
                  </a:lnTo>
                  <a:lnTo>
                    <a:pt x="155" y="201"/>
                  </a:lnTo>
                  <a:lnTo>
                    <a:pt x="156" y="194"/>
                  </a:lnTo>
                  <a:lnTo>
                    <a:pt x="158" y="187"/>
                  </a:lnTo>
                  <a:lnTo>
                    <a:pt x="165" y="176"/>
                  </a:lnTo>
                  <a:lnTo>
                    <a:pt x="174" y="164"/>
                  </a:lnTo>
                  <a:lnTo>
                    <a:pt x="185" y="156"/>
                  </a:lnTo>
                  <a:lnTo>
                    <a:pt x="197" y="149"/>
                  </a:lnTo>
                  <a:lnTo>
                    <a:pt x="203" y="147"/>
                  </a:lnTo>
                  <a:lnTo>
                    <a:pt x="210" y="146"/>
                  </a:lnTo>
                  <a:lnTo>
                    <a:pt x="217" y="145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32" y="145"/>
                  </a:lnTo>
                  <a:lnTo>
                    <a:pt x="239" y="146"/>
                  </a:lnTo>
                  <a:lnTo>
                    <a:pt x="246" y="147"/>
                  </a:lnTo>
                  <a:lnTo>
                    <a:pt x="253" y="149"/>
                  </a:lnTo>
                  <a:lnTo>
                    <a:pt x="265" y="156"/>
                  </a:lnTo>
                  <a:lnTo>
                    <a:pt x="276" y="164"/>
                  </a:lnTo>
                  <a:lnTo>
                    <a:pt x="284" y="176"/>
                  </a:lnTo>
                  <a:lnTo>
                    <a:pt x="291" y="187"/>
                  </a:lnTo>
                  <a:lnTo>
                    <a:pt x="293" y="194"/>
                  </a:lnTo>
                  <a:lnTo>
                    <a:pt x="295" y="201"/>
                  </a:lnTo>
                  <a:lnTo>
                    <a:pt x="296" y="208"/>
                  </a:lnTo>
                  <a:lnTo>
                    <a:pt x="296" y="216"/>
                  </a:lnTo>
                  <a:lnTo>
                    <a:pt x="296" y="216"/>
                  </a:lnTo>
                  <a:lnTo>
                    <a:pt x="296" y="223"/>
                  </a:lnTo>
                  <a:lnTo>
                    <a:pt x="295" y="230"/>
                  </a:lnTo>
                  <a:lnTo>
                    <a:pt x="293" y="237"/>
                  </a:lnTo>
                  <a:lnTo>
                    <a:pt x="291" y="244"/>
                  </a:lnTo>
                  <a:lnTo>
                    <a:pt x="284" y="255"/>
                  </a:lnTo>
                  <a:lnTo>
                    <a:pt x="276" y="267"/>
                  </a:lnTo>
                  <a:lnTo>
                    <a:pt x="265" y="275"/>
                  </a:lnTo>
                  <a:lnTo>
                    <a:pt x="253" y="282"/>
                  </a:lnTo>
                  <a:lnTo>
                    <a:pt x="246" y="284"/>
                  </a:lnTo>
                  <a:lnTo>
                    <a:pt x="239" y="286"/>
                  </a:lnTo>
                  <a:lnTo>
                    <a:pt x="232" y="288"/>
                  </a:lnTo>
                  <a:lnTo>
                    <a:pt x="225" y="288"/>
                  </a:lnTo>
                  <a:lnTo>
                    <a:pt x="225" y="288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3179" y="2138"/>
              <a:ext cx="294" cy="123"/>
            </a:xfrm>
            <a:custGeom>
              <a:avLst/>
              <a:gdLst>
                <a:gd name="T0" fmla="*/ 587 w 587"/>
                <a:gd name="T1" fmla="*/ 242 h 244"/>
                <a:gd name="T2" fmla="*/ 577 w 587"/>
                <a:gd name="T3" fmla="*/ 226 h 244"/>
                <a:gd name="T4" fmla="*/ 570 w 587"/>
                <a:gd name="T5" fmla="*/ 207 h 244"/>
                <a:gd name="T6" fmla="*/ 562 w 587"/>
                <a:gd name="T7" fmla="*/ 169 h 244"/>
                <a:gd name="T8" fmla="*/ 561 w 587"/>
                <a:gd name="T9" fmla="*/ 138 h 244"/>
                <a:gd name="T10" fmla="*/ 561 w 587"/>
                <a:gd name="T11" fmla="*/ 82 h 244"/>
                <a:gd name="T12" fmla="*/ 560 w 587"/>
                <a:gd name="T13" fmla="*/ 74 h 244"/>
                <a:gd name="T14" fmla="*/ 557 w 587"/>
                <a:gd name="T15" fmla="*/ 58 h 244"/>
                <a:gd name="T16" fmla="*/ 551 w 587"/>
                <a:gd name="T17" fmla="*/ 43 h 244"/>
                <a:gd name="T18" fmla="*/ 541 w 587"/>
                <a:gd name="T19" fmla="*/ 30 h 244"/>
                <a:gd name="T20" fmla="*/ 531 w 587"/>
                <a:gd name="T21" fmla="*/ 18 h 244"/>
                <a:gd name="T22" fmla="*/ 517 w 587"/>
                <a:gd name="T23" fmla="*/ 9 h 244"/>
                <a:gd name="T24" fmla="*/ 502 w 587"/>
                <a:gd name="T25" fmla="*/ 3 h 244"/>
                <a:gd name="T26" fmla="*/ 486 w 587"/>
                <a:gd name="T27" fmla="*/ 0 h 244"/>
                <a:gd name="T28" fmla="*/ 82 w 587"/>
                <a:gd name="T29" fmla="*/ 0 h 244"/>
                <a:gd name="T30" fmla="*/ 74 w 587"/>
                <a:gd name="T31" fmla="*/ 0 h 244"/>
                <a:gd name="T32" fmla="*/ 57 w 587"/>
                <a:gd name="T33" fmla="*/ 3 h 244"/>
                <a:gd name="T34" fmla="*/ 43 w 587"/>
                <a:gd name="T35" fmla="*/ 9 h 244"/>
                <a:gd name="T36" fmla="*/ 30 w 587"/>
                <a:gd name="T37" fmla="*/ 18 h 244"/>
                <a:gd name="T38" fmla="*/ 18 w 587"/>
                <a:gd name="T39" fmla="*/ 30 h 244"/>
                <a:gd name="T40" fmla="*/ 9 w 587"/>
                <a:gd name="T41" fmla="*/ 43 h 244"/>
                <a:gd name="T42" fmla="*/ 3 w 587"/>
                <a:gd name="T43" fmla="*/ 58 h 244"/>
                <a:gd name="T44" fmla="*/ 0 w 587"/>
                <a:gd name="T45" fmla="*/ 74 h 244"/>
                <a:gd name="T46" fmla="*/ 0 w 587"/>
                <a:gd name="T47" fmla="*/ 124 h 244"/>
                <a:gd name="T48" fmla="*/ 0 w 587"/>
                <a:gd name="T49" fmla="*/ 134 h 244"/>
                <a:gd name="T50" fmla="*/ 3 w 587"/>
                <a:gd name="T51" fmla="*/ 150 h 244"/>
                <a:gd name="T52" fmla="*/ 9 w 587"/>
                <a:gd name="T53" fmla="*/ 165 h 244"/>
                <a:gd name="T54" fmla="*/ 18 w 587"/>
                <a:gd name="T55" fmla="*/ 177 h 244"/>
                <a:gd name="T56" fmla="*/ 30 w 587"/>
                <a:gd name="T57" fmla="*/ 189 h 244"/>
                <a:gd name="T58" fmla="*/ 43 w 587"/>
                <a:gd name="T59" fmla="*/ 197 h 244"/>
                <a:gd name="T60" fmla="*/ 57 w 587"/>
                <a:gd name="T61" fmla="*/ 204 h 244"/>
                <a:gd name="T62" fmla="*/ 74 w 587"/>
                <a:gd name="T63" fmla="*/ 207 h 244"/>
                <a:gd name="T64" fmla="*/ 478 w 587"/>
                <a:gd name="T65" fmla="*/ 207 h 244"/>
                <a:gd name="T66" fmla="*/ 486 w 587"/>
                <a:gd name="T67" fmla="*/ 207 h 244"/>
                <a:gd name="T68" fmla="*/ 502 w 587"/>
                <a:gd name="T69" fmla="*/ 204 h 244"/>
                <a:gd name="T70" fmla="*/ 509 w 587"/>
                <a:gd name="T71" fmla="*/ 202 h 244"/>
                <a:gd name="T72" fmla="*/ 531 w 587"/>
                <a:gd name="T73" fmla="*/ 210 h 244"/>
                <a:gd name="T74" fmla="*/ 568 w 587"/>
                <a:gd name="T75" fmla="*/ 230 h 244"/>
                <a:gd name="T76" fmla="*/ 586 w 587"/>
                <a:gd name="T77" fmla="*/ 244 h 244"/>
                <a:gd name="T78" fmla="*/ 587 w 587"/>
                <a:gd name="T79" fmla="*/ 244 h 244"/>
                <a:gd name="T80" fmla="*/ 587 w 587"/>
                <a:gd name="T81" fmla="*/ 24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587" y="242"/>
                  </a:moveTo>
                  <a:lnTo>
                    <a:pt x="587" y="242"/>
                  </a:lnTo>
                  <a:lnTo>
                    <a:pt x="582" y="235"/>
                  </a:lnTo>
                  <a:lnTo>
                    <a:pt x="577" y="226"/>
                  </a:lnTo>
                  <a:lnTo>
                    <a:pt x="574" y="217"/>
                  </a:lnTo>
                  <a:lnTo>
                    <a:pt x="570" y="207"/>
                  </a:lnTo>
                  <a:lnTo>
                    <a:pt x="566" y="188"/>
                  </a:lnTo>
                  <a:lnTo>
                    <a:pt x="562" y="169"/>
                  </a:lnTo>
                  <a:lnTo>
                    <a:pt x="561" y="152"/>
                  </a:lnTo>
                  <a:lnTo>
                    <a:pt x="561" y="138"/>
                  </a:lnTo>
                  <a:lnTo>
                    <a:pt x="561" y="124"/>
                  </a:lnTo>
                  <a:lnTo>
                    <a:pt x="561" y="82"/>
                  </a:lnTo>
                  <a:lnTo>
                    <a:pt x="561" y="82"/>
                  </a:lnTo>
                  <a:lnTo>
                    <a:pt x="560" y="74"/>
                  </a:lnTo>
                  <a:lnTo>
                    <a:pt x="559" y="66"/>
                  </a:lnTo>
                  <a:lnTo>
                    <a:pt x="557" y="58"/>
                  </a:lnTo>
                  <a:lnTo>
                    <a:pt x="554" y="50"/>
                  </a:lnTo>
                  <a:lnTo>
                    <a:pt x="551" y="43"/>
                  </a:lnTo>
                  <a:lnTo>
                    <a:pt x="547" y="36"/>
                  </a:lnTo>
                  <a:lnTo>
                    <a:pt x="541" y="30"/>
                  </a:lnTo>
                  <a:lnTo>
                    <a:pt x="537" y="24"/>
                  </a:lnTo>
                  <a:lnTo>
                    <a:pt x="531" y="18"/>
                  </a:lnTo>
                  <a:lnTo>
                    <a:pt x="524" y="14"/>
                  </a:lnTo>
                  <a:lnTo>
                    <a:pt x="517" y="9"/>
                  </a:lnTo>
                  <a:lnTo>
                    <a:pt x="510" y="6"/>
                  </a:lnTo>
                  <a:lnTo>
                    <a:pt x="502" y="3"/>
                  </a:lnTo>
                  <a:lnTo>
                    <a:pt x="495" y="1"/>
                  </a:lnTo>
                  <a:lnTo>
                    <a:pt x="486" y="0"/>
                  </a:lnTo>
                  <a:lnTo>
                    <a:pt x="4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6" y="1"/>
                  </a:lnTo>
                  <a:lnTo>
                    <a:pt x="57" y="3"/>
                  </a:lnTo>
                  <a:lnTo>
                    <a:pt x="49" y="6"/>
                  </a:lnTo>
                  <a:lnTo>
                    <a:pt x="43" y="9"/>
                  </a:lnTo>
                  <a:lnTo>
                    <a:pt x="36" y="14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4" y="36"/>
                  </a:lnTo>
                  <a:lnTo>
                    <a:pt x="9" y="43"/>
                  </a:lnTo>
                  <a:lnTo>
                    <a:pt x="6" y="50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1" y="142"/>
                  </a:lnTo>
                  <a:lnTo>
                    <a:pt x="3" y="150"/>
                  </a:lnTo>
                  <a:lnTo>
                    <a:pt x="6" y="157"/>
                  </a:lnTo>
                  <a:lnTo>
                    <a:pt x="9" y="165"/>
                  </a:lnTo>
                  <a:lnTo>
                    <a:pt x="14" y="171"/>
                  </a:lnTo>
                  <a:lnTo>
                    <a:pt x="18" y="177"/>
                  </a:lnTo>
                  <a:lnTo>
                    <a:pt x="24" y="183"/>
                  </a:lnTo>
                  <a:lnTo>
                    <a:pt x="30" y="189"/>
                  </a:lnTo>
                  <a:lnTo>
                    <a:pt x="36" y="194"/>
                  </a:lnTo>
                  <a:lnTo>
                    <a:pt x="43" y="197"/>
                  </a:lnTo>
                  <a:lnTo>
                    <a:pt x="49" y="200"/>
                  </a:lnTo>
                  <a:lnTo>
                    <a:pt x="57" y="204"/>
                  </a:lnTo>
                  <a:lnTo>
                    <a:pt x="66" y="206"/>
                  </a:lnTo>
                  <a:lnTo>
                    <a:pt x="74" y="207"/>
                  </a:lnTo>
                  <a:lnTo>
                    <a:pt x="82" y="207"/>
                  </a:lnTo>
                  <a:lnTo>
                    <a:pt x="478" y="207"/>
                  </a:lnTo>
                  <a:lnTo>
                    <a:pt x="478" y="207"/>
                  </a:lnTo>
                  <a:lnTo>
                    <a:pt x="486" y="207"/>
                  </a:lnTo>
                  <a:lnTo>
                    <a:pt x="494" y="206"/>
                  </a:lnTo>
                  <a:lnTo>
                    <a:pt x="502" y="204"/>
                  </a:lnTo>
                  <a:lnTo>
                    <a:pt x="509" y="202"/>
                  </a:lnTo>
                  <a:lnTo>
                    <a:pt x="509" y="202"/>
                  </a:lnTo>
                  <a:lnTo>
                    <a:pt x="521" y="205"/>
                  </a:lnTo>
                  <a:lnTo>
                    <a:pt x="531" y="210"/>
                  </a:lnTo>
                  <a:lnTo>
                    <a:pt x="549" y="219"/>
                  </a:lnTo>
                  <a:lnTo>
                    <a:pt x="568" y="230"/>
                  </a:lnTo>
                  <a:lnTo>
                    <a:pt x="586" y="244"/>
                  </a:lnTo>
                  <a:lnTo>
                    <a:pt x="586" y="244"/>
                  </a:lnTo>
                  <a:lnTo>
                    <a:pt x="587" y="244"/>
                  </a:lnTo>
                  <a:lnTo>
                    <a:pt x="587" y="244"/>
                  </a:lnTo>
                  <a:lnTo>
                    <a:pt x="587" y="242"/>
                  </a:lnTo>
                  <a:lnTo>
                    <a:pt x="587" y="242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3159" y="2004"/>
              <a:ext cx="294" cy="122"/>
            </a:xfrm>
            <a:custGeom>
              <a:avLst/>
              <a:gdLst>
                <a:gd name="T0" fmla="*/ 0 w 587"/>
                <a:gd name="T1" fmla="*/ 243 h 244"/>
                <a:gd name="T2" fmla="*/ 10 w 587"/>
                <a:gd name="T3" fmla="*/ 227 h 244"/>
                <a:gd name="T4" fmla="*/ 17 w 587"/>
                <a:gd name="T5" fmla="*/ 208 h 244"/>
                <a:gd name="T6" fmla="*/ 25 w 587"/>
                <a:gd name="T7" fmla="*/ 170 h 244"/>
                <a:gd name="T8" fmla="*/ 26 w 587"/>
                <a:gd name="T9" fmla="*/ 139 h 244"/>
                <a:gd name="T10" fmla="*/ 26 w 587"/>
                <a:gd name="T11" fmla="*/ 82 h 244"/>
                <a:gd name="T12" fmla="*/ 27 w 587"/>
                <a:gd name="T13" fmla="*/ 74 h 244"/>
                <a:gd name="T14" fmla="*/ 30 w 587"/>
                <a:gd name="T15" fmla="*/ 58 h 244"/>
                <a:gd name="T16" fmla="*/ 36 w 587"/>
                <a:gd name="T17" fmla="*/ 43 h 244"/>
                <a:gd name="T18" fmla="*/ 46 w 587"/>
                <a:gd name="T19" fmla="*/ 29 h 244"/>
                <a:gd name="T20" fmla="*/ 56 w 587"/>
                <a:gd name="T21" fmla="*/ 19 h 244"/>
                <a:gd name="T22" fmla="*/ 70 w 587"/>
                <a:gd name="T23" fmla="*/ 10 h 244"/>
                <a:gd name="T24" fmla="*/ 85 w 587"/>
                <a:gd name="T25" fmla="*/ 4 h 244"/>
                <a:gd name="T26" fmla="*/ 101 w 587"/>
                <a:gd name="T27" fmla="*/ 1 h 244"/>
                <a:gd name="T28" fmla="*/ 505 w 587"/>
                <a:gd name="T29" fmla="*/ 0 h 244"/>
                <a:gd name="T30" fmla="*/ 513 w 587"/>
                <a:gd name="T31" fmla="*/ 1 h 244"/>
                <a:gd name="T32" fmla="*/ 529 w 587"/>
                <a:gd name="T33" fmla="*/ 4 h 244"/>
                <a:gd name="T34" fmla="*/ 544 w 587"/>
                <a:gd name="T35" fmla="*/ 10 h 244"/>
                <a:gd name="T36" fmla="*/ 557 w 587"/>
                <a:gd name="T37" fmla="*/ 19 h 244"/>
                <a:gd name="T38" fmla="*/ 569 w 587"/>
                <a:gd name="T39" fmla="*/ 29 h 244"/>
                <a:gd name="T40" fmla="*/ 578 w 587"/>
                <a:gd name="T41" fmla="*/ 43 h 244"/>
                <a:gd name="T42" fmla="*/ 584 w 587"/>
                <a:gd name="T43" fmla="*/ 58 h 244"/>
                <a:gd name="T44" fmla="*/ 587 w 587"/>
                <a:gd name="T45" fmla="*/ 74 h 244"/>
                <a:gd name="T46" fmla="*/ 587 w 587"/>
                <a:gd name="T47" fmla="*/ 125 h 244"/>
                <a:gd name="T48" fmla="*/ 587 w 587"/>
                <a:gd name="T49" fmla="*/ 133 h 244"/>
                <a:gd name="T50" fmla="*/ 584 w 587"/>
                <a:gd name="T51" fmla="*/ 149 h 244"/>
                <a:gd name="T52" fmla="*/ 578 w 587"/>
                <a:gd name="T53" fmla="*/ 164 h 244"/>
                <a:gd name="T54" fmla="*/ 569 w 587"/>
                <a:gd name="T55" fmla="*/ 178 h 244"/>
                <a:gd name="T56" fmla="*/ 557 w 587"/>
                <a:gd name="T57" fmla="*/ 188 h 244"/>
                <a:gd name="T58" fmla="*/ 544 w 587"/>
                <a:gd name="T59" fmla="*/ 198 h 244"/>
                <a:gd name="T60" fmla="*/ 529 w 587"/>
                <a:gd name="T61" fmla="*/ 205 h 244"/>
                <a:gd name="T62" fmla="*/ 513 w 587"/>
                <a:gd name="T63" fmla="*/ 207 h 244"/>
                <a:gd name="T64" fmla="*/ 109 w 587"/>
                <a:gd name="T65" fmla="*/ 208 h 244"/>
                <a:gd name="T66" fmla="*/ 101 w 587"/>
                <a:gd name="T67" fmla="*/ 207 h 244"/>
                <a:gd name="T68" fmla="*/ 85 w 587"/>
                <a:gd name="T69" fmla="*/ 205 h 244"/>
                <a:gd name="T70" fmla="*/ 78 w 587"/>
                <a:gd name="T71" fmla="*/ 202 h 244"/>
                <a:gd name="T72" fmla="*/ 56 w 587"/>
                <a:gd name="T73" fmla="*/ 209 h 244"/>
                <a:gd name="T74" fmla="*/ 19 w 587"/>
                <a:gd name="T75" fmla="*/ 231 h 244"/>
                <a:gd name="T76" fmla="*/ 1 w 587"/>
                <a:gd name="T77" fmla="*/ 244 h 244"/>
                <a:gd name="T78" fmla="*/ 0 w 587"/>
                <a:gd name="T79" fmla="*/ 244 h 244"/>
                <a:gd name="T80" fmla="*/ 0 w 587"/>
                <a:gd name="T81" fmla="*/ 24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0" y="243"/>
                  </a:moveTo>
                  <a:lnTo>
                    <a:pt x="0" y="243"/>
                  </a:lnTo>
                  <a:lnTo>
                    <a:pt x="5" y="235"/>
                  </a:lnTo>
                  <a:lnTo>
                    <a:pt x="10" y="227"/>
                  </a:lnTo>
                  <a:lnTo>
                    <a:pt x="13" y="217"/>
                  </a:lnTo>
                  <a:lnTo>
                    <a:pt x="17" y="208"/>
                  </a:lnTo>
                  <a:lnTo>
                    <a:pt x="21" y="188"/>
                  </a:lnTo>
                  <a:lnTo>
                    <a:pt x="25" y="170"/>
                  </a:lnTo>
                  <a:lnTo>
                    <a:pt x="26" y="153"/>
                  </a:lnTo>
                  <a:lnTo>
                    <a:pt x="26" y="139"/>
                  </a:lnTo>
                  <a:lnTo>
                    <a:pt x="26" y="125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7" y="74"/>
                  </a:lnTo>
                  <a:lnTo>
                    <a:pt x="28" y="66"/>
                  </a:lnTo>
                  <a:lnTo>
                    <a:pt x="30" y="58"/>
                  </a:lnTo>
                  <a:lnTo>
                    <a:pt x="33" y="50"/>
                  </a:lnTo>
                  <a:lnTo>
                    <a:pt x="36" y="43"/>
                  </a:lnTo>
                  <a:lnTo>
                    <a:pt x="40" y="36"/>
                  </a:lnTo>
                  <a:lnTo>
                    <a:pt x="46" y="29"/>
                  </a:lnTo>
                  <a:lnTo>
                    <a:pt x="50" y="24"/>
                  </a:lnTo>
                  <a:lnTo>
                    <a:pt x="56" y="19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77" y="6"/>
                  </a:lnTo>
                  <a:lnTo>
                    <a:pt x="85" y="4"/>
                  </a:lnTo>
                  <a:lnTo>
                    <a:pt x="92" y="2"/>
                  </a:lnTo>
                  <a:lnTo>
                    <a:pt x="101" y="1"/>
                  </a:lnTo>
                  <a:lnTo>
                    <a:pt x="109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13" y="1"/>
                  </a:lnTo>
                  <a:lnTo>
                    <a:pt x="521" y="2"/>
                  </a:lnTo>
                  <a:lnTo>
                    <a:pt x="529" y="4"/>
                  </a:lnTo>
                  <a:lnTo>
                    <a:pt x="538" y="6"/>
                  </a:lnTo>
                  <a:lnTo>
                    <a:pt x="544" y="10"/>
                  </a:lnTo>
                  <a:lnTo>
                    <a:pt x="551" y="14"/>
                  </a:lnTo>
                  <a:lnTo>
                    <a:pt x="557" y="19"/>
                  </a:lnTo>
                  <a:lnTo>
                    <a:pt x="563" y="24"/>
                  </a:lnTo>
                  <a:lnTo>
                    <a:pt x="569" y="29"/>
                  </a:lnTo>
                  <a:lnTo>
                    <a:pt x="573" y="36"/>
                  </a:lnTo>
                  <a:lnTo>
                    <a:pt x="578" y="43"/>
                  </a:lnTo>
                  <a:lnTo>
                    <a:pt x="581" y="50"/>
                  </a:lnTo>
                  <a:lnTo>
                    <a:pt x="584" y="58"/>
                  </a:lnTo>
                  <a:lnTo>
                    <a:pt x="586" y="66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7" y="125"/>
                  </a:lnTo>
                  <a:lnTo>
                    <a:pt x="587" y="125"/>
                  </a:lnTo>
                  <a:lnTo>
                    <a:pt x="587" y="133"/>
                  </a:lnTo>
                  <a:lnTo>
                    <a:pt x="586" y="142"/>
                  </a:lnTo>
                  <a:lnTo>
                    <a:pt x="584" y="149"/>
                  </a:lnTo>
                  <a:lnTo>
                    <a:pt x="581" y="157"/>
                  </a:lnTo>
                  <a:lnTo>
                    <a:pt x="578" y="164"/>
                  </a:lnTo>
                  <a:lnTo>
                    <a:pt x="573" y="171"/>
                  </a:lnTo>
                  <a:lnTo>
                    <a:pt x="569" y="178"/>
                  </a:lnTo>
                  <a:lnTo>
                    <a:pt x="563" y="184"/>
                  </a:lnTo>
                  <a:lnTo>
                    <a:pt x="557" y="188"/>
                  </a:lnTo>
                  <a:lnTo>
                    <a:pt x="551" y="194"/>
                  </a:lnTo>
                  <a:lnTo>
                    <a:pt x="544" y="198"/>
                  </a:lnTo>
                  <a:lnTo>
                    <a:pt x="538" y="201"/>
                  </a:lnTo>
                  <a:lnTo>
                    <a:pt x="529" y="205"/>
                  </a:lnTo>
                  <a:lnTo>
                    <a:pt x="521" y="206"/>
                  </a:lnTo>
                  <a:lnTo>
                    <a:pt x="513" y="207"/>
                  </a:lnTo>
                  <a:lnTo>
                    <a:pt x="505" y="208"/>
                  </a:lnTo>
                  <a:lnTo>
                    <a:pt x="109" y="208"/>
                  </a:lnTo>
                  <a:lnTo>
                    <a:pt x="109" y="208"/>
                  </a:lnTo>
                  <a:lnTo>
                    <a:pt x="101" y="207"/>
                  </a:lnTo>
                  <a:lnTo>
                    <a:pt x="93" y="206"/>
                  </a:lnTo>
                  <a:lnTo>
                    <a:pt x="85" y="205"/>
                  </a:lnTo>
                  <a:lnTo>
                    <a:pt x="78" y="202"/>
                  </a:lnTo>
                  <a:lnTo>
                    <a:pt x="78" y="202"/>
                  </a:lnTo>
                  <a:lnTo>
                    <a:pt x="66" y="206"/>
                  </a:lnTo>
                  <a:lnTo>
                    <a:pt x="56" y="209"/>
                  </a:lnTo>
                  <a:lnTo>
                    <a:pt x="38" y="220"/>
                  </a:lnTo>
                  <a:lnTo>
                    <a:pt x="19" y="231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3276" y="2180"/>
              <a:ext cx="26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49 w 51"/>
                <a:gd name="T7" fmla="*/ 36 h 52"/>
                <a:gd name="T8" fmla="*/ 47 w 51"/>
                <a:gd name="T9" fmla="*/ 40 h 52"/>
                <a:gd name="T10" fmla="*/ 45 w 51"/>
                <a:gd name="T11" fmla="*/ 44 h 52"/>
                <a:gd name="T12" fmla="*/ 40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0 w 51"/>
                <a:gd name="T23" fmla="*/ 52 h 52"/>
                <a:gd name="T24" fmla="*/ 16 w 51"/>
                <a:gd name="T25" fmla="*/ 49 h 52"/>
                <a:gd name="T26" fmla="*/ 11 w 51"/>
                <a:gd name="T27" fmla="*/ 47 h 52"/>
                <a:gd name="T28" fmla="*/ 8 w 51"/>
                <a:gd name="T29" fmla="*/ 44 h 52"/>
                <a:gd name="T30" fmla="*/ 4 w 51"/>
                <a:gd name="T31" fmla="*/ 40 h 52"/>
                <a:gd name="T32" fmla="*/ 2 w 51"/>
                <a:gd name="T33" fmla="*/ 36 h 52"/>
                <a:gd name="T34" fmla="*/ 1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1 w 51"/>
                <a:gd name="T41" fmla="*/ 21 h 52"/>
                <a:gd name="T42" fmla="*/ 2 w 51"/>
                <a:gd name="T43" fmla="*/ 16 h 52"/>
                <a:gd name="T44" fmla="*/ 4 w 51"/>
                <a:gd name="T45" fmla="*/ 11 h 52"/>
                <a:gd name="T46" fmla="*/ 8 w 51"/>
                <a:gd name="T47" fmla="*/ 8 h 52"/>
                <a:gd name="T48" fmla="*/ 11 w 51"/>
                <a:gd name="T49" fmla="*/ 5 h 52"/>
                <a:gd name="T50" fmla="*/ 16 w 51"/>
                <a:gd name="T51" fmla="*/ 2 h 52"/>
                <a:gd name="T52" fmla="*/ 20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0 w 51"/>
                <a:gd name="T63" fmla="*/ 5 h 52"/>
                <a:gd name="T64" fmla="*/ 45 w 51"/>
                <a:gd name="T65" fmla="*/ 8 h 52"/>
                <a:gd name="T66" fmla="*/ 47 w 51"/>
                <a:gd name="T67" fmla="*/ 11 h 52"/>
                <a:gd name="T68" fmla="*/ 49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5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5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313" y="2180"/>
              <a:ext cx="25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50 w 51"/>
                <a:gd name="T7" fmla="*/ 36 h 52"/>
                <a:gd name="T8" fmla="*/ 48 w 51"/>
                <a:gd name="T9" fmla="*/ 40 h 52"/>
                <a:gd name="T10" fmla="*/ 44 w 51"/>
                <a:gd name="T11" fmla="*/ 44 h 52"/>
                <a:gd name="T12" fmla="*/ 41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1 w 51"/>
                <a:gd name="T23" fmla="*/ 52 h 52"/>
                <a:gd name="T24" fmla="*/ 15 w 51"/>
                <a:gd name="T25" fmla="*/ 49 h 52"/>
                <a:gd name="T26" fmla="*/ 12 w 51"/>
                <a:gd name="T27" fmla="*/ 47 h 52"/>
                <a:gd name="T28" fmla="*/ 7 w 51"/>
                <a:gd name="T29" fmla="*/ 44 h 52"/>
                <a:gd name="T30" fmla="*/ 4 w 51"/>
                <a:gd name="T31" fmla="*/ 40 h 52"/>
                <a:gd name="T32" fmla="*/ 1 w 51"/>
                <a:gd name="T33" fmla="*/ 36 h 52"/>
                <a:gd name="T34" fmla="*/ 0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0 w 51"/>
                <a:gd name="T41" fmla="*/ 21 h 52"/>
                <a:gd name="T42" fmla="*/ 1 w 51"/>
                <a:gd name="T43" fmla="*/ 16 h 52"/>
                <a:gd name="T44" fmla="*/ 4 w 51"/>
                <a:gd name="T45" fmla="*/ 11 h 52"/>
                <a:gd name="T46" fmla="*/ 7 w 51"/>
                <a:gd name="T47" fmla="*/ 8 h 52"/>
                <a:gd name="T48" fmla="*/ 12 w 51"/>
                <a:gd name="T49" fmla="*/ 5 h 52"/>
                <a:gd name="T50" fmla="*/ 15 w 51"/>
                <a:gd name="T51" fmla="*/ 2 h 52"/>
                <a:gd name="T52" fmla="*/ 21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1 w 51"/>
                <a:gd name="T63" fmla="*/ 5 h 52"/>
                <a:gd name="T64" fmla="*/ 44 w 51"/>
                <a:gd name="T65" fmla="*/ 8 h 52"/>
                <a:gd name="T66" fmla="*/ 48 w 51"/>
                <a:gd name="T67" fmla="*/ 11 h 52"/>
                <a:gd name="T68" fmla="*/ 50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50" y="36"/>
                  </a:lnTo>
                  <a:lnTo>
                    <a:pt x="48" y="40"/>
                  </a:lnTo>
                  <a:lnTo>
                    <a:pt x="44" y="44"/>
                  </a:lnTo>
                  <a:lnTo>
                    <a:pt x="41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1" y="52"/>
                  </a:lnTo>
                  <a:lnTo>
                    <a:pt x="15" y="49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2" y="5"/>
                  </a:lnTo>
                  <a:lnTo>
                    <a:pt x="15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1" y="5"/>
                  </a:lnTo>
                  <a:lnTo>
                    <a:pt x="44" y="8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349" y="2180"/>
              <a:ext cx="26" cy="26"/>
            </a:xfrm>
            <a:custGeom>
              <a:avLst/>
              <a:gdLst>
                <a:gd name="T0" fmla="*/ 52 w 52"/>
                <a:gd name="T1" fmla="*/ 26 h 52"/>
                <a:gd name="T2" fmla="*/ 52 w 52"/>
                <a:gd name="T3" fmla="*/ 26 h 52"/>
                <a:gd name="T4" fmla="*/ 51 w 52"/>
                <a:gd name="T5" fmla="*/ 31 h 52"/>
                <a:gd name="T6" fmla="*/ 49 w 52"/>
                <a:gd name="T7" fmla="*/ 36 h 52"/>
                <a:gd name="T8" fmla="*/ 47 w 52"/>
                <a:gd name="T9" fmla="*/ 40 h 52"/>
                <a:gd name="T10" fmla="*/ 44 w 52"/>
                <a:gd name="T11" fmla="*/ 44 h 52"/>
                <a:gd name="T12" fmla="*/ 40 w 52"/>
                <a:gd name="T13" fmla="*/ 47 h 52"/>
                <a:gd name="T14" fmla="*/ 36 w 52"/>
                <a:gd name="T15" fmla="*/ 49 h 52"/>
                <a:gd name="T16" fmla="*/ 31 w 52"/>
                <a:gd name="T17" fmla="*/ 52 h 52"/>
                <a:gd name="T18" fmla="*/ 25 w 52"/>
                <a:gd name="T19" fmla="*/ 52 h 52"/>
                <a:gd name="T20" fmla="*/ 25 w 52"/>
                <a:gd name="T21" fmla="*/ 52 h 52"/>
                <a:gd name="T22" fmla="*/ 21 w 52"/>
                <a:gd name="T23" fmla="*/ 52 h 52"/>
                <a:gd name="T24" fmla="*/ 16 w 52"/>
                <a:gd name="T25" fmla="*/ 49 h 52"/>
                <a:gd name="T26" fmla="*/ 11 w 52"/>
                <a:gd name="T27" fmla="*/ 47 h 52"/>
                <a:gd name="T28" fmla="*/ 7 w 52"/>
                <a:gd name="T29" fmla="*/ 44 h 52"/>
                <a:gd name="T30" fmla="*/ 4 w 52"/>
                <a:gd name="T31" fmla="*/ 40 h 52"/>
                <a:gd name="T32" fmla="*/ 2 w 52"/>
                <a:gd name="T33" fmla="*/ 36 h 52"/>
                <a:gd name="T34" fmla="*/ 0 w 52"/>
                <a:gd name="T35" fmla="*/ 31 h 52"/>
                <a:gd name="T36" fmla="*/ 0 w 52"/>
                <a:gd name="T37" fmla="*/ 26 h 52"/>
                <a:gd name="T38" fmla="*/ 0 w 52"/>
                <a:gd name="T39" fmla="*/ 26 h 52"/>
                <a:gd name="T40" fmla="*/ 0 w 52"/>
                <a:gd name="T41" fmla="*/ 21 h 52"/>
                <a:gd name="T42" fmla="*/ 2 w 52"/>
                <a:gd name="T43" fmla="*/ 16 h 52"/>
                <a:gd name="T44" fmla="*/ 4 w 52"/>
                <a:gd name="T45" fmla="*/ 11 h 52"/>
                <a:gd name="T46" fmla="*/ 7 w 52"/>
                <a:gd name="T47" fmla="*/ 8 h 52"/>
                <a:gd name="T48" fmla="*/ 11 w 52"/>
                <a:gd name="T49" fmla="*/ 5 h 52"/>
                <a:gd name="T50" fmla="*/ 16 w 52"/>
                <a:gd name="T51" fmla="*/ 2 h 52"/>
                <a:gd name="T52" fmla="*/ 21 w 52"/>
                <a:gd name="T53" fmla="*/ 1 h 52"/>
                <a:gd name="T54" fmla="*/ 25 w 52"/>
                <a:gd name="T55" fmla="*/ 0 h 52"/>
                <a:gd name="T56" fmla="*/ 25 w 52"/>
                <a:gd name="T57" fmla="*/ 0 h 52"/>
                <a:gd name="T58" fmla="*/ 31 w 52"/>
                <a:gd name="T59" fmla="*/ 1 h 52"/>
                <a:gd name="T60" fmla="*/ 36 w 52"/>
                <a:gd name="T61" fmla="*/ 2 h 52"/>
                <a:gd name="T62" fmla="*/ 40 w 52"/>
                <a:gd name="T63" fmla="*/ 5 h 52"/>
                <a:gd name="T64" fmla="*/ 44 w 52"/>
                <a:gd name="T65" fmla="*/ 8 h 52"/>
                <a:gd name="T66" fmla="*/ 47 w 52"/>
                <a:gd name="T67" fmla="*/ 11 h 52"/>
                <a:gd name="T68" fmla="*/ 49 w 52"/>
                <a:gd name="T69" fmla="*/ 16 h 52"/>
                <a:gd name="T70" fmla="*/ 51 w 52"/>
                <a:gd name="T71" fmla="*/ 21 h 52"/>
                <a:gd name="T72" fmla="*/ 52 w 52"/>
                <a:gd name="T73" fmla="*/ 26 h 52"/>
                <a:gd name="T74" fmla="*/ 52 w 52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52">
                  <a:moveTo>
                    <a:pt x="52" y="26"/>
                  </a:moveTo>
                  <a:lnTo>
                    <a:pt x="52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4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1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4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2" y="26"/>
                  </a:lnTo>
                  <a:lnTo>
                    <a:pt x="5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 userDrawn="1"/>
          </p:nvSpPr>
          <p:spPr bwMode="auto">
            <a:xfrm>
              <a:off x="3211" y="2046"/>
              <a:ext cx="206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 userDrawn="1"/>
          </p:nvSpPr>
          <p:spPr bwMode="auto">
            <a:xfrm>
              <a:off x="3211" y="2075"/>
              <a:ext cx="107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Freeform 12"/>
          <p:cNvSpPr>
            <a:spLocks/>
          </p:cNvSpPr>
          <p:nvPr userDrawn="1"/>
        </p:nvSpPr>
        <p:spPr bwMode="auto">
          <a:xfrm>
            <a:off x="0" y="5870877"/>
            <a:ext cx="9144000" cy="98871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3BC2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68"/>
            <a:ext cx="2555639" cy="191683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34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lvl="0" algn="l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229600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1790-F87D-46C3-8A9A-A39F51776E2B}" type="datetimeFigureOut">
              <a:rPr lang="zh-TW" altLang="en-US" smtClean="0"/>
              <a:t>2020/2/5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F44F1-1257-4C25-AB8A-807CA769B91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408236" y="1412776"/>
            <a:ext cx="5891956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reeform 12"/>
          <p:cNvSpPr>
            <a:spLocks/>
          </p:cNvSpPr>
          <p:nvPr userDrawn="1"/>
        </p:nvSpPr>
        <p:spPr bwMode="auto">
          <a:xfrm>
            <a:off x="0" y="5870877"/>
            <a:ext cx="9144000" cy="98871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3BC2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6815519" y="114489"/>
            <a:ext cx="2076961" cy="794231"/>
            <a:chOff x="2474" y="1891"/>
            <a:chExt cx="1681" cy="482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3074" y="1891"/>
              <a:ext cx="482" cy="482"/>
            </a:xfrm>
            <a:custGeom>
              <a:avLst/>
              <a:gdLst>
                <a:gd name="T0" fmla="*/ 963 w 964"/>
                <a:gd name="T1" fmla="*/ 507 h 964"/>
                <a:gd name="T2" fmla="*/ 954 w 964"/>
                <a:gd name="T3" fmla="*/ 579 h 964"/>
                <a:gd name="T4" fmla="*/ 934 w 964"/>
                <a:gd name="T5" fmla="*/ 647 h 964"/>
                <a:gd name="T6" fmla="*/ 906 w 964"/>
                <a:gd name="T7" fmla="*/ 712 h 964"/>
                <a:gd name="T8" fmla="*/ 868 w 964"/>
                <a:gd name="T9" fmla="*/ 770 h 964"/>
                <a:gd name="T10" fmla="*/ 823 w 964"/>
                <a:gd name="T11" fmla="*/ 822 h 964"/>
                <a:gd name="T12" fmla="*/ 771 w 964"/>
                <a:gd name="T13" fmla="*/ 868 h 964"/>
                <a:gd name="T14" fmla="*/ 712 w 964"/>
                <a:gd name="T15" fmla="*/ 905 h 964"/>
                <a:gd name="T16" fmla="*/ 647 w 964"/>
                <a:gd name="T17" fmla="*/ 934 h 964"/>
                <a:gd name="T18" fmla="*/ 580 w 964"/>
                <a:gd name="T19" fmla="*/ 954 h 964"/>
                <a:gd name="T20" fmla="*/ 507 w 964"/>
                <a:gd name="T21" fmla="*/ 963 h 964"/>
                <a:gd name="T22" fmla="*/ 457 w 964"/>
                <a:gd name="T23" fmla="*/ 963 h 964"/>
                <a:gd name="T24" fmla="*/ 385 w 964"/>
                <a:gd name="T25" fmla="*/ 954 h 964"/>
                <a:gd name="T26" fmla="*/ 317 w 964"/>
                <a:gd name="T27" fmla="*/ 934 h 964"/>
                <a:gd name="T28" fmla="*/ 252 w 964"/>
                <a:gd name="T29" fmla="*/ 905 h 964"/>
                <a:gd name="T30" fmla="*/ 194 w 964"/>
                <a:gd name="T31" fmla="*/ 868 h 964"/>
                <a:gd name="T32" fmla="*/ 142 w 964"/>
                <a:gd name="T33" fmla="*/ 822 h 964"/>
                <a:gd name="T34" fmla="*/ 96 w 964"/>
                <a:gd name="T35" fmla="*/ 770 h 964"/>
                <a:gd name="T36" fmla="*/ 59 w 964"/>
                <a:gd name="T37" fmla="*/ 712 h 964"/>
                <a:gd name="T38" fmla="*/ 29 w 964"/>
                <a:gd name="T39" fmla="*/ 647 h 964"/>
                <a:gd name="T40" fmla="*/ 10 w 964"/>
                <a:gd name="T41" fmla="*/ 579 h 964"/>
                <a:gd name="T42" fmla="*/ 1 w 964"/>
                <a:gd name="T43" fmla="*/ 507 h 964"/>
                <a:gd name="T44" fmla="*/ 1 w 964"/>
                <a:gd name="T45" fmla="*/ 457 h 964"/>
                <a:gd name="T46" fmla="*/ 10 w 964"/>
                <a:gd name="T47" fmla="*/ 384 h 964"/>
                <a:gd name="T48" fmla="*/ 29 w 964"/>
                <a:gd name="T49" fmla="*/ 316 h 964"/>
                <a:gd name="T50" fmla="*/ 59 w 964"/>
                <a:gd name="T51" fmla="*/ 252 h 964"/>
                <a:gd name="T52" fmla="*/ 96 w 964"/>
                <a:gd name="T53" fmla="*/ 193 h 964"/>
                <a:gd name="T54" fmla="*/ 142 w 964"/>
                <a:gd name="T55" fmla="*/ 141 h 964"/>
                <a:gd name="T56" fmla="*/ 194 w 964"/>
                <a:gd name="T57" fmla="*/ 95 h 964"/>
                <a:gd name="T58" fmla="*/ 252 w 964"/>
                <a:gd name="T59" fmla="*/ 58 h 964"/>
                <a:gd name="T60" fmla="*/ 317 w 964"/>
                <a:gd name="T61" fmla="*/ 29 h 964"/>
                <a:gd name="T62" fmla="*/ 385 w 964"/>
                <a:gd name="T63" fmla="*/ 10 h 964"/>
                <a:gd name="T64" fmla="*/ 457 w 964"/>
                <a:gd name="T65" fmla="*/ 1 h 964"/>
                <a:gd name="T66" fmla="*/ 507 w 964"/>
                <a:gd name="T67" fmla="*/ 1 h 964"/>
                <a:gd name="T68" fmla="*/ 580 w 964"/>
                <a:gd name="T69" fmla="*/ 10 h 964"/>
                <a:gd name="T70" fmla="*/ 647 w 964"/>
                <a:gd name="T71" fmla="*/ 29 h 964"/>
                <a:gd name="T72" fmla="*/ 712 w 964"/>
                <a:gd name="T73" fmla="*/ 58 h 964"/>
                <a:gd name="T74" fmla="*/ 771 w 964"/>
                <a:gd name="T75" fmla="*/ 95 h 964"/>
                <a:gd name="T76" fmla="*/ 823 w 964"/>
                <a:gd name="T77" fmla="*/ 141 h 964"/>
                <a:gd name="T78" fmla="*/ 868 w 964"/>
                <a:gd name="T79" fmla="*/ 193 h 964"/>
                <a:gd name="T80" fmla="*/ 906 w 964"/>
                <a:gd name="T81" fmla="*/ 252 h 964"/>
                <a:gd name="T82" fmla="*/ 934 w 964"/>
                <a:gd name="T83" fmla="*/ 316 h 964"/>
                <a:gd name="T84" fmla="*/ 954 w 964"/>
                <a:gd name="T85" fmla="*/ 384 h 964"/>
                <a:gd name="T86" fmla="*/ 963 w 964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4" h="964">
                  <a:moveTo>
                    <a:pt x="964" y="482"/>
                  </a:moveTo>
                  <a:lnTo>
                    <a:pt x="964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2" y="625"/>
                  </a:lnTo>
                  <a:lnTo>
                    <a:pt x="934" y="647"/>
                  </a:lnTo>
                  <a:lnTo>
                    <a:pt x="926" y="669"/>
                  </a:lnTo>
                  <a:lnTo>
                    <a:pt x="916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8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6" y="838"/>
                  </a:lnTo>
                  <a:lnTo>
                    <a:pt x="788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1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2" y="964"/>
                  </a:lnTo>
                  <a:lnTo>
                    <a:pt x="482" y="964"/>
                  </a:lnTo>
                  <a:lnTo>
                    <a:pt x="457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2" y="894"/>
                  </a:lnTo>
                  <a:lnTo>
                    <a:pt x="212" y="881"/>
                  </a:lnTo>
                  <a:lnTo>
                    <a:pt x="194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6" y="770"/>
                  </a:lnTo>
                  <a:lnTo>
                    <a:pt x="83" y="751"/>
                  </a:lnTo>
                  <a:lnTo>
                    <a:pt x="70" y="731"/>
                  </a:lnTo>
                  <a:lnTo>
                    <a:pt x="59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10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10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9" y="252"/>
                  </a:lnTo>
                  <a:lnTo>
                    <a:pt x="70" y="232"/>
                  </a:lnTo>
                  <a:lnTo>
                    <a:pt x="83" y="213"/>
                  </a:lnTo>
                  <a:lnTo>
                    <a:pt x="96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4" y="95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7" y="1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1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8" y="110"/>
                  </a:lnTo>
                  <a:lnTo>
                    <a:pt x="806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8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6" y="273"/>
                  </a:lnTo>
                  <a:lnTo>
                    <a:pt x="926" y="295"/>
                  </a:lnTo>
                  <a:lnTo>
                    <a:pt x="934" y="316"/>
                  </a:lnTo>
                  <a:lnTo>
                    <a:pt x="942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4" y="482"/>
                  </a:lnTo>
                  <a:lnTo>
                    <a:pt x="964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2474" y="1891"/>
              <a:ext cx="481" cy="482"/>
            </a:xfrm>
            <a:custGeom>
              <a:avLst/>
              <a:gdLst>
                <a:gd name="T0" fmla="*/ 963 w 963"/>
                <a:gd name="T1" fmla="*/ 507 h 964"/>
                <a:gd name="T2" fmla="*/ 954 w 963"/>
                <a:gd name="T3" fmla="*/ 579 h 964"/>
                <a:gd name="T4" fmla="*/ 934 w 963"/>
                <a:gd name="T5" fmla="*/ 647 h 964"/>
                <a:gd name="T6" fmla="*/ 905 w 963"/>
                <a:gd name="T7" fmla="*/ 712 h 964"/>
                <a:gd name="T8" fmla="*/ 867 w 963"/>
                <a:gd name="T9" fmla="*/ 770 h 964"/>
                <a:gd name="T10" fmla="*/ 822 w 963"/>
                <a:gd name="T11" fmla="*/ 822 h 964"/>
                <a:gd name="T12" fmla="*/ 769 w 963"/>
                <a:gd name="T13" fmla="*/ 868 h 964"/>
                <a:gd name="T14" fmla="*/ 711 w 963"/>
                <a:gd name="T15" fmla="*/ 905 h 964"/>
                <a:gd name="T16" fmla="*/ 647 w 963"/>
                <a:gd name="T17" fmla="*/ 934 h 964"/>
                <a:gd name="T18" fmla="*/ 578 w 963"/>
                <a:gd name="T19" fmla="*/ 954 h 964"/>
                <a:gd name="T20" fmla="*/ 507 w 963"/>
                <a:gd name="T21" fmla="*/ 963 h 964"/>
                <a:gd name="T22" fmla="*/ 456 w 963"/>
                <a:gd name="T23" fmla="*/ 963 h 964"/>
                <a:gd name="T24" fmla="*/ 385 w 963"/>
                <a:gd name="T25" fmla="*/ 954 h 964"/>
                <a:gd name="T26" fmla="*/ 315 w 963"/>
                <a:gd name="T27" fmla="*/ 934 h 964"/>
                <a:gd name="T28" fmla="*/ 252 w 963"/>
                <a:gd name="T29" fmla="*/ 905 h 964"/>
                <a:gd name="T30" fmla="*/ 193 w 963"/>
                <a:gd name="T31" fmla="*/ 868 h 964"/>
                <a:gd name="T32" fmla="*/ 140 w 963"/>
                <a:gd name="T33" fmla="*/ 822 h 964"/>
                <a:gd name="T34" fmla="*/ 95 w 963"/>
                <a:gd name="T35" fmla="*/ 770 h 964"/>
                <a:gd name="T36" fmla="*/ 57 w 963"/>
                <a:gd name="T37" fmla="*/ 712 h 964"/>
                <a:gd name="T38" fmla="*/ 29 w 963"/>
                <a:gd name="T39" fmla="*/ 647 h 964"/>
                <a:gd name="T40" fmla="*/ 9 w 963"/>
                <a:gd name="T41" fmla="*/ 579 h 964"/>
                <a:gd name="T42" fmla="*/ 0 w 963"/>
                <a:gd name="T43" fmla="*/ 507 h 964"/>
                <a:gd name="T44" fmla="*/ 0 w 963"/>
                <a:gd name="T45" fmla="*/ 457 h 964"/>
                <a:gd name="T46" fmla="*/ 9 w 963"/>
                <a:gd name="T47" fmla="*/ 384 h 964"/>
                <a:gd name="T48" fmla="*/ 29 w 963"/>
                <a:gd name="T49" fmla="*/ 316 h 964"/>
                <a:gd name="T50" fmla="*/ 57 w 963"/>
                <a:gd name="T51" fmla="*/ 252 h 964"/>
                <a:gd name="T52" fmla="*/ 95 w 963"/>
                <a:gd name="T53" fmla="*/ 193 h 964"/>
                <a:gd name="T54" fmla="*/ 140 w 963"/>
                <a:gd name="T55" fmla="*/ 141 h 964"/>
                <a:gd name="T56" fmla="*/ 193 w 963"/>
                <a:gd name="T57" fmla="*/ 95 h 964"/>
                <a:gd name="T58" fmla="*/ 252 w 963"/>
                <a:gd name="T59" fmla="*/ 58 h 964"/>
                <a:gd name="T60" fmla="*/ 315 w 963"/>
                <a:gd name="T61" fmla="*/ 29 h 964"/>
                <a:gd name="T62" fmla="*/ 385 w 963"/>
                <a:gd name="T63" fmla="*/ 10 h 964"/>
                <a:gd name="T64" fmla="*/ 456 w 963"/>
                <a:gd name="T65" fmla="*/ 1 h 964"/>
                <a:gd name="T66" fmla="*/ 507 w 963"/>
                <a:gd name="T67" fmla="*/ 1 h 964"/>
                <a:gd name="T68" fmla="*/ 578 w 963"/>
                <a:gd name="T69" fmla="*/ 10 h 964"/>
                <a:gd name="T70" fmla="*/ 647 w 963"/>
                <a:gd name="T71" fmla="*/ 29 h 964"/>
                <a:gd name="T72" fmla="*/ 711 w 963"/>
                <a:gd name="T73" fmla="*/ 58 h 964"/>
                <a:gd name="T74" fmla="*/ 769 w 963"/>
                <a:gd name="T75" fmla="*/ 95 h 964"/>
                <a:gd name="T76" fmla="*/ 822 w 963"/>
                <a:gd name="T77" fmla="*/ 141 h 964"/>
                <a:gd name="T78" fmla="*/ 867 w 963"/>
                <a:gd name="T79" fmla="*/ 193 h 964"/>
                <a:gd name="T80" fmla="*/ 905 w 963"/>
                <a:gd name="T81" fmla="*/ 252 h 964"/>
                <a:gd name="T82" fmla="*/ 934 w 963"/>
                <a:gd name="T83" fmla="*/ 316 h 964"/>
                <a:gd name="T84" fmla="*/ 954 w 963"/>
                <a:gd name="T85" fmla="*/ 384 h 964"/>
                <a:gd name="T86" fmla="*/ 963 w 963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964">
                  <a:moveTo>
                    <a:pt x="963" y="482"/>
                  </a:moveTo>
                  <a:lnTo>
                    <a:pt x="963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7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1" y="625"/>
                  </a:lnTo>
                  <a:lnTo>
                    <a:pt x="934" y="647"/>
                  </a:lnTo>
                  <a:lnTo>
                    <a:pt x="925" y="669"/>
                  </a:lnTo>
                  <a:lnTo>
                    <a:pt x="916" y="691"/>
                  </a:lnTo>
                  <a:lnTo>
                    <a:pt x="905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7" y="770"/>
                  </a:lnTo>
                  <a:lnTo>
                    <a:pt x="853" y="789"/>
                  </a:lnTo>
                  <a:lnTo>
                    <a:pt x="838" y="806"/>
                  </a:lnTo>
                  <a:lnTo>
                    <a:pt x="822" y="822"/>
                  </a:lnTo>
                  <a:lnTo>
                    <a:pt x="805" y="838"/>
                  </a:lnTo>
                  <a:lnTo>
                    <a:pt x="788" y="853"/>
                  </a:lnTo>
                  <a:lnTo>
                    <a:pt x="769" y="868"/>
                  </a:lnTo>
                  <a:lnTo>
                    <a:pt x="751" y="881"/>
                  </a:lnTo>
                  <a:lnTo>
                    <a:pt x="731" y="894"/>
                  </a:lnTo>
                  <a:lnTo>
                    <a:pt x="711" y="905"/>
                  </a:lnTo>
                  <a:lnTo>
                    <a:pt x="690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4" y="942"/>
                  </a:lnTo>
                  <a:lnTo>
                    <a:pt x="602" y="949"/>
                  </a:lnTo>
                  <a:lnTo>
                    <a:pt x="578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1" y="964"/>
                  </a:lnTo>
                  <a:lnTo>
                    <a:pt x="481" y="964"/>
                  </a:lnTo>
                  <a:lnTo>
                    <a:pt x="456" y="963"/>
                  </a:lnTo>
                  <a:lnTo>
                    <a:pt x="432" y="962"/>
                  </a:lnTo>
                  <a:lnTo>
                    <a:pt x="408" y="958"/>
                  </a:lnTo>
                  <a:lnTo>
                    <a:pt x="385" y="954"/>
                  </a:lnTo>
                  <a:lnTo>
                    <a:pt x="360" y="949"/>
                  </a:lnTo>
                  <a:lnTo>
                    <a:pt x="339" y="942"/>
                  </a:lnTo>
                  <a:lnTo>
                    <a:pt x="315" y="934"/>
                  </a:lnTo>
                  <a:lnTo>
                    <a:pt x="294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1" y="894"/>
                  </a:lnTo>
                  <a:lnTo>
                    <a:pt x="212" y="881"/>
                  </a:lnTo>
                  <a:lnTo>
                    <a:pt x="193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0" y="822"/>
                  </a:lnTo>
                  <a:lnTo>
                    <a:pt x="124" y="806"/>
                  </a:lnTo>
                  <a:lnTo>
                    <a:pt x="109" y="789"/>
                  </a:lnTo>
                  <a:lnTo>
                    <a:pt x="95" y="770"/>
                  </a:lnTo>
                  <a:lnTo>
                    <a:pt x="82" y="751"/>
                  </a:lnTo>
                  <a:lnTo>
                    <a:pt x="69" y="731"/>
                  </a:lnTo>
                  <a:lnTo>
                    <a:pt x="57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9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0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9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7" y="252"/>
                  </a:lnTo>
                  <a:lnTo>
                    <a:pt x="69" y="232"/>
                  </a:lnTo>
                  <a:lnTo>
                    <a:pt x="82" y="213"/>
                  </a:lnTo>
                  <a:lnTo>
                    <a:pt x="95" y="193"/>
                  </a:lnTo>
                  <a:lnTo>
                    <a:pt x="109" y="176"/>
                  </a:lnTo>
                  <a:lnTo>
                    <a:pt x="124" y="157"/>
                  </a:lnTo>
                  <a:lnTo>
                    <a:pt x="140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3" y="95"/>
                  </a:lnTo>
                  <a:lnTo>
                    <a:pt x="212" y="82"/>
                  </a:lnTo>
                  <a:lnTo>
                    <a:pt x="231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5" y="29"/>
                  </a:lnTo>
                  <a:lnTo>
                    <a:pt x="339" y="21"/>
                  </a:lnTo>
                  <a:lnTo>
                    <a:pt x="360" y="16"/>
                  </a:lnTo>
                  <a:lnTo>
                    <a:pt x="385" y="10"/>
                  </a:lnTo>
                  <a:lnTo>
                    <a:pt x="408" y="5"/>
                  </a:lnTo>
                  <a:lnTo>
                    <a:pt x="432" y="3"/>
                  </a:lnTo>
                  <a:lnTo>
                    <a:pt x="456" y="1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2" y="16"/>
                  </a:lnTo>
                  <a:lnTo>
                    <a:pt x="624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0" y="48"/>
                  </a:lnTo>
                  <a:lnTo>
                    <a:pt x="711" y="58"/>
                  </a:lnTo>
                  <a:lnTo>
                    <a:pt x="731" y="70"/>
                  </a:lnTo>
                  <a:lnTo>
                    <a:pt x="751" y="82"/>
                  </a:lnTo>
                  <a:lnTo>
                    <a:pt x="769" y="95"/>
                  </a:lnTo>
                  <a:lnTo>
                    <a:pt x="788" y="110"/>
                  </a:lnTo>
                  <a:lnTo>
                    <a:pt x="805" y="125"/>
                  </a:lnTo>
                  <a:lnTo>
                    <a:pt x="822" y="141"/>
                  </a:lnTo>
                  <a:lnTo>
                    <a:pt x="838" y="157"/>
                  </a:lnTo>
                  <a:lnTo>
                    <a:pt x="853" y="176"/>
                  </a:lnTo>
                  <a:lnTo>
                    <a:pt x="867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5" y="252"/>
                  </a:lnTo>
                  <a:lnTo>
                    <a:pt x="916" y="273"/>
                  </a:lnTo>
                  <a:lnTo>
                    <a:pt x="925" y="295"/>
                  </a:lnTo>
                  <a:lnTo>
                    <a:pt x="934" y="316"/>
                  </a:lnTo>
                  <a:lnTo>
                    <a:pt x="941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7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3" y="482"/>
                  </a:lnTo>
                  <a:lnTo>
                    <a:pt x="963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673" y="1891"/>
              <a:ext cx="482" cy="482"/>
            </a:xfrm>
            <a:custGeom>
              <a:avLst/>
              <a:gdLst>
                <a:gd name="T0" fmla="*/ 963 w 965"/>
                <a:gd name="T1" fmla="*/ 507 h 964"/>
                <a:gd name="T2" fmla="*/ 954 w 965"/>
                <a:gd name="T3" fmla="*/ 579 h 964"/>
                <a:gd name="T4" fmla="*/ 935 w 965"/>
                <a:gd name="T5" fmla="*/ 647 h 964"/>
                <a:gd name="T6" fmla="*/ 906 w 965"/>
                <a:gd name="T7" fmla="*/ 712 h 964"/>
                <a:gd name="T8" fmla="*/ 869 w 965"/>
                <a:gd name="T9" fmla="*/ 770 h 964"/>
                <a:gd name="T10" fmla="*/ 823 w 965"/>
                <a:gd name="T11" fmla="*/ 822 h 964"/>
                <a:gd name="T12" fmla="*/ 771 w 965"/>
                <a:gd name="T13" fmla="*/ 868 h 964"/>
                <a:gd name="T14" fmla="*/ 712 w 965"/>
                <a:gd name="T15" fmla="*/ 905 h 964"/>
                <a:gd name="T16" fmla="*/ 648 w 965"/>
                <a:gd name="T17" fmla="*/ 934 h 964"/>
                <a:gd name="T18" fmla="*/ 580 w 965"/>
                <a:gd name="T19" fmla="*/ 954 h 964"/>
                <a:gd name="T20" fmla="*/ 507 w 965"/>
                <a:gd name="T21" fmla="*/ 963 h 964"/>
                <a:gd name="T22" fmla="*/ 458 w 965"/>
                <a:gd name="T23" fmla="*/ 963 h 964"/>
                <a:gd name="T24" fmla="*/ 385 w 965"/>
                <a:gd name="T25" fmla="*/ 954 h 964"/>
                <a:gd name="T26" fmla="*/ 317 w 965"/>
                <a:gd name="T27" fmla="*/ 934 h 964"/>
                <a:gd name="T28" fmla="*/ 253 w 965"/>
                <a:gd name="T29" fmla="*/ 905 h 964"/>
                <a:gd name="T30" fmla="*/ 194 w 965"/>
                <a:gd name="T31" fmla="*/ 868 h 964"/>
                <a:gd name="T32" fmla="*/ 142 w 965"/>
                <a:gd name="T33" fmla="*/ 822 h 964"/>
                <a:gd name="T34" fmla="*/ 97 w 965"/>
                <a:gd name="T35" fmla="*/ 770 h 964"/>
                <a:gd name="T36" fmla="*/ 59 w 965"/>
                <a:gd name="T37" fmla="*/ 712 h 964"/>
                <a:gd name="T38" fmla="*/ 30 w 965"/>
                <a:gd name="T39" fmla="*/ 647 h 964"/>
                <a:gd name="T40" fmla="*/ 11 w 965"/>
                <a:gd name="T41" fmla="*/ 579 h 964"/>
                <a:gd name="T42" fmla="*/ 1 w 965"/>
                <a:gd name="T43" fmla="*/ 507 h 964"/>
                <a:gd name="T44" fmla="*/ 1 w 965"/>
                <a:gd name="T45" fmla="*/ 457 h 964"/>
                <a:gd name="T46" fmla="*/ 11 w 965"/>
                <a:gd name="T47" fmla="*/ 384 h 964"/>
                <a:gd name="T48" fmla="*/ 30 w 965"/>
                <a:gd name="T49" fmla="*/ 316 h 964"/>
                <a:gd name="T50" fmla="*/ 59 w 965"/>
                <a:gd name="T51" fmla="*/ 252 h 964"/>
                <a:gd name="T52" fmla="*/ 97 w 965"/>
                <a:gd name="T53" fmla="*/ 193 h 964"/>
                <a:gd name="T54" fmla="*/ 142 w 965"/>
                <a:gd name="T55" fmla="*/ 141 h 964"/>
                <a:gd name="T56" fmla="*/ 194 w 965"/>
                <a:gd name="T57" fmla="*/ 95 h 964"/>
                <a:gd name="T58" fmla="*/ 253 w 965"/>
                <a:gd name="T59" fmla="*/ 58 h 964"/>
                <a:gd name="T60" fmla="*/ 317 w 965"/>
                <a:gd name="T61" fmla="*/ 29 h 964"/>
                <a:gd name="T62" fmla="*/ 385 w 965"/>
                <a:gd name="T63" fmla="*/ 10 h 964"/>
                <a:gd name="T64" fmla="*/ 458 w 965"/>
                <a:gd name="T65" fmla="*/ 1 h 964"/>
                <a:gd name="T66" fmla="*/ 507 w 965"/>
                <a:gd name="T67" fmla="*/ 1 h 964"/>
                <a:gd name="T68" fmla="*/ 580 w 965"/>
                <a:gd name="T69" fmla="*/ 10 h 964"/>
                <a:gd name="T70" fmla="*/ 648 w 965"/>
                <a:gd name="T71" fmla="*/ 29 h 964"/>
                <a:gd name="T72" fmla="*/ 712 w 965"/>
                <a:gd name="T73" fmla="*/ 58 h 964"/>
                <a:gd name="T74" fmla="*/ 771 w 965"/>
                <a:gd name="T75" fmla="*/ 95 h 964"/>
                <a:gd name="T76" fmla="*/ 823 w 965"/>
                <a:gd name="T77" fmla="*/ 141 h 964"/>
                <a:gd name="T78" fmla="*/ 869 w 965"/>
                <a:gd name="T79" fmla="*/ 193 h 964"/>
                <a:gd name="T80" fmla="*/ 906 w 965"/>
                <a:gd name="T81" fmla="*/ 252 h 964"/>
                <a:gd name="T82" fmla="*/ 935 w 965"/>
                <a:gd name="T83" fmla="*/ 316 h 964"/>
                <a:gd name="T84" fmla="*/ 954 w 965"/>
                <a:gd name="T85" fmla="*/ 384 h 964"/>
                <a:gd name="T86" fmla="*/ 963 w 965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5" h="964">
                  <a:moveTo>
                    <a:pt x="965" y="482"/>
                  </a:moveTo>
                  <a:lnTo>
                    <a:pt x="965" y="482"/>
                  </a:lnTo>
                  <a:lnTo>
                    <a:pt x="963" y="507"/>
                  </a:lnTo>
                  <a:lnTo>
                    <a:pt x="962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50" y="602"/>
                  </a:lnTo>
                  <a:lnTo>
                    <a:pt x="943" y="625"/>
                  </a:lnTo>
                  <a:lnTo>
                    <a:pt x="935" y="647"/>
                  </a:lnTo>
                  <a:lnTo>
                    <a:pt x="927" y="669"/>
                  </a:lnTo>
                  <a:lnTo>
                    <a:pt x="917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2" y="751"/>
                  </a:lnTo>
                  <a:lnTo>
                    <a:pt x="869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7" y="838"/>
                  </a:lnTo>
                  <a:lnTo>
                    <a:pt x="789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2" y="917"/>
                  </a:lnTo>
                  <a:lnTo>
                    <a:pt x="670" y="926"/>
                  </a:lnTo>
                  <a:lnTo>
                    <a:pt x="648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6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3" y="964"/>
                  </a:lnTo>
                  <a:lnTo>
                    <a:pt x="483" y="964"/>
                  </a:lnTo>
                  <a:lnTo>
                    <a:pt x="458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3" y="905"/>
                  </a:lnTo>
                  <a:lnTo>
                    <a:pt x="233" y="894"/>
                  </a:lnTo>
                  <a:lnTo>
                    <a:pt x="213" y="881"/>
                  </a:lnTo>
                  <a:lnTo>
                    <a:pt x="194" y="868"/>
                  </a:lnTo>
                  <a:lnTo>
                    <a:pt x="177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7" y="770"/>
                  </a:lnTo>
                  <a:lnTo>
                    <a:pt x="83" y="751"/>
                  </a:lnTo>
                  <a:lnTo>
                    <a:pt x="71" y="731"/>
                  </a:lnTo>
                  <a:lnTo>
                    <a:pt x="59" y="712"/>
                  </a:lnTo>
                  <a:lnTo>
                    <a:pt x="49" y="691"/>
                  </a:lnTo>
                  <a:lnTo>
                    <a:pt x="38" y="669"/>
                  </a:lnTo>
                  <a:lnTo>
                    <a:pt x="30" y="647"/>
                  </a:lnTo>
                  <a:lnTo>
                    <a:pt x="22" y="625"/>
                  </a:lnTo>
                  <a:lnTo>
                    <a:pt x="16" y="602"/>
                  </a:lnTo>
                  <a:lnTo>
                    <a:pt x="11" y="579"/>
                  </a:lnTo>
                  <a:lnTo>
                    <a:pt x="6" y="555"/>
                  </a:lnTo>
                  <a:lnTo>
                    <a:pt x="4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4" y="433"/>
                  </a:lnTo>
                  <a:lnTo>
                    <a:pt x="6" y="409"/>
                  </a:lnTo>
                  <a:lnTo>
                    <a:pt x="11" y="384"/>
                  </a:lnTo>
                  <a:lnTo>
                    <a:pt x="16" y="361"/>
                  </a:lnTo>
                  <a:lnTo>
                    <a:pt x="22" y="338"/>
                  </a:lnTo>
                  <a:lnTo>
                    <a:pt x="30" y="316"/>
                  </a:lnTo>
                  <a:lnTo>
                    <a:pt x="38" y="295"/>
                  </a:lnTo>
                  <a:lnTo>
                    <a:pt x="49" y="273"/>
                  </a:lnTo>
                  <a:lnTo>
                    <a:pt x="59" y="252"/>
                  </a:lnTo>
                  <a:lnTo>
                    <a:pt x="71" y="232"/>
                  </a:lnTo>
                  <a:lnTo>
                    <a:pt x="83" y="213"/>
                  </a:lnTo>
                  <a:lnTo>
                    <a:pt x="97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7" y="110"/>
                  </a:lnTo>
                  <a:lnTo>
                    <a:pt x="194" y="95"/>
                  </a:lnTo>
                  <a:lnTo>
                    <a:pt x="213" y="82"/>
                  </a:lnTo>
                  <a:lnTo>
                    <a:pt x="233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8" y="1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6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8" y="29"/>
                  </a:lnTo>
                  <a:lnTo>
                    <a:pt x="670" y="38"/>
                  </a:lnTo>
                  <a:lnTo>
                    <a:pt x="692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9" y="110"/>
                  </a:lnTo>
                  <a:lnTo>
                    <a:pt x="807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9" y="193"/>
                  </a:lnTo>
                  <a:lnTo>
                    <a:pt x="882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5"/>
                  </a:lnTo>
                  <a:lnTo>
                    <a:pt x="935" y="316"/>
                  </a:lnTo>
                  <a:lnTo>
                    <a:pt x="943" y="338"/>
                  </a:lnTo>
                  <a:lnTo>
                    <a:pt x="950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2" y="433"/>
                  </a:lnTo>
                  <a:lnTo>
                    <a:pt x="963" y="457"/>
                  </a:lnTo>
                  <a:lnTo>
                    <a:pt x="965" y="482"/>
                  </a:lnTo>
                  <a:lnTo>
                    <a:pt x="965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672" y="1966"/>
              <a:ext cx="198" cy="198"/>
            </a:xfrm>
            <a:custGeom>
              <a:avLst/>
              <a:gdLst>
                <a:gd name="T0" fmla="*/ 179 w 396"/>
                <a:gd name="T1" fmla="*/ 396 h 397"/>
                <a:gd name="T2" fmla="*/ 122 w 396"/>
                <a:gd name="T3" fmla="*/ 382 h 397"/>
                <a:gd name="T4" fmla="*/ 73 w 396"/>
                <a:gd name="T5" fmla="*/ 352 h 397"/>
                <a:gd name="T6" fmla="*/ 45 w 396"/>
                <a:gd name="T7" fmla="*/ 324 h 397"/>
                <a:gd name="T8" fmla="*/ 15 w 396"/>
                <a:gd name="T9" fmla="*/ 273 h 397"/>
                <a:gd name="T10" fmla="*/ 1 w 396"/>
                <a:gd name="T11" fmla="*/ 218 h 397"/>
                <a:gd name="T12" fmla="*/ 4 w 396"/>
                <a:gd name="T13" fmla="*/ 160 h 397"/>
                <a:gd name="T14" fmla="*/ 23 w 396"/>
                <a:gd name="T15" fmla="*/ 106 h 397"/>
                <a:gd name="T16" fmla="*/ 58 w 396"/>
                <a:gd name="T17" fmla="*/ 59 h 397"/>
                <a:gd name="T18" fmla="*/ 89 w 396"/>
                <a:gd name="T19" fmla="*/ 34 h 397"/>
                <a:gd name="T20" fmla="*/ 141 w 396"/>
                <a:gd name="T21" fmla="*/ 10 h 397"/>
                <a:gd name="T22" fmla="*/ 198 w 396"/>
                <a:gd name="T23" fmla="*/ 0 h 397"/>
                <a:gd name="T24" fmla="*/ 237 w 396"/>
                <a:gd name="T25" fmla="*/ 4 h 397"/>
                <a:gd name="T26" fmla="*/ 292 w 396"/>
                <a:gd name="T27" fmla="*/ 23 h 397"/>
                <a:gd name="T28" fmla="*/ 339 w 396"/>
                <a:gd name="T29" fmla="*/ 59 h 397"/>
                <a:gd name="T30" fmla="*/ 364 w 396"/>
                <a:gd name="T31" fmla="*/ 89 h 397"/>
                <a:gd name="T32" fmla="*/ 388 w 396"/>
                <a:gd name="T33" fmla="*/ 142 h 397"/>
                <a:gd name="T34" fmla="*/ 396 w 396"/>
                <a:gd name="T35" fmla="*/ 199 h 397"/>
                <a:gd name="T36" fmla="*/ 388 w 396"/>
                <a:gd name="T37" fmla="*/ 255 h 397"/>
                <a:gd name="T38" fmla="*/ 364 w 396"/>
                <a:gd name="T39" fmla="*/ 308 h 397"/>
                <a:gd name="T40" fmla="*/ 339 w 396"/>
                <a:gd name="T41" fmla="*/ 339 h 397"/>
                <a:gd name="T42" fmla="*/ 292 w 396"/>
                <a:gd name="T43" fmla="*/ 374 h 397"/>
                <a:gd name="T44" fmla="*/ 237 w 396"/>
                <a:gd name="T45" fmla="*/ 393 h 397"/>
                <a:gd name="T46" fmla="*/ 198 w 396"/>
                <a:gd name="T47" fmla="*/ 397 h 397"/>
                <a:gd name="T48" fmla="*/ 180 w 396"/>
                <a:gd name="T49" fmla="*/ 12 h 397"/>
                <a:gd name="T50" fmla="*/ 127 w 396"/>
                <a:gd name="T51" fmla="*/ 26 h 397"/>
                <a:gd name="T52" fmla="*/ 80 w 396"/>
                <a:gd name="T53" fmla="*/ 53 h 397"/>
                <a:gd name="T54" fmla="*/ 53 w 396"/>
                <a:gd name="T55" fmla="*/ 80 h 397"/>
                <a:gd name="T56" fmla="*/ 24 w 396"/>
                <a:gd name="T57" fmla="*/ 128 h 397"/>
                <a:gd name="T58" fmla="*/ 12 w 396"/>
                <a:gd name="T59" fmla="*/ 181 h 397"/>
                <a:gd name="T60" fmla="*/ 14 w 396"/>
                <a:gd name="T61" fmla="*/ 234 h 397"/>
                <a:gd name="T62" fmla="*/ 32 w 396"/>
                <a:gd name="T63" fmla="*/ 286 h 397"/>
                <a:gd name="T64" fmla="*/ 66 w 396"/>
                <a:gd name="T65" fmla="*/ 331 h 397"/>
                <a:gd name="T66" fmla="*/ 95 w 396"/>
                <a:gd name="T67" fmla="*/ 355 h 397"/>
                <a:gd name="T68" fmla="*/ 144 w 396"/>
                <a:gd name="T69" fmla="*/ 378 h 397"/>
                <a:gd name="T70" fmla="*/ 198 w 396"/>
                <a:gd name="T71" fmla="*/ 386 h 397"/>
                <a:gd name="T72" fmla="*/ 235 w 396"/>
                <a:gd name="T73" fmla="*/ 383 h 397"/>
                <a:gd name="T74" fmla="*/ 287 w 396"/>
                <a:gd name="T75" fmla="*/ 364 h 397"/>
                <a:gd name="T76" fmla="*/ 331 w 396"/>
                <a:gd name="T77" fmla="*/ 331 h 397"/>
                <a:gd name="T78" fmla="*/ 355 w 396"/>
                <a:gd name="T79" fmla="*/ 302 h 397"/>
                <a:gd name="T80" fmla="*/ 378 w 396"/>
                <a:gd name="T81" fmla="*/ 253 h 397"/>
                <a:gd name="T82" fmla="*/ 386 w 396"/>
                <a:gd name="T83" fmla="*/ 199 h 397"/>
                <a:gd name="T84" fmla="*/ 378 w 396"/>
                <a:gd name="T85" fmla="*/ 146 h 397"/>
                <a:gd name="T86" fmla="*/ 355 w 396"/>
                <a:gd name="T87" fmla="*/ 96 h 397"/>
                <a:gd name="T88" fmla="*/ 331 w 396"/>
                <a:gd name="T89" fmla="*/ 66 h 397"/>
                <a:gd name="T90" fmla="*/ 287 w 396"/>
                <a:gd name="T91" fmla="*/ 34 h 397"/>
                <a:gd name="T92" fmla="*/ 235 w 396"/>
                <a:gd name="T93" fmla="*/ 15 h 397"/>
                <a:gd name="T94" fmla="*/ 198 w 396"/>
                <a:gd name="T95" fmla="*/ 1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6" h="397">
                  <a:moveTo>
                    <a:pt x="198" y="397"/>
                  </a:moveTo>
                  <a:lnTo>
                    <a:pt x="198" y="397"/>
                  </a:lnTo>
                  <a:lnTo>
                    <a:pt x="179" y="396"/>
                  </a:lnTo>
                  <a:lnTo>
                    <a:pt x="159" y="393"/>
                  </a:lnTo>
                  <a:lnTo>
                    <a:pt x="141" y="389"/>
                  </a:lnTo>
                  <a:lnTo>
                    <a:pt x="122" y="382"/>
                  </a:lnTo>
                  <a:lnTo>
                    <a:pt x="105" y="374"/>
                  </a:lnTo>
                  <a:lnTo>
                    <a:pt x="89" y="363"/>
                  </a:lnTo>
                  <a:lnTo>
                    <a:pt x="73" y="352"/>
                  </a:lnTo>
                  <a:lnTo>
                    <a:pt x="58" y="339"/>
                  </a:lnTo>
                  <a:lnTo>
                    <a:pt x="58" y="339"/>
                  </a:lnTo>
                  <a:lnTo>
                    <a:pt x="45" y="324"/>
                  </a:lnTo>
                  <a:lnTo>
                    <a:pt x="32" y="308"/>
                  </a:lnTo>
                  <a:lnTo>
                    <a:pt x="23" y="291"/>
                  </a:lnTo>
                  <a:lnTo>
                    <a:pt x="15" y="273"/>
                  </a:lnTo>
                  <a:lnTo>
                    <a:pt x="8" y="255"/>
                  </a:lnTo>
                  <a:lnTo>
                    <a:pt x="4" y="237"/>
                  </a:lnTo>
                  <a:lnTo>
                    <a:pt x="1" y="218"/>
                  </a:lnTo>
                  <a:lnTo>
                    <a:pt x="0" y="199"/>
                  </a:lnTo>
                  <a:lnTo>
                    <a:pt x="1" y="180"/>
                  </a:lnTo>
                  <a:lnTo>
                    <a:pt x="4" y="160"/>
                  </a:lnTo>
                  <a:lnTo>
                    <a:pt x="8" y="142"/>
                  </a:lnTo>
                  <a:lnTo>
                    <a:pt x="15" y="124"/>
                  </a:lnTo>
                  <a:lnTo>
                    <a:pt x="23" y="106"/>
                  </a:lnTo>
                  <a:lnTo>
                    <a:pt x="32" y="89"/>
                  </a:lnTo>
                  <a:lnTo>
                    <a:pt x="45" y="74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73" y="45"/>
                  </a:lnTo>
                  <a:lnTo>
                    <a:pt x="89" y="34"/>
                  </a:lnTo>
                  <a:lnTo>
                    <a:pt x="105" y="23"/>
                  </a:lnTo>
                  <a:lnTo>
                    <a:pt x="122" y="15"/>
                  </a:lnTo>
                  <a:lnTo>
                    <a:pt x="141" y="10"/>
                  </a:lnTo>
                  <a:lnTo>
                    <a:pt x="159" y="4"/>
                  </a:lnTo>
                  <a:lnTo>
                    <a:pt x="179" y="1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1"/>
                  </a:lnTo>
                  <a:lnTo>
                    <a:pt x="237" y="4"/>
                  </a:lnTo>
                  <a:lnTo>
                    <a:pt x="256" y="10"/>
                  </a:lnTo>
                  <a:lnTo>
                    <a:pt x="274" y="15"/>
                  </a:lnTo>
                  <a:lnTo>
                    <a:pt x="292" y="23"/>
                  </a:lnTo>
                  <a:lnTo>
                    <a:pt x="309" y="34"/>
                  </a:lnTo>
                  <a:lnTo>
                    <a:pt x="324" y="45"/>
                  </a:lnTo>
                  <a:lnTo>
                    <a:pt x="339" y="59"/>
                  </a:lnTo>
                  <a:lnTo>
                    <a:pt x="339" y="59"/>
                  </a:lnTo>
                  <a:lnTo>
                    <a:pt x="353" y="74"/>
                  </a:lnTo>
                  <a:lnTo>
                    <a:pt x="364" y="89"/>
                  </a:lnTo>
                  <a:lnTo>
                    <a:pt x="373" y="106"/>
                  </a:lnTo>
                  <a:lnTo>
                    <a:pt x="383" y="124"/>
                  </a:lnTo>
                  <a:lnTo>
                    <a:pt x="388" y="142"/>
                  </a:lnTo>
                  <a:lnTo>
                    <a:pt x="393" y="160"/>
                  </a:lnTo>
                  <a:lnTo>
                    <a:pt x="395" y="180"/>
                  </a:lnTo>
                  <a:lnTo>
                    <a:pt x="396" y="199"/>
                  </a:lnTo>
                  <a:lnTo>
                    <a:pt x="395" y="218"/>
                  </a:lnTo>
                  <a:lnTo>
                    <a:pt x="393" y="237"/>
                  </a:lnTo>
                  <a:lnTo>
                    <a:pt x="388" y="255"/>
                  </a:lnTo>
                  <a:lnTo>
                    <a:pt x="383" y="273"/>
                  </a:lnTo>
                  <a:lnTo>
                    <a:pt x="373" y="291"/>
                  </a:lnTo>
                  <a:lnTo>
                    <a:pt x="364" y="308"/>
                  </a:lnTo>
                  <a:lnTo>
                    <a:pt x="353" y="324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324" y="352"/>
                  </a:lnTo>
                  <a:lnTo>
                    <a:pt x="309" y="363"/>
                  </a:lnTo>
                  <a:lnTo>
                    <a:pt x="292" y="374"/>
                  </a:lnTo>
                  <a:lnTo>
                    <a:pt x="274" y="382"/>
                  </a:lnTo>
                  <a:lnTo>
                    <a:pt x="256" y="389"/>
                  </a:lnTo>
                  <a:lnTo>
                    <a:pt x="237" y="393"/>
                  </a:lnTo>
                  <a:lnTo>
                    <a:pt x="218" y="396"/>
                  </a:lnTo>
                  <a:lnTo>
                    <a:pt x="198" y="397"/>
                  </a:lnTo>
                  <a:lnTo>
                    <a:pt x="198" y="397"/>
                  </a:lnTo>
                  <a:close/>
                  <a:moveTo>
                    <a:pt x="198" y="11"/>
                  </a:moveTo>
                  <a:lnTo>
                    <a:pt x="198" y="11"/>
                  </a:lnTo>
                  <a:lnTo>
                    <a:pt x="180" y="12"/>
                  </a:lnTo>
                  <a:lnTo>
                    <a:pt x="161" y="15"/>
                  </a:lnTo>
                  <a:lnTo>
                    <a:pt x="144" y="19"/>
                  </a:lnTo>
                  <a:lnTo>
                    <a:pt x="127" y="26"/>
                  </a:lnTo>
                  <a:lnTo>
                    <a:pt x="111" y="34"/>
                  </a:lnTo>
                  <a:lnTo>
                    <a:pt x="95" y="43"/>
                  </a:lnTo>
                  <a:lnTo>
                    <a:pt x="80" y="53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53" y="80"/>
                  </a:lnTo>
                  <a:lnTo>
                    <a:pt x="42" y="96"/>
                  </a:lnTo>
                  <a:lnTo>
                    <a:pt x="32" y="111"/>
                  </a:lnTo>
                  <a:lnTo>
                    <a:pt x="24" y="128"/>
                  </a:lnTo>
                  <a:lnTo>
                    <a:pt x="19" y="146"/>
                  </a:lnTo>
                  <a:lnTo>
                    <a:pt x="14" y="163"/>
                  </a:lnTo>
                  <a:lnTo>
                    <a:pt x="12" y="181"/>
                  </a:lnTo>
                  <a:lnTo>
                    <a:pt x="12" y="199"/>
                  </a:lnTo>
                  <a:lnTo>
                    <a:pt x="12" y="217"/>
                  </a:lnTo>
                  <a:lnTo>
                    <a:pt x="14" y="234"/>
                  </a:lnTo>
                  <a:lnTo>
                    <a:pt x="19" y="253"/>
                  </a:lnTo>
                  <a:lnTo>
                    <a:pt x="24" y="269"/>
                  </a:lnTo>
                  <a:lnTo>
                    <a:pt x="32" y="286"/>
                  </a:lnTo>
                  <a:lnTo>
                    <a:pt x="42" y="302"/>
                  </a:lnTo>
                  <a:lnTo>
                    <a:pt x="53" y="317"/>
                  </a:lnTo>
                  <a:lnTo>
                    <a:pt x="66" y="331"/>
                  </a:lnTo>
                  <a:lnTo>
                    <a:pt x="66" y="331"/>
                  </a:lnTo>
                  <a:lnTo>
                    <a:pt x="80" y="344"/>
                  </a:lnTo>
                  <a:lnTo>
                    <a:pt x="95" y="355"/>
                  </a:lnTo>
                  <a:lnTo>
                    <a:pt x="111" y="364"/>
                  </a:lnTo>
                  <a:lnTo>
                    <a:pt x="127" y="372"/>
                  </a:lnTo>
                  <a:lnTo>
                    <a:pt x="144" y="378"/>
                  </a:lnTo>
                  <a:lnTo>
                    <a:pt x="161" y="383"/>
                  </a:lnTo>
                  <a:lnTo>
                    <a:pt x="180" y="385"/>
                  </a:lnTo>
                  <a:lnTo>
                    <a:pt x="198" y="386"/>
                  </a:lnTo>
                  <a:lnTo>
                    <a:pt x="198" y="386"/>
                  </a:lnTo>
                  <a:lnTo>
                    <a:pt x="217" y="385"/>
                  </a:lnTo>
                  <a:lnTo>
                    <a:pt x="235" y="383"/>
                  </a:lnTo>
                  <a:lnTo>
                    <a:pt x="254" y="378"/>
                  </a:lnTo>
                  <a:lnTo>
                    <a:pt x="270" y="372"/>
                  </a:lnTo>
                  <a:lnTo>
                    <a:pt x="287" y="364"/>
                  </a:lnTo>
                  <a:lnTo>
                    <a:pt x="302" y="355"/>
                  </a:lnTo>
                  <a:lnTo>
                    <a:pt x="317" y="344"/>
                  </a:lnTo>
                  <a:lnTo>
                    <a:pt x="331" y="331"/>
                  </a:lnTo>
                  <a:lnTo>
                    <a:pt x="331" y="331"/>
                  </a:lnTo>
                  <a:lnTo>
                    <a:pt x="343" y="317"/>
                  </a:lnTo>
                  <a:lnTo>
                    <a:pt x="355" y="302"/>
                  </a:lnTo>
                  <a:lnTo>
                    <a:pt x="364" y="286"/>
                  </a:lnTo>
                  <a:lnTo>
                    <a:pt x="372" y="269"/>
                  </a:lnTo>
                  <a:lnTo>
                    <a:pt x="378" y="253"/>
                  </a:lnTo>
                  <a:lnTo>
                    <a:pt x="383" y="234"/>
                  </a:lnTo>
                  <a:lnTo>
                    <a:pt x="385" y="217"/>
                  </a:lnTo>
                  <a:lnTo>
                    <a:pt x="386" y="199"/>
                  </a:lnTo>
                  <a:lnTo>
                    <a:pt x="385" y="181"/>
                  </a:lnTo>
                  <a:lnTo>
                    <a:pt x="383" y="163"/>
                  </a:lnTo>
                  <a:lnTo>
                    <a:pt x="378" y="146"/>
                  </a:lnTo>
                  <a:lnTo>
                    <a:pt x="372" y="128"/>
                  </a:lnTo>
                  <a:lnTo>
                    <a:pt x="364" y="111"/>
                  </a:lnTo>
                  <a:lnTo>
                    <a:pt x="355" y="96"/>
                  </a:lnTo>
                  <a:lnTo>
                    <a:pt x="343" y="80"/>
                  </a:lnTo>
                  <a:lnTo>
                    <a:pt x="331" y="66"/>
                  </a:lnTo>
                  <a:lnTo>
                    <a:pt x="331" y="66"/>
                  </a:lnTo>
                  <a:lnTo>
                    <a:pt x="317" y="53"/>
                  </a:lnTo>
                  <a:lnTo>
                    <a:pt x="302" y="43"/>
                  </a:lnTo>
                  <a:lnTo>
                    <a:pt x="287" y="34"/>
                  </a:lnTo>
                  <a:lnTo>
                    <a:pt x="270" y="26"/>
                  </a:lnTo>
                  <a:lnTo>
                    <a:pt x="254" y="19"/>
                  </a:lnTo>
                  <a:lnTo>
                    <a:pt x="235" y="15"/>
                  </a:lnTo>
                  <a:lnTo>
                    <a:pt x="217" y="12"/>
                  </a:lnTo>
                  <a:lnTo>
                    <a:pt x="198" y="11"/>
                  </a:lnTo>
                  <a:lnTo>
                    <a:pt x="19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2688" y="1981"/>
              <a:ext cx="167" cy="167"/>
            </a:xfrm>
            <a:custGeom>
              <a:avLst/>
              <a:gdLst>
                <a:gd name="T0" fmla="*/ 151 w 334"/>
                <a:gd name="T1" fmla="*/ 335 h 335"/>
                <a:gd name="T2" fmla="*/ 104 w 334"/>
                <a:gd name="T3" fmla="*/ 322 h 335"/>
                <a:gd name="T4" fmla="*/ 61 w 334"/>
                <a:gd name="T5" fmla="*/ 298 h 335"/>
                <a:gd name="T6" fmla="*/ 38 w 334"/>
                <a:gd name="T7" fmla="*/ 274 h 335"/>
                <a:gd name="T8" fmla="*/ 13 w 334"/>
                <a:gd name="T9" fmla="*/ 232 h 335"/>
                <a:gd name="T10" fmla="*/ 1 w 334"/>
                <a:gd name="T11" fmla="*/ 185 h 335"/>
                <a:gd name="T12" fmla="*/ 1 w 334"/>
                <a:gd name="T13" fmla="*/ 151 h 335"/>
                <a:gd name="T14" fmla="*/ 13 w 334"/>
                <a:gd name="T15" fmla="*/ 104 h 335"/>
                <a:gd name="T16" fmla="*/ 38 w 334"/>
                <a:gd name="T17" fmla="*/ 61 h 335"/>
                <a:gd name="T18" fmla="*/ 61 w 334"/>
                <a:gd name="T19" fmla="*/ 38 h 335"/>
                <a:gd name="T20" fmla="*/ 104 w 334"/>
                <a:gd name="T21" fmla="*/ 13 h 335"/>
                <a:gd name="T22" fmla="*/ 151 w 334"/>
                <a:gd name="T23" fmla="*/ 2 h 335"/>
                <a:gd name="T24" fmla="*/ 185 w 334"/>
                <a:gd name="T25" fmla="*/ 2 h 335"/>
                <a:gd name="T26" fmla="*/ 232 w 334"/>
                <a:gd name="T27" fmla="*/ 13 h 335"/>
                <a:gd name="T28" fmla="*/ 273 w 334"/>
                <a:gd name="T29" fmla="*/ 38 h 335"/>
                <a:gd name="T30" fmla="*/ 297 w 334"/>
                <a:gd name="T31" fmla="*/ 61 h 335"/>
                <a:gd name="T32" fmla="*/ 322 w 334"/>
                <a:gd name="T33" fmla="*/ 104 h 335"/>
                <a:gd name="T34" fmla="*/ 334 w 334"/>
                <a:gd name="T35" fmla="*/ 151 h 335"/>
                <a:gd name="T36" fmla="*/ 334 w 334"/>
                <a:gd name="T37" fmla="*/ 185 h 335"/>
                <a:gd name="T38" fmla="*/ 322 w 334"/>
                <a:gd name="T39" fmla="*/ 232 h 335"/>
                <a:gd name="T40" fmla="*/ 297 w 334"/>
                <a:gd name="T41" fmla="*/ 274 h 335"/>
                <a:gd name="T42" fmla="*/ 273 w 334"/>
                <a:gd name="T43" fmla="*/ 298 h 335"/>
                <a:gd name="T44" fmla="*/ 232 w 334"/>
                <a:gd name="T45" fmla="*/ 322 h 335"/>
                <a:gd name="T46" fmla="*/ 185 w 334"/>
                <a:gd name="T47" fmla="*/ 335 h 335"/>
                <a:gd name="T48" fmla="*/ 167 w 334"/>
                <a:gd name="T49" fmla="*/ 11 h 335"/>
                <a:gd name="T50" fmla="*/ 136 w 334"/>
                <a:gd name="T51" fmla="*/ 14 h 335"/>
                <a:gd name="T52" fmla="*/ 94 w 334"/>
                <a:gd name="T53" fmla="*/ 29 h 335"/>
                <a:gd name="T54" fmla="*/ 57 w 334"/>
                <a:gd name="T55" fmla="*/ 57 h 335"/>
                <a:gd name="T56" fmla="*/ 37 w 334"/>
                <a:gd name="T57" fmla="*/ 81 h 335"/>
                <a:gd name="T58" fmla="*/ 18 w 334"/>
                <a:gd name="T59" fmla="*/ 123 h 335"/>
                <a:gd name="T60" fmla="*/ 11 w 334"/>
                <a:gd name="T61" fmla="*/ 168 h 335"/>
                <a:gd name="T62" fmla="*/ 14 w 334"/>
                <a:gd name="T63" fmla="*/ 199 h 335"/>
                <a:gd name="T64" fmla="*/ 29 w 334"/>
                <a:gd name="T65" fmla="*/ 241 h 335"/>
                <a:gd name="T66" fmla="*/ 57 w 334"/>
                <a:gd name="T67" fmla="*/ 278 h 335"/>
                <a:gd name="T68" fmla="*/ 81 w 334"/>
                <a:gd name="T69" fmla="*/ 298 h 335"/>
                <a:gd name="T70" fmla="*/ 122 w 334"/>
                <a:gd name="T71" fmla="*/ 317 h 335"/>
                <a:gd name="T72" fmla="*/ 167 w 334"/>
                <a:gd name="T73" fmla="*/ 324 h 335"/>
                <a:gd name="T74" fmla="*/ 198 w 334"/>
                <a:gd name="T75" fmla="*/ 321 h 335"/>
                <a:gd name="T76" fmla="*/ 241 w 334"/>
                <a:gd name="T77" fmla="*/ 306 h 335"/>
                <a:gd name="T78" fmla="*/ 278 w 334"/>
                <a:gd name="T79" fmla="*/ 278 h 335"/>
                <a:gd name="T80" fmla="*/ 297 w 334"/>
                <a:gd name="T81" fmla="*/ 255 h 335"/>
                <a:gd name="T82" fmla="*/ 317 w 334"/>
                <a:gd name="T83" fmla="*/ 214 h 335"/>
                <a:gd name="T84" fmla="*/ 324 w 334"/>
                <a:gd name="T85" fmla="*/ 168 h 335"/>
                <a:gd name="T86" fmla="*/ 320 w 334"/>
                <a:gd name="T87" fmla="*/ 136 h 335"/>
                <a:gd name="T88" fmla="*/ 306 w 334"/>
                <a:gd name="T89" fmla="*/ 94 h 335"/>
                <a:gd name="T90" fmla="*/ 278 w 334"/>
                <a:gd name="T91" fmla="*/ 57 h 335"/>
                <a:gd name="T92" fmla="*/ 254 w 334"/>
                <a:gd name="T93" fmla="*/ 37 h 335"/>
                <a:gd name="T94" fmla="*/ 213 w 334"/>
                <a:gd name="T95" fmla="*/ 18 h 335"/>
                <a:gd name="T96" fmla="*/ 167 w 334"/>
                <a:gd name="T97" fmla="*/ 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" h="335">
                  <a:moveTo>
                    <a:pt x="167" y="335"/>
                  </a:moveTo>
                  <a:lnTo>
                    <a:pt x="167" y="335"/>
                  </a:lnTo>
                  <a:lnTo>
                    <a:pt x="151" y="335"/>
                  </a:lnTo>
                  <a:lnTo>
                    <a:pt x="135" y="332"/>
                  </a:lnTo>
                  <a:lnTo>
                    <a:pt x="119" y="328"/>
                  </a:lnTo>
                  <a:lnTo>
                    <a:pt x="104" y="322"/>
                  </a:lnTo>
                  <a:lnTo>
                    <a:pt x="89" y="315"/>
                  </a:lnTo>
                  <a:lnTo>
                    <a:pt x="75" y="307"/>
                  </a:lnTo>
                  <a:lnTo>
                    <a:pt x="61" y="298"/>
                  </a:lnTo>
                  <a:lnTo>
                    <a:pt x="49" y="286"/>
                  </a:lnTo>
                  <a:lnTo>
                    <a:pt x="49" y="286"/>
                  </a:lnTo>
                  <a:lnTo>
                    <a:pt x="38" y="274"/>
                  </a:lnTo>
                  <a:lnTo>
                    <a:pt x="28" y="261"/>
                  </a:lnTo>
                  <a:lnTo>
                    <a:pt x="20" y="247"/>
                  </a:lnTo>
                  <a:lnTo>
                    <a:pt x="13" y="232"/>
                  </a:lnTo>
                  <a:lnTo>
                    <a:pt x="7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" y="151"/>
                  </a:lnTo>
                  <a:lnTo>
                    <a:pt x="4" y="135"/>
                  </a:lnTo>
                  <a:lnTo>
                    <a:pt x="7" y="119"/>
                  </a:lnTo>
                  <a:lnTo>
                    <a:pt x="13" y="104"/>
                  </a:lnTo>
                  <a:lnTo>
                    <a:pt x="20" y="89"/>
                  </a:lnTo>
                  <a:lnTo>
                    <a:pt x="28" y="75"/>
                  </a:lnTo>
                  <a:lnTo>
                    <a:pt x="38" y="6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61" y="38"/>
                  </a:lnTo>
                  <a:lnTo>
                    <a:pt x="75" y="28"/>
                  </a:lnTo>
                  <a:lnTo>
                    <a:pt x="89" y="20"/>
                  </a:lnTo>
                  <a:lnTo>
                    <a:pt x="104" y="13"/>
                  </a:lnTo>
                  <a:lnTo>
                    <a:pt x="119" y="7"/>
                  </a:lnTo>
                  <a:lnTo>
                    <a:pt x="135" y="4"/>
                  </a:lnTo>
                  <a:lnTo>
                    <a:pt x="151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85" y="2"/>
                  </a:lnTo>
                  <a:lnTo>
                    <a:pt x="201" y="4"/>
                  </a:lnTo>
                  <a:lnTo>
                    <a:pt x="216" y="7"/>
                  </a:lnTo>
                  <a:lnTo>
                    <a:pt x="232" y="13"/>
                  </a:lnTo>
                  <a:lnTo>
                    <a:pt x="247" y="20"/>
                  </a:lnTo>
                  <a:lnTo>
                    <a:pt x="261" y="28"/>
                  </a:lnTo>
                  <a:lnTo>
                    <a:pt x="273" y="38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7" y="61"/>
                  </a:lnTo>
                  <a:lnTo>
                    <a:pt x="307" y="75"/>
                  </a:lnTo>
                  <a:lnTo>
                    <a:pt x="315" y="89"/>
                  </a:lnTo>
                  <a:lnTo>
                    <a:pt x="322" y="104"/>
                  </a:lnTo>
                  <a:lnTo>
                    <a:pt x="327" y="119"/>
                  </a:lnTo>
                  <a:lnTo>
                    <a:pt x="332" y="135"/>
                  </a:lnTo>
                  <a:lnTo>
                    <a:pt x="334" y="151"/>
                  </a:lnTo>
                  <a:lnTo>
                    <a:pt x="334" y="168"/>
                  </a:lnTo>
                  <a:lnTo>
                    <a:pt x="334" y="168"/>
                  </a:lnTo>
                  <a:lnTo>
                    <a:pt x="334" y="185"/>
                  </a:lnTo>
                  <a:lnTo>
                    <a:pt x="332" y="201"/>
                  </a:lnTo>
                  <a:lnTo>
                    <a:pt x="327" y="216"/>
                  </a:lnTo>
                  <a:lnTo>
                    <a:pt x="322" y="232"/>
                  </a:lnTo>
                  <a:lnTo>
                    <a:pt x="315" y="247"/>
                  </a:lnTo>
                  <a:lnTo>
                    <a:pt x="307" y="261"/>
                  </a:lnTo>
                  <a:lnTo>
                    <a:pt x="297" y="274"/>
                  </a:lnTo>
                  <a:lnTo>
                    <a:pt x="286" y="286"/>
                  </a:lnTo>
                  <a:lnTo>
                    <a:pt x="286" y="286"/>
                  </a:lnTo>
                  <a:lnTo>
                    <a:pt x="273" y="298"/>
                  </a:lnTo>
                  <a:lnTo>
                    <a:pt x="261" y="307"/>
                  </a:lnTo>
                  <a:lnTo>
                    <a:pt x="247" y="315"/>
                  </a:lnTo>
                  <a:lnTo>
                    <a:pt x="232" y="322"/>
                  </a:lnTo>
                  <a:lnTo>
                    <a:pt x="216" y="328"/>
                  </a:lnTo>
                  <a:lnTo>
                    <a:pt x="201" y="332"/>
                  </a:lnTo>
                  <a:lnTo>
                    <a:pt x="185" y="335"/>
                  </a:lnTo>
                  <a:lnTo>
                    <a:pt x="167" y="335"/>
                  </a:lnTo>
                  <a:lnTo>
                    <a:pt x="167" y="335"/>
                  </a:lnTo>
                  <a:close/>
                  <a:moveTo>
                    <a:pt x="167" y="11"/>
                  </a:moveTo>
                  <a:lnTo>
                    <a:pt x="167" y="11"/>
                  </a:lnTo>
                  <a:lnTo>
                    <a:pt x="152" y="12"/>
                  </a:lnTo>
                  <a:lnTo>
                    <a:pt x="136" y="14"/>
                  </a:lnTo>
                  <a:lnTo>
                    <a:pt x="122" y="18"/>
                  </a:lnTo>
                  <a:lnTo>
                    <a:pt x="107" y="23"/>
                  </a:lnTo>
                  <a:lnTo>
                    <a:pt x="94" y="29"/>
                  </a:lnTo>
                  <a:lnTo>
                    <a:pt x="81" y="37"/>
                  </a:lnTo>
                  <a:lnTo>
                    <a:pt x="68" y="4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46" y="68"/>
                  </a:lnTo>
                  <a:lnTo>
                    <a:pt x="37" y="81"/>
                  </a:lnTo>
                  <a:lnTo>
                    <a:pt x="29" y="94"/>
                  </a:lnTo>
                  <a:lnTo>
                    <a:pt x="23" y="108"/>
                  </a:lnTo>
                  <a:lnTo>
                    <a:pt x="18" y="123"/>
                  </a:lnTo>
                  <a:lnTo>
                    <a:pt x="14" y="136"/>
                  </a:lnTo>
                  <a:lnTo>
                    <a:pt x="12" y="153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2" y="184"/>
                  </a:lnTo>
                  <a:lnTo>
                    <a:pt x="14" y="199"/>
                  </a:lnTo>
                  <a:lnTo>
                    <a:pt x="18" y="214"/>
                  </a:lnTo>
                  <a:lnTo>
                    <a:pt x="23" y="227"/>
                  </a:lnTo>
                  <a:lnTo>
                    <a:pt x="29" y="241"/>
                  </a:lnTo>
                  <a:lnTo>
                    <a:pt x="37" y="255"/>
                  </a:lnTo>
                  <a:lnTo>
                    <a:pt x="46" y="267"/>
                  </a:lnTo>
                  <a:lnTo>
                    <a:pt x="57" y="278"/>
                  </a:lnTo>
                  <a:lnTo>
                    <a:pt x="57" y="278"/>
                  </a:lnTo>
                  <a:lnTo>
                    <a:pt x="68" y="288"/>
                  </a:lnTo>
                  <a:lnTo>
                    <a:pt x="81" y="298"/>
                  </a:lnTo>
                  <a:lnTo>
                    <a:pt x="94" y="306"/>
                  </a:lnTo>
                  <a:lnTo>
                    <a:pt x="107" y="313"/>
                  </a:lnTo>
                  <a:lnTo>
                    <a:pt x="122" y="317"/>
                  </a:lnTo>
                  <a:lnTo>
                    <a:pt x="136" y="321"/>
                  </a:lnTo>
                  <a:lnTo>
                    <a:pt x="152" y="323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83" y="323"/>
                  </a:lnTo>
                  <a:lnTo>
                    <a:pt x="198" y="321"/>
                  </a:lnTo>
                  <a:lnTo>
                    <a:pt x="213" y="317"/>
                  </a:lnTo>
                  <a:lnTo>
                    <a:pt x="227" y="313"/>
                  </a:lnTo>
                  <a:lnTo>
                    <a:pt x="241" y="306"/>
                  </a:lnTo>
                  <a:lnTo>
                    <a:pt x="254" y="298"/>
                  </a:lnTo>
                  <a:lnTo>
                    <a:pt x="266" y="288"/>
                  </a:lnTo>
                  <a:lnTo>
                    <a:pt x="278" y="278"/>
                  </a:lnTo>
                  <a:lnTo>
                    <a:pt x="278" y="278"/>
                  </a:lnTo>
                  <a:lnTo>
                    <a:pt x="288" y="267"/>
                  </a:lnTo>
                  <a:lnTo>
                    <a:pt x="297" y="255"/>
                  </a:lnTo>
                  <a:lnTo>
                    <a:pt x="306" y="241"/>
                  </a:lnTo>
                  <a:lnTo>
                    <a:pt x="312" y="227"/>
                  </a:lnTo>
                  <a:lnTo>
                    <a:pt x="317" y="214"/>
                  </a:lnTo>
                  <a:lnTo>
                    <a:pt x="320" y="199"/>
                  </a:lnTo>
                  <a:lnTo>
                    <a:pt x="323" y="184"/>
                  </a:lnTo>
                  <a:lnTo>
                    <a:pt x="324" y="168"/>
                  </a:lnTo>
                  <a:lnTo>
                    <a:pt x="324" y="168"/>
                  </a:lnTo>
                  <a:lnTo>
                    <a:pt x="323" y="153"/>
                  </a:lnTo>
                  <a:lnTo>
                    <a:pt x="320" y="136"/>
                  </a:lnTo>
                  <a:lnTo>
                    <a:pt x="317" y="123"/>
                  </a:lnTo>
                  <a:lnTo>
                    <a:pt x="312" y="108"/>
                  </a:lnTo>
                  <a:lnTo>
                    <a:pt x="306" y="94"/>
                  </a:lnTo>
                  <a:lnTo>
                    <a:pt x="297" y="81"/>
                  </a:lnTo>
                  <a:lnTo>
                    <a:pt x="288" y="68"/>
                  </a:lnTo>
                  <a:lnTo>
                    <a:pt x="278" y="57"/>
                  </a:lnTo>
                  <a:lnTo>
                    <a:pt x="278" y="57"/>
                  </a:lnTo>
                  <a:lnTo>
                    <a:pt x="266" y="47"/>
                  </a:lnTo>
                  <a:lnTo>
                    <a:pt x="254" y="37"/>
                  </a:lnTo>
                  <a:lnTo>
                    <a:pt x="241" y="29"/>
                  </a:lnTo>
                  <a:lnTo>
                    <a:pt x="227" y="23"/>
                  </a:lnTo>
                  <a:lnTo>
                    <a:pt x="213" y="18"/>
                  </a:lnTo>
                  <a:lnTo>
                    <a:pt x="198" y="14"/>
                  </a:lnTo>
                  <a:lnTo>
                    <a:pt x="183" y="12"/>
                  </a:lnTo>
                  <a:lnTo>
                    <a:pt x="167" y="11"/>
                  </a:lnTo>
                  <a:lnTo>
                    <a:pt x="16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684" y="2133"/>
              <a:ext cx="19" cy="19"/>
            </a:xfrm>
            <a:custGeom>
              <a:avLst/>
              <a:gdLst>
                <a:gd name="T0" fmla="*/ 8 w 39"/>
                <a:gd name="T1" fmla="*/ 40 h 40"/>
                <a:gd name="T2" fmla="*/ 0 w 39"/>
                <a:gd name="T3" fmla="*/ 33 h 40"/>
                <a:gd name="T4" fmla="*/ 32 w 39"/>
                <a:gd name="T5" fmla="*/ 0 h 40"/>
                <a:gd name="T6" fmla="*/ 39 w 39"/>
                <a:gd name="T7" fmla="*/ 9 h 40"/>
                <a:gd name="T8" fmla="*/ 8 w 39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8" y="40"/>
                  </a:moveTo>
                  <a:lnTo>
                    <a:pt x="0" y="33"/>
                  </a:lnTo>
                  <a:lnTo>
                    <a:pt x="32" y="0"/>
                  </a:lnTo>
                  <a:lnTo>
                    <a:pt x="39" y="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2553" y="2144"/>
              <a:ext cx="139" cy="139"/>
            </a:xfrm>
            <a:custGeom>
              <a:avLst/>
              <a:gdLst>
                <a:gd name="T0" fmla="*/ 27 w 278"/>
                <a:gd name="T1" fmla="*/ 279 h 279"/>
                <a:gd name="T2" fmla="*/ 27 w 278"/>
                <a:gd name="T3" fmla="*/ 279 h 279"/>
                <a:gd name="T4" fmla="*/ 20 w 278"/>
                <a:gd name="T5" fmla="*/ 278 h 279"/>
                <a:gd name="T6" fmla="*/ 15 w 278"/>
                <a:gd name="T7" fmla="*/ 275 h 279"/>
                <a:gd name="T8" fmla="*/ 4 w 278"/>
                <a:gd name="T9" fmla="*/ 264 h 279"/>
                <a:gd name="T10" fmla="*/ 4 w 278"/>
                <a:gd name="T11" fmla="*/ 264 h 279"/>
                <a:gd name="T12" fmla="*/ 1 w 278"/>
                <a:gd name="T13" fmla="*/ 258 h 279"/>
                <a:gd name="T14" fmla="*/ 0 w 278"/>
                <a:gd name="T15" fmla="*/ 253 h 279"/>
                <a:gd name="T16" fmla="*/ 0 w 278"/>
                <a:gd name="T17" fmla="*/ 253 h 279"/>
                <a:gd name="T18" fmla="*/ 1 w 278"/>
                <a:gd name="T19" fmla="*/ 246 h 279"/>
                <a:gd name="T20" fmla="*/ 4 w 278"/>
                <a:gd name="T21" fmla="*/ 240 h 279"/>
                <a:gd name="T22" fmla="*/ 239 w 278"/>
                <a:gd name="T23" fmla="*/ 5 h 279"/>
                <a:gd name="T24" fmla="*/ 239 w 278"/>
                <a:gd name="T25" fmla="*/ 5 h 279"/>
                <a:gd name="T26" fmla="*/ 245 w 278"/>
                <a:gd name="T27" fmla="*/ 2 h 279"/>
                <a:gd name="T28" fmla="*/ 252 w 278"/>
                <a:gd name="T29" fmla="*/ 0 h 279"/>
                <a:gd name="T30" fmla="*/ 252 w 278"/>
                <a:gd name="T31" fmla="*/ 0 h 279"/>
                <a:gd name="T32" fmla="*/ 258 w 278"/>
                <a:gd name="T33" fmla="*/ 2 h 279"/>
                <a:gd name="T34" fmla="*/ 263 w 278"/>
                <a:gd name="T35" fmla="*/ 5 h 279"/>
                <a:gd name="T36" fmla="*/ 274 w 278"/>
                <a:gd name="T37" fmla="*/ 15 h 279"/>
                <a:gd name="T38" fmla="*/ 274 w 278"/>
                <a:gd name="T39" fmla="*/ 15 h 279"/>
                <a:gd name="T40" fmla="*/ 276 w 278"/>
                <a:gd name="T41" fmla="*/ 18 h 279"/>
                <a:gd name="T42" fmla="*/ 277 w 278"/>
                <a:gd name="T43" fmla="*/ 21 h 279"/>
                <a:gd name="T44" fmla="*/ 278 w 278"/>
                <a:gd name="T45" fmla="*/ 28 h 279"/>
                <a:gd name="T46" fmla="*/ 277 w 278"/>
                <a:gd name="T47" fmla="*/ 34 h 279"/>
                <a:gd name="T48" fmla="*/ 276 w 278"/>
                <a:gd name="T49" fmla="*/ 37 h 279"/>
                <a:gd name="T50" fmla="*/ 274 w 278"/>
                <a:gd name="T51" fmla="*/ 40 h 279"/>
                <a:gd name="T52" fmla="*/ 39 w 278"/>
                <a:gd name="T53" fmla="*/ 275 h 279"/>
                <a:gd name="T54" fmla="*/ 39 w 278"/>
                <a:gd name="T55" fmla="*/ 275 h 279"/>
                <a:gd name="T56" fmla="*/ 33 w 278"/>
                <a:gd name="T57" fmla="*/ 278 h 279"/>
                <a:gd name="T58" fmla="*/ 27 w 278"/>
                <a:gd name="T59" fmla="*/ 279 h 279"/>
                <a:gd name="T60" fmla="*/ 27 w 278"/>
                <a:gd name="T61" fmla="*/ 279 h 279"/>
                <a:gd name="T62" fmla="*/ 252 w 278"/>
                <a:gd name="T63" fmla="*/ 11 h 279"/>
                <a:gd name="T64" fmla="*/ 252 w 278"/>
                <a:gd name="T65" fmla="*/ 11 h 279"/>
                <a:gd name="T66" fmla="*/ 250 w 278"/>
                <a:gd name="T67" fmla="*/ 12 h 279"/>
                <a:gd name="T68" fmla="*/ 247 w 278"/>
                <a:gd name="T69" fmla="*/ 13 h 279"/>
                <a:gd name="T70" fmla="*/ 12 w 278"/>
                <a:gd name="T71" fmla="*/ 248 h 279"/>
                <a:gd name="T72" fmla="*/ 12 w 278"/>
                <a:gd name="T73" fmla="*/ 248 h 279"/>
                <a:gd name="T74" fmla="*/ 11 w 278"/>
                <a:gd name="T75" fmla="*/ 250 h 279"/>
                <a:gd name="T76" fmla="*/ 10 w 278"/>
                <a:gd name="T77" fmla="*/ 253 h 279"/>
                <a:gd name="T78" fmla="*/ 10 w 278"/>
                <a:gd name="T79" fmla="*/ 253 h 279"/>
                <a:gd name="T80" fmla="*/ 11 w 278"/>
                <a:gd name="T81" fmla="*/ 255 h 279"/>
                <a:gd name="T82" fmla="*/ 12 w 278"/>
                <a:gd name="T83" fmla="*/ 257 h 279"/>
                <a:gd name="T84" fmla="*/ 23 w 278"/>
                <a:gd name="T85" fmla="*/ 267 h 279"/>
                <a:gd name="T86" fmla="*/ 23 w 278"/>
                <a:gd name="T87" fmla="*/ 267 h 279"/>
                <a:gd name="T88" fmla="*/ 25 w 278"/>
                <a:gd name="T89" fmla="*/ 269 h 279"/>
                <a:gd name="T90" fmla="*/ 27 w 278"/>
                <a:gd name="T91" fmla="*/ 269 h 279"/>
                <a:gd name="T92" fmla="*/ 30 w 278"/>
                <a:gd name="T93" fmla="*/ 269 h 279"/>
                <a:gd name="T94" fmla="*/ 31 w 278"/>
                <a:gd name="T95" fmla="*/ 267 h 279"/>
                <a:gd name="T96" fmla="*/ 267 w 278"/>
                <a:gd name="T97" fmla="*/ 31 h 279"/>
                <a:gd name="T98" fmla="*/ 267 w 278"/>
                <a:gd name="T99" fmla="*/ 31 h 279"/>
                <a:gd name="T100" fmla="*/ 268 w 278"/>
                <a:gd name="T101" fmla="*/ 30 h 279"/>
                <a:gd name="T102" fmla="*/ 268 w 278"/>
                <a:gd name="T103" fmla="*/ 28 h 279"/>
                <a:gd name="T104" fmla="*/ 268 w 278"/>
                <a:gd name="T105" fmla="*/ 25 h 279"/>
                <a:gd name="T106" fmla="*/ 267 w 278"/>
                <a:gd name="T107" fmla="*/ 23 h 279"/>
                <a:gd name="T108" fmla="*/ 257 w 278"/>
                <a:gd name="T109" fmla="*/ 13 h 279"/>
                <a:gd name="T110" fmla="*/ 257 w 278"/>
                <a:gd name="T111" fmla="*/ 13 h 279"/>
                <a:gd name="T112" fmla="*/ 254 w 278"/>
                <a:gd name="T113" fmla="*/ 12 h 279"/>
                <a:gd name="T114" fmla="*/ 252 w 278"/>
                <a:gd name="T115" fmla="*/ 11 h 279"/>
                <a:gd name="T116" fmla="*/ 252 w 278"/>
                <a:gd name="T117" fmla="*/ 1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79">
                  <a:moveTo>
                    <a:pt x="27" y="279"/>
                  </a:moveTo>
                  <a:lnTo>
                    <a:pt x="27" y="279"/>
                  </a:lnTo>
                  <a:lnTo>
                    <a:pt x="20" y="278"/>
                  </a:lnTo>
                  <a:lnTo>
                    <a:pt x="15" y="275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1" y="258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46"/>
                  </a:lnTo>
                  <a:lnTo>
                    <a:pt x="4" y="240"/>
                  </a:lnTo>
                  <a:lnTo>
                    <a:pt x="239" y="5"/>
                  </a:lnTo>
                  <a:lnTo>
                    <a:pt x="239" y="5"/>
                  </a:lnTo>
                  <a:lnTo>
                    <a:pt x="245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2"/>
                  </a:lnTo>
                  <a:lnTo>
                    <a:pt x="263" y="5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6" y="18"/>
                  </a:lnTo>
                  <a:lnTo>
                    <a:pt x="277" y="21"/>
                  </a:lnTo>
                  <a:lnTo>
                    <a:pt x="278" y="28"/>
                  </a:lnTo>
                  <a:lnTo>
                    <a:pt x="277" y="34"/>
                  </a:lnTo>
                  <a:lnTo>
                    <a:pt x="276" y="37"/>
                  </a:lnTo>
                  <a:lnTo>
                    <a:pt x="274" y="40"/>
                  </a:lnTo>
                  <a:lnTo>
                    <a:pt x="39" y="275"/>
                  </a:lnTo>
                  <a:lnTo>
                    <a:pt x="39" y="275"/>
                  </a:lnTo>
                  <a:lnTo>
                    <a:pt x="33" y="278"/>
                  </a:lnTo>
                  <a:lnTo>
                    <a:pt x="27" y="279"/>
                  </a:lnTo>
                  <a:lnTo>
                    <a:pt x="27" y="279"/>
                  </a:lnTo>
                  <a:close/>
                  <a:moveTo>
                    <a:pt x="252" y="11"/>
                  </a:moveTo>
                  <a:lnTo>
                    <a:pt x="252" y="11"/>
                  </a:lnTo>
                  <a:lnTo>
                    <a:pt x="250" y="12"/>
                  </a:lnTo>
                  <a:lnTo>
                    <a:pt x="247" y="13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1" y="250"/>
                  </a:lnTo>
                  <a:lnTo>
                    <a:pt x="10" y="253"/>
                  </a:lnTo>
                  <a:lnTo>
                    <a:pt x="10" y="253"/>
                  </a:lnTo>
                  <a:lnTo>
                    <a:pt x="11" y="255"/>
                  </a:lnTo>
                  <a:lnTo>
                    <a:pt x="12" y="257"/>
                  </a:lnTo>
                  <a:lnTo>
                    <a:pt x="23" y="267"/>
                  </a:lnTo>
                  <a:lnTo>
                    <a:pt x="23" y="267"/>
                  </a:lnTo>
                  <a:lnTo>
                    <a:pt x="25" y="269"/>
                  </a:lnTo>
                  <a:lnTo>
                    <a:pt x="27" y="269"/>
                  </a:lnTo>
                  <a:lnTo>
                    <a:pt x="30" y="269"/>
                  </a:lnTo>
                  <a:lnTo>
                    <a:pt x="31" y="267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8" y="30"/>
                  </a:lnTo>
                  <a:lnTo>
                    <a:pt x="268" y="28"/>
                  </a:lnTo>
                  <a:lnTo>
                    <a:pt x="268" y="25"/>
                  </a:lnTo>
                  <a:lnTo>
                    <a:pt x="267" y="23"/>
                  </a:lnTo>
                  <a:lnTo>
                    <a:pt x="257" y="13"/>
                  </a:lnTo>
                  <a:lnTo>
                    <a:pt x="257" y="13"/>
                  </a:lnTo>
                  <a:lnTo>
                    <a:pt x="254" y="12"/>
                  </a:lnTo>
                  <a:lnTo>
                    <a:pt x="252" y="11"/>
                  </a:lnTo>
                  <a:lnTo>
                    <a:pt x="25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3802" y="1982"/>
              <a:ext cx="224" cy="303"/>
            </a:xfrm>
            <a:custGeom>
              <a:avLst/>
              <a:gdLst>
                <a:gd name="T0" fmla="*/ 225 w 448"/>
                <a:gd name="T1" fmla="*/ 0 h 607"/>
                <a:gd name="T2" fmla="*/ 180 w 448"/>
                <a:gd name="T3" fmla="*/ 4 h 607"/>
                <a:gd name="T4" fmla="*/ 137 w 448"/>
                <a:gd name="T5" fmla="*/ 17 h 607"/>
                <a:gd name="T6" fmla="*/ 99 w 448"/>
                <a:gd name="T7" fmla="*/ 38 h 607"/>
                <a:gd name="T8" fmla="*/ 66 w 448"/>
                <a:gd name="T9" fmla="*/ 65 h 607"/>
                <a:gd name="T10" fmla="*/ 40 w 448"/>
                <a:gd name="T11" fmla="*/ 99 h 607"/>
                <a:gd name="T12" fmla="*/ 19 w 448"/>
                <a:gd name="T13" fmla="*/ 137 h 607"/>
                <a:gd name="T14" fmla="*/ 5 w 448"/>
                <a:gd name="T15" fmla="*/ 178 h 607"/>
                <a:gd name="T16" fmla="*/ 0 w 448"/>
                <a:gd name="T17" fmla="*/ 223 h 607"/>
                <a:gd name="T18" fmla="*/ 2 w 448"/>
                <a:gd name="T19" fmla="*/ 236 h 607"/>
                <a:gd name="T20" fmla="*/ 6 w 448"/>
                <a:gd name="T21" fmla="*/ 261 h 607"/>
                <a:gd name="T22" fmla="*/ 15 w 448"/>
                <a:gd name="T23" fmla="*/ 290 h 607"/>
                <a:gd name="T24" fmla="*/ 36 w 448"/>
                <a:gd name="T25" fmla="*/ 335 h 607"/>
                <a:gd name="T26" fmla="*/ 72 w 448"/>
                <a:gd name="T27" fmla="*/ 399 h 607"/>
                <a:gd name="T28" fmla="*/ 113 w 448"/>
                <a:gd name="T29" fmla="*/ 462 h 607"/>
                <a:gd name="T30" fmla="*/ 154 w 448"/>
                <a:gd name="T31" fmla="*/ 518 h 607"/>
                <a:gd name="T32" fmla="*/ 215 w 448"/>
                <a:gd name="T33" fmla="*/ 596 h 607"/>
                <a:gd name="T34" fmla="*/ 225 w 448"/>
                <a:gd name="T35" fmla="*/ 607 h 607"/>
                <a:gd name="T36" fmla="*/ 260 w 448"/>
                <a:gd name="T37" fmla="*/ 564 h 607"/>
                <a:gd name="T38" fmla="*/ 316 w 448"/>
                <a:gd name="T39" fmla="*/ 492 h 607"/>
                <a:gd name="T40" fmla="*/ 357 w 448"/>
                <a:gd name="T41" fmla="*/ 431 h 607"/>
                <a:gd name="T42" fmla="*/ 397 w 448"/>
                <a:gd name="T43" fmla="*/ 367 h 607"/>
                <a:gd name="T44" fmla="*/ 428 w 448"/>
                <a:gd name="T45" fmla="*/ 305 h 607"/>
                <a:gd name="T46" fmla="*/ 438 w 448"/>
                <a:gd name="T47" fmla="*/ 275 h 607"/>
                <a:gd name="T48" fmla="*/ 446 w 448"/>
                <a:gd name="T49" fmla="*/ 248 h 607"/>
                <a:gd name="T50" fmla="*/ 448 w 448"/>
                <a:gd name="T51" fmla="*/ 223 h 607"/>
                <a:gd name="T52" fmla="*/ 447 w 448"/>
                <a:gd name="T53" fmla="*/ 200 h 607"/>
                <a:gd name="T54" fmla="*/ 438 w 448"/>
                <a:gd name="T55" fmla="*/ 156 h 607"/>
                <a:gd name="T56" fmla="*/ 421 w 448"/>
                <a:gd name="T57" fmla="*/ 117 h 607"/>
                <a:gd name="T58" fmla="*/ 397 w 448"/>
                <a:gd name="T59" fmla="*/ 81 h 607"/>
                <a:gd name="T60" fmla="*/ 367 w 448"/>
                <a:gd name="T61" fmla="*/ 50 h 607"/>
                <a:gd name="T62" fmla="*/ 331 w 448"/>
                <a:gd name="T63" fmla="*/ 26 h 607"/>
                <a:gd name="T64" fmla="*/ 291 w 448"/>
                <a:gd name="T65" fmla="*/ 10 h 607"/>
                <a:gd name="T66" fmla="*/ 247 w 448"/>
                <a:gd name="T67" fmla="*/ 1 h 607"/>
                <a:gd name="T68" fmla="*/ 225 w 448"/>
                <a:gd name="T69" fmla="*/ 0 h 607"/>
                <a:gd name="T70" fmla="*/ 225 w 448"/>
                <a:gd name="T71" fmla="*/ 288 h 607"/>
                <a:gd name="T72" fmla="*/ 210 w 448"/>
                <a:gd name="T73" fmla="*/ 286 h 607"/>
                <a:gd name="T74" fmla="*/ 197 w 448"/>
                <a:gd name="T75" fmla="*/ 282 h 607"/>
                <a:gd name="T76" fmla="*/ 174 w 448"/>
                <a:gd name="T77" fmla="*/ 267 h 607"/>
                <a:gd name="T78" fmla="*/ 158 w 448"/>
                <a:gd name="T79" fmla="*/ 244 h 607"/>
                <a:gd name="T80" fmla="*/ 155 w 448"/>
                <a:gd name="T81" fmla="*/ 230 h 607"/>
                <a:gd name="T82" fmla="*/ 152 w 448"/>
                <a:gd name="T83" fmla="*/ 216 h 607"/>
                <a:gd name="T84" fmla="*/ 154 w 448"/>
                <a:gd name="T85" fmla="*/ 208 h 607"/>
                <a:gd name="T86" fmla="*/ 156 w 448"/>
                <a:gd name="T87" fmla="*/ 194 h 607"/>
                <a:gd name="T88" fmla="*/ 165 w 448"/>
                <a:gd name="T89" fmla="*/ 176 h 607"/>
                <a:gd name="T90" fmla="*/ 185 w 448"/>
                <a:gd name="T91" fmla="*/ 156 h 607"/>
                <a:gd name="T92" fmla="*/ 203 w 448"/>
                <a:gd name="T93" fmla="*/ 147 h 607"/>
                <a:gd name="T94" fmla="*/ 217 w 448"/>
                <a:gd name="T95" fmla="*/ 145 h 607"/>
                <a:gd name="T96" fmla="*/ 225 w 448"/>
                <a:gd name="T97" fmla="*/ 144 h 607"/>
                <a:gd name="T98" fmla="*/ 239 w 448"/>
                <a:gd name="T99" fmla="*/ 146 h 607"/>
                <a:gd name="T100" fmla="*/ 253 w 448"/>
                <a:gd name="T101" fmla="*/ 149 h 607"/>
                <a:gd name="T102" fmla="*/ 276 w 448"/>
                <a:gd name="T103" fmla="*/ 164 h 607"/>
                <a:gd name="T104" fmla="*/ 291 w 448"/>
                <a:gd name="T105" fmla="*/ 187 h 607"/>
                <a:gd name="T106" fmla="*/ 295 w 448"/>
                <a:gd name="T107" fmla="*/ 201 h 607"/>
                <a:gd name="T108" fmla="*/ 296 w 448"/>
                <a:gd name="T109" fmla="*/ 216 h 607"/>
                <a:gd name="T110" fmla="*/ 296 w 448"/>
                <a:gd name="T111" fmla="*/ 223 h 607"/>
                <a:gd name="T112" fmla="*/ 293 w 448"/>
                <a:gd name="T113" fmla="*/ 237 h 607"/>
                <a:gd name="T114" fmla="*/ 284 w 448"/>
                <a:gd name="T115" fmla="*/ 255 h 607"/>
                <a:gd name="T116" fmla="*/ 265 w 448"/>
                <a:gd name="T117" fmla="*/ 275 h 607"/>
                <a:gd name="T118" fmla="*/ 246 w 448"/>
                <a:gd name="T119" fmla="*/ 284 h 607"/>
                <a:gd name="T120" fmla="*/ 232 w 448"/>
                <a:gd name="T121" fmla="*/ 288 h 607"/>
                <a:gd name="T122" fmla="*/ 225 w 448"/>
                <a:gd name="T123" fmla="*/ 288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" h="607">
                  <a:moveTo>
                    <a:pt x="225" y="0"/>
                  </a:moveTo>
                  <a:lnTo>
                    <a:pt x="225" y="0"/>
                  </a:lnTo>
                  <a:lnTo>
                    <a:pt x="202" y="1"/>
                  </a:lnTo>
                  <a:lnTo>
                    <a:pt x="180" y="4"/>
                  </a:lnTo>
                  <a:lnTo>
                    <a:pt x="158" y="10"/>
                  </a:lnTo>
                  <a:lnTo>
                    <a:pt x="137" y="17"/>
                  </a:lnTo>
                  <a:lnTo>
                    <a:pt x="118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5"/>
                  </a:lnTo>
                  <a:lnTo>
                    <a:pt x="52" y="81"/>
                  </a:lnTo>
                  <a:lnTo>
                    <a:pt x="40" y="99"/>
                  </a:lnTo>
                  <a:lnTo>
                    <a:pt x="28" y="117"/>
                  </a:lnTo>
                  <a:lnTo>
                    <a:pt x="19" y="137"/>
                  </a:lnTo>
                  <a:lnTo>
                    <a:pt x="11" y="156"/>
                  </a:lnTo>
                  <a:lnTo>
                    <a:pt x="5" y="178"/>
                  </a:lnTo>
                  <a:lnTo>
                    <a:pt x="2" y="200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6" y="261"/>
                  </a:lnTo>
                  <a:lnTo>
                    <a:pt x="11" y="275"/>
                  </a:lnTo>
                  <a:lnTo>
                    <a:pt x="15" y="290"/>
                  </a:lnTo>
                  <a:lnTo>
                    <a:pt x="21" y="305"/>
                  </a:lnTo>
                  <a:lnTo>
                    <a:pt x="36" y="335"/>
                  </a:lnTo>
                  <a:lnTo>
                    <a:pt x="53" y="367"/>
                  </a:lnTo>
                  <a:lnTo>
                    <a:pt x="72" y="399"/>
                  </a:lnTo>
                  <a:lnTo>
                    <a:pt x="91" y="431"/>
                  </a:lnTo>
                  <a:lnTo>
                    <a:pt x="113" y="462"/>
                  </a:lnTo>
                  <a:lnTo>
                    <a:pt x="134" y="492"/>
                  </a:lnTo>
                  <a:lnTo>
                    <a:pt x="154" y="518"/>
                  </a:lnTo>
                  <a:lnTo>
                    <a:pt x="189" y="564"/>
                  </a:lnTo>
                  <a:lnTo>
                    <a:pt x="215" y="596"/>
                  </a:lnTo>
                  <a:lnTo>
                    <a:pt x="225" y="607"/>
                  </a:lnTo>
                  <a:lnTo>
                    <a:pt x="225" y="607"/>
                  </a:lnTo>
                  <a:lnTo>
                    <a:pt x="234" y="596"/>
                  </a:lnTo>
                  <a:lnTo>
                    <a:pt x="260" y="564"/>
                  </a:lnTo>
                  <a:lnTo>
                    <a:pt x="295" y="518"/>
                  </a:lnTo>
                  <a:lnTo>
                    <a:pt x="316" y="492"/>
                  </a:lnTo>
                  <a:lnTo>
                    <a:pt x="337" y="462"/>
                  </a:lnTo>
                  <a:lnTo>
                    <a:pt x="357" y="431"/>
                  </a:lnTo>
                  <a:lnTo>
                    <a:pt x="377" y="399"/>
                  </a:lnTo>
                  <a:lnTo>
                    <a:pt x="397" y="367"/>
                  </a:lnTo>
                  <a:lnTo>
                    <a:pt x="413" y="335"/>
                  </a:lnTo>
                  <a:lnTo>
                    <a:pt x="428" y="305"/>
                  </a:lnTo>
                  <a:lnTo>
                    <a:pt x="434" y="290"/>
                  </a:lnTo>
                  <a:lnTo>
                    <a:pt x="438" y="275"/>
                  </a:lnTo>
                  <a:lnTo>
                    <a:pt x="443" y="261"/>
                  </a:lnTo>
                  <a:lnTo>
                    <a:pt x="446" y="248"/>
                  </a:lnTo>
                  <a:lnTo>
                    <a:pt x="447" y="236"/>
                  </a:lnTo>
                  <a:lnTo>
                    <a:pt x="448" y="223"/>
                  </a:lnTo>
                  <a:lnTo>
                    <a:pt x="448" y="223"/>
                  </a:lnTo>
                  <a:lnTo>
                    <a:pt x="447" y="200"/>
                  </a:lnTo>
                  <a:lnTo>
                    <a:pt x="444" y="178"/>
                  </a:lnTo>
                  <a:lnTo>
                    <a:pt x="438" y="156"/>
                  </a:lnTo>
                  <a:lnTo>
                    <a:pt x="430" y="137"/>
                  </a:lnTo>
                  <a:lnTo>
                    <a:pt x="421" y="117"/>
                  </a:lnTo>
                  <a:lnTo>
                    <a:pt x="410" y="99"/>
                  </a:lnTo>
                  <a:lnTo>
                    <a:pt x="397" y="81"/>
                  </a:lnTo>
                  <a:lnTo>
                    <a:pt x="383" y="65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1" y="26"/>
                  </a:lnTo>
                  <a:lnTo>
                    <a:pt x="311" y="17"/>
                  </a:lnTo>
                  <a:lnTo>
                    <a:pt x="291" y="10"/>
                  </a:lnTo>
                  <a:lnTo>
                    <a:pt x="270" y="4"/>
                  </a:lnTo>
                  <a:lnTo>
                    <a:pt x="247" y="1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225" y="288"/>
                  </a:moveTo>
                  <a:lnTo>
                    <a:pt x="225" y="288"/>
                  </a:lnTo>
                  <a:lnTo>
                    <a:pt x="217" y="288"/>
                  </a:lnTo>
                  <a:lnTo>
                    <a:pt x="210" y="286"/>
                  </a:lnTo>
                  <a:lnTo>
                    <a:pt x="203" y="284"/>
                  </a:lnTo>
                  <a:lnTo>
                    <a:pt x="197" y="282"/>
                  </a:lnTo>
                  <a:lnTo>
                    <a:pt x="185" y="275"/>
                  </a:lnTo>
                  <a:lnTo>
                    <a:pt x="174" y="267"/>
                  </a:lnTo>
                  <a:lnTo>
                    <a:pt x="165" y="255"/>
                  </a:lnTo>
                  <a:lnTo>
                    <a:pt x="158" y="244"/>
                  </a:lnTo>
                  <a:lnTo>
                    <a:pt x="156" y="237"/>
                  </a:lnTo>
                  <a:lnTo>
                    <a:pt x="155" y="230"/>
                  </a:lnTo>
                  <a:lnTo>
                    <a:pt x="154" y="223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4" y="208"/>
                  </a:lnTo>
                  <a:lnTo>
                    <a:pt x="155" y="201"/>
                  </a:lnTo>
                  <a:lnTo>
                    <a:pt x="156" y="194"/>
                  </a:lnTo>
                  <a:lnTo>
                    <a:pt x="158" y="187"/>
                  </a:lnTo>
                  <a:lnTo>
                    <a:pt x="165" y="176"/>
                  </a:lnTo>
                  <a:lnTo>
                    <a:pt x="174" y="164"/>
                  </a:lnTo>
                  <a:lnTo>
                    <a:pt x="185" y="156"/>
                  </a:lnTo>
                  <a:lnTo>
                    <a:pt x="197" y="149"/>
                  </a:lnTo>
                  <a:lnTo>
                    <a:pt x="203" y="147"/>
                  </a:lnTo>
                  <a:lnTo>
                    <a:pt x="210" y="146"/>
                  </a:lnTo>
                  <a:lnTo>
                    <a:pt x="217" y="145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32" y="145"/>
                  </a:lnTo>
                  <a:lnTo>
                    <a:pt x="239" y="146"/>
                  </a:lnTo>
                  <a:lnTo>
                    <a:pt x="246" y="147"/>
                  </a:lnTo>
                  <a:lnTo>
                    <a:pt x="253" y="149"/>
                  </a:lnTo>
                  <a:lnTo>
                    <a:pt x="265" y="156"/>
                  </a:lnTo>
                  <a:lnTo>
                    <a:pt x="276" y="164"/>
                  </a:lnTo>
                  <a:lnTo>
                    <a:pt x="284" y="176"/>
                  </a:lnTo>
                  <a:lnTo>
                    <a:pt x="291" y="187"/>
                  </a:lnTo>
                  <a:lnTo>
                    <a:pt x="293" y="194"/>
                  </a:lnTo>
                  <a:lnTo>
                    <a:pt x="295" y="201"/>
                  </a:lnTo>
                  <a:lnTo>
                    <a:pt x="296" y="208"/>
                  </a:lnTo>
                  <a:lnTo>
                    <a:pt x="296" y="216"/>
                  </a:lnTo>
                  <a:lnTo>
                    <a:pt x="296" y="216"/>
                  </a:lnTo>
                  <a:lnTo>
                    <a:pt x="296" y="223"/>
                  </a:lnTo>
                  <a:lnTo>
                    <a:pt x="295" y="230"/>
                  </a:lnTo>
                  <a:lnTo>
                    <a:pt x="293" y="237"/>
                  </a:lnTo>
                  <a:lnTo>
                    <a:pt x="291" y="244"/>
                  </a:lnTo>
                  <a:lnTo>
                    <a:pt x="284" y="255"/>
                  </a:lnTo>
                  <a:lnTo>
                    <a:pt x="276" y="267"/>
                  </a:lnTo>
                  <a:lnTo>
                    <a:pt x="265" y="275"/>
                  </a:lnTo>
                  <a:lnTo>
                    <a:pt x="253" y="282"/>
                  </a:lnTo>
                  <a:lnTo>
                    <a:pt x="246" y="284"/>
                  </a:lnTo>
                  <a:lnTo>
                    <a:pt x="239" y="286"/>
                  </a:lnTo>
                  <a:lnTo>
                    <a:pt x="232" y="288"/>
                  </a:lnTo>
                  <a:lnTo>
                    <a:pt x="225" y="288"/>
                  </a:lnTo>
                  <a:lnTo>
                    <a:pt x="225" y="288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3179" y="2138"/>
              <a:ext cx="294" cy="123"/>
            </a:xfrm>
            <a:custGeom>
              <a:avLst/>
              <a:gdLst>
                <a:gd name="T0" fmla="*/ 587 w 587"/>
                <a:gd name="T1" fmla="*/ 242 h 244"/>
                <a:gd name="T2" fmla="*/ 577 w 587"/>
                <a:gd name="T3" fmla="*/ 226 h 244"/>
                <a:gd name="T4" fmla="*/ 570 w 587"/>
                <a:gd name="T5" fmla="*/ 207 h 244"/>
                <a:gd name="T6" fmla="*/ 562 w 587"/>
                <a:gd name="T7" fmla="*/ 169 h 244"/>
                <a:gd name="T8" fmla="*/ 561 w 587"/>
                <a:gd name="T9" fmla="*/ 138 h 244"/>
                <a:gd name="T10" fmla="*/ 561 w 587"/>
                <a:gd name="T11" fmla="*/ 82 h 244"/>
                <a:gd name="T12" fmla="*/ 560 w 587"/>
                <a:gd name="T13" fmla="*/ 74 h 244"/>
                <a:gd name="T14" fmla="*/ 557 w 587"/>
                <a:gd name="T15" fmla="*/ 58 h 244"/>
                <a:gd name="T16" fmla="*/ 551 w 587"/>
                <a:gd name="T17" fmla="*/ 43 h 244"/>
                <a:gd name="T18" fmla="*/ 541 w 587"/>
                <a:gd name="T19" fmla="*/ 30 h 244"/>
                <a:gd name="T20" fmla="*/ 531 w 587"/>
                <a:gd name="T21" fmla="*/ 18 h 244"/>
                <a:gd name="T22" fmla="*/ 517 w 587"/>
                <a:gd name="T23" fmla="*/ 9 h 244"/>
                <a:gd name="T24" fmla="*/ 502 w 587"/>
                <a:gd name="T25" fmla="*/ 3 h 244"/>
                <a:gd name="T26" fmla="*/ 486 w 587"/>
                <a:gd name="T27" fmla="*/ 0 h 244"/>
                <a:gd name="T28" fmla="*/ 82 w 587"/>
                <a:gd name="T29" fmla="*/ 0 h 244"/>
                <a:gd name="T30" fmla="*/ 74 w 587"/>
                <a:gd name="T31" fmla="*/ 0 h 244"/>
                <a:gd name="T32" fmla="*/ 57 w 587"/>
                <a:gd name="T33" fmla="*/ 3 h 244"/>
                <a:gd name="T34" fmla="*/ 43 w 587"/>
                <a:gd name="T35" fmla="*/ 9 h 244"/>
                <a:gd name="T36" fmla="*/ 30 w 587"/>
                <a:gd name="T37" fmla="*/ 18 h 244"/>
                <a:gd name="T38" fmla="*/ 18 w 587"/>
                <a:gd name="T39" fmla="*/ 30 h 244"/>
                <a:gd name="T40" fmla="*/ 9 w 587"/>
                <a:gd name="T41" fmla="*/ 43 h 244"/>
                <a:gd name="T42" fmla="*/ 3 w 587"/>
                <a:gd name="T43" fmla="*/ 58 h 244"/>
                <a:gd name="T44" fmla="*/ 0 w 587"/>
                <a:gd name="T45" fmla="*/ 74 h 244"/>
                <a:gd name="T46" fmla="*/ 0 w 587"/>
                <a:gd name="T47" fmla="*/ 124 h 244"/>
                <a:gd name="T48" fmla="*/ 0 w 587"/>
                <a:gd name="T49" fmla="*/ 134 h 244"/>
                <a:gd name="T50" fmla="*/ 3 w 587"/>
                <a:gd name="T51" fmla="*/ 150 h 244"/>
                <a:gd name="T52" fmla="*/ 9 w 587"/>
                <a:gd name="T53" fmla="*/ 165 h 244"/>
                <a:gd name="T54" fmla="*/ 18 w 587"/>
                <a:gd name="T55" fmla="*/ 177 h 244"/>
                <a:gd name="T56" fmla="*/ 30 w 587"/>
                <a:gd name="T57" fmla="*/ 189 h 244"/>
                <a:gd name="T58" fmla="*/ 43 w 587"/>
                <a:gd name="T59" fmla="*/ 197 h 244"/>
                <a:gd name="T60" fmla="*/ 57 w 587"/>
                <a:gd name="T61" fmla="*/ 204 h 244"/>
                <a:gd name="T62" fmla="*/ 74 w 587"/>
                <a:gd name="T63" fmla="*/ 207 h 244"/>
                <a:gd name="T64" fmla="*/ 478 w 587"/>
                <a:gd name="T65" fmla="*/ 207 h 244"/>
                <a:gd name="T66" fmla="*/ 486 w 587"/>
                <a:gd name="T67" fmla="*/ 207 h 244"/>
                <a:gd name="T68" fmla="*/ 502 w 587"/>
                <a:gd name="T69" fmla="*/ 204 h 244"/>
                <a:gd name="T70" fmla="*/ 509 w 587"/>
                <a:gd name="T71" fmla="*/ 202 h 244"/>
                <a:gd name="T72" fmla="*/ 531 w 587"/>
                <a:gd name="T73" fmla="*/ 210 h 244"/>
                <a:gd name="T74" fmla="*/ 568 w 587"/>
                <a:gd name="T75" fmla="*/ 230 h 244"/>
                <a:gd name="T76" fmla="*/ 586 w 587"/>
                <a:gd name="T77" fmla="*/ 244 h 244"/>
                <a:gd name="T78" fmla="*/ 587 w 587"/>
                <a:gd name="T79" fmla="*/ 244 h 244"/>
                <a:gd name="T80" fmla="*/ 587 w 587"/>
                <a:gd name="T81" fmla="*/ 24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587" y="242"/>
                  </a:moveTo>
                  <a:lnTo>
                    <a:pt x="587" y="242"/>
                  </a:lnTo>
                  <a:lnTo>
                    <a:pt x="582" y="235"/>
                  </a:lnTo>
                  <a:lnTo>
                    <a:pt x="577" y="226"/>
                  </a:lnTo>
                  <a:lnTo>
                    <a:pt x="574" y="217"/>
                  </a:lnTo>
                  <a:lnTo>
                    <a:pt x="570" y="207"/>
                  </a:lnTo>
                  <a:lnTo>
                    <a:pt x="566" y="188"/>
                  </a:lnTo>
                  <a:lnTo>
                    <a:pt x="562" y="169"/>
                  </a:lnTo>
                  <a:lnTo>
                    <a:pt x="561" y="152"/>
                  </a:lnTo>
                  <a:lnTo>
                    <a:pt x="561" y="138"/>
                  </a:lnTo>
                  <a:lnTo>
                    <a:pt x="561" y="124"/>
                  </a:lnTo>
                  <a:lnTo>
                    <a:pt x="561" y="82"/>
                  </a:lnTo>
                  <a:lnTo>
                    <a:pt x="561" y="82"/>
                  </a:lnTo>
                  <a:lnTo>
                    <a:pt x="560" y="74"/>
                  </a:lnTo>
                  <a:lnTo>
                    <a:pt x="559" y="66"/>
                  </a:lnTo>
                  <a:lnTo>
                    <a:pt x="557" y="58"/>
                  </a:lnTo>
                  <a:lnTo>
                    <a:pt x="554" y="50"/>
                  </a:lnTo>
                  <a:lnTo>
                    <a:pt x="551" y="43"/>
                  </a:lnTo>
                  <a:lnTo>
                    <a:pt x="547" y="36"/>
                  </a:lnTo>
                  <a:lnTo>
                    <a:pt x="541" y="30"/>
                  </a:lnTo>
                  <a:lnTo>
                    <a:pt x="537" y="24"/>
                  </a:lnTo>
                  <a:lnTo>
                    <a:pt x="531" y="18"/>
                  </a:lnTo>
                  <a:lnTo>
                    <a:pt x="524" y="14"/>
                  </a:lnTo>
                  <a:lnTo>
                    <a:pt x="517" y="9"/>
                  </a:lnTo>
                  <a:lnTo>
                    <a:pt x="510" y="6"/>
                  </a:lnTo>
                  <a:lnTo>
                    <a:pt x="502" y="3"/>
                  </a:lnTo>
                  <a:lnTo>
                    <a:pt x="495" y="1"/>
                  </a:lnTo>
                  <a:lnTo>
                    <a:pt x="486" y="0"/>
                  </a:lnTo>
                  <a:lnTo>
                    <a:pt x="4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6" y="1"/>
                  </a:lnTo>
                  <a:lnTo>
                    <a:pt x="57" y="3"/>
                  </a:lnTo>
                  <a:lnTo>
                    <a:pt x="49" y="6"/>
                  </a:lnTo>
                  <a:lnTo>
                    <a:pt x="43" y="9"/>
                  </a:lnTo>
                  <a:lnTo>
                    <a:pt x="36" y="14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4" y="36"/>
                  </a:lnTo>
                  <a:lnTo>
                    <a:pt x="9" y="43"/>
                  </a:lnTo>
                  <a:lnTo>
                    <a:pt x="6" y="50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1" y="142"/>
                  </a:lnTo>
                  <a:lnTo>
                    <a:pt x="3" y="150"/>
                  </a:lnTo>
                  <a:lnTo>
                    <a:pt x="6" y="157"/>
                  </a:lnTo>
                  <a:lnTo>
                    <a:pt x="9" y="165"/>
                  </a:lnTo>
                  <a:lnTo>
                    <a:pt x="14" y="171"/>
                  </a:lnTo>
                  <a:lnTo>
                    <a:pt x="18" y="177"/>
                  </a:lnTo>
                  <a:lnTo>
                    <a:pt x="24" y="183"/>
                  </a:lnTo>
                  <a:lnTo>
                    <a:pt x="30" y="189"/>
                  </a:lnTo>
                  <a:lnTo>
                    <a:pt x="36" y="194"/>
                  </a:lnTo>
                  <a:lnTo>
                    <a:pt x="43" y="197"/>
                  </a:lnTo>
                  <a:lnTo>
                    <a:pt x="49" y="200"/>
                  </a:lnTo>
                  <a:lnTo>
                    <a:pt x="57" y="204"/>
                  </a:lnTo>
                  <a:lnTo>
                    <a:pt x="66" y="206"/>
                  </a:lnTo>
                  <a:lnTo>
                    <a:pt x="74" y="207"/>
                  </a:lnTo>
                  <a:lnTo>
                    <a:pt x="82" y="207"/>
                  </a:lnTo>
                  <a:lnTo>
                    <a:pt x="478" y="207"/>
                  </a:lnTo>
                  <a:lnTo>
                    <a:pt x="478" y="207"/>
                  </a:lnTo>
                  <a:lnTo>
                    <a:pt x="486" y="207"/>
                  </a:lnTo>
                  <a:lnTo>
                    <a:pt x="494" y="206"/>
                  </a:lnTo>
                  <a:lnTo>
                    <a:pt x="502" y="204"/>
                  </a:lnTo>
                  <a:lnTo>
                    <a:pt x="509" y="202"/>
                  </a:lnTo>
                  <a:lnTo>
                    <a:pt x="509" y="202"/>
                  </a:lnTo>
                  <a:lnTo>
                    <a:pt x="521" y="205"/>
                  </a:lnTo>
                  <a:lnTo>
                    <a:pt x="531" y="210"/>
                  </a:lnTo>
                  <a:lnTo>
                    <a:pt x="549" y="219"/>
                  </a:lnTo>
                  <a:lnTo>
                    <a:pt x="568" y="230"/>
                  </a:lnTo>
                  <a:lnTo>
                    <a:pt x="586" y="244"/>
                  </a:lnTo>
                  <a:lnTo>
                    <a:pt x="586" y="244"/>
                  </a:lnTo>
                  <a:lnTo>
                    <a:pt x="587" y="244"/>
                  </a:lnTo>
                  <a:lnTo>
                    <a:pt x="587" y="244"/>
                  </a:lnTo>
                  <a:lnTo>
                    <a:pt x="587" y="242"/>
                  </a:lnTo>
                  <a:lnTo>
                    <a:pt x="587" y="242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3159" y="2004"/>
              <a:ext cx="294" cy="122"/>
            </a:xfrm>
            <a:custGeom>
              <a:avLst/>
              <a:gdLst>
                <a:gd name="T0" fmla="*/ 0 w 587"/>
                <a:gd name="T1" fmla="*/ 243 h 244"/>
                <a:gd name="T2" fmla="*/ 10 w 587"/>
                <a:gd name="T3" fmla="*/ 227 h 244"/>
                <a:gd name="T4" fmla="*/ 17 w 587"/>
                <a:gd name="T5" fmla="*/ 208 h 244"/>
                <a:gd name="T6" fmla="*/ 25 w 587"/>
                <a:gd name="T7" fmla="*/ 170 h 244"/>
                <a:gd name="T8" fmla="*/ 26 w 587"/>
                <a:gd name="T9" fmla="*/ 139 h 244"/>
                <a:gd name="T10" fmla="*/ 26 w 587"/>
                <a:gd name="T11" fmla="*/ 82 h 244"/>
                <a:gd name="T12" fmla="*/ 27 w 587"/>
                <a:gd name="T13" fmla="*/ 74 h 244"/>
                <a:gd name="T14" fmla="*/ 30 w 587"/>
                <a:gd name="T15" fmla="*/ 58 h 244"/>
                <a:gd name="T16" fmla="*/ 36 w 587"/>
                <a:gd name="T17" fmla="*/ 43 h 244"/>
                <a:gd name="T18" fmla="*/ 46 w 587"/>
                <a:gd name="T19" fmla="*/ 29 h 244"/>
                <a:gd name="T20" fmla="*/ 56 w 587"/>
                <a:gd name="T21" fmla="*/ 19 h 244"/>
                <a:gd name="T22" fmla="*/ 70 w 587"/>
                <a:gd name="T23" fmla="*/ 10 h 244"/>
                <a:gd name="T24" fmla="*/ 85 w 587"/>
                <a:gd name="T25" fmla="*/ 4 h 244"/>
                <a:gd name="T26" fmla="*/ 101 w 587"/>
                <a:gd name="T27" fmla="*/ 1 h 244"/>
                <a:gd name="T28" fmla="*/ 505 w 587"/>
                <a:gd name="T29" fmla="*/ 0 h 244"/>
                <a:gd name="T30" fmla="*/ 513 w 587"/>
                <a:gd name="T31" fmla="*/ 1 h 244"/>
                <a:gd name="T32" fmla="*/ 529 w 587"/>
                <a:gd name="T33" fmla="*/ 4 h 244"/>
                <a:gd name="T34" fmla="*/ 544 w 587"/>
                <a:gd name="T35" fmla="*/ 10 h 244"/>
                <a:gd name="T36" fmla="*/ 557 w 587"/>
                <a:gd name="T37" fmla="*/ 19 h 244"/>
                <a:gd name="T38" fmla="*/ 569 w 587"/>
                <a:gd name="T39" fmla="*/ 29 h 244"/>
                <a:gd name="T40" fmla="*/ 578 w 587"/>
                <a:gd name="T41" fmla="*/ 43 h 244"/>
                <a:gd name="T42" fmla="*/ 584 w 587"/>
                <a:gd name="T43" fmla="*/ 58 h 244"/>
                <a:gd name="T44" fmla="*/ 587 w 587"/>
                <a:gd name="T45" fmla="*/ 74 h 244"/>
                <a:gd name="T46" fmla="*/ 587 w 587"/>
                <a:gd name="T47" fmla="*/ 125 h 244"/>
                <a:gd name="T48" fmla="*/ 587 w 587"/>
                <a:gd name="T49" fmla="*/ 133 h 244"/>
                <a:gd name="T50" fmla="*/ 584 w 587"/>
                <a:gd name="T51" fmla="*/ 149 h 244"/>
                <a:gd name="T52" fmla="*/ 578 w 587"/>
                <a:gd name="T53" fmla="*/ 164 h 244"/>
                <a:gd name="T54" fmla="*/ 569 w 587"/>
                <a:gd name="T55" fmla="*/ 178 h 244"/>
                <a:gd name="T56" fmla="*/ 557 w 587"/>
                <a:gd name="T57" fmla="*/ 188 h 244"/>
                <a:gd name="T58" fmla="*/ 544 w 587"/>
                <a:gd name="T59" fmla="*/ 198 h 244"/>
                <a:gd name="T60" fmla="*/ 529 w 587"/>
                <a:gd name="T61" fmla="*/ 205 h 244"/>
                <a:gd name="T62" fmla="*/ 513 w 587"/>
                <a:gd name="T63" fmla="*/ 207 h 244"/>
                <a:gd name="T64" fmla="*/ 109 w 587"/>
                <a:gd name="T65" fmla="*/ 208 h 244"/>
                <a:gd name="T66" fmla="*/ 101 w 587"/>
                <a:gd name="T67" fmla="*/ 207 h 244"/>
                <a:gd name="T68" fmla="*/ 85 w 587"/>
                <a:gd name="T69" fmla="*/ 205 h 244"/>
                <a:gd name="T70" fmla="*/ 78 w 587"/>
                <a:gd name="T71" fmla="*/ 202 h 244"/>
                <a:gd name="T72" fmla="*/ 56 w 587"/>
                <a:gd name="T73" fmla="*/ 209 h 244"/>
                <a:gd name="T74" fmla="*/ 19 w 587"/>
                <a:gd name="T75" fmla="*/ 231 h 244"/>
                <a:gd name="T76" fmla="*/ 1 w 587"/>
                <a:gd name="T77" fmla="*/ 244 h 244"/>
                <a:gd name="T78" fmla="*/ 0 w 587"/>
                <a:gd name="T79" fmla="*/ 244 h 244"/>
                <a:gd name="T80" fmla="*/ 0 w 587"/>
                <a:gd name="T81" fmla="*/ 24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0" y="243"/>
                  </a:moveTo>
                  <a:lnTo>
                    <a:pt x="0" y="243"/>
                  </a:lnTo>
                  <a:lnTo>
                    <a:pt x="5" y="235"/>
                  </a:lnTo>
                  <a:lnTo>
                    <a:pt x="10" y="227"/>
                  </a:lnTo>
                  <a:lnTo>
                    <a:pt x="13" y="217"/>
                  </a:lnTo>
                  <a:lnTo>
                    <a:pt x="17" y="208"/>
                  </a:lnTo>
                  <a:lnTo>
                    <a:pt x="21" y="188"/>
                  </a:lnTo>
                  <a:lnTo>
                    <a:pt x="25" y="170"/>
                  </a:lnTo>
                  <a:lnTo>
                    <a:pt x="26" y="153"/>
                  </a:lnTo>
                  <a:lnTo>
                    <a:pt x="26" y="139"/>
                  </a:lnTo>
                  <a:lnTo>
                    <a:pt x="26" y="125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7" y="74"/>
                  </a:lnTo>
                  <a:lnTo>
                    <a:pt x="28" y="66"/>
                  </a:lnTo>
                  <a:lnTo>
                    <a:pt x="30" y="58"/>
                  </a:lnTo>
                  <a:lnTo>
                    <a:pt x="33" y="50"/>
                  </a:lnTo>
                  <a:lnTo>
                    <a:pt x="36" y="43"/>
                  </a:lnTo>
                  <a:lnTo>
                    <a:pt x="40" y="36"/>
                  </a:lnTo>
                  <a:lnTo>
                    <a:pt x="46" y="29"/>
                  </a:lnTo>
                  <a:lnTo>
                    <a:pt x="50" y="24"/>
                  </a:lnTo>
                  <a:lnTo>
                    <a:pt x="56" y="19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77" y="6"/>
                  </a:lnTo>
                  <a:lnTo>
                    <a:pt x="85" y="4"/>
                  </a:lnTo>
                  <a:lnTo>
                    <a:pt x="92" y="2"/>
                  </a:lnTo>
                  <a:lnTo>
                    <a:pt x="101" y="1"/>
                  </a:lnTo>
                  <a:lnTo>
                    <a:pt x="109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13" y="1"/>
                  </a:lnTo>
                  <a:lnTo>
                    <a:pt x="521" y="2"/>
                  </a:lnTo>
                  <a:lnTo>
                    <a:pt x="529" y="4"/>
                  </a:lnTo>
                  <a:lnTo>
                    <a:pt x="538" y="6"/>
                  </a:lnTo>
                  <a:lnTo>
                    <a:pt x="544" y="10"/>
                  </a:lnTo>
                  <a:lnTo>
                    <a:pt x="551" y="14"/>
                  </a:lnTo>
                  <a:lnTo>
                    <a:pt x="557" y="19"/>
                  </a:lnTo>
                  <a:lnTo>
                    <a:pt x="563" y="24"/>
                  </a:lnTo>
                  <a:lnTo>
                    <a:pt x="569" y="29"/>
                  </a:lnTo>
                  <a:lnTo>
                    <a:pt x="573" y="36"/>
                  </a:lnTo>
                  <a:lnTo>
                    <a:pt x="578" y="43"/>
                  </a:lnTo>
                  <a:lnTo>
                    <a:pt x="581" y="50"/>
                  </a:lnTo>
                  <a:lnTo>
                    <a:pt x="584" y="58"/>
                  </a:lnTo>
                  <a:lnTo>
                    <a:pt x="586" y="66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7" y="125"/>
                  </a:lnTo>
                  <a:lnTo>
                    <a:pt x="587" y="125"/>
                  </a:lnTo>
                  <a:lnTo>
                    <a:pt x="587" y="133"/>
                  </a:lnTo>
                  <a:lnTo>
                    <a:pt x="586" y="142"/>
                  </a:lnTo>
                  <a:lnTo>
                    <a:pt x="584" y="149"/>
                  </a:lnTo>
                  <a:lnTo>
                    <a:pt x="581" y="157"/>
                  </a:lnTo>
                  <a:lnTo>
                    <a:pt x="578" y="164"/>
                  </a:lnTo>
                  <a:lnTo>
                    <a:pt x="573" y="171"/>
                  </a:lnTo>
                  <a:lnTo>
                    <a:pt x="569" y="178"/>
                  </a:lnTo>
                  <a:lnTo>
                    <a:pt x="563" y="184"/>
                  </a:lnTo>
                  <a:lnTo>
                    <a:pt x="557" y="188"/>
                  </a:lnTo>
                  <a:lnTo>
                    <a:pt x="551" y="194"/>
                  </a:lnTo>
                  <a:lnTo>
                    <a:pt x="544" y="198"/>
                  </a:lnTo>
                  <a:lnTo>
                    <a:pt x="538" y="201"/>
                  </a:lnTo>
                  <a:lnTo>
                    <a:pt x="529" y="205"/>
                  </a:lnTo>
                  <a:lnTo>
                    <a:pt x="521" y="206"/>
                  </a:lnTo>
                  <a:lnTo>
                    <a:pt x="513" y="207"/>
                  </a:lnTo>
                  <a:lnTo>
                    <a:pt x="505" y="208"/>
                  </a:lnTo>
                  <a:lnTo>
                    <a:pt x="109" y="208"/>
                  </a:lnTo>
                  <a:lnTo>
                    <a:pt x="109" y="208"/>
                  </a:lnTo>
                  <a:lnTo>
                    <a:pt x="101" y="207"/>
                  </a:lnTo>
                  <a:lnTo>
                    <a:pt x="93" y="206"/>
                  </a:lnTo>
                  <a:lnTo>
                    <a:pt x="85" y="205"/>
                  </a:lnTo>
                  <a:lnTo>
                    <a:pt x="78" y="202"/>
                  </a:lnTo>
                  <a:lnTo>
                    <a:pt x="78" y="202"/>
                  </a:lnTo>
                  <a:lnTo>
                    <a:pt x="66" y="206"/>
                  </a:lnTo>
                  <a:lnTo>
                    <a:pt x="56" y="209"/>
                  </a:lnTo>
                  <a:lnTo>
                    <a:pt x="38" y="220"/>
                  </a:lnTo>
                  <a:lnTo>
                    <a:pt x="19" y="231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3276" y="2180"/>
              <a:ext cx="26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49 w 51"/>
                <a:gd name="T7" fmla="*/ 36 h 52"/>
                <a:gd name="T8" fmla="*/ 47 w 51"/>
                <a:gd name="T9" fmla="*/ 40 h 52"/>
                <a:gd name="T10" fmla="*/ 45 w 51"/>
                <a:gd name="T11" fmla="*/ 44 h 52"/>
                <a:gd name="T12" fmla="*/ 40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0 w 51"/>
                <a:gd name="T23" fmla="*/ 52 h 52"/>
                <a:gd name="T24" fmla="*/ 16 w 51"/>
                <a:gd name="T25" fmla="*/ 49 h 52"/>
                <a:gd name="T26" fmla="*/ 11 w 51"/>
                <a:gd name="T27" fmla="*/ 47 h 52"/>
                <a:gd name="T28" fmla="*/ 8 w 51"/>
                <a:gd name="T29" fmla="*/ 44 h 52"/>
                <a:gd name="T30" fmla="*/ 4 w 51"/>
                <a:gd name="T31" fmla="*/ 40 h 52"/>
                <a:gd name="T32" fmla="*/ 2 w 51"/>
                <a:gd name="T33" fmla="*/ 36 h 52"/>
                <a:gd name="T34" fmla="*/ 1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1 w 51"/>
                <a:gd name="T41" fmla="*/ 21 h 52"/>
                <a:gd name="T42" fmla="*/ 2 w 51"/>
                <a:gd name="T43" fmla="*/ 16 h 52"/>
                <a:gd name="T44" fmla="*/ 4 w 51"/>
                <a:gd name="T45" fmla="*/ 11 h 52"/>
                <a:gd name="T46" fmla="*/ 8 w 51"/>
                <a:gd name="T47" fmla="*/ 8 h 52"/>
                <a:gd name="T48" fmla="*/ 11 w 51"/>
                <a:gd name="T49" fmla="*/ 5 h 52"/>
                <a:gd name="T50" fmla="*/ 16 w 51"/>
                <a:gd name="T51" fmla="*/ 2 h 52"/>
                <a:gd name="T52" fmla="*/ 20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0 w 51"/>
                <a:gd name="T63" fmla="*/ 5 h 52"/>
                <a:gd name="T64" fmla="*/ 45 w 51"/>
                <a:gd name="T65" fmla="*/ 8 h 52"/>
                <a:gd name="T66" fmla="*/ 47 w 51"/>
                <a:gd name="T67" fmla="*/ 11 h 52"/>
                <a:gd name="T68" fmla="*/ 49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5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5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3313" y="2180"/>
              <a:ext cx="25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50 w 51"/>
                <a:gd name="T7" fmla="*/ 36 h 52"/>
                <a:gd name="T8" fmla="*/ 48 w 51"/>
                <a:gd name="T9" fmla="*/ 40 h 52"/>
                <a:gd name="T10" fmla="*/ 44 w 51"/>
                <a:gd name="T11" fmla="*/ 44 h 52"/>
                <a:gd name="T12" fmla="*/ 41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1 w 51"/>
                <a:gd name="T23" fmla="*/ 52 h 52"/>
                <a:gd name="T24" fmla="*/ 15 w 51"/>
                <a:gd name="T25" fmla="*/ 49 h 52"/>
                <a:gd name="T26" fmla="*/ 12 w 51"/>
                <a:gd name="T27" fmla="*/ 47 h 52"/>
                <a:gd name="T28" fmla="*/ 7 w 51"/>
                <a:gd name="T29" fmla="*/ 44 h 52"/>
                <a:gd name="T30" fmla="*/ 4 w 51"/>
                <a:gd name="T31" fmla="*/ 40 h 52"/>
                <a:gd name="T32" fmla="*/ 1 w 51"/>
                <a:gd name="T33" fmla="*/ 36 h 52"/>
                <a:gd name="T34" fmla="*/ 0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0 w 51"/>
                <a:gd name="T41" fmla="*/ 21 h 52"/>
                <a:gd name="T42" fmla="*/ 1 w 51"/>
                <a:gd name="T43" fmla="*/ 16 h 52"/>
                <a:gd name="T44" fmla="*/ 4 w 51"/>
                <a:gd name="T45" fmla="*/ 11 h 52"/>
                <a:gd name="T46" fmla="*/ 7 w 51"/>
                <a:gd name="T47" fmla="*/ 8 h 52"/>
                <a:gd name="T48" fmla="*/ 12 w 51"/>
                <a:gd name="T49" fmla="*/ 5 h 52"/>
                <a:gd name="T50" fmla="*/ 15 w 51"/>
                <a:gd name="T51" fmla="*/ 2 h 52"/>
                <a:gd name="T52" fmla="*/ 21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1 w 51"/>
                <a:gd name="T63" fmla="*/ 5 h 52"/>
                <a:gd name="T64" fmla="*/ 44 w 51"/>
                <a:gd name="T65" fmla="*/ 8 h 52"/>
                <a:gd name="T66" fmla="*/ 48 w 51"/>
                <a:gd name="T67" fmla="*/ 11 h 52"/>
                <a:gd name="T68" fmla="*/ 50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50" y="36"/>
                  </a:lnTo>
                  <a:lnTo>
                    <a:pt x="48" y="40"/>
                  </a:lnTo>
                  <a:lnTo>
                    <a:pt x="44" y="44"/>
                  </a:lnTo>
                  <a:lnTo>
                    <a:pt x="41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1" y="52"/>
                  </a:lnTo>
                  <a:lnTo>
                    <a:pt x="15" y="49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2" y="5"/>
                  </a:lnTo>
                  <a:lnTo>
                    <a:pt x="15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1" y="5"/>
                  </a:lnTo>
                  <a:lnTo>
                    <a:pt x="44" y="8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3349" y="2180"/>
              <a:ext cx="26" cy="26"/>
            </a:xfrm>
            <a:custGeom>
              <a:avLst/>
              <a:gdLst>
                <a:gd name="T0" fmla="*/ 52 w 52"/>
                <a:gd name="T1" fmla="*/ 26 h 52"/>
                <a:gd name="T2" fmla="*/ 52 w 52"/>
                <a:gd name="T3" fmla="*/ 26 h 52"/>
                <a:gd name="T4" fmla="*/ 51 w 52"/>
                <a:gd name="T5" fmla="*/ 31 h 52"/>
                <a:gd name="T6" fmla="*/ 49 w 52"/>
                <a:gd name="T7" fmla="*/ 36 h 52"/>
                <a:gd name="T8" fmla="*/ 47 w 52"/>
                <a:gd name="T9" fmla="*/ 40 h 52"/>
                <a:gd name="T10" fmla="*/ 44 w 52"/>
                <a:gd name="T11" fmla="*/ 44 h 52"/>
                <a:gd name="T12" fmla="*/ 40 w 52"/>
                <a:gd name="T13" fmla="*/ 47 h 52"/>
                <a:gd name="T14" fmla="*/ 36 w 52"/>
                <a:gd name="T15" fmla="*/ 49 h 52"/>
                <a:gd name="T16" fmla="*/ 31 w 52"/>
                <a:gd name="T17" fmla="*/ 52 h 52"/>
                <a:gd name="T18" fmla="*/ 25 w 52"/>
                <a:gd name="T19" fmla="*/ 52 h 52"/>
                <a:gd name="T20" fmla="*/ 25 w 52"/>
                <a:gd name="T21" fmla="*/ 52 h 52"/>
                <a:gd name="T22" fmla="*/ 21 w 52"/>
                <a:gd name="T23" fmla="*/ 52 h 52"/>
                <a:gd name="T24" fmla="*/ 16 w 52"/>
                <a:gd name="T25" fmla="*/ 49 h 52"/>
                <a:gd name="T26" fmla="*/ 11 w 52"/>
                <a:gd name="T27" fmla="*/ 47 h 52"/>
                <a:gd name="T28" fmla="*/ 7 w 52"/>
                <a:gd name="T29" fmla="*/ 44 h 52"/>
                <a:gd name="T30" fmla="*/ 4 w 52"/>
                <a:gd name="T31" fmla="*/ 40 h 52"/>
                <a:gd name="T32" fmla="*/ 2 w 52"/>
                <a:gd name="T33" fmla="*/ 36 h 52"/>
                <a:gd name="T34" fmla="*/ 0 w 52"/>
                <a:gd name="T35" fmla="*/ 31 h 52"/>
                <a:gd name="T36" fmla="*/ 0 w 52"/>
                <a:gd name="T37" fmla="*/ 26 h 52"/>
                <a:gd name="T38" fmla="*/ 0 w 52"/>
                <a:gd name="T39" fmla="*/ 26 h 52"/>
                <a:gd name="T40" fmla="*/ 0 w 52"/>
                <a:gd name="T41" fmla="*/ 21 h 52"/>
                <a:gd name="T42" fmla="*/ 2 w 52"/>
                <a:gd name="T43" fmla="*/ 16 h 52"/>
                <a:gd name="T44" fmla="*/ 4 w 52"/>
                <a:gd name="T45" fmla="*/ 11 h 52"/>
                <a:gd name="T46" fmla="*/ 7 w 52"/>
                <a:gd name="T47" fmla="*/ 8 h 52"/>
                <a:gd name="T48" fmla="*/ 11 w 52"/>
                <a:gd name="T49" fmla="*/ 5 h 52"/>
                <a:gd name="T50" fmla="*/ 16 w 52"/>
                <a:gd name="T51" fmla="*/ 2 h 52"/>
                <a:gd name="T52" fmla="*/ 21 w 52"/>
                <a:gd name="T53" fmla="*/ 1 h 52"/>
                <a:gd name="T54" fmla="*/ 25 w 52"/>
                <a:gd name="T55" fmla="*/ 0 h 52"/>
                <a:gd name="T56" fmla="*/ 25 w 52"/>
                <a:gd name="T57" fmla="*/ 0 h 52"/>
                <a:gd name="T58" fmla="*/ 31 w 52"/>
                <a:gd name="T59" fmla="*/ 1 h 52"/>
                <a:gd name="T60" fmla="*/ 36 w 52"/>
                <a:gd name="T61" fmla="*/ 2 h 52"/>
                <a:gd name="T62" fmla="*/ 40 w 52"/>
                <a:gd name="T63" fmla="*/ 5 h 52"/>
                <a:gd name="T64" fmla="*/ 44 w 52"/>
                <a:gd name="T65" fmla="*/ 8 h 52"/>
                <a:gd name="T66" fmla="*/ 47 w 52"/>
                <a:gd name="T67" fmla="*/ 11 h 52"/>
                <a:gd name="T68" fmla="*/ 49 w 52"/>
                <a:gd name="T69" fmla="*/ 16 h 52"/>
                <a:gd name="T70" fmla="*/ 51 w 52"/>
                <a:gd name="T71" fmla="*/ 21 h 52"/>
                <a:gd name="T72" fmla="*/ 52 w 52"/>
                <a:gd name="T73" fmla="*/ 26 h 52"/>
                <a:gd name="T74" fmla="*/ 52 w 52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52">
                  <a:moveTo>
                    <a:pt x="52" y="26"/>
                  </a:moveTo>
                  <a:lnTo>
                    <a:pt x="52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4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1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4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2" y="26"/>
                  </a:lnTo>
                  <a:lnTo>
                    <a:pt x="5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9"/>
            <p:cNvSpPr>
              <a:spLocks noChangeShapeType="1"/>
            </p:cNvSpPr>
            <p:nvPr userDrawn="1"/>
          </p:nvSpPr>
          <p:spPr bwMode="auto">
            <a:xfrm>
              <a:off x="3211" y="2046"/>
              <a:ext cx="206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0"/>
            <p:cNvSpPr>
              <a:spLocks noChangeShapeType="1"/>
            </p:cNvSpPr>
            <p:nvPr userDrawn="1"/>
          </p:nvSpPr>
          <p:spPr bwMode="auto">
            <a:xfrm>
              <a:off x="3211" y="2075"/>
              <a:ext cx="107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19" y="6443663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7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zh-TW" altLang="en-US" sz="4000" b="1" kern="1200" dirty="0" smtClean="0">
          <a:ln>
            <a:noFill/>
          </a:ln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標楷體" pitchFamily="65" charset="-120"/>
          <a:cs typeface="Times New Roman" pitchFamily="18" charset="0"/>
        </a:defRPr>
      </a:lvl1pPr>
    </p:titleStyle>
    <p:bodyStyle>
      <a:lvl1pPr marL="447675" indent="-357188" algn="l" defTabSz="914400" rtl="0" eaLnBrk="1" latinLnBrk="0" hangingPunct="1">
        <a:spcBef>
          <a:spcPts val="1200"/>
        </a:spcBef>
        <a:buClr>
          <a:srgbClr val="0070C0"/>
        </a:buClr>
        <a:buSzPct val="85000"/>
        <a:buFont typeface="Wingdings" pitchFamily="2" charset="2"/>
        <a:buChar char="l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625475" indent="-285750" algn="l" defTabSz="914400" rtl="0" eaLnBrk="1" latinLnBrk="0" hangingPunct="1">
        <a:spcBef>
          <a:spcPts val="1200"/>
        </a:spcBef>
        <a:buClr>
          <a:srgbClr val="7030A0"/>
        </a:buClr>
        <a:buFont typeface="Arial" pitchFamily="34" charset="0"/>
        <a:buChar char="–"/>
        <a:defRPr sz="22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806450" indent="-268288" algn="l" defTabSz="914400" rtl="0" eaLnBrk="1" latinLnBrk="0" hangingPunct="1">
        <a:spcBef>
          <a:spcPts val="1200"/>
        </a:spcBef>
        <a:buClr>
          <a:srgbClr val="002060"/>
        </a:buClr>
        <a:buSzPct val="80000"/>
        <a:buFont typeface="Wingdings" pitchFamily="2" charset="2"/>
        <a:buChar char="l"/>
        <a:tabLst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985838" indent="-268288" algn="l" defTabSz="914400" rtl="0" eaLnBrk="1" latinLnBrk="0" hangingPunct="1">
        <a:spcBef>
          <a:spcPts val="1200"/>
        </a:spcBef>
        <a:buClr>
          <a:schemeClr val="accent6">
            <a:lumMod val="50000"/>
          </a:schemeClr>
        </a:buClr>
        <a:buFont typeface="Arial" pitchFamily="34" charset="0"/>
        <a:buChar char="–"/>
        <a:tabLst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1347788" indent="-271463" algn="l" defTabSz="914400" rtl="0" eaLnBrk="1" latinLnBrk="0" hangingPunct="1">
        <a:spcBef>
          <a:spcPts val="1200"/>
        </a:spcBef>
        <a:buClr>
          <a:srgbClr val="00B050"/>
        </a:buClr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117848" y="260648"/>
            <a:ext cx="3310136" cy="1224137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zh-TW" altLang="en-US" sz="4000" b="1" kern="120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</a:lstStyle>
          <a:p>
            <a:pPr algn="l"/>
            <a:r>
              <a:rPr lang="en-US" altLang="zh-TW" sz="5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Chapter</a:t>
            </a:r>
            <a:r>
              <a:rPr lang="en-US" altLang="zh-TW" sz="6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6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endParaRPr lang="en-US" sz="6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179512" y="2852936"/>
            <a:ext cx="5832648" cy="204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200"/>
              </a:spcBef>
              <a:buClr>
                <a:srgbClr val="0070C0"/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457200" indent="0" algn="ctr" defTabSz="914400" rtl="0" eaLnBrk="1" latinLnBrk="0" hangingPunct="1">
              <a:spcBef>
                <a:spcPts val="1200"/>
              </a:spcBef>
              <a:buClr>
                <a:srgbClr val="7030A0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914400" indent="0" algn="ctr" defTabSz="914400" rtl="0" eaLnBrk="1" latinLnBrk="0" hangingPunct="1">
              <a:spcBef>
                <a:spcPts val="1200"/>
              </a:spcBef>
              <a:buClr>
                <a:srgbClr val="002060"/>
              </a:buClr>
              <a:buSzPct val="80000"/>
              <a:buFont typeface="Wingdings" pitchFamily="2" charset="2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371600" indent="0" algn="ctr" defTabSz="914400" rtl="0" eaLnBrk="1" latinLnBrk="0" hangingPunct="1"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1828800" indent="0" algn="ctr" defTabSz="914400" rtl="0" eaLnBrk="1" latinLnBrk="0" hangingPunct="1">
              <a:spcBef>
                <a:spcPts val="1200"/>
              </a:spcBef>
              <a:buClr>
                <a:srgbClr val="00B0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90000"/>
            </a:pP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B2C</a:t>
            </a:r>
            <a:r>
              <a:rPr lang="zh-TW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電子商務</a:t>
            </a:r>
          </a:p>
          <a:p>
            <a:pPr>
              <a:spcBef>
                <a:spcPct val="20000"/>
              </a:spcBef>
              <a:buSzPct val="90000"/>
            </a:pPr>
            <a:endParaRPr lang="zh-TW" alt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2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609179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2"/>
            </a:pPr>
            <a:r>
              <a:rPr lang="zh-TW" altLang="zh-TW" b="1" dirty="0">
                <a:solidFill>
                  <a:srgbClr val="000066"/>
                </a:solidFill>
              </a:rPr>
              <a:t>拍賣平臺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雖然拍賣平臺原本是提供消費者間進行二手商品的交易，但由於其開店的門檻低，許多商家亦選擇在拍賣平臺上經營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57" y="2348880"/>
            <a:ext cx="519214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3"/>
            </a:pPr>
            <a:r>
              <a:rPr lang="zh-TW" altLang="zh-TW" b="1" dirty="0">
                <a:solidFill>
                  <a:srgbClr val="000066"/>
                </a:solidFill>
              </a:rPr>
              <a:t>自行建置銷售平臺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這是門檻最高的經營方式，商家必須自行建置相關的商業流程，並維護網站運作所需的軟硬體設備及人員，成本相對高昂許多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19160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二</a:t>
            </a:r>
            <a:r>
              <a:rPr lang="en-US" altLang="zh-TW" b="1" dirty="0"/>
              <a:t>)	</a:t>
            </a:r>
            <a:r>
              <a:rPr lang="zh-TW" altLang="zh-TW" b="1" dirty="0"/>
              <a:t>供應商直接接觸消費者</a:t>
            </a:r>
          </a:p>
          <a:p>
            <a:r>
              <a:rPr lang="zh-TW" altLang="zh-TW" dirty="0"/>
              <a:t>由於資訊科技的輔助，商品製造商可以不再透過通路商，而是自己直接進行商品銷售。由於直接接觸到消費者，使得通路的成本得以降低，也能夠更直接了解消費者的需求。供應商直接接觸消費者的目的有以下兩種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去中間化</a:t>
            </a:r>
            <a:r>
              <a:rPr lang="en-US" altLang="zh-TW" b="1" dirty="0">
                <a:solidFill>
                  <a:srgbClr val="000066"/>
                </a:solidFill>
              </a:rPr>
              <a:t> (Dis-intermediation)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所謂去中間化係指去除供應鏈中的中間商，使得供應商可以直接將商品銷售給最終消費者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25144"/>
            <a:ext cx="720853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70" y="1160234"/>
            <a:ext cx="6023282" cy="500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648000" lvl="2" indent="0">
              <a:buNone/>
            </a:pPr>
            <a:r>
              <a:rPr lang="zh-TW" altLang="zh-TW" dirty="0"/>
              <a:t>當廠商直接面對消費者，就表示其必須花費資源在顧客關係的經營上，相關的行銷活動也必須自行發展，對於不熟悉零售市場經營的企業而言，會是嚴峻的挑戰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2"/>
            </a:pPr>
            <a:r>
              <a:rPr lang="zh-TW" altLang="zh-TW" b="1" dirty="0">
                <a:solidFill>
                  <a:srgbClr val="000066"/>
                </a:solidFill>
              </a:rPr>
              <a:t>顧客服務與忠誠方案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在傳統的供應鏈結構中，供應商與買方之間隔了相當長的距離，供應商對買方的了解，幾乎全來自中間商傳遞的訊息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89" y="1484784"/>
            <a:ext cx="423125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68470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2" indent="0">
              <a:buNone/>
            </a:pPr>
            <a:r>
              <a:rPr lang="zh-TW" altLang="zh-TW" dirty="0"/>
              <a:t>透過延長保固或其他的服務方案，鼓勵消費者購物後上線登錄，藉此取得消費者資料，也了解消費者的消費頻率。此外，企業也有機會與消費者進行互動，進而維繫與顧客更良好也更長期的關係。這樣的互動，讓企業得以取得消費者的一手資訊，對於消費者的感受與意見也更為了解，有助於未來新產品研發與行銷活動的設計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72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三</a:t>
            </a:r>
            <a:r>
              <a:rPr lang="en-US" altLang="zh-TW" b="1" dirty="0"/>
              <a:t>)	</a:t>
            </a:r>
            <a:r>
              <a:rPr lang="zh-TW" altLang="zh-TW" b="1" dirty="0"/>
              <a:t>虛實整合與多通路經營</a:t>
            </a:r>
          </a:p>
          <a:p>
            <a:r>
              <a:rPr lang="zh-TW" altLang="zh-TW" dirty="0"/>
              <a:t>近年來網路商店出現了虛實整合的趨勢，除了在網路上開設線上店鋪外，也會同時擁有實體店面。這樣的經營方式，一方面可以提高消費者的信任，另一方面也提供了消費者實地鑑賞商品的機會，使得網路商店的營運更容易成功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2574250" cy="333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相較之下，對於現有實體通路的商家而言，跨足虛擬通路難度低，還可以增加銷售通路，並提升對顧客的服務，增加顧客價值</a:t>
            </a:r>
            <a:r>
              <a:rPr lang="zh-TW" altLang="zh-TW" dirty="0" smtClean="0"/>
              <a:t>。</a:t>
            </a:r>
            <a:r>
              <a:rPr lang="zh-TW" altLang="zh-TW" dirty="0"/>
              <a:t>對純網路商店來說，設置實體店面除了能增加與顧客實際接觸的機會外，也能提高顧客對商家的信任感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08920"/>
            <a:ext cx="4968552" cy="393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>
                <a:effectLst/>
              </a:rPr>
              <a:t>學習目標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000" indent="-360000">
              <a:lnSpc>
                <a:spcPts val="3500"/>
              </a:lnSpc>
            </a:pPr>
            <a:r>
              <a:rPr lang="en-US" altLang="zh-TW" sz="2800" dirty="0"/>
              <a:t>B2C</a:t>
            </a:r>
            <a:r>
              <a:rPr lang="zh-TW" altLang="zh-TW" sz="2800" dirty="0"/>
              <a:t>電子商務的定義與演進。</a:t>
            </a:r>
          </a:p>
          <a:p>
            <a:pPr marL="288000" indent="-360000">
              <a:lnSpc>
                <a:spcPts val="3500"/>
              </a:lnSpc>
            </a:pPr>
            <a:r>
              <a:rPr lang="en-US" altLang="zh-TW" sz="2800" dirty="0" smtClean="0"/>
              <a:t>B2C</a:t>
            </a:r>
            <a:r>
              <a:rPr lang="zh-TW" altLang="zh-TW" sz="2800" dirty="0"/>
              <a:t>電子商務的經營方式。</a:t>
            </a:r>
          </a:p>
          <a:p>
            <a:pPr marL="288000" indent="-360000">
              <a:lnSpc>
                <a:spcPts val="3500"/>
              </a:lnSpc>
            </a:pPr>
            <a:r>
              <a:rPr lang="en-US" altLang="zh-TW" sz="2800" dirty="0" smtClean="0"/>
              <a:t>B2C</a:t>
            </a:r>
            <a:r>
              <a:rPr lang="zh-TW" altLang="zh-TW" sz="2800" dirty="0"/>
              <a:t>電子商務的獲利方式。</a:t>
            </a:r>
          </a:p>
          <a:p>
            <a:pPr marL="288000" indent="-360000">
              <a:lnSpc>
                <a:spcPts val="3500"/>
              </a:lnSpc>
            </a:pPr>
            <a:r>
              <a:rPr lang="en-US" altLang="zh-TW" sz="2800" dirty="0" smtClean="0"/>
              <a:t>B2C</a:t>
            </a:r>
            <a:r>
              <a:rPr lang="zh-TW" altLang="zh-TW" sz="2800" dirty="0"/>
              <a:t>電子商務經營的成功因素與風險。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815519" y="114489"/>
            <a:ext cx="2076961" cy="794231"/>
            <a:chOff x="2474" y="1891"/>
            <a:chExt cx="1681" cy="482"/>
          </a:xfrm>
        </p:grpSpPr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074" y="1891"/>
              <a:ext cx="482" cy="482"/>
            </a:xfrm>
            <a:custGeom>
              <a:avLst/>
              <a:gdLst>
                <a:gd name="T0" fmla="*/ 963 w 964"/>
                <a:gd name="T1" fmla="*/ 507 h 964"/>
                <a:gd name="T2" fmla="*/ 954 w 964"/>
                <a:gd name="T3" fmla="*/ 579 h 964"/>
                <a:gd name="T4" fmla="*/ 934 w 964"/>
                <a:gd name="T5" fmla="*/ 647 h 964"/>
                <a:gd name="T6" fmla="*/ 906 w 964"/>
                <a:gd name="T7" fmla="*/ 712 h 964"/>
                <a:gd name="T8" fmla="*/ 868 w 964"/>
                <a:gd name="T9" fmla="*/ 770 h 964"/>
                <a:gd name="T10" fmla="*/ 823 w 964"/>
                <a:gd name="T11" fmla="*/ 822 h 964"/>
                <a:gd name="T12" fmla="*/ 771 w 964"/>
                <a:gd name="T13" fmla="*/ 868 h 964"/>
                <a:gd name="T14" fmla="*/ 712 w 964"/>
                <a:gd name="T15" fmla="*/ 905 h 964"/>
                <a:gd name="T16" fmla="*/ 647 w 964"/>
                <a:gd name="T17" fmla="*/ 934 h 964"/>
                <a:gd name="T18" fmla="*/ 580 w 964"/>
                <a:gd name="T19" fmla="*/ 954 h 964"/>
                <a:gd name="T20" fmla="*/ 507 w 964"/>
                <a:gd name="T21" fmla="*/ 963 h 964"/>
                <a:gd name="T22" fmla="*/ 457 w 964"/>
                <a:gd name="T23" fmla="*/ 963 h 964"/>
                <a:gd name="T24" fmla="*/ 385 w 964"/>
                <a:gd name="T25" fmla="*/ 954 h 964"/>
                <a:gd name="T26" fmla="*/ 317 w 964"/>
                <a:gd name="T27" fmla="*/ 934 h 964"/>
                <a:gd name="T28" fmla="*/ 252 w 964"/>
                <a:gd name="T29" fmla="*/ 905 h 964"/>
                <a:gd name="T30" fmla="*/ 194 w 964"/>
                <a:gd name="T31" fmla="*/ 868 h 964"/>
                <a:gd name="T32" fmla="*/ 142 w 964"/>
                <a:gd name="T33" fmla="*/ 822 h 964"/>
                <a:gd name="T34" fmla="*/ 96 w 964"/>
                <a:gd name="T35" fmla="*/ 770 h 964"/>
                <a:gd name="T36" fmla="*/ 59 w 964"/>
                <a:gd name="T37" fmla="*/ 712 h 964"/>
                <a:gd name="T38" fmla="*/ 29 w 964"/>
                <a:gd name="T39" fmla="*/ 647 h 964"/>
                <a:gd name="T40" fmla="*/ 10 w 964"/>
                <a:gd name="T41" fmla="*/ 579 h 964"/>
                <a:gd name="T42" fmla="*/ 1 w 964"/>
                <a:gd name="T43" fmla="*/ 507 h 964"/>
                <a:gd name="T44" fmla="*/ 1 w 964"/>
                <a:gd name="T45" fmla="*/ 457 h 964"/>
                <a:gd name="T46" fmla="*/ 10 w 964"/>
                <a:gd name="T47" fmla="*/ 384 h 964"/>
                <a:gd name="T48" fmla="*/ 29 w 964"/>
                <a:gd name="T49" fmla="*/ 316 h 964"/>
                <a:gd name="T50" fmla="*/ 59 w 964"/>
                <a:gd name="T51" fmla="*/ 252 h 964"/>
                <a:gd name="T52" fmla="*/ 96 w 964"/>
                <a:gd name="T53" fmla="*/ 193 h 964"/>
                <a:gd name="T54" fmla="*/ 142 w 964"/>
                <a:gd name="T55" fmla="*/ 141 h 964"/>
                <a:gd name="T56" fmla="*/ 194 w 964"/>
                <a:gd name="T57" fmla="*/ 95 h 964"/>
                <a:gd name="T58" fmla="*/ 252 w 964"/>
                <a:gd name="T59" fmla="*/ 58 h 964"/>
                <a:gd name="T60" fmla="*/ 317 w 964"/>
                <a:gd name="T61" fmla="*/ 29 h 964"/>
                <a:gd name="T62" fmla="*/ 385 w 964"/>
                <a:gd name="T63" fmla="*/ 10 h 964"/>
                <a:gd name="T64" fmla="*/ 457 w 964"/>
                <a:gd name="T65" fmla="*/ 1 h 964"/>
                <a:gd name="T66" fmla="*/ 507 w 964"/>
                <a:gd name="T67" fmla="*/ 1 h 964"/>
                <a:gd name="T68" fmla="*/ 580 w 964"/>
                <a:gd name="T69" fmla="*/ 10 h 964"/>
                <a:gd name="T70" fmla="*/ 647 w 964"/>
                <a:gd name="T71" fmla="*/ 29 h 964"/>
                <a:gd name="T72" fmla="*/ 712 w 964"/>
                <a:gd name="T73" fmla="*/ 58 h 964"/>
                <a:gd name="T74" fmla="*/ 771 w 964"/>
                <a:gd name="T75" fmla="*/ 95 h 964"/>
                <a:gd name="T76" fmla="*/ 823 w 964"/>
                <a:gd name="T77" fmla="*/ 141 h 964"/>
                <a:gd name="T78" fmla="*/ 868 w 964"/>
                <a:gd name="T79" fmla="*/ 193 h 964"/>
                <a:gd name="T80" fmla="*/ 906 w 964"/>
                <a:gd name="T81" fmla="*/ 252 h 964"/>
                <a:gd name="T82" fmla="*/ 934 w 964"/>
                <a:gd name="T83" fmla="*/ 316 h 964"/>
                <a:gd name="T84" fmla="*/ 954 w 964"/>
                <a:gd name="T85" fmla="*/ 384 h 964"/>
                <a:gd name="T86" fmla="*/ 963 w 964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4" h="964">
                  <a:moveTo>
                    <a:pt x="964" y="482"/>
                  </a:moveTo>
                  <a:lnTo>
                    <a:pt x="964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2" y="625"/>
                  </a:lnTo>
                  <a:lnTo>
                    <a:pt x="934" y="647"/>
                  </a:lnTo>
                  <a:lnTo>
                    <a:pt x="926" y="669"/>
                  </a:lnTo>
                  <a:lnTo>
                    <a:pt x="916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8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6" y="838"/>
                  </a:lnTo>
                  <a:lnTo>
                    <a:pt x="788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1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2" y="964"/>
                  </a:lnTo>
                  <a:lnTo>
                    <a:pt x="482" y="964"/>
                  </a:lnTo>
                  <a:lnTo>
                    <a:pt x="457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2" y="894"/>
                  </a:lnTo>
                  <a:lnTo>
                    <a:pt x="212" y="881"/>
                  </a:lnTo>
                  <a:lnTo>
                    <a:pt x="194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6" y="770"/>
                  </a:lnTo>
                  <a:lnTo>
                    <a:pt x="83" y="751"/>
                  </a:lnTo>
                  <a:lnTo>
                    <a:pt x="70" y="731"/>
                  </a:lnTo>
                  <a:lnTo>
                    <a:pt x="59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10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10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9" y="252"/>
                  </a:lnTo>
                  <a:lnTo>
                    <a:pt x="70" y="232"/>
                  </a:lnTo>
                  <a:lnTo>
                    <a:pt x="83" y="213"/>
                  </a:lnTo>
                  <a:lnTo>
                    <a:pt x="96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4" y="95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7" y="1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1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8" y="110"/>
                  </a:lnTo>
                  <a:lnTo>
                    <a:pt x="806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8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6" y="273"/>
                  </a:lnTo>
                  <a:lnTo>
                    <a:pt x="926" y="295"/>
                  </a:lnTo>
                  <a:lnTo>
                    <a:pt x="934" y="316"/>
                  </a:lnTo>
                  <a:lnTo>
                    <a:pt x="942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4" y="482"/>
                  </a:lnTo>
                  <a:lnTo>
                    <a:pt x="964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2474" y="1891"/>
              <a:ext cx="481" cy="482"/>
            </a:xfrm>
            <a:custGeom>
              <a:avLst/>
              <a:gdLst>
                <a:gd name="T0" fmla="*/ 963 w 963"/>
                <a:gd name="T1" fmla="*/ 507 h 964"/>
                <a:gd name="T2" fmla="*/ 954 w 963"/>
                <a:gd name="T3" fmla="*/ 579 h 964"/>
                <a:gd name="T4" fmla="*/ 934 w 963"/>
                <a:gd name="T5" fmla="*/ 647 h 964"/>
                <a:gd name="T6" fmla="*/ 905 w 963"/>
                <a:gd name="T7" fmla="*/ 712 h 964"/>
                <a:gd name="T8" fmla="*/ 867 w 963"/>
                <a:gd name="T9" fmla="*/ 770 h 964"/>
                <a:gd name="T10" fmla="*/ 822 w 963"/>
                <a:gd name="T11" fmla="*/ 822 h 964"/>
                <a:gd name="T12" fmla="*/ 769 w 963"/>
                <a:gd name="T13" fmla="*/ 868 h 964"/>
                <a:gd name="T14" fmla="*/ 711 w 963"/>
                <a:gd name="T15" fmla="*/ 905 h 964"/>
                <a:gd name="T16" fmla="*/ 647 w 963"/>
                <a:gd name="T17" fmla="*/ 934 h 964"/>
                <a:gd name="T18" fmla="*/ 578 w 963"/>
                <a:gd name="T19" fmla="*/ 954 h 964"/>
                <a:gd name="T20" fmla="*/ 507 w 963"/>
                <a:gd name="T21" fmla="*/ 963 h 964"/>
                <a:gd name="T22" fmla="*/ 456 w 963"/>
                <a:gd name="T23" fmla="*/ 963 h 964"/>
                <a:gd name="T24" fmla="*/ 385 w 963"/>
                <a:gd name="T25" fmla="*/ 954 h 964"/>
                <a:gd name="T26" fmla="*/ 315 w 963"/>
                <a:gd name="T27" fmla="*/ 934 h 964"/>
                <a:gd name="T28" fmla="*/ 252 w 963"/>
                <a:gd name="T29" fmla="*/ 905 h 964"/>
                <a:gd name="T30" fmla="*/ 193 w 963"/>
                <a:gd name="T31" fmla="*/ 868 h 964"/>
                <a:gd name="T32" fmla="*/ 140 w 963"/>
                <a:gd name="T33" fmla="*/ 822 h 964"/>
                <a:gd name="T34" fmla="*/ 95 w 963"/>
                <a:gd name="T35" fmla="*/ 770 h 964"/>
                <a:gd name="T36" fmla="*/ 57 w 963"/>
                <a:gd name="T37" fmla="*/ 712 h 964"/>
                <a:gd name="T38" fmla="*/ 29 w 963"/>
                <a:gd name="T39" fmla="*/ 647 h 964"/>
                <a:gd name="T40" fmla="*/ 9 w 963"/>
                <a:gd name="T41" fmla="*/ 579 h 964"/>
                <a:gd name="T42" fmla="*/ 0 w 963"/>
                <a:gd name="T43" fmla="*/ 507 h 964"/>
                <a:gd name="T44" fmla="*/ 0 w 963"/>
                <a:gd name="T45" fmla="*/ 457 h 964"/>
                <a:gd name="T46" fmla="*/ 9 w 963"/>
                <a:gd name="T47" fmla="*/ 384 h 964"/>
                <a:gd name="T48" fmla="*/ 29 w 963"/>
                <a:gd name="T49" fmla="*/ 316 h 964"/>
                <a:gd name="T50" fmla="*/ 57 w 963"/>
                <a:gd name="T51" fmla="*/ 252 h 964"/>
                <a:gd name="T52" fmla="*/ 95 w 963"/>
                <a:gd name="T53" fmla="*/ 193 h 964"/>
                <a:gd name="T54" fmla="*/ 140 w 963"/>
                <a:gd name="T55" fmla="*/ 141 h 964"/>
                <a:gd name="T56" fmla="*/ 193 w 963"/>
                <a:gd name="T57" fmla="*/ 95 h 964"/>
                <a:gd name="T58" fmla="*/ 252 w 963"/>
                <a:gd name="T59" fmla="*/ 58 h 964"/>
                <a:gd name="T60" fmla="*/ 315 w 963"/>
                <a:gd name="T61" fmla="*/ 29 h 964"/>
                <a:gd name="T62" fmla="*/ 385 w 963"/>
                <a:gd name="T63" fmla="*/ 10 h 964"/>
                <a:gd name="T64" fmla="*/ 456 w 963"/>
                <a:gd name="T65" fmla="*/ 1 h 964"/>
                <a:gd name="T66" fmla="*/ 507 w 963"/>
                <a:gd name="T67" fmla="*/ 1 h 964"/>
                <a:gd name="T68" fmla="*/ 578 w 963"/>
                <a:gd name="T69" fmla="*/ 10 h 964"/>
                <a:gd name="T70" fmla="*/ 647 w 963"/>
                <a:gd name="T71" fmla="*/ 29 h 964"/>
                <a:gd name="T72" fmla="*/ 711 w 963"/>
                <a:gd name="T73" fmla="*/ 58 h 964"/>
                <a:gd name="T74" fmla="*/ 769 w 963"/>
                <a:gd name="T75" fmla="*/ 95 h 964"/>
                <a:gd name="T76" fmla="*/ 822 w 963"/>
                <a:gd name="T77" fmla="*/ 141 h 964"/>
                <a:gd name="T78" fmla="*/ 867 w 963"/>
                <a:gd name="T79" fmla="*/ 193 h 964"/>
                <a:gd name="T80" fmla="*/ 905 w 963"/>
                <a:gd name="T81" fmla="*/ 252 h 964"/>
                <a:gd name="T82" fmla="*/ 934 w 963"/>
                <a:gd name="T83" fmla="*/ 316 h 964"/>
                <a:gd name="T84" fmla="*/ 954 w 963"/>
                <a:gd name="T85" fmla="*/ 384 h 964"/>
                <a:gd name="T86" fmla="*/ 963 w 963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964">
                  <a:moveTo>
                    <a:pt x="963" y="482"/>
                  </a:moveTo>
                  <a:lnTo>
                    <a:pt x="963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7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1" y="625"/>
                  </a:lnTo>
                  <a:lnTo>
                    <a:pt x="934" y="647"/>
                  </a:lnTo>
                  <a:lnTo>
                    <a:pt x="925" y="669"/>
                  </a:lnTo>
                  <a:lnTo>
                    <a:pt x="916" y="691"/>
                  </a:lnTo>
                  <a:lnTo>
                    <a:pt x="905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7" y="770"/>
                  </a:lnTo>
                  <a:lnTo>
                    <a:pt x="853" y="789"/>
                  </a:lnTo>
                  <a:lnTo>
                    <a:pt x="838" y="806"/>
                  </a:lnTo>
                  <a:lnTo>
                    <a:pt x="822" y="822"/>
                  </a:lnTo>
                  <a:lnTo>
                    <a:pt x="805" y="838"/>
                  </a:lnTo>
                  <a:lnTo>
                    <a:pt x="788" y="853"/>
                  </a:lnTo>
                  <a:lnTo>
                    <a:pt x="769" y="868"/>
                  </a:lnTo>
                  <a:lnTo>
                    <a:pt x="751" y="881"/>
                  </a:lnTo>
                  <a:lnTo>
                    <a:pt x="731" y="894"/>
                  </a:lnTo>
                  <a:lnTo>
                    <a:pt x="711" y="905"/>
                  </a:lnTo>
                  <a:lnTo>
                    <a:pt x="690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4" y="942"/>
                  </a:lnTo>
                  <a:lnTo>
                    <a:pt x="602" y="949"/>
                  </a:lnTo>
                  <a:lnTo>
                    <a:pt x="578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1" y="964"/>
                  </a:lnTo>
                  <a:lnTo>
                    <a:pt x="481" y="964"/>
                  </a:lnTo>
                  <a:lnTo>
                    <a:pt x="456" y="963"/>
                  </a:lnTo>
                  <a:lnTo>
                    <a:pt x="432" y="962"/>
                  </a:lnTo>
                  <a:lnTo>
                    <a:pt x="408" y="958"/>
                  </a:lnTo>
                  <a:lnTo>
                    <a:pt x="385" y="954"/>
                  </a:lnTo>
                  <a:lnTo>
                    <a:pt x="360" y="949"/>
                  </a:lnTo>
                  <a:lnTo>
                    <a:pt x="339" y="942"/>
                  </a:lnTo>
                  <a:lnTo>
                    <a:pt x="315" y="934"/>
                  </a:lnTo>
                  <a:lnTo>
                    <a:pt x="294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1" y="894"/>
                  </a:lnTo>
                  <a:lnTo>
                    <a:pt x="212" y="881"/>
                  </a:lnTo>
                  <a:lnTo>
                    <a:pt x="193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0" y="822"/>
                  </a:lnTo>
                  <a:lnTo>
                    <a:pt x="124" y="806"/>
                  </a:lnTo>
                  <a:lnTo>
                    <a:pt x="109" y="789"/>
                  </a:lnTo>
                  <a:lnTo>
                    <a:pt x="95" y="770"/>
                  </a:lnTo>
                  <a:lnTo>
                    <a:pt x="82" y="751"/>
                  </a:lnTo>
                  <a:lnTo>
                    <a:pt x="69" y="731"/>
                  </a:lnTo>
                  <a:lnTo>
                    <a:pt x="57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9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0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9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7" y="252"/>
                  </a:lnTo>
                  <a:lnTo>
                    <a:pt x="69" y="232"/>
                  </a:lnTo>
                  <a:lnTo>
                    <a:pt x="82" y="213"/>
                  </a:lnTo>
                  <a:lnTo>
                    <a:pt x="95" y="193"/>
                  </a:lnTo>
                  <a:lnTo>
                    <a:pt x="109" y="176"/>
                  </a:lnTo>
                  <a:lnTo>
                    <a:pt x="124" y="157"/>
                  </a:lnTo>
                  <a:lnTo>
                    <a:pt x="140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3" y="95"/>
                  </a:lnTo>
                  <a:lnTo>
                    <a:pt x="212" y="82"/>
                  </a:lnTo>
                  <a:lnTo>
                    <a:pt x="231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5" y="29"/>
                  </a:lnTo>
                  <a:lnTo>
                    <a:pt x="339" y="21"/>
                  </a:lnTo>
                  <a:lnTo>
                    <a:pt x="360" y="16"/>
                  </a:lnTo>
                  <a:lnTo>
                    <a:pt x="385" y="10"/>
                  </a:lnTo>
                  <a:lnTo>
                    <a:pt x="408" y="5"/>
                  </a:lnTo>
                  <a:lnTo>
                    <a:pt x="432" y="3"/>
                  </a:lnTo>
                  <a:lnTo>
                    <a:pt x="456" y="1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2" y="16"/>
                  </a:lnTo>
                  <a:lnTo>
                    <a:pt x="624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0" y="48"/>
                  </a:lnTo>
                  <a:lnTo>
                    <a:pt x="711" y="58"/>
                  </a:lnTo>
                  <a:lnTo>
                    <a:pt x="731" y="70"/>
                  </a:lnTo>
                  <a:lnTo>
                    <a:pt x="751" y="82"/>
                  </a:lnTo>
                  <a:lnTo>
                    <a:pt x="769" y="95"/>
                  </a:lnTo>
                  <a:lnTo>
                    <a:pt x="788" y="110"/>
                  </a:lnTo>
                  <a:lnTo>
                    <a:pt x="805" y="125"/>
                  </a:lnTo>
                  <a:lnTo>
                    <a:pt x="822" y="141"/>
                  </a:lnTo>
                  <a:lnTo>
                    <a:pt x="838" y="157"/>
                  </a:lnTo>
                  <a:lnTo>
                    <a:pt x="853" y="176"/>
                  </a:lnTo>
                  <a:lnTo>
                    <a:pt x="867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5" y="252"/>
                  </a:lnTo>
                  <a:lnTo>
                    <a:pt x="916" y="273"/>
                  </a:lnTo>
                  <a:lnTo>
                    <a:pt x="925" y="295"/>
                  </a:lnTo>
                  <a:lnTo>
                    <a:pt x="934" y="316"/>
                  </a:lnTo>
                  <a:lnTo>
                    <a:pt x="941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7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3" y="482"/>
                  </a:lnTo>
                  <a:lnTo>
                    <a:pt x="963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673" y="1891"/>
              <a:ext cx="482" cy="482"/>
            </a:xfrm>
            <a:custGeom>
              <a:avLst/>
              <a:gdLst>
                <a:gd name="T0" fmla="*/ 963 w 965"/>
                <a:gd name="T1" fmla="*/ 507 h 964"/>
                <a:gd name="T2" fmla="*/ 954 w 965"/>
                <a:gd name="T3" fmla="*/ 579 h 964"/>
                <a:gd name="T4" fmla="*/ 935 w 965"/>
                <a:gd name="T5" fmla="*/ 647 h 964"/>
                <a:gd name="T6" fmla="*/ 906 w 965"/>
                <a:gd name="T7" fmla="*/ 712 h 964"/>
                <a:gd name="T8" fmla="*/ 869 w 965"/>
                <a:gd name="T9" fmla="*/ 770 h 964"/>
                <a:gd name="T10" fmla="*/ 823 w 965"/>
                <a:gd name="T11" fmla="*/ 822 h 964"/>
                <a:gd name="T12" fmla="*/ 771 w 965"/>
                <a:gd name="T13" fmla="*/ 868 h 964"/>
                <a:gd name="T14" fmla="*/ 712 w 965"/>
                <a:gd name="T15" fmla="*/ 905 h 964"/>
                <a:gd name="T16" fmla="*/ 648 w 965"/>
                <a:gd name="T17" fmla="*/ 934 h 964"/>
                <a:gd name="T18" fmla="*/ 580 w 965"/>
                <a:gd name="T19" fmla="*/ 954 h 964"/>
                <a:gd name="T20" fmla="*/ 507 w 965"/>
                <a:gd name="T21" fmla="*/ 963 h 964"/>
                <a:gd name="T22" fmla="*/ 458 w 965"/>
                <a:gd name="T23" fmla="*/ 963 h 964"/>
                <a:gd name="T24" fmla="*/ 385 w 965"/>
                <a:gd name="T25" fmla="*/ 954 h 964"/>
                <a:gd name="T26" fmla="*/ 317 w 965"/>
                <a:gd name="T27" fmla="*/ 934 h 964"/>
                <a:gd name="T28" fmla="*/ 253 w 965"/>
                <a:gd name="T29" fmla="*/ 905 h 964"/>
                <a:gd name="T30" fmla="*/ 194 w 965"/>
                <a:gd name="T31" fmla="*/ 868 h 964"/>
                <a:gd name="T32" fmla="*/ 142 w 965"/>
                <a:gd name="T33" fmla="*/ 822 h 964"/>
                <a:gd name="T34" fmla="*/ 97 w 965"/>
                <a:gd name="T35" fmla="*/ 770 h 964"/>
                <a:gd name="T36" fmla="*/ 59 w 965"/>
                <a:gd name="T37" fmla="*/ 712 h 964"/>
                <a:gd name="T38" fmla="*/ 30 w 965"/>
                <a:gd name="T39" fmla="*/ 647 h 964"/>
                <a:gd name="T40" fmla="*/ 11 w 965"/>
                <a:gd name="T41" fmla="*/ 579 h 964"/>
                <a:gd name="T42" fmla="*/ 1 w 965"/>
                <a:gd name="T43" fmla="*/ 507 h 964"/>
                <a:gd name="T44" fmla="*/ 1 w 965"/>
                <a:gd name="T45" fmla="*/ 457 h 964"/>
                <a:gd name="T46" fmla="*/ 11 w 965"/>
                <a:gd name="T47" fmla="*/ 384 h 964"/>
                <a:gd name="T48" fmla="*/ 30 w 965"/>
                <a:gd name="T49" fmla="*/ 316 h 964"/>
                <a:gd name="T50" fmla="*/ 59 w 965"/>
                <a:gd name="T51" fmla="*/ 252 h 964"/>
                <a:gd name="T52" fmla="*/ 97 w 965"/>
                <a:gd name="T53" fmla="*/ 193 h 964"/>
                <a:gd name="T54" fmla="*/ 142 w 965"/>
                <a:gd name="T55" fmla="*/ 141 h 964"/>
                <a:gd name="T56" fmla="*/ 194 w 965"/>
                <a:gd name="T57" fmla="*/ 95 h 964"/>
                <a:gd name="T58" fmla="*/ 253 w 965"/>
                <a:gd name="T59" fmla="*/ 58 h 964"/>
                <a:gd name="T60" fmla="*/ 317 w 965"/>
                <a:gd name="T61" fmla="*/ 29 h 964"/>
                <a:gd name="T62" fmla="*/ 385 w 965"/>
                <a:gd name="T63" fmla="*/ 10 h 964"/>
                <a:gd name="T64" fmla="*/ 458 w 965"/>
                <a:gd name="T65" fmla="*/ 1 h 964"/>
                <a:gd name="T66" fmla="*/ 507 w 965"/>
                <a:gd name="T67" fmla="*/ 1 h 964"/>
                <a:gd name="T68" fmla="*/ 580 w 965"/>
                <a:gd name="T69" fmla="*/ 10 h 964"/>
                <a:gd name="T70" fmla="*/ 648 w 965"/>
                <a:gd name="T71" fmla="*/ 29 h 964"/>
                <a:gd name="T72" fmla="*/ 712 w 965"/>
                <a:gd name="T73" fmla="*/ 58 h 964"/>
                <a:gd name="T74" fmla="*/ 771 w 965"/>
                <a:gd name="T75" fmla="*/ 95 h 964"/>
                <a:gd name="T76" fmla="*/ 823 w 965"/>
                <a:gd name="T77" fmla="*/ 141 h 964"/>
                <a:gd name="T78" fmla="*/ 869 w 965"/>
                <a:gd name="T79" fmla="*/ 193 h 964"/>
                <a:gd name="T80" fmla="*/ 906 w 965"/>
                <a:gd name="T81" fmla="*/ 252 h 964"/>
                <a:gd name="T82" fmla="*/ 935 w 965"/>
                <a:gd name="T83" fmla="*/ 316 h 964"/>
                <a:gd name="T84" fmla="*/ 954 w 965"/>
                <a:gd name="T85" fmla="*/ 384 h 964"/>
                <a:gd name="T86" fmla="*/ 963 w 965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5" h="964">
                  <a:moveTo>
                    <a:pt x="965" y="482"/>
                  </a:moveTo>
                  <a:lnTo>
                    <a:pt x="965" y="482"/>
                  </a:lnTo>
                  <a:lnTo>
                    <a:pt x="963" y="507"/>
                  </a:lnTo>
                  <a:lnTo>
                    <a:pt x="962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50" y="602"/>
                  </a:lnTo>
                  <a:lnTo>
                    <a:pt x="943" y="625"/>
                  </a:lnTo>
                  <a:lnTo>
                    <a:pt x="935" y="647"/>
                  </a:lnTo>
                  <a:lnTo>
                    <a:pt x="927" y="669"/>
                  </a:lnTo>
                  <a:lnTo>
                    <a:pt x="917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2" y="751"/>
                  </a:lnTo>
                  <a:lnTo>
                    <a:pt x="869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7" y="838"/>
                  </a:lnTo>
                  <a:lnTo>
                    <a:pt x="789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2" y="917"/>
                  </a:lnTo>
                  <a:lnTo>
                    <a:pt x="670" y="926"/>
                  </a:lnTo>
                  <a:lnTo>
                    <a:pt x="648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6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3" y="964"/>
                  </a:lnTo>
                  <a:lnTo>
                    <a:pt x="483" y="964"/>
                  </a:lnTo>
                  <a:lnTo>
                    <a:pt x="458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3" y="905"/>
                  </a:lnTo>
                  <a:lnTo>
                    <a:pt x="233" y="894"/>
                  </a:lnTo>
                  <a:lnTo>
                    <a:pt x="213" y="881"/>
                  </a:lnTo>
                  <a:lnTo>
                    <a:pt x="194" y="868"/>
                  </a:lnTo>
                  <a:lnTo>
                    <a:pt x="177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7" y="770"/>
                  </a:lnTo>
                  <a:lnTo>
                    <a:pt x="83" y="751"/>
                  </a:lnTo>
                  <a:lnTo>
                    <a:pt x="71" y="731"/>
                  </a:lnTo>
                  <a:lnTo>
                    <a:pt x="59" y="712"/>
                  </a:lnTo>
                  <a:lnTo>
                    <a:pt x="49" y="691"/>
                  </a:lnTo>
                  <a:lnTo>
                    <a:pt x="38" y="669"/>
                  </a:lnTo>
                  <a:lnTo>
                    <a:pt x="30" y="647"/>
                  </a:lnTo>
                  <a:lnTo>
                    <a:pt x="22" y="625"/>
                  </a:lnTo>
                  <a:lnTo>
                    <a:pt x="16" y="602"/>
                  </a:lnTo>
                  <a:lnTo>
                    <a:pt x="11" y="579"/>
                  </a:lnTo>
                  <a:lnTo>
                    <a:pt x="6" y="555"/>
                  </a:lnTo>
                  <a:lnTo>
                    <a:pt x="4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4" y="433"/>
                  </a:lnTo>
                  <a:lnTo>
                    <a:pt x="6" y="409"/>
                  </a:lnTo>
                  <a:lnTo>
                    <a:pt x="11" y="384"/>
                  </a:lnTo>
                  <a:lnTo>
                    <a:pt x="16" y="361"/>
                  </a:lnTo>
                  <a:lnTo>
                    <a:pt x="22" y="338"/>
                  </a:lnTo>
                  <a:lnTo>
                    <a:pt x="30" y="316"/>
                  </a:lnTo>
                  <a:lnTo>
                    <a:pt x="38" y="295"/>
                  </a:lnTo>
                  <a:lnTo>
                    <a:pt x="49" y="273"/>
                  </a:lnTo>
                  <a:lnTo>
                    <a:pt x="59" y="252"/>
                  </a:lnTo>
                  <a:lnTo>
                    <a:pt x="71" y="232"/>
                  </a:lnTo>
                  <a:lnTo>
                    <a:pt x="83" y="213"/>
                  </a:lnTo>
                  <a:lnTo>
                    <a:pt x="97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7" y="110"/>
                  </a:lnTo>
                  <a:lnTo>
                    <a:pt x="194" y="95"/>
                  </a:lnTo>
                  <a:lnTo>
                    <a:pt x="213" y="82"/>
                  </a:lnTo>
                  <a:lnTo>
                    <a:pt x="233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8" y="1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6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8" y="29"/>
                  </a:lnTo>
                  <a:lnTo>
                    <a:pt x="670" y="38"/>
                  </a:lnTo>
                  <a:lnTo>
                    <a:pt x="692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9" y="110"/>
                  </a:lnTo>
                  <a:lnTo>
                    <a:pt x="807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9" y="193"/>
                  </a:lnTo>
                  <a:lnTo>
                    <a:pt x="882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5"/>
                  </a:lnTo>
                  <a:lnTo>
                    <a:pt x="935" y="316"/>
                  </a:lnTo>
                  <a:lnTo>
                    <a:pt x="943" y="338"/>
                  </a:lnTo>
                  <a:lnTo>
                    <a:pt x="950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2" y="433"/>
                  </a:lnTo>
                  <a:lnTo>
                    <a:pt x="963" y="457"/>
                  </a:lnTo>
                  <a:lnTo>
                    <a:pt x="965" y="482"/>
                  </a:lnTo>
                  <a:lnTo>
                    <a:pt x="965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2672" y="1966"/>
              <a:ext cx="198" cy="198"/>
            </a:xfrm>
            <a:custGeom>
              <a:avLst/>
              <a:gdLst>
                <a:gd name="T0" fmla="*/ 179 w 396"/>
                <a:gd name="T1" fmla="*/ 396 h 397"/>
                <a:gd name="T2" fmla="*/ 122 w 396"/>
                <a:gd name="T3" fmla="*/ 382 h 397"/>
                <a:gd name="T4" fmla="*/ 73 w 396"/>
                <a:gd name="T5" fmla="*/ 352 h 397"/>
                <a:gd name="T6" fmla="*/ 45 w 396"/>
                <a:gd name="T7" fmla="*/ 324 h 397"/>
                <a:gd name="T8" fmla="*/ 15 w 396"/>
                <a:gd name="T9" fmla="*/ 273 h 397"/>
                <a:gd name="T10" fmla="*/ 1 w 396"/>
                <a:gd name="T11" fmla="*/ 218 h 397"/>
                <a:gd name="T12" fmla="*/ 4 w 396"/>
                <a:gd name="T13" fmla="*/ 160 h 397"/>
                <a:gd name="T14" fmla="*/ 23 w 396"/>
                <a:gd name="T15" fmla="*/ 106 h 397"/>
                <a:gd name="T16" fmla="*/ 58 w 396"/>
                <a:gd name="T17" fmla="*/ 59 h 397"/>
                <a:gd name="T18" fmla="*/ 89 w 396"/>
                <a:gd name="T19" fmla="*/ 34 h 397"/>
                <a:gd name="T20" fmla="*/ 141 w 396"/>
                <a:gd name="T21" fmla="*/ 10 h 397"/>
                <a:gd name="T22" fmla="*/ 198 w 396"/>
                <a:gd name="T23" fmla="*/ 0 h 397"/>
                <a:gd name="T24" fmla="*/ 237 w 396"/>
                <a:gd name="T25" fmla="*/ 4 h 397"/>
                <a:gd name="T26" fmla="*/ 292 w 396"/>
                <a:gd name="T27" fmla="*/ 23 h 397"/>
                <a:gd name="T28" fmla="*/ 339 w 396"/>
                <a:gd name="T29" fmla="*/ 59 h 397"/>
                <a:gd name="T30" fmla="*/ 364 w 396"/>
                <a:gd name="T31" fmla="*/ 89 h 397"/>
                <a:gd name="T32" fmla="*/ 388 w 396"/>
                <a:gd name="T33" fmla="*/ 142 h 397"/>
                <a:gd name="T34" fmla="*/ 396 w 396"/>
                <a:gd name="T35" fmla="*/ 199 h 397"/>
                <a:gd name="T36" fmla="*/ 388 w 396"/>
                <a:gd name="T37" fmla="*/ 255 h 397"/>
                <a:gd name="T38" fmla="*/ 364 w 396"/>
                <a:gd name="T39" fmla="*/ 308 h 397"/>
                <a:gd name="T40" fmla="*/ 339 w 396"/>
                <a:gd name="T41" fmla="*/ 339 h 397"/>
                <a:gd name="T42" fmla="*/ 292 w 396"/>
                <a:gd name="T43" fmla="*/ 374 h 397"/>
                <a:gd name="T44" fmla="*/ 237 w 396"/>
                <a:gd name="T45" fmla="*/ 393 h 397"/>
                <a:gd name="T46" fmla="*/ 198 w 396"/>
                <a:gd name="T47" fmla="*/ 397 h 397"/>
                <a:gd name="T48" fmla="*/ 180 w 396"/>
                <a:gd name="T49" fmla="*/ 12 h 397"/>
                <a:gd name="T50" fmla="*/ 127 w 396"/>
                <a:gd name="T51" fmla="*/ 26 h 397"/>
                <a:gd name="T52" fmla="*/ 80 w 396"/>
                <a:gd name="T53" fmla="*/ 53 h 397"/>
                <a:gd name="T54" fmla="*/ 53 w 396"/>
                <a:gd name="T55" fmla="*/ 80 h 397"/>
                <a:gd name="T56" fmla="*/ 24 w 396"/>
                <a:gd name="T57" fmla="*/ 128 h 397"/>
                <a:gd name="T58" fmla="*/ 12 w 396"/>
                <a:gd name="T59" fmla="*/ 181 h 397"/>
                <a:gd name="T60" fmla="*/ 14 w 396"/>
                <a:gd name="T61" fmla="*/ 234 h 397"/>
                <a:gd name="T62" fmla="*/ 32 w 396"/>
                <a:gd name="T63" fmla="*/ 286 h 397"/>
                <a:gd name="T64" fmla="*/ 66 w 396"/>
                <a:gd name="T65" fmla="*/ 331 h 397"/>
                <a:gd name="T66" fmla="*/ 95 w 396"/>
                <a:gd name="T67" fmla="*/ 355 h 397"/>
                <a:gd name="T68" fmla="*/ 144 w 396"/>
                <a:gd name="T69" fmla="*/ 378 h 397"/>
                <a:gd name="T70" fmla="*/ 198 w 396"/>
                <a:gd name="T71" fmla="*/ 386 h 397"/>
                <a:gd name="T72" fmla="*/ 235 w 396"/>
                <a:gd name="T73" fmla="*/ 383 h 397"/>
                <a:gd name="T74" fmla="*/ 287 w 396"/>
                <a:gd name="T75" fmla="*/ 364 h 397"/>
                <a:gd name="T76" fmla="*/ 331 w 396"/>
                <a:gd name="T77" fmla="*/ 331 h 397"/>
                <a:gd name="T78" fmla="*/ 355 w 396"/>
                <a:gd name="T79" fmla="*/ 302 h 397"/>
                <a:gd name="T80" fmla="*/ 378 w 396"/>
                <a:gd name="T81" fmla="*/ 253 h 397"/>
                <a:gd name="T82" fmla="*/ 386 w 396"/>
                <a:gd name="T83" fmla="*/ 199 h 397"/>
                <a:gd name="T84" fmla="*/ 378 w 396"/>
                <a:gd name="T85" fmla="*/ 146 h 397"/>
                <a:gd name="T86" fmla="*/ 355 w 396"/>
                <a:gd name="T87" fmla="*/ 96 h 397"/>
                <a:gd name="T88" fmla="*/ 331 w 396"/>
                <a:gd name="T89" fmla="*/ 66 h 397"/>
                <a:gd name="T90" fmla="*/ 287 w 396"/>
                <a:gd name="T91" fmla="*/ 34 h 397"/>
                <a:gd name="T92" fmla="*/ 235 w 396"/>
                <a:gd name="T93" fmla="*/ 15 h 397"/>
                <a:gd name="T94" fmla="*/ 198 w 396"/>
                <a:gd name="T95" fmla="*/ 1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6" h="397">
                  <a:moveTo>
                    <a:pt x="198" y="397"/>
                  </a:moveTo>
                  <a:lnTo>
                    <a:pt x="198" y="397"/>
                  </a:lnTo>
                  <a:lnTo>
                    <a:pt x="179" y="396"/>
                  </a:lnTo>
                  <a:lnTo>
                    <a:pt x="159" y="393"/>
                  </a:lnTo>
                  <a:lnTo>
                    <a:pt x="141" y="389"/>
                  </a:lnTo>
                  <a:lnTo>
                    <a:pt x="122" y="382"/>
                  </a:lnTo>
                  <a:lnTo>
                    <a:pt x="105" y="374"/>
                  </a:lnTo>
                  <a:lnTo>
                    <a:pt x="89" y="363"/>
                  </a:lnTo>
                  <a:lnTo>
                    <a:pt x="73" y="352"/>
                  </a:lnTo>
                  <a:lnTo>
                    <a:pt x="58" y="339"/>
                  </a:lnTo>
                  <a:lnTo>
                    <a:pt x="58" y="339"/>
                  </a:lnTo>
                  <a:lnTo>
                    <a:pt x="45" y="324"/>
                  </a:lnTo>
                  <a:lnTo>
                    <a:pt x="32" y="308"/>
                  </a:lnTo>
                  <a:lnTo>
                    <a:pt x="23" y="291"/>
                  </a:lnTo>
                  <a:lnTo>
                    <a:pt x="15" y="273"/>
                  </a:lnTo>
                  <a:lnTo>
                    <a:pt x="8" y="255"/>
                  </a:lnTo>
                  <a:lnTo>
                    <a:pt x="4" y="237"/>
                  </a:lnTo>
                  <a:lnTo>
                    <a:pt x="1" y="218"/>
                  </a:lnTo>
                  <a:lnTo>
                    <a:pt x="0" y="199"/>
                  </a:lnTo>
                  <a:lnTo>
                    <a:pt x="1" y="180"/>
                  </a:lnTo>
                  <a:lnTo>
                    <a:pt x="4" y="160"/>
                  </a:lnTo>
                  <a:lnTo>
                    <a:pt x="8" y="142"/>
                  </a:lnTo>
                  <a:lnTo>
                    <a:pt x="15" y="124"/>
                  </a:lnTo>
                  <a:lnTo>
                    <a:pt x="23" y="106"/>
                  </a:lnTo>
                  <a:lnTo>
                    <a:pt x="32" y="89"/>
                  </a:lnTo>
                  <a:lnTo>
                    <a:pt x="45" y="74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73" y="45"/>
                  </a:lnTo>
                  <a:lnTo>
                    <a:pt x="89" y="34"/>
                  </a:lnTo>
                  <a:lnTo>
                    <a:pt x="105" y="23"/>
                  </a:lnTo>
                  <a:lnTo>
                    <a:pt x="122" y="15"/>
                  </a:lnTo>
                  <a:lnTo>
                    <a:pt x="141" y="10"/>
                  </a:lnTo>
                  <a:lnTo>
                    <a:pt x="159" y="4"/>
                  </a:lnTo>
                  <a:lnTo>
                    <a:pt x="179" y="1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1"/>
                  </a:lnTo>
                  <a:lnTo>
                    <a:pt x="237" y="4"/>
                  </a:lnTo>
                  <a:lnTo>
                    <a:pt x="256" y="10"/>
                  </a:lnTo>
                  <a:lnTo>
                    <a:pt x="274" y="15"/>
                  </a:lnTo>
                  <a:lnTo>
                    <a:pt x="292" y="23"/>
                  </a:lnTo>
                  <a:lnTo>
                    <a:pt x="309" y="34"/>
                  </a:lnTo>
                  <a:lnTo>
                    <a:pt x="324" y="45"/>
                  </a:lnTo>
                  <a:lnTo>
                    <a:pt x="339" y="59"/>
                  </a:lnTo>
                  <a:lnTo>
                    <a:pt x="339" y="59"/>
                  </a:lnTo>
                  <a:lnTo>
                    <a:pt x="353" y="74"/>
                  </a:lnTo>
                  <a:lnTo>
                    <a:pt x="364" y="89"/>
                  </a:lnTo>
                  <a:lnTo>
                    <a:pt x="373" y="106"/>
                  </a:lnTo>
                  <a:lnTo>
                    <a:pt x="383" y="124"/>
                  </a:lnTo>
                  <a:lnTo>
                    <a:pt x="388" y="142"/>
                  </a:lnTo>
                  <a:lnTo>
                    <a:pt x="393" y="160"/>
                  </a:lnTo>
                  <a:lnTo>
                    <a:pt x="395" y="180"/>
                  </a:lnTo>
                  <a:lnTo>
                    <a:pt x="396" y="199"/>
                  </a:lnTo>
                  <a:lnTo>
                    <a:pt x="395" y="218"/>
                  </a:lnTo>
                  <a:lnTo>
                    <a:pt x="393" y="237"/>
                  </a:lnTo>
                  <a:lnTo>
                    <a:pt x="388" y="255"/>
                  </a:lnTo>
                  <a:lnTo>
                    <a:pt x="383" y="273"/>
                  </a:lnTo>
                  <a:lnTo>
                    <a:pt x="373" y="291"/>
                  </a:lnTo>
                  <a:lnTo>
                    <a:pt x="364" y="308"/>
                  </a:lnTo>
                  <a:lnTo>
                    <a:pt x="353" y="324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324" y="352"/>
                  </a:lnTo>
                  <a:lnTo>
                    <a:pt x="309" y="363"/>
                  </a:lnTo>
                  <a:lnTo>
                    <a:pt x="292" y="374"/>
                  </a:lnTo>
                  <a:lnTo>
                    <a:pt x="274" y="382"/>
                  </a:lnTo>
                  <a:lnTo>
                    <a:pt x="256" y="389"/>
                  </a:lnTo>
                  <a:lnTo>
                    <a:pt x="237" y="393"/>
                  </a:lnTo>
                  <a:lnTo>
                    <a:pt x="218" y="396"/>
                  </a:lnTo>
                  <a:lnTo>
                    <a:pt x="198" y="397"/>
                  </a:lnTo>
                  <a:lnTo>
                    <a:pt x="198" y="397"/>
                  </a:lnTo>
                  <a:close/>
                  <a:moveTo>
                    <a:pt x="198" y="11"/>
                  </a:moveTo>
                  <a:lnTo>
                    <a:pt x="198" y="11"/>
                  </a:lnTo>
                  <a:lnTo>
                    <a:pt x="180" y="12"/>
                  </a:lnTo>
                  <a:lnTo>
                    <a:pt x="161" y="15"/>
                  </a:lnTo>
                  <a:lnTo>
                    <a:pt x="144" y="19"/>
                  </a:lnTo>
                  <a:lnTo>
                    <a:pt x="127" y="26"/>
                  </a:lnTo>
                  <a:lnTo>
                    <a:pt x="111" y="34"/>
                  </a:lnTo>
                  <a:lnTo>
                    <a:pt x="95" y="43"/>
                  </a:lnTo>
                  <a:lnTo>
                    <a:pt x="80" y="53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53" y="80"/>
                  </a:lnTo>
                  <a:lnTo>
                    <a:pt x="42" y="96"/>
                  </a:lnTo>
                  <a:lnTo>
                    <a:pt x="32" y="111"/>
                  </a:lnTo>
                  <a:lnTo>
                    <a:pt x="24" y="128"/>
                  </a:lnTo>
                  <a:lnTo>
                    <a:pt x="19" y="146"/>
                  </a:lnTo>
                  <a:lnTo>
                    <a:pt x="14" y="163"/>
                  </a:lnTo>
                  <a:lnTo>
                    <a:pt x="12" y="181"/>
                  </a:lnTo>
                  <a:lnTo>
                    <a:pt x="12" y="199"/>
                  </a:lnTo>
                  <a:lnTo>
                    <a:pt x="12" y="217"/>
                  </a:lnTo>
                  <a:lnTo>
                    <a:pt x="14" y="234"/>
                  </a:lnTo>
                  <a:lnTo>
                    <a:pt x="19" y="253"/>
                  </a:lnTo>
                  <a:lnTo>
                    <a:pt x="24" y="269"/>
                  </a:lnTo>
                  <a:lnTo>
                    <a:pt x="32" y="286"/>
                  </a:lnTo>
                  <a:lnTo>
                    <a:pt x="42" y="302"/>
                  </a:lnTo>
                  <a:lnTo>
                    <a:pt x="53" y="317"/>
                  </a:lnTo>
                  <a:lnTo>
                    <a:pt x="66" y="331"/>
                  </a:lnTo>
                  <a:lnTo>
                    <a:pt x="66" y="331"/>
                  </a:lnTo>
                  <a:lnTo>
                    <a:pt x="80" y="344"/>
                  </a:lnTo>
                  <a:lnTo>
                    <a:pt x="95" y="355"/>
                  </a:lnTo>
                  <a:lnTo>
                    <a:pt x="111" y="364"/>
                  </a:lnTo>
                  <a:lnTo>
                    <a:pt x="127" y="372"/>
                  </a:lnTo>
                  <a:lnTo>
                    <a:pt x="144" y="378"/>
                  </a:lnTo>
                  <a:lnTo>
                    <a:pt x="161" y="383"/>
                  </a:lnTo>
                  <a:lnTo>
                    <a:pt x="180" y="385"/>
                  </a:lnTo>
                  <a:lnTo>
                    <a:pt x="198" y="386"/>
                  </a:lnTo>
                  <a:lnTo>
                    <a:pt x="198" y="386"/>
                  </a:lnTo>
                  <a:lnTo>
                    <a:pt x="217" y="385"/>
                  </a:lnTo>
                  <a:lnTo>
                    <a:pt x="235" y="383"/>
                  </a:lnTo>
                  <a:lnTo>
                    <a:pt x="254" y="378"/>
                  </a:lnTo>
                  <a:lnTo>
                    <a:pt x="270" y="372"/>
                  </a:lnTo>
                  <a:lnTo>
                    <a:pt x="287" y="364"/>
                  </a:lnTo>
                  <a:lnTo>
                    <a:pt x="302" y="355"/>
                  </a:lnTo>
                  <a:lnTo>
                    <a:pt x="317" y="344"/>
                  </a:lnTo>
                  <a:lnTo>
                    <a:pt x="331" y="331"/>
                  </a:lnTo>
                  <a:lnTo>
                    <a:pt x="331" y="331"/>
                  </a:lnTo>
                  <a:lnTo>
                    <a:pt x="343" y="317"/>
                  </a:lnTo>
                  <a:lnTo>
                    <a:pt x="355" y="302"/>
                  </a:lnTo>
                  <a:lnTo>
                    <a:pt x="364" y="286"/>
                  </a:lnTo>
                  <a:lnTo>
                    <a:pt x="372" y="269"/>
                  </a:lnTo>
                  <a:lnTo>
                    <a:pt x="378" y="253"/>
                  </a:lnTo>
                  <a:lnTo>
                    <a:pt x="383" y="234"/>
                  </a:lnTo>
                  <a:lnTo>
                    <a:pt x="385" y="217"/>
                  </a:lnTo>
                  <a:lnTo>
                    <a:pt x="386" y="199"/>
                  </a:lnTo>
                  <a:lnTo>
                    <a:pt x="385" y="181"/>
                  </a:lnTo>
                  <a:lnTo>
                    <a:pt x="383" y="163"/>
                  </a:lnTo>
                  <a:lnTo>
                    <a:pt x="378" y="146"/>
                  </a:lnTo>
                  <a:lnTo>
                    <a:pt x="372" y="128"/>
                  </a:lnTo>
                  <a:lnTo>
                    <a:pt x="364" y="111"/>
                  </a:lnTo>
                  <a:lnTo>
                    <a:pt x="355" y="96"/>
                  </a:lnTo>
                  <a:lnTo>
                    <a:pt x="343" y="80"/>
                  </a:lnTo>
                  <a:lnTo>
                    <a:pt x="331" y="66"/>
                  </a:lnTo>
                  <a:lnTo>
                    <a:pt x="331" y="66"/>
                  </a:lnTo>
                  <a:lnTo>
                    <a:pt x="317" y="53"/>
                  </a:lnTo>
                  <a:lnTo>
                    <a:pt x="302" y="43"/>
                  </a:lnTo>
                  <a:lnTo>
                    <a:pt x="287" y="34"/>
                  </a:lnTo>
                  <a:lnTo>
                    <a:pt x="270" y="26"/>
                  </a:lnTo>
                  <a:lnTo>
                    <a:pt x="254" y="19"/>
                  </a:lnTo>
                  <a:lnTo>
                    <a:pt x="235" y="15"/>
                  </a:lnTo>
                  <a:lnTo>
                    <a:pt x="217" y="12"/>
                  </a:lnTo>
                  <a:lnTo>
                    <a:pt x="198" y="11"/>
                  </a:lnTo>
                  <a:lnTo>
                    <a:pt x="19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2688" y="1981"/>
              <a:ext cx="167" cy="167"/>
            </a:xfrm>
            <a:custGeom>
              <a:avLst/>
              <a:gdLst>
                <a:gd name="T0" fmla="*/ 151 w 334"/>
                <a:gd name="T1" fmla="*/ 335 h 335"/>
                <a:gd name="T2" fmla="*/ 104 w 334"/>
                <a:gd name="T3" fmla="*/ 322 h 335"/>
                <a:gd name="T4" fmla="*/ 61 w 334"/>
                <a:gd name="T5" fmla="*/ 298 h 335"/>
                <a:gd name="T6" fmla="*/ 38 w 334"/>
                <a:gd name="T7" fmla="*/ 274 h 335"/>
                <a:gd name="T8" fmla="*/ 13 w 334"/>
                <a:gd name="T9" fmla="*/ 232 h 335"/>
                <a:gd name="T10" fmla="*/ 1 w 334"/>
                <a:gd name="T11" fmla="*/ 185 h 335"/>
                <a:gd name="T12" fmla="*/ 1 w 334"/>
                <a:gd name="T13" fmla="*/ 151 h 335"/>
                <a:gd name="T14" fmla="*/ 13 w 334"/>
                <a:gd name="T15" fmla="*/ 104 h 335"/>
                <a:gd name="T16" fmla="*/ 38 w 334"/>
                <a:gd name="T17" fmla="*/ 61 h 335"/>
                <a:gd name="T18" fmla="*/ 61 w 334"/>
                <a:gd name="T19" fmla="*/ 38 h 335"/>
                <a:gd name="T20" fmla="*/ 104 w 334"/>
                <a:gd name="T21" fmla="*/ 13 h 335"/>
                <a:gd name="T22" fmla="*/ 151 w 334"/>
                <a:gd name="T23" fmla="*/ 2 h 335"/>
                <a:gd name="T24" fmla="*/ 185 w 334"/>
                <a:gd name="T25" fmla="*/ 2 h 335"/>
                <a:gd name="T26" fmla="*/ 232 w 334"/>
                <a:gd name="T27" fmla="*/ 13 h 335"/>
                <a:gd name="T28" fmla="*/ 273 w 334"/>
                <a:gd name="T29" fmla="*/ 38 h 335"/>
                <a:gd name="T30" fmla="*/ 297 w 334"/>
                <a:gd name="T31" fmla="*/ 61 h 335"/>
                <a:gd name="T32" fmla="*/ 322 w 334"/>
                <a:gd name="T33" fmla="*/ 104 h 335"/>
                <a:gd name="T34" fmla="*/ 334 w 334"/>
                <a:gd name="T35" fmla="*/ 151 h 335"/>
                <a:gd name="T36" fmla="*/ 334 w 334"/>
                <a:gd name="T37" fmla="*/ 185 h 335"/>
                <a:gd name="T38" fmla="*/ 322 w 334"/>
                <a:gd name="T39" fmla="*/ 232 h 335"/>
                <a:gd name="T40" fmla="*/ 297 w 334"/>
                <a:gd name="T41" fmla="*/ 274 h 335"/>
                <a:gd name="T42" fmla="*/ 273 w 334"/>
                <a:gd name="T43" fmla="*/ 298 h 335"/>
                <a:gd name="T44" fmla="*/ 232 w 334"/>
                <a:gd name="T45" fmla="*/ 322 h 335"/>
                <a:gd name="T46" fmla="*/ 185 w 334"/>
                <a:gd name="T47" fmla="*/ 335 h 335"/>
                <a:gd name="T48" fmla="*/ 167 w 334"/>
                <a:gd name="T49" fmla="*/ 11 h 335"/>
                <a:gd name="T50" fmla="*/ 136 w 334"/>
                <a:gd name="T51" fmla="*/ 14 h 335"/>
                <a:gd name="T52" fmla="*/ 94 w 334"/>
                <a:gd name="T53" fmla="*/ 29 h 335"/>
                <a:gd name="T54" fmla="*/ 57 w 334"/>
                <a:gd name="T55" fmla="*/ 57 h 335"/>
                <a:gd name="T56" fmla="*/ 37 w 334"/>
                <a:gd name="T57" fmla="*/ 81 h 335"/>
                <a:gd name="T58" fmla="*/ 18 w 334"/>
                <a:gd name="T59" fmla="*/ 123 h 335"/>
                <a:gd name="T60" fmla="*/ 11 w 334"/>
                <a:gd name="T61" fmla="*/ 168 h 335"/>
                <a:gd name="T62" fmla="*/ 14 w 334"/>
                <a:gd name="T63" fmla="*/ 199 h 335"/>
                <a:gd name="T64" fmla="*/ 29 w 334"/>
                <a:gd name="T65" fmla="*/ 241 h 335"/>
                <a:gd name="T66" fmla="*/ 57 w 334"/>
                <a:gd name="T67" fmla="*/ 278 h 335"/>
                <a:gd name="T68" fmla="*/ 81 w 334"/>
                <a:gd name="T69" fmla="*/ 298 h 335"/>
                <a:gd name="T70" fmla="*/ 122 w 334"/>
                <a:gd name="T71" fmla="*/ 317 h 335"/>
                <a:gd name="T72" fmla="*/ 167 w 334"/>
                <a:gd name="T73" fmla="*/ 324 h 335"/>
                <a:gd name="T74" fmla="*/ 198 w 334"/>
                <a:gd name="T75" fmla="*/ 321 h 335"/>
                <a:gd name="T76" fmla="*/ 241 w 334"/>
                <a:gd name="T77" fmla="*/ 306 h 335"/>
                <a:gd name="T78" fmla="*/ 278 w 334"/>
                <a:gd name="T79" fmla="*/ 278 h 335"/>
                <a:gd name="T80" fmla="*/ 297 w 334"/>
                <a:gd name="T81" fmla="*/ 255 h 335"/>
                <a:gd name="T82" fmla="*/ 317 w 334"/>
                <a:gd name="T83" fmla="*/ 214 h 335"/>
                <a:gd name="T84" fmla="*/ 324 w 334"/>
                <a:gd name="T85" fmla="*/ 168 h 335"/>
                <a:gd name="T86" fmla="*/ 320 w 334"/>
                <a:gd name="T87" fmla="*/ 136 h 335"/>
                <a:gd name="T88" fmla="*/ 306 w 334"/>
                <a:gd name="T89" fmla="*/ 94 h 335"/>
                <a:gd name="T90" fmla="*/ 278 w 334"/>
                <a:gd name="T91" fmla="*/ 57 h 335"/>
                <a:gd name="T92" fmla="*/ 254 w 334"/>
                <a:gd name="T93" fmla="*/ 37 h 335"/>
                <a:gd name="T94" fmla="*/ 213 w 334"/>
                <a:gd name="T95" fmla="*/ 18 h 335"/>
                <a:gd name="T96" fmla="*/ 167 w 334"/>
                <a:gd name="T97" fmla="*/ 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" h="335">
                  <a:moveTo>
                    <a:pt x="167" y="335"/>
                  </a:moveTo>
                  <a:lnTo>
                    <a:pt x="167" y="335"/>
                  </a:lnTo>
                  <a:lnTo>
                    <a:pt x="151" y="335"/>
                  </a:lnTo>
                  <a:lnTo>
                    <a:pt x="135" y="332"/>
                  </a:lnTo>
                  <a:lnTo>
                    <a:pt x="119" y="328"/>
                  </a:lnTo>
                  <a:lnTo>
                    <a:pt x="104" y="322"/>
                  </a:lnTo>
                  <a:lnTo>
                    <a:pt x="89" y="315"/>
                  </a:lnTo>
                  <a:lnTo>
                    <a:pt x="75" y="307"/>
                  </a:lnTo>
                  <a:lnTo>
                    <a:pt x="61" y="298"/>
                  </a:lnTo>
                  <a:lnTo>
                    <a:pt x="49" y="286"/>
                  </a:lnTo>
                  <a:lnTo>
                    <a:pt x="49" y="286"/>
                  </a:lnTo>
                  <a:lnTo>
                    <a:pt x="38" y="274"/>
                  </a:lnTo>
                  <a:lnTo>
                    <a:pt x="28" y="261"/>
                  </a:lnTo>
                  <a:lnTo>
                    <a:pt x="20" y="247"/>
                  </a:lnTo>
                  <a:lnTo>
                    <a:pt x="13" y="232"/>
                  </a:lnTo>
                  <a:lnTo>
                    <a:pt x="7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" y="151"/>
                  </a:lnTo>
                  <a:lnTo>
                    <a:pt x="4" y="135"/>
                  </a:lnTo>
                  <a:lnTo>
                    <a:pt x="7" y="119"/>
                  </a:lnTo>
                  <a:lnTo>
                    <a:pt x="13" y="104"/>
                  </a:lnTo>
                  <a:lnTo>
                    <a:pt x="20" y="89"/>
                  </a:lnTo>
                  <a:lnTo>
                    <a:pt x="28" y="75"/>
                  </a:lnTo>
                  <a:lnTo>
                    <a:pt x="38" y="6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61" y="38"/>
                  </a:lnTo>
                  <a:lnTo>
                    <a:pt x="75" y="28"/>
                  </a:lnTo>
                  <a:lnTo>
                    <a:pt x="89" y="20"/>
                  </a:lnTo>
                  <a:lnTo>
                    <a:pt x="104" y="13"/>
                  </a:lnTo>
                  <a:lnTo>
                    <a:pt x="119" y="7"/>
                  </a:lnTo>
                  <a:lnTo>
                    <a:pt x="135" y="4"/>
                  </a:lnTo>
                  <a:lnTo>
                    <a:pt x="151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85" y="2"/>
                  </a:lnTo>
                  <a:lnTo>
                    <a:pt x="201" y="4"/>
                  </a:lnTo>
                  <a:lnTo>
                    <a:pt x="216" y="7"/>
                  </a:lnTo>
                  <a:lnTo>
                    <a:pt x="232" y="13"/>
                  </a:lnTo>
                  <a:lnTo>
                    <a:pt x="247" y="20"/>
                  </a:lnTo>
                  <a:lnTo>
                    <a:pt x="261" y="28"/>
                  </a:lnTo>
                  <a:lnTo>
                    <a:pt x="273" y="38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7" y="61"/>
                  </a:lnTo>
                  <a:lnTo>
                    <a:pt x="307" y="75"/>
                  </a:lnTo>
                  <a:lnTo>
                    <a:pt x="315" y="89"/>
                  </a:lnTo>
                  <a:lnTo>
                    <a:pt x="322" y="104"/>
                  </a:lnTo>
                  <a:lnTo>
                    <a:pt x="327" y="119"/>
                  </a:lnTo>
                  <a:lnTo>
                    <a:pt x="332" y="135"/>
                  </a:lnTo>
                  <a:lnTo>
                    <a:pt x="334" y="151"/>
                  </a:lnTo>
                  <a:lnTo>
                    <a:pt x="334" y="168"/>
                  </a:lnTo>
                  <a:lnTo>
                    <a:pt x="334" y="168"/>
                  </a:lnTo>
                  <a:lnTo>
                    <a:pt x="334" y="185"/>
                  </a:lnTo>
                  <a:lnTo>
                    <a:pt x="332" y="201"/>
                  </a:lnTo>
                  <a:lnTo>
                    <a:pt x="327" y="216"/>
                  </a:lnTo>
                  <a:lnTo>
                    <a:pt x="322" y="232"/>
                  </a:lnTo>
                  <a:lnTo>
                    <a:pt x="315" y="247"/>
                  </a:lnTo>
                  <a:lnTo>
                    <a:pt x="307" y="261"/>
                  </a:lnTo>
                  <a:lnTo>
                    <a:pt x="297" y="274"/>
                  </a:lnTo>
                  <a:lnTo>
                    <a:pt x="286" y="286"/>
                  </a:lnTo>
                  <a:lnTo>
                    <a:pt x="286" y="286"/>
                  </a:lnTo>
                  <a:lnTo>
                    <a:pt x="273" y="298"/>
                  </a:lnTo>
                  <a:lnTo>
                    <a:pt x="261" y="307"/>
                  </a:lnTo>
                  <a:lnTo>
                    <a:pt x="247" y="315"/>
                  </a:lnTo>
                  <a:lnTo>
                    <a:pt x="232" y="322"/>
                  </a:lnTo>
                  <a:lnTo>
                    <a:pt x="216" y="328"/>
                  </a:lnTo>
                  <a:lnTo>
                    <a:pt x="201" y="332"/>
                  </a:lnTo>
                  <a:lnTo>
                    <a:pt x="185" y="335"/>
                  </a:lnTo>
                  <a:lnTo>
                    <a:pt x="167" y="335"/>
                  </a:lnTo>
                  <a:lnTo>
                    <a:pt x="167" y="335"/>
                  </a:lnTo>
                  <a:close/>
                  <a:moveTo>
                    <a:pt x="167" y="11"/>
                  </a:moveTo>
                  <a:lnTo>
                    <a:pt x="167" y="11"/>
                  </a:lnTo>
                  <a:lnTo>
                    <a:pt x="152" y="12"/>
                  </a:lnTo>
                  <a:lnTo>
                    <a:pt x="136" y="14"/>
                  </a:lnTo>
                  <a:lnTo>
                    <a:pt x="122" y="18"/>
                  </a:lnTo>
                  <a:lnTo>
                    <a:pt x="107" y="23"/>
                  </a:lnTo>
                  <a:lnTo>
                    <a:pt x="94" y="29"/>
                  </a:lnTo>
                  <a:lnTo>
                    <a:pt x="81" y="37"/>
                  </a:lnTo>
                  <a:lnTo>
                    <a:pt x="68" y="4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46" y="68"/>
                  </a:lnTo>
                  <a:lnTo>
                    <a:pt x="37" y="81"/>
                  </a:lnTo>
                  <a:lnTo>
                    <a:pt x="29" y="94"/>
                  </a:lnTo>
                  <a:lnTo>
                    <a:pt x="23" y="108"/>
                  </a:lnTo>
                  <a:lnTo>
                    <a:pt x="18" y="123"/>
                  </a:lnTo>
                  <a:lnTo>
                    <a:pt x="14" y="136"/>
                  </a:lnTo>
                  <a:lnTo>
                    <a:pt x="12" y="153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2" y="184"/>
                  </a:lnTo>
                  <a:lnTo>
                    <a:pt x="14" y="199"/>
                  </a:lnTo>
                  <a:lnTo>
                    <a:pt x="18" y="214"/>
                  </a:lnTo>
                  <a:lnTo>
                    <a:pt x="23" y="227"/>
                  </a:lnTo>
                  <a:lnTo>
                    <a:pt x="29" y="241"/>
                  </a:lnTo>
                  <a:lnTo>
                    <a:pt x="37" y="255"/>
                  </a:lnTo>
                  <a:lnTo>
                    <a:pt x="46" y="267"/>
                  </a:lnTo>
                  <a:lnTo>
                    <a:pt x="57" y="278"/>
                  </a:lnTo>
                  <a:lnTo>
                    <a:pt x="57" y="278"/>
                  </a:lnTo>
                  <a:lnTo>
                    <a:pt x="68" y="288"/>
                  </a:lnTo>
                  <a:lnTo>
                    <a:pt x="81" y="298"/>
                  </a:lnTo>
                  <a:lnTo>
                    <a:pt x="94" y="306"/>
                  </a:lnTo>
                  <a:lnTo>
                    <a:pt x="107" y="313"/>
                  </a:lnTo>
                  <a:lnTo>
                    <a:pt x="122" y="317"/>
                  </a:lnTo>
                  <a:lnTo>
                    <a:pt x="136" y="321"/>
                  </a:lnTo>
                  <a:lnTo>
                    <a:pt x="152" y="323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83" y="323"/>
                  </a:lnTo>
                  <a:lnTo>
                    <a:pt x="198" y="321"/>
                  </a:lnTo>
                  <a:lnTo>
                    <a:pt x="213" y="317"/>
                  </a:lnTo>
                  <a:lnTo>
                    <a:pt x="227" y="313"/>
                  </a:lnTo>
                  <a:lnTo>
                    <a:pt x="241" y="306"/>
                  </a:lnTo>
                  <a:lnTo>
                    <a:pt x="254" y="298"/>
                  </a:lnTo>
                  <a:lnTo>
                    <a:pt x="266" y="288"/>
                  </a:lnTo>
                  <a:lnTo>
                    <a:pt x="278" y="278"/>
                  </a:lnTo>
                  <a:lnTo>
                    <a:pt x="278" y="278"/>
                  </a:lnTo>
                  <a:lnTo>
                    <a:pt x="288" y="267"/>
                  </a:lnTo>
                  <a:lnTo>
                    <a:pt x="297" y="255"/>
                  </a:lnTo>
                  <a:lnTo>
                    <a:pt x="306" y="241"/>
                  </a:lnTo>
                  <a:lnTo>
                    <a:pt x="312" y="227"/>
                  </a:lnTo>
                  <a:lnTo>
                    <a:pt x="317" y="214"/>
                  </a:lnTo>
                  <a:lnTo>
                    <a:pt x="320" y="199"/>
                  </a:lnTo>
                  <a:lnTo>
                    <a:pt x="323" y="184"/>
                  </a:lnTo>
                  <a:lnTo>
                    <a:pt x="324" y="168"/>
                  </a:lnTo>
                  <a:lnTo>
                    <a:pt x="324" y="168"/>
                  </a:lnTo>
                  <a:lnTo>
                    <a:pt x="323" y="153"/>
                  </a:lnTo>
                  <a:lnTo>
                    <a:pt x="320" y="136"/>
                  </a:lnTo>
                  <a:lnTo>
                    <a:pt x="317" y="123"/>
                  </a:lnTo>
                  <a:lnTo>
                    <a:pt x="312" y="108"/>
                  </a:lnTo>
                  <a:lnTo>
                    <a:pt x="306" y="94"/>
                  </a:lnTo>
                  <a:lnTo>
                    <a:pt x="297" y="81"/>
                  </a:lnTo>
                  <a:lnTo>
                    <a:pt x="288" y="68"/>
                  </a:lnTo>
                  <a:lnTo>
                    <a:pt x="278" y="57"/>
                  </a:lnTo>
                  <a:lnTo>
                    <a:pt x="278" y="57"/>
                  </a:lnTo>
                  <a:lnTo>
                    <a:pt x="266" y="47"/>
                  </a:lnTo>
                  <a:lnTo>
                    <a:pt x="254" y="37"/>
                  </a:lnTo>
                  <a:lnTo>
                    <a:pt x="241" y="29"/>
                  </a:lnTo>
                  <a:lnTo>
                    <a:pt x="227" y="23"/>
                  </a:lnTo>
                  <a:lnTo>
                    <a:pt x="213" y="18"/>
                  </a:lnTo>
                  <a:lnTo>
                    <a:pt x="198" y="14"/>
                  </a:lnTo>
                  <a:lnTo>
                    <a:pt x="183" y="12"/>
                  </a:lnTo>
                  <a:lnTo>
                    <a:pt x="167" y="11"/>
                  </a:lnTo>
                  <a:lnTo>
                    <a:pt x="16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2684" y="2133"/>
              <a:ext cx="19" cy="19"/>
            </a:xfrm>
            <a:custGeom>
              <a:avLst/>
              <a:gdLst>
                <a:gd name="T0" fmla="*/ 8 w 39"/>
                <a:gd name="T1" fmla="*/ 40 h 40"/>
                <a:gd name="T2" fmla="*/ 0 w 39"/>
                <a:gd name="T3" fmla="*/ 33 h 40"/>
                <a:gd name="T4" fmla="*/ 32 w 39"/>
                <a:gd name="T5" fmla="*/ 0 h 40"/>
                <a:gd name="T6" fmla="*/ 39 w 39"/>
                <a:gd name="T7" fmla="*/ 9 h 40"/>
                <a:gd name="T8" fmla="*/ 8 w 39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8" y="40"/>
                  </a:moveTo>
                  <a:lnTo>
                    <a:pt x="0" y="33"/>
                  </a:lnTo>
                  <a:lnTo>
                    <a:pt x="32" y="0"/>
                  </a:lnTo>
                  <a:lnTo>
                    <a:pt x="39" y="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2553" y="2144"/>
              <a:ext cx="139" cy="139"/>
            </a:xfrm>
            <a:custGeom>
              <a:avLst/>
              <a:gdLst>
                <a:gd name="T0" fmla="*/ 27 w 278"/>
                <a:gd name="T1" fmla="*/ 279 h 279"/>
                <a:gd name="T2" fmla="*/ 27 w 278"/>
                <a:gd name="T3" fmla="*/ 279 h 279"/>
                <a:gd name="T4" fmla="*/ 20 w 278"/>
                <a:gd name="T5" fmla="*/ 278 h 279"/>
                <a:gd name="T6" fmla="*/ 15 w 278"/>
                <a:gd name="T7" fmla="*/ 275 h 279"/>
                <a:gd name="T8" fmla="*/ 4 w 278"/>
                <a:gd name="T9" fmla="*/ 264 h 279"/>
                <a:gd name="T10" fmla="*/ 4 w 278"/>
                <a:gd name="T11" fmla="*/ 264 h 279"/>
                <a:gd name="T12" fmla="*/ 1 w 278"/>
                <a:gd name="T13" fmla="*/ 258 h 279"/>
                <a:gd name="T14" fmla="*/ 0 w 278"/>
                <a:gd name="T15" fmla="*/ 253 h 279"/>
                <a:gd name="T16" fmla="*/ 0 w 278"/>
                <a:gd name="T17" fmla="*/ 253 h 279"/>
                <a:gd name="T18" fmla="*/ 1 w 278"/>
                <a:gd name="T19" fmla="*/ 246 h 279"/>
                <a:gd name="T20" fmla="*/ 4 w 278"/>
                <a:gd name="T21" fmla="*/ 240 h 279"/>
                <a:gd name="T22" fmla="*/ 239 w 278"/>
                <a:gd name="T23" fmla="*/ 5 h 279"/>
                <a:gd name="T24" fmla="*/ 239 w 278"/>
                <a:gd name="T25" fmla="*/ 5 h 279"/>
                <a:gd name="T26" fmla="*/ 245 w 278"/>
                <a:gd name="T27" fmla="*/ 2 h 279"/>
                <a:gd name="T28" fmla="*/ 252 w 278"/>
                <a:gd name="T29" fmla="*/ 0 h 279"/>
                <a:gd name="T30" fmla="*/ 252 w 278"/>
                <a:gd name="T31" fmla="*/ 0 h 279"/>
                <a:gd name="T32" fmla="*/ 258 w 278"/>
                <a:gd name="T33" fmla="*/ 2 h 279"/>
                <a:gd name="T34" fmla="*/ 263 w 278"/>
                <a:gd name="T35" fmla="*/ 5 h 279"/>
                <a:gd name="T36" fmla="*/ 274 w 278"/>
                <a:gd name="T37" fmla="*/ 15 h 279"/>
                <a:gd name="T38" fmla="*/ 274 w 278"/>
                <a:gd name="T39" fmla="*/ 15 h 279"/>
                <a:gd name="T40" fmla="*/ 276 w 278"/>
                <a:gd name="T41" fmla="*/ 18 h 279"/>
                <a:gd name="T42" fmla="*/ 277 w 278"/>
                <a:gd name="T43" fmla="*/ 21 h 279"/>
                <a:gd name="T44" fmla="*/ 278 w 278"/>
                <a:gd name="T45" fmla="*/ 28 h 279"/>
                <a:gd name="T46" fmla="*/ 277 w 278"/>
                <a:gd name="T47" fmla="*/ 34 h 279"/>
                <a:gd name="T48" fmla="*/ 276 w 278"/>
                <a:gd name="T49" fmla="*/ 37 h 279"/>
                <a:gd name="T50" fmla="*/ 274 w 278"/>
                <a:gd name="T51" fmla="*/ 40 h 279"/>
                <a:gd name="T52" fmla="*/ 39 w 278"/>
                <a:gd name="T53" fmla="*/ 275 h 279"/>
                <a:gd name="T54" fmla="*/ 39 w 278"/>
                <a:gd name="T55" fmla="*/ 275 h 279"/>
                <a:gd name="T56" fmla="*/ 33 w 278"/>
                <a:gd name="T57" fmla="*/ 278 h 279"/>
                <a:gd name="T58" fmla="*/ 27 w 278"/>
                <a:gd name="T59" fmla="*/ 279 h 279"/>
                <a:gd name="T60" fmla="*/ 27 w 278"/>
                <a:gd name="T61" fmla="*/ 279 h 279"/>
                <a:gd name="T62" fmla="*/ 252 w 278"/>
                <a:gd name="T63" fmla="*/ 11 h 279"/>
                <a:gd name="T64" fmla="*/ 252 w 278"/>
                <a:gd name="T65" fmla="*/ 11 h 279"/>
                <a:gd name="T66" fmla="*/ 250 w 278"/>
                <a:gd name="T67" fmla="*/ 12 h 279"/>
                <a:gd name="T68" fmla="*/ 247 w 278"/>
                <a:gd name="T69" fmla="*/ 13 h 279"/>
                <a:gd name="T70" fmla="*/ 12 w 278"/>
                <a:gd name="T71" fmla="*/ 248 h 279"/>
                <a:gd name="T72" fmla="*/ 12 w 278"/>
                <a:gd name="T73" fmla="*/ 248 h 279"/>
                <a:gd name="T74" fmla="*/ 11 w 278"/>
                <a:gd name="T75" fmla="*/ 250 h 279"/>
                <a:gd name="T76" fmla="*/ 10 w 278"/>
                <a:gd name="T77" fmla="*/ 253 h 279"/>
                <a:gd name="T78" fmla="*/ 10 w 278"/>
                <a:gd name="T79" fmla="*/ 253 h 279"/>
                <a:gd name="T80" fmla="*/ 11 w 278"/>
                <a:gd name="T81" fmla="*/ 255 h 279"/>
                <a:gd name="T82" fmla="*/ 12 w 278"/>
                <a:gd name="T83" fmla="*/ 257 h 279"/>
                <a:gd name="T84" fmla="*/ 23 w 278"/>
                <a:gd name="T85" fmla="*/ 267 h 279"/>
                <a:gd name="T86" fmla="*/ 23 w 278"/>
                <a:gd name="T87" fmla="*/ 267 h 279"/>
                <a:gd name="T88" fmla="*/ 25 w 278"/>
                <a:gd name="T89" fmla="*/ 269 h 279"/>
                <a:gd name="T90" fmla="*/ 27 w 278"/>
                <a:gd name="T91" fmla="*/ 269 h 279"/>
                <a:gd name="T92" fmla="*/ 30 w 278"/>
                <a:gd name="T93" fmla="*/ 269 h 279"/>
                <a:gd name="T94" fmla="*/ 31 w 278"/>
                <a:gd name="T95" fmla="*/ 267 h 279"/>
                <a:gd name="T96" fmla="*/ 267 w 278"/>
                <a:gd name="T97" fmla="*/ 31 h 279"/>
                <a:gd name="T98" fmla="*/ 267 w 278"/>
                <a:gd name="T99" fmla="*/ 31 h 279"/>
                <a:gd name="T100" fmla="*/ 268 w 278"/>
                <a:gd name="T101" fmla="*/ 30 h 279"/>
                <a:gd name="T102" fmla="*/ 268 w 278"/>
                <a:gd name="T103" fmla="*/ 28 h 279"/>
                <a:gd name="T104" fmla="*/ 268 w 278"/>
                <a:gd name="T105" fmla="*/ 25 h 279"/>
                <a:gd name="T106" fmla="*/ 267 w 278"/>
                <a:gd name="T107" fmla="*/ 23 h 279"/>
                <a:gd name="T108" fmla="*/ 257 w 278"/>
                <a:gd name="T109" fmla="*/ 13 h 279"/>
                <a:gd name="T110" fmla="*/ 257 w 278"/>
                <a:gd name="T111" fmla="*/ 13 h 279"/>
                <a:gd name="T112" fmla="*/ 254 w 278"/>
                <a:gd name="T113" fmla="*/ 12 h 279"/>
                <a:gd name="T114" fmla="*/ 252 w 278"/>
                <a:gd name="T115" fmla="*/ 11 h 279"/>
                <a:gd name="T116" fmla="*/ 252 w 278"/>
                <a:gd name="T117" fmla="*/ 1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79">
                  <a:moveTo>
                    <a:pt x="27" y="279"/>
                  </a:moveTo>
                  <a:lnTo>
                    <a:pt x="27" y="279"/>
                  </a:lnTo>
                  <a:lnTo>
                    <a:pt x="20" y="278"/>
                  </a:lnTo>
                  <a:lnTo>
                    <a:pt x="15" y="275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1" y="258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46"/>
                  </a:lnTo>
                  <a:lnTo>
                    <a:pt x="4" y="240"/>
                  </a:lnTo>
                  <a:lnTo>
                    <a:pt x="239" y="5"/>
                  </a:lnTo>
                  <a:lnTo>
                    <a:pt x="239" y="5"/>
                  </a:lnTo>
                  <a:lnTo>
                    <a:pt x="245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2"/>
                  </a:lnTo>
                  <a:lnTo>
                    <a:pt x="263" y="5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6" y="18"/>
                  </a:lnTo>
                  <a:lnTo>
                    <a:pt x="277" y="21"/>
                  </a:lnTo>
                  <a:lnTo>
                    <a:pt x="278" y="28"/>
                  </a:lnTo>
                  <a:lnTo>
                    <a:pt x="277" y="34"/>
                  </a:lnTo>
                  <a:lnTo>
                    <a:pt x="276" y="37"/>
                  </a:lnTo>
                  <a:lnTo>
                    <a:pt x="274" y="40"/>
                  </a:lnTo>
                  <a:lnTo>
                    <a:pt x="39" y="275"/>
                  </a:lnTo>
                  <a:lnTo>
                    <a:pt x="39" y="275"/>
                  </a:lnTo>
                  <a:lnTo>
                    <a:pt x="33" y="278"/>
                  </a:lnTo>
                  <a:lnTo>
                    <a:pt x="27" y="279"/>
                  </a:lnTo>
                  <a:lnTo>
                    <a:pt x="27" y="279"/>
                  </a:lnTo>
                  <a:close/>
                  <a:moveTo>
                    <a:pt x="252" y="11"/>
                  </a:moveTo>
                  <a:lnTo>
                    <a:pt x="252" y="11"/>
                  </a:lnTo>
                  <a:lnTo>
                    <a:pt x="250" y="12"/>
                  </a:lnTo>
                  <a:lnTo>
                    <a:pt x="247" y="13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1" y="250"/>
                  </a:lnTo>
                  <a:lnTo>
                    <a:pt x="10" y="253"/>
                  </a:lnTo>
                  <a:lnTo>
                    <a:pt x="10" y="253"/>
                  </a:lnTo>
                  <a:lnTo>
                    <a:pt x="11" y="255"/>
                  </a:lnTo>
                  <a:lnTo>
                    <a:pt x="12" y="257"/>
                  </a:lnTo>
                  <a:lnTo>
                    <a:pt x="23" y="267"/>
                  </a:lnTo>
                  <a:lnTo>
                    <a:pt x="23" y="267"/>
                  </a:lnTo>
                  <a:lnTo>
                    <a:pt x="25" y="269"/>
                  </a:lnTo>
                  <a:lnTo>
                    <a:pt x="27" y="269"/>
                  </a:lnTo>
                  <a:lnTo>
                    <a:pt x="30" y="269"/>
                  </a:lnTo>
                  <a:lnTo>
                    <a:pt x="31" y="267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8" y="30"/>
                  </a:lnTo>
                  <a:lnTo>
                    <a:pt x="268" y="28"/>
                  </a:lnTo>
                  <a:lnTo>
                    <a:pt x="268" y="25"/>
                  </a:lnTo>
                  <a:lnTo>
                    <a:pt x="267" y="23"/>
                  </a:lnTo>
                  <a:lnTo>
                    <a:pt x="257" y="13"/>
                  </a:lnTo>
                  <a:lnTo>
                    <a:pt x="257" y="13"/>
                  </a:lnTo>
                  <a:lnTo>
                    <a:pt x="254" y="12"/>
                  </a:lnTo>
                  <a:lnTo>
                    <a:pt x="252" y="11"/>
                  </a:lnTo>
                  <a:lnTo>
                    <a:pt x="25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3802" y="1982"/>
              <a:ext cx="224" cy="303"/>
            </a:xfrm>
            <a:custGeom>
              <a:avLst/>
              <a:gdLst>
                <a:gd name="T0" fmla="*/ 225 w 448"/>
                <a:gd name="T1" fmla="*/ 0 h 607"/>
                <a:gd name="T2" fmla="*/ 180 w 448"/>
                <a:gd name="T3" fmla="*/ 4 h 607"/>
                <a:gd name="T4" fmla="*/ 137 w 448"/>
                <a:gd name="T5" fmla="*/ 17 h 607"/>
                <a:gd name="T6" fmla="*/ 99 w 448"/>
                <a:gd name="T7" fmla="*/ 38 h 607"/>
                <a:gd name="T8" fmla="*/ 66 w 448"/>
                <a:gd name="T9" fmla="*/ 65 h 607"/>
                <a:gd name="T10" fmla="*/ 40 w 448"/>
                <a:gd name="T11" fmla="*/ 99 h 607"/>
                <a:gd name="T12" fmla="*/ 19 w 448"/>
                <a:gd name="T13" fmla="*/ 137 h 607"/>
                <a:gd name="T14" fmla="*/ 5 w 448"/>
                <a:gd name="T15" fmla="*/ 178 h 607"/>
                <a:gd name="T16" fmla="*/ 0 w 448"/>
                <a:gd name="T17" fmla="*/ 223 h 607"/>
                <a:gd name="T18" fmla="*/ 2 w 448"/>
                <a:gd name="T19" fmla="*/ 236 h 607"/>
                <a:gd name="T20" fmla="*/ 6 w 448"/>
                <a:gd name="T21" fmla="*/ 261 h 607"/>
                <a:gd name="T22" fmla="*/ 15 w 448"/>
                <a:gd name="T23" fmla="*/ 290 h 607"/>
                <a:gd name="T24" fmla="*/ 36 w 448"/>
                <a:gd name="T25" fmla="*/ 335 h 607"/>
                <a:gd name="T26" fmla="*/ 72 w 448"/>
                <a:gd name="T27" fmla="*/ 399 h 607"/>
                <a:gd name="T28" fmla="*/ 113 w 448"/>
                <a:gd name="T29" fmla="*/ 462 h 607"/>
                <a:gd name="T30" fmla="*/ 154 w 448"/>
                <a:gd name="T31" fmla="*/ 518 h 607"/>
                <a:gd name="T32" fmla="*/ 215 w 448"/>
                <a:gd name="T33" fmla="*/ 596 h 607"/>
                <a:gd name="T34" fmla="*/ 225 w 448"/>
                <a:gd name="T35" fmla="*/ 607 h 607"/>
                <a:gd name="T36" fmla="*/ 260 w 448"/>
                <a:gd name="T37" fmla="*/ 564 h 607"/>
                <a:gd name="T38" fmla="*/ 316 w 448"/>
                <a:gd name="T39" fmla="*/ 492 h 607"/>
                <a:gd name="T40" fmla="*/ 357 w 448"/>
                <a:gd name="T41" fmla="*/ 431 h 607"/>
                <a:gd name="T42" fmla="*/ 397 w 448"/>
                <a:gd name="T43" fmla="*/ 367 h 607"/>
                <a:gd name="T44" fmla="*/ 428 w 448"/>
                <a:gd name="T45" fmla="*/ 305 h 607"/>
                <a:gd name="T46" fmla="*/ 438 w 448"/>
                <a:gd name="T47" fmla="*/ 275 h 607"/>
                <a:gd name="T48" fmla="*/ 446 w 448"/>
                <a:gd name="T49" fmla="*/ 248 h 607"/>
                <a:gd name="T50" fmla="*/ 448 w 448"/>
                <a:gd name="T51" fmla="*/ 223 h 607"/>
                <a:gd name="T52" fmla="*/ 447 w 448"/>
                <a:gd name="T53" fmla="*/ 200 h 607"/>
                <a:gd name="T54" fmla="*/ 438 w 448"/>
                <a:gd name="T55" fmla="*/ 156 h 607"/>
                <a:gd name="T56" fmla="*/ 421 w 448"/>
                <a:gd name="T57" fmla="*/ 117 h 607"/>
                <a:gd name="T58" fmla="*/ 397 w 448"/>
                <a:gd name="T59" fmla="*/ 81 h 607"/>
                <a:gd name="T60" fmla="*/ 367 w 448"/>
                <a:gd name="T61" fmla="*/ 50 h 607"/>
                <a:gd name="T62" fmla="*/ 331 w 448"/>
                <a:gd name="T63" fmla="*/ 26 h 607"/>
                <a:gd name="T64" fmla="*/ 291 w 448"/>
                <a:gd name="T65" fmla="*/ 10 h 607"/>
                <a:gd name="T66" fmla="*/ 247 w 448"/>
                <a:gd name="T67" fmla="*/ 1 h 607"/>
                <a:gd name="T68" fmla="*/ 225 w 448"/>
                <a:gd name="T69" fmla="*/ 0 h 607"/>
                <a:gd name="T70" fmla="*/ 225 w 448"/>
                <a:gd name="T71" fmla="*/ 288 h 607"/>
                <a:gd name="T72" fmla="*/ 210 w 448"/>
                <a:gd name="T73" fmla="*/ 286 h 607"/>
                <a:gd name="T74" fmla="*/ 197 w 448"/>
                <a:gd name="T75" fmla="*/ 282 h 607"/>
                <a:gd name="T76" fmla="*/ 174 w 448"/>
                <a:gd name="T77" fmla="*/ 267 h 607"/>
                <a:gd name="T78" fmla="*/ 158 w 448"/>
                <a:gd name="T79" fmla="*/ 244 h 607"/>
                <a:gd name="T80" fmla="*/ 155 w 448"/>
                <a:gd name="T81" fmla="*/ 230 h 607"/>
                <a:gd name="T82" fmla="*/ 152 w 448"/>
                <a:gd name="T83" fmla="*/ 216 h 607"/>
                <a:gd name="T84" fmla="*/ 154 w 448"/>
                <a:gd name="T85" fmla="*/ 208 h 607"/>
                <a:gd name="T86" fmla="*/ 156 w 448"/>
                <a:gd name="T87" fmla="*/ 194 h 607"/>
                <a:gd name="T88" fmla="*/ 165 w 448"/>
                <a:gd name="T89" fmla="*/ 176 h 607"/>
                <a:gd name="T90" fmla="*/ 185 w 448"/>
                <a:gd name="T91" fmla="*/ 156 h 607"/>
                <a:gd name="T92" fmla="*/ 203 w 448"/>
                <a:gd name="T93" fmla="*/ 147 h 607"/>
                <a:gd name="T94" fmla="*/ 217 w 448"/>
                <a:gd name="T95" fmla="*/ 145 h 607"/>
                <a:gd name="T96" fmla="*/ 225 w 448"/>
                <a:gd name="T97" fmla="*/ 144 h 607"/>
                <a:gd name="T98" fmla="*/ 239 w 448"/>
                <a:gd name="T99" fmla="*/ 146 h 607"/>
                <a:gd name="T100" fmla="*/ 253 w 448"/>
                <a:gd name="T101" fmla="*/ 149 h 607"/>
                <a:gd name="T102" fmla="*/ 276 w 448"/>
                <a:gd name="T103" fmla="*/ 164 h 607"/>
                <a:gd name="T104" fmla="*/ 291 w 448"/>
                <a:gd name="T105" fmla="*/ 187 h 607"/>
                <a:gd name="T106" fmla="*/ 295 w 448"/>
                <a:gd name="T107" fmla="*/ 201 h 607"/>
                <a:gd name="T108" fmla="*/ 296 w 448"/>
                <a:gd name="T109" fmla="*/ 216 h 607"/>
                <a:gd name="T110" fmla="*/ 296 w 448"/>
                <a:gd name="T111" fmla="*/ 223 h 607"/>
                <a:gd name="T112" fmla="*/ 293 w 448"/>
                <a:gd name="T113" fmla="*/ 237 h 607"/>
                <a:gd name="T114" fmla="*/ 284 w 448"/>
                <a:gd name="T115" fmla="*/ 255 h 607"/>
                <a:gd name="T116" fmla="*/ 265 w 448"/>
                <a:gd name="T117" fmla="*/ 275 h 607"/>
                <a:gd name="T118" fmla="*/ 246 w 448"/>
                <a:gd name="T119" fmla="*/ 284 h 607"/>
                <a:gd name="T120" fmla="*/ 232 w 448"/>
                <a:gd name="T121" fmla="*/ 288 h 607"/>
                <a:gd name="T122" fmla="*/ 225 w 448"/>
                <a:gd name="T123" fmla="*/ 288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" h="607">
                  <a:moveTo>
                    <a:pt x="225" y="0"/>
                  </a:moveTo>
                  <a:lnTo>
                    <a:pt x="225" y="0"/>
                  </a:lnTo>
                  <a:lnTo>
                    <a:pt x="202" y="1"/>
                  </a:lnTo>
                  <a:lnTo>
                    <a:pt x="180" y="4"/>
                  </a:lnTo>
                  <a:lnTo>
                    <a:pt x="158" y="10"/>
                  </a:lnTo>
                  <a:lnTo>
                    <a:pt x="137" y="17"/>
                  </a:lnTo>
                  <a:lnTo>
                    <a:pt x="118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5"/>
                  </a:lnTo>
                  <a:lnTo>
                    <a:pt x="52" y="81"/>
                  </a:lnTo>
                  <a:lnTo>
                    <a:pt x="40" y="99"/>
                  </a:lnTo>
                  <a:lnTo>
                    <a:pt x="28" y="117"/>
                  </a:lnTo>
                  <a:lnTo>
                    <a:pt x="19" y="137"/>
                  </a:lnTo>
                  <a:lnTo>
                    <a:pt x="11" y="156"/>
                  </a:lnTo>
                  <a:lnTo>
                    <a:pt x="5" y="178"/>
                  </a:lnTo>
                  <a:lnTo>
                    <a:pt x="2" y="200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6" y="261"/>
                  </a:lnTo>
                  <a:lnTo>
                    <a:pt x="11" y="275"/>
                  </a:lnTo>
                  <a:lnTo>
                    <a:pt x="15" y="290"/>
                  </a:lnTo>
                  <a:lnTo>
                    <a:pt x="21" y="305"/>
                  </a:lnTo>
                  <a:lnTo>
                    <a:pt x="36" y="335"/>
                  </a:lnTo>
                  <a:lnTo>
                    <a:pt x="53" y="367"/>
                  </a:lnTo>
                  <a:lnTo>
                    <a:pt x="72" y="399"/>
                  </a:lnTo>
                  <a:lnTo>
                    <a:pt x="91" y="431"/>
                  </a:lnTo>
                  <a:lnTo>
                    <a:pt x="113" y="462"/>
                  </a:lnTo>
                  <a:lnTo>
                    <a:pt x="134" y="492"/>
                  </a:lnTo>
                  <a:lnTo>
                    <a:pt x="154" y="518"/>
                  </a:lnTo>
                  <a:lnTo>
                    <a:pt x="189" y="564"/>
                  </a:lnTo>
                  <a:lnTo>
                    <a:pt x="215" y="596"/>
                  </a:lnTo>
                  <a:lnTo>
                    <a:pt x="225" y="607"/>
                  </a:lnTo>
                  <a:lnTo>
                    <a:pt x="225" y="607"/>
                  </a:lnTo>
                  <a:lnTo>
                    <a:pt x="234" y="596"/>
                  </a:lnTo>
                  <a:lnTo>
                    <a:pt x="260" y="564"/>
                  </a:lnTo>
                  <a:lnTo>
                    <a:pt x="295" y="518"/>
                  </a:lnTo>
                  <a:lnTo>
                    <a:pt x="316" y="492"/>
                  </a:lnTo>
                  <a:lnTo>
                    <a:pt x="337" y="462"/>
                  </a:lnTo>
                  <a:lnTo>
                    <a:pt x="357" y="431"/>
                  </a:lnTo>
                  <a:lnTo>
                    <a:pt x="377" y="399"/>
                  </a:lnTo>
                  <a:lnTo>
                    <a:pt x="397" y="367"/>
                  </a:lnTo>
                  <a:lnTo>
                    <a:pt x="413" y="335"/>
                  </a:lnTo>
                  <a:lnTo>
                    <a:pt x="428" y="305"/>
                  </a:lnTo>
                  <a:lnTo>
                    <a:pt x="434" y="290"/>
                  </a:lnTo>
                  <a:lnTo>
                    <a:pt x="438" y="275"/>
                  </a:lnTo>
                  <a:lnTo>
                    <a:pt x="443" y="261"/>
                  </a:lnTo>
                  <a:lnTo>
                    <a:pt x="446" y="248"/>
                  </a:lnTo>
                  <a:lnTo>
                    <a:pt x="447" y="236"/>
                  </a:lnTo>
                  <a:lnTo>
                    <a:pt x="448" y="223"/>
                  </a:lnTo>
                  <a:lnTo>
                    <a:pt x="448" y="223"/>
                  </a:lnTo>
                  <a:lnTo>
                    <a:pt x="447" y="200"/>
                  </a:lnTo>
                  <a:lnTo>
                    <a:pt x="444" y="178"/>
                  </a:lnTo>
                  <a:lnTo>
                    <a:pt x="438" y="156"/>
                  </a:lnTo>
                  <a:lnTo>
                    <a:pt x="430" y="137"/>
                  </a:lnTo>
                  <a:lnTo>
                    <a:pt x="421" y="117"/>
                  </a:lnTo>
                  <a:lnTo>
                    <a:pt x="410" y="99"/>
                  </a:lnTo>
                  <a:lnTo>
                    <a:pt x="397" y="81"/>
                  </a:lnTo>
                  <a:lnTo>
                    <a:pt x="383" y="65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1" y="26"/>
                  </a:lnTo>
                  <a:lnTo>
                    <a:pt x="311" y="17"/>
                  </a:lnTo>
                  <a:lnTo>
                    <a:pt x="291" y="10"/>
                  </a:lnTo>
                  <a:lnTo>
                    <a:pt x="270" y="4"/>
                  </a:lnTo>
                  <a:lnTo>
                    <a:pt x="247" y="1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225" y="288"/>
                  </a:moveTo>
                  <a:lnTo>
                    <a:pt x="225" y="288"/>
                  </a:lnTo>
                  <a:lnTo>
                    <a:pt x="217" y="288"/>
                  </a:lnTo>
                  <a:lnTo>
                    <a:pt x="210" y="286"/>
                  </a:lnTo>
                  <a:lnTo>
                    <a:pt x="203" y="284"/>
                  </a:lnTo>
                  <a:lnTo>
                    <a:pt x="197" y="282"/>
                  </a:lnTo>
                  <a:lnTo>
                    <a:pt x="185" y="275"/>
                  </a:lnTo>
                  <a:lnTo>
                    <a:pt x="174" y="267"/>
                  </a:lnTo>
                  <a:lnTo>
                    <a:pt x="165" y="255"/>
                  </a:lnTo>
                  <a:lnTo>
                    <a:pt x="158" y="244"/>
                  </a:lnTo>
                  <a:lnTo>
                    <a:pt x="156" y="237"/>
                  </a:lnTo>
                  <a:lnTo>
                    <a:pt x="155" y="230"/>
                  </a:lnTo>
                  <a:lnTo>
                    <a:pt x="154" y="223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4" y="208"/>
                  </a:lnTo>
                  <a:lnTo>
                    <a:pt x="155" y="201"/>
                  </a:lnTo>
                  <a:lnTo>
                    <a:pt x="156" y="194"/>
                  </a:lnTo>
                  <a:lnTo>
                    <a:pt x="158" y="187"/>
                  </a:lnTo>
                  <a:lnTo>
                    <a:pt x="165" y="176"/>
                  </a:lnTo>
                  <a:lnTo>
                    <a:pt x="174" y="164"/>
                  </a:lnTo>
                  <a:lnTo>
                    <a:pt x="185" y="156"/>
                  </a:lnTo>
                  <a:lnTo>
                    <a:pt x="197" y="149"/>
                  </a:lnTo>
                  <a:lnTo>
                    <a:pt x="203" y="147"/>
                  </a:lnTo>
                  <a:lnTo>
                    <a:pt x="210" y="146"/>
                  </a:lnTo>
                  <a:lnTo>
                    <a:pt x="217" y="145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32" y="145"/>
                  </a:lnTo>
                  <a:lnTo>
                    <a:pt x="239" y="146"/>
                  </a:lnTo>
                  <a:lnTo>
                    <a:pt x="246" y="147"/>
                  </a:lnTo>
                  <a:lnTo>
                    <a:pt x="253" y="149"/>
                  </a:lnTo>
                  <a:lnTo>
                    <a:pt x="265" y="156"/>
                  </a:lnTo>
                  <a:lnTo>
                    <a:pt x="276" y="164"/>
                  </a:lnTo>
                  <a:lnTo>
                    <a:pt x="284" y="176"/>
                  </a:lnTo>
                  <a:lnTo>
                    <a:pt x="291" y="187"/>
                  </a:lnTo>
                  <a:lnTo>
                    <a:pt x="293" y="194"/>
                  </a:lnTo>
                  <a:lnTo>
                    <a:pt x="295" y="201"/>
                  </a:lnTo>
                  <a:lnTo>
                    <a:pt x="296" y="208"/>
                  </a:lnTo>
                  <a:lnTo>
                    <a:pt x="296" y="216"/>
                  </a:lnTo>
                  <a:lnTo>
                    <a:pt x="296" y="216"/>
                  </a:lnTo>
                  <a:lnTo>
                    <a:pt x="296" y="223"/>
                  </a:lnTo>
                  <a:lnTo>
                    <a:pt x="295" y="230"/>
                  </a:lnTo>
                  <a:lnTo>
                    <a:pt x="293" y="237"/>
                  </a:lnTo>
                  <a:lnTo>
                    <a:pt x="291" y="244"/>
                  </a:lnTo>
                  <a:lnTo>
                    <a:pt x="284" y="255"/>
                  </a:lnTo>
                  <a:lnTo>
                    <a:pt x="276" y="267"/>
                  </a:lnTo>
                  <a:lnTo>
                    <a:pt x="265" y="275"/>
                  </a:lnTo>
                  <a:lnTo>
                    <a:pt x="253" y="282"/>
                  </a:lnTo>
                  <a:lnTo>
                    <a:pt x="246" y="284"/>
                  </a:lnTo>
                  <a:lnTo>
                    <a:pt x="239" y="286"/>
                  </a:lnTo>
                  <a:lnTo>
                    <a:pt x="232" y="288"/>
                  </a:lnTo>
                  <a:lnTo>
                    <a:pt x="225" y="288"/>
                  </a:lnTo>
                  <a:lnTo>
                    <a:pt x="225" y="288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 userDrawn="1"/>
          </p:nvSpPr>
          <p:spPr bwMode="auto">
            <a:xfrm>
              <a:off x="3179" y="2138"/>
              <a:ext cx="294" cy="123"/>
            </a:xfrm>
            <a:custGeom>
              <a:avLst/>
              <a:gdLst>
                <a:gd name="T0" fmla="*/ 587 w 587"/>
                <a:gd name="T1" fmla="*/ 242 h 244"/>
                <a:gd name="T2" fmla="*/ 577 w 587"/>
                <a:gd name="T3" fmla="*/ 226 h 244"/>
                <a:gd name="T4" fmla="*/ 570 w 587"/>
                <a:gd name="T5" fmla="*/ 207 h 244"/>
                <a:gd name="T6" fmla="*/ 562 w 587"/>
                <a:gd name="T7" fmla="*/ 169 h 244"/>
                <a:gd name="T8" fmla="*/ 561 w 587"/>
                <a:gd name="T9" fmla="*/ 138 h 244"/>
                <a:gd name="T10" fmla="*/ 561 w 587"/>
                <a:gd name="T11" fmla="*/ 82 h 244"/>
                <a:gd name="T12" fmla="*/ 560 w 587"/>
                <a:gd name="T13" fmla="*/ 74 h 244"/>
                <a:gd name="T14" fmla="*/ 557 w 587"/>
                <a:gd name="T15" fmla="*/ 58 h 244"/>
                <a:gd name="T16" fmla="*/ 551 w 587"/>
                <a:gd name="T17" fmla="*/ 43 h 244"/>
                <a:gd name="T18" fmla="*/ 541 w 587"/>
                <a:gd name="T19" fmla="*/ 30 h 244"/>
                <a:gd name="T20" fmla="*/ 531 w 587"/>
                <a:gd name="T21" fmla="*/ 18 h 244"/>
                <a:gd name="T22" fmla="*/ 517 w 587"/>
                <a:gd name="T23" fmla="*/ 9 h 244"/>
                <a:gd name="T24" fmla="*/ 502 w 587"/>
                <a:gd name="T25" fmla="*/ 3 h 244"/>
                <a:gd name="T26" fmla="*/ 486 w 587"/>
                <a:gd name="T27" fmla="*/ 0 h 244"/>
                <a:gd name="T28" fmla="*/ 82 w 587"/>
                <a:gd name="T29" fmla="*/ 0 h 244"/>
                <a:gd name="T30" fmla="*/ 74 w 587"/>
                <a:gd name="T31" fmla="*/ 0 h 244"/>
                <a:gd name="T32" fmla="*/ 57 w 587"/>
                <a:gd name="T33" fmla="*/ 3 h 244"/>
                <a:gd name="T34" fmla="*/ 43 w 587"/>
                <a:gd name="T35" fmla="*/ 9 h 244"/>
                <a:gd name="T36" fmla="*/ 30 w 587"/>
                <a:gd name="T37" fmla="*/ 18 h 244"/>
                <a:gd name="T38" fmla="*/ 18 w 587"/>
                <a:gd name="T39" fmla="*/ 30 h 244"/>
                <a:gd name="T40" fmla="*/ 9 w 587"/>
                <a:gd name="T41" fmla="*/ 43 h 244"/>
                <a:gd name="T42" fmla="*/ 3 w 587"/>
                <a:gd name="T43" fmla="*/ 58 h 244"/>
                <a:gd name="T44" fmla="*/ 0 w 587"/>
                <a:gd name="T45" fmla="*/ 74 h 244"/>
                <a:gd name="T46" fmla="*/ 0 w 587"/>
                <a:gd name="T47" fmla="*/ 124 h 244"/>
                <a:gd name="T48" fmla="*/ 0 w 587"/>
                <a:gd name="T49" fmla="*/ 134 h 244"/>
                <a:gd name="T50" fmla="*/ 3 w 587"/>
                <a:gd name="T51" fmla="*/ 150 h 244"/>
                <a:gd name="T52" fmla="*/ 9 w 587"/>
                <a:gd name="T53" fmla="*/ 165 h 244"/>
                <a:gd name="T54" fmla="*/ 18 w 587"/>
                <a:gd name="T55" fmla="*/ 177 h 244"/>
                <a:gd name="T56" fmla="*/ 30 w 587"/>
                <a:gd name="T57" fmla="*/ 189 h 244"/>
                <a:gd name="T58" fmla="*/ 43 w 587"/>
                <a:gd name="T59" fmla="*/ 197 h 244"/>
                <a:gd name="T60" fmla="*/ 57 w 587"/>
                <a:gd name="T61" fmla="*/ 204 h 244"/>
                <a:gd name="T62" fmla="*/ 74 w 587"/>
                <a:gd name="T63" fmla="*/ 207 h 244"/>
                <a:gd name="T64" fmla="*/ 478 w 587"/>
                <a:gd name="T65" fmla="*/ 207 h 244"/>
                <a:gd name="T66" fmla="*/ 486 w 587"/>
                <a:gd name="T67" fmla="*/ 207 h 244"/>
                <a:gd name="T68" fmla="*/ 502 w 587"/>
                <a:gd name="T69" fmla="*/ 204 h 244"/>
                <a:gd name="T70" fmla="*/ 509 w 587"/>
                <a:gd name="T71" fmla="*/ 202 h 244"/>
                <a:gd name="T72" fmla="*/ 531 w 587"/>
                <a:gd name="T73" fmla="*/ 210 h 244"/>
                <a:gd name="T74" fmla="*/ 568 w 587"/>
                <a:gd name="T75" fmla="*/ 230 h 244"/>
                <a:gd name="T76" fmla="*/ 586 w 587"/>
                <a:gd name="T77" fmla="*/ 244 h 244"/>
                <a:gd name="T78" fmla="*/ 587 w 587"/>
                <a:gd name="T79" fmla="*/ 244 h 244"/>
                <a:gd name="T80" fmla="*/ 587 w 587"/>
                <a:gd name="T81" fmla="*/ 24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587" y="242"/>
                  </a:moveTo>
                  <a:lnTo>
                    <a:pt x="587" y="242"/>
                  </a:lnTo>
                  <a:lnTo>
                    <a:pt x="582" y="235"/>
                  </a:lnTo>
                  <a:lnTo>
                    <a:pt x="577" y="226"/>
                  </a:lnTo>
                  <a:lnTo>
                    <a:pt x="574" y="217"/>
                  </a:lnTo>
                  <a:lnTo>
                    <a:pt x="570" y="207"/>
                  </a:lnTo>
                  <a:lnTo>
                    <a:pt x="566" y="188"/>
                  </a:lnTo>
                  <a:lnTo>
                    <a:pt x="562" y="169"/>
                  </a:lnTo>
                  <a:lnTo>
                    <a:pt x="561" y="152"/>
                  </a:lnTo>
                  <a:lnTo>
                    <a:pt x="561" y="138"/>
                  </a:lnTo>
                  <a:lnTo>
                    <a:pt x="561" y="124"/>
                  </a:lnTo>
                  <a:lnTo>
                    <a:pt x="561" y="82"/>
                  </a:lnTo>
                  <a:lnTo>
                    <a:pt x="561" y="82"/>
                  </a:lnTo>
                  <a:lnTo>
                    <a:pt x="560" y="74"/>
                  </a:lnTo>
                  <a:lnTo>
                    <a:pt x="559" y="66"/>
                  </a:lnTo>
                  <a:lnTo>
                    <a:pt x="557" y="58"/>
                  </a:lnTo>
                  <a:lnTo>
                    <a:pt x="554" y="50"/>
                  </a:lnTo>
                  <a:lnTo>
                    <a:pt x="551" y="43"/>
                  </a:lnTo>
                  <a:lnTo>
                    <a:pt x="547" y="36"/>
                  </a:lnTo>
                  <a:lnTo>
                    <a:pt x="541" y="30"/>
                  </a:lnTo>
                  <a:lnTo>
                    <a:pt x="537" y="24"/>
                  </a:lnTo>
                  <a:lnTo>
                    <a:pt x="531" y="18"/>
                  </a:lnTo>
                  <a:lnTo>
                    <a:pt x="524" y="14"/>
                  </a:lnTo>
                  <a:lnTo>
                    <a:pt x="517" y="9"/>
                  </a:lnTo>
                  <a:lnTo>
                    <a:pt x="510" y="6"/>
                  </a:lnTo>
                  <a:lnTo>
                    <a:pt x="502" y="3"/>
                  </a:lnTo>
                  <a:lnTo>
                    <a:pt x="495" y="1"/>
                  </a:lnTo>
                  <a:lnTo>
                    <a:pt x="486" y="0"/>
                  </a:lnTo>
                  <a:lnTo>
                    <a:pt x="4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6" y="1"/>
                  </a:lnTo>
                  <a:lnTo>
                    <a:pt x="57" y="3"/>
                  </a:lnTo>
                  <a:lnTo>
                    <a:pt x="49" y="6"/>
                  </a:lnTo>
                  <a:lnTo>
                    <a:pt x="43" y="9"/>
                  </a:lnTo>
                  <a:lnTo>
                    <a:pt x="36" y="14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4" y="36"/>
                  </a:lnTo>
                  <a:lnTo>
                    <a:pt x="9" y="43"/>
                  </a:lnTo>
                  <a:lnTo>
                    <a:pt x="6" y="50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1" y="142"/>
                  </a:lnTo>
                  <a:lnTo>
                    <a:pt x="3" y="150"/>
                  </a:lnTo>
                  <a:lnTo>
                    <a:pt x="6" y="157"/>
                  </a:lnTo>
                  <a:lnTo>
                    <a:pt x="9" y="165"/>
                  </a:lnTo>
                  <a:lnTo>
                    <a:pt x="14" y="171"/>
                  </a:lnTo>
                  <a:lnTo>
                    <a:pt x="18" y="177"/>
                  </a:lnTo>
                  <a:lnTo>
                    <a:pt x="24" y="183"/>
                  </a:lnTo>
                  <a:lnTo>
                    <a:pt x="30" y="189"/>
                  </a:lnTo>
                  <a:lnTo>
                    <a:pt x="36" y="194"/>
                  </a:lnTo>
                  <a:lnTo>
                    <a:pt x="43" y="197"/>
                  </a:lnTo>
                  <a:lnTo>
                    <a:pt x="49" y="200"/>
                  </a:lnTo>
                  <a:lnTo>
                    <a:pt x="57" y="204"/>
                  </a:lnTo>
                  <a:lnTo>
                    <a:pt x="66" y="206"/>
                  </a:lnTo>
                  <a:lnTo>
                    <a:pt x="74" y="207"/>
                  </a:lnTo>
                  <a:lnTo>
                    <a:pt x="82" y="207"/>
                  </a:lnTo>
                  <a:lnTo>
                    <a:pt x="478" y="207"/>
                  </a:lnTo>
                  <a:lnTo>
                    <a:pt x="478" y="207"/>
                  </a:lnTo>
                  <a:lnTo>
                    <a:pt x="486" y="207"/>
                  </a:lnTo>
                  <a:lnTo>
                    <a:pt x="494" y="206"/>
                  </a:lnTo>
                  <a:lnTo>
                    <a:pt x="502" y="204"/>
                  </a:lnTo>
                  <a:lnTo>
                    <a:pt x="509" y="202"/>
                  </a:lnTo>
                  <a:lnTo>
                    <a:pt x="509" y="202"/>
                  </a:lnTo>
                  <a:lnTo>
                    <a:pt x="521" y="205"/>
                  </a:lnTo>
                  <a:lnTo>
                    <a:pt x="531" y="210"/>
                  </a:lnTo>
                  <a:lnTo>
                    <a:pt x="549" y="219"/>
                  </a:lnTo>
                  <a:lnTo>
                    <a:pt x="568" y="230"/>
                  </a:lnTo>
                  <a:lnTo>
                    <a:pt x="586" y="244"/>
                  </a:lnTo>
                  <a:lnTo>
                    <a:pt x="586" y="244"/>
                  </a:lnTo>
                  <a:lnTo>
                    <a:pt x="587" y="244"/>
                  </a:lnTo>
                  <a:lnTo>
                    <a:pt x="587" y="244"/>
                  </a:lnTo>
                  <a:lnTo>
                    <a:pt x="587" y="242"/>
                  </a:lnTo>
                  <a:lnTo>
                    <a:pt x="587" y="242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 userDrawn="1"/>
          </p:nvSpPr>
          <p:spPr bwMode="auto">
            <a:xfrm>
              <a:off x="3159" y="2004"/>
              <a:ext cx="294" cy="122"/>
            </a:xfrm>
            <a:custGeom>
              <a:avLst/>
              <a:gdLst>
                <a:gd name="T0" fmla="*/ 0 w 587"/>
                <a:gd name="T1" fmla="*/ 243 h 244"/>
                <a:gd name="T2" fmla="*/ 10 w 587"/>
                <a:gd name="T3" fmla="*/ 227 h 244"/>
                <a:gd name="T4" fmla="*/ 17 w 587"/>
                <a:gd name="T5" fmla="*/ 208 h 244"/>
                <a:gd name="T6" fmla="*/ 25 w 587"/>
                <a:gd name="T7" fmla="*/ 170 h 244"/>
                <a:gd name="T8" fmla="*/ 26 w 587"/>
                <a:gd name="T9" fmla="*/ 139 h 244"/>
                <a:gd name="T10" fmla="*/ 26 w 587"/>
                <a:gd name="T11" fmla="*/ 82 h 244"/>
                <a:gd name="T12" fmla="*/ 27 w 587"/>
                <a:gd name="T13" fmla="*/ 74 h 244"/>
                <a:gd name="T14" fmla="*/ 30 w 587"/>
                <a:gd name="T15" fmla="*/ 58 h 244"/>
                <a:gd name="T16" fmla="*/ 36 w 587"/>
                <a:gd name="T17" fmla="*/ 43 h 244"/>
                <a:gd name="T18" fmla="*/ 46 w 587"/>
                <a:gd name="T19" fmla="*/ 29 h 244"/>
                <a:gd name="T20" fmla="*/ 56 w 587"/>
                <a:gd name="T21" fmla="*/ 19 h 244"/>
                <a:gd name="T22" fmla="*/ 70 w 587"/>
                <a:gd name="T23" fmla="*/ 10 h 244"/>
                <a:gd name="T24" fmla="*/ 85 w 587"/>
                <a:gd name="T25" fmla="*/ 4 h 244"/>
                <a:gd name="T26" fmla="*/ 101 w 587"/>
                <a:gd name="T27" fmla="*/ 1 h 244"/>
                <a:gd name="T28" fmla="*/ 505 w 587"/>
                <a:gd name="T29" fmla="*/ 0 h 244"/>
                <a:gd name="T30" fmla="*/ 513 w 587"/>
                <a:gd name="T31" fmla="*/ 1 h 244"/>
                <a:gd name="T32" fmla="*/ 529 w 587"/>
                <a:gd name="T33" fmla="*/ 4 h 244"/>
                <a:gd name="T34" fmla="*/ 544 w 587"/>
                <a:gd name="T35" fmla="*/ 10 h 244"/>
                <a:gd name="T36" fmla="*/ 557 w 587"/>
                <a:gd name="T37" fmla="*/ 19 h 244"/>
                <a:gd name="T38" fmla="*/ 569 w 587"/>
                <a:gd name="T39" fmla="*/ 29 h 244"/>
                <a:gd name="T40" fmla="*/ 578 w 587"/>
                <a:gd name="T41" fmla="*/ 43 h 244"/>
                <a:gd name="T42" fmla="*/ 584 w 587"/>
                <a:gd name="T43" fmla="*/ 58 h 244"/>
                <a:gd name="T44" fmla="*/ 587 w 587"/>
                <a:gd name="T45" fmla="*/ 74 h 244"/>
                <a:gd name="T46" fmla="*/ 587 w 587"/>
                <a:gd name="T47" fmla="*/ 125 h 244"/>
                <a:gd name="T48" fmla="*/ 587 w 587"/>
                <a:gd name="T49" fmla="*/ 133 h 244"/>
                <a:gd name="T50" fmla="*/ 584 w 587"/>
                <a:gd name="T51" fmla="*/ 149 h 244"/>
                <a:gd name="T52" fmla="*/ 578 w 587"/>
                <a:gd name="T53" fmla="*/ 164 h 244"/>
                <a:gd name="T54" fmla="*/ 569 w 587"/>
                <a:gd name="T55" fmla="*/ 178 h 244"/>
                <a:gd name="T56" fmla="*/ 557 w 587"/>
                <a:gd name="T57" fmla="*/ 188 h 244"/>
                <a:gd name="T58" fmla="*/ 544 w 587"/>
                <a:gd name="T59" fmla="*/ 198 h 244"/>
                <a:gd name="T60" fmla="*/ 529 w 587"/>
                <a:gd name="T61" fmla="*/ 205 h 244"/>
                <a:gd name="T62" fmla="*/ 513 w 587"/>
                <a:gd name="T63" fmla="*/ 207 h 244"/>
                <a:gd name="T64" fmla="*/ 109 w 587"/>
                <a:gd name="T65" fmla="*/ 208 h 244"/>
                <a:gd name="T66" fmla="*/ 101 w 587"/>
                <a:gd name="T67" fmla="*/ 207 h 244"/>
                <a:gd name="T68" fmla="*/ 85 w 587"/>
                <a:gd name="T69" fmla="*/ 205 h 244"/>
                <a:gd name="T70" fmla="*/ 78 w 587"/>
                <a:gd name="T71" fmla="*/ 202 h 244"/>
                <a:gd name="T72" fmla="*/ 56 w 587"/>
                <a:gd name="T73" fmla="*/ 209 h 244"/>
                <a:gd name="T74" fmla="*/ 19 w 587"/>
                <a:gd name="T75" fmla="*/ 231 h 244"/>
                <a:gd name="T76" fmla="*/ 1 w 587"/>
                <a:gd name="T77" fmla="*/ 244 h 244"/>
                <a:gd name="T78" fmla="*/ 0 w 587"/>
                <a:gd name="T79" fmla="*/ 244 h 244"/>
                <a:gd name="T80" fmla="*/ 0 w 587"/>
                <a:gd name="T81" fmla="*/ 24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0" y="243"/>
                  </a:moveTo>
                  <a:lnTo>
                    <a:pt x="0" y="243"/>
                  </a:lnTo>
                  <a:lnTo>
                    <a:pt x="5" y="235"/>
                  </a:lnTo>
                  <a:lnTo>
                    <a:pt x="10" y="227"/>
                  </a:lnTo>
                  <a:lnTo>
                    <a:pt x="13" y="217"/>
                  </a:lnTo>
                  <a:lnTo>
                    <a:pt x="17" y="208"/>
                  </a:lnTo>
                  <a:lnTo>
                    <a:pt x="21" y="188"/>
                  </a:lnTo>
                  <a:lnTo>
                    <a:pt x="25" y="170"/>
                  </a:lnTo>
                  <a:lnTo>
                    <a:pt x="26" y="153"/>
                  </a:lnTo>
                  <a:lnTo>
                    <a:pt x="26" y="139"/>
                  </a:lnTo>
                  <a:lnTo>
                    <a:pt x="26" y="125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7" y="74"/>
                  </a:lnTo>
                  <a:lnTo>
                    <a:pt x="28" y="66"/>
                  </a:lnTo>
                  <a:lnTo>
                    <a:pt x="30" y="58"/>
                  </a:lnTo>
                  <a:lnTo>
                    <a:pt x="33" y="50"/>
                  </a:lnTo>
                  <a:lnTo>
                    <a:pt x="36" y="43"/>
                  </a:lnTo>
                  <a:lnTo>
                    <a:pt x="40" y="36"/>
                  </a:lnTo>
                  <a:lnTo>
                    <a:pt x="46" y="29"/>
                  </a:lnTo>
                  <a:lnTo>
                    <a:pt x="50" y="24"/>
                  </a:lnTo>
                  <a:lnTo>
                    <a:pt x="56" y="19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77" y="6"/>
                  </a:lnTo>
                  <a:lnTo>
                    <a:pt x="85" y="4"/>
                  </a:lnTo>
                  <a:lnTo>
                    <a:pt x="92" y="2"/>
                  </a:lnTo>
                  <a:lnTo>
                    <a:pt x="101" y="1"/>
                  </a:lnTo>
                  <a:lnTo>
                    <a:pt x="109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13" y="1"/>
                  </a:lnTo>
                  <a:lnTo>
                    <a:pt x="521" y="2"/>
                  </a:lnTo>
                  <a:lnTo>
                    <a:pt x="529" y="4"/>
                  </a:lnTo>
                  <a:lnTo>
                    <a:pt x="538" y="6"/>
                  </a:lnTo>
                  <a:lnTo>
                    <a:pt x="544" y="10"/>
                  </a:lnTo>
                  <a:lnTo>
                    <a:pt x="551" y="14"/>
                  </a:lnTo>
                  <a:lnTo>
                    <a:pt x="557" y="19"/>
                  </a:lnTo>
                  <a:lnTo>
                    <a:pt x="563" y="24"/>
                  </a:lnTo>
                  <a:lnTo>
                    <a:pt x="569" y="29"/>
                  </a:lnTo>
                  <a:lnTo>
                    <a:pt x="573" y="36"/>
                  </a:lnTo>
                  <a:lnTo>
                    <a:pt x="578" y="43"/>
                  </a:lnTo>
                  <a:lnTo>
                    <a:pt x="581" y="50"/>
                  </a:lnTo>
                  <a:lnTo>
                    <a:pt x="584" y="58"/>
                  </a:lnTo>
                  <a:lnTo>
                    <a:pt x="586" y="66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7" y="125"/>
                  </a:lnTo>
                  <a:lnTo>
                    <a:pt x="587" y="125"/>
                  </a:lnTo>
                  <a:lnTo>
                    <a:pt x="587" y="133"/>
                  </a:lnTo>
                  <a:lnTo>
                    <a:pt x="586" y="142"/>
                  </a:lnTo>
                  <a:lnTo>
                    <a:pt x="584" y="149"/>
                  </a:lnTo>
                  <a:lnTo>
                    <a:pt x="581" y="157"/>
                  </a:lnTo>
                  <a:lnTo>
                    <a:pt x="578" y="164"/>
                  </a:lnTo>
                  <a:lnTo>
                    <a:pt x="573" y="171"/>
                  </a:lnTo>
                  <a:lnTo>
                    <a:pt x="569" y="178"/>
                  </a:lnTo>
                  <a:lnTo>
                    <a:pt x="563" y="184"/>
                  </a:lnTo>
                  <a:lnTo>
                    <a:pt x="557" y="188"/>
                  </a:lnTo>
                  <a:lnTo>
                    <a:pt x="551" y="194"/>
                  </a:lnTo>
                  <a:lnTo>
                    <a:pt x="544" y="198"/>
                  </a:lnTo>
                  <a:lnTo>
                    <a:pt x="538" y="201"/>
                  </a:lnTo>
                  <a:lnTo>
                    <a:pt x="529" y="205"/>
                  </a:lnTo>
                  <a:lnTo>
                    <a:pt x="521" y="206"/>
                  </a:lnTo>
                  <a:lnTo>
                    <a:pt x="513" y="207"/>
                  </a:lnTo>
                  <a:lnTo>
                    <a:pt x="505" y="208"/>
                  </a:lnTo>
                  <a:lnTo>
                    <a:pt x="109" y="208"/>
                  </a:lnTo>
                  <a:lnTo>
                    <a:pt x="109" y="208"/>
                  </a:lnTo>
                  <a:lnTo>
                    <a:pt x="101" y="207"/>
                  </a:lnTo>
                  <a:lnTo>
                    <a:pt x="93" y="206"/>
                  </a:lnTo>
                  <a:lnTo>
                    <a:pt x="85" y="205"/>
                  </a:lnTo>
                  <a:lnTo>
                    <a:pt x="78" y="202"/>
                  </a:lnTo>
                  <a:lnTo>
                    <a:pt x="78" y="202"/>
                  </a:lnTo>
                  <a:lnTo>
                    <a:pt x="66" y="206"/>
                  </a:lnTo>
                  <a:lnTo>
                    <a:pt x="56" y="209"/>
                  </a:lnTo>
                  <a:lnTo>
                    <a:pt x="38" y="220"/>
                  </a:lnTo>
                  <a:lnTo>
                    <a:pt x="19" y="231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3276" y="2180"/>
              <a:ext cx="26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49 w 51"/>
                <a:gd name="T7" fmla="*/ 36 h 52"/>
                <a:gd name="T8" fmla="*/ 47 w 51"/>
                <a:gd name="T9" fmla="*/ 40 h 52"/>
                <a:gd name="T10" fmla="*/ 45 w 51"/>
                <a:gd name="T11" fmla="*/ 44 h 52"/>
                <a:gd name="T12" fmla="*/ 40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0 w 51"/>
                <a:gd name="T23" fmla="*/ 52 h 52"/>
                <a:gd name="T24" fmla="*/ 16 w 51"/>
                <a:gd name="T25" fmla="*/ 49 h 52"/>
                <a:gd name="T26" fmla="*/ 11 w 51"/>
                <a:gd name="T27" fmla="*/ 47 h 52"/>
                <a:gd name="T28" fmla="*/ 8 w 51"/>
                <a:gd name="T29" fmla="*/ 44 h 52"/>
                <a:gd name="T30" fmla="*/ 4 w 51"/>
                <a:gd name="T31" fmla="*/ 40 h 52"/>
                <a:gd name="T32" fmla="*/ 2 w 51"/>
                <a:gd name="T33" fmla="*/ 36 h 52"/>
                <a:gd name="T34" fmla="*/ 1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1 w 51"/>
                <a:gd name="T41" fmla="*/ 21 h 52"/>
                <a:gd name="T42" fmla="*/ 2 w 51"/>
                <a:gd name="T43" fmla="*/ 16 h 52"/>
                <a:gd name="T44" fmla="*/ 4 w 51"/>
                <a:gd name="T45" fmla="*/ 11 h 52"/>
                <a:gd name="T46" fmla="*/ 8 w 51"/>
                <a:gd name="T47" fmla="*/ 8 h 52"/>
                <a:gd name="T48" fmla="*/ 11 w 51"/>
                <a:gd name="T49" fmla="*/ 5 h 52"/>
                <a:gd name="T50" fmla="*/ 16 w 51"/>
                <a:gd name="T51" fmla="*/ 2 h 52"/>
                <a:gd name="T52" fmla="*/ 20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0 w 51"/>
                <a:gd name="T63" fmla="*/ 5 h 52"/>
                <a:gd name="T64" fmla="*/ 45 w 51"/>
                <a:gd name="T65" fmla="*/ 8 h 52"/>
                <a:gd name="T66" fmla="*/ 47 w 51"/>
                <a:gd name="T67" fmla="*/ 11 h 52"/>
                <a:gd name="T68" fmla="*/ 49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5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5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313" y="2180"/>
              <a:ext cx="25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50 w 51"/>
                <a:gd name="T7" fmla="*/ 36 h 52"/>
                <a:gd name="T8" fmla="*/ 48 w 51"/>
                <a:gd name="T9" fmla="*/ 40 h 52"/>
                <a:gd name="T10" fmla="*/ 44 w 51"/>
                <a:gd name="T11" fmla="*/ 44 h 52"/>
                <a:gd name="T12" fmla="*/ 41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1 w 51"/>
                <a:gd name="T23" fmla="*/ 52 h 52"/>
                <a:gd name="T24" fmla="*/ 15 w 51"/>
                <a:gd name="T25" fmla="*/ 49 h 52"/>
                <a:gd name="T26" fmla="*/ 12 w 51"/>
                <a:gd name="T27" fmla="*/ 47 h 52"/>
                <a:gd name="T28" fmla="*/ 7 w 51"/>
                <a:gd name="T29" fmla="*/ 44 h 52"/>
                <a:gd name="T30" fmla="*/ 4 w 51"/>
                <a:gd name="T31" fmla="*/ 40 h 52"/>
                <a:gd name="T32" fmla="*/ 1 w 51"/>
                <a:gd name="T33" fmla="*/ 36 h 52"/>
                <a:gd name="T34" fmla="*/ 0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0 w 51"/>
                <a:gd name="T41" fmla="*/ 21 h 52"/>
                <a:gd name="T42" fmla="*/ 1 w 51"/>
                <a:gd name="T43" fmla="*/ 16 h 52"/>
                <a:gd name="T44" fmla="*/ 4 w 51"/>
                <a:gd name="T45" fmla="*/ 11 h 52"/>
                <a:gd name="T46" fmla="*/ 7 w 51"/>
                <a:gd name="T47" fmla="*/ 8 h 52"/>
                <a:gd name="T48" fmla="*/ 12 w 51"/>
                <a:gd name="T49" fmla="*/ 5 h 52"/>
                <a:gd name="T50" fmla="*/ 15 w 51"/>
                <a:gd name="T51" fmla="*/ 2 h 52"/>
                <a:gd name="T52" fmla="*/ 21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1 w 51"/>
                <a:gd name="T63" fmla="*/ 5 h 52"/>
                <a:gd name="T64" fmla="*/ 44 w 51"/>
                <a:gd name="T65" fmla="*/ 8 h 52"/>
                <a:gd name="T66" fmla="*/ 48 w 51"/>
                <a:gd name="T67" fmla="*/ 11 h 52"/>
                <a:gd name="T68" fmla="*/ 50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50" y="36"/>
                  </a:lnTo>
                  <a:lnTo>
                    <a:pt x="48" y="40"/>
                  </a:lnTo>
                  <a:lnTo>
                    <a:pt x="44" y="44"/>
                  </a:lnTo>
                  <a:lnTo>
                    <a:pt x="41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1" y="52"/>
                  </a:lnTo>
                  <a:lnTo>
                    <a:pt x="15" y="49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2" y="5"/>
                  </a:lnTo>
                  <a:lnTo>
                    <a:pt x="15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1" y="5"/>
                  </a:lnTo>
                  <a:lnTo>
                    <a:pt x="44" y="8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3349" y="2180"/>
              <a:ext cx="26" cy="26"/>
            </a:xfrm>
            <a:custGeom>
              <a:avLst/>
              <a:gdLst>
                <a:gd name="T0" fmla="*/ 52 w 52"/>
                <a:gd name="T1" fmla="*/ 26 h 52"/>
                <a:gd name="T2" fmla="*/ 52 w 52"/>
                <a:gd name="T3" fmla="*/ 26 h 52"/>
                <a:gd name="T4" fmla="*/ 51 w 52"/>
                <a:gd name="T5" fmla="*/ 31 h 52"/>
                <a:gd name="T6" fmla="*/ 49 w 52"/>
                <a:gd name="T7" fmla="*/ 36 h 52"/>
                <a:gd name="T8" fmla="*/ 47 w 52"/>
                <a:gd name="T9" fmla="*/ 40 h 52"/>
                <a:gd name="T10" fmla="*/ 44 w 52"/>
                <a:gd name="T11" fmla="*/ 44 h 52"/>
                <a:gd name="T12" fmla="*/ 40 w 52"/>
                <a:gd name="T13" fmla="*/ 47 h 52"/>
                <a:gd name="T14" fmla="*/ 36 w 52"/>
                <a:gd name="T15" fmla="*/ 49 h 52"/>
                <a:gd name="T16" fmla="*/ 31 w 52"/>
                <a:gd name="T17" fmla="*/ 52 h 52"/>
                <a:gd name="T18" fmla="*/ 25 w 52"/>
                <a:gd name="T19" fmla="*/ 52 h 52"/>
                <a:gd name="T20" fmla="*/ 25 w 52"/>
                <a:gd name="T21" fmla="*/ 52 h 52"/>
                <a:gd name="T22" fmla="*/ 21 w 52"/>
                <a:gd name="T23" fmla="*/ 52 h 52"/>
                <a:gd name="T24" fmla="*/ 16 w 52"/>
                <a:gd name="T25" fmla="*/ 49 h 52"/>
                <a:gd name="T26" fmla="*/ 11 w 52"/>
                <a:gd name="T27" fmla="*/ 47 h 52"/>
                <a:gd name="T28" fmla="*/ 7 w 52"/>
                <a:gd name="T29" fmla="*/ 44 h 52"/>
                <a:gd name="T30" fmla="*/ 4 w 52"/>
                <a:gd name="T31" fmla="*/ 40 h 52"/>
                <a:gd name="T32" fmla="*/ 2 w 52"/>
                <a:gd name="T33" fmla="*/ 36 h 52"/>
                <a:gd name="T34" fmla="*/ 0 w 52"/>
                <a:gd name="T35" fmla="*/ 31 h 52"/>
                <a:gd name="T36" fmla="*/ 0 w 52"/>
                <a:gd name="T37" fmla="*/ 26 h 52"/>
                <a:gd name="T38" fmla="*/ 0 w 52"/>
                <a:gd name="T39" fmla="*/ 26 h 52"/>
                <a:gd name="T40" fmla="*/ 0 w 52"/>
                <a:gd name="T41" fmla="*/ 21 h 52"/>
                <a:gd name="T42" fmla="*/ 2 w 52"/>
                <a:gd name="T43" fmla="*/ 16 h 52"/>
                <a:gd name="T44" fmla="*/ 4 w 52"/>
                <a:gd name="T45" fmla="*/ 11 h 52"/>
                <a:gd name="T46" fmla="*/ 7 w 52"/>
                <a:gd name="T47" fmla="*/ 8 h 52"/>
                <a:gd name="T48" fmla="*/ 11 w 52"/>
                <a:gd name="T49" fmla="*/ 5 h 52"/>
                <a:gd name="T50" fmla="*/ 16 w 52"/>
                <a:gd name="T51" fmla="*/ 2 h 52"/>
                <a:gd name="T52" fmla="*/ 21 w 52"/>
                <a:gd name="T53" fmla="*/ 1 h 52"/>
                <a:gd name="T54" fmla="*/ 25 w 52"/>
                <a:gd name="T55" fmla="*/ 0 h 52"/>
                <a:gd name="T56" fmla="*/ 25 w 52"/>
                <a:gd name="T57" fmla="*/ 0 h 52"/>
                <a:gd name="T58" fmla="*/ 31 w 52"/>
                <a:gd name="T59" fmla="*/ 1 h 52"/>
                <a:gd name="T60" fmla="*/ 36 w 52"/>
                <a:gd name="T61" fmla="*/ 2 h 52"/>
                <a:gd name="T62" fmla="*/ 40 w 52"/>
                <a:gd name="T63" fmla="*/ 5 h 52"/>
                <a:gd name="T64" fmla="*/ 44 w 52"/>
                <a:gd name="T65" fmla="*/ 8 h 52"/>
                <a:gd name="T66" fmla="*/ 47 w 52"/>
                <a:gd name="T67" fmla="*/ 11 h 52"/>
                <a:gd name="T68" fmla="*/ 49 w 52"/>
                <a:gd name="T69" fmla="*/ 16 h 52"/>
                <a:gd name="T70" fmla="*/ 51 w 52"/>
                <a:gd name="T71" fmla="*/ 21 h 52"/>
                <a:gd name="T72" fmla="*/ 52 w 52"/>
                <a:gd name="T73" fmla="*/ 26 h 52"/>
                <a:gd name="T74" fmla="*/ 52 w 52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52">
                  <a:moveTo>
                    <a:pt x="52" y="26"/>
                  </a:moveTo>
                  <a:lnTo>
                    <a:pt x="52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4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1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4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2" y="26"/>
                  </a:lnTo>
                  <a:lnTo>
                    <a:pt x="5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 userDrawn="1"/>
          </p:nvSpPr>
          <p:spPr bwMode="auto">
            <a:xfrm>
              <a:off x="3211" y="2046"/>
              <a:ext cx="206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 userDrawn="1"/>
          </p:nvSpPr>
          <p:spPr bwMode="auto">
            <a:xfrm>
              <a:off x="3211" y="2075"/>
              <a:ext cx="107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reeform 12"/>
          <p:cNvSpPr>
            <a:spLocks/>
          </p:cNvSpPr>
          <p:nvPr/>
        </p:nvSpPr>
        <p:spPr bwMode="auto">
          <a:xfrm>
            <a:off x="0" y="5870877"/>
            <a:ext cx="9144000" cy="98871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3BC2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68"/>
            <a:ext cx="2555639" cy="1916832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1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除了愈來愈多實體商家跨足電子商務外，另一個現象則是隨著進入多螢時代，使用者會同時使用多種不同裝置，企業需同時經營不同的通路，以滿足不同客群的需求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45" y="2276872"/>
            <a:ext cx="558878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雖然虛實整合可以帶來很多的好處，但是也存在一些問題。</a:t>
            </a:r>
            <a:r>
              <a:rPr lang="zh-TW" altLang="zh-TW" dirty="0">
                <a:solidFill>
                  <a:srgbClr val="000066"/>
                </a:solidFill>
              </a:rPr>
              <a:t>首先是虛擬與實體通路經營模式上的差異所造成的衝突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>
                <a:solidFill>
                  <a:srgbClr val="000066"/>
                </a:solidFill>
              </a:rPr>
              <a:t>另一個問題則來自於通路衝突</a:t>
            </a:r>
            <a:r>
              <a:rPr lang="zh-TW" altLang="zh-TW" dirty="0"/>
              <a:t>。尤其是原來經營實體通路的企業轉往虛擬通路時，這樣的衝突更容易發生。由於網路能夠觸及到不同地理區域的消費者，打破了原有的商圈概念。此外，許多企業在經營虛擬通路時，會提供不同的優惠以吸引消費者，對現有實體通路的經營造成衝擊。因此，相對於從虛擬通路跨足實體通路的業者，由實體通路延伸至虛擬通路，需考量的問題更多，也更複雜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81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四</a:t>
            </a:r>
            <a:r>
              <a:rPr lang="en-US" altLang="zh-TW" b="1" dirty="0"/>
              <a:t>)	</a:t>
            </a:r>
            <a:r>
              <a:rPr lang="zh-TW" altLang="zh-TW" b="1" dirty="0"/>
              <a:t>線上攬客、線下交易電子商務：</a:t>
            </a:r>
            <a:r>
              <a:rPr lang="en-US" altLang="zh-TW" b="1" dirty="0"/>
              <a:t>O2O</a:t>
            </a:r>
            <a:endParaRPr lang="zh-TW" altLang="zh-TW" b="1" dirty="0"/>
          </a:p>
          <a:p>
            <a:r>
              <a:rPr lang="en-US" altLang="zh-TW" dirty="0"/>
              <a:t>O2O</a:t>
            </a:r>
            <a:r>
              <a:rPr lang="zh-TW" altLang="zh-TW" dirty="0"/>
              <a:t>的全文是</a:t>
            </a:r>
            <a:r>
              <a:rPr lang="en-US" altLang="zh-TW" dirty="0"/>
              <a:t>Online to Offline</a:t>
            </a:r>
            <a:r>
              <a:rPr lang="zh-TW" altLang="zh-TW" dirty="0"/>
              <a:t>，其不同於傳統電子商務強調讓實體通路的消費者，轉往線上通路進行消費，</a:t>
            </a:r>
            <a:r>
              <a:rPr lang="en-US" altLang="zh-TW" dirty="0"/>
              <a:t>O2O</a:t>
            </a:r>
            <a:r>
              <a:rPr lang="zh-TW" altLang="zh-TW" dirty="0"/>
              <a:t>則是希望透過網路接觸潛在消費者，並吸引他們至實體通路消費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團購是初期最常見的</a:t>
            </a:r>
            <a:r>
              <a:rPr lang="en-US" altLang="zh-TW" dirty="0"/>
              <a:t>O2O</a:t>
            </a:r>
            <a:r>
              <a:rPr lang="zh-TW" altLang="zh-TW" dirty="0"/>
              <a:t>應用。以著名的團購網</a:t>
            </a:r>
            <a:r>
              <a:rPr lang="en-US" altLang="zh-TW" dirty="0" err="1"/>
              <a:t>Gomaji</a:t>
            </a:r>
            <a:r>
              <a:rPr lang="zh-TW" altLang="zh-TW" dirty="0"/>
              <a:t>為例，其在網路上販售優惠的餐飲或住宿券。消費者在線上受折扣吸引，購買了折扣券後，前往實體店鋪進行消費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81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US" altLang="zh-TW" dirty="0"/>
              <a:t>2015</a:t>
            </a:r>
            <a:r>
              <a:rPr lang="zh-TW" altLang="zh-TW" dirty="0"/>
              <a:t>年全球最大的團購網</a:t>
            </a:r>
            <a:r>
              <a:rPr lang="en-US" altLang="zh-TW" dirty="0" err="1"/>
              <a:t>Groupon</a:t>
            </a:r>
            <a:r>
              <a:rPr lang="zh-TW" altLang="zh-TW" dirty="0"/>
              <a:t>退出臺灣，同時結束了七個市場的經營；</a:t>
            </a:r>
            <a:r>
              <a:rPr lang="en-US" altLang="zh-TW" dirty="0"/>
              <a:t>2016</a:t>
            </a:r>
            <a:r>
              <a:rPr lang="zh-TW" altLang="zh-TW" dirty="0"/>
              <a:t>年臺灣的團購網</a:t>
            </a:r>
            <a:r>
              <a:rPr lang="en-US" altLang="zh-TW" dirty="0" err="1"/>
              <a:t>Gomaji</a:t>
            </a:r>
            <a:r>
              <a:rPr lang="zh-TW" altLang="zh-TW" dirty="0"/>
              <a:t>亦開始轉型</a:t>
            </a:r>
            <a:r>
              <a:rPr lang="zh-TW" altLang="zh-TW" dirty="0" smtClean="0"/>
              <a:t>，</a:t>
            </a:r>
            <a:r>
              <a:rPr lang="zh-TW" altLang="zh-TW" dirty="0"/>
              <a:t>不再以團購為主，顯示團購市場面臨了發展的瓶頸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hangingPunct="0"/>
            <a:r>
              <a:rPr lang="zh-TW" altLang="zh-TW" dirty="0"/>
              <a:t>雖然團購網的營運模式開始調整，但</a:t>
            </a:r>
            <a:r>
              <a:rPr lang="en-US" altLang="zh-TW" dirty="0"/>
              <a:t>O2O</a:t>
            </a:r>
            <a:r>
              <a:rPr lang="zh-TW" altLang="zh-TW" dirty="0"/>
              <a:t>的發展卻是快速成長。尤其是在行動裝置與行動上網滲透率大幅提高後，配合行動裝置與定位功能的</a:t>
            </a:r>
            <a:r>
              <a:rPr lang="zh-TW" altLang="zh-TW" dirty="0">
                <a:solidFill>
                  <a:srgbClr val="003300"/>
                </a:solidFill>
              </a:rPr>
              <a:t>適地性服務</a:t>
            </a:r>
            <a:r>
              <a:rPr lang="en-US" altLang="zh-TW" dirty="0">
                <a:solidFill>
                  <a:srgbClr val="003300"/>
                </a:solidFill>
              </a:rPr>
              <a:t> (Location-Based Service, LBS)</a:t>
            </a:r>
            <a:r>
              <a:rPr lang="zh-TW" altLang="zh-TW" dirty="0"/>
              <a:t>，根據消費者所在位置，從事導購等行銷活動，以吸引消費者前往實體店鋪消費的相關應用更是快速出現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47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01975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隨著</a:t>
            </a:r>
            <a:r>
              <a:rPr lang="en-US" altLang="zh-TW" dirty="0"/>
              <a:t>O2O</a:t>
            </a:r>
            <a:r>
              <a:rPr lang="zh-TW" altLang="zh-TW" dirty="0"/>
              <a:t>受到重視，網路商店也紛紛加入銷售票券的行列。除了原有的售票網站外，諸如博客來、</a:t>
            </a:r>
            <a:r>
              <a:rPr lang="en-US" altLang="zh-TW" dirty="0" err="1"/>
              <a:t>udn</a:t>
            </a:r>
            <a:r>
              <a:rPr lang="zh-TW" altLang="zh-TW" dirty="0"/>
              <a:t>、</a:t>
            </a:r>
            <a:r>
              <a:rPr lang="en-US" altLang="zh-TW" dirty="0" err="1"/>
              <a:t>ibon</a:t>
            </a:r>
            <a:r>
              <a:rPr lang="zh-TW" altLang="zh-TW" dirty="0"/>
              <a:t>等都建置了售票系統，提供售票服務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/>
              <a:t>O2O</a:t>
            </a:r>
            <a:r>
              <a:rPr lang="zh-TW" altLang="zh-TW" dirty="0"/>
              <a:t>的模式中，為了吸引消費者在線上下單，通常必須提供加值的資訊，以協助消費者選擇商家或商品。此外，除了讓消費者能做線上下單外，搭配完整的線上金流支付與資料分析，能使商家更有效地規劃產能，並分析消費者的消費習性。另一方面，商家的營運流程也必須做必要的調整，否則成功的行銷未必能為企業帶來正面的效益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47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除了在網路上進行實體或數位商品的交易外，也有許多提供線上服務的商家。由於網際網路是個與傳統完全不同的互動環境，也就衍生出了許多過去</a:t>
            </a:r>
            <a:r>
              <a:rPr lang="zh-TW" altLang="zh-TW" dirty="0" smtClean="0"/>
              <a:t>不</a:t>
            </a:r>
            <a:r>
              <a:rPr lang="zh-TW" altLang="zh-TW" dirty="0"/>
              <a:t>存在的服務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一</a:t>
            </a:r>
            <a:r>
              <a:rPr lang="en-US" altLang="zh-TW" b="1" dirty="0"/>
              <a:t>)	</a:t>
            </a:r>
            <a:r>
              <a:rPr lang="zh-TW" altLang="zh-TW" b="1" dirty="0"/>
              <a:t>入口網站</a:t>
            </a:r>
          </a:p>
          <a:p>
            <a:r>
              <a:rPr lang="zh-TW" altLang="zh-TW" dirty="0">
                <a:solidFill>
                  <a:srgbClr val="003300"/>
                </a:solidFill>
              </a:rPr>
              <a:t>入口網站</a:t>
            </a:r>
            <a:r>
              <a:rPr lang="en-US" altLang="zh-TW" dirty="0">
                <a:solidFill>
                  <a:srgbClr val="003300"/>
                </a:solidFill>
              </a:rPr>
              <a:t> (portal site) </a:t>
            </a:r>
            <a:r>
              <a:rPr lang="zh-TW" altLang="zh-TW" dirty="0"/>
              <a:t>是一個提供了系統化資訊索引的網站，一般可分為網際網路入口網站與企業入口網站。企業入口網站是由企業建置，提供內部人員一個內部應用系統連結的起點。</a:t>
            </a:r>
            <a:r>
              <a:rPr lang="en-US" altLang="zh-TW" dirty="0"/>
              <a:t>B2C</a:t>
            </a:r>
            <a:r>
              <a:rPr lang="zh-TW" altLang="zh-TW" dirty="0"/>
              <a:t>電子商務中的入口網站通常是指網際網路入口網站。這類型入口網站提供了全球網際網路連結的系統，通常會透過目錄的建置，協助使用者快速連結到目的網站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86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48940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二</a:t>
            </a:r>
            <a:r>
              <a:rPr lang="en-US" altLang="zh-TW" b="1" dirty="0"/>
              <a:t>)	</a:t>
            </a:r>
            <a:r>
              <a:rPr lang="zh-TW" altLang="zh-TW" b="1" dirty="0"/>
              <a:t>搜尋引擎</a:t>
            </a:r>
          </a:p>
          <a:p>
            <a:r>
              <a:rPr lang="zh-TW" altLang="zh-TW" dirty="0"/>
              <a:t>網際網路是資訊的大寶庫，然而如何在茫茫網海中，快速找到自己所需的資訊，就成了一大難題。許多業者也致力在研究各種不同的搜尋方法，以快速的找到使用者所需的資訊。在全球資訊網出現前，常見的網路搜尋工具包括了</a:t>
            </a:r>
            <a:r>
              <a:rPr lang="en-US" altLang="zh-TW" dirty="0"/>
              <a:t>Archie</a:t>
            </a:r>
            <a:r>
              <a:rPr lang="zh-TW" altLang="zh-TW" dirty="0"/>
              <a:t>、</a:t>
            </a:r>
            <a:r>
              <a:rPr lang="en-US" altLang="zh-TW" dirty="0"/>
              <a:t>Gopher</a:t>
            </a:r>
            <a:r>
              <a:rPr lang="zh-TW" altLang="zh-TW" dirty="0"/>
              <a:t>等。隨著</a:t>
            </a:r>
            <a:r>
              <a:rPr lang="en-US" altLang="zh-TW" dirty="0"/>
              <a:t>WWW</a:t>
            </a:r>
            <a:r>
              <a:rPr lang="zh-TW" altLang="zh-TW" dirty="0"/>
              <a:t>的盛行，使用</a:t>
            </a:r>
            <a:r>
              <a:rPr lang="en-US" altLang="zh-TW" dirty="0"/>
              <a:t>HTTP</a:t>
            </a:r>
            <a:r>
              <a:rPr lang="zh-TW" altLang="zh-TW" dirty="0"/>
              <a:t>協定的搜尋工具也陸續出現，像是提供目錄，並支援簡易資料庫搜尋功能的</a:t>
            </a:r>
            <a:r>
              <a:rPr lang="en-US" altLang="zh-TW" dirty="0"/>
              <a:t>Yahoo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18" y="1556792"/>
            <a:ext cx="545948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5.1  </a:t>
            </a:r>
            <a:r>
              <a:rPr lang="zh-TW" altLang="zh-TW" dirty="0" smtClean="0">
                <a:effectLst/>
              </a:rPr>
              <a:t>何謂</a:t>
            </a:r>
            <a:r>
              <a:rPr lang="en-US" altLang="zh-TW" dirty="0">
                <a:effectLst/>
              </a:rPr>
              <a:t>B2C</a:t>
            </a:r>
            <a:r>
              <a:rPr lang="zh-TW" altLang="zh-TW" dirty="0">
                <a:effectLst/>
              </a:rPr>
              <a:t>電子商務？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hangingPunct="0"/>
            <a:r>
              <a:rPr lang="en-US" altLang="zh-TW" dirty="0" smtClean="0"/>
              <a:t> B2C </a:t>
            </a:r>
            <a:r>
              <a:rPr lang="en-US" altLang="zh-TW" dirty="0"/>
              <a:t>( </a:t>
            </a:r>
            <a:r>
              <a:rPr lang="zh-TW" altLang="zh-TW" dirty="0">
                <a:solidFill>
                  <a:srgbClr val="003300"/>
                </a:solidFill>
              </a:rPr>
              <a:t>企業對顧客，</a:t>
            </a:r>
            <a:r>
              <a:rPr lang="en-US" altLang="zh-TW" dirty="0">
                <a:solidFill>
                  <a:srgbClr val="003300"/>
                </a:solidFill>
              </a:rPr>
              <a:t>Business to Customer </a:t>
            </a:r>
            <a:r>
              <a:rPr lang="en-US" altLang="zh-TW" dirty="0"/>
              <a:t>) </a:t>
            </a:r>
            <a:r>
              <a:rPr lang="zh-TW" altLang="zh-TW" dirty="0"/>
              <a:t>電子商務是由企業擔任賣方，將商品或服務銷售給終端的消費者。</a:t>
            </a:r>
            <a:r>
              <a:rPr lang="en-US" altLang="zh-TW" dirty="0"/>
              <a:t>B2C</a:t>
            </a:r>
            <a:r>
              <a:rPr lang="zh-TW" altLang="zh-TW" dirty="0"/>
              <a:t>一直是主流的電子商務活動之一，企業透過網際網路，提供包括銷售、資訊、售後服務等各項功能，讓消費者得以透過電腦系統與企業互動及交易，即為所謂</a:t>
            </a:r>
            <a:r>
              <a:rPr lang="en-US" altLang="zh-TW" dirty="0"/>
              <a:t>B2C</a:t>
            </a:r>
            <a:r>
              <a:rPr lang="zh-TW" altLang="zh-TW" dirty="0"/>
              <a:t>電子商務的定義，且主要在於商務活動的進行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52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三</a:t>
            </a:r>
            <a:r>
              <a:rPr lang="en-US" altLang="zh-TW" b="1" dirty="0"/>
              <a:t>)	</a:t>
            </a:r>
            <a:r>
              <a:rPr lang="zh-TW" altLang="zh-TW" b="1" dirty="0"/>
              <a:t>應用服務</a:t>
            </a:r>
          </a:p>
          <a:p>
            <a:r>
              <a:rPr lang="zh-TW" altLang="zh-TW" dirty="0"/>
              <a:t>許多網路服務業者也在網路上提供各類型的應用服務。使用者利用遠端主機上的服務資源，完成日常生活所需的應用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行動裝置上的應用服務更是多元，在結合了雲端應用與相關技術後，如</a:t>
            </a:r>
            <a:r>
              <a:rPr lang="en-US" altLang="zh-TW" dirty="0"/>
              <a:t>GPS</a:t>
            </a:r>
            <a:r>
              <a:rPr lang="zh-TW" altLang="zh-TW" dirty="0"/>
              <a:t>定位技術與擴增實境</a:t>
            </a:r>
            <a:r>
              <a:rPr lang="en-US" altLang="zh-TW" dirty="0"/>
              <a:t> (AR) </a:t>
            </a:r>
            <a:r>
              <a:rPr lang="zh-TW" altLang="zh-TW" dirty="0"/>
              <a:t>等，就能提供更多不同類型的服務。這類服務可歸類為雲端應用中的</a:t>
            </a:r>
            <a:r>
              <a:rPr lang="zh-TW" altLang="zh-TW" dirty="0">
                <a:solidFill>
                  <a:srgbClr val="003300"/>
                </a:solidFill>
              </a:rPr>
              <a:t>軟體即服務</a:t>
            </a:r>
            <a:r>
              <a:rPr lang="en-US" altLang="zh-TW" dirty="0">
                <a:solidFill>
                  <a:srgbClr val="003300"/>
                </a:solidFill>
              </a:rPr>
              <a:t> (Software as a Service, </a:t>
            </a:r>
            <a:r>
              <a:rPr lang="en-US" altLang="zh-TW" dirty="0" err="1">
                <a:solidFill>
                  <a:srgbClr val="003300"/>
                </a:solidFill>
              </a:rPr>
              <a:t>SaaS</a:t>
            </a:r>
            <a:r>
              <a:rPr lang="en-US" altLang="zh-TW" dirty="0">
                <a:solidFill>
                  <a:srgbClr val="003300"/>
                </a:solidFill>
              </a:rPr>
              <a:t>)</a:t>
            </a:r>
            <a:r>
              <a:rPr lang="zh-TW" altLang="zh-TW" dirty="0"/>
              <a:t>。企業透過網路提供應用軟體給使用者，讓用戶得以隨時隨地的取用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2756"/>
            <a:ext cx="6090875" cy="47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四</a:t>
            </a:r>
            <a:r>
              <a:rPr lang="en-US" altLang="zh-TW" b="1" dirty="0"/>
              <a:t>)	</a:t>
            </a:r>
            <a:r>
              <a:rPr lang="zh-TW" altLang="zh-TW" b="1" dirty="0"/>
              <a:t>社群服務</a:t>
            </a:r>
          </a:p>
          <a:p>
            <a:r>
              <a:rPr lang="zh-TW" altLang="zh-TW" dirty="0"/>
              <a:t>在網路上提供平臺，以讓網路使用者集結成網路社群的服務提供者，稱為</a:t>
            </a:r>
            <a:r>
              <a:rPr lang="zh-TW" altLang="zh-TW" dirty="0">
                <a:solidFill>
                  <a:srgbClr val="003300"/>
                </a:solidFill>
              </a:rPr>
              <a:t>線上社群提供者</a:t>
            </a:r>
            <a:r>
              <a:rPr lang="en-US" altLang="zh-TW" dirty="0">
                <a:solidFill>
                  <a:srgbClr val="003300"/>
                </a:solidFill>
              </a:rPr>
              <a:t> (Online Community Provider, OCP)</a:t>
            </a:r>
            <a:r>
              <a:rPr lang="zh-TW" altLang="zh-TW" dirty="0"/>
              <a:t>。使用者可能因為有共同的興趣、背景或目的，而聚集在一起。這些使用者可能在網路上分享經驗及資訊，也可能共同完成特定的任務，像是集結足夠的人，向廠商議價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五</a:t>
            </a:r>
            <a:r>
              <a:rPr lang="en-US" altLang="zh-TW" b="1" dirty="0"/>
              <a:t>)	</a:t>
            </a:r>
            <a:r>
              <a:rPr lang="zh-TW" altLang="zh-TW" b="1" dirty="0"/>
              <a:t>金融服務</a:t>
            </a:r>
          </a:p>
          <a:p>
            <a:r>
              <a:rPr lang="zh-TW" altLang="zh-TW" dirty="0"/>
              <a:t>金融機構在電子商務方面的應用已經存在非常長的一段時間。從最早在金融機構間採用的電子資金轉換</a:t>
            </a:r>
            <a:r>
              <a:rPr lang="en-US" altLang="zh-TW" dirty="0"/>
              <a:t> (EFT)</a:t>
            </a:r>
            <a:r>
              <a:rPr lang="zh-TW" altLang="zh-TW" dirty="0"/>
              <a:t>，到現今各式各樣的線上金融服務，許多都是極重要的創新服務。以下介紹幾項主要的</a:t>
            </a:r>
            <a:r>
              <a:rPr lang="en-US" altLang="zh-TW" dirty="0"/>
              <a:t>B2C</a:t>
            </a:r>
            <a:r>
              <a:rPr lang="zh-TW" altLang="zh-TW" dirty="0"/>
              <a:t>線上金融服務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自動櫃員機 </a:t>
            </a:r>
            <a:r>
              <a:rPr lang="en-US" altLang="zh-TW" b="1" dirty="0">
                <a:solidFill>
                  <a:srgbClr val="000066"/>
                </a:solidFill>
              </a:rPr>
              <a:t>(ATM)</a:t>
            </a:r>
            <a:r>
              <a:rPr lang="zh-TW" altLang="zh-TW" b="1" dirty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一直以來，銀行受限於營業時間，無法適時提供民眾所需的服務，在資訊科技發展後，出現了解決的契機。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31" y="4193704"/>
            <a:ext cx="181702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2"/>
            </a:pPr>
            <a:r>
              <a:rPr lang="zh-TW" altLang="zh-TW" b="1" dirty="0">
                <a:solidFill>
                  <a:srgbClr val="000066"/>
                </a:solidFill>
              </a:rPr>
              <a:t>網路銀行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隨著網際網路的普及與資安技術的發展，</a:t>
            </a:r>
            <a:r>
              <a:rPr lang="en-US" altLang="zh-TW" dirty="0"/>
              <a:t>1996</a:t>
            </a:r>
            <a:r>
              <a:rPr lang="zh-TW" altLang="zh-TW" dirty="0"/>
              <a:t>年起，金融機構開始發展網路銀行業務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63668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3"/>
            </a:pPr>
            <a:r>
              <a:rPr lang="zh-TW" altLang="zh-TW" b="1" dirty="0">
                <a:solidFill>
                  <a:srgbClr val="000066"/>
                </a:solidFill>
              </a:rPr>
              <a:t>網路</a:t>
            </a:r>
            <a:r>
              <a:rPr lang="en-US" altLang="zh-TW" b="1" dirty="0">
                <a:solidFill>
                  <a:srgbClr val="000066"/>
                </a:solidFill>
              </a:rPr>
              <a:t>ATM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網路</a:t>
            </a:r>
            <a:r>
              <a:rPr lang="en-US" altLang="zh-TW" dirty="0"/>
              <a:t>ATM</a:t>
            </a:r>
            <a:r>
              <a:rPr lang="zh-TW" altLang="zh-TW" dirty="0"/>
              <a:t>和網路銀行同樣是透過網路提供金融服務，不同的是，使用網路</a:t>
            </a:r>
            <a:r>
              <a:rPr lang="en-US" altLang="zh-TW" dirty="0"/>
              <a:t>ATM</a:t>
            </a:r>
            <a:r>
              <a:rPr lang="zh-TW" altLang="zh-TW" dirty="0"/>
              <a:t>時，使用者必須擁有能夠讀取晶片金融卡的讀卡機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84" y="2636912"/>
            <a:ext cx="360961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行動銀行與行動券商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隨著行動裝置與無線通訊的普及，金融機構也開始建置可利用行動裝置進行交易的金融服務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4"/>
            <a:ext cx="3960440" cy="440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5.2.2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線上服務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5"/>
            </a:pPr>
            <a:r>
              <a:rPr lang="zh-TW" altLang="zh-TW" b="1" dirty="0">
                <a:solidFill>
                  <a:srgbClr val="000066"/>
                </a:solidFill>
              </a:rPr>
              <a:t>個人化</a:t>
            </a:r>
            <a:r>
              <a:rPr lang="zh-TW" altLang="zh-TW" b="1" dirty="0" smtClean="0">
                <a:solidFill>
                  <a:srgbClr val="000066"/>
                </a:solidFill>
              </a:rPr>
              <a:t>服務</a:t>
            </a:r>
            <a:r>
              <a:rPr lang="zh-TW" altLang="en-US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隨著社群使用者的持續成長，金融機構也運用社群提供顧客個人化的</a:t>
            </a:r>
            <a:r>
              <a:rPr lang="zh-TW" altLang="zh-TW" dirty="0" smtClean="0"/>
              <a:t>服務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916832"/>
            <a:ext cx="522397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2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六</a:t>
            </a:r>
            <a:r>
              <a:rPr lang="en-US" altLang="zh-TW" b="1" dirty="0"/>
              <a:t>)	</a:t>
            </a:r>
            <a:r>
              <a:rPr lang="zh-TW" altLang="zh-TW" b="1" dirty="0"/>
              <a:t>其他非營利組織提供的</a:t>
            </a:r>
            <a:r>
              <a:rPr lang="en-US" altLang="zh-TW" b="1" dirty="0"/>
              <a:t>B2C</a:t>
            </a:r>
            <a:r>
              <a:rPr lang="zh-TW" altLang="zh-TW" b="1" dirty="0"/>
              <a:t>服務</a:t>
            </a:r>
          </a:p>
          <a:p>
            <a:r>
              <a:rPr lang="zh-TW" altLang="zh-TW" dirty="0"/>
              <a:t>營利單位所提供的</a:t>
            </a:r>
            <a:r>
              <a:rPr lang="en-US" altLang="zh-TW" dirty="0"/>
              <a:t>B2C</a:t>
            </a:r>
            <a:r>
              <a:rPr lang="zh-TW" altLang="zh-TW" dirty="0"/>
              <a:t>電子商務服務，而各非營利組織也沒有在電子商務的潮流中缺席，紛紛推出各種網路服務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醫療服務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醫療服務可說是日常生活中極為重要的服務之一，其與民眾的健康息息相關，民眾也亟需便利又安全的醫療服務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教育服務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教育單位透過網路提供服務給有學習意願的人士及學生。以學生來說，包括數位學生證、學校建置的校務資訊系統，都可視為一種</a:t>
            </a:r>
            <a:r>
              <a:rPr lang="en-US" altLang="zh-TW" dirty="0"/>
              <a:t>B2C</a:t>
            </a:r>
            <a:r>
              <a:rPr lang="zh-TW" altLang="zh-TW" dirty="0"/>
              <a:t>的服務</a:t>
            </a:r>
            <a:r>
              <a:rPr lang="zh-TW" altLang="zh-TW" dirty="0" smtClean="0"/>
              <a:t>。</a:t>
            </a:r>
            <a:endParaRPr lang="en-US" altLang="zh-TW" dirty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66" y="1376772"/>
            <a:ext cx="5583267" cy="45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1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smtClean="0">
                <a:solidFill>
                  <a:srgbClr val="660066"/>
                </a:solidFill>
                <a:effectLst/>
              </a:rPr>
              <a:t>5.1.1</a:t>
            </a:r>
            <a:r>
              <a:rPr lang="en-US" altLang="zh-TW" sz="280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smtClean="0">
                <a:solidFill>
                  <a:srgbClr val="660066"/>
                </a:solidFill>
                <a:effectLst/>
              </a:rPr>
              <a:t> B2C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電子商務的 範疇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電子商務並不僅僅是網頁的建置，</a:t>
            </a:r>
            <a:r>
              <a:rPr lang="en-US" altLang="zh-TW" dirty="0"/>
              <a:t>B2C</a:t>
            </a:r>
            <a:r>
              <a:rPr lang="zh-TW" altLang="zh-TW" dirty="0"/>
              <a:t>電子商務應用的範圍更是廣泛，不論是透過網路進行金流、物流、資訊流或商流活動，使消費者得以完成購物資訊的取得、購物決策、購物活動、商品配送、售後服務到購後行為，都屬於</a:t>
            </a:r>
            <a:r>
              <a:rPr lang="en-US" altLang="zh-TW" dirty="0"/>
              <a:t>B2C</a:t>
            </a:r>
            <a:r>
              <a:rPr lang="zh-TW" altLang="zh-TW" dirty="0"/>
              <a:t>電子商務的範疇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5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3"/>
            </a:pPr>
            <a:r>
              <a:rPr lang="zh-TW" altLang="zh-TW" b="1" dirty="0" smtClean="0">
                <a:solidFill>
                  <a:srgbClr val="000066"/>
                </a:solidFill>
              </a:rPr>
              <a:t>圖書館</a:t>
            </a:r>
            <a:r>
              <a:rPr lang="zh-TW" altLang="zh-TW" b="1" dirty="0">
                <a:solidFill>
                  <a:srgbClr val="000066"/>
                </a:solidFill>
              </a:rPr>
              <a:t>服務</a:t>
            </a:r>
            <a:r>
              <a:rPr lang="zh-TW" altLang="zh-TW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除了數位圖書證的應用外，由於圖書證與圖書資料管理都已數位化，讀者可以自助式服務，完成借還書作業，因此也出現了自助式的無人圖書館</a:t>
            </a:r>
            <a:r>
              <a:rPr lang="zh-TW" altLang="zh-TW" dirty="0" smtClean="0"/>
              <a:t>。</a:t>
            </a:r>
            <a:r>
              <a:rPr lang="zh-TW" altLang="zh-TW" dirty="0"/>
              <a:t>除此之外，隨著電子書的普及，近年來也開始有了數位圖書館的出現。這種電子圖書館讓使用者可以透過網路，完成借閱的動作，並取得可線上閱讀的電子書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81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10" y="1304764"/>
            <a:ext cx="5466502" cy="457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1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數位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內容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數位內容是指「將各類內容素材經過數位技術製作處理後，從傳統資料轉換成數位化格式，並賦予新的應用型態，使其具有易於接取、互動、傳輸、複製、搜尋、編輯與重複使用等優點」。完整數位內容產業架構即包含了所有與數位內容製作、傳遞、載具及系統相關廠商，諸如內容提供商、內容數位化製作廠商、通路商、平臺廠商與寬頻服務提供商等，均屬於數位內容產業的一環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81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9" y="1339054"/>
            <a:ext cx="6229191" cy="468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4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一</a:t>
            </a:r>
            <a:r>
              <a:rPr lang="en-US" altLang="zh-TW" b="1" dirty="0"/>
              <a:t>)	</a:t>
            </a:r>
            <a:r>
              <a:rPr lang="zh-TW" altLang="zh-TW" b="1" dirty="0"/>
              <a:t>數位遊戲</a:t>
            </a:r>
          </a:p>
          <a:p>
            <a:r>
              <a:rPr lang="zh-TW" altLang="zh-TW" dirty="0"/>
              <a:t>以資訊硬體平臺，如電子遊戲機、個人電腦、行動裝置等，提供使用者聲光娛樂，像是各類的遊戲軟體，也可稱為電子遊戲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492896"/>
            <a:ext cx="241426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二</a:t>
            </a:r>
            <a:r>
              <a:rPr lang="en-US" altLang="zh-TW" b="1" dirty="0"/>
              <a:t>)	</a:t>
            </a:r>
            <a:r>
              <a:rPr lang="zh-TW" altLang="zh-TW" b="1" dirty="0"/>
              <a:t>電腦動畫</a:t>
            </a:r>
          </a:p>
          <a:p>
            <a:r>
              <a:rPr lang="zh-TW" altLang="zh-TW" dirty="0"/>
              <a:t>利用電腦製作的動畫，可能是</a:t>
            </a:r>
            <a:r>
              <a:rPr lang="en-US" altLang="zh-TW" dirty="0"/>
              <a:t>2D</a:t>
            </a:r>
            <a:r>
              <a:rPr lang="zh-TW" altLang="zh-TW" dirty="0"/>
              <a:t>動畫，也可能是</a:t>
            </a:r>
            <a:r>
              <a:rPr lang="en-US" altLang="zh-TW" dirty="0"/>
              <a:t>3D</a:t>
            </a:r>
            <a:r>
              <a:rPr lang="zh-TW" altLang="zh-TW" dirty="0"/>
              <a:t>動畫。目前，包括了電視、電影都廣泛地應用了電腦動畫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5040560" cy="43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三</a:t>
            </a:r>
            <a:r>
              <a:rPr lang="en-US" altLang="zh-TW" b="1" dirty="0"/>
              <a:t>)	</a:t>
            </a:r>
            <a:r>
              <a:rPr lang="zh-TW" altLang="zh-TW" b="1" dirty="0"/>
              <a:t>數位學習</a:t>
            </a:r>
          </a:p>
          <a:p>
            <a:r>
              <a:rPr lang="zh-TW" altLang="zh-TW" dirty="0"/>
              <a:t>以電腦作為學習的工具，讓學員利用電腦進行學習活動，或是讓授課者建立數位化的教學媒材。數位學習網站主要提供的是數位化的媒材，讓有意學習的人，得以取得所需的教材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2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05510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04734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8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四</a:t>
            </a:r>
            <a:r>
              <a:rPr lang="en-US" altLang="zh-TW" b="1" dirty="0"/>
              <a:t>)	</a:t>
            </a:r>
            <a:r>
              <a:rPr lang="zh-TW" altLang="zh-TW" b="1" dirty="0"/>
              <a:t>數位出版與典藏</a:t>
            </a:r>
          </a:p>
          <a:p>
            <a:r>
              <a:rPr lang="zh-TW" altLang="zh-TW" dirty="0"/>
              <a:t>利用資訊科技，進行出版、文物典藏等工作，像是電子書、數位博物館、數位圖書館等應用，以達到知識累積、傳承與應用的目的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4944"/>
            <a:ext cx="545261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5.1.2  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B2C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電子商務的演進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B2C</a:t>
            </a:r>
            <a:r>
              <a:rPr lang="zh-TW" altLang="zh-TW" dirty="0"/>
              <a:t>電子商務的發展，可分成幾個主要階段來討論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72000" indent="0">
              <a:buNone/>
            </a:pPr>
            <a:r>
              <a:rPr lang="zh-TW" altLang="en-US" b="1" dirty="0" smtClean="0"/>
              <a:t>    </a:t>
            </a:r>
            <a:r>
              <a:rPr lang="en-US" altLang="zh-TW" b="1" dirty="0" smtClean="0"/>
              <a:t>(</a:t>
            </a:r>
            <a:r>
              <a:rPr lang="zh-TW" altLang="zh-TW" b="1" dirty="0"/>
              <a:t>一</a:t>
            </a:r>
            <a:r>
              <a:rPr lang="en-US" altLang="zh-TW" b="1" dirty="0"/>
              <a:t>)	</a:t>
            </a:r>
            <a:r>
              <a:rPr lang="zh-TW" altLang="zh-TW" b="1" dirty="0"/>
              <a:t>第一階段</a:t>
            </a:r>
          </a:p>
          <a:p>
            <a:r>
              <a:rPr lang="zh-TW" altLang="zh-TW" dirty="0"/>
              <a:t>第一個階段是</a:t>
            </a:r>
            <a:r>
              <a:rPr lang="en-US" altLang="zh-TW" dirty="0"/>
              <a:t>1995</a:t>
            </a:r>
            <a:r>
              <a:rPr lang="zh-TW" altLang="zh-TW" dirty="0"/>
              <a:t>年左右，此時網際網路開始普及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這個時期的</a:t>
            </a:r>
            <a:r>
              <a:rPr lang="en-US" altLang="zh-TW" dirty="0"/>
              <a:t>B2C</a:t>
            </a:r>
            <a:r>
              <a:rPr lang="zh-TW" altLang="zh-TW" dirty="0"/>
              <a:t>電子商務幾乎都是以提供免費的線上服務為主流，透過聚集人潮，吸引廠商付費購買廣告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356992"/>
            <a:ext cx="58870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3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五</a:t>
            </a:r>
            <a:r>
              <a:rPr lang="en-US" altLang="zh-TW" b="1" dirty="0"/>
              <a:t>)	</a:t>
            </a:r>
            <a:r>
              <a:rPr lang="zh-TW" altLang="zh-TW" b="1" dirty="0"/>
              <a:t>數位影音應用服務</a:t>
            </a:r>
          </a:p>
          <a:p>
            <a:r>
              <a:rPr lang="zh-TW" altLang="zh-TW" dirty="0"/>
              <a:t>利用數位化技術，製作、傳送或播放影音內容。數位影音應用產業包括了數位電影、數位電視、數位音樂、網路影音、隨選視訊等服務</a:t>
            </a:r>
            <a:r>
              <a:rPr lang="zh-TW" altLang="zh-TW" dirty="0" smtClean="0"/>
              <a:t>。</a:t>
            </a:r>
            <a:r>
              <a:rPr lang="zh-TW" altLang="zh-TW" dirty="0"/>
              <a:t>隨著串流技術的發展，網路影音應用服務更是蔚為風潮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數位內容業者的收益可以來自於消費者購買或訂閱數位內容，也可以來自於廣告銷售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行動裝置的普及又促成了新一波數位內容產業的興盛。以</a:t>
            </a:r>
            <a:r>
              <a:rPr lang="en-US" altLang="zh-TW" dirty="0"/>
              <a:t>2009</a:t>
            </a:r>
            <a:r>
              <a:rPr lang="zh-TW" altLang="zh-TW" dirty="0"/>
              <a:t>年底推出的知名手機遊戲憤怒鳥</a:t>
            </a:r>
            <a:r>
              <a:rPr lang="en-US" altLang="zh-TW" dirty="0"/>
              <a:t> (Angry Bird) </a:t>
            </a:r>
            <a:r>
              <a:rPr lang="zh-TW" altLang="zh-TW" dirty="0"/>
              <a:t>為例</a:t>
            </a:r>
            <a:r>
              <a:rPr lang="zh-TW" altLang="zh-TW" dirty="0" smtClean="0"/>
              <a:t>，</a:t>
            </a:r>
            <a:r>
              <a:rPr lang="zh-TW" altLang="zh-TW" dirty="0"/>
              <a:t>在</a:t>
            </a:r>
            <a:r>
              <a:rPr lang="en-US" altLang="zh-TW" dirty="0"/>
              <a:t>2011</a:t>
            </a:r>
            <a:r>
              <a:rPr lang="zh-TW" altLang="zh-TW" dirty="0"/>
              <a:t>年時，全球已累計了</a:t>
            </a:r>
            <a:r>
              <a:rPr lang="en-US" altLang="zh-TW" dirty="0"/>
              <a:t>3.5</a:t>
            </a:r>
            <a:r>
              <a:rPr lang="zh-TW" altLang="zh-TW" dirty="0"/>
              <a:t>億次的下載，創造了超過</a:t>
            </a:r>
            <a:r>
              <a:rPr lang="en-US" altLang="zh-TW" dirty="0"/>
              <a:t>8,000</a:t>
            </a:r>
            <a:r>
              <a:rPr lang="zh-TW" altLang="zh-TW" dirty="0"/>
              <a:t>萬美元的營收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2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164769"/>
            <a:ext cx="5256584" cy="47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7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50" y="155776"/>
            <a:ext cx="4692906" cy="658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8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5.2.3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數位內容</a:t>
            </a: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94" y="1628800"/>
            <a:ext cx="689880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5.3  </a:t>
            </a:r>
            <a:r>
              <a:rPr lang="en-US" altLang="zh-TW" dirty="0" smtClean="0">
                <a:effectLst/>
              </a:rPr>
              <a:t>B2C</a:t>
            </a:r>
            <a:r>
              <a:rPr lang="zh-TW" altLang="zh-TW" dirty="0">
                <a:effectLst/>
              </a:rPr>
              <a:t>電子商務的獲利模式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zh-TW" altLang="zh-TW" dirty="0"/>
              <a:t>三大類的</a:t>
            </a:r>
            <a:r>
              <a:rPr lang="en-US" altLang="zh-TW" dirty="0"/>
              <a:t>B2C</a:t>
            </a:r>
            <a:r>
              <a:rPr lang="zh-TW" altLang="zh-TW" dirty="0"/>
              <a:t>電子商務常見的商業模式，在各種商業模式下，其獲利模式亦不盡相同，以下說明其可能存在的獲利模式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4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5.3.1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交易的獲利模式 ── 商品銷售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網路交易係指利用網際網路銷售商品或服務，使得網路成為另一種銷售通路，因此商品銷售的收益，便成為其主要的獲利來源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根據範疇經濟的概念，廠商的生產成本會隨著經營範疇的增加而減少。電子商務的經營顯然是具有此特性的。企業建置相關營運流程需投入相當多的資源，累積足夠的名氣與忠誠顧客，則需相當多的努力。隨著經營項目的增加，除了成本降低外，也能夠吸引更多不同需求的顧客，增加企業的獲利。此外，這些經營的知識與競爭基礎，更是競爭者難以模仿的優勢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35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5.3.2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線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上服務的獲利來源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廠商透過網際網路提供相當多元的服務，這當中有許多服務都是免費提供，而經營網站的廠商，則必須設法以不同的方式獲利。以下介紹幾種線上服務廠商常見的獲利來源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一</a:t>
            </a:r>
            <a:r>
              <a:rPr lang="en-US" altLang="zh-TW" b="1" dirty="0"/>
              <a:t>)	</a:t>
            </a:r>
            <a:r>
              <a:rPr lang="zh-TW" altLang="zh-TW" b="1" dirty="0"/>
              <a:t>廣　告</a:t>
            </a:r>
          </a:p>
          <a:p>
            <a:r>
              <a:rPr lang="zh-TW" altLang="zh-TW" dirty="0"/>
              <a:t>在網站上銷售廣告是最常見的獲利模式之一。透過銷售廣告以取得營收，廣告的形式包括了橫幅廣告、彈出式廣告、關鍵字廣告等</a:t>
            </a:r>
            <a:r>
              <a:rPr lang="zh-TW" altLang="zh-TW" dirty="0" smtClean="0"/>
              <a:t>。廣告</a:t>
            </a:r>
            <a:r>
              <a:rPr lang="zh-TW" altLang="zh-TW" dirty="0"/>
              <a:t>在各類型的電子商務網站中都會出現，以博客來網路書店為例，許多商家也會在網站上購買廣告，以提供活動或商品訊息。但是，廣告佔其營收的比例相對較低。在線上服務的網站上，廣告常常會成為主要的收入來源。這些線上服務的網站，提供服務給消費者，吸引大量消費者使用，收入來源則是購買廣告的商家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7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5.3.2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線上服務的獲利來源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二</a:t>
            </a:r>
            <a:r>
              <a:rPr lang="en-US" altLang="zh-TW" b="1" dirty="0"/>
              <a:t>)	</a:t>
            </a:r>
            <a:r>
              <a:rPr lang="zh-TW" altLang="zh-TW" b="1" dirty="0"/>
              <a:t>基礎服務免費、加值服務付費</a:t>
            </a:r>
          </a:p>
          <a:p>
            <a:r>
              <a:rPr lang="zh-TW" altLang="zh-TW" dirty="0"/>
              <a:t>服務本身即為一種商品，在日常生活中，我們常會消費許多的服務，像是交通運輸服務、美容美髮服務等，在這個情況下，服務是消費的主體，消費者因為使用服務而付費。有些時候，消費者則是因為購買商品，而獲得附加的服務，這些附加的服務可能必須付費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廠商在網站上提供免費的基礎服務，例如網路相簿、電子郵件信箱等。這些基礎服務的目的是吸引消費者，以聚集足夠的人氣，維持網站持續經營的能量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9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5.3.2  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線上服務的獲利來源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三</a:t>
            </a:r>
            <a:r>
              <a:rPr lang="en-US" altLang="zh-TW" b="1" dirty="0"/>
              <a:t>)	</a:t>
            </a:r>
            <a:r>
              <a:rPr lang="zh-TW" altLang="zh-TW" b="1" dirty="0"/>
              <a:t>服務手續費</a:t>
            </a:r>
          </a:p>
          <a:p>
            <a:r>
              <a:rPr lang="zh-TW" altLang="zh-TW" dirty="0"/>
              <a:t>一些線上服務的本身是免費的，但是使用者必須為線上服務所帶來的便利性，支付少許的服務手續費。以臺鐵網路訂票為例，消費者可以選擇自行前往火車站排隊購票，這個方式必須耗費較多的時間與精力。線上購票是個大幅提高便利性的服務，消費者只要在可以上網的地方，即可省時省力的完成購票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類似的服務手續費在日常生活中也屢見不鮮。例如便利商店提供的多媒體資訊站</a:t>
            </a:r>
            <a:r>
              <a:rPr lang="en-US" altLang="zh-TW" dirty="0"/>
              <a:t> (Kiosk)</a:t>
            </a:r>
            <a:r>
              <a:rPr lang="zh-TW" altLang="zh-TW" dirty="0"/>
              <a:t>，讓消費者可以進行繳費、購票、取票等活動，當消費者使用服務後，便利商店便會收取服務手續費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22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5.3.3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數位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內容的獲利模式 ── 訂閱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為了吸引消費者訂閱線上內容，內容供應商有幾種不同的策略</a:t>
            </a:r>
            <a:r>
              <a:rPr lang="zh-TW" altLang="zh-TW" dirty="0" smtClean="0"/>
              <a:t>：</a:t>
            </a:r>
            <a:endParaRPr lang="zh-TW" altLang="zh-TW" dirty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提供部分免費的文章供大眾閱讀，其他文章則必須付費才能取得</a:t>
            </a:r>
            <a:r>
              <a:rPr lang="zh-TW" altLang="zh-TW" b="1" dirty="0" smtClean="0">
                <a:solidFill>
                  <a:srgbClr val="000066"/>
                </a:solidFill>
              </a:rPr>
              <a:t>。</a:t>
            </a:r>
            <a:endParaRPr lang="en-US" altLang="zh-TW" b="1" dirty="0" smtClean="0">
              <a:solidFill>
                <a:srgbClr val="000066"/>
              </a:solidFill>
            </a:endParaRPr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提供節要版的數位內容，想要取得完整內容的消費者，就必須要付費</a:t>
            </a:r>
            <a:r>
              <a:rPr lang="zh-TW" altLang="zh-TW" b="1" dirty="0" smtClean="0">
                <a:solidFill>
                  <a:srgbClr val="000066"/>
                </a:solidFill>
              </a:rPr>
              <a:t>。</a:t>
            </a:r>
            <a:endParaRPr lang="en-US" altLang="zh-TW" b="1" dirty="0" smtClean="0">
              <a:solidFill>
                <a:srgbClr val="000066"/>
              </a:solidFill>
            </a:endParaRPr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提供需付費的進階資訊</a:t>
            </a:r>
            <a:r>
              <a:rPr lang="zh-TW" altLang="zh-TW" b="1" dirty="0" smtClean="0">
                <a:solidFill>
                  <a:srgbClr val="000066"/>
                </a:solidFill>
              </a:rPr>
              <a:t>。</a:t>
            </a:r>
            <a:endParaRPr lang="en-US" altLang="zh-TW" b="1" dirty="0" smtClean="0">
              <a:solidFill>
                <a:srgbClr val="000066"/>
              </a:solidFill>
            </a:endParaRPr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提供需付費的功能</a:t>
            </a:r>
            <a:r>
              <a:rPr lang="zh-TW" altLang="zh-TW" b="1" dirty="0" smtClean="0">
                <a:solidFill>
                  <a:srgbClr val="000066"/>
                </a:solidFill>
              </a:rPr>
              <a:t>。</a:t>
            </a:r>
            <a:endParaRPr lang="en-US" altLang="zh-TW" b="1" dirty="0" smtClean="0">
              <a:solidFill>
                <a:srgbClr val="000066"/>
              </a:solidFill>
            </a:endParaRPr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整合資料庫查詢。</a:t>
            </a:r>
            <a:endParaRPr lang="zh-TW" altLang="en-US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5.1.2  B2C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電子商務的演進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二</a:t>
            </a:r>
            <a:r>
              <a:rPr lang="en-US" altLang="zh-TW" b="1" dirty="0"/>
              <a:t>)	</a:t>
            </a:r>
            <a:r>
              <a:rPr lang="zh-TW" altLang="zh-TW" b="1" dirty="0"/>
              <a:t>第二階段</a:t>
            </a:r>
          </a:p>
          <a:p>
            <a:r>
              <a:rPr lang="zh-TW" altLang="zh-TW" dirty="0"/>
              <a:t>第二個階段是在</a:t>
            </a:r>
            <a:r>
              <a:rPr lang="en-US" altLang="zh-TW" dirty="0"/>
              <a:t>2000</a:t>
            </a:r>
            <a:r>
              <a:rPr lang="zh-TW" altLang="zh-TW" dirty="0"/>
              <a:t>年左右，第一代電子商務從極盛到極衰的網路泡沫化時期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最大的問題在於許多投入的人過於技術導向，而忽略了經營事業最重要的獲利模式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三</a:t>
            </a:r>
            <a:r>
              <a:rPr lang="en-US" altLang="zh-TW" b="1" dirty="0"/>
              <a:t>)	</a:t>
            </a:r>
            <a:r>
              <a:rPr lang="zh-TW" altLang="zh-TW" b="1" dirty="0"/>
              <a:t>第三階段</a:t>
            </a:r>
          </a:p>
          <a:p>
            <a:r>
              <a:rPr lang="zh-TW" altLang="zh-TW" dirty="0"/>
              <a:t>第三個階段在</a:t>
            </a:r>
            <a:r>
              <a:rPr lang="en-US" altLang="zh-TW" dirty="0"/>
              <a:t>2005</a:t>
            </a:r>
            <a:r>
              <a:rPr lang="zh-TW" altLang="zh-TW" dirty="0"/>
              <a:t>年左右，第二代電子商務成為主流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企業網站除了傳遞訊息與銷售活動，更重要的是了解消費者的需求，回應消費者的意見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在這個過程中，不僅提高了顧客的滿意度，也建立了消費者的信心，使其成為更忠誠的顧客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69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100" dirty="0" smtClean="0"/>
              <a:t>5.4  </a:t>
            </a:r>
            <a:r>
              <a:rPr lang="en-US" altLang="zh-TW" sz="3100" dirty="0" smtClean="0">
                <a:effectLst/>
              </a:rPr>
              <a:t>B2C</a:t>
            </a:r>
            <a:r>
              <a:rPr lang="zh-TW" altLang="zh-TW" sz="3100" dirty="0">
                <a:effectLst/>
              </a:rPr>
              <a:t>電子商務的關鍵成功</a:t>
            </a:r>
            <a:r>
              <a:rPr lang="zh-TW" altLang="zh-TW" sz="3100" dirty="0" smtClean="0">
                <a:effectLst/>
              </a:rPr>
              <a:t>因素</a:t>
            </a:r>
            <a:r>
              <a:rPr lang="en-US" altLang="zh-TW" sz="3100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/>
            </a:r>
            <a:br>
              <a:rPr lang="en-US" altLang="zh-TW" dirty="0" smtClean="0">
                <a:effectLst/>
              </a:rPr>
            </a:br>
            <a:r>
              <a:rPr lang="en-US" altLang="zh-TW" sz="2700" dirty="0" smtClean="0">
                <a:solidFill>
                  <a:srgbClr val="660066"/>
                </a:solidFill>
                <a:effectLst/>
              </a:rPr>
              <a:t>5.4.1</a:t>
            </a:r>
            <a:r>
              <a:rPr lang="en-US" altLang="zh-TW" sz="27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7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700" dirty="0" smtClean="0">
                <a:solidFill>
                  <a:srgbClr val="660066"/>
                </a:solidFill>
                <a:effectLst/>
              </a:rPr>
              <a:t>網站</a:t>
            </a:r>
            <a:r>
              <a:rPr lang="zh-TW" altLang="zh-TW" sz="2700" dirty="0">
                <a:solidFill>
                  <a:srgbClr val="660066"/>
                </a:solidFill>
                <a:effectLst/>
              </a:rPr>
              <a:t>服務品質</a:t>
            </a:r>
            <a:endParaRPr lang="zh-TW" altLang="en-US" sz="27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許多學者持續在探討</a:t>
            </a:r>
            <a:r>
              <a:rPr lang="en-US" altLang="zh-TW" dirty="0"/>
              <a:t>B2C</a:t>
            </a:r>
            <a:r>
              <a:rPr lang="zh-TW" altLang="zh-TW" dirty="0"/>
              <a:t>電子商務網站服務品質對消費者滿意與忠誠度的影響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第一類的四個構面：效率性、履行性、系統可用性與隱私性，屬於網站服務的核心品質構面，強調的是整個交易過程。第二類的三個構面：回應性、補償性與接觸性，是在服務失敗或發生問題時的服務復原。以下針對這七個構面做進一步的說明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效率性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意指商家提供服務的效率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履行性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代表了商家履行承諾的程度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系統可用性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係指系統提供服務的可靠性與穩定性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隱私性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強調對消費者個人資料的保護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10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5.4.1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網站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服務品質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5"/>
            </a:pPr>
            <a:r>
              <a:rPr lang="zh-TW" altLang="zh-TW" b="1" dirty="0">
                <a:solidFill>
                  <a:srgbClr val="000066"/>
                </a:solidFill>
              </a:rPr>
              <a:t>回應性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係指商家對消費者意見的回應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5"/>
            </a:pPr>
            <a:r>
              <a:rPr lang="zh-TW" altLang="zh-TW" b="1" dirty="0">
                <a:solidFill>
                  <a:srgbClr val="000066"/>
                </a:solidFill>
              </a:rPr>
              <a:t>補償性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當消費者對交易有所抱怨時，商家如何處理其不滿的情緒，並提供合理的補償，是服務失敗復原的重要工作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5"/>
            </a:pPr>
            <a:r>
              <a:rPr lang="zh-TW" altLang="zh-TW" b="1" dirty="0">
                <a:solidFill>
                  <a:srgbClr val="000066"/>
                </a:solidFill>
              </a:rPr>
              <a:t>接觸性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商家提供給消費者反應問題的管道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5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0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5.4.2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B2C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電子商務的主要困難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隨著電子商務的盛行，其經營的難度與競爭也跟著提高，其主要的困難包括下列幾項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類似商品多，比價行為使得市場競爭更為激烈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網際網路使得資訊透明度大幅提高，消費者可輕易取得提供類似商品的資訊，使得價格競爭的紅海於焉形成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知名度不易拓展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網際網路雖然有助於資訊的快速傳播，但網路上的商家眾多，許多小型商家不容易被發現，也不容易被消費者記住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服務成本高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網路商店主要採自助式服務，由消費者完成大部分的交易流程，看似可以透過減少服務人員的需求，降低服務成本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47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5.4.2  B2C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電子商務的主要困難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物流成本高且管理不易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en-US" altLang="zh-TW" dirty="0"/>
              <a:t>B2C</a:t>
            </a:r>
            <a:r>
              <a:rPr lang="zh-TW" altLang="zh-TW" dirty="0"/>
              <a:t>電子商務中，消費者所在地點是相當分散的，商家自行配送的成本非常高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進入障礙低，競爭激烈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網路開店的門檻遠比實體店鋪低，隨著各式平臺與資訊系統服務業者提供的各式開店服務成熟，更使得大量業者加入市場上競爭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消費者隱私的保護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雖然資訊安全機制持續在發展，但威脅資訊安全的技術也同樣的與時俱進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酸檸檬效應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電子商務的經營也存在著資訊不對稱的問題，消費者難以從圖片確認商品的品質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7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5.5  </a:t>
            </a:r>
            <a:r>
              <a:rPr lang="en-US" altLang="zh-TW" dirty="0" smtClean="0">
                <a:effectLst/>
              </a:rPr>
              <a:t>B2C</a:t>
            </a:r>
            <a:r>
              <a:rPr lang="zh-TW" altLang="zh-TW" dirty="0">
                <a:effectLst/>
              </a:rPr>
              <a:t>電子商務模式的範例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Lativ</a:t>
            </a:r>
            <a:r>
              <a:rPr lang="zh-TW" altLang="zh-TW" dirty="0"/>
              <a:t>是</a:t>
            </a:r>
            <a:r>
              <a:rPr lang="en-US" altLang="zh-TW" dirty="0"/>
              <a:t>2006</a:t>
            </a:r>
            <a:r>
              <a:rPr lang="zh-TW" altLang="zh-TW" dirty="0"/>
              <a:t>年成立，</a:t>
            </a:r>
            <a:r>
              <a:rPr lang="en-US" altLang="zh-TW" dirty="0"/>
              <a:t>2007</a:t>
            </a:r>
            <a:r>
              <a:rPr lang="zh-TW" altLang="zh-TW" dirty="0"/>
              <a:t>正式上網販售的網路平價國民衣商店，成立之初，便以「臺灣製」的平價時尚為號召，獲得眾多消費者的認同與肯定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差異化的商品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係以臺灣製為主要賣點，這對許多消費者而言有相當大的吸引力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優良的品質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許多消費者認為</a:t>
            </a:r>
            <a:r>
              <a:rPr lang="en-US" altLang="zh-TW" dirty="0" err="1"/>
              <a:t>Lativ</a:t>
            </a:r>
            <a:r>
              <a:rPr lang="zh-TW" altLang="zh-TW" dirty="0"/>
              <a:t>的服飾是高性價比</a:t>
            </a:r>
            <a:r>
              <a:rPr lang="en-US" altLang="zh-TW" dirty="0"/>
              <a:t> ( C/P</a:t>
            </a:r>
            <a:r>
              <a:rPr lang="zh-TW" altLang="zh-TW" dirty="0"/>
              <a:t>值</a:t>
            </a:r>
            <a:r>
              <a:rPr lang="en-US" altLang="zh-TW" dirty="0"/>
              <a:t> ) </a:t>
            </a:r>
            <a:r>
              <a:rPr lang="zh-TW" altLang="zh-TW" dirty="0"/>
              <a:t>的產品，亦即其創造了物超所值的感受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良好的購物體驗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線上商店雖然只能提供有限的感官體驗，但透過網站與交易流程的設計，仍可創造豐富且愉悅的感受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95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5.5  </a:t>
            </a:r>
            <a:r>
              <a:rPr lang="en-US" altLang="zh-TW" dirty="0">
                <a:effectLst/>
              </a:rPr>
              <a:t>B2C</a:t>
            </a:r>
            <a:r>
              <a:rPr lang="zh-TW" altLang="zh-TW" dirty="0">
                <a:effectLst/>
              </a:rPr>
              <a:t>電子商務模式的範例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善用各種行銷通路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en-US" altLang="zh-TW" dirty="0" err="1"/>
              <a:t>Lativ</a:t>
            </a:r>
            <a:r>
              <a:rPr lang="zh-TW" altLang="zh-TW" dirty="0"/>
              <a:t>的創辦人本身即熟悉行銷媒體的經營，加上對產品品質的信心，使其一開始便選擇了以大量廣告爭取能見度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 startAt="4"/>
            </a:pPr>
            <a:r>
              <a:rPr lang="zh-TW" altLang="zh-TW" b="1" dirty="0">
                <a:solidFill>
                  <a:srgbClr val="000066"/>
                </a:solidFill>
              </a:rPr>
              <a:t>人才的培養與留任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en-US" altLang="zh-TW" dirty="0" err="1"/>
              <a:t>Lativ</a:t>
            </a:r>
            <a:r>
              <a:rPr lang="zh-TW" altLang="zh-TW" dirty="0"/>
              <a:t>在</a:t>
            </a:r>
            <a:r>
              <a:rPr lang="en-US" altLang="zh-TW" dirty="0"/>
              <a:t>2012</a:t>
            </a:r>
            <a:r>
              <a:rPr lang="zh-TW" altLang="zh-TW" dirty="0"/>
              <a:t>年創造了極亮眼的營收，而更引人注目的是其在</a:t>
            </a:r>
            <a:r>
              <a:rPr lang="en-US" altLang="zh-TW" dirty="0"/>
              <a:t>2011</a:t>
            </a:r>
            <a:r>
              <a:rPr lang="zh-TW" altLang="zh-TW" dirty="0"/>
              <a:t>年時發放</a:t>
            </a:r>
            <a:r>
              <a:rPr lang="en-US" altLang="zh-TW" dirty="0"/>
              <a:t>40</a:t>
            </a:r>
            <a:r>
              <a:rPr lang="zh-TW" altLang="zh-TW" dirty="0"/>
              <a:t>個月的年終獎金，將營收直接回饋給員工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58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5.6  </a:t>
            </a:r>
            <a:r>
              <a:rPr lang="zh-TW" altLang="zh-TW" dirty="0" smtClean="0">
                <a:effectLst/>
              </a:rPr>
              <a:t>結</a:t>
            </a:r>
            <a:r>
              <a:rPr lang="zh-TW" altLang="zh-TW" dirty="0">
                <a:effectLst/>
              </a:rPr>
              <a:t>　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B2C</a:t>
            </a:r>
            <a:r>
              <a:rPr lang="zh-TW" altLang="zh-TW" dirty="0"/>
              <a:t>電子商務的商業模式與影響其成敗的關鍵因素。自從電子商務開始發展至今已有</a:t>
            </a:r>
            <a:r>
              <a:rPr lang="en-US" altLang="zh-TW" dirty="0"/>
              <a:t>20</a:t>
            </a:r>
            <a:r>
              <a:rPr lang="zh-TW" altLang="zh-TW" dirty="0"/>
              <a:t>多年的時間，不只銷售的商品變得更為多元，企業的獲利模式也有了多元的發展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不同的商品與服務大大影響了其適合的提供方式與管道，不同的工具與管道更是相輔相成，讀者們可從金融機構的服務提供方式看出端倪。銀行提供的電子化服務相當多元，包括了自動櫃員機、網路銀行、網路</a:t>
            </a:r>
            <a:r>
              <a:rPr lang="en-US" altLang="zh-TW" dirty="0"/>
              <a:t>ATM</a:t>
            </a:r>
            <a:r>
              <a:rPr lang="zh-TW" altLang="zh-TW" dirty="0"/>
              <a:t>、行動銀行等；但實體銀行也不會消失，許多銀行還另外設置了無人銀行的專區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074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985963"/>
            <a:ext cx="435292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815519" y="114489"/>
            <a:ext cx="2076961" cy="794231"/>
            <a:chOff x="2474" y="1891"/>
            <a:chExt cx="1681" cy="482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3074" y="1891"/>
              <a:ext cx="482" cy="482"/>
            </a:xfrm>
            <a:custGeom>
              <a:avLst/>
              <a:gdLst>
                <a:gd name="T0" fmla="*/ 963 w 964"/>
                <a:gd name="T1" fmla="*/ 507 h 964"/>
                <a:gd name="T2" fmla="*/ 954 w 964"/>
                <a:gd name="T3" fmla="*/ 579 h 964"/>
                <a:gd name="T4" fmla="*/ 934 w 964"/>
                <a:gd name="T5" fmla="*/ 647 h 964"/>
                <a:gd name="T6" fmla="*/ 906 w 964"/>
                <a:gd name="T7" fmla="*/ 712 h 964"/>
                <a:gd name="T8" fmla="*/ 868 w 964"/>
                <a:gd name="T9" fmla="*/ 770 h 964"/>
                <a:gd name="T10" fmla="*/ 823 w 964"/>
                <a:gd name="T11" fmla="*/ 822 h 964"/>
                <a:gd name="T12" fmla="*/ 771 w 964"/>
                <a:gd name="T13" fmla="*/ 868 h 964"/>
                <a:gd name="T14" fmla="*/ 712 w 964"/>
                <a:gd name="T15" fmla="*/ 905 h 964"/>
                <a:gd name="T16" fmla="*/ 647 w 964"/>
                <a:gd name="T17" fmla="*/ 934 h 964"/>
                <a:gd name="T18" fmla="*/ 580 w 964"/>
                <a:gd name="T19" fmla="*/ 954 h 964"/>
                <a:gd name="T20" fmla="*/ 507 w 964"/>
                <a:gd name="T21" fmla="*/ 963 h 964"/>
                <a:gd name="T22" fmla="*/ 457 w 964"/>
                <a:gd name="T23" fmla="*/ 963 h 964"/>
                <a:gd name="T24" fmla="*/ 385 w 964"/>
                <a:gd name="T25" fmla="*/ 954 h 964"/>
                <a:gd name="T26" fmla="*/ 317 w 964"/>
                <a:gd name="T27" fmla="*/ 934 h 964"/>
                <a:gd name="T28" fmla="*/ 252 w 964"/>
                <a:gd name="T29" fmla="*/ 905 h 964"/>
                <a:gd name="T30" fmla="*/ 194 w 964"/>
                <a:gd name="T31" fmla="*/ 868 h 964"/>
                <a:gd name="T32" fmla="*/ 142 w 964"/>
                <a:gd name="T33" fmla="*/ 822 h 964"/>
                <a:gd name="T34" fmla="*/ 96 w 964"/>
                <a:gd name="T35" fmla="*/ 770 h 964"/>
                <a:gd name="T36" fmla="*/ 59 w 964"/>
                <a:gd name="T37" fmla="*/ 712 h 964"/>
                <a:gd name="T38" fmla="*/ 29 w 964"/>
                <a:gd name="T39" fmla="*/ 647 h 964"/>
                <a:gd name="T40" fmla="*/ 10 w 964"/>
                <a:gd name="T41" fmla="*/ 579 h 964"/>
                <a:gd name="T42" fmla="*/ 1 w 964"/>
                <a:gd name="T43" fmla="*/ 507 h 964"/>
                <a:gd name="T44" fmla="*/ 1 w 964"/>
                <a:gd name="T45" fmla="*/ 457 h 964"/>
                <a:gd name="T46" fmla="*/ 10 w 964"/>
                <a:gd name="T47" fmla="*/ 384 h 964"/>
                <a:gd name="T48" fmla="*/ 29 w 964"/>
                <a:gd name="T49" fmla="*/ 316 h 964"/>
                <a:gd name="T50" fmla="*/ 59 w 964"/>
                <a:gd name="T51" fmla="*/ 252 h 964"/>
                <a:gd name="T52" fmla="*/ 96 w 964"/>
                <a:gd name="T53" fmla="*/ 193 h 964"/>
                <a:gd name="T54" fmla="*/ 142 w 964"/>
                <a:gd name="T55" fmla="*/ 141 h 964"/>
                <a:gd name="T56" fmla="*/ 194 w 964"/>
                <a:gd name="T57" fmla="*/ 95 h 964"/>
                <a:gd name="T58" fmla="*/ 252 w 964"/>
                <a:gd name="T59" fmla="*/ 58 h 964"/>
                <a:gd name="T60" fmla="*/ 317 w 964"/>
                <a:gd name="T61" fmla="*/ 29 h 964"/>
                <a:gd name="T62" fmla="*/ 385 w 964"/>
                <a:gd name="T63" fmla="*/ 10 h 964"/>
                <a:gd name="T64" fmla="*/ 457 w 964"/>
                <a:gd name="T65" fmla="*/ 1 h 964"/>
                <a:gd name="T66" fmla="*/ 507 w 964"/>
                <a:gd name="T67" fmla="*/ 1 h 964"/>
                <a:gd name="T68" fmla="*/ 580 w 964"/>
                <a:gd name="T69" fmla="*/ 10 h 964"/>
                <a:gd name="T70" fmla="*/ 647 w 964"/>
                <a:gd name="T71" fmla="*/ 29 h 964"/>
                <a:gd name="T72" fmla="*/ 712 w 964"/>
                <a:gd name="T73" fmla="*/ 58 h 964"/>
                <a:gd name="T74" fmla="*/ 771 w 964"/>
                <a:gd name="T75" fmla="*/ 95 h 964"/>
                <a:gd name="T76" fmla="*/ 823 w 964"/>
                <a:gd name="T77" fmla="*/ 141 h 964"/>
                <a:gd name="T78" fmla="*/ 868 w 964"/>
                <a:gd name="T79" fmla="*/ 193 h 964"/>
                <a:gd name="T80" fmla="*/ 906 w 964"/>
                <a:gd name="T81" fmla="*/ 252 h 964"/>
                <a:gd name="T82" fmla="*/ 934 w 964"/>
                <a:gd name="T83" fmla="*/ 316 h 964"/>
                <a:gd name="T84" fmla="*/ 954 w 964"/>
                <a:gd name="T85" fmla="*/ 384 h 964"/>
                <a:gd name="T86" fmla="*/ 963 w 964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4" h="964">
                  <a:moveTo>
                    <a:pt x="964" y="482"/>
                  </a:moveTo>
                  <a:lnTo>
                    <a:pt x="964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2" y="625"/>
                  </a:lnTo>
                  <a:lnTo>
                    <a:pt x="934" y="647"/>
                  </a:lnTo>
                  <a:lnTo>
                    <a:pt x="926" y="669"/>
                  </a:lnTo>
                  <a:lnTo>
                    <a:pt x="916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8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6" y="838"/>
                  </a:lnTo>
                  <a:lnTo>
                    <a:pt x="788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1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2" y="964"/>
                  </a:lnTo>
                  <a:lnTo>
                    <a:pt x="482" y="964"/>
                  </a:lnTo>
                  <a:lnTo>
                    <a:pt x="457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2" y="894"/>
                  </a:lnTo>
                  <a:lnTo>
                    <a:pt x="212" y="881"/>
                  </a:lnTo>
                  <a:lnTo>
                    <a:pt x="194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6" y="770"/>
                  </a:lnTo>
                  <a:lnTo>
                    <a:pt x="83" y="751"/>
                  </a:lnTo>
                  <a:lnTo>
                    <a:pt x="70" y="731"/>
                  </a:lnTo>
                  <a:lnTo>
                    <a:pt x="59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10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10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9" y="252"/>
                  </a:lnTo>
                  <a:lnTo>
                    <a:pt x="70" y="232"/>
                  </a:lnTo>
                  <a:lnTo>
                    <a:pt x="83" y="213"/>
                  </a:lnTo>
                  <a:lnTo>
                    <a:pt x="96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4" y="95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7" y="1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1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8" y="110"/>
                  </a:lnTo>
                  <a:lnTo>
                    <a:pt x="806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8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6" y="273"/>
                  </a:lnTo>
                  <a:lnTo>
                    <a:pt x="926" y="295"/>
                  </a:lnTo>
                  <a:lnTo>
                    <a:pt x="934" y="316"/>
                  </a:lnTo>
                  <a:lnTo>
                    <a:pt x="942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4" y="482"/>
                  </a:lnTo>
                  <a:lnTo>
                    <a:pt x="964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2474" y="1891"/>
              <a:ext cx="481" cy="482"/>
            </a:xfrm>
            <a:custGeom>
              <a:avLst/>
              <a:gdLst>
                <a:gd name="T0" fmla="*/ 963 w 963"/>
                <a:gd name="T1" fmla="*/ 507 h 964"/>
                <a:gd name="T2" fmla="*/ 954 w 963"/>
                <a:gd name="T3" fmla="*/ 579 h 964"/>
                <a:gd name="T4" fmla="*/ 934 w 963"/>
                <a:gd name="T5" fmla="*/ 647 h 964"/>
                <a:gd name="T6" fmla="*/ 905 w 963"/>
                <a:gd name="T7" fmla="*/ 712 h 964"/>
                <a:gd name="T8" fmla="*/ 867 w 963"/>
                <a:gd name="T9" fmla="*/ 770 h 964"/>
                <a:gd name="T10" fmla="*/ 822 w 963"/>
                <a:gd name="T11" fmla="*/ 822 h 964"/>
                <a:gd name="T12" fmla="*/ 769 w 963"/>
                <a:gd name="T13" fmla="*/ 868 h 964"/>
                <a:gd name="T14" fmla="*/ 711 w 963"/>
                <a:gd name="T15" fmla="*/ 905 h 964"/>
                <a:gd name="T16" fmla="*/ 647 w 963"/>
                <a:gd name="T17" fmla="*/ 934 h 964"/>
                <a:gd name="T18" fmla="*/ 578 w 963"/>
                <a:gd name="T19" fmla="*/ 954 h 964"/>
                <a:gd name="T20" fmla="*/ 507 w 963"/>
                <a:gd name="T21" fmla="*/ 963 h 964"/>
                <a:gd name="T22" fmla="*/ 456 w 963"/>
                <a:gd name="T23" fmla="*/ 963 h 964"/>
                <a:gd name="T24" fmla="*/ 385 w 963"/>
                <a:gd name="T25" fmla="*/ 954 h 964"/>
                <a:gd name="T26" fmla="*/ 315 w 963"/>
                <a:gd name="T27" fmla="*/ 934 h 964"/>
                <a:gd name="T28" fmla="*/ 252 w 963"/>
                <a:gd name="T29" fmla="*/ 905 h 964"/>
                <a:gd name="T30" fmla="*/ 193 w 963"/>
                <a:gd name="T31" fmla="*/ 868 h 964"/>
                <a:gd name="T32" fmla="*/ 140 w 963"/>
                <a:gd name="T33" fmla="*/ 822 h 964"/>
                <a:gd name="T34" fmla="*/ 95 w 963"/>
                <a:gd name="T35" fmla="*/ 770 h 964"/>
                <a:gd name="T36" fmla="*/ 57 w 963"/>
                <a:gd name="T37" fmla="*/ 712 h 964"/>
                <a:gd name="T38" fmla="*/ 29 w 963"/>
                <a:gd name="T39" fmla="*/ 647 h 964"/>
                <a:gd name="T40" fmla="*/ 9 w 963"/>
                <a:gd name="T41" fmla="*/ 579 h 964"/>
                <a:gd name="T42" fmla="*/ 0 w 963"/>
                <a:gd name="T43" fmla="*/ 507 h 964"/>
                <a:gd name="T44" fmla="*/ 0 w 963"/>
                <a:gd name="T45" fmla="*/ 457 h 964"/>
                <a:gd name="T46" fmla="*/ 9 w 963"/>
                <a:gd name="T47" fmla="*/ 384 h 964"/>
                <a:gd name="T48" fmla="*/ 29 w 963"/>
                <a:gd name="T49" fmla="*/ 316 h 964"/>
                <a:gd name="T50" fmla="*/ 57 w 963"/>
                <a:gd name="T51" fmla="*/ 252 h 964"/>
                <a:gd name="T52" fmla="*/ 95 w 963"/>
                <a:gd name="T53" fmla="*/ 193 h 964"/>
                <a:gd name="T54" fmla="*/ 140 w 963"/>
                <a:gd name="T55" fmla="*/ 141 h 964"/>
                <a:gd name="T56" fmla="*/ 193 w 963"/>
                <a:gd name="T57" fmla="*/ 95 h 964"/>
                <a:gd name="T58" fmla="*/ 252 w 963"/>
                <a:gd name="T59" fmla="*/ 58 h 964"/>
                <a:gd name="T60" fmla="*/ 315 w 963"/>
                <a:gd name="T61" fmla="*/ 29 h 964"/>
                <a:gd name="T62" fmla="*/ 385 w 963"/>
                <a:gd name="T63" fmla="*/ 10 h 964"/>
                <a:gd name="T64" fmla="*/ 456 w 963"/>
                <a:gd name="T65" fmla="*/ 1 h 964"/>
                <a:gd name="T66" fmla="*/ 507 w 963"/>
                <a:gd name="T67" fmla="*/ 1 h 964"/>
                <a:gd name="T68" fmla="*/ 578 w 963"/>
                <a:gd name="T69" fmla="*/ 10 h 964"/>
                <a:gd name="T70" fmla="*/ 647 w 963"/>
                <a:gd name="T71" fmla="*/ 29 h 964"/>
                <a:gd name="T72" fmla="*/ 711 w 963"/>
                <a:gd name="T73" fmla="*/ 58 h 964"/>
                <a:gd name="T74" fmla="*/ 769 w 963"/>
                <a:gd name="T75" fmla="*/ 95 h 964"/>
                <a:gd name="T76" fmla="*/ 822 w 963"/>
                <a:gd name="T77" fmla="*/ 141 h 964"/>
                <a:gd name="T78" fmla="*/ 867 w 963"/>
                <a:gd name="T79" fmla="*/ 193 h 964"/>
                <a:gd name="T80" fmla="*/ 905 w 963"/>
                <a:gd name="T81" fmla="*/ 252 h 964"/>
                <a:gd name="T82" fmla="*/ 934 w 963"/>
                <a:gd name="T83" fmla="*/ 316 h 964"/>
                <a:gd name="T84" fmla="*/ 954 w 963"/>
                <a:gd name="T85" fmla="*/ 384 h 964"/>
                <a:gd name="T86" fmla="*/ 963 w 963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964">
                  <a:moveTo>
                    <a:pt x="963" y="482"/>
                  </a:moveTo>
                  <a:lnTo>
                    <a:pt x="963" y="482"/>
                  </a:lnTo>
                  <a:lnTo>
                    <a:pt x="963" y="507"/>
                  </a:lnTo>
                  <a:lnTo>
                    <a:pt x="961" y="531"/>
                  </a:lnTo>
                  <a:lnTo>
                    <a:pt x="957" y="555"/>
                  </a:lnTo>
                  <a:lnTo>
                    <a:pt x="954" y="579"/>
                  </a:lnTo>
                  <a:lnTo>
                    <a:pt x="948" y="602"/>
                  </a:lnTo>
                  <a:lnTo>
                    <a:pt x="941" y="625"/>
                  </a:lnTo>
                  <a:lnTo>
                    <a:pt x="934" y="647"/>
                  </a:lnTo>
                  <a:lnTo>
                    <a:pt x="925" y="669"/>
                  </a:lnTo>
                  <a:lnTo>
                    <a:pt x="916" y="691"/>
                  </a:lnTo>
                  <a:lnTo>
                    <a:pt x="905" y="712"/>
                  </a:lnTo>
                  <a:lnTo>
                    <a:pt x="894" y="731"/>
                  </a:lnTo>
                  <a:lnTo>
                    <a:pt x="881" y="751"/>
                  </a:lnTo>
                  <a:lnTo>
                    <a:pt x="867" y="770"/>
                  </a:lnTo>
                  <a:lnTo>
                    <a:pt x="853" y="789"/>
                  </a:lnTo>
                  <a:lnTo>
                    <a:pt x="838" y="806"/>
                  </a:lnTo>
                  <a:lnTo>
                    <a:pt x="822" y="822"/>
                  </a:lnTo>
                  <a:lnTo>
                    <a:pt x="805" y="838"/>
                  </a:lnTo>
                  <a:lnTo>
                    <a:pt x="788" y="853"/>
                  </a:lnTo>
                  <a:lnTo>
                    <a:pt x="769" y="868"/>
                  </a:lnTo>
                  <a:lnTo>
                    <a:pt x="751" y="881"/>
                  </a:lnTo>
                  <a:lnTo>
                    <a:pt x="731" y="894"/>
                  </a:lnTo>
                  <a:lnTo>
                    <a:pt x="711" y="905"/>
                  </a:lnTo>
                  <a:lnTo>
                    <a:pt x="690" y="917"/>
                  </a:lnTo>
                  <a:lnTo>
                    <a:pt x="669" y="926"/>
                  </a:lnTo>
                  <a:lnTo>
                    <a:pt x="647" y="934"/>
                  </a:lnTo>
                  <a:lnTo>
                    <a:pt x="624" y="942"/>
                  </a:lnTo>
                  <a:lnTo>
                    <a:pt x="602" y="949"/>
                  </a:lnTo>
                  <a:lnTo>
                    <a:pt x="578" y="954"/>
                  </a:lnTo>
                  <a:lnTo>
                    <a:pt x="555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1" y="964"/>
                  </a:lnTo>
                  <a:lnTo>
                    <a:pt x="481" y="964"/>
                  </a:lnTo>
                  <a:lnTo>
                    <a:pt x="456" y="963"/>
                  </a:lnTo>
                  <a:lnTo>
                    <a:pt x="432" y="962"/>
                  </a:lnTo>
                  <a:lnTo>
                    <a:pt x="408" y="958"/>
                  </a:lnTo>
                  <a:lnTo>
                    <a:pt x="385" y="954"/>
                  </a:lnTo>
                  <a:lnTo>
                    <a:pt x="360" y="949"/>
                  </a:lnTo>
                  <a:lnTo>
                    <a:pt x="339" y="942"/>
                  </a:lnTo>
                  <a:lnTo>
                    <a:pt x="315" y="934"/>
                  </a:lnTo>
                  <a:lnTo>
                    <a:pt x="294" y="926"/>
                  </a:lnTo>
                  <a:lnTo>
                    <a:pt x="273" y="917"/>
                  </a:lnTo>
                  <a:lnTo>
                    <a:pt x="252" y="905"/>
                  </a:lnTo>
                  <a:lnTo>
                    <a:pt x="231" y="894"/>
                  </a:lnTo>
                  <a:lnTo>
                    <a:pt x="212" y="881"/>
                  </a:lnTo>
                  <a:lnTo>
                    <a:pt x="193" y="868"/>
                  </a:lnTo>
                  <a:lnTo>
                    <a:pt x="175" y="853"/>
                  </a:lnTo>
                  <a:lnTo>
                    <a:pt x="158" y="838"/>
                  </a:lnTo>
                  <a:lnTo>
                    <a:pt x="140" y="822"/>
                  </a:lnTo>
                  <a:lnTo>
                    <a:pt x="124" y="806"/>
                  </a:lnTo>
                  <a:lnTo>
                    <a:pt x="109" y="789"/>
                  </a:lnTo>
                  <a:lnTo>
                    <a:pt x="95" y="770"/>
                  </a:lnTo>
                  <a:lnTo>
                    <a:pt x="82" y="751"/>
                  </a:lnTo>
                  <a:lnTo>
                    <a:pt x="69" y="731"/>
                  </a:lnTo>
                  <a:lnTo>
                    <a:pt x="57" y="712"/>
                  </a:lnTo>
                  <a:lnTo>
                    <a:pt x="47" y="691"/>
                  </a:lnTo>
                  <a:lnTo>
                    <a:pt x="38" y="669"/>
                  </a:lnTo>
                  <a:lnTo>
                    <a:pt x="29" y="647"/>
                  </a:lnTo>
                  <a:lnTo>
                    <a:pt x="22" y="625"/>
                  </a:lnTo>
                  <a:lnTo>
                    <a:pt x="15" y="602"/>
                  </a:lnTo>
                  <a:lnTo>
                    <a:pt x="9" y="579"/>
                  </a:lnTo>
                  <a:lnTo>
                    <a:pt x="6" y="555"/>
                  </a:lnTo>
                  <a:lnTo>
                    <a:pt x="2" y="531"/>
                  </a:lnTo>
                  <a:lnTo>
                    <a:pt x="0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57"/>
                  </a:lnTo>
                  <a:lnTo>
                    <a:pt x="2" y="433"/>
                  </a:lnTo>
                  <a:lnTo>
                    <a:pt x="6" y="409"/>
                  </a:lnTo>
                  <a:lnTo>
                    <a:pt x="9" y="384"/>
                  </a:lnTo>
                  <a:lnTo>
                    <a:pt x="15" y="361"/>
                  </a:lnTo>
                  <a:lnTo>
                    <a:pt x="22" y="338"/>
                  </a:lnTo>
                  <a:lnTo>
                    <a:pt x="29" y="316"/>
                  </a:lnTo>
                  <a:lnTo>
                    <a:pt x="38" y="295"/>
                  </a:lnTo>
                  <a:lnTo>
                    <a:pt x="47" y="273"/>
                  </a:lnTo>
                  <a:lnTo>
                    <a:pt x="57" y="252"/>
                  </a:lnTo>
                  <a:lnTo>
                    <a:pt x="69" y="232"/>
                  </a:lnTo>
                  <a:lnTo>
                    <a:pt x="82" y="213"/>
                  </a:lnTo>
                  <a:lnTo>
                    <a:pt x="95" y="193"/>
                  </a:lnTo>
                  <a:lnTo>
                    <a:pt x="109" y="176"/>
                  </a:lnTo>
                  <a:lnTo>
                    <a:pt x="124" y="157"/>
                  </a:lnTo>
                  <a:lnTo>
                    <a:pt x="140" y="141"/>
                  </a:lnTo>
                  <a:lnTo>
                    <a:pt x="158" y="125"/>
                  </a:lnTo>
                  <a:lnTo>
                    <a:pt x="175" y="110"/>
                  </a:lnTo>
                  <a:lnTo>
                    <a:pt x="193" y="95"/>
                  </a:lnTo>
                  <a:lnTo>
                    <a:pt x="212" y="82"/>
                  </a:lnTo>
                  <a:lnTo>
                    <a:pt x="231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5" y="29"/>
                  </a:lnTo>
                  <a:lnTo>
                    <a:pt x="339" y="21"/>
                  </a:lnTo>
                  <a:lnTo>
                    <a:pt x="360" y="16"/>
                  </a:lnTo>
                  <a:lnTo>
                    <a:pt x="385" y="10"/>
                  </a:lnTo>
                  <a:lnTo>
                    <a:pt x="408" y="5"/>
                  </a:lnTo>
                  <a:lnTo>
                    <a:pt x="432" y="3"/>
                  </a:lnTo>
                  <a:lnTo>
                    <a:pt x="456" y="1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2" y="16"/>
                  </a:lnTo>
                  <a:lnTo>
                    <a:pt x="624" y="21"/>
                  </a:lnTo>
                  <a:lnTo>
                    <a:pt x="647" y="29"/>
                  </a:lnTo>
                  <a:lnTo>
                    <a:pt x="669" y="38"/>
                  </a:lnTo>
                  <a:lnTo>
                    <a:pt x="690" y="48"/>
                  </a:lnTo>
                  <a:lnTo>
                    <a:pt x="711" y="58"/>
                  </a:lnTo>
                  <a:lnTo>
                    <a:pt x="731" y="70"/>
                  </a:lnTo>
                  <a:lnTo>
                    <a:pt x="751" y="82"/>
                  </a:lnTo>
                  <a:lnTo>
                    <a:pt x="769" y="95"/>
                  </a:lnTo>
                  <a:lnTo>
                    <a:pt x="788" y="110"/>
                  </a:lnTo>
                  <a:lnTo>
                    <a:pt x="805" y="125"/>
                  </a:lnTo>
                  <a:lnTo>
                    <a:pt x="822" y="141"/>
                  </a:lnTo>
                  <a:lnTo>
                    <a:pt x="838" y="157"/>
                  </a:lnTo>
                  <a:lnTo>
                    <a:pt x="853" y="176"/>
                  </a:lnTo>
                  <a:lnTo>
                    <a:pt x="867" y="193"/>
                  </a:lnTo>
                  <a:lnTo>
                    <a:pt x="881" y="213"/>
                  </a:lnTo>
                  <a:lnTo>
                    <a:pt x="894" y="232"/>
                  </a:lnTo>
                  <a:lnTo>
                    <a:pt x="905" y="252"/>
                  </a:lnTo>
                  <a:lnTo>
                    <a:pt x="916" y="273"/>
                  </a:lnTo>
                  <a:lnTo>
                    <a:pt x="925" y="295"/>
                  </a:lnTo>
                  <a:lnTo>
                    <a:pt x="934" y="316"/>
                  </a:lnTo>
                  <a:lnTo>
                    <a:pt x="941" y="338"/>
                  </a:lnTo>
                  <a:lnTo>
                    <a:pt x="948" y="361"/>
                  </a:lnTo>
                  <a:lnTo>
                    <a:pt x="954" y="384"/>
                  </a:lnTo>
                  <a:lnTo>
                    <a:pt x="957" y="409"/>
                  </a:lnTo>
                  <a:lnTo>
                    <a:pt x="961" y="433"/>
                  </a:lnTo>
                  <a:lnTo>
                    <a:pt x="963" y="457"/>
                  </a:lnTo>
                  <a:lnTo>
                    <a:pt x="963" y="482"/>
                  </a:lnTo>
                  <a:lnTo>
                    <a:pt x="963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3673" y="1891"/>
              <a:ext cx="482" cy="482"/>
            </a:xfrm>
            <a:custGeom>
              <a:avLst/>
              <a:gdLst>
                <a:gd name="T0" fmla="*/ 963 w 965"/>
                <a:gd name="T1" fmla="*/ 507 h 964"/>
                <a:gd name="T2" fmla="*/ 954 w 965"/>
                <a:gd name="T3" fmla="*/ 579 h 964"/>
                <a:gd name="T4" fmla="*/ 935 w 965"/>
                <a:gd name="T5" fmla="*/ 647 h 964"/>
                <a:gd name="T6" fmla="*/ 906 w 965"/>
                <a:gd name="T7" fmla="*/ 712 h 964"/>
                <a:gd name="T8" fmla="*/ 869 w 965"/>
                <a:gd name="T9" fmla="*/ 770 h 964"/>
                <a:gd name="T10" fmla="*/ 823 w 965"/>
                <a:gd name="T11" fmla="*/ 822 h 964"/>
                <a:gd name="T12" fmla="*/ 771 w 965"/>
                <a:gd name="T13" fmla="*/ 868 h 964"/>
                <a:gd name="T14" fmla="*/ 712 w 965"/>
                <a:gd name="T15" fmla="*/ 905 h 964"/>
                <a:gd name="T16" fmla="*/ 648 w 965"/>
                <a:gd name="T17" fmla="*/ 934 h 964"/>
                <a:gd name="T18" fmla="*/ 580 w 965"/>
                <a:gd name="T19" fmla="*/ 954 h 964"/>
                <a:gd name="T20" fmla="*/ 507 w 965"/>
                <a:gd name="T21" fmla="*/ 963 h 964"/>
                <a:gd name="T22" fmla="*/ 458 w 965"/>
                <a:gd name="T23" fmla="*/ 963 h 964"/>
                <a:gd name="T24" fmla="*/ 385 w 965"/>
                <a:gd name="T25" fmla="*/ 954 h 964"/>
                <a:gd name="T26" fmla="*/ 317 w 965"/>
                <a:gd name="T27" fmla="*/ 934 h 964"/>
                <a:gd name="T28" fmla="*/ 253 w 965"/>
                <a:gd name="T29" fmla="*/ 905 h 964"/>
                <a:gd name="T30" fmla="*/ 194 w 965"/>
                <a:gd name="T31" fmla="*/ 868 h 964"/>
                <a:gd name="T32" fmla="*/ 142 w 965"/>
                <a:gd name="T33" fmla="*/ 822 h 964"/>
                <a:gd name="T34" fmla="*/ 97 w 965"/>
                <a:gd name="T35" fmla="*/ 770 h 964"/>
                <a:gd name="T36" fmla="*/ 59 w 965"/>
                <a:gd name="T37" fmla="*/ 712 h 964"/>
                <a:gd name="T38" fmla="*/ 30 w 965"/>
                <a:gd name="T39" fmla="*/ 647 h 964"/>
                <a:gd name="T40" fmla="*/ 11 w 965"/>
                <a:gd name="T41" fmla="*/ 579 h 964"/>
                <a:gd name="T42" fmla="*/ 1 w 965"/>
                <a:gd name="T43" fmla="*/ 507 h 964"/>
                <a:gd name="T44" fmla="*/ 1 w 965"/>
                <a:gd name="T45" fmla="*/ 457 h 964"/>
                <a:gd name="T46" fmla="*/ 11 w 965"/>
                <a:gd name="T47" fmla="*/ 384 h 964"/>
                <a:gd name="T48" fmla="*/ 30 w 965"/>
                <a:gd name="T49" fmla="*/ 316 h 964"/>
                <a:gd name="T50" fmla="*/ 59 w 965"/>
                <a:gd name="T51" fmla="*/ 252 h 964"/>
                <a:gd name="T52" fmla="*/ 97 w 965"/>
                <a:gd name="T53" fmla="*/ 193 h 964"/>
                <a:gd name="T54" fmla="*/ 142 w 965"/>
                <a:gd name="T55" fmla="*/ 141 h 964"/>
                <a:gd name="T56" fmla="*/ 194 w 965"/>
                <a:gd name="T57" fmla="*/ 95 h 964"/>
                <a:gd name="T58" fmla="*/ 253 w 965"/>
                <a:gd name="T59" fmla="*/ 58 h 964"/>
                <a:gd name="T60" fmla="*/ 317 w 965"/>
                <a:gd name="T61" fmla="*/ 29 h 964"/>
                <a:gd name="T62" fmla="*/ 385 w 965"/>
                <a:gd name="T63" fmla="*/ 10 h 964"/>
                <a:gd name="T64" fmla="*/ 458 w 965"/>
                <a:gd name="T65" fmla="*/ 1 h 964"/>
                <a:gd name="T66" fmla="*/ 507 w 965"/>
                <a:gd name="T67" fmla="*/ 1 h 964"/>
                <a:gd name="T68" fmla="*/ 580 w 965"/>
                <a:gd name="T69" fmla="*/ 10 h 964"/>
                <a:gd name="T70" fmla="*/ 648 w 965"/>
                <a:gd name="T71" fmla="*/ 29 h 964"/>
                <a:gd name="T72" fmla="*/ 712 w 965"/>
                <a:gd name="T73" fmla="*/ 58 h 964"/>
                <a:gd name="T74" fmla="*/ 771 w 965"/>
                <a:gd name="T75" fmla="*/ 95 h 964"/>
                <a:gd name="T76" fmla="*/ 823 w 965"/>
                <a:gd name="T77" fmla="*/ 141 h 964"/>
                <a:gd name="T78" fmla="*/ 869 w 965"/>
                <a:gd name="T79" fmla="*/ 193 h 964"/>
                <a:gd name="T80" fmla="*/ 906 w 965"/>
                <a:gd name="T81" fmla="*/ 252 h 964"/>
                <a:gd name="T82" fmla="*/ 935 w 965"/>
                <a:gd name="T83" fmla="*/ 316 h 964"/>
                <a:gd name="T84" fmla="*/ 954 w 965"/>
                <a:gd name="T85" fmla="*/ 384 h 964"/>
                <a:gd name="T86" fmla="*/ 963 w 965"/>
                <a:gd name="T87" fmla="*/ 4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5" h="964">
                  <a:moveTo>
                    <a:pt x="965" y="482"/>
                  </a:moveTo>
                  <a:lnTo>
                    <a:pt x="965" y="482"/>
                  </a:lnTo>
                  <a:lnTo>
                    <a:pt x="963" y="507"/>
                  </a:lnTo>
                  <a:lnTo>
                    <a:pt x="962" y="531"/>
                  </a:lnTo>
                  <a:lnTo>
                    <a:pt x="959" y="555"/>
                  </a:lnTo>
                  <a:lnTo>
                    <a:pt x="954" y="579"/>
                  </a:lnTo>
                  <a:lnTo>
                    <a:pt x="950" y="602"/>
                  </a:lnTo>
                  <a:lnTo>
                    <a:pt x="943" y="625"/>
                  </a:lnTo>
                  <a:lnTo>
                    <a:pt x="935" y="647"/>
                  </a:lnTo>
                  <a:lnTo>
                    <a:pt x="927" y="669"/>
                  </a:lnTo>
                  <a:lnTo>
                    <a:pt x="917" y="691"/>
                  </a:lnTo>
                  <a:lnTo>
                    <a:pt x="906" y="712"/>
                  </a:lnTo>
                  <a:lnTo>
                    <a:pt x="894" y="731"/>
                  </a:lnTo>
                  <a:lnTo>
                    <a:pt x="882" y="751"/>
                  </a:lnTo>
                  <a:lnTo>
                    <a:pt x="869" y="770"/>
                  </a:lnTo>
                  <a:lnTo>
                    <a:pt x="854" y="789"/>
                  </a:lnTo>
                  <a:lnTo>
                    <a:pt x="839" y="806"/>
                  </a:lnTo>
                  <a:lnTo>
                    <a:pt x="823" y="822"/>
                  </a:lnTo>
                  <a:lnTo>
                    <a:pt x="807" y="838"/>
                  </a:lnTo>
                  <a:lnTo>
                    <a:pt x="789" y="853"/>
                  </a:lnTo>
                  <a:lnTo>
                    <a:pt x="771" y="868"/>
                  </a:lnTo>
                  <a:lnTo>
                    <a:pt x="751" y="881"/>
                  </a:lnTo>
                  <a:lnTo>
                    <a:pt x="732" y="894"/>
                  </a:lnTo>
                  <a:lnTo>
                    <a:pt x="712" y="905"/>
                  </a:lnTo>
                  <a:lnTo>
                    <a:pt x="692" y="917"/>
                  </a:lnTo>
                  <a:lnTo>
                    <a:pt x="670" y="926"/>
                  </a:lnTo>
                  <a:lnTo>
                    <a:pt x="648" y="934"/>
                  </a:lnTo>
                  <a:lnTo>
                    <a:pt x="626" y="942"/>
                  </a:lnTo>
                  <a:lnTo>
                    <a:pt x="603" y="949"/>
                  </a:lnTo>
                  <a:lnTo>
                    <a:pt x="580" y="954"/>
                  </a:lnTo>
                  <a:lnTo>
                    <a:pt x="556" y="958"/>
                  </a:lnTo>
                  <a:lnTo>
                    <a:pt x="531" y="962"/>
                  </a:lnTo>
                  <a:lnTo>
                    <a:pt x="507" y="963"/>
                  </a:lnTo>
                  <a:lnTo>
                    <a:pt x="483" y="964"/>
                  </a:lnTo>
                  <a:lnTo>
                    <a:pt x="483" y="964"/>
                  </a:lnTo>
                  <a:lnTo>
                    <a:pt x="458" y="963"/>
                  </a:lnTo>
                  <a:lnTo>
                    <a:pt x="433" y="962"/>
                  </a:lnTo>
                  <a:lnTo>
                    <a:pt x="409" y="958"/>
                  </a:lnTo>
                  <a:lnTo>
                    <a:pt x="385" y="954"/>
                  </a:lnTo>
                  <a:lnTo>
                    <a:pt x="362" y="949"/>
                  </a:lnTo>
                  <a:lnTo>
                    <a:pt x="339" y="942"/>
                  </a:lnTo>
                  <a:lnTo>
                    <a:pt x="317" y="934"/>
                  </a:lnTo>
                  <a:lnTo>
                    <a:pt x="295" y="926"/>
                  </a:lnTo>
                  <a:lnTo>
                    <a:pt x="273" y="917"/>
                  </a:lnTo>
                  <a:lnTo>
                    <a:pt x="253" y="905"/>
                  </a:lnTo>
                  <a:lnTo>
                    <a:pt x="233" y="894"/>
                  </a:lnTo>
                  <a:lnTo>
                    <a:pt x="213" y="881"/>
                  </a:lnTo>
                  <a:lnTo>
                    <a:pt x="194" y="868"/>
                  </a:lnTo>
                  <a:lnTo>
                    <a:pt x="177" y="853"/>
                  </a:lnTo>
                  <a:lnTo>
                    <a:pt x="158" y="838"/>
                  </a:lnTo>
                  <a:lnTo>
                    <a:pt x="142" y="822"/>
                  </a:lnTo>
                  <a:lnTo>
                    <a:pt x="126" y="806"/>
                  </a:lnTo>
                  <a:lnTo>
                    <a:pt x="111" y="789"/>
                  </a:lnTo>
                  <a:lnTo>
                    <a:pt x="97" y="770"/>
                  </a:lnTo>
                  <a:lnTo>
                    <a:pt x="83" y="751"/>
                  </a:lnTo>
                  <a:lnTo>
                    <a:pt x="71" y="731"/>
                  </a:lnTo>
                  <a:lnTo>
                    <a:pt x="59" y="712"/>
                  </a:lnTo>
                  <a:lnTo>
                    <a:pt x="49" y="691"/>
                  </a:lnTo>
                  <a:lnTo>
                    <a:pt x="38" y="669"/>
                  </a:lnTo>
                  <a:lnTo>
                    <a:pt x="30" y="647"/>
                  </a:lnTo>
                  <a:lnTo>
                    <a:pt x="22" y="625"/>
                  </a:lnTo>
                  <a:lnTo>
                    <a:pt x="16" y="602"/>
                  </a:lnTo>
                  <a:lnTo>
                    <a:pt x="11" y="579"/>
                  </a:lnTo>
                  <a:lnTo>
                    <a:pt x="6" y="555"/>
                  </a:lnTo>
                  <a:lnTo>
                    <a:pt x="4" y="531"/>
                  </a:lnTo>
                  <a:lnTo>
                    <a:pt x="1" y="507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" y="457"/>
                  </a:lnTo>
                  <a:lnTo>
                    <a:pt x="4" y="433"/>
                  </a:lnTo>
                  <a:lnTo>
                    <a:pt x="6" y="409"/>
                  </a:lnTo>
                  <a:lnTo>
                    <a:pt x="11" y="384"/>
                  </a:lnTo>
                  <a:lnTo>
                    <a:pt x="16" y="361"/>
                  </a:lnTo>
                  <a:lnTo>
                    <a:pt x="22" y="338"/>
                  </a:lnTo>
                  <a:lnTo>
                    <a:pt x="30" y="316"/>
                  </a:lnTo>
                  <a:lnTo>
                    <a:pt x="38" y="295"/>
                  </a:lnTo>
                  <a:lnTo>
                    <a:pt x="49" y="273"/>
                  </a:lnTo>
                  <a:lnTo>
                    <a:pt x="59" y="252"/>
                  </a:lnTo>
                  <a:lnTo>
                    <a:pt x="71" y="232"/>
                  </a:lnTo>
                  <a:lnTo>
                    <a:pt x="83" y="213"/>
                  </a:lnTo>
                  <a:lnTo>
                    <a:pt x="97" y="193"/>
                  </a:lnTo>
                  <a:lnTo>
                    <a:pt x="111" y="176"/>
                  </a:lnTo>
                  <a:lnTo>
                    <a:pt x="126" y="157"/>
                  </a:lnTo>
                  <a:lnTo>
                    <a:pt x="142" y="141"/>
                  </a:lnTo>
                  <a:lnTo>
                    <a:pt x="158" y="125"/>
                  </a:lnTo>
                  <a:lnTo>
                    <a:pt x="177" y="110"/>
                  </a:lnTo>
                  <a:lnTo>
                    <a:pt x="194" y="95"/>
                  </a:lnTo>
                  <a:lnTo>
                    <a:pt x="213" y="82"/>
                  </a:lnTo>
                  <a:lnTo>
                    <a:pt x="233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7" y="29"/>
                  </a:lnTo>
                  <a:lnTo>
                    <a:pt x="339" y="21"/>
                  </a:lnTo>
                  <a:lnTo>
                    <a:pt x="362" y="16"/>
                  </a:lnTo>
                  <a:lnTo>
                    <a:pt x="385" y="10"/>
                  </a:lnTo>
                  <a:lnTo>
                    <a:pt x="409" y="5"/>
                  </a:lnTo>
                  <a:lnTo>
                    <a:pt x="433" y="3"/>
                  </a:lnTo>
                  <a:lnTo>
                    <a:pt x="458" y="1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507" y="1"/>
                  </a:lnTo>
                  <a:lnTo>
                    <a:pt x="531" y="3"/>
                  </a:lnTo>
                  <a:lnTo>
                    <a:pt x="556" y="5"/>
                  </a:lnTo>
                  <a:lnTo>
                    <a:pt x="580" y="10"/>
                  </a:lnTo>
                  <a:lnTo>
                    <a:pt x="603" y="16"/>
                  </a:lnTo>
                  <a:lnTo>
                    <a:pt x="626" y="21"/>
                  </a:lnTo>
                  <a:lnTo>
                    <a:pt x="648" y="29"/>
                  </a:lnTo>
                  <a:lnTo>
                    <a:pt x="670" y="38"/>
                  </a:lnTo>
                  <a:lnTo>
                    <a:pt x="692" y="48"/>
                  </a:lnTo>
                  <a:lnTo>
                    <a:pt x="712" y="58"/>
                  </a:lnTo>
                  <a:lnTo>
                    <a:pt x="732" y="70"/>
                  </a:lnTo>
                  <a:lnTo>
                    <a:pt x="751" y="82"/>
                  </a:lnTo>
                  <a:lnTo>
                    <a:pt x="771" y="95"/>
                  </a:lnTo>
                  <a:lnTo>
                    <a:pt x="789" y="110"/>
                  </a:lnTo>
                  <a:lnTo>
                    <a:pt x="807" y="125"/>
                  </a:lnTo>
                  <a:lnTo>
                    <a:pt x="823" y="141"/>
                  </a:lnTo>
                  <a:lnTo>
                    <a:pt x="839" y="157"/>
                  </a:lnTo>
                  <a:lnTo>
                    <a:pt x="854" y="176"/>
                  </a:lnTo>
                  <a:lnTo>
                    <a:pt x="869" y="193"/>
                  </a:lnTo>
                  <a:lnTo>
                    <a:pt x="882" y="213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5"/>
                  </a:lnTo>
                  <a:lnTo>
                    <a:pt x="935" y="316"/>
                  </a:lnTo>
                  <a:lnTo>
                    <a:pt x="943" y="338"/>
                  </a:lnTo>
                  <a:lnTo>
                    <a:pt x="950" y="361"/>
                  </a:lnTo>
                  <a:lnTo>
                    <a:pt x="954" y="384"/>
                  </a:lnTo>
                  <a:lnTo>
                    <a:pt x="959" y="409"/>
                  </a:lnTo>
                  <a:lnTo>
                    <a:pt x="962" y="433"/>
                  </a:lnTo>
                  <a:lnTo>
                    <a:pt x="963" y="457"/>
                  </a:lnTo>
                  <a:lnTo>
                    <a:pt x="965" y="482"/>
                  </a:lnTo>
                  <a:lnTo>
                    <a:pt x="965" y="48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 noEditPoints="1"/>
            </p:cNvSpPr>
            <p:nvPr userDrawn="1"/>
          </p:nvSpPr>
          <p:spPr bwMode="auto">
            <a:xfrm>
              <a:off x="2672" y="1966"/>
              <a:ext cx="198" cy="198"/>
            </a:xfrm>
            <a:custGeom>
              <a:avLst/>
              <a:gdLst>
                <a:gd name="T0" fmla="*/ 179 w 396"/>
                <a:gd name="T1" fmla="*/ 396 h 397"/>
                <a:gd name="T2" fmla="*/ 122 w 396"/>
                <a:gd name="T3" fmla="*/ 382 h 397"/>
                <a:gd name="T4" fmla="*/ 73 w 396"/>
                <a:gd name="T5" fmla="*/ 352 h 397"/>
                <a:gd name="T6" fmla="*/ 45 w 396"/>
                <a:gd name="T7" fmla="*/ 324 h 397"/>
                <a:gd name="T8" fmla="*/ 15 w 396"/>
                <a:gd name="T9" fmla="*/ 273 h 397"/>
                <a:gd name="T10" fmla="*/ 1 w 396"/>
                <a:gd name="T11" fmla="*/ 218 h 397"/>
                <a:gd name="T12" fmla="*/ 4 w 396"/>
                <a:gd name="T13" fmla="*/ 160 h 397"/>
                <a:gd name="T14" fmla="*/ 23 w 396"/>
                <a:gd name="T15" fmla="*/ 106 h 397"/>
                <a:gd name="T16" fmla="*/ 58 w 396"/>
                <a:gd name="T17" fmla="*/ 59 h 397"/>
                <a:gd name="T18" fmla="*/ 89 w 396"/>
                <a:gd name="T19" fmla="*/ 34 h 397"/>
                <a:gd name="T20" fmla="*/ 141 w 396"/>
                <a:gd name="T21" fmla="*/ 10 h 397"/>
                <a:gd name="T22" fmla="*/ 198 w 396"/>
                <a:gd name="T23" fmla="*/ 0 h 397"/>
                <a:gd name="T24" fmla="*/ 237 w 396"/>
                <a:gd name="T25" fmla="*/ 4 h 397"/>
                <a:gd name="T26" fmla="*/ 292 w 396"/>
                <a:gd name="T27" fmla="*/ 23 h 397"/>
                <a:gd name="T28" fmla="*/ 339 w 396"/>
                <a:gd name="T29" fmla="*/ 59 h 397"/>
                <a:gd name="T30" fmla="*/ 364 w 396"/>
                <a:gd name="T31" fmla="*/ 89 h 397"/>
                <a:gd name="T32" fmla="*/ 388 w 396"/>
                <a:gd name="T33" fmla="*/ 142 h 397"/>
                <a:gd name="T34" fmla="*/ 396 w 396"/>
                <a:gd name="T35" fmla="*/ 199 h 397"/>
                <a:gd name="T36" fmla="*/ 388 w 396"/>
                <a:gd name="T37" fmla="*/ 255 h 397"/>
                <a:gd name="T38" fmla="*/ 364 w 396"/>
                <a:gd name="T39" fmla="*/ 308 h 397"/>
                <a:gd name="T40" fmla="*/ 339 w 396"/>
                <a:gd name="T41" fmla="*/ 339 h 397"/>
                <a:gd name="T42" fmla="*/ 292 w 396"/>
                <a:gd name="T43" fmla="*/ 374 h 397"/>
                <a:gd name="T44" fmla="*/ 237 w 396"/>
                <a:gd name="T45" fmla="*/ 393 h 397"/>
                <a:gd name="T46" fmla="*/ 198 w 396"/>
                <a:gd name="T47" fmla="*/ 397 h 397"/>
                <a:gd name="T48" fmla="*/ 180 w 396"/>
                <a:gd name="T49" fmla="*/ 12 h 397"/>
                <a:gd name="T50" fmla="*/ 127 w 396"/>
                <a:gd name="T51" fmla="*/ 26 h 397"/>
                <a:gd name="T52" fmla="*/ 80 w 396"/>
                <a:gd name="T53" fmla="*/ 53 h 397"/>
                <a:gd name="T54" fmla="*/ 53 w 396"/>
                <a:gd name="T55" fmla="*/ 80 h 397"/>
                <a:gd name="T56" fmla="*/ 24 w 396"/>
                <a:gd name="T57" fmla="*/ 128 h 397"/>
                <a:gd name="T58" fmla="*/ 12 w 396"/>
                <a:gd name="T59" fmla="*/ 181 h 397"/>
                <a:gd name="T60" fmla="*/ 14 w 396"/>
                <a:gd name="T61" fmla="*/ 234 h 397"/>
                <a:gd name="T62" fmla="*/ 32 w 396"/>
                <a:gd name="T63" fmla="*/ 286 h 397"/>
                <a:gd name="T64" fmla="*/ 66 w 396"/>
                <a:gd name="T65" fmla="*/ 331 h 397"/>
                <a:gd name="T66" fmla="*/ 95 w 396"/>
                <a:gd name="T67" fmla="*/ 355 h 397"/>
                <a:gd name="T68" fmla="*/ 144 w 396"/>
                <a:gd name="T69" fmla="*/ 378 h 397"/>
                <a:gd name="T70" fmla="*/ 198 w 396"/>
                <a:gd name="T71" fmla="*/ 386 h 397"/>
                <a:gd name="T72" fmla="*/ 235 w 396"/>
                <a:gd name="T73" fmla="*/ 383 h 397"/>
                <a:gd name="T74" fmla="*/ 287 w 396"/>
                <a:gd name="T75" fmla="*/ 364 h 397"/>
                <a:gd name="T76" fmla="*/ 331 w 396"/>
                <a:gd name="T77" fmla="*/ 331 h 397"/>
                <a:gd name="T78" fmla="*/ 355 w 396"/>
                <a:gd name="T79" fmla="*/ 302 h 397"/>
                <a:gd name="T80" fmla="*/ 378 w 396"/>
                <a:gd name="T81" fmla="*/ 253 h 397"/>
                <a:gd name="T82" fmla="*/ 386 w 396"/>
                <a:gd name="T83" fmla="*/ 199 h 397"/>
                <a:gd name="T84" fmla="*/ 378 w 396"/>
                <a:gd name="T85" fmla="*/ 146 h 397"/>
                <a:gd name="T86" fmla="*/ 355 w 396"/>
                <a:gd name="T87" fmla="*/ 96 h 397"/>
                <a:gd name="T88" fmla="*/ 331 w 396"/>
                <a:gd name="T89" fmla="*/ 66 h 397"/>
                <a:gd name="T90" fmla="*/ 287 w 396"/>
                <a:gd name="T91" fmla="*/ 34 h 397"/>
                <a:gd name="T92" fmla="*/ 235 w 396"/>
                <a:gd name="T93" fmla="*/ 15 h 397"/>
                <a:gd name="T94" fmla="*/ 198 w 396"/>
                <a:gd name="T95" fmla="*/ 1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6" h="397">
                  <a:moveTo>
                    <a:pt x="198" y="397"/>
                  </a:moveTo>
                  <a:lnTo>
                    <a:pt x="198" y="397"/>
                  </a:lnTo>
                  <a:lnTo>
                    <a:pt x="179" y="396"/>
                  </a:lnTo>
                  <a:lnTo>
                    <a:pt x="159" y="393"/>
                  </a:lnTo>
                  <a:lnTo>
                    <a:pt x="141" y="389"/>
                  </a:lnTo>
                  <a:lnTo>
                    <a:pt x="122" y="382"/>
                  </a:lnTo>
                  <a:lnTo>
                    <a:pt x="105" y="374"/>
                  </a:lnTo>
                  <a:lnTo>
                    <a:pt x="89" y="363"/>
                  </a:lnTo>
                  <a:lnTo>
                    <a:pt x="73" y="352"/>
                  </a:lnTo>
                  <a:lnTo>
                    <a:pt x="58" y="339"/>
                  </a:lnTo>
                  <a:lnTo>
                    <a:pt x="58" y="339"/>
                  </a:lnTo>
                  <a:lnTo>
                    <a:pt x="45" y="324"/>
                  </a:lnTo>
                  <a:lnTo>
                    <a:pt x="32" y="308"/>
                  </a:lnTo>
                  <a:lnTo>
                    <a:pt x="23" y="291"/>
                  </a:lnTo>
                  <a:lnTo>
                    <a:pt x="15" y="273"/>
                  </a:lnTo>
                  <a:lnTo>
                    <a:pt x="8" y="255"/>
                  </a:lnTo>
                  <a:lnTo>
                    <a:pt x="4" y="237"/>
                  </a:lnTo>
                  <a:lnTo>
                    <a:pt x="1" y="218"/>
                  </a:lnTo>
                  <a:lnTo>
                    <a:pt x="0" y="199"/>
                  </a:lnTo>
                  <a:lnTo>
                    <a:pt x="1" y="180"/>
                  </a:lnTo>
                  <a:lnTo>
                    <a:pt x="4" y="160"/>
                  </a:lnTo>
                  <a:lnTo>
                    <a:pt x="8" y="142"/>
                  </a:lnTo>
                  <a:lnTo>
                    <a:pt x="15" y="124"/>
                  </a:lnTo>
                  <a:lnTo>
                    <a:pt x="23" y="106"/>
                  </a:lnTo>
                  <a:lnTo>
                    <a:pt x="32" y="89"/>
                  </a:lnTo>
                  <a:lnTo>
                    <a:pt x="45" y="74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73" y="45"/>
                  </a:lnTo>
                  <a:lnTo>
                    <a:pt x="89" y="34"/>
                  </a:lnTo>
                  <a:lnTo>
                    <a:pt x="105" y="23"/>
                  </a:lnTo>
                  <a:lnTo>
                    <a:pt x="122" y="15"/>
                  </a:lnTo>
                  <a:lnTo>
                    <a:pt x="141" y="10"/>
                  </a:lnTo>
                  <a:lnTo>
                    <a:pt x="159" y="4"/>
                  </a:lnTo>
                  <a:lnTo>
                    <a:pt x="179" y="1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18" y="1"/>
                  </a:lnTo>
                  <a:lnTo>
                    <a:pt x="237" y="4"/>
                  </a:lnTo>
                  <a:lnTo>
                    <a:pt x="256" y="10"/>
                  </a:lnTo>
                  <a:lnTo>
                    <a:pt x="274" y="15"/>
                  </a:lnTo>
                  <a:lnTo>
                    <a:pt x="292" y="23"/>
                  </a:lnTo>
                  <a:lnTo>
                    <a:pt x="309" y="34"/>
                  </a:lnTo>
                  <a:lnTo>
                    <a:pt x="324" y="45"/>
                  </a:lnTo>
                  <a:lnTo>
                    <a:pt x="339" y="59"/>
                  </a:lnTo>
                  <a:lnTo>
                    <a:pt x="339" y="59"/>
                  </a:lnTo>
                  <a:lnTo>
                    <a:pt x="353" y="74"/>
                  </a:lnTo>
                  <a:lnTo>
                    <a:pt x="364" y="89"/>
                  </a:lnTo>
                  <a:lnTo>
                    <a:pt x="373" y="106"/>
                  </a:lnTo>
                  <a:lnTo>
                    <a:pt x="383" y="124"/>
                  </a:lnTo>
                  <a:lnTo>
                    <a:pt x="388" y="142"/>
                  </a:lnTo>
                  <a:lnTo>
                    <a:pt x="393" y="160"/>
                  </a:lnTo>
                  <a:lnTo>
                    <a:pt x="395" y="180"/>
                  </a:lnTo>
                  <a:lnTo>
                    <a:pt x="396" y="199"/>
                  </a:lnTo>
                  <a:lnTo>
                    <a:pt x="395" y="218"/>
                  </a:lnTo>
                  <a:lnTo>
                    <a:pt x="393" y="237"/>
                  </a:lnTo>
                  <a:lnTo>
                    <a:pt x="388" y="255"/>
                  </a:lnTo>
                  <a:lnTo>
                    <a:pt x="383" y="273"/>
                  </a:lnTo>
                  <a:lnTo>
                    <a:pt x="373" y="291"/>
                  </a:lnTo>
                  <a:lnTo>
                    <a:pt x="364" y="308"/>
                  </a:lnTo>
                  <a:lnTo>
                    <a:pt x="353" y="324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324" y="352"/>
                  </a:lnTo>
                  <a:lnTo>
                    <a:pt x="309" y="363"/>
                  </a:lnTo>
                  <a:lnTo>
                    <a:pt x="292" y="374"/>
                  </a:lnTo>
                  <a:lnTo>
                    <a:pt x="274" y="382"/>
                  </a:lnTo>
                  <a:lnTo>
                    <a:pt x="256" y="389"/>
                  </a:lnTo>
                  <a:lnTo>
                    <a:pt x="237" y="393"/>
                  </a:lnTo>
                  <a:lnTo>
                    <a:pt x="218" y="396"/>
                  </a:lnTo>
                  <a:lnTo>
                    <a:pt x="198" y="397"/>
                  </a:lnTo>
                  <a:lnTo>
                    <a:pt x="198" y="397"/>
                  </a:lnTo>
                  <a:close/>
                  <a:moveTo>
                    <a:pt x="198" y="11"/>
                  </a:moveTo>
                  <a:lnTo>
                    <a:pt x="198" y="11"/>
                  </a:lnTo>
                  <a:lnTo>
                    <a:pt x="180" y="12"/>
                  </a:lnTo>
                  <a:lnTo>
                    <a:pt x="161" y="15"/>
                  </a:lnTo>
                  <a:lnTo>
                    <a:pt x="144" y="19"/>
                  </a:lnTo>
                  <a:lnTo>
                    <a:pt x="127" y="26"/>
                  </a:lnTo>
                  <a:lnTo>
                    <a:pt x="111" y="34"/>
                  </a:lnTo>
                  <a:lnTo>
                    <a:pt x="95" y="43"/>
                  </a:lnTo>
                  <a:lnTo>
                    <a:pt x="80" y="53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53" y="80"/>
                  </a:lnTo>
                  <a:lnTo>
                    <a:pt x="42" y="96"/>
                  </a:lnTo>
                  <a:lnTo>
                    <a:pt x="32" y="111"/>
                  </a:lnTo>
                  <a:lnTo>
                    <a:pt x="24" y="128"/>
                  </a:lnTo>
                  <a:lnTo>
                    <a:pt x="19" y="146"/>
                  </a:lnTo>
                  <a:lnTo>
                    <a:pt x="14" y="163"/>
                  </a:lnTo>
                  <a:lnTo>
                    <a:pt x="12" y="181"/>
                  </a:lnTo>
                  <a:lnTo>
                    <a:pt x="12" y="199"/>
                  </a:lnTo>
                  <a:lnTo>
                    <a:pt x="12" y="217"/>
                  </a:lnTo>
                  <a:lnTo>
                    <a:pt x="14" y="234"/>
                  </a:lnTo>
                  <a:lnTo>
                    <a:pt x="19" y="253"/>
                  </a:lnTo>
                  <a:lnTo>
                    <a:pt x="24" y="269"/>
                  </a:lnTo>
                  <a:lnTo>
                    <a:pt x="32" y="286"/>
                  </a:lnTo>
                  <a:lnTo>
                    <a:pt x="42" y="302"/>
                  </a:lnTo>
                  <a:lnTo>
                    <a:pt x="53" y="317"/>
                  </a:lnTo>
                  <a:lnTo>
                    <a:pt x="66" y="331"/>
                  </a:lnTo>
                  <a:lnTo>
                    <a:pt x="66" y="331"/>
                  </a:lnTo>
                  <a:lnTo>
                    <a:pt x="80" y="344"/>
                  </a:lnTo>
                  <a:lnTo>
                    <a:pt x="95" y="355"/>
                  </a:lnTo>
                  <a:lnTo>
                    <a:pt x="111" y="364"/>
                  </a:lnTo>
                  <a:lnTo>
                    <a:pt x="127" y="372"/>
                  </a:lnTo>
                  <a:lnTo>
                    <a:pt x="144" y="378"/>
                  </a:lnTo>
                  <a:lnTo>
                    <a:pt x="161" y="383"/>
                  </a:lnTo>
                  <a:lnTo>
                    <a:pt x="180" y="385"/>
                  </a:lnTo>
                  <a:lnTo>
                    <a:pt x="198" y="386"/>
                  </a:lnTo>
                  <a:lnTo>
                    <a:pt x="198" y="386"/>
                  </a:lnTo>
                  <a:lnTo>
                    <a:pt x="217" y="385"/>
                  </a:lnTo>
                  <a:lnTo>
                    <a:pt x="235" y="383"/>
                  </a:lnTo>
                  <a:lnTo>
                    <a:pt x="254" y="378"/>
                  </a:lnTo>
                  <a:lnTo>
                    <a:pt x="270" y="372"/>
                  </a:lnTo>
                  <a:lnTo>
                    <a:pt x="287" y="364"/>
                  </a:lnTo>
                  <a:lnTo>
                    <a:pt x="302" y="355"/>
                  </a:lnTo>
                  <a:lnTo>
                    <a:pt x="317" y="344"/>
                  </a:lnTo>
                  <a:lnTo>
                    <a:pt x="331" y="331"/>
                  </a:lnTo>
                  <a:lnTo>
                    <a:pt x="331" y="331"/>
                  </a:lnTo>
                  <a:lnTo>
                    <a:pt x="343" y="317"/>
                  </a:lnTo>
                  <a:lnTo>
                    <a:pt x="355" y="302"/>
                  </a:lnTo>
                  <a:lnTo>
                    <a:pt x="364" y="286"/>
                  </a:lnTo>
                  <a:lnTo>
                    <a:pt x="372" y="269"/>
                  </a:lnTo>
                  <a:lnTo>
                    <a:pt x="378" y="253"/>
                  </a:lnTo>
                  <a:lnTo>
                    <a:pt x="383" y="234"/>
                  </a:lnTo>
                  <a:lnTo>
                    <a:pt x="385" y="217"/>
                  </a:lnTo>
                  <a:lnTo>
                    <a:pt x="386" y="199"/>
                  </a:lnTo>
                  <a:lnTo>
                    <a:pt x="385" y="181"/>
                  </a:lnTo>
                  <a:lnTo>
                    <a:pt x="383" y="163"/>
                  </a:lnTo>
                  <a:lnTo>
                    <a:pt x="378" y="146"/>
                  </a:lnTo>
                  <a:lnTo>
                    <a:pt x="372" y="128"/>
                  </a:lnTo>
                  <a:lnTo>
                    <a:pt x="364" y="111"/>
                  </a:lnTo>
                  <a:lnTo>
                    <a:pt x="355" y="96"/>
                  </a:lnTo>
                  <a:lnTo>
                    <a:pt x="343" y="80"/>
                  </a:lnTo>
                  <a:lnTo>
                    <a:pt x="331" y="66"/>
                  </a:lnTo>
                  <a:lnTo>
                    <a:pt x="331" y="66"/>
                  </a:lnTo>
                  <a:lnTo>
                    <a:pt x="317" y="53"/>
                  </a:lnTo>
                  <a:lnTo>
                    <a:pt x="302" y="43"/>
                  </a:lnTo>
                  <a:lnTo>
                    <a:pt x="287" y="34"/>
                  </a:lnTo>
                  <a:lnTo>
                    <a:pt x="270" y="26"/>
                  </a:lnTo>
                  <a:lnTo>
                    <a:pt x="254" y="19"/>
                  </a:lnTo>
                  <a:lnTo>
                    <a:pt x="235" y="15"/>
                  </a:lnTo>
                  <a:lnTo>
                    <a:pt x="217" y="12"/>
                  </a:lnTo>
                  <a:lnTo>
                    <a:pt x="198" y="11"/>
                  </a:lnTo>
                  <a:lnTo>
                    <a:pt x="19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EditPoints="1"/>
            </p:cNvSpPr>
            <p:nvPr userDrawn="1"/>
          </p:nvSpPr>
          <p:spPr bwMode="auto">
            <a:xfrm>
              <a:off x="2688" y="1981"/>
              <a:ext cx="167" cy="167"/>
            </a:xfrm>
            <a:custGeom>
              <a:avLst/>
              <a:gdLst>
                <a:gd name="T0" fmla="*/ 151 w 334"/>
                <a:gd name="T1" fmla="*/ 335 h 335"/>
                <a:gd name="T2" fmla="*/ 104 w 334"/>
                <a:gd name="T3" fmla="*/ 322 h 335"/>
                <a:gd name="T4" fmla="*/ 61 w 334"/>
                <a:gd name="T5" fmla="*/ 298 h 335"/>
                <a:gd name="T6" fmla="*/ 38 w 334"/>
                <a:gd name="T7" fmla="*/ 274 h 335"/>
                <a:gd name="T8" fmla="*/ 13 w 334"/>
                <a:gd name="T9" fmla="*/ 232 h 335"/>
                <a:gd name="T10" fmla="*/ 1 w 334"/>
                <a:gd name="T11" fmla="*/ 185 h 335"/>
                <a:gd name="T12" fmla="*/ 1 w 334"/>
                <a:gd name="T13" fmla="*/ 151 h 335"/>
                <a:gd name="T14" fmla="*/ 13 w 334"/>
                <a:gd name="T15" fmla="*/ 104 h 335"/>
                <a:gd name="T16" fmla="*/ 38 w 334"/>
                <a:gd name="T17" fmla="*/ 61 h 335"/>
                <a:gd name="T18" fmla="*/ 61 w 334"/>
                <a:gd name="T19" fmla="*/ 38 h 335"/>
                <a:gd name="T20" fmla="*/ 104 w 334"/>
                <a:gd name="T21" fmla="*/ 13 h 335"/>
                <a:gd name="T22" fmla="*/ 151 w 334"/>
                <a:gd name="T23" fmla="*/ 2 h 335"/>
                <a:gd name="T24" fmla="*/ 185 w 334"/>
                <a:gd name="T25" fmla="*/ 2 h 335"/>
                <a:gd name="T26" fmla="*/ 232 w 334"/>
                <a:gd name="T27" fmla="*/ 13 h 335"/>
                <a:gd name="T28" fmla="*/ 273 w 334"/>
                <a:gd name="T29" fmla="*/ 38 h 335"/>
                <a:gd name="T30" fmla="*/ 297 w 334"/>
                <a:gd name="T31" fmla="*/ 61 h 335"/>
                <a:gd name="T32" fmla="*/ 322 w 334"/>
                <a:gd name="T33" fmla="*/ 104 h 335"/>
                <a:gd name="T34" fmla="*/ 334 w 334"/>
                <a:gd name="T35" fmla="*/ 151 h 335"/>
                <a:gd name="T36" fmla="*/ 334 w 334"/>
                <a:gd name="T37" fmla="*/ 185 h 335"/>
                <a:gd name="T38" fmla="*/ 322 w 334"/>
                <a:gd name="T39" fmla="*/ 232 h 335"/>
                <a:gd name="T40" fmla="*/ 297 w 334"/>
                <a:gd name="T41" fmla="*/ 274 h 335"/>
                <a:gd name="T42" fmla="*/ 273 w 334"/>
                <a:gd name="T43" fmla="*/ 298 h 335"/>
                <a:gd name="T44" fmla="*/ 232 w 334"/>
                <a:gd name="T45" fmla="*/ 322 h 335"/>
                <a:gd name="T46" fmla="*/ 185 w 334"/>
                <a:gd name="T47" fmla="*/ 335 h 335"/>
                <a:gd name="T48" fmla="*/ 167 w 334"/>
                <a:gd name="T49" fmla="*/ 11 h 335"/>
                <a:gd name="T50" fmla="*/ 136 w 334"/>
                <a:gd name="T51" fmla="*/ 14 h 335"/>
                <a:gd name="T52" fmla="*/ 94 w 334"/>
                <a:gd name="T53" fmla="*/ 29 h 335"/>
                <a:gd name="T54" fmla="*/ 57 w 334"/>
                <a:gd name="T55" fmla="*/ 57 h 335"/>
                <a:gd name="T56" fmla="*/ 37 w 334"/>
                <a:gd name="T57" fmla="*/ 81 h 335"/>
                <a:gd name="T58" fmla="*/ 18 w 334"/>
                <a:gd name="T59" fmla="*/ 123 h 335"/>
                <a:gd name="T60" fmla="*/ 11 w 334"/>
                <a:gd name="T61" fmla="*/ 168 h 335"/>
                <a:gd name="T62" fmla="*/ 14 w 334"/>
                <a:gd name="T63" fmla="*/ 199 h 335"/>
                <a:gd name="T64" fmla="*/ 29 w 334"/>
                <a:gd name="T65" fmla="*/ 241 h 335"/>
                <a:gd name="T66" fmla="*/ 57 w 334"/>
                <a:gd name="T67" fmla="*/ 278 h 335"/>
                <a:gd name="T68" fmla="*/ 81 w 334"/>
                <a:gd name="T69" fmla="*/ 298 h 335"/>
                <a:gd name="T70" fmla="*/ 122 w 334"/>
                <a:gd name="T71" fmla="*/ 317 h 335"/>
                <a:gd name="T72" fmla="*/ 167 w 334"/>
                <a:gd name="T73" fmla="*/ 324 h 335"/>
                <a:gd name="T74" fmla="*/ 198 w 334"/>
                <a:gd name="T75" fmla="*/ 321 h 335"/>
                <a:gd name="T76" fmla="*/ 241 w 334"/>
                <a:gd name="T77" fmla="*/ 306 h 335"/>
                <a:gd name="T78" fmla="*/ 278 w 334"/>
                <a:gd name="T79" fmla="*/ 278 h 335"/>
                <a:gd name="T80" fmla="*/ 297 w 334"/>
                <a:gd name="T81" fmla="*/ 255 h 335"/>
                <a:gd name="T82" fmla="*/ 317 w 334"/>
                <a:gd name="T83" fmla="*/ 214 h 335"/>
                <a:gd name="T84" fmla="*/ 324 w 334"/>
                <a:gd name="T85" fmla="*/ 168 h 335"/>
                <a:gd name="T86" fmla="*/ 320 w 334"/>
                <a:gd name="T87" fmla="*/ 136 h 335"/>
                <a:gd name="T88" fmla="*/ 306 w 334"/>
                <a:gd name="T89" fmla="*/ 94 h 335"/>
                <a:gd name="T90" fmla="*/ 278 w 334"/>
                <a:gd name="T91" fmla="*/ 57 h 335"/>
                <a:gd name="T92" fmla="*/ 254 w 334"/>
                <a:gd name="T93" fmla="*/ 37 h 335"/>
                <a:gd name="T94" fmla="*/ 213 w 334"/>
                <a:gd name="T95" fmla="*/ 18 h 335"/>
                <a:gd name="T96" fmla="*/ 167 w 334"/>
                <a:gd name="T97" fmla="*/ 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" h="335">
                  <a:moveTo>
                    <a:pt x="167" y="335"/>
                  </a:moveTo>
                  <a:lnTo>
                    <a:pt x="167" y="335"/>
                  </a:lnTo>
                  <a:lnTo>
                    <a:pt x="151" y="335"/>
                  </a:lnTo>
                  <a:lnTo>
                    <a:pt x="135" y="332"/>
                  </a:lnTo>
                  <a:lnTo>
                    <a:pt x="119" y="328"/>
                  </a:lnTo>
                  <a:lnTo>
                    <a:pt x="104" y="322"/>
                  </a:lnTo>
                  <a:lnTo>
                    <a:pt x="89" y="315"/>
                  </a:lnTo>
                  <a:lnTo>
                    <a:pt x="75" y="307"/>
                  </a:lnTo>
                  <a:lnTo>
                    <a:pt x="61" y="298"/>
                  </a:lnTo>
                  <a:lnTo>
                    <a:pt x="49" y="286"/>
                  </a:lnTo>
                  <a:lnTo>
                    <a:pt x="49" y="286"/>
                  </a:lnTo>
                  <a:lnTo>
                    <a:pt x="38" y="274"/>
                  </a:lnTo>
                  <a:lnTo>
                    <a:pt x="28" y="261"/>
                  </a:lnTo>
                  <a:lnTo>
                    <a:pt x="20" y="247"/>
                  </a:lnTo>
                  <a:lnTo>
                    <a:pt x="13" y="232"/>
                  </a:lnTo>
                  <a:lnTo>
                    <a:pt x="7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" y="151"/>
                  </a:lnTo>
                  <a:lnTo>
                    <a:pt x="4" y="135"/>
                  </a:lnTo>
                  <a:lnTo>
                    <a:pt x="7" y="119"/>
                  </a:lnTo>
                  <a:lnTo>
                    <a:pt x="13" y="104"/>
                  </a:lnTo>
                  <a:lnTo>
                    <a:pt x="20" y="89"/>
                  </a:lnTo>
                  <a:lnTo>
                    <a:pt x="28" y="75"/>
                  </a:lnTo>
                  <a:lnTo>
                    <a:pt x="38" y="6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61" y="38"/>
                  </a:lnTo>
                  <a:lnTo>
                    <a:pt x="75" y="28"/>
                  </a:lnTo>
                  <a:lnTo>
                    <a:pt x="89" y="20"/>
                  </a:lnTo>
                  <a:lnTo>
                    <a:pt x="104" y="13"/>
                  </a:lnTo>
                  <a:lnTo>
                    <a:pt x="119" y="7"/>
                  </a:lnTo>
                  <a:lnTo>
                    <a:pt x="135" y="4"/>
                  </a:lnTo>
                  <a:lnTo>
                    <a:pt x="151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85" y="2"/>
                  </a:lnTo>
                  <a:lnTo>
                    <a:pt x="201" y="4"/>
                  </a:lnTo>
                  <a:lnTo>
                    <a:pt x="216" y="7"/>
                  </a:lnTo>
                  <a:lnTo>
                    <a:pt x="232" y="13"/>
                  </a:lnTo>
                  <a:lnTo>
                    <a:pt x="247" y="20"/>
                  </a:lnTo>
                  <a:lnTo>
                    <a:pt x="261" y="28"/>
                  </a:lnTo>
                  <a:lnTo>
                    <a:pt x="273" y="38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7" y="61"/>
                  </a:lnTo>
                  <a:lnTo>
                    <a:pt x="307" y="75"/>
                  </a:lnTo>
                  <a:lnTo>
                    <a:pt x="315" y="89"/>
                  </a:lnTo>
                  <a:lnTo>
                    <a:pt x="322" y="104"/>
                  </a:lnTo>
                  <a:lnTo>
                    <a:pt x="327" y="119"/>
                  </a:lnTo>
                  <a:lnTo>
                    <a:pt x="332" y="135"/>
                  </a:lnTo>
                  <a:lnTo>
                    <a:pt x="334" y="151"/>
                  </a:lnTo>
                  <a:lnTo>
                    <a:pt x="334" y="168"/>
                  </a:lnTo>
                  <a:lnTo>
                    <a:pt x="334" y="168"/>
                  </a:lnTo>
                  <a:lnTo>
                    <a:pt x="334" y="185"/>
                  </a:lnTo>
                  <a:lnTo>
                    <a:pt x="332" y="201"/>
                  </a:lnTo>
                  <a:lnTo>
                    <a:pt x="327" y="216"/>
                  </a:lnTo>
                  <a:lnTo>
                    <a:pt x="322" y="232"/>
                  </a:lnTo>
                  <a:lnTo>
                    <a:pt x="315" y="247"/>
                  </a:lnTo>
                  <a:lnTo>
                    <a:pt x="307" y="261"/>
                  </a:lnTo>
                  <a:lnTo>
                    <a:pt x="297" y="274"/>
                  </a:lnTo>
                  <a:lnTo>
                    <a:pt x="286" y="286"/>
                  </a:lnTo>
                  <a:lnTo>
                    <a:pt x="286" y="286"/>
                  </a:lnTo>
                  <a:lnTo>
                    <a:pt x="273" y="298"/>
                  </a:lnTo>
                  <a:lnTo>
                    <a:pt x="261" y="307"/>
                  </a:lnTo>
                  <a:lnTo>
                    <a:pt x="247" y="315"/>
                  </a:lnTo>
                  <a:lnTo>
                    <a:pt x="232" y="322"/>
                  </a:lnTo>
                  <a:lnTo>
                    <a:pt x="216" y="328"/>
                  </a:lnTo>
                  <a:lnTo>
                    <a:pt x="201" y="332"/>
                  </a:lnTo>
                  <a:lnTo>
                    <a:pt x="185" y="335"/>
                  </a:lnTo>
                  <a:lnTo>
                    <a:pt x="167" y="335"/>
                  </a:lnTo>
                  <a:lnTo>
                    <a:pt x="167" y="335"/>
                  </a:lnTo>
                  <a:close/>
                  <a:moveTo>
                    <a:pt x="167" y="11"/>
                  </a:moveTo>
                  <a:lnTo>
                    <a:pt x="167" y="11"/>
                  </a:lnTo>
                  <a:lnTo>
                    <a:pt x="152" y="12"/>
                  </a:lnTo>
                  <a:lnTo>
                    <a:pt x="136" y="14"/>
                  </a:lnTo>
                  <a:lnTo>
                    <a:pt x="122" y="18"/>
                  </a:lnTo>
                  <a:lnTo>
                    <a:pt x="107" y="23"/>
                  </a:lnTo>
                  <a:lnTo>
                    <a:pt x="94" y="29"/>
                  </a:lnTo>
                  <a:lnTo>
                    <a:pt x="81" y="37"/>
                  </a:lnTo>
                  <a:lnTo>
                    <a:pt x="68" y="4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46" y="68"/>
                  </a:lnTo>
                  <a:lnTo>
                    <a:pt x="37" y="81"/>
                  </a:lnTo>
                  <a:lnTo>
                    <a:pt x="29" y="94"/>
                  </a:lnTo>
                  <a:lnTo>
                    <a:pt x="23" y="108"/>
                  </a:lnTo>
                  <a:lnTo>
                    <a:pt x="18" y="123"/>
                  </a:lnTo>
                  <a:lnTo>
                    <a:pt x="14" y="136"/>
                  </a:lnTo>
                  <a:lnTo>
                    <a:pt x="12" y="153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2" y="184"/>
                  </a:lnTo>
                  <a:lnTo>
                    <a:pt x="14" y="199"/>
                  </a:lnTo>
                  <a:lnTo>
                    <a:pt x="18" y="214"/>
                  </a:lnTo>
                  <a:lnTo>
                    <a:pt x="23" y="227"/>
                  </a:lnTo>
                  <a:lnTo>
                    <a:pt x="29" y="241"/>
                  </a:lnTo>
                  <a:lnTo>
                    <a:pt x="37" y="255"/>
                  </a:lnTo>
                  <a:lnTo>
                    <a:pt x="46" y="267"/>
                  </a:lnTo>
                  <a:lnTo>
                    <a:pt x="57" y="278"/>
                  </a:lnTo>
                  <a:lnTo>
                    <a:pt x="57" y="278"/>
                  </a:lnTo>
                  <a:lnTo>
                    <a:pt x="68" y="288"/>
                  </a:lnTo>
                  <a:lnTo>
                    <a:pt x="81" y="298"/>
                  </a:lnTo>
                  <a:lnTo>
                    <a:pt x="94" y="306"/>
                  </a:lnTo>
                  <a:lnTo>
                    <a:pt x="107" y="313"/>
                  </a:lnTo>
                  <a:lnTo>
                    <a:pt x="122" y="317"/>
                  </a:lnTo>
                  <a:lnTo>
                    <a:pt x="136" y="321"/>
                  </a:lnTo>
                  <a:lnTo>
                    <a:pt x="152" y="323"/>
                  </a:lnTo>
                  <a:lnTo>
                    <a:pt x="167" y="324"/>
                  </a:lnTo>
                  <a:lnTo>
                    <a:pt x="167" y="324"/>
                  </a:lnTo>
                  <a:lnTo>
                    <a:pt x="183" y="323"/>
                  </a:lnTo>
                  <a:lnTo>
                    <a:pt x="198" y="321"/>
                  </a:lnTo>
                  <a:lnTo>
                    <a:pt x="213" y="317"/>
                  </a:lnTo>
                  <a:lnTo>
                    <a:pt x="227" y="313"/>
                  </a:lnTo>
                  <a:lnTo>
                    <a:pt x="241" y="306"/>
                  </a:lnTo>
                  <a:lnTo>
                    <a:pt x="254" y="298"/>
                  </a:lnTo>
                  <a:lnTo>
                    <a:pt x="266" y="288"/>
                  </a:lnTo>
                  <a:lnTo>
                    <a:pt x="278" y="278"/>
                  </a:lnTo>
                  <a:lnTo>
                    <a:pt x="278" y="278"/>
                  </a:lnTo>
                  <a:lnTo>
                    <a:pt x="288" y="267"/>
                  </a:lnTo>
                  <a:lnTo>
                    <a:pt x="297" y="255"/>
                  </a:lnTo>
                  <a:lnTo>
                    <a:pt x="306" y="241"/>
                  </a:lnTo>
                  <a:lnTo>
                    <a:pt x="312" y="227"/>
                  </a:lnTo>
                  <a:lnTo>
                    <a:pt x="317" y="214"/>
                  </a:lnTo>
                  <a:lnTo>
                    <a:pt x="320" y="199"/>
                  </a:lnTo>
                  <a:lnTo>
                    <a:pt x="323" y="184"/>
                  </a:lnTo>
                  <a:lnTo>
                    <a:pt x="324" y="168"/>
                  </a:lnTo>
                  <a:lnTo>
                    <a:pt x="324" y="168"/>
                  </a:lnTo>
                  <a:lnTo>
                    <a:pt x="323" y="153"/>
                  </a:lnTo>
                  <a:lnTo>
                    <a:pt x="320" y="136"/>
                  </a:lnTo>
                  <a:lnTo>
                    <a:pt x="317" y="123"/>
                  </a:lnTo>
                  <a:lnTo>
                    <a:pt x="312" y="108"/>
                  </a:lnTo>
                  <a:lnTo>
                    <a:pt x="306" y="94"/>
                  </a:lnTo>
                  <a:lnTo>
                    <a:pt x="297" y="81"/>
                  </a:lnTo>
                  <a:lnTo>
                    <a:pt x="288" y="68"/>
                  </a:lnTo>
                  <a:lnTo>
                    <a:pt x="278" y="57"/>
                  </a:lnTo>
                  <a:lnTo>
                    <a:pt x="278" y="57"/>
                  </a:lnTo>
                  <a:lnTo>
                    <a:pt x="266" y="47"/>
                  </a:lnTo>
                  <a:lnTo>
                    <a:pt x="254" y="37"/>
                  </a:lnTo>
                  <a:lnTo>
                    <a:pt x="241" y="29"/>
                  </a:lnTo>
                  <a:lnTo>
                    <a:pt x="227" y="23"/>
                  </a:lnTo>
                  <a:lnTo>
                    <a:pt x="213" y="18"/>
                  </a:lnTo>
                  <a:lnTo>
                    <a:pt x="198" y="14"/>
                  </a:lnTo>
                  <a:lnTo>
                    <a:pt x="183" y="12"/>
                  </a:lnTo>
                  <a:lnTo>
                    <a:pt x="167" y="11"/>
                  </a:lnTo>
                  <a:lnTo>
                    <a:pt x="16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2684" y="2133"/>
              <a:ext cx="19" cy="19"/>
            </a:xfrm>
            <a:custGeom>
              <a:avLst/>
              <a:gdLst>
                <a:gd name="T0" fmla="*/ 8 w 39"/>
                <a:gd name="T1" fmla="*/ 40 h 40"/>
                <a:gd name="T2" fmla="*/ 0 w 39"/>
                <a:gd name="T3" fmla="*/ 33 h 40"/>
                <a:gd name="T4" fmla="*/ 32 w 39"/>
                <a:gd name="T5" fmla="*/ 0 h 40"/>
                <a:gd name="T6" fmla="*/ 39 w 39"/>
                <a:gd name="T7" fmla="*/ 9 h 40"/>
                <a:gd name="T8" fmla="*/ 8 w 39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8" y="40"/>
                  </a:moveTo>
                  <a:lnTo>
                    <a:pt x="0" y="33"/>
                  </a:lnTo>
                  <a:lnTo>
                    <a:pt x="32" y="0"/>
                  </a:lnTo>
                  <a:lnTo>
                    <a:pt x="39" y="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 noEditPoints="1"/>
            </p:cNvSpPr>
            <p:nvPr userDrawn="1"/>
          </p:nvSpPr>
          <p:spPr bwMode="auto">
            <a:xfrm>
              <a:off x="2553" y="2144"/>
              <a:ext cx="139" cy="139"/>
            </a:xfrm>
            <a:custGeom>
              <a:avLst/>
              <a:gdLst>
                <a:gd name="T0" fmla="*/ 27 w 278"/>
                <a:gd name="T1" fmla="*/ 279 h 279"/>
                <a:gd name="T2" fmla="*/ 27 w 278"/>
                <a:gd name="T3" fmla="*/ 279 h 279"/>
                <a:gd name="T4" fmla="*/ 20 w 278"/>
                <a:gd name="T5" fmla="*/ 278 h 279"/>
                <a:gd name="T6" fmla="*/ 15 w 278"/>
                <a:gd name="T7" fmla="*/ 275 h 279"/>
                <a:gd name="T8" fmla="*/ 4 w 278"/>
                <a:gd name="T9" fmla="*/ 264 h 279"/>
                <a:gd name="T10" fmla="*/ 4 w 278"/>
                <a:gd name="T11" fmla="*/ 264 h 279"/>
                <a:gd name="T12" fmla="*/ 1 w 278"/>
                <a:gd name="T13" fmla="*/ 258 h 279"/>
                <a:gd name="T14" fmla="*/ 0 w 278"/>
                <a:gd name="T15" fmla="*/ 253 h 279"/>
                <a:gd name="T16" fmla="*/ 0 w 278"/>
                <a:gd name="T17" fmla="*/ 253 h 279"/>
                <a:gd name="T18" fmla="*/ 1 w 278"/>
                <a:gd name="T19" fmla="*/ 246 h 279"/>
                <a:gd name="T20" fmla="*/ 4 w 278"/>
                <a:gd name="T21" fmla="*/ 240 h 279"/>
                <a:gd name="T22" fmla="*/ 239 w 278"/>
                <a:gd name="T23" fmla="*/ 5 h 279"/>
                <a:gd name="T24" fmla="*/ 239 w 278"/>
                <a:gd name="T25" fmla="*/ 5 h 279"/>
                <a:gd name="T26" fmla="*/ 245 w 278"/>
                <a:gd name="T27" fmla="*/ 2 h 279"/>
                <a:gd name="T28" fmla="*/ 252 w 278"/>
                <a:gd name="T29" fmla="*/ 0 h 279"/>
                <a:gd name="T30" fmla="*/ 252 w 278"/>
                <a:gd name="T31" fmla="*/ 0 h 279"/>
                <a:gd name="T32" fmla="*/ 258 w 278"/>
                <a:gd name="T33" fmla="*/ 2 h 279"/>
                <a:gd name="T34" fmla="*/ 263 w 278"/>
                <a:gd name="T35" fmla="*/ 5 h 279"/>
                <a:gd name="T36" fmla="*/ 274 w 278"/>
                <a:gd name="T37" fmla="*/ 15 h 279"/>
                <a:gd name="T38" fmla="*/ 274 w 278"/>
                <a:gd name="T39" fmla="*/ 15 h 279"/>
                <a:gd name="T40" fmla="*/ 276 w 278"/>
                <a:gd name="T41" fmla="*/ 18 h 279"/>
                <a:gd name="T42" fmla="*/ 277 w 278"/>
                <a:gd name="T43" fmla="*/ 21 h 279"/>
                <a:gd name="T44" fmla="*/ 278 w 278"/>
                <a:gd name="T45" fmla="*/ 28 h 279"/>
                <a:gd name="T46" fmla="*/ 277 w 278"/>
                <a:gd name="T47" fmla="*/ 34 h 279"/>
                <a:gd name="T48" fmla="*/ 276 w 278"/>
                <a:gd name="T49" fmla="*/ 37 h 279"/>
                <a:gd name="T50" fmla="*/ 274 w 278"/>
                <a:gd name="T51" fmla="*/ 40 h 279"/>
                <a:gd name="T52" fmla="*/ 39 w 278"/>
                <a:gd name="T53" fmla="*/ 275 h 279"/>
                <a:gd name="T54" fmla="*/ 39 w 278"/>
                <a:gd name="T55" fmla="*/ 275 h 279"/>
                <a:gd name="T56" fmla="*/ 33 w 278"/>
                <a:gd name="T57" fmla="*/ 278 h 279"/>
                <a:gd name="T58" fmla="*/ 27 w 278"/>
                <a:gd name="T59" fmla="*/ 279 h 279"/>
                <a:gd name="T60" fmla="*/ 27 w 278"/>
                <a:gd name="T61" fmla="*/ 279 h 279"/>
                <a:gd name="T62" fmla="*/ 252 w 278"/>
                <a:gd name="T63" fmla="*/ 11 h 279"/>
                <a:gd name="T64" fmla="*/ 252 w 278"/>
                <a:gd name="T65" fmla="*/ 11 h 279"/>
                <a:gd name="T66" fmla="*/ 250 w 278"/>
                <a:gd name="T67" fmla="*/ 12 h 279"/>
                <a:gd name="T68" fmla="*/ 247 w 278"/>
                <a:gd name="T69" fmla="*/ 13 h 279"/>
                <a:gd name="T70" fmla="*/ 12 w 278"/>
                <a:gd name="T71" fmla="*/ 248 h 279"/>
                <a:gd name="T72" fmla="*/ 12 w 278"/>
                <a:gd name="T73" fmla="*/ 248 h 279"/>
                <a:gd name="T74" fmla="*/ 11 w 278"/>
                <a:gd name="T75" fmla="*/ 250 h 279"/>
                <a:gd name="T76" fmla="*/ 10 w 278"/>
                <a:gd name="T77" fmla="*/ 253 h 279"/>
                <a:gd name="T78" fmla="*/ 10 w 278"/>
                <a:gd name="T79" fmla="*/ 253 h 279"/>
                <a:gd name="T80" fmla="*/ 11 w 278"/>
                <a:gd name="T81" fmla="*/ 255 h 279"/>
                <a:gd name="T82" fmla="*/ 12 w 278"/>
                <a:gd name="T83" fmla="*/ 257 h 279"/>
                <a:gd name="T84" fmla="*/ 23 w 278"/>
                <a:gd name="T85" fmla="*/ 267 h 279"/>
                <a:gd name="T86" fmla="*/ 23 w 278"/>
                <a:gd name="T87" fmla="*/ 267 h 279"/>
                <a:gd name="T88" fmla="*/ 25 w 278"/>
                <a:gd name="T89" fmla="*/ 269 h 279"/>
                <a:gd name="T90" fmla="*/ 27 w 278"/>
                <a:gd name="T91" fmla="*/ 269 h 279"/>
                <a:gd name="T92" fmla="*/ 30 w 278"/>
                <a:gd name="T93" fmla="*/ 269 h 279"/>
                <a:gd name="T94" fmla="*/ 31 w 278"/>
                <a:gd name="T95" fmla="*/ 267 h 279"/>
                <a:gd name="T96" fmla="*/ 267 w 278"/>
                <a:gd name="T97" fmla="*/ 31 h 279"/>
                <a:gd name="T98" fmla="*/ 267 w 278"/>
                <a:gd name="T99" fmla="*/ 31 h 279"/>
                <a:gd name="T100" fmla="*/ 268 w 278"/>
                <a:gd name="T101" fmla="*/ 30 h 279"/>
                <a:gd name="T102" fmla="*/ 268 w 278"/>
                <a:gd name="T103" fmla="*/ 28 h 279"/>
                <a:gd name="T104" fmla="*/ 268 w 278"/>
                <a:gd name="T105" fmla="*/ 25 h 279"/>
                <a:gd name="T106" fmla="*/ 267 w 278"/>
                <a:gd name="T107" fmla="*/ 23 h 279"/>
                <a:gd name="T108" fmla="*/ 257 w 278"/>
                <a:gd name="T109" fmla="*/ 13 h 279"/>
                <a:gd name="T110" fmla="*/ 257 w 278"/>
                <a:gd name="T111" fmla="*/ 13 h 279"/>
                <a:gd name="T112" fmla="*/ 254 w 278"/>
                <a:gd name="T113" fmla="*/ 12 h 279"/>
                <a:gd name="T114" fmla="*/ 252 w 278"/>
                <a:gd name="T115" fmla="*/ 11 h 279"/>
                <a:gd name="T116" fmla="*/ 252 w 278"/>
                <a:gd name="T117" fmla="*/ 1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79">
                  <a:moveTo>
                    <a:pt x="27" y="279"/>
                  </a:moveTo>
                  <a:lnTo>
                    <a:pt x="27" y="279"/>
                  </a:lnTo>
                  <a:lnTo>
                    <a:pt x="20" y="278"/>
                  </a:lnTo>
                  <a:lnTo>
                    <a:pt x="15" y="275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1" y="258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46"/>
                  </a:lnTo>
                  <a:lnTo>
                    <a:pt x="4" y="240"/>
                  </a:lnTo>
                  <a:lnTo>
                    <a:pt x="239" y="5"/>
                  </a:lnTo>
                  <a:lnTo>
                    <a:pt x="239" y="5"/>
                  </a:lnTo>
                  <a:lnTo>
                    <a:pt x="245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2"/>
                  </a:lnTo>
                  <a:lnTo>
                    <a:pt x="263" y="5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6" y="18"/>
                  </a:lnTo>
                  <a:lnTo>
                    <a:pt x="277" y="21"/>
                  </a:lnTo>
                  <a:lnTo>
                    <a:pt x="278" y="28"/>
                  </a:lnTo>
                  <a:lnTo>
                    <a:pt x="277" y="34"/>
                  </a:lnTo>
                  <a:lnTo>
                    <a:pt x="276" y="37"/>
                  </a:lnTo>
                  <a:lnTo>
                    <a:pt x="274" y="40"/>
                  </a:lnTo>
                  <a:lnTo>
                    <a:pt x="39" y="275"/>
                  </a:lnTo>
                  <a:lnTo>
                    <a:pt x="39" y="275"/>
                  </a:lnTo>
                  <a:lnTo>
                    <a:pt x="33" y="278"/>
                  </a:lnTo>
                  <a:lnTo>
                    <a:pt x="27" y="279"/>
                  </a:lnTo>
                  <a:lnTo>
                    <a:pt x="27" y="279"/>
                  </a:lnTo>
                  <a:close/>
                  <a:moveTo>
                    <a:pt x="252" y="11"/>
                  </a:moveTo>
                  <a:lnTo>
                    <a:pt x="252" y="11"/>
                  </a:lnTo>
                  <a:lnTo>
                    <a:pt x="250" y="12"/>
                  </a:lnTo>
                  <a:lnTo>
                    <a:pt x="247" y="13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1" y="250"/>
                  </a:lnTo>
                  <a:lnTo>
                    <a:pt x="10" y="253"/>
                  </a:lnTo>
                  <a:lnTo>
                    <a:pt x="10" y="253"/>
                  </a:lnTo>
                  <a:lnTo>
                    <a:pt x="11" y="255"/>
                  </a:lnTo>
                  <a:lnTo>
                    <a:pt x="12" y="257"/>
                  </a:lnTo>
                  <a:lnTo>
                    <a:pt x="23" y="267"/>
                  </a:lnTo>
                  <a:lnTo>
                    <a:pt x="23" y="267"/>
                  </a:lnTo>
                  <a:lnTo>
                    <a:pt x="25" y="269"/>
                  </a:lnTo>
                  <a:lnTo>
                    <a:pt x="27" y="269"/>
                  </a:lnTo>
                  <a:lnTo>
                    <a:pt x="30" y="269"/>
                  </a:lnTo>
                  <a:lnTo>
                    <a:pt x="31" y="267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8" y="30"/>
                  </a:lnTo>
                  <a:lnTo>
                    <a:pt x="268" y="28"/>
                  </a:lnTo>
                  <a:lnTo>
                    <a:pt x="268" y="25"/>
                  </a:lnTo>
                  <a:lnTo>
                    <a:pt x="267" y="23"/>
                  </a:lnTo>
                  <a:lnTo>
                    <a:pt x="257" y="13"/>
                  </a:lnTo>
                  <a:lnTo>
                    <a:pt x="257" y="13"/>
                  </a:lnTo>
                  <a:lnTo>
                    <a:pt x="254" y="12"/>
                  </a:lnTo>
                  <a:lnTo>
                    <a:pt x="252" y="11"/>
                  </a:lnTo>
                  <a:lnTo>
                    <a:pt x="25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3802" y="1982"/>
              <a:ext cx="224" cy="303"/>
            </a:xfrm>
            <a:custGeom>
              <a:avLst/>
              <a:gdLst>
                <a:gd name="T0" fmla="*/ 225 w 448"/>
                <a:gd name="T1" fmla="*/ 0 h 607"/>
                <a:gd name="T2" fmla="*/ 180 w 448"/>
                <a:gd name="T3" fmla="*/ 4 h 607"/>
                <a:gd name="T4" fmla="*/ 137 w 448"/>
                <a:gd name="T5" fmla="*/ 17 h 607"/>
                <a:gd name="T6" fmla="*/ 99 w 448"/>
                <a:gd name="T7" fmla="*/ 38 h 607"/>
                <a:gd name="T8" fmla="*/ 66 w 448"/>
                <a:gd name="T9" fmla="*/ 65 h 607"/>
                <a:gd name="T10" fmla="*/ 40 w 448"/>
                <a:gd name="T11" fmla="*/ 99 h 607"/>
                <a:gd name="T12" fmla="*/ 19 w 448"/>
                <a:gd name="T13" fmla="*/ 137 h 607"/>
                <a:gd name="T14" fmla="*/ 5 w 448"/>
                <a:gd name="T15" fmla="*/ 178 h 607"/>
                <a:gd name="T16" fmla="*/ 0 w 448"/>
                <a:gd name="T17" fmla="*/ 223 h 607"/>
                <a:gd name="T18" fmla="*/ 2 w 448"/>
                <a:gd name="T19" fmla="*/ 236 h 607"/>
                <a:gd name="T20" fmla="*/ 6 w 448"/>
                <a:gd name="T21" fmla="*/ 261 h 607"/>
                <a:gd name="T22" fmla="*/ 15 w 448"/>
                <a:gd name="T23" fmla="*/ 290 h 607"/>
                <a:gd name="T24" fmla="*/ 36 w 448"/>
                <a:gd name="T25" fmla="*/ 335 h 607"/>
                <a:gd name="T26" fmla="*/ 72 w 448"/>
                <a:gd name="T27" fmla="*/ 399 h 607"/>
                <a:gd name="T28" fmla="*/ 113 w 448"/>
                <a:gd name="T29" fmla="*/ 462 h 607"/>
                <a:gd name="T30" fmla="*/ 154 w 448"/>
                <a:gd name="T31" fmla="*/ 518 h 607"/>
                <a:gd name="T32" fmla="*/ 215 w 448"/>
                <a:gd name="T33" fmla="*/ 596 h 607"/>
                <a:gd name="T34" fmla="*/ 225 w 448"/>
                <a:gd name="T35" fmla="*/ 607 h 607"/>
                <a:gd name="T36" fmla="*/ 260 w 448"/>
                <a:gd name="T37" fmla="*/ 564 h 607"/>
                <a:gd name="T38" fmla="*/ 316 w 448"/>
                <a:gd name="T39" fmla="*/ 492 h 607"/>
                <a:gd name="T40" fmla="*/ 357 w 448"/>
                <a:gd name="T41" fmla="*/ 431 h 607"/>
                <a:gd name="T42" fmla="*/ 397 w 448"/>
                <a:gd name="T43" fmla="*/ 367 h 607"/>
                <a:gd name="T44" fmla="*/ 428 w 448"/>
                <a:gd name="T45" fmla="*/ 305 h 607"/>
                <a:gd name="T46" fmla="*/ 438 w 448"/>
                <a:gd name="T47" fmla="*/ 275 h 607"/>
                <a:gd name="T48" fmla="*/ 446 w 448"/>
                <a:gd name="T49" fmla="*/ 248 h 607"/>
                <a:gd name="T50" fmla="*/ 448 w 448"/>
                <a:gd name="T51" fmla="*/ 223 h 607"/>
                <a:gd name="T52" fmla="*/ 447 w 448"/>
                <a:gd name="T53" fmla="*/ 200 h 607"/>
                <a:gd name="T54" fmla="*/ 438 w 448"/>
                <a:gd name="T55" fmla="*/ 156 h 607"/>
                <a:gd name="T56" fmla="*/ 421 w 448"/>
                <a:gd name="T57" fmla="*/ 117 h 607"/>
                <a:gd name="T58" fmla="*/ 397 w 448"/>
                <a:gd name="T59" fmla="*/ 81 h 607"/>
                <a:gd name="T60" fmla="*/ 367 w 448"/>
                <a:gd name="T61" fmla="*/ 50 h 607"/>
                <a:gd name="T62" fmla="*/ 331 w 448"/>
                <a:gd name="T63" fmla="*/ 26 h 607"/>
                <a:gd name="T64" fmla="*/ 291 w 448"/>
                <a:gd name="T65" fmla="*/ 10 h 607"/>
                <a:gd name="T66" fmla="*/ 247 w 448"/>
                <a:gd name="T67" fmla="*/ 1 h 607"/>
                <a:gd name="T68" fmla="*/ 225 w 448"/>
                <a:gd name="T69" fmla="*/ 0 h 607"/>
                <a:gd name="T70" fmla="*/ 225 w 448"/>
                <a:gd name="T71" fmla="*/ 288 h 607"/>
                <a:gd name="T72" fmla="*/ 210 w 448"/>
                <a:gd name="T73" fmla="*/ 286 h 607"/>
                <a:gd name="T74" fmla="*/ 197 w 448"/>
                <a:gd name="T75" fmla="*/ 282 h 607"/>
                <a:gd name="T76" fmla="*/ 174 w 448"/>
                <a:gd name="T77" fmla="*/ 267 h 607"/>
                <a:gd name="T78" fmla="*/ 158 w 448"/>
                <a:gd name="T79" fmla="*/ 244 h 607"/>
                <a:gd name="T80" fmla="*/ 155 w 448"/>
                <a:gd name="T81" fmla="*/ 230 h 607"/>
                <a:gd name="T82" fmla="*/ 152 w 448"/>
                <a:gd name="T83" fmla="*/ 216 h 607"/>
                <a:gd name="T84" fmla="*/ 154 w 448"/>
                <a:gd name="T85" fmla="*/ 208 h 607"/>
                <a:gd name="T86" fmla="*/ 156 w 448"/>
                <a:gd name="T87" fmla="*/ 194 h 607"/>
                <a:gd name="T88" fmla="*/ 165 w 448"/>
                <a:gd name="T89" fmla="*/ 176 h 607"/>
                <a:gd name="T90" fmla="*/ 185 w 448"/>
                <a:gd name="T91" fmla="*/ 156 h 607"/>
                <a:gd name="T92" fmla="*/ 203 w 448"/>
                <a:gd name="T93" fmla="*/ 147 h 607"/>
                <a:gd name="T94" fmla="*/ 217 w 448"/>
                <a:gd name="T95" fmla="*/ 145 h 607"/>
                <a:gd name="T96" fmla="*/ 225 w 448"/>
                <a:gd name="T97" fmla="*/ 144 h 607"/>
                <a:gd name="T98" fmla="*/ 239 w 448"/>
                <a:gd name="T99" fmla="*/ 146 h 607"/>
                <a:gd name="T100" fmla="*/ 253 w 448"/>
                <a:gd name="T101" fmla="*/ 149 h 607"/>
                <a:gd name="T102" fmla="*/ 276 w 448"/>
                <a:gd name="T103" fmla="*/ 164 h 607"/>
                <a:gd name="T104" fmla="*/ 291 w 448"/>
                <a:gd name="T105" fmla="*/ 187 h 607"/>
                <a:gd name="T106" fmla="*/ 295 w 448"/>
                <a:gd name="T107" fmla="*/ 201 h 607"/>
                <a:gd name="T108" fmla="*/ 296 w 448"/>
                <a:gd name="T109" fmla="*/ 216 h 607"/>
                <a:gd name="T110" fmla="*/ 296 w 448"/>
                <a:gd name="T111" fmla="*/ 223 h 607"/>
                <a:gd name="T112" fmla="*/ 293 w 448"/>
                <a:gd name="T113" fmla="*/ 237 h 607"/>
                <a:gd name="T114" fmla="*/ 284 w 448"/>
                <a:gd name="T115" fmla="*/ 255 h 607"/>
                <a:gd name="T116" fmla="*/ 265 w 448"/>
                <a:gd name="T117" fmla="*/ 275 h 607"/>
                <a:gd name="T118" fmla="*/ 246 w 448"/>
                <a:gd name="T119" fmla="*/ 284 h 607"/>
                <a:gd name="T120" fmla="*/ 232 w 448"/>
                <a:gd name="T121" fmla="*/ 288 h 607"/>
                <a:gd name="T122" fmla="*/ 225 w 448"/>
                <a:gd name="T123" fmla="*/ 288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" h="607">
                  <a:moveTo>
                    <a:pt x="225" y="0"/>
                  </a:moveTo>
                  <a:lnTo>
                    <a:pt x="225" y="0"/>
                  </a:lnTo>
                  <a:lnTo>
                    <a:pt x="202" y="1"/>
                  </a:lnTo>
                  <a:lnTo>
                    <a:pt x="180" y="4"/>
                  </a:lnTo>
                  <a:lnTo>
                    <a:pt x="158" y="10"/>
                  </a:lnTo>
                  <a:lnTo>
                    <a:pt x="137" y="17"/>
                  </a:lnTo>
                  <a:lnTo>
                    <a:pt x="118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5"/>
                  </a:lnTo>
                  <a:lnTo>
                    <a:pt x="52" y="81"/>
                  </a:lnTo>
                  <a:lnTo>
                    <a:pt x="40" y="99"/>
                  </a:lnTo>
                  <a:lnTo>
                    <a:pt x="28" y="117"/>
                  </a:lnTo>
                  <a:lnTo>
                    <a:pt x="19" y="137"/>
                  </a:lnTo>
                  <a:lnTo>
                    <a:pt x="11" y="156"/>
                  </a:lnTo>
                  <a:lnTo>
                    <a:pt x="5" y="178"/>
                  </a:lnTo>
                  <a:lnTo>
                    <a:pt x="2" y="200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6" y="261"/>
                  </a:lnTo>
                  <a:lnTo>
                    <a:pt x="11" y="275"/>
                  </a:lnTo>
                  <a:lnTo>
                    <a:pt x="15" y="290"/>
                  </a:lnTo>
                  <a:lnTo>
                    <a:pt x="21" y="305"/>
                  </a:lnTo>
                  <a:lnTo>
                    <a:pt x="36" y="335"/>
                  </a:lnTo>
                  <a:lnTo>
                    <a:pt x="53" y="367"/>
                  </a:lnTo>
                  <a:lnTo>
                    <a:pt x="72" y="399"/>
                  </a:lnTo>
                  <a:lnTo>
                    <a:pt x="91" y="431"/>
                  </a:lnTo>
                  <a:lnTo>
                    <a:pt x="113" y="462"/>
                  </a:lnTo>
                  <a:lnTo>
                    <a:pt x="134" y="492"/>
                  </a:lnTo>
                  <a:lnTo>
                    <a:pt x="154" y="518"/>
                  </a:lnTo>
                  <a:lnTo>
                    <a:pt x="189" y="564"/>
                  </a:lnTo>
                  <a:lnTo>
                    <a:pt x="215" y="596"/>
                  </a:lnTo>
                  <a:lnTo>
                    <a:pt x="225" y="607"/>
                  </a:lnTo>
                  <a:lnTo>
                    <a:pt x="225" y="607"/>
                  </a:lnTo>
                  <a:lnTo>
                    <a:pt x="234" y="596"/>
                  </a:lnTo>
                  <a:lnTo>
                    <a:pt x="260" y="564"/>
                  </a:lnTo>
                  <a:lnTo>
                    <a:pt x="295" y="518"/>
                  </a:lnTo>
                  <a:lnTo>
                    <a:pt x="316" y="492"/>
                  </a:lnTo>
                  <a:lnTo>
                    <a:pt x="337" y="462"/>
                  </a:lnTo>
                  <a:lnTo>
                    <a:pt x="357" y="431"/>
                  </a:lnTo>
                  <a:lnTo>
                    <a:pt x="377" y="399"/>
                  </a:lnTo>
                  <a:lnTo>
                    <a:pt x="397" y="367"/>
                  </a:lnTo>
                  <a:lnTo>
                    <a:pt x="413" y="335"/>
                  </a:lnTo>
                  <a:lnTo>
                    <a:pt x="428" y="305"/>
                  </a:lnTo>
                  <a:lnTo>
                    <a:pt x="434" y="290"/>
                  </a:lnTo>
                  <a:lnTo>
                    <a:pt x="438" y="275"/>
                  </a:lnTo>
                  <a:lnTo>
                    <a:pt x="443" y="261"/>
                  </a:lnTo>
                  <a:lnTo>
                    <a:pt x="446" y="248"/>
                  </a:lnTo>
                  <a:lnTo>
                    <a:pt x="447" y="236"/>
                  </a:lnTo>
                  <a:lnTo>
                    <a:pt x="448" y="223"/>
                  </a:lnTo>
                  <a:lnTo>
                    <a:pt x="448" y="223"/>
                  </a:lnTo>
                  <a:lnTo>
                    <a:pt x="447" y="200"/>
                  </a:lnTo>
                  <a:lnTo>
                    <a:pt x="444" y="178"/>
                  </a:lnTo>
                  <a:lnTo>
                    <a:pt x="438" y="156"/>
                  </a:lnTo>
                  <a:lnTo>
                    <a:pt x="430" y="137"/>
                  </a:lnTo>
                  <a:lnTo>
                    <a:pt x="421" y="117"/>
                  </a:lnTo>
                  <a:lnTo>
                    <a:pt x="410" y="99"/>
                  </a:lnTo>
                  <a:lnTo>
                    <a:pt x="397" y="81"/>
                  </a:lnTo>
                  <a:lnTo>
                    <a:pt x="383" y="65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1" y="26"/>
                  </a:lnTo>
                  <a:lnTo>
                    <a:pt x="311" y="17"/>
                  </a:lnTo>
                  <a:lnTo>
                    <a:pt x="291" y="10"/>
                  </a:lnTo>
                  <a:lnTo>
                    <a:pt x="270" y="4"/>
                  </a:lnTo>
                  <a:lnTo>
                    <a:pt x="247" y="1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225" y="288"/>
                  </a:moveTo>
                  <a:lnTo>
                    <a:pt x="225" y="288"/>
                  </a:lnTo>
                  <a:lnTo>
                    <a:pt x="217" y="288"/>
                  </a:lnTo>
                  <a:lnTo>
                    <a:pt x="210" y="286"/>
                  </a:lnTo>
                  <a:lnTo>
                    <a:pt x="203" y="284"/>
                  </a:lnTo>
                  <a:lnTo>
                    <a:pt x="197" y="282"/>
                  </a:lnTo>
                  <a:lnTo>
                    <a:pt x="185" y="275"/>
                  </a:lnTo>
                  <a:lnTo>
                    <a:pt x="174" y="267"/>
                  </a:lnTo>
                  <a:lnTo>
                    <a:pt x="165" y="255"/>
                  </a:lnTo>
                  <a:lnTo>
                    <a:pt x="158" y="244"/>
                  </a:lnTo>
                  <a:lnTo>
                    <a:pt x="156" y="237"/>
                  </a:lnTo>
                  <a:lnTo>
                    <a:pt x="155" y="230"/>
                  </a:lnTo>
                  <a:lnTo>
                    <a:pt x="154" y="223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4" y="208"/>
                  </a:lnTo>
                  <a:lnTo>
                    <a:pt x="155" y="201"/>
                  </a:lnTo>
                  <a:lnTo>
                    <a:pt x="156" y="194"/>
                  </a:lnTo>
                  <a:lnTo>
                    <a:pt x="158" y="187"/>
                  </a:lnTo>
                  <a:lnTo>
                    <a:pt x="165" y="176"/>
                  </a:lnTo>
                  <a:lnTo>
                    <a:pt x="174" y="164"/>
                  </a:lnTo>
                  <a:lnTo>
                    <a:pt x="185" y="156"/>
                  </a:lnTo>
                  <a:lnTo>
                    <a:pt x="197" y="149"/>
                  </a:lnTo>
                  <a:lnTo>
                    <a:pt x="203" y="147"/>
                  </a:lnTo>
                  <a:lnTo>
                    <a:pt x="210" y="146"/>
                  </a:lnTo>
                  <a:lnTo>
                    <a:pt x="217" y="145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32" y="145"/>
                  </a:lnTo>
                  <a:lnTo>
                    <a:pt x="239" y="146"/>
                  </a:lnTo>
                  <a:lnTo>
                    <a:pt x="246" y="147"/>
                  </a:lnTo>
                  <a:lnTo>
                    <a:pt x="253" y="149"/>
                  </a:lnTo>
                  <a:lnTo>
                    <a:pt x="265" y="156"/>
                  </a:lnTo>
                  <a:lnTo>
                    <a:pt x="276" y="164"/>
                  </a:lnTo>
                  <a:lnTo>
                    <a:pt x="284" y="176"/>
                  </a:lnTo>
                  <a:lnTo>
                    <a:pt x="291" y="187"/>
                  </a:lnTo>
                  <a:lnTo>
                    <a:pt x="293" y="194"/>
                  </a:lnTo>
                  <a:lnTo>
                    <a:pt x="295" y="201"/>
                  </a:lnTo>
                  <a:lnTo>
                    <a:pt x="296" y="208"/>
                  </a:lnTo>
                  <a:lnTo>
                    <a:pt x="296" y="216"/>
                  </a:lnTo>
                  <a:lnTo>
                    <a:pt x="296" y="216"/>
                  </a:lnTo>
                  <a:lnTo>
                    <a:pt x="296" y="223"/>
                  </a:lnTo>
                  <a:lnTo>
                    <a:pt x="295" y="230"/>
                  </a:lnTo>
                  <a:lnTo>
                    <a:pt x="293" y="237"/>
                  </a:lnTo>
                  <a:lnTo>
                    <a:pt x="291" y="244"/>
                  </a:lnTo>
                  <a:lnTo>
                    <a:pt x="284" y="255"/>
                  </a:lnTo>
                  <a:lnTo>
                    <a:pt x="276" y="267"/>
                  </a:lnTo>
                  <a:lnTo>
                    <a:pt x="265" y="275"/>
                  </a:lnTo>
                  <a:lnTo>
                    <a:pt x="253" y="282"/>
                  </a:lnTo>
                  <a:lnTo>
                    <a:pt x="246" y="284"/>
                  </a:lnTo>
                  <a:lnTo>
                    <a:pt x="239" y="286"/>
                  </a:lnTo>
                  <a:lnTo>
                    <a:pt x="232" y="288"/>
                  </a:lnTo>
                  <a:lnTo>
                    <a:pt x="225" y="288"/>
                  </a:lnTo>
                  <a:lnTo>
                    <a:pt x="225" y="288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3179" y="2138"/>
              <a:ext cx="294" cy="123"/>
            </a:xfrm>
            <a:custGeom>
              <a:avLst/>
              <a:gdLst>
                <a:gd name="T0" fmla="*/ 587 w 587"/>
                <a:gd name="T1" fmla="*/ 242 h 244"/>
                <a:gd name="T2" fmla="*/ 577 w 587"/>
                <a:gd name="T3" fmla="*/ 226 h 244"/>
                <a:gd name="T4" fmla="*/ 570 w 587"/>
                <a:gd name="T5" fmla="*/ 207 h 244"/>
                <a:gd name="T6" fmla="*/ 562 w 587"/>
                <a:gd name="T7" fmla="*/ 169 h 244"/>
                <a:gd name="T8" fmla="*/ 561 w 587"/>
                <a:gd name="T9" fmla="*/ 138 h 244"/>
                <a:gd name="T10" fmla="*/ 561 w 587"/>
                <a:gd name="T11" fmla="*/ 82 h 244"/>
                <a:gd name="T12" fmla="*/ 560 w 587"/>
                <a:gd name="T13" fmla="*/ 74 h 244"/>
                <a:gd name="T14" fmla="*/ 557 w 587"/>
                <a:gd name="T15" fmla="*/ 58 h 244"/>
                <a:gd name="T16" fmla="*/ 551 w 587"/>
                <a:gd name="T17" fmla="*/ 43 h 244"/>
                <a:gd name="T18" fmla="*/ 541 w 587"/>
                <a:gd name="T19" fmla="*/ 30 h 244"/>
                <a:gd name="T20" fmla="*/ 531 w 587"/>
                <a:gd name="T21" fmla="*/ 18 h 244"/>
                <a:gd name="T22" fmla="*/ 517 w 587"/>
                <a:gd name="T23" fmla="*/ 9 h 244"/>
                <a:gd name="T24" fmla="*/ 502 w 587"/>
                <a:gd name="T25" fmla="*/ 3 h 244"/>
                <a:gd name="T26" fmla="*/ 486 w 587"/>
                <a:gd name="T27" fmla="*/ 0 h 244"/>
                <a:gd name="T28" fmla="*/ 82 w 587"/>
                <a:gd name="T29" fmla="*/ 0 h 244"/>
                <a:gd name="T30" fmla="*/ 74 w 587"/>
                <a:gd name="T31" fmla="*/ 0 h 244"/>
                <a:gd name="T32" fmla="*/ 57 w 587"/>
                <a:gd name="T33" fmla="*/ 3 h 244"/>
                <a:gd name="T34" fmla="*/ 43 w 587"/>
                <a:gd name="T35" fmla="*/ 9 h 244"/>
                <a:gd name="T36" fmla="*/ 30 w 587"/>
                <a:gd name="T37" fmla="*/ 18 h 244"/>
                <a:gd name="T38" fmla="*/ 18 w 587"/>
                <a:gd name="T39" fmla="*/ 30 h 244"/>
                <a:gd name="T40" fmla="*/ 9 w 587"/>
                <a:gd name="T41" fmla="*/ 43 h 244"/>
                <a:gd name="T42" fmla="*/ 3 w 587"/>
                <a:gd name="T43" fmla="*/ 58 h 244"/>
                <a:gd name="T44" fmla="*/ 0 w 587"/>
                <a:gd name="T45" fmla="*/ 74 h 244"/>
                <a:gd name="T46" fmla="*/ 0 w 587"/>
                <a:gd name="T47" fmla="*/ 124 h 244"/>
                <a:gd name="T48" fmla="*/ 0 w 587"/>
                <a:gd name="T49" fmla="*/ 134 h 244"/>
                <a:gd name="T50" fmla="*/ 3 w 587"/>
                <a:gd name="T51" fmla="*/ 150 h 244"/>
                <a:gd name="T52" fmla="*/ 9 w 587"/>
                <a:gd name="T53" fmla="*/ 165 h 244"/>
                <a:gd name="T54" fmla="*/ 18 w 587"/>
                <a:gd name="T55" fmla="*/ 177 h 244"/>
                <a:gd name="T56" fmla="*/ 30 w 587"/>
                <a:gd name="T57" fmla="*/ 189 h 244"/>
                <a:gd name="T58" fmla="*/ 43 w 587"/>
                <a:gd name="T59" fmla="*/ 197 h 244"/>
                <a:gd name="T60" fmla="*/ 57 w 587"/>
                <a:gd name="T61" fmla="*/ 204 h 244"/>
                <a:gd name="T62" fmla="*/ 74 w 587"/>
                <a:gd name="T63" fmla="*/ 207 h 244"/>
                <a:gd name="T64" fmla="*/ 478 w 587"/>
                <a:gd name="T65" fmla="*/ 207 h 244"/>
                <a:gd name="T66" fmla="*/ 486 w 587"/>
                <a:gd name="T67" fmla="*/ 207 h 244"/>
                <a:gd name="T68" fmla="*/ 502 w 587"/>
                <a:gd name="T69" fmla="*/ 204 h 244"/>
                <a:gd name="T70" fmla="*/ 509 w 587"/>
                <a:gd name="T71" fmla="*/ 202 h 244"/>
                <a:gd name="T72" fmla="*/ 531 w 587"/>
                <a:gd name="T73" fmla="*/ 210 h 244"/>
                <a:gd name="T74" fmla="*/ 568 w 587"/>
                <a:gd name="T75" fmla="*/ 230 h 244"/>
                <a:gd name="T76" fmla="*/ 586 w 587"/>
                <a:gd name="T77" fmla="*/ 244 h 244"/>
                <a:gd name="T78" fmla="*/ 587 w 587"/>
                <a:gd name="T79" fmla="*/ 244 h 244"/>
                <a:gd name="T80" fmla="*/ 587 w 587"/>
                <a:gd name="T81" fmla="*/ 24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587" y="242"/>
                  </a:moveTo>
                  <a:lnTo>
                    <a:pt x="587" y="242"/>
                  </a:lnTo>
                  <a:lnTo>
                    <a:pt x="582" y="235"/>
                  </a:lnTo>
                  <a:lnTo>
                    <a:pt x="577" y="226"/>
                  </a:lnTo>
                  <a:lnTo>
                    <a:pt x="574" y="217"/>
                  </a:lnTo>
                  <a:lnTo>
                    <a:pt x="570" y="207"/>
                  </a:lnTo>
                  <a:lnTo>
                    <a:pt x="566" y="188"/>
                  </a:lnTo>
                  <a:lnTo>
                    <a:pt x="562" y="169"/>
                  </a:lnTo>
                  <a:lnTo>
                    <a:pt x="561" y="152"/>
                  </a:lnTo>
                  <a:lnTo>
                    <a:pt x="561" y="138"/>
                  </a:lnTo>
                  <a:lnTo>
                    <a:pt x="561" y="124"/>
                  </a:lnTo>
                  <a:lnTo>
                    <a:pt x="561" y="82"/>
                  </a:lnTo>
                  <a:lnTo>
                    <a:pt x="561" y="82"/>
                  </a:lnTo>
                  <a:lnTo>
                    <a:pt x="560" y="74"/>
                  </a:lnTo>
                  <a:lnTo>
                    <a:pt x="559" y="66"/>
                  </a:lnTo>
                  <a:lnTo>
                    <a:pt x="557" y="58"/>
                  </a:lnTo>
                  <a:lnTo>
                    <a:pt x="554" y="50"/>
                  </a:lnTo>
                  <a:lnTo>
                    <a:pt x="551" y="43"/>
                  </a:lnTo>
                  <a:lnTo>
                    <a:pt x="547" y="36"/>
                  </a:lnTo>
                  <a:lnTo>
                    <a:pt x="541" y="30"/>
                  </a:lnTo>
                  <a:lnTo>
                    <a:pt x="537" y="24"/>
                  </a:lnTo>
                  <a:lnTo>
                    <a:pt x="531" y="18"/>
                  </a:lnTo>
                  <a:lnTo>
                    <a:pt x="524" y="14"/>
                  </a:lnTo>
                  <a:lnTo>
                    <a:pt x="517" y="9"/>
                  </a:lnTo>
                  <a:lnTo>
                    <a:pt x="510" y="6"/>
                  </a:lnTo>
                  <a:lnTo>
                    <a:pt x="502" y="3"/>
                  </a:lnTo>
                  <a:lnTo>
                    <a:pt x="495" y="1"/>
                  </a:lnTo>
                  <a:lnTo>
                    <a:pt x="486" y="0"/>
                  </a:lnTo>
                  <a:lnTo>
                    <a:pt x="4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6" y="1"/>
                  </a:lnTo>
                  <a:lnTo>
                    <a:pt x="57" y="3"/>
                  </a:lnTo>
                  <a:lnTo>
                    <a:pt x="49" y="6"/>
                  </a:lnTo>
                  <a:lnTo>
                    <a:pt x="43" y="9"/>
                  </a:lnTo>
                  <a:lnTo>
                    <a:pt x="36" y="14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4" y="36"/>
                  </a:lnTo>
                  <a:lnTo>
                    <a:pt x="9" y="43"/>
                  </a:lnTo>
                  <a:lnTo>
                    <a:pt x="6" y="50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1" y="142"/>
                  </a:lnTo>
                  <a:lnTo>
                    <a:pt x="3" y="150"/>
                  </a:lnTo>
                  <a:lnTo>
                    <a:pt x="6" y="157"/>
                  </a:lnTo>
                  <a:lnTo>
                    <a:pt x="9" y="165"/>
                  </a:lnTo>
                  <a:lnTo>
                    <a:pt x="14" y="171"/>
                  </a:lnTo>
                  <a:lnTo>
                    <a:pt x="18" y="177"/>
                  </a:lnTo>
                  <a:lnTo>
                    <a:pt x="24" y="183"/>
                  </a:lnTo>
                  <a:lnTo>
                    <a:pt x="30" y="189"/>
                  </a:lnTo>
                  <a:lnTo>
                    <a:pt x="36" y="194"/>
                  </a:lnTo>
                  <a:lnTo>
                    <a:pt x="43" y="197"/>
                  </a:lnTo>
                  <a:lnTo>
                    <a:pt x="49" y="200"/>
                  </a:lnTo>
                  <a:lnTo>
                    <a:pt x="57" y="204"/>
                  </a:lnTo>
                  <a:lnTo>
                    <a:pt x="66" y="206"/>
                  </a:lnTo>
                  <a:lnTo>
                    <a:pt x="74" y="207"/>
                  </a:lnTo>
                  <a:lnTo>
                    <a:pt x="82" y="207"/>
                  </a:lnTo>
                  <a:lnTo>
                    <a:pt x="478" y="207"/>
                  </a:lnTo>
                  <a:lnTo>
                    <a:pt x="478" y="207"/>
                  </a:lnTo>
                  <a:lnTo>
                    <a:pt x="486" y="207"/>
                  </a:lnTo>
                  <a:lnTo>
                    <a:pt x="494" y="206"/>
                  </a:lnTo>
                  <a:lnTo>
                    <a:pt x="502" y="204"/>
                  </a:lnTo>
                  <a:lnTo>
                    <a:pt x="509" y="202"/>
                  </a:lnTo>
                  <a:lnTo>
                    <a:pt x="509" y="202"/>
                  </a:lnTo>
                  <a:lnTo>
                    <a:pt x="521" y="205"/>
                  </a:lnTo>
                  <a:lnTo>
                    <a:pt x="531" y="210"/>
                  </a:lnTo>
                  <a:lnTo>
                    <a:pt x="549" y="219"/>
                  </a:lnTo>
                  <a:lnTo>
                    <a:pt x="568" y="230"/>
                  </a:lnTo>
                  <a:lnTo>
                    <a:pt x="586" y="244"/>
                  </a:lnTo>
                  <a:lnTo>
                    <a:pt x="586" y="244"/>
                  </a:lnTo>
                  <a:lnTo>
                    <a:pt x="587" y="244"/>
                  </a:lnTo>
                  <a:lnTo>
                    <a:pt x="587" y="244"/>
                  </a:lnTo>
                  <a:lnTo>
                    <a:pt x="587" y="242"/>
                  </a:lnTo>
                  <a:lnTo>
                    <a:pt x="587" y="242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3159" y="2004"/>
              <a:ext cx="294" cy="122"/>
            </a:xfrm>
            <a:custGeom>
              <a:avLst/>
              <a:gdLst>
                <a:gd name="T0" fmla="*/ 0 w 587"/>
                <a:gd name="T1" fmla="*/ 243 h 244"/>
                <a:gd name="T2" fmla="*/ 10 w 587"/>
                <a:gd name="T3" fmla="*/ 227 h 244"/>
                <a:gd name="T4" fmla="*/ 17 w 587"/>
                <a:gd name="T5" fmla="*/ 208 h 244"/>
                <a:gd name="T6" fmla="*/ 25 w 587"/>
                <a:gd name="T7" fmla="*/ 170 h 244"/>
                <a:gd name="T8" fmla="*/ 26 w 587"/>
                <a:gd name="T9" fmla="*/ 139 h 244"/>
                <a:gd name="T10" fmla="*/ 26 w 587"/>
                <a:gd name="T11" fmla="*/ 82 h 244"/>
                <a:gd name="T12" fmla="*/ 27 w 587"/>
                <a:gd name="T13" fmla="*/ 74 h 244"/>
                <a:gd name="T14" fmla="*/ 30 w 587"/>
                <a:gd name="T15" fmla="*/ 58 h 244"/>
                <a:gd name="T16" fmla="*/ 36 w 587"/>
                <a:gd name="T17" fmla="*/ 43 h 244"/>
                <a:gd name="T18" fmla="*/ 46 w 587"/>
                <a:gd name="T19" fmla="*/ 29 h 244"/>
                <a:gd name="T20" fmla="*/ 56 w 587"/>
                <a:gd name="T21" fmla="*/ 19 h 244"/>
                <a:gd name="T22" fmla="*/ 70 w 587"/>
                <a:gd name="T23" fmla="*/ 10 h 244"/>
                <a:gd name="T24" fmla="*/ 85 w 587"/>
                <a:gd name="T25" fmla="*/ 4 h 244"/>
                <a:gd name="T26" fmla="*/ 101 w 587"/>
                <a:gd name="T27" fmla="*/ 1 h 244"/>
                <a:gd name="T28" fmla="*/ 505 w 587"/>
                <a:gd name="T29" fmla="*/ 0 h 244"/>
                <a:gd name="T30" fmla="*/ 513 w 587"/>
                <a:gd name="T31" fmla="*/ 1 h 244"/>
                <a:gd name="T32" fmla="*/ 529 w 587"/>
                <a:gd name="T33" fmla="*/ 4 h 244"/>
                <a:gd name="T34" fmla="*/ 544 w 587"/>
                <a:gd name="T35" fmla="*/ 10 h 244"/>
                <a:gd name="T36" fmla="*/ 557 w 587"/>
                <a:gd name="T37" fmla="*/ 19 h 244"/>
                <a:gd name="T38" fmla="*/ 569 w 587"/>
                <a:gd name="T39" fmla="*/ 29 h 244"/>
                <a:gd name="T40" fmla="*/ 578 w 587"/>
                <a:gd name="T41" fmla="*/ 43 h 244"/>
                <a:gd name="T42" fmla="*/ 584 w 587"/>
                <a:gd name="T43" fmla="*/ 58 h 244"/>
                <a:gd name="T44" fmla="*/ 587 w 587"/>
                <a:gd name="T45" fmla="*/ 74 h 244"/>
                <a:gd name="T46" fmla="*/ 587 w 587"/>
                <a:gd name="T47" fmla="*/ 125 h 244"/>
                <a:gd name="T48" fmla="*/ 587 w 587"/>
                <a:gd name="T49" fmla="*/ 133 h 244"/>
                <a:gd name="T50" fmla="*/ 584 w 587"/>
                <a:gd name="T51" fmla="*/ 149 h 244"/>
                <a:gd name="T52" fmla="*/ 578 w 587"/>
                <a:gd name="T53" fmla="*/ 164 h 244"/>
                <a:gd name="T54" fmla="*/ 569 w 587"/>
                <a:gd name="T55" fmla="*/ 178 h 244"/>
                <a:gd name="T56" fmla="*/ 557 w 587"/>
                <a:gd name="T57" fmla="*/ 188 h 244"/>
                <a:gd name="T58" fmla="*/ 544 w 587"/>
                <a:gd name="T59" fmla="*/ 198 h 244"/>
                <a:gd name="T60" fmla="*/ 529 w 587"/>
                <a:gd name="T61" fmla="*/ 205 h 244"/>
                <a:gd name="T62" fmla="*/ 513 w 587"/>
                <a:gd name="T63" fmla="*/ 207 h 244"/>
                <a:gd name="T64" fmla="*/ 109 w 587"/>
                <a:gd name="T65" fmla="*/ 208 h 244"/>
                <a:gd name="T66" fmla="*/ 101 w 587"/>
                <a:gd name="T67" fmla="*/ 207 h 244"/>
                <a:gd name="T68" fmla="*/ 85 w 587"/>
                <a:gd name="T69" fmla="*/ 205 h 244"/>
                <a:gd name="T70" fmla="*/ 78 w 587"/>
                <a:gd name="T71" fmla="*/ 202 h 244"/>
                <a:gd name="T72" fmla="*/ 56 w 587"/>
                <a:gd name="T73" fmla="*/ 209 h 244"/>
                <a:gd name="T74" fmla="*/ 19 w 587"/>
                <a:gd name="T75" fmla="*/ 231 h 244"/>
                <a:gd name="T76" fmla="*/ 1 w 587"/>
                <a:gd name="T77" fmla="*/ 244 h 244"/>
                <a:gd name="T78" fmla="*/ 0 w 587"/>
                <a:gd name="T79" fmla="*/ 244 h 244"/>
                <a:gd name="T80" fmla="*/ 0 w 587"/>
                <a:gd name="T81" fmla="*/ 24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7" h="244">
                  <a:moveTo>
                    <a:pt x="0" y="243"/>
                  </a:moveTo>
                  <a:lnTo>
                    <a:pt x="0" y="243"/>
                  </a:lnTo>
                  <a:lnTo>
                    <a:pt x="5" y="235"/>
                  </a:lnTo>
                  <a:lnTo>
                    <a:pt x="10" y="227"/>
                  </a:lnTo>
                  <a:lnTo>
                    <a:pt x="13" y="217"/>
                  </a:lnTo>
                  <a:lnTo>
                    <a:pt x="17" y="208"/>
                  </a:lnTo>
                  <a:lnTo>
                    <a:pt x="21" y="188"/>
                  </a:lnTo>
                  <a:lnTo>
                    <a:pt x="25" y="170"/>
                  </a:lnTo>
                  <a:lnTo>
                    <a:pt x="26" y="153"/>
                  </a:lnTo>
                  <a:lnTo>
                    <a:pt x="26" y="139"/>
                  </a:lnTo>
                  <a:lnTo>
                    <a:pt x="26" y="125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7" y="74"/>
                  </a:lnTo>
                  <a:lnTo>
                    <a:pt x="28" y="66"/>
                  </a:lnTo>
                  <a:lnTo>
                    <a:pt x="30" y="58"/>
                  </a:lnTo>
                  <a:lnTo>
                    <a:pt x="33" y="50"/>
                  </a:lnTo>
                  <a:lnTo>
                    <a:pt x="36" y="43"/>
                  </a:lnTo>
                  <a:lnTo>
                    <a:pt x="40" y="36"/>
                  </a:lnTo>
                  <a:lnTo>
                    <a:pt x="46" y="29"/>
                  </a:lnTo>
                  <a:lnTo>
                    <a:pt x="50" y="24"/>
                  </a:lnTo>
                  <a:lnTo>
                    <a:pt x="56" y="19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77" y="6"/>
                  </a:lnTo>
                  <a:lnTo>
                    <a:pt x="85" y="4"/>
                  </a:lnTo>
                  <a:lnTo>
                    <a:pt x="92" y="2"/>
                  </a:lnTo>
                  <a:lnTo>
                    <a:pt x="101" y="1"/>
                  </a:lnTo>
                  <a:lnTo>
                    <a:pt x="109" y="0"/>
                  </a:lnTo>
                  <a:lnTo>
                    <a:pt x="505" y="0"/>
                  </a:lnTo>
                  <a:lnTo>
                    <a:pt x="505" y="0"/>
                  </a:lnTo>
                  <a:lnTo>
                    <a:pt x="513" y="1"/>
                  </a:lnTo>
                  <a:lnTo>
                    <a:pt x="521" y="2"/>
                  </a:lnTo>
                  <a:lnTo>
                    <a:pt x="529" y="4"/>
                  </a:lnTo>
                  <a:lnTo>
                    <a:pt x="538" y="6"/>
                  </a:lnTo>
                  <a:lnTo>
                    <a:pt x="544" y="10"/>
                  </a:lnTo>
                  <a:lnTo>
                    <a:pt x="551" y="14"/>
                  </a:lnTo>
                  <a:lnTo>
                    <a:pt x="557" y="19"/>
                  </a:lnTo>
                  <a:lnTo>
                    <a:pt x="563" y="24"/>
                  </a:lnTo>
                  <a:lnTo>
                    <a:pt x="569" y="29"/>
                  </a:lnTo>
                  <a:lnTo>
                    <a:pt x="573" y="36"/>
                  </a:lnTo>
                  <a:lnTo>
                    <a:pt x="578" y="43"/>
                  </a:lnTo>
                  <a:lnTo>
                    <a:pt x="581" y="50"/>
                  </a:lnTo>
                  <a:lnTo>
                    <a:pt x="584" y="58"/>
                  </a:lnTo>
                  <a:lnTo>
                    <a:pt x="586" y="66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7" y="125"/>
                  </a:lnTo>
                  <a:lnTo>
                    <a:pt x="587" y="125"/>
                  </a:lnTo>
                  <a:lnTo>
                    <a:pt x="587" y="133"/>
                  </a:lnTo>
                  <a:lnTo>
                    <a:pt x="586" y="142"/>
                  </a:lnTo>
                  <a:lnTo>
                    <a:pt x="584" y="149"/>
                  </a:lnTo>
                  <a:lnTo>
                    <a:pt x="581" y="157"/>
                  </a:lnTo>
                  <a:lnTo>
                    <a:pt x="578" y="164"/>
                  </a:lnTo>
                  <a:lnTo>
                    <a:pt x="573" y="171"/>
                  </a:lnTo>
                  <a:lnTo>
                    <a:pt x="569" y="178"/>
                  </a:lnTo>
                  <a:lnTo>
                    <a:pt x="563" y="184"/>
                  </a:lnTo>
                  <a:lnTo>
                    <a:pt x="557" y="188"/>
                  </a:lnTo>
                  <a:lnTo>
                    <a:pt x="551" y="194"/>
                  </a:lnTo>
                  <a:lnTo>
                    <a:pt x="544" y="198"/>
                  </a:lnTo>
                  <a:lnTo>
                    <a:pt x="538" y="201"/>
                  </a:lnTo>
                  <a:lnTo>
                    <a:pt x="529" y="205"/>
                  </a:lnTo>
                  <a:lnTo>
                    <a:pt x="521" y="206"/>
                  </a:lnTo>
                  <a:lnTo>
                    <a:pt x="513" y="207"/>
                  </a:lnTo>
                  <a:lnTo>
                    <a:pt x="505" y="208"/>
                  </a:lnTo>
                  <a:lnTo>
                    <a:pt x="109" y="208"/>
                  </a:lnTo>
                  <a:lnTo>
                    <a:pt x="109" y="208"/>
                  </a:lnTo>
                  <a:lnTo>
                    <a:pt x="101" y="207"/>
                  </a:lnTo>
                  <a:lnTo>
                    <a:pt x="93" y="206"/>
                  </a:lnTo>
                  <a:lnTo>
                    <a:pt x="85" y="205"/>
                  </a:lnTo>
                  <a:lnTo>
                    <a:pt x="78" y="202"/>
                  </a:lnTo>
                  <a:lnTo>
                    <a:pt x="78" y="202"/>
                  </a:lnTo>
                  <a:lnTo>
                    <a:pt x="66" y="206"/>
                  </a:lnTo>
                  <a:lnTo>
                    <a:pt x="56" y="209"/>
                  </a:lnTo>
                  <a:lnTo>
                    <a:pt x="38" y="220"/>
                  </a:lnTo>
                  <a:lnTo>
                    <a:pt x="19" y="231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3276" y="2180"/>
              <a:ext cx="26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49 w 51"/>
                <a:gd name="T7" fmla="*/ 36 h 52"/>
                <a:gd name="T8" fmla="*/ 47 w 51"/>
                <a:gd name="T9" fmla="*/ 40 h 52"/>
                <a:gd name="T10" fmla="*/ 45 w 51"/>
                <a:gd name="T11" fmla="*/ 44 h 52"/>
                <a:gd name="T12" fmla="*/ 40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0 w 51"/>
                <a:gd name="T23" fmla="*/ 52 h 52"/>
                <a:gd name="T24" fmla="*/ 16 w 51"/>
                <a:gd name="T25" fmla="*/ 49 h 52"/>
                <a:gd name="T26" fmla="*/ 11 w 51"/>
                <a:gd name="T27" fmla="*/ 47 h 52"/>
                <a:gd name="T28" fmla="*/ 8 w 51"/>
                <a:gd name="T29" fmla="*/ 44 h 52"/>
                <a:gd name="T30" fmla="*/ 4 w 51"/>
                <a:gd name="T31" fmla="*/ 40 h 52"/>
                <a:gd name="T32" fmla="*/ 2 w 51"/>
                <a:gd name="T33" fmla="*/ 36 h 52"/>
                <a:gd name="T34" fmla="*/ 1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1 w 51"/>
                <a:gd name="T41" fmla="*/ 21 h 52"/>
                <a:gd name="T42" fmla="*/ 2 w 51"/>
                <a:gd name="T43" fmla="*/ 16 h 52"/>
                <a:gd name="T44" fmla="*/ 4 w 51"/>
                <a:gd name="T45" fmla="*/ 11 h 52"/>
                <a:gd name="T46" fmla="*/ 8 w 51"/>
                <a:gd name="T47" fmla="*/ 8 h 52"/>
                <a:gd name="T48" fmla="*/ 11 w 51"/>
                <a:gd name="T49" fmla="*/ 5 h 52"/>
                <a:gd name="T50" fmla="*/ 16 w 51"/>
                <a:gd name="T51" fmla="*/ 2 h 52"/>
                <a:gd name="T52" fmla="*/ 20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0 w 51"/>
                <a:gd name="T63" fmla="*/ 5 h 52"/>
                <a:gd name="T64" fmla="*/ 45 w 51"/>
                <a:gd name="T65" fmla="*/ 8 h 52"/>
                <a:gd name="T66" fmla="*/ 47 w 51"/>
                <a:gd name="T67" fmla="*/ 11 h 52"/>
                <a:gd name="T68" fmla="*/ 49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5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5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3313" y="2180"/>
              <a:ext cx="25" cy="26"/>
            </a:xfrm>
            <a:custGeom>
              <a:avLst/>
              <a:gdLst>
                <a:gd name="T0" fmla="*/ 51 w 51"/>
                <a:gd name="T1" fmla="*/ 26 h 52"/>
                <a:gd name="T2" fmla="*/ 51 w 51"/>
                <a:gd name="T3" fmla="*/ 26 h 52"/>
                <a:gd name="T4" fmla="*/ 51 w 51"/>
                <a:gd name="T5" fmla="*/ 31 h 52"/>
                <a:gd name="T6" fmla="*/ 50 w 51"/>
                <a:gd name="T7" fmla="*/ 36 h 52"/>
                <a:gd name="T8" fmla="*/ 48 w 51"/>
                <a:gd name="T9" fmla="*/ 40 h 52"/>
                <a:gd name="T10" fmla="*/ 44 w 51"/>
                <a:gd name="T11" fmla="*/ 44 h 52"/>
                <a:gd name="T12" fmla="*/ 41 w 51"/>
                <a:gd name="T13" fmla="*/ 47 h 52"/>
                <a:gd name="T14" fmla="*/ 36 w 51"/>
                <a:gd name="T15" fmla="*/ 49 h 52"/>
                <a:gd name="T16" fmla="*/ 31 w 51"/>
                <a:gd name="T17" fmla="*/ 52 h 52"/>
                <a:gd name="T18" fmla="*/ 26 w 51"/>
                <a:gd name="T19" fmla="*/ 52 h 52"/>
                <a:gd name="T20" fmla="*/ 26 w 51"/>
                <a:gd name="T21" fmla="*/ 52 h 52"/>
                <a:gd name="T22" fmla="*/ 21 w 51"/>
                <a:gd name="T23" fmla="*/ 52 h 52"/>
                <a:gd name="T24" fmla="*/ 15 w 51"/>
                <a:gd name="T25" fmla="*/ 49 h 52"/>
                <a:gd name="T26" fmla="*/ 12 w 51"/>
                <a:gd name="T27" fmla="*/ 47 h 52"/>
                <a:gd name="T28" fmla="*/ 7 w 51"/>
                <a:gd name="T29" fmla="*/ 44 h 52"/>
                <a:gd name="T30" fmla="*/ 4 w 51"/>
                <a:gd name="T31" fmla="*/ 40 h 52"/>
                <a:gd name="T32" fmla="*/ 1 w 51"/>
                <a:gd name="T33" fmla="*/ 36 h 52"/>
                <a:gd name="T34" fmla="*/ 0 w 51"/>
                <a:gd name="T35" fmla="*/ 31 h 52"/>
                <a:gd name="T36" fmla="*/ 0 w 51"/>
                <a:gd name="T37" fmla="*/ 26 h 52"/>
                <a:gd name="T38" fmla="*/ 0 w 51"/>
                <a:gd name="T39" fmla="*/ 26 h 52"/>
                <a:gd name="T40" fmla="*/ 0 w 51"/>
                <a:gd name="T41" fmla="*/ 21 h 52"/>
                <a:gd name="T42" fmla="*/ 1 w 51"/>
                <a:gd name="T43" fmla="*/ 16 h 52"/>
                <a:gd name="T44" fmla="*/ 4 w 51"/>
                <a:gd name="T45" fmla="*/ 11 h 52"/>
                <a:gd name="T46" fmla="*/ 7 w 51"/>
                <a:gd name="T47" fmla="*/ 8 h 52"/>
                <a:gd name="T48" fmla="*/ 12 w 51"/>
                <a:gd name="T49" fmla="*/ 5 h 52"/>
                <a:gd name="T50" fmla="*/ 15 w 51"/>
                <a:gd name="T51" fmla="*/ 2 h 52"/>
                <a:gd name="T52" fmla="*/ 21 w 51"/>
                <a:gd name="T53" fmla="*/ 1 h 52"/>
                <a:gd name="T54" fmla="*/ 26 w 51"/>
                <a:gd name="T55" fmla="*/ 0 h 52"/>
                <a:gd name="T56" fmla="*/ 26 w 51"/>
                <a:gd name="T57" fmla="*/ 0 h 52"/>
                <a:gd name="T58" fmla="*/ 31 w 51"/>
                <a:gd name="T59" fmla="*/ 1 h 52"/>
                <a:gd name="T60" fmla="*/ 36 w 51"/>
                <a:gd name="T61" fmla="*/ 2 h 52"/>
                <a:gd name="T62" fmla="*/ 41 w 51"/>
                <a:gd name="T63" fmla="*/ 5 h 52"/>
                <a:gd name="T64" fmla="*/ 44 w 51"/>
                <a:gd name="T65" fmla="*/ 8 h 52"/>
                <a:gd name="T66" fmla="*/ 48 w 51"/>
                <a:gd name="T67" fmla="*/ 11 h 52"/>
                <a:gd name="T68" fmla="*/ 50 w 51"/>
                <a:gd name="T69" fmla="*/ 16 h 52"/>
                <a:gd name="T70" fmla="*/ 51 w 51"/>
                <a:gd name="T71" fmla="*/ 21 h 52"/>
                <a:gd name="T72" fmla="*/ 51 w 51"/>
                <a:gd name="T73" fmla="*/ 26 h 52"/>
                <a:gd name="T74" fmla="*/ 51 w 51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2">
                  <a:moveTo>
                    <a:pt x="51" y="26"/>
                  </a:moveTo>
                  <a:lnTo>
                    <a:pt x="51" y="26"/>
                  </a:lnTo>
                  <a:lnTo>
                    <a:pt x="51" y="31"/>
                  </a:lnTo>
                  <a:lnTo>
                    <a:pt x="50" y="36"/>
                  </a:lnTo>
                  <a:lnTo>
                    <a:pt x="48" y="40"/>
                  </a:lnTo>
                  <a:lnTo>
                    <a:pt x="44" y="44"/>
                  </a:lnTo>
                  <a:lnTo>
                    <a:pt x="41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1" y="52"/>
                  </a:lnTo>
                  <a:lnTo>
                    <a:pt x="15" y="49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2" y="5"/>
                  </a:lnTo>
                  <a:lnTo>
                    <a:pt x="15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1" y="5"/>
                  </a:lnTo>
                  <a:lnTo>
                    <a:pt x="44" y="8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1" y="21"/>
                  </a:lnTo>
                  <a:lnTo>
                    <a:pt x="51" y="2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3349" y="2180"/>
              <a:ext cx="26" cy="26"/>
            </a:xfrm>
            <a:custGeom>
              <a:avLst/>
              <a:gdLst>
                <a:gd name="T0" fmla="*/ 52 w 52"/>
                <a:gd name="T1" fmla="*/ 26 h 52"/>
                <a:gd name="T2" fmla="*/ 52 w 52"/>
                <a:gd name="T3" fmla="*/ 26 h 52"/>
                <a:gd name="T4" fmla="*/ 51 w 52"/>
                <a:gd name="T5" fmla="*/ 31 h 52"/>
                <a:gd name="T6" fmla="*/ 49 w 52"/>
                <a:gd name="T7" fmla="*/ 36 h 52"/>
                <a:gd name="T8" fmla="*/ 47 w 52"/>
                <a:gd name="T9" fmla="*/ 40 h 52"/>
                <a:gd name="T10" fmla="*/ 44 w 52"/>
                <a:gd name="T11" fmla="*/ 44 h 52"/>
                <a:gd name="T12" fmla="*/ 40 w 52"/>
                <a:gd name="T13" fmla="*/ 47 h 52"/>
                <a:gd name="T14" fmla="*/ 36 w 52"/>
                <a:gd name="T15" fmla="*/ 49 h 52"/>
                <a:gd name="T16" fmla="*/ 31 w 52"/>
                <a:gd name="T17" fmla="*/ 52 h 52"/>
                <a:gd name="T18" fmla="*/ 25 w 52"/>
                <a:gd name="T19" fmla="*/ 52 h 52"/>
                <a:gd name="T20" fmla="*/ 25 w 52"/>
                <a:gd name="T21" fmla="*/ 52 h 52"/>
                <a:gd name="T22" fmla="*/ 21 w 52"/>
                <a:gd name="T23" fmla="*/ 52 h 52"/>
                <a:gd name="T24" fmla="*/ 16 w 52"/>
                <a:gd name="T25" fmla="*/ 49 h 52"/>
                <a:gd name="T26" fmla="*/ 11 w 52"/>
                <a:gd name="T27" fmla="*/ 47 h 52"/>
                <a:gd name="T28" fmla="*/ 7 w 52"/>
                <a:gd name="T29" fmla="*/ 44 h 52"/>
                <a:gd name="T30" fmla="*/ 4 w 52"/>
                <a:gd name="T31" fmla="*/ 40 h 52"/>
                <a:gd name="T32" fmla="*/ 2 w 52"/>
                <a:gd name="T33" fmla="*/ 36 h 52"/>
                <a:gd name="T34" fmla="*/ 0 w 52"/>
                <a:gd name="T35" fmla="*/ 31 h 52"/>
                <a:gd name="T36" fmla="*/ 0 w 52"/>
                <a:gd name="T37" fmla="*/ 26 h 52"/>
                <a:gd name="T38" fmla="*/ 0 w 52"/>
                <a:gd name="T39" fmla="*/ 26 h 52"/>
                <a:gd name="T40" fmla="*/ 0 w 52"/>
                <a:gd name="T41" fmla="*/ 21 h 52"/>
                <a:gd name="T42" fmla="*/ 2 w 52"/>
                <a:gd name="T43" fmla="*/ 16 h 52"/>
                <a:gd name="T44" fmla="*/ 4 w 52"/>
                <a:gd name="T45" fmla="*/ 11 h 52"/>
                <a:gd name="T46" fmla="*/ 7 w 52"/>
                <a:gd name="T47" fmla="*/ 8 h 52"/>
                <a:gd name="T48" fmla="*/ 11 w 52"/>
                <a:gd name="T49" fmla="*/ 5 h 52"/>
                <a:gd name="T50" fmla="*/ 16 w 52"/>
                <a:gd name="T51" fmla="*/ 2 h 52"/>
                <a:gd name="T52" fmla="*/ 21 w 52"/>
                <a:gd name="T53" fmla="*/ 1 h 52"/>
                <a:gd name="T54" fmla="*/ 25 w 52"/>
                <a:gd name="T55" fmla="*/ 0 h 52"/>
                <a:gd name="T56" fmla="*/ 25 w 52"/>
                <a:gd name="T57" fmla="*/ 0 h 52"/>
                <a:gd name="T58" fmla="*/ 31 w 52"/>
                <a:gd name="T59" fmla="*/ 1 h 52"/>
                <a:gd name="T60" fmla="*/ 36 w 52"/>
                <a:gd name="T61" fmla="*/ 2 h 52"/>
                <a:gd name="T62" fmla="*/ 40 w 52"/>
                <a:gd name="T63" fmla="*/ 5 h 52"/>
                <a:gd name="T64" fmla="*/ 44 w 52"/>
                <a:gd name="T65" fmla="*/ 8 h 52"/>
                <a:gd name="T66" fmla="*/ 47 w 52"/>
                <a:gd name="T67" fmla="*/ 11 h 52"/>
                <a:gd name="T68" fmla="*/ 49 w 52"/>
                <a:gd name="T69" fmla="*/ 16 h 52"/>
                <a:gd name="T70" fmla="*/ 51 w 52"/>
                <a:gd name="T71" fmla="*/ 21 h 52"/>
                <a:gd name="T72" fmla="*/ 52 w 52"/>
                <a:gd name="T73" fmla="*/ 26 h 52"/>
                <a:gd name="T74" fmla="*/ 52 w 52"/>
                <a:gd name="T7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52">
                  <a:moveTo>
                    <a:pt x="52" y="26"/>
                  </a:moveTo>
                  <a:lnTo>
                    <a:pt x="52" y="26"/>
                  </a:lnTo>
                  <a:lnTo>
                    <a:pt x="51" y="31"/>
                  </a:lnTo>
                  <a:lnTo>
                    <a:pt x="49" y="36"/>
                  </a:lnTo>
                  <a:lnTo>
                    <a:pt x="47" y="40"/>
                  </a:lnTo>
                  <a:lnTo>
                    <a:pt x="44" y="44"/>
                  </a:lnTo>
                  <a:lnTo>
                    <a:pt x="40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1" y="52"/>
                  </a:lnTo>
                  <a:lnTo>
                    <a:pt x="16" y="49"/>
                  </a:lnTo>
                  <a:lnTo>
                    <a:pt x="11" y="47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4" y="8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2" y="26"/>
                  </a:lnTo>
                  <a:lnTo>
                    <a:pt x="5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 userDrawn="1"/>
          </p:nvSpPr>
          <p:spPr bwMode="auto">
            <a:xfrm>
              <a:off x="3211" y="2046"/>
              <a:ext cx="206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 userDrawn="1"/>
          </p:nvSpPr>
          <p:spPr bwMode="auto">
            <a:xfrm>
              <a:off x="3211" y="2075"/>
              <a:ext cx="107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12"/>
          <p:cNvSpPr>
            <a:spLocks/>
          </p:cNvSpPr>
          <p:nvPr/>
        </p:nvSpPr>
        <p:spPr bwMode="auto">
          <a:xfrm>
            <a:off x="0" y="5870877"/>
            <a:ext cx="9144000" cy="98871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3BC2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68"/>
            <a:ext cx="2555639" cy="191683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7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66"/>
                </a:solidFill>
                <a:effectLst/>
              </a:rPr>
              <a:t>5.1.2  B2C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電子商務的演進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四</a:t>
            </a:r>
            <a:r>
              <a:rPr lang="en-US" altLang="zh-TW" b="1" dirty="0"/>
              <a:t>)	</a:t>
            </a:r>
            <a:r>
              <a:rPr lang="zh-TW" altLang="zh-TW" b="1" dirty="0"/>
              <a:t>第四階段</a:t>
            </a:r>
          </a:p>
          <a:p>
            <a:r>
              <a:rPr lang="zh-TW" altLang="zh-TW" dirty="0"/>
              <a:t>第四個階段則是以使用者為中心的電子商務時代，有人將其稱為第三代電子商務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電子商務發展的三大趨勢為：</a:t>
            </a:r>
            <a:r>
              <a:rPr lang="en-US" altLang="zh-TW" dirty="0"/>
              <a:t>(1) </a:t>
            </a:r>
            <a:r>
              <a:rPr lang="zh-TW" altLang="zh-TW" dirty="0"/>
              <a:t>全產業電商化；</a:t>
            </a:r>
            <a:r>
              <a:rPr lang="en-US" altLang="zh-TW" dirty="0"/>
              <a:t>(2) </a:t>
            </a:r>
            <a:r>
              <a:rPr lang="zh-TW" altLang="zh-TW" dirty="0"/>
              <a:t>生態系競爭；</a:t>
            </a:r>
            <a:r>
              <a:rPr lang="en-US" altLang="zh-TW" dirty="0"/>
              <a:t>(3) </a:t>
            </a:r>
            <a:r>
              <a:rPr lang="zh-TW" altLang="zh-TW" dirty="0"/>
              <a:t>感性化電商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全產業電商化與感性化電商說明了，透過互聯網的技術，所有的產業都必須進行串聯與升級，才能生存。且電子商務的經營必須多一點感性的層面，才有機會在競爭中取得領先的地位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82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5.2  </a:t>
            </a:r>
            <a:r>
              <a:rPr lang="en-US" altLang="zh-TW" dirty="0" smtClean="0">
                <a:effectLst/>
              </a:rPr>
              <a:t>B2C</a:t>
            </a:r>
            <a:r>
              <a:rPr lang="zh-TW" altLang="zh-TW" dirty="0">
                <a:effectLst/>
              </a:rPr>
              <a:t>電子商務的商業模式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企業在經營</a:t>
            </a:r>
            <a:r>
              <a:rPr lang="en-US" altLang="zh-TW" dirty="0"/>
              <a:t>B2C</a:t>
            </a:r>
            <a:r>
              <a:rPr lang="zh-TW" altLang="zh-TW" dirty="0"/>
              <a:t>電子商務時，有三種不同的形式：</a:t>
            </a:r>
            <a:r>
              <a:rPr lang="en-US" altLang="zh-TW" dirty="0"/>
              <a:t>(1) </a:t>
            </a:r>
            <a:r>
              <a:rPr lang="zh-TW" altLang="zh-TW" dirty="0"/>
              <a:t>網路交易；</a:t>
            </a:r>
            <a:r>
              <a:rPr lang="en-US" altLang="zh-TW" dirty="0"/>
              <a:t>(2) </a:t>
            </a:r>
            <a:r>
              <a:rPr lang="zh-TW" altLang="zh-TW" dirty="0"/>
              <a:t>線上服務；</a:t>
            </a:r>
            <a:r>
              <a:rPr lang="en-US" altLang="zh-TW" dirty="0"/>
              <a:t>(3) </a:t>
            </a:r>
            <a:r>
              <a:rPr lang="zh-TW" altLang="zh-TW" dirty="0"/>
              <a:t>數位內容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隨著電子商務的蓬勃發展，業者在經營</a:t>
            </a:r>
            <a:r>
              <a:rPr lang="en-US" altLang="zh-TW" dirty="0"/>
              <a:t>B2C</a:t>
            </a:r>
            <a:r>
              <a:rPr lang="zh-TW" altLang="zh-TW" dirty="0"/>
              <a:t>電子商務時，逐漸朝多元化發展，使得單一網站所能提供的服務更為多元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09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5.2.1</a:t>
            </a:r>
            <a:r>
              <a:rPr lang="en-US" altLang="zh-TW" sz="2800" dirty="0">
                <a:solidFill>
                  <a:srgbClr val="660066"/>
                </a:solidFill>
                <a:effectLst/>
              </a:rPr>
              <a:t> </a:t>
            </a:r>
            <a:r>
              <a:rPr lang="en-US" altLang="zh-TW" sz="2800" dirty="0" smtClean="0">
                <a:solidFill>
                  <a:srgbClr val="660066"/>
                </a:solidFill>
                <a:effectLst/>
              </a:rPr>
              <a:t> </a:t>
            </a:r>
            <a:r>
              <a:rPr lang="zh-TW" altLang="zh-TW" sz="2800" dirty="0" smtClean="0">
                <a:solidFill>
                  <a:srgbClr val="660066"/>
                </a:solidFill>
                <a:effectLst/>
              </a:rPr>
              <a:t>網路</a:t>
            </a:r>
            <a:r>
              <a:rPr lang="zh-TW" altLang="zh-TW" sz="2800" dirty="0">
                <a:solidFill>
                  <a:srgbClr val="660066"/>
                </a:solidFill>
                <a:effectLst/>
              </a:rPr>
              <a:t>交易</a:t>
            </a:r>
            <a:endParaRPr lang="zh-TW" altLang="en-US" sz="2800" dirty="0">
              <a:solidFill>
                <a:srgbClr val="660066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網路交易係指企業透過網路，將商品銷售給消費者。隨著宅經濟發燒，消費者愈來愈習慣於網路上購物，電子商務營業額更是持續成長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72000" indent="0">
              <a:buNone/>
            </a:pPr>
            <a:r>
              <a:rPr lang="en-US" altLang="zh-TW" b="1" dirty="0" smtClean="0"/>
              <a:t>    (</a:t>
            </a:r>
            <a:r>
              <a:rPr lang="zh-TW" altLang="zh-TW" b="1" dirty="0"/>
              <a:t>一</a:t>
            </a:r>
            <a:r>
              <a:rPr lang="en-US" altLang="zh-TW" b="1" dirty="0"/>
              <a:t>)	</a:t>
            </a:r>
            <a:r>
              <a:rPr lang="zh-TW" altLang="zh-TW" b="1" dirty="0"/>
              <a:t>網路開店</a:t>
            </a:r>
          </a:p>
          <a:p>
            <a:r>
              <a:rPr lang="zh-TW" altLang="zh-TW" dirty="0"/>
              <a:t>最早的網路交易是在網路上開設虛擬店鋪，銷售商品，扮演通路商及零售商的角色，此即為網路開店。目前最大的網路零售店亞馬遜</a:t>
            </a:r>
            <a:r>
              <a:rPr lang="en-US" altLang="zh-TW" dirty="0"/>
              <a:t> (Amazon) </a:t>
            </a:r>
            <a:r>
              <a:rPr lang="zh-TW" altLang="zh-TW" dirty="0"/>
              <a:t>即為網路開店成功的典範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網路商店的經營類型可分為幾類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marL="648000" lvl="1" indent="-288000">
              <a:buClr>
                <a:srgbClr val="000066"/>
              </a:buClr>
              <a:buFont typeface="+mj-lt"/>
              <a:buAutoNum type="arabicPeriod"/>
            </a:pPr>
            <a:r>
              <a:rPr lang="zh-TW" altLang="zh-TW" b="1" dirty="0">
                <a:solidFill>
                  <a:srgbClr val="000066"/>
                </a:solidFill>
              </a:rPr>
              <a:t>網路平臺開店</a:t>
            </a:r>
            <a:r>
              <a:rPr lang="zh-TW" altLang="zh-TW" b="1" dirty="0" smtClean="0">
                <a:solidFill>
                  <a:srgbClr val="000066"/>
                </a:solidFill>
              </a:rPr>
              <a:t>：</a:t>
            </a:r>
            <a:r>
              <a:rPr lang="zh-TW" altLang="zh-TW" dirty="0"/>
              <a:t>這是目前網站上最多的經營類型，根據經濟部統計，由於開店的成本低，又不需自行建置相關的軟硬體設備與系統維護人員，有高達</a:t>
            </a:r>
            <a:r>
              <a:rPr lang="en-US" altLang="zh-TW" dirty="0"/>
              <a:t>86% </a:t>
            </a:r>
            <a:r>
              <a:rPr lang="zh-TW" altLang="zh-TW" dirty="0"/>
              <a:t>的網路商店是在網路平臺上經營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32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2799</Words>
  <Application>Microsoft Office PowerPoint</Application>
  <PresentationFormat>如螢幕大小 (4:3)</PresentationFormat>
  <Paragraphs>196</Paragraphs>
  <Slides>67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67</vt:i4>
      </vt:variant>
    </vt:vector>
  </HeadingPairs>
  <TitlesOfParts>
    <vt:vector size="68" baseType="lpstr">
      <vt:lpstr>1_Office 佈景主題</vt:lpstr>
      <vt:lpstr>PowerPoint 簡報</vt:lpstr>
      <vt:lpstr>學習目標</vt:lpstr>
      <vt:lpstr>5.1  何謂B2C電子商務？</vt:lpstr>
      <vt:lpstr>5.1.1  B2C電子商務的 範疇</vt:lpstr>
      <vt:lpstr>5.1.2  B2C電子商務的演進</vt:lpstr>
      <vt:lpstr>5.1.2  B2C電子商務的演進</vt:lpstr>
      <vt:lpstr>5.1.2  B2C電子商務的演進</vt:lpstr>
      <vt:lpstr>5.2  B2C電子商務的商業模式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5.2.1  網路交易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5.2.2  線上服務</vt:lpstr>
      <vt:lpstr>5.2.3  數位內容</vt:lpstr>
      <vt:lpstr>5.2.3  數位內容</vt:lpstr>
      <vt:lpstr>5.2.3  數位內容</vt:lpstr>
      <vt:lpstr>5.2.3  數位內容</vt:lpstr>
      <vt:lpstr>5.2.3  數位內容</vt:lpstr>
      <vt:lpstr>5.2.3  數位內容</vt:lpstr>
      <vt:lpstr>PowerPoint 簡報</vt:lpstr>
      <vt:lpstr>5.2.3  數位內容</vt:lpstr>
      <vt:lpstr>5.2.3  數位內容</vt:lpstr>
      <vt:lpstr>5.2.3  數位內容</vt:lpstr>
      <vt:lpstr>PowerPoint 簡報</vt:lpstr>
      <vt:lpstr>5.2.3  數位內容</vt:lpstr>
      <vt:lpstr>5.3  B2C電子商務的獲利模式</vt:lpstr>
      <vt:lpstr>5.3.1  網路交易的獲利模式 ── 商品銷售</vt:lpstr>
      <vt:lpstr>5.3.2  線上服務的獲利來源</vt:lpstr>
      <vt:lpstr>5.3.2  線上服務的獲利來源</vt:lpstr>
      <vt:lpstr>5.3.2  線上服務的獲利來源</vt:lpstr>
      <vt:lpstr>5.3.3  數位內容的獲利模式 ── 訂閱</vt:lpstr>
      <vt:lpstr>5.4  B2C電子商務的關鍵成功因素  5.4.1  網站服務品質</vt:lpstr>
      <vt:lpstr>5.4.1  網站服務品質</vt:lpstr>
      <vt:lpstr>5.4.2  B2C電子商務的主要困難</vt:lpstr>
      <vt:lpstr>5.4.2  B2C電子商務的主要困難</vt:lpstr>
      <vt:lpstr>5.5  B2C電子商務模式的範例</vt:lpstr>
      <vt:lpstr>5.5  B2C電子商務模式的範例</vt:lpstr>
      <vt:lpstr>5.6  結　論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winx</dc:creator>
  <cp:lastModifiedBy>winx</cp:lastModifiedBy>
  <cp:revision>61</cp:revision>
  <dcterms:created xsi:type="dcterms:W3CDTF">2017-02-20T08:35:36Z</dcterms:created>
  <dcterms:modified xsi:type="dcterms:W3CDTF">2020-02-05T08:53:05Z</dcterms:modified>
</cp:coreProperties>
</file>