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65"/>
  </p:handoutMasterIdLst>
  <p:sldIdLst>
    <p:sldId id="256" r:id="rId2"/>
    <p:sldId id="257"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421" r:id="rId20"/>
    <p:sldId id="379" r:id="rId21"/>
    <p:sldId id="380" r:id="rId22"/>
    <p:sldId id="381" r:id="rId23"/>
    <p:sldId id="382" r:id="rId24"/>
    <p:sldId id="383" r:id="rId25"/>
    <p:sldId id="422" r:id="rId26"/>
    <p:sldId id="384" r:id="rId27"/>
    <p:sldId id="420"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23" r:id="rId52"/>
    <p:sldId id="409" r:id="rId53"/>
    <p:sldId id="410" r:id="rId54"/>
    <p:sldId id="411" r:id="rId55"/>
    <p:sldId id="412" r:id="rId56"/>
    <p:sldId id="413" r:id="rId57"/>
    <p:sldId id="414" r:id="rId58"/>
    <p:sldId id="415" r:id="rId59"/>
    <p:sldId id="416" r:id="rId60"/>
    <p:sldId id="417" r:id="rId61"/>
    <p:sldId id="418" r:id="rId62"/>
    <p:sldId id="419" r:id="rId63"/>
    <p:sldId id="260" r:id="rId6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00"/>
    <a:srgbClr val="000000"/>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20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CE645-870C-4814-BC35-50B7A8732FD3}" type="datetimeFigureOut">
              <a:rPr lang="zh-TW" altLang="en-US" smtClean="0"/>
              <a:t>2020/2/5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376BF0-6985-4A54-8564-B8362ABBF151}" type="slidenum">
              <a:rPr lang="zh-TW" altLang="en-US" smtClean="0"/>
              <a:t>‹#›</a:t>
            </a:fld>
            <a:endParaRPr lang="zh-TW" altLang="en-US"/>
          </a:p>
        </p:txBody>
      </p:sp>
    </p:spTree>
    <p:extLst>
      <p:ext uri="{BB962C8B-B14F-4D97-AF65-F5344CB8AC3E}">
        <p14:creationId xmlns:p14="http://schemas.microsoft.com/office/powerpoint/2010/main" val="1755686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7598" y="1268760"/>
            <a:ext cx="3240360" cy="4368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12"/>
          <p:cNvSpPr>
            <a:spLocks/>
          </p:cNvSpPr>
          <p:nvPr userDrawn="1"/>
        </p:nvSpPr>
        <p:spPr bwMode="auto">
          <a:xfrm rot="5400000">
            <a:off x="-2500895" y="2500896"/>
            <a:ext cx="6859588" cy="1857796"/>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34039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22572"/>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8960"/>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5858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424936" cy="576064"/>
          </a:xfrm>
        </p:spPr>
        <p:txBody>
          <a:bodyPr>
            <a:normAutofit/>
          </a:bodyPr>
          <a:lstStyle>
            <a:lvl1pPr algn="l">
              <a:defRPr sz="3200">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980728"/>
            <a:ext cx="8424936" cy="5472608"/>
          </a:xfrm>
        </p:spPr>
        <p:txBody>
          <a:bodyPr>
            <a:normAutofit/>
          </a:bodyPr>
          <a:lstStyle>
            <a:lvl1pPr marL="360000" indent="-288000">
              <a:lnSpc>
                <a:spcPts val="3200"/>
              </a:lnSpc>
              <a:spcBef>
                <a:spcPts val="500"/>
              </a:spcBef>
              <a:buSzPct val="100000"/>
              <a:buFontTx/>
              <a:buBlip>
                <a:blip r:embed="rId2"/>
              </a:buBlip>
              <a:defRPr sz="2400" b="0">
                <a:latin typeface="Times New Roman" pitchFamily="18" charset="0"/>
                <a:ea typeface="標楷體" pitchFamily="65" charset="-120"/>
                <a:cs typeface="Times New Roman" pitchFamily="18" charset="0"/>
              </a:defRPr>
            </a:lvl1pPr>
            <a:lvl2pPr>
              <a:lnSpc>
                <a:spcPts val="3200"/>
              </a:lnSpc>
              <a:spcBef>
                <a:spcPts val="500"/>
              </a:spcBef>
              <a:defRPr sz="2400" b="0">
                <a:latin typeface="Times New Roman" pitchFamily="18" charset="0"/>
                <a:ea typeface="標楷體" pitchFamily="65" charset="-120"/>
                <a:cs typeface="Times New Roman" pitchFamily="18" charset="0"/>
              </a:defRPr>
            </a:lvl2pPr>
            <a:lvl3pPr>
              <a:lnSpc>
                <a:spcPts val="3200"/>
              </a:lnSpc>
              <a:spcBef>
                <a:spcPts val="500"/>
              </a:spcBef>
              <a:defRPr sz="2400" b="0">
                <a:latin typeface="Times New Roman" pitchFamily="18" charset="0"/>
                <a:ea typeface="標楷體" pitchFamily="65" charset="-120"/>
                <a:cs typeface="Times New Roman" pitchFamily="18" charset="0"/>
              </a:defRPr>
            </a:lvl3pPr>
            <a:lvl4pPr>
              <a:lnSpc>
                <a:spcPts val="3200"/>
              </a:lnSpc>
              <a:spcBef>
                <a:spcPts val="500"/>
              </a:spcBef>
              <a:defRPr sz="2400" b="0">
                <a:latin typeface="Times New Roman" pitchFamily="18" charset="0"/>
                <a:ea typeface="標楷體" pitchFamily="65" charset="-120"/>
                <a:cs typeface="Times New Roman" pitchFamily="18" charset="0"/>
              </a:defRPr>
            </a:lvl4pPr>
            <a:lvl5pPr>
              <a:lnSpc>
                <a:spcPts val="3200"/>
              </a:lnSpc>
              <a:spcBef>
                <a:spcPts val="500"/>
              </a:spcBef>
              <a:defRPr sz="2400" b="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3EF44F1-1257-4C25-AB8A-807CA769B911}" type="slidenum">
              <a:rPr lang="zh-TW" altLang="en-US" smtClean="0"/>
              <a:t>‹#›</a:t>
            </a:fld>
            <a:endParaRPr lang="zh-TW" altLang="en-US"/>
          </a:p>
        </p:txBody>
      </p:sp>
      <p:grpSp>
        <p:nvGrpSpPr>
          <p:cNvPr id="8" name="Group 4"/>
          <p:cNvGrpSpPr>
            <a:grpSpLocks noChangeAspect="1"/>
          </p:cNvGrpSpPr>
          <p:nvPr userDrawn="1"/>
        </p:nvGrpSpPr>
        <p:grpSpPr bwMode="auto">
          <a:xfrm>
            <a:off x="6815519" y="114489"/>
            <a:ext cx="2076961" cy="794231"/>
            <a:chOff x="2474" y="1891"/>
            <a:chExt cx="1681" cy="482"/>
          </a:xfrm>
        </p:grpSpPr>
        <p:sp>
          <p:nvSpPr>
            <p:cNvPr id="9"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7"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1168"/>
            <a:ext cx="2555639" cy="1916832"/>
          </a:xfrm>
          <a:prstGeom prst="rect">
            <a:avLst/>
          </a:prstGeom>
        </p:spPr>
      </p:pic>
      <p:pic>
        <p:nvPicPr>
          <p:cNvPr id="2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7990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版面配置區 1"/>
          <p:cNvSpPr>
            <a:spLocks noGrp="1"/>
          </p:cNvSpPr>
          <p:nvPr>
            <p:ph type="title"/>
          </p:nvPr>
        </p:nvSpPr>
        <p:spPr>
          <a:xfrm>
            <a:off x="457200" y="274638"/>
            <a:ext cx="8229600" cy="922114"/>
          </a:xfrm>
          <a:prstGeom prst="rect">
            <a:avLst/>
          </a:prstGeom>
        </p:spPr>
        <p:txBody>
          <a:bodyPr vert="horz" lIns="0" rIns="0" bIns="0" anchor="b">
            <a:normAutofit/>
          </a:bodyPr>
          <a:lstStyle/>
          <a:p>
            <a:pPr lvl="0" algn="l"/>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A1790-F87D-46C3-8A9A-A39F51776E2B}" type="datetimeFigureOut">
              <a:rPr lang="zh-TW" altLang="en-US" smtClean="0"/>
              <a:t>2020/2/5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44F1-1257-4C25-AB8A-807CA769B911}" type="slidenum">
              <a:rPr lang="zh-TW" altLang="en-US" smtClean="0"/>
              <a:t>‹#›</a:t>
            </a:fld>
            <a:endParaRPr lang="zh-TW" altLang="en-US"/>
          </a:p>
        </p:txBody>
      </p:sp>
      <p:cxnSp>
        <p:nvCxnSpPr>
          <p:cNvPr id="9" name="直線接點 8"/>
          <p:cNvCxnSpPr/>
          <p:nvPr userDrawn="1"/>
        </p:nvCxnSpPr>
        <p:spPr>
          <a:xfrm>
            <a:off x="408236" y="1412776"/>
            <a:ext cx="5891956"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Freeform 12"/>
          <p:cNvSpPr>
            <a:spLocks/>
          </p:cNvSpPr>
          <p:nvPr userDrawn="1"/>
        </p:nvSpPr>
        <p:spPr bwMode="auto">
          <a:xfrm>
            <a:off x="0" y="5870877"/>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2" name="Group 4"/>
          <p:cNvGrpSpPr>
            <a:grpSpLocks noChangeAspect="1"/>
          </p:cNvGrpSpPr>
          <p:nvPr userDrawn="1"/>
        </p:nvGrpSpPr>
        <p:grpSpPr bwMode="auto">
          <a:xfrm>
            <a:off x="6815519" y="114489"/>
            <a:ext cx="2076961" cy="794231"/>
            <a:chOff x="2474" y="1891"/>
            <a:chExt cx="1681" cy="482"/>
          </a:xfrm>
        </p:grpSpPr>
        <p:sp>
          <p:nvSpPr>
            <p:cNvPr id="13"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09819" y="6443663"/>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07191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iming>
    <p:tnLst>
      <p:par>
        <p:cTn id="1" dur="indefinite" restart="never" nodeType="tmRoot"/>
      </p:par>
    </p:tnLst>
  </p:timing>
  <p:txStyles>
    <p:titleStyle>
      <a:lvl1pPr algn="ctr" defTabSz="914400" rtl="0" eaLnBrk="1" latinLnBrk="0" hangingPunct="1">
        <a:spcBef>
          <a:spcPct val="0"/>
        </a:spcBef>
        <a:buNone/>
        <a:defRPr kumimoji="0" lang="zh-TW" altLang="en-US" sz="4000" b="1" kern="1200" dirty="0" smtClean="0">
          <a:ln>
            <a:noFill/>
          </a:ln>
          <a:solidFill>
            <a:schemeClr val="accent5">
              <a:lumMod val="50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p:titleStyle>
    <p:bodyStyle>
      <a:lvl1pPr marL="447675" indent="-357188" algn="l" defTabSz="914400" rtl="0" eaLnBrk="1" latinLnBrk="0" hangingPunct="1">
        <a:spcBef>
          <a:spcPts val="1200"/>
        </a:spcBef>
        <a:buClr>
          <a:srgbClr val="0070C0"/>
        </a:buClr>
        <a:buSzPct val="85000"/>
        <a:buFont typeface="Wingdings" pitchFamily="2" charset="2"/>
        <a:buChar char="l"/>
        <a:defRPr sz="2400" kern="1200">
          <a:solidFill>
            <a:schemeClr val="tx1"/>
          </a:solidFill>
          <a:latin typeface="Times New Roman" pitchFamily="18" charset="0"/>
          <a:ea typeface="標楷體" pitchFamily="65" charset="-120"/>
          <a:cs typeface="Times New Roman" pitchFamily="18" charset="0"/>
        </a:defRPr>
      </a:lvl1pPr>
      <a:lvl2pPr marL="625475" indent="-285750" algn="l" defTabSz="914400" rtl="0" eaLnBrk="1" latinLnBrk="0" hangingPunct="1">
        <a:spcBef>
          <a:spcPts val="1200"/>
        </a:spcBef>
        <a:buClr>
          <a:srgbClr val="7030A0"/>
        </a:buClr>
        <a:buFont typeface="Arial" pitchFamily="34" charset="0"/>
        <a:buChar char="–"/>
        <a:defRPr sz="2200" kern="1200">
          <a:solidFill>
            <a:schemeClr val="tx1"/>
          </a:solidFill>
          <a:latin typeface="Times New Roman" pitchFamily="18" charset="0"/>
          <a:ea typeface="標楷體" pitchFamily="65" charset="-120"/>
          <a:cs typeface="Times New Roman" pitchFamily="18" charset="0"/>
        </a:defRPr>
      </a:lvl2pPr>
      <a:lvl3pPr marL="806450" indent="-268288" algn="l" defTabSz="914400" rtl="0" eaLnBrk="1" latinLnBrk="0" hangingPunct="1">
        <a:spcBef>
          <a:spcPts val="1200"/>
        </a:spcBef>
        <a:buClr>
          <a:srgbClr val="002060"/>
        </a:buClr>
        <a:buSzPct val="80000"/>
        <a:buFont typeface="Wingdings" pitchFamily="2" charset="2"/>
        <a:buChar char="l"/>
        <a:tabLst/>
        <a:defRPr sz="2000" kern="1200">
          <a:solidFill>
            <a:schemeClr val="tx1"/>
          </a:solidFill>
          <a:latin typeface="Times New Roman" pitchFamily="18" charset="0"/>
          <a:ea typeface="標楷體" pitchFamily="65" charset="-120"/>
          <a:cs typeface="Times New Roman" pitchFamily="18" charset="0"/>
        </a:defRPr>
      </a:lvl3pPr>
      <a:lvl4pPr marL="985838" indent="-268288" algn="l" defTabSz="914400" rtl="0" eaLnBrk="1" latinLnBrk="0" hangingPunct="1">
        <a:spcBef>
          <a:spcPts val="1200"/>
        </a:spcBef>
        <a:buClr>
          <a:schemeClr val="accent6">
            <a:lumMod val="50000"/>
          </a:schemeClr>
        </a:buClr>
        <a:buFont typeface="Arial" pitchFamily="34" charset="0"/>
        <a:buChar char="–"/>
        <a:tabLst/>
        <a:defRPr sz="2000" kern="1200">
          <a:solidFill>
            <a:schemeClr val="tx1"/>
          </a:solidFill>
          <a:latin typeface="Times New Roman" pitchFamily="18" charset="0"/>
          <a:ea typeface="標楷體" pitchFamily="65" charset="-120"/>
          <a:cs typeface="Times New Roman" pitchFamily="18" charset="0"/>
        </a:defRPr>
      </a:lvl4pPr>
      <a:lvl5pPr marL="1347788" indent="-271463" algn="l" defTabSz="914400" rtl="0" eaLnBrk="1" latinLnBrk="0" hangingPunct="1">
        <a:spcBef>
          <a:spcPts val="1200"/>
        </a:spcBef>
        <a:buClr>
          <a:srgbClr val="00B050"/>
        </a:buClr>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117848" y="260648"/>
            <a:ext cx="3310136" cy="1224137"/>
          </a:xfrm>
          <a:prstGeom prst="rect">
            <a:avLst/>
          </a:prstGeom>
        </p:spPr>
        <p:txBody>
          <a:bodyPr vert="horz" lIns="0" rIns="0" bIns="0" anchor="b">
            <a:normAutofit fontScale="90000"/>
          </a:bodyPr>
          <a:lstStyle>
            <a:lvl1pPr algn="ctr" defTabSz="914400" rtl="0" eaLnBrk="1" latinLnBrk="0" hangingPunct="1">
              <a:spcBef>
                <a:spcPct val="0"/>
              </a:spcBef>
              <a:buNone/>
              <a:defRPr kumimoji="0" lang="zh-TW" altLang="en-US" sz="4000" b="1" kern="1200">
                <a:ln>
                  <a:noFill/>
                </a:ln>
                <a:solidFill>
                  <a:schemeClr val="accent6">
                    <a:lumMod val="75000"/>
                  </a:schemeClr>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defRPr>
            </a:lvl1pPr>
          </a:lstStyle>
          <a:p>
            <a:pPr algn="l"/>
            <a:r>
              <a:rPr lang="en-US" altLang="zh-TW" sz="54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Chapter</a:t>
            </a:r>
            <a:r>
              <a:rPr lang="en-US" altLang="zh-TW"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a:t>
            </a:r>
            <a:r>
              <a:rPr lang="en-US" altLang="zh-TW"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7</a:t>
            </a:r>
            <a:endParaRPr lang="en-US"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5" name="副標題 2"/>
          <p:cNvSpPr txBox="1">
            <a:spLocks/>
          </p:cNvSpPr>
          <p:nvPr/>
        </p:nvSpPr>
        <p:spPr>
          <a:xfrm>
            <a:off x="179512" y="2204864"/>
            <a:ext cx="5832648" cy="2040632"/>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rgbClr val="0070C0"/>
              </a:buClr>
              <a:buSzPct val="85000"/>
              <a:buFont typeface="Wingdings" pitchFamily="2" charset="2"/>
              <a:buNone/>
              <a:defRPr sz="2400" kern="1200">
                <a:solidFill>
                  <a:schemeClr val="tx1">
                    <a:tint val="75000"/>
                  </a:schemeClr>
                </a:solidFill>
                <a:latin typeface="Times New Roman" pitchFamily="18" charset="0"/>
                <a:ea typeface="標楷體" pitchFamily="65" charset="-120"/>
                <a:cs typeface="Times New Roman" pitchFamily="18" charset="0"/>
              </a:defRPr>
            </a:lvl1pPr>
            <a:lvl2pPr marL="457200" indent="0" algn="ctr" defTabSz="914400" rtl="0" eaLnBrk="1" latinLnBrk="0" hangingPunct="1">
              <a:spcBef>
                <a:spcPts val="1200"/>
              </a:spcBef>
              <a:buClr>
                <a:srgbClr val="7030A0"/>
              </a:buClr>
              <a:buFont typeface="Arial" pitchFamily="34" charset="0"/>
              <a:buNone/>
              <a:defRPr sz="2200" kern="1200">
                <a:solidFill>
                  <a:schemeClr val="tx1">
                    <a:tint val="75000"/>
                  </a:schemeClr>
                </a:solidFill>
                <a:latin typeface="Times New Roman" pitchFamily="18" charset="0"/>
                <a:ea typeface="標楷體" pitchFamily="65" charset="-120"/>
                <a:cs typeface="Times New Roman" pitchFamily="18" charset="0"/>
              </a:defRPr>
            </a:lvl2pPr>
            <a:lvl3pPr marL="914400" indent="0" algn="ctr" defTabSz="914400" rtl="0" eaLnBrk="1" latinLnBrk="0" hangingPunct="1">
              <a:spcBef>
                <a:spcPts val="1200"/>
              </a:spcBef>
              <a:buClr>
                <a:srgbClr val="002060"/>
              </a:buClr>
              <a:buSzPct val="80000"/>
              <a:buFont typeface="Wingdings" pitchFamily="2" charset="2"/>
              <a:buNone/>
              <a:tabLst/>
              <a:defRPr sz="2000" kern="1200">
                <a:solidFill>
                  <a:schemeClr val="tx1">
                    <a:tint val="75000"/>
                  </a:schemeClr>
                </a:solidFill>
                <a:latin typeface="Times New Roman" pitchFamily="18" charset="0"/>
                <a:ea typeface="標楷體" pitchFamily="65" charset="-120"/>
                <a:cs typeface="Times New Roman" pitchFamily="18" charset="0"/>
              </a:defRPr>
            </a:lvl3pPr>
            <a:lvl4pPr marL="1371600" indent="0" algn="ctr" defTabSz="914400" rtl="0" eaLnBrk="1" latinLnBrk="0" hangingPunct="1">
              <a:spcBef>
                <a:spcPts val="1200"/>
              </a:spcBef>
              <a:buClr>
                <a:schemeClr val="accent6">
                  <a:lumMod val="50000"/>
                </a:schemeClr>
              </a:buClr>
              <a:buFont typeface="Arial" pitchFamily="34" charset="0"/>
              <a:buNone/>
              <a:tabLst/>
              <a:defRPr sz="2000" kern="1200">
                <a:solidFill>
                  <a:schemeClr val="tx1">
                    <a:tint val="75000"/>
                  </a:schemeClr>
                </a:solidFill>
                <a:latin typeface="Times New Roman" pitchFamily="18" charset="0"/>
                <a:ea typeface="標楷體" pitchFamily="65" charset="-120"/>
                <a:cs typeface="Times New Roman" pitchFamily="18" charset="0"/>
              </a:defRPr>
            </a:lvl4pPr>
            <a:lvl5pPr marL="1828800" indent="0" algn="ctr" defTabSz="914400" rtl="0" eaLnBrk="1" latinLnBrk="0" hangingPunct="1">
              <a:spcBef>
                <a:spcPts val="1200"/>
              </a:spcBef>
              <a:buClr>
                <a:srgbClr val="00B050"/>
              </a:buClr>
              <a:buFont typeface="Arial" pitchFamily="34" charset="0"/>
              <a:buNone/>
              <a:defRPr sz="2000" kern="1200">
                <a:solidFill>
                  <a:schemeClr val="tx1">
                    <a:tint val="75000"/>
                  </a:schemeClr>
                </a:solidFill>
                <a:latin typeface="Times New Roman" pitchFamily="18" charset="0"/>
                <a:ea typeface="標楷體" pitchFamily="65" charset="-120"/>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20000"/>
              </a:spcBef>
              <a:buSzPct val="90000"/>
            </a:pPr>
            <a:endParaRPr lang="en-US" altLang="zh-TW" sz="4800" b="1" dirty="0">
              <a:solidFill>
                <a:schemeClr val="accent1">
                  <a:lumMod val="75000"/>
                </a:schemeClr>
              </a:solidFill>
              <a:effectLst>
                <a:outerShdw blurRad="38100" dist="38100" dir="2700000" algn="tl">
                  <a:srgbClr val="000000">
                    <a:alpha val="43137"/>
                  </a:srgbClr>
                </a:outerShdw>
              </a:effectLst>
              <a:latin typeface="標楷體" pitchFamily="65" charset="-120"/>
            </a:endParaRPr>
          </a:p>
          <a:p>
            <a:pPr>
              <a:spcBef>
                <a:spcPct val="20000"/>
              </a:spcBef>
              <a:buSzPct val="90000"/>
            </a:pPr>
            <a:r>
              <a:rPr lang="zh-TW" altLang="en-US" sz="4800" b="1" dirty="0" smtClean="0">
                <a:solidFill>
                  <a:schemeClr val="accent1">
                    <a:lumMod val="75000"/>
                  </a:schemeClr>
                </a:solidFill>
                <a:effectLst>
                  <a:outerShdw blurRad="38100" dist="38100" dir="2700000" algn="tl">
                    <a:srgbClr val="000000">
                      <a:alpha val="43137"/>
                    </a:srgbClr>
                  </a:outerShdw>
                </a:effectLst>
                <a:latin typeface="標楷體" pitchFamily="65" charset="-120"/>
              </a:rPr>
              <a:t>虛擬社群</a:t>
            </a:r>
            <a:endParaRPr lang="zh-TW" altLang="en-US" sz="4800" b="1" dirty="0">
              <a:solidFill>
                <a:schemeClr val="accent1">
                  <a:lumMod val="75000"/>
                </a:schemeClr>
              </a:solidFill>
              <a:effectLst>
                <a:outerShdw blurRad="38100" dist="38100" dir="2700000" algn="tl">
                  <a:srgbClr val="000000">
                    <a:alpha val="43137"/>
                  </a:srgbClr>
                </a:outerShdw>
              </a:effectLst>
              <a:latin typeface="標楷體" pitchFamily="65" charset="-120"/>
            </a:endParaRPr>
          </a:p>
          <a:p>
            <a:pPr>
              <a:spcBef>
                <a:spcPct val="20000"/>
              </a:spcBef>
              <a:buSzPct val="90000"/>
            </a:pPr>
            <a:endParaRPr lang="zh-TW" alt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28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7.2.1  </a:t>
            </a:r>
            <a:r>
              <a:rPr lang="zh-TW" altLang="zh-TW" sz="2800" dirty="0" smtClean="0">
                <a:solidFill>
                  <a:srgbClr val="660066"/>
                </a:solidFill>
                <a:effectLst/>
              </a:rPr>
              <a:t>依</a:t>
            </a:r>
            <a:r>
              <a:rPr lang="zh-TW" altLang="zh-TW" sz="2800" dirty="0">
                <a:solidFill>
                  <a:srgbClr val="660066"/>
                </a:solidFill>
                <a:effectLst/>
              </a:rPr>
              <a:t>使用者需求分類</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隨著社群的發展，其功能也變得愈來愈多元，很少存在單一類型的社群網站</a:t>
            </a:r>
            <a:r>
              <a:rPr lang="zh-TW" altLang="zh-TW" dirty="0" smtClean="0"/>
              <a:t>。</a:t>
            </a:r>
            <a:endParaRPr lang="en-US" altLang="zh-TW" dirty="0" smtClean="0"/>
          </a:p>
          <a:p>
            <a:pPr marL="72000" indent="0">
              <a:buNone/>
            </a:pPr>
            <a:r>
              <a:rPr lang="en-US" altLang="zh-TW" b="1" dirty="0" smtClean="0"/>
              <a:t>    (</a:t>
            </a:r>
            <a:r>
              <a:rPr lang="zh-TW" altLang="zh-TW" b="1" dirty="0"/>
              <a:t>一</a:t>
            </a:r>
            <a:r>
              <a:rPr lang="en-US" altLang="zh-TW" b="1" dirty="0"/>
              <a:t>)	</a:t>
            </a:r>
            <a:r>
              <a:rPr lang="zh-TW" altLang="zh-TW" b="1" dirty="0"/>
              <a:t>交易型社群</a:t>
            </a:r>
          </a:p>
          <a:p>
            <a:r>
              <a:rPr lang="zh-TW" altLang="zh-TW" dirty="0"/>
              <a:t>交易型社群存在的目的是形成交易的市集，讓買方與賣方能在這裡進行交易</a:t>
            </a:r>
            <a:r>
              <a:rPr lang="zh-TW" altLang="zh-TW" dirty="0" smtClean="0"/>
              <a:t>。</a:t>
            </a:r>
            <a:endParaRPr lang="en-US" altLang="zh-TW" dirty="0" smtClean="0"/>
          </a:p>
          <a:p>
            <a:pPr marL="72000" indent="0">
              <a:buNone/>
            </a:pPr>
            <a:r>
              <a:rPr lang="en-US" altLang="zh-TW" b="1" dirty="0" smtClean="0"/>
              <a:t>    (</a:t>
            </a:r>
            <a:r>
              <a:rPr lang="zh-TW" altLang="zh-TW" b="1" dirty="0"/>
              <a:t>二</a:t>
            </a:r>
            <a:r>
              <a:rPr lang="en-US" altLang="zh-TW" b="1" dirty="0"/>
              <a:t>)	</a:t>
            </a:r>
            <a:r>
              <a:rPr lang="zh-TW" altLang="zh-TW" b="1" dirty="0"/>
              <a:t>興趣型社群</a:t>
            </a:r>
          </a:p>
          <a:p>
            <a:r>
              <a:rPr lang="zh-TW" altLang="zh-TW" dirty="0"/>
              <a:t>興趣型社群係指一群人因為共同的喜好而聚集在一起。日常生活中常見的登山社、合唱團等，都屬於興趣型社群</a:t>
            </a:r>
            <a:r>
              <a:rPr lang="zh-TW" altLang="zh-TW" dirty="0" smtClean="0"/>
              <a:t>。</a:t>
            </a:r>
            <a:endParaRPr lang="zh-TW" altLang="en-US" dirty="0"/>
          </a:p>
        </p:txBody>
      </p:sp>
    </p:spTree>
    <p:extLst>
      <p:ext uri="{BB962C8B-B14F-4D97-AF65-F5344CB8AC3E}">
        <p14:creationId xmlns:p14="http://schemas.microsoft.com/office/powerpoint/2010/main" val="94864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7.2.1  </a:t>
            </a:r>
            <a:r>
              <a:rPr lang="zh-TW" altLang="zh-TW" sz="2800" dirty="0">
                <a:solidFill>
                  <a:srgbClr val="660066"/>
                </a:solidFill>
                <a:effectLst/>
              </a:rPr>
              <a:t>依使用者需求分類</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627366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530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7.2.1  </a:t>
            </a:r>
            <a:r>
              <a:rPr lang="zh-TW" altLang="zh-TW" sz="2800" dirty="0">
                <a:solidFill>
                  <a:srgbClr val="660066"/>
                </a:solidFill>
                <a:effectLst/>
              </a:rPr>
              <a:t>依使用者需求分類</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559112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940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7.2.1  </a:t>
            </a:r>
            <a:r>
              <a:rPr lang="zh-TW" altLang="zh-TW" sz="2800" dirty="0">
                <a:solidFill>
                  <a:srgbClr val="660066"/>
                </a:solidFill>
                <a:effectLst/>
              </a:rPr>
              <a:t>依使用者需求分類</a:t>
            </a:r>
            <a:endParaRPr lang="zh-TW" altLang="en-US" sz="2800" dirty="0"/>
          </a:p>
        </p:txBody>
      </p:sp>
      <p:sp>
        <p:nvSpPr>
          <p:cNvPr id="3" name="內容版面配置區 2"/>
          <p:cNvSpPr>
            <a:spLocks noGrp="1"/>
          </p:cNvSpPr>
          <p:nvPr>
            <p:ph idx="1"/>
          </p:nvPr>
        </p:nvSpPr>
        <p:spPr/>
        <p:txBody>
          <a:bodyPr/>
          <a:lstStyle/>
          <a:p>
            <a:pPr marL="72000" indent="0">
              <a:buNone/>
            </a:pPr>
            <a:r>
              <a:rPr lang="en-US" altLang="zh-TW" b="1" dirty="0" smtClean="0"/>
              <a:t>    (</a:t>
            </a:r>
            <a:r>
              <a:rPr lang="zh-TW" altLang="zh-TW" b="1" dirty="0"/>
              <a:t>三</a:t>
            </a:r>
            <a:r>
              <a:rPr lang="en-US" altLang="zh-TW" b="1" dirty="0"/>
              <a:t>)	</a:t>
            </a:r>
            <a:r>
              <a:rPr lang="zh-TW" altLang="zh-TW" b="1" dirty="0"/>
              <a:t>關係型社群</a:t>
            </a:r>
          </a:p>
          <a:p>
            <a:r>
              <a:rPr lang="zh-TW" altLang="zh-TW" dirty="0"/>
              <a:t>關係型社群存在的目的是建立及維繫人際關係，因此其著重於支援人與人之間的各種互動型式。可分成兩類，第一類是將既有的關係延伸到網路上，近年來廣受歡迎的</a:t>
            </a:r>
            <a:r>
              <a:rPr lang="zh-TW" altLang="zh-TW" dirty="0">
                <a:solidFill>
                  <a:srgbClr val="003300"/>
                </a:solidFill>
              </a:rPr>
              <a:t>社交網絡</a:t>
            </a:r>
            <a:r>
              <a:rPr lang="zh-TW" altLang="zh-TW" dirty="0" smtClean="0">
                <a:solidFill>
                  <a:srgbClr val="003300"/>
                </a:solidFill>
              </a:rPr>
              <a:t>網站</a:t>
            </a:r>
            <a:r>
              <a:rPr lang="zh-TW" altLang="zh-TW" dirty="0" smtClean="0"/>
              <a:t>，</a:t>
            </a:r>
            <a:r>
              <a:rPr lang="zh-TW" altLang="zh-TW" dirty="0"/>
              <a:t>如</a:t>
            </a:r>
            <a:r>
              <a:rPr lang="en-US" altLang="zh-TW" dirty="0"/>
              <a:t>Facebook</a:t>
            </a:r>
            <a:r>
              <a:rPr lang="zh-TW" altLang="zh-TW" dirty="0"/>
              <a:t>即屬此類。此外，眾多的即時通訊軟體，讓身處不同地點的使用者，能夠透過網路聯繫，亦屬於關係型社群的應用。第二類是利用網路發展新的人際關係。由於網路降低了實體距離的影響，使用者得以接觸到世界各地的人</a:t>
            </a:r>
            <a:r>
              <a:rPr lang="zh-TW" altLang="zh-TW" dirty="0" smtClean="0"/>
              <a:t>。</a:t>
            </a:r>
            <a:endParaRPr lang="zh-TW" altLang="en-US" dirty="0"/>
          </a:p>
        </p:txBody>
      </p:sp>
    </p:spTree>
    <p:extLst>
      <p:ext uri="{BB962C8B-B14F-4D97-AF65-F5344CB8AC3E}">
        <p14:creationId xmlns:p14="http://schemas.microsoft.com/office/powerpoint/2010/main" val="4255940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7.2.1  </a:t>
            </a:r>
            <a:r>
              <a:rPr lang="zh-TW" altLang="zh-TW" sz="2800" dirty="0">
                <a:solidFill>
                  <a:srgbClr val="660066"/>
                </a:solidFill>
                <a:effectLst/>
              </a:rPr>
              <a:t>依使用者需求分類</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571023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940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7.2.1  </a:t>
            </a:r>
            <a:r>
              <a:rPr lang="zh-TW" altLang="zh-TW" sz="2800" dirty="0">
                <a:solidFill>
                  <a:srgbClr val="660066"/>
                </a:solidFill>
                <a:effectLst/>
              </a:rPr>
              <a:t>依使用者需求分類</a:t>
            </a:r>
            <a:endParaRPr lang="zh-TW" altLang="en-US" sz="2800" dirty="0"/>
          </a:p>
        </p:txBody>
      </p:sp>
      <p:sp>
        <p:nvSpPr>
          <p:cNvPr id="3" name="內容版面配置區 2"/>
          <p:cNvSpPr>
            <a:spLocks noGrp="1"/>
          </p:cNvSpPr>
          <p:nvPr>
            <p:ph idx="1"/>
          </p:nvPr>
        </p:nvSpPr>
        <p:spPr/>
        <p:txBody>
          <a:bodyPr/>
          <a:lstStyle/>
          <a:p>
            <a:pPr marL="72000" indent="0">
              <a:buNone/>
            </a:pPr>
            <a:r>
              <a:rPr lang="en-US" altLang="zh-TW" b="1" dirty="0" smtClean="0"/>
              <a:t>    (</a:t>
            </a:r>
            <a:r>
              <a:rPr lang="zh-TW" altLang="zh-TW" b="1" dirty="0"/>
              <a:t>四</a:t>
            </a:r>
            <a:r>
              <a:rPr lang="en-US" altLang="zh-TW" b="1" dirty="0"/>
              <a:t>)	</a:t>
            </a:r>
            <a:r>
              <a:rPr lang="zh-TW" altLang="zh-TW" b="1" dirty="0"/>
              <a:t>幻想型社群</a:t>
            </a:r>
          </a:p>
          <a:p>
            <a:r>
              <a:rPr lang="zh-TW" altLang="zh-TW" dirty="0"/>
              <a:t>幻想型社群通常是一種遊戲社群，成員在社群中可發展各種可能。美國知名的社群「第二人生</a:t>
            </a:r>
            <a:r>
              <a:rPr lang="en-US" altLang="zh-TW" dirty="0"/>
              <a:t> (Second Life)</a:t>
            </a:r>
            <a:r>
              <a:rPr lang="zh-TW" altLang="zh-TW" dirty="0"/>
              <a:t>」即為一例</a:t>
            </a:r>
            <a:r>
              <a:rPr lang="zh-TW" altLang="en-US"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564903"/>
            <a:ext cx="5544616" cy="384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940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7.2.2  </a:t>
            </a:r>
            <a:r>
              <a:rPr lang="zh-TW" altLang="zh-TW" sz="2800" dirty="0" smtClean="0">
                <a:solidFill>
                  <a:srgbClr val="660066"/>
                </a:solidFill>
                <a:effectLst/>
              </a:rPr>
              <a:t>依</a:t>
            </a:r>
            <a:r>
              <a:rPr lang="zh-TW" altLang="zh-TW" sz="2800" dirty="0">
                <a:solidFill>
                  <a:srgbClr val="660066"/>
                </a:solidFill>
                <a:effectLst/>
              </a:rPr>
              <a:t>應用類型分類</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社群的存在可能是為了不同的用途，因此其可能存在於企業內部社群、企業間社群、企業與消費者社群、個人群體社群</a:t>
            </a:r>
            <a:r>
              <a:rPr lang="zh-TW" altLang="zh-TW" dirty="0" smtClean="0"/>
              <a:t>。</a:t>
            </a:r>
            <a:endParaRPr lang="zh-TW" altLang="zh-TW" dirty="0"/>
          </a:p>
          <a:p>
            <a:pPr marL="72000" indent="0">
              <a:buNone/>
            </a:pPr>
            <a:r>
              <a:rPr lang="en-US" altLang="zh-TW" b="1" dirty="0" smtClean="0"/>
              <a:t>    (</a:t>
            </a:r>
            <a:r>
              <a:rPr lang="zh-TW" altLang="zh-TW" b="1" dirty="0"/>
              <a:t>一</a:t>
            </a:r>
            <a:r>
              <a:rPr lang="en-US" altLang="zh-TW" b="1" dirty="0"/>
              <a:t>)	</a:t>
            </a:r>
            <a:r>
              <a:rPr lang="zh-TW" altLang="zh-TW" b="1" dirty="0"/>
              <a:t>企業內部社群</a:t>
            </a:r>
          </a:p>
          <a:p>
            <a:r>
              <a:rPr lang="zh-TW" altLang="zh-TW" dirty="0"/>
              <a:t>企業是由人所組成的組織，這些人員之間也有許多的互動及溝通的需求</a:t>
            </a:r>
            <a:r>
              <a:rPr lang="zh-TW" altLang="zh-TW" dirty="0" smtClean="0"/>
              <a:t>。</a:t>
            </a:r>
            <a:endParaRPr lang="en-US" altLang="zh-TW" dirty="0" smtClean="0"/>
          </a:p>
          <a:p>
            <a:pPr marL="72000" indent="0">
              <a:buNone/>
            </a:pPr>
            <a:r>
              <a:rPr lang="en-US" altLang="zh-TW" b="1" dirty="0" smtClean="0"/>
              <a:t>    (</a:t>
            </a:r>
            <a:r>
              <a:rPr lang="zh-TW" altLang="zh-TW" b="1" dirty="0"/>
              <a:t>二</a:t>
            </a:r>
            <a:r>
              <a:rPr lang="en-US" altLang="zh-TW" b="1" dirty="0"/>
              <a:t>)	</a:t>
            </a:r>
            <a:r>
              <a:rPr lang="zh-TW" altLang="zh-TW" b="1" dirty="0"/>
              <a:t>企業間社</a:t>
            </a:r>
            <a:r>
              <a:rPr lang="zh-TW" altLang="zh-TW" b="1" dirty="0" smtClean="0"/>
              <a:t>群</a:t>
            </a:r>
            <a:endParaRPr lang="en-US" altLang="zh-TW" dirty="0" smtClean="0"/>
          </a:p>
          <a:p>
            <a:r>
              <a:rPr lang="zh-TW" altLang="zh-TW" dirty="0"/>
              <a:t>知識社群也會跨企業出現，特別是出現在同一產業中，不同供應鏈層級的廠商</a:t>
            </a:r>
            <a:r>
              <a:rPr lang="zh-TW" altLang="zh-TW" dirty="0" smtClean="0"/>
              <a:t>。</a:t>
            </a:r>
            <a:endParaRPr lang="zh-TW" altLang="en-US" dirty="0"/>
          </a:p>
        </p:txBody>
      </p:sp>
    </p:spTree>
    <p:extLst>
      <p:ext uri="{BB962C8B-B14F-4D97-AF65-F5344CB8AC3E}">
        <p14:creationId xmlns:p14="http://schemas.microsoft.com/office/powerpoint/2010/main" val="787013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7.2.2  </a:t>
            </a:r>
            <a:r>
              <a:rPr lang="zh-TW" altLang="zh-TW" sz="2800" dirty="0">
                <a:solidFill>
                  <a:srgbClr val="660066"/>
                </a:solidFill>
                <a:effectLst/>
              </a:rPr>
              <a:t>依應用類型分類</a:t>
            </a:r>
            <a:endParaRPr lang="zh-TW" altLang="en-US" sz="2800" dirty="0"/>
          </a:p>
        </p:txBody>
      </p:sp>
      <p:sp>
        <p:nvSpPr>
          <p:cNvPr id="3" name="內容版面配置區 2"/>
          <p:cNvSpPr>
            <a:spLocks noGrp="1"/>
          </p:cNvSpPr>
          <p:nvPr>
            <p:ph idx="1"/>
          </p:nvPr>
        </p:nvSpPr>
        <p:spPr/>
        <p:txBody>
          <a:bodyPr>
            <a:normAutofit/>
          </a:bodyPr>
          <a:lstStyle/>
          <a:p>
            <a:r>
              <a:rPr lang="zh-TW" altLang="zh-TW" dirty="0"/>
              <a:t>在其優鮪美食網中，包含了幾個重要的知識管理活動。首先以「鮪魚知識家」的線上影音與文字知識庫，對下游的餐廳與廚師進行教育訓練，使其了解鮪魚的知識及超低溫鮪魚解凍與前置處理的各種標準作業流程。第二、利用「料理</a:t>
            </a:r>
            <a:r>
              <a:rPr lang="en-US" altLang="zh-TW" dirty="0"/>
              <a:t>DNA</a:t>
            </a:r>
            <a:r>
              <a:rPr lang="zh-TW" altLang="zh-TW" dirty="0"/>
              <a:t>數碼庫」和「百萬小食堂」，有系統的收集鮪魚食譜，也讓餐廳的廚師分享創意料理，創造更多元的鮪魚食用方式。第三、讓消費者加入社群的活動，除了可教育消費者超低溫鮪魚的食用方式，也可取得消費者意見的回饋，以開發更符合消費者喜好的菜單，吸引消費者</a:t>
            </a:r>
            <a:r>
              <a:rPr lang="zh-TW" altLang="zh-TW" dirty="0" smtClean="0"/>
              <a:t>。</a:t>
            </a:r>
            <a:endParaRPr lang="en-US" altLang="zh-TW" dirty="0" smtClean="0"/>
          </a:p>
        </p:txBody>
      </p:sp>
    </p:spTree>
    <p:extLst>
      <p:ext uri="{BB962C8B-B14F-4D97-AF65-F5344CB8AC3E}">
        <p14:creationId xmlns:p14="http://schemas.microsoft.com/office/powerpoint/2010/main" val="2332611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7.2.2  </a:t>
            </a:r>
            <a:r>
              <a:rPr lang="zh-TW" altLang="zh-TW" sz="2800" dirty="0">
                <a:solidFill>
                  <a:srgbClr val="660066"/>
                </a:solidFill>
                <a:effectLst/>
              </a:rPr>
              <a:t>依應用類型分類</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595297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167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7.2.2  </a:t>
            </a:r>
            <a:r>
              <a:rPr lang="zh-TW" altLang="zh-TW" sz="2800" dirty="0">
                <a:solidFill>
                  <a:srgbClr val="660066"/>
                </a:solidFill>
                <a:effectLst/>
              </a:rPr>
              <a:t>依應用類型分類</a:t>
            </a:r>
            <a:endParaRPr lang="zh-TW" altLang="en-US" sz="2800" dirty="0"/>
          </a:p>
        </p:txBody>
      </p:sp>
      <p:sp>
        <p:nvSpPr>
          <p:cNvPr id="3" name="內容版面配置區 2"/>
          <p:cNvSpPr>
            <a:spLocks noGrp="1"/>
          </p:cNvSpPr>
          <p:nvPr>
            <p:ph idx="1"/>
          </p:nvPr>
        </p:nvSpPr>
        <p:spPr/>
        <p:txBody>
          <a:bodyPr/>
          <a:lstStyle/>
          <a:p>
            <a:r>
              <a:rPr lang="zh-TW" altLang="zh-TW" dirty="0"/>
              <a:t>透過鮪魚創意料理的開發與分享，許多過去被忽略的鮪魚部位，獲得了有效的利用，大幅提高了單條鮪魚的毛利率。社群經營不只讓消費者認識鮪魚，也認識了許多鮪魚料理的餐廳，吸引消費者至餐廳消費，並提升了鮪軒的形象與營收。</a:t>
            </a:r>
            <a:endParaRPr lang="zh-TW" altLang="en-US" dirty="0"/>
          </a:p>
          <a:p>
            <a:endParaRPr lang="zh-TW" altLang="en-US" dirty="0"/>
          </a:p>
        </p:txBody>
      </p:sp>
    </p:spTree>
    <p:extLst>
      <p:ext uri="{BB962C8B-B14F-4D97-AF65-F5344CB8AC3E}">
        <p14:creationId xmlns:p14="http://schemas.microsoft.com/office/powerpoint/2010/main" val="1587731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effectLst/>
              </a:rPr>
              <a:t>學習目標</a:t>
            </a:r>
          </a:p>
        </p:txBody>
      </p:sp>
      <p:sp>
        <p:nvSpPr>
          <p:cNvPr id="3" name="內容版面配置區 2"/>
          <p:cNvSpPr>
            <a:spLocks noGrp="1"/>
          </p:cNvSpPr>
          <p:nvPr>
            <p:ph idx="1"/>
          </p:nvPr>
        </p:nvSpPr>
        <p:spPr/>
        <p:txBody>
          <a:bodyPr>
            <a:normAutofit/>
          </a:bodyPr>
          <a:lstStyle/>
          <a:p>
            <a:pPr marL="288000" indent="-360000"/>
            <a:r>
              <a:rPr lang="zh-TW" altLang="zh-TW" sz="2800" dirty="0"/>
              <a:t>虛擬社群的意義及成因。</a:t>
            </a:r>
          </a:p>
          <a:p>
            <a:pPr marL="288000" indent="-360000"/>
            <a:r>
              <a:rPr lang="zh-TW" altLang="zh-TW" sz="2800" dirty="0" smtClean="0"/>
              <a:t>虛擬社群</a:t>
            </a:r>
            <a:r>
              <a:rPr lang="zh-TW" altLang="zh-TW" sz="2800" dirty="0"/>
              <a:t>的類型。</a:t>
            </a:r>
          </a:p>
          <a:p>
            <a:pPr marL="288000" indent="-360000"/>
            <a:r>
              <a:rPr lang="zh-TW" altLang="zh-TW" sz="2800" dirty="0" smtClean="0"/>
              <a:t>虛擬社群</a:t>
            </a:r>
            <a:r>
              <a:rPr lang="zh-TW" altLang="zh-TW" sz="2800" dirty="0"/>
              <a:t>經營者的獲利來源。</a:t>
            </a:r>
          </a:p>
          <a:p>
            <a:pPr marL="288000" indent="-360000"/>
            <a:r>
              <a:rPr lang="zh-TW" altLang="zh-TW" sz="2800" dirty="0" smtClean="0"/>
              <a:t>社</a:t>
            </a:r>
            <a:r>
              <a:rPr lang="zh-TW" altLang="zh-TW" sz="2800" dirty="0"/>
              <a:t>群行銷的方法。</a:t>
            </a:r>
          </a:p>
        </p:txBody>
      </p:sp>
      <p:grpSp>
        <p:nvGrpSpPr>
          <p:cNvPr id="4" name="Group 4"/>
          <p:cNvGrpSpPr>
            <a:grpSpLocks noChangeAspect="1"/>
          </p:cNvGrpSpPr>
          <p:nvPr/>
        </p:nvGrpSpPr>
        <p:grpSpPr bwMode="auto">
          <a:xfrm>
            <a:off x="6815519" y="122572"/>
            <a:ext cx="2076961" cy="794231"/>
            <a:chOff x="2474" y="1891"/>
            <a:chExt cx="1681" cy="482"/>
          </a:xfrm>
        </p:grpSpPr>
        <p:sp>
          <p:nvSpPr>
            <p:cNvPr id="5"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2"/>
          <p:cNvSpPr>
            <a:spLocks/>
          </p:cNvSpPr>
          <p:nvPr/>
        </p:nvSpPr>
        <p:spPr bwMode="auto">
          <a:xfrm>
            <a:off x="0" y="5878960"/>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1"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17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7.2.2  </a:t>
            </a:r>
            <a:r>
              <a:rPr lang="zh-TW" altLang="zh-TW" sz="2800" dirty="0">
                <a:solidFill>
                  <a:srgbClr val="660066"/>
                </a:solidFill>
                <a:effectLst/>
              </a:rPr>
              <a:t>依應用類型分類</a:t>
            </a:r>
            <a:endParaRPr lang="zh-TW" altLang="en-US" sz="2800" dirty="0"/>
          </a:p>
        </p:txBody>
      </p:sp>
      <p:sp>
        <p:nvSpPr>
          <p:cNvPr id="3" name="內容版面配置區 2"/>
          <p:cNvSpPr>
            <a:spLocks noGrp="1"/>
          </p:cNvSpPr>
          <p:nvPr>
            <p:ph idx="1"/>
          </p:nvPr>
        </p:nvSpPr>
        <p:spPr/>
        <p:txBody>
          <a:bodyPr/>
          <a:lstStyle/>
          <a:p>
            <a:pPr marL="72000" indent="0">
              <a:buNone/>
            </a:pPr>
            <a:r>
              <a:rPr lang="en-US" altLang="zh-TW" b="1" dirty="0" smtClean="0"/>
              <a:t>    (</a:t>
            </a:r>
            <a:r>
              <a:rPr lang="zh-TW" altLang="zh-TW" b="1" dirty="0"/>
              <a:t>三</a:t>
            </a:r>
            <a:r>
              <a:rPr lang="en-US" altLang="zh-TW" b="1" dirty="0"/>
              <a:t>)	</a:t>
            </a:r>
            <a:r>
              <a:rPr lang="zh-TW" altLang="zh-TW" b="1" dirty="0"/>
              <a:t>企業與消費者社群</a:t>
            </a:r>
          </a:p>
          <a:p>
            <a:r>
              <a:rPr lang="zh-TW" altLang="zh-TW" dirty="0"/>
              <a:t>企業為了加強與消費者之間的互動，以提高消費者的忠誠度，亦會建置社群，並鼓勵消費者加入</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92896"/>
            <a:ext cx="550657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00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7.2.2  </a:t>
            </a:r>
            <a:r>
              <a:rPr lang="zh-TW" altLang="zh-TW" sz="2800" dirty="0">
                <a:solidFill>
                  <a:srgbClr val="660066"/>
                </a:solidFill>
                <a:effectLst/>
              </a:rPr>
              <a:t>依應用類型分類</a:t>
            </a:r>
            <a:endParaRPr lang="zh-TW" altLang="en-US" sz="2800" dirty="0"/>
          </a:p>
        </p:txBody>
      </p:sp>
      <p:sp>
        <p:nvSpPr>
          <p:cNvPr id="3" name="內容版面配置區 2"/>
          <p:cNvSpPr>
            <a:spLocks noGrp="1"/>
          </p:cNvSpPr>
          <p:nvPr>
            <p:ph idx="1"/>
          </p:nvPr>
        </p:nvSpPr>
        <p:spPr/>
        <p:txBody>
          <a:bodyPr/>
          <a:lstStyle/>
          <a:p>
            <a:pPr marL="72000" indent="0">
              <a:buNone/>
            </a:pPr>
            <a:r>
              <a:rPr lang="en-US" altLang="zh-TW" b="1" dirty="0" smtClean="0"/>
              <a:t>    (</a:t>
            </a:r>
            <a:r>
              <a:rPr lang="zh-TW" altLang="zh-TW" b="1" dirty="0"/>
              <a:t>四</a:t>
            </a:r>
            <a:r>
              <a:rPr lang="en-US" altLang="zh-TW" b="1" dirty="0"/>
              <a:t>)	</a:t>
            </a:r>
            <a:r>
              <a:rPr lang="zh-TW" altLang="zh-TW" b="1" dirty="0"/>
              <a:t>個人群體社群</a:t>
            </a:r>
          </a:p>
          <a:p>
            <a:r>
              <a:rPr lang="zh-TW" altLang="zh-TW" dirty="0"/>
              <a:t>主體界面設計，分為兩類</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以「我」為主體的社群</a:t>
            </a:r>
            <a:r>
              <a:rPr lang="zh-TW" altLang="zh-TW" b="1" dirty="0" smtClean="0">
                <a:solidFill>
                  <a:srgbClr val="000066"/>
                </a:solidFill>
              </a:rPr>
              <a:t>：</a:t>
            </a:r>
            <a:r>
              <a:rPr lang="zh-TW" altLang="zh-TW" dirty="0"/>
              <a:t>所謂的以「我」為主是指以個人使用者為主體來呈現社群資訊，所有出現在畫面上的資訊都與「我」有關</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以大眾為主體的社群</a:t>
            </a:r>
            <a:r>
              <a:rPr lang="zh-TW" altLang="zh-TW" b="1" dirty="0" smtClean="0">
                <a:solidFill>
                  <a:srgbClr val="000066"/>
                </a:solidFill>
              </a:rPr>
              <a:t>：</a:t>
            </a:r>
            <a:r>
              <a:rPr lang="zh-TW" altLang="zh-TW" dirty="0"/>
              <a:t>所有的個體在社群中有相同的地位，社群呈現資訊時，會以主題及時間來排序，因此，呈現出來的是「眾人之事」</a:t>
            </a:r>
            <a:r>
              <a:rPr lang="zh-TW" altLang="zh-TW" dirty="0" smtClean="0"/>
              <a:t>。</a:t>
            </a:r>
            <a:endParaRPr lang="zh-TW" altLang="en-US" dirty="0"/>
          </a:p>
        </p:txBody>
      </p:sp>
    </p:spTree>
    <p:extLst>
      <p:ext uri="{BB962C8B-B14F-4D97-AF65-F5344CB8AC3E}">
        <p14:creationId xmlns:p14="http://schemas.microsoft.com/office/powerpoint/2010/main" val="355577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7.3  </a:t>
            </a:r>
            <a:r>
              <a:rPr lang="zh-TW" altLang="zh-TW" dirty="0" smtClean="0">
                <a:effectLst/>
              </a:rPr>
              <a:t>虛擬社群</a:t>
            </a:r>
            <a:r>
              <a:rPr lang="zh-TW" altLang="zh-TW" dirty="0">
                <a:effectLst/>
              </a:rPr>
              <a:t>的形式</a:t>
            </a:r>
            <a:endParaRPr lang="zh-TW" altLang="en-US" dirty="0"/>
          </a:p>
        </p:txBody>
      </p:sp>
      <p:sp>
        <p:nvSpPr>
          <p:cNvPr id="3" name="內容版面配置區 2"/>
          <p:cNvSpPr>
            <a:spLocks noGrp="1"/>
          </p:cNvSpPr>
          <p:nvPr>
            <p:ph idx="1"/>
          </p:nvPr>
        </p:nvSpPr>
        <p:spPr/>
        <p:txBody>
          <a:bodyPr/>
          <a:lstStyle/>
          <a:p>
            <a:r>
              <a:rPr lang="zh-TW" altLang="zh-TW" dirty="0"/>
              <a:t>下列五種不同形式的虛擬社群，各是部落格、論壇、社交網絡網站、即時通訊、微網誌</a:t>
            </a:r>
            <a:r>
              <a:rPr lang="zh-TW" altLang="zh-TW" dirty="0" smtClean="0"/>
              <a:t>。</a:t>
            </a:r>
            <a:endParaRPr lang="zh-TW" altLang="en-US" dirty="0"/>
          </a:p>
        </p:txBody>
      </p:sp>
    </p:spTree>
    <p:extLst>
      <p:ext uri="{BB962C8B-B14F-4D97-AF65-F5344CB8AC3E}">
        <p14:creationId xmlns:p14="http://schemas.microsoft.com/office/powerpoint/2010/main" val="3211175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7.3.1  </a:t>
            </a:r>
            <a:r>
              <a:rPr lang="zh-TW" altLang="zh-TW" sz="2800" dirty="0" smtClean="0">
                <a:solidFill>
                  <a:srgbClr val="660066"/>
                </a:solidFill>
                <a:effectLst/>
              </a:rPr>
              <a:t>部落</a:t>
            </a:r>
            <a:r>
              <a:rPr lang="zh-TW" altLang="zh-TW" sz="2800" dirty="0">
                <a:solidFill>
                  <a:srgbClr val="660066"/>
                </a:solidFill>
                <a:effectLst/>
              </a:rPr>
              <a:t>格</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部落格</a:t>
            </a:r>
            <a:r>
              <a:rPr lang="en-US" altLang="zh-TW" dirty="0"/>
              <a:t> (Blog) </a:t>
            </a:r>
            <a:r>
              <a:rPr lang="zh-TW" altLang="zh-TW" dirty="0"/>
              <a:t>原意是</a:t>
            </a:r>
            <a:r>
              <a:rPr lang="zh-TW" altLang="zh-TW" dirty="0">
                <a:solidFill>
                  <a:srgbClr val="003300"/>
                </a:solidFill>
              </a:rPr>
              <a:t>網路日誌</a:t>
            </a:r>
            <a:r>
              <a:rPr lang="en-US" altLang="zh-TW" dirty="0">
                <a:solidFill>
                  <a:srgbClr val="003300"/>
                </a:solidFill>
              </a:rPr>
              <a:t> (web log)</a:t>
            </a:r>
            <a:r>
              <a:rPr lang="zh-TW" altLang="zh-TW" dirty="0"/>
              <a:t>。使用者在此空間，針對自己專長、興趣或重視的事務，進行記錄</a:t>
            </a:r>
            <a:r>
              <a:rPr lang="zh-TW" altLang="zh-TW" dirty="0" smtClean="0"/>
              <a:t>。</a:t>
            </a:r>
            <a:r>
              <a:rPr lang="zh-TW" altLang="zh-TW" dirty="0"/>
              <a:t>許多使用者將其視為一個公開發表的空間，展現個人的特色。透過持續的經營</a:t>
            </a:r>
            <a:r>
              <a:rPr lang="zh-TW" altLang="zh-TW" dirty="0" smtClean="0"/>
              <a:t>與</a:t>
            </a:r>
            <a:r>
              <a:rPr lang="zh-TW" altLang="zh-TW" dirty="0"/>
              <a:t>發展，部落格的經營者，會建立一群固定的讀者，並與其他部落格經營者產生連結，形成一個以部落格經營者為中心的社群</a:t>
            </a:r>
            <a:r>
              <a:rPr lang="zh-TW" altLang="zh-TW" dirty="0" smtClean="0"/>
              <a:t>。</a:t>
            </a:r>
            <a:endParaRPr lang="en-US" altLang="zh-TW" dirty="0" smtClean="0"/>
          </a:p>
          <a:p>
            <a:r>
              <a:rPr lang="zh-TW" altLang="zh-TW" dirty="0"/>
              <a:t>早期的部落格是以文字內容為主，輔以影音資訊，後來逐漸發展出不同形式的部落格</a:t>
            </a:r>
            <a:r>
              <a:rPr lang="zh-TW" altLang="zh-TW" dirty="0" smtClean="0"/>
              <a:t>。</a:t>
            </a:r>
            <a:endParaRPr lang="zh-TW" altLang="en-US" dirty="0"/>
          </a:p>
        </p:txBody>
      </p:sp>
    </p:spTree>
    <p:extLst>
      <p:ext uri="{BB962C8B-B14F-4D97-AF65-F5344CB8AC3E}">
        <p14:creationId xmlns:p14="http://schemas.microsoft.com/office/powerpoint/2010/main" val="3376041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7.3.1  </a:t>
            </a:r>
            <a:r>
              <a:rPr lang="zh-TW" altLang="zh-TW" sz="2800" dirty="0" smtClean="0">
                <a:solidFill>
                  <a:srgbClr val="660066"/>
                </a:solidFill>
                <a:effectLst/>
              </a:rPr>
              <a:t>部落</a:t>
            </a:r>
            <a:r>
              <a:rPr lang="zh-TW" altLang="zh-TW" sz="2800" dirty="0">
                <a:solidFill>
                  <a:srgbClr val="660066"/>
                </a:solidFill>
                <a:effectLst/>
              </a:rPr>
              <a:t>格</a:t>
            </a:r>
            <a:endParaRPr lang="zh-TW" altLang="en-US" sz="2800" dirty="0">
              <a:solidFill>
                <a:srgbClr val="660066"/>
              </a:solidFill>
            </a:endParaRPr>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72816"/>
            <a:ext cx="534768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090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7.3.1  </a:t>
            </a:r>
            <a:r>
              <a:rPr lang="zh-TW" altLang="zh-TW" sz="2800" dirty="0">
                <a:solidFill>
                  <a:srgbClr val="660066"/>
                </a:solidFill>
                <a:effectLst/>
              </a:rPr>
              <a:t>部落格</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48071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87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7.3.2  </a:t>
            </a:r>
            <a:r>
              <a:rPr lang="zh-TW" altLang="zh-TW" sz="2800" dirty="0" smtClean="0">
                <a:solidFill>
                  <a:srgbClr val="660066"/>
                </a:solidFill>
                <a:effectLst/>
              </a:rPr>
              <a:t>論</a:t>
            </a:r>
            <a:r>
              <a:rPr lang="zh-TW" altLang="zh-TW" sz="2800" dirty="0">
                <a:solidFill>
                  <a:srgbClr val="660066"/>
                </a:solidFill>
                <a:effectLst/>
              </a:rPr>
              <a:t>　壇</a:t>
            </a:r>
            <a:endParaRPr lang="zh-TW" altLang="en-US" sz="2800" dirty="0">
              <a:solidFill>
                <a:srgbClr val="660066"/>
              </a:solidFill>
            </a:endParaRPr>
          </a:p>
        </p:txBody>
      </p:sp>
      <p:sp>
        <p:nvSpPr>
          <p:cNvPr id="3" name="內容版面配置區 2"/>
          <p:cNvSpPr>
            <a:spLocks noGrp="1"/>
          </p:cNvSpPr>
          <p:nvPr>
            <p:ph idx="1"/>
          </p:nvPr>
        </p:nvSpPr>
        <p:spPr/>
        <p:txBody>
          <a:bodyPr/>
          <a:lstStyle/>
          <a:p>
            <a:pPr hangingPunct="0"/>
            <a:r>
              <a:rPr lang="zh-TW" altLang="zh-TW" dirty="0"/>
              <a:t>最早的論壇</a:t>
            </a:r>
            <a:r>
              <a:rPr lang="en-US" altLang="zh-TW" dirty="0"/>
              <a:t> (Forum) </a:t>
            </a:r>
            <a:r>
              <a:rPr lang="zh-TW" altLang="zh-TW" dirty="0"/>
              <a:t>可以回溯到</a:t>
            </a:r>
            <a:r>
              <a:rPr lang="zh-TW" altLang="zh-TW" dirty="0">
                <a:solidFill>
                  <a:srgbClr val="003300"/>
                </a:solidFill>
              </a:rPr>
              <a:t>電子布告欄</a:t>
            </a:r>
            <a:r>
              <a:rPr lang="en-US" altLang="zh-TW" dirty="0">
                <a:solidFill>
                  <a:srgbClr val="003300"/>
                </a:solidFill>
              </a:rPr>
              <a:t> (Bulletin Board System, BBS)</a:t>
            </a:r>
            <a:r>
              <a:rPr lang="zh-TW" altLang="zh-TW" dirty="0"/>
              <a:t>，其以留言板的型式出現，運用網路無遠弗屆且</a:t>
            </a:r>
            <a:r>
              <a:rPr lang="en-US" altLang="zh-TW" dirty="0"/>
              <a:t>24</a:t>
            </a:r>
            <a:r>
              <a:rPr lang="zh-TW" altLang="zh-TW" dirty="0"/>
              <a:t>小時服務的特性，讓來自不同地方的使用者進行非即時的討論</a:t>
            </a:r>
            <a:r>
              <a:rPr lang="zh-TW" altLang="zh-TW" dirty="0" smtClean="0"/>
              <a:t>。</a:t>
            </a:r>
            <a:r>
              <a:rPr lang="zh-TW" altLang="zh-TW" dirty="0"/>
              <a:t>隨著</a:t>
            </a:r>
            <a:r>
              <a:rPr lang="en-US" altLang="zh-TW" dirty="0"/>
              <a:t>WWW</a:t>
            </a:r>
            <a:r>
              <a:rPr lang="zh-TW" altLang="zh-TW" dirty="0"/>
              <a:t>的發展，純文字形式的</a:t>
            </a:r>
            <a:r>
              <a:rPr lang="en-US" altLang="zh-TW" dirty="0"/>
              <a:t>BBS</a:t>
            </a:r>
            <a:r>
              <a:rPr lang="zh-TW" altLang="zh-TW" dirty="0"/>
              <a:t>漸趨式微，目前臺灣最具影響力的</a:t>
            </a:r>
            <a:r>
              <a:rPr lang="en-US" altLang="zh-TW" dirty="0"/>
              <a:t>BBS</a:t>
            </a:r>
            <a:r>
              <a:rPr lang="zh-TW" altLang="zh-TW" dirty="0"/>
              <a:t>站就屬臺灣大學的批踢踢實業</a:t>
            </a:r>
            <a:r>
              <a:rPr lang="zh-TW" altLang="zh-TW" dirty="0" smtClean="0"/>
              <a:t>坊</a:t>
            </a:r>
            <a:r>
              <a:rPr lang="en-US" altLang="zh-TW" dirty="0" smtClean="0"/>
              <a:t> (</a:t>
            </a:r>
            <a:r>
              <a:rPr lang="en-US" altLang="zh-TW" dirty="0"/>
              <a:t>PTT)</a:t>
            </a:r>
            <a:r>
              <a:rPr lang="zh-TW" altLang="zh-TW" dirty="0"/>
              <a:t>，站上的熱門話題常常成為新聞取材的來源</a:t>
            </a:r>
            <a:r>
              <a:rPr lang="zh-TW" altLang="zh-TW" dirty="0" smtClean="0"/>
              <a:t>。</a:t>
            </a:r>
            <a:endParaRPr lang="en-US" altLang="zh-TW" dirty="0" smtClean="0"/>
          </a:p>
          <a:p>
            <a:pPr hangingPunct="0"/>
            <a:r>
              <a:rPr lang="zh-TW" altLang="zh-TW" dirty="0"/>
              <a:t>論壇是非常符合</a:t>
            </a:r>
            <a:r>
              <a:rPr lang="en-US" altLang="zh-TW" dirty="0"/>
              <a:t>Web 2.0</a:t>
            </a:r>
            <a:r>
              <a:rPr lang="zh-TW" altLang="zh-TW" dirty="0"/>
              <a:t>精神的社群，要呈現哪些內容，會出現哪些資訊，都是由社群的成員主導，只要使用者有需求，任何話題的出現都是被認同的</a:t>
            </a:r>
            <a:r>
              <a:rPr lang="zh-TW" altLang="zh-TW" dirty="0" smtClean="0"/>
              <a:t>。</a:t>
            </a:r>
            <a:endParaRPr lang="zh-TW" altLang="en-US" dirty="0"/>
          </a:p>
        </p:txBody>
      </p:sp>
    </p:spTree>
    <p:extLst>
      <p:ext uri="{BB962C8B-B14F-4D97-AF65-F5344CB8AC3E}">
        <p14:creationId xmlns:p14="http://schemas.microsoft.com/office/powerpoint/2010/main" val="762996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7.3.2  </a:t>
            </a:r>
            <a:r>
              <a:rPr lang="zh-TW" altLang="zh-TW" sz="2800" dirty="0">
                <a:solidFill>
                  <a:srgbClr val="660066"/>
                </a:solidFill>
                <a:effectLst/>
              </a:rPr>
              <a:t>論　壇</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5468604" cy="469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197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7.3.3  </a:t>
            </a:r>
            <a:r>
              <a:rPr lang="zh-TW" altLang="zh-TW" sz="2800" dirty="0" smtClean="0">
                <a:solidFill>
                  <a:srgbClr val="660066"/>
                </a:solidFill>
                <a:effectLst/>
              </a:rPr>
              <a:t>社交</a:t>
            </a:r>
            <a:r>
              <a:rPr lang="zh-TW" altLang="zh-TW" sz="2800" dirty="0">
                <a:solidFill>
                  <a:srgbClr val="660066"/>
                </a:solidFill>
                <a:effectLst/>
              </a:rPr>
              <a:t>網絡網站</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社交網絡網站是建立在</a:t>
            </a:r>
            <a:r>
              <a:rPr lang="zh-TW" altLang="zh-TW" dirty="0">
                <a:solidFill>
                  <a:srgbClr val="003300"/>
                </a:solidFill>
              </a:rPr>
              <a:t>六度分隔理論</a:t>
            </a:r>
            <a:r>
              <a:rPr lang="en-US" altLang="zh-TW" dirty="0">
                <a:solidFill>
                  <a:srgbClr val="003300"/>
                </a:solidFill>
              </a:rPr>
              <a:t> (six degrees of separation) </a:t>
            </a:r>
            <a:r>
              <a:rPr lang="zh-TW" altLang="zh-TW" dirty="0"/>
              <a:t>下的應用</a:t>
            </a:r>
            <a:r>
              <a:rPr lang="zh-TW" altLang="zh-TW" dirty="0" smtClean="0"/>
              <a:t>。</a:t>
            </a:r>
            <a:r>
              <a:rPr lang="zh-TW" altLang="zh-TW" dirty="0"/>
              <a:t>六度分隔理論是哈佛大學的教授</a:t>
            </a:r>
            <a:r>
              <a:rPr lang="en-US" altLang="zh-TW" dirty="0"/>
              <a:t>Stanley </a:t>
            </a:r>
            <a:r>
              <a:rPr lang="en-US" altLang="zh-TW" dirty="0" err="1"/>
              <a:t>Milgram</a:t>
            </a:r>
            <a:r>
              <a:rPr lang="zh-TW" altLang="zh-TW" dirty="0"/>
              <a:t>在</a:t>
            </a:r>
            <a:r>
              <a:rPr lang="en-US" altLang="zh-TW" dirty="0"/>
              <a:t>1967</a:t>
            </a:r>
            <a:r>
              <a:rPr lang="zh-TW" altLang="zh-TW" dirty="0"/>
              <a:t>年提出，根據六度分隔理論，任兩個人之間，可以透過</a:t>
            </a:r>
            <a:r>
              <a:rPr lang="en-US" altLang="zh-TW" dirty="0"/>
              <a:t>6</a:t>
            </a:r>
            <a:r>
              <a:rPr lang="zh-TW" altLang="zh-TW" dirty="0"/>
              <a:t>個以內的連結被串連起來。利用人與人之間的弱連結，我們即可創造出一個串連全世界的關係網絡</a:t>
            </a:r>
            <a:r>
              <a:rPr lang="zh-TW" altLang="zh-TW" dirty="0" smtClean="0"/>
              <a:t>。</a:t>
            </a:r>
            <a:endParaRPr lang="zh-TW" altLang="en-US" dirty="0"/>
          </a:p>
        </p:txBody>
      </p:sp>
    </p:spTree>
    <p:extLst>
      <p:ext uri="{BB962C8B-B14F-4D97-AF65-F5344CB8AC3E}">
        <p14:creationId xmlns:p14="http://schemas.microsoft.com/office/powerpoint/2010/main" val="442483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7.3.3  </a:t>
            </a:r>
            <a:r>
              <a:rPr lang="zh-TW" altLang="zh-TW" sz="2800" dirty="0">
                <a:solidFill>
                  <a:srgbClr val="660066"/>
                </a:solidFill>
                <a:effectLst/>
              </a:rPr>
              <a:t>社交網絡網站</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36" y="1484784"/>
            <a:ext cx="59297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012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7.1  </a:t>
            </a:r>
            <a:r>
              <a:rPr lang="zh-TW" altLang="zh-TW" dirty="0" smtClean="0">
                <a:effectLst/>
              </a:rPr>
              <a:t>虛擬社群</a:t>
            </a:r>
            <a:r>
              <a:rPr lang="zh-TW" altLang="zh-TW" dirty="0">
                <a:effectLst/>
              </a:rPr>
              <a:t>的定義</a:t>
            </a:r>
            <a:endParaRPr lang="zh-TW" altLang="en-US" dirty="0"/>
          </a:p>
        </p:txBody>
      </p:sp>
      <p:sp>
        <p:nvSpPr>
          <p:cNvPr id="3" name="內容版面配置區 2"/>
          <p:cNvSpPr>
            <a:spLocks noGrp="1"/>
          </p:cNvSpPr>
          <p:nvPr>
            <p:ph idx="1"/>
          </p:nvPr>
        </p:nvSpPr>
        <p:spPr/>
        <p:txBody>
          <a:bodyPr/>
          <a:lstStyle/>
          <a:p>
            <a:r>
              <a:rPr lang="zh-TW" altLang="zh-TW" dirty="0"/>
              <a:t>社群在人類社會中存在已久，是相當受到重視的組織。社會學家認為人們在工作和家庭生活之外，還需要第三個地方，以調劑身心，平衡生活中的壓力，這些地方包括了：酒吧、咖啡廳、教會等。人們對於第三個地方的需求說明了人們聚集成社群的原因</a:t>
            </a:r>
            <a:r>
              <a:rPr lang="zh-TW" altLang="zh-TW" dirty="0" smtClean="0"/>
              <a:t>。</a:t>
            </a:r>
            <a:endParaRPr lang="zh-TW" altLang="en-US" dirty="0"/>
          </a:p>
        </p:txBody>
      </p:sp>
    </p:spTree>
    <p:extLst>
      <p:ext uri="{BB962C8B-B14F-4D97-AF65-F5344CB8AC3E}">
        <p14:creationId xmlns:p14="http://schemas.microsoft.com/office/powerpoint/2010/main" val="3145212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7.3.4  </a:t>
            </a:r>
            <a:r>
              <a:rPr lang="zh-TW" altLang="zh-TW" sz="2800" dirty="0" smtClean="0">
                <a:solidFill>
                  <a:srgbClr val="660066"/>
                </a:solidFill>
                <a:effectLst/>
              </a:rPr>
              <a:t>即時</a:t>
            </a:r>
            <a:r>
              <a:rPr lang="zh-TW" altLang="zh-TW" sz="2800" dirty="0">
                <a:solidFill>
                  <a:srgbClr val="660066"/>
                </a:solidFill>
                <a:effectLst/>
              </a:rPr>
              <a:t>通訊</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solidFill>
                  <a:srgbClr val="003300"/>
                </a:solidFill>
              </a:rPr>
              <a:t>即時通訊</a:t>
            </a:r>
            <a:r>
              <a:rPr lang="en-US" altLang="zh-TW" dirty="0">
                <a:solidFill>
                  <a:srgbClr val="003300"/>
                </a:solidFill>
              </a:rPr>
              <a:t> (Instant Message) </a:t>
            </a:r>
            <a:r>
              <a:rPr lang="zh-TW" altLang="zh-TW" dirty="0"/>
              <a:t>最初的目的是提供使用者一個利用網路進行即時互動的工具。隨著使用者人數增加，以及多人通訊功能的出現，即時通訊的使用變得更加多元</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050" y="2708920"/>
            <a:ext cx="4864206" cy="304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099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7.3.4  </a:t>
            </a:r>
            <a:r>
              <a:rPr lang="zh-TW" altLang="zh-TW" sz="2800" dirty="0" smtClean="0">
                <a:solidFill>
                  <a:srgbClr val="660066"/>
                </a:solidFill>
                <a:effectLst/>
              </a:rPr>
              <a:t>即時</a:t>
            </a:r>
            <a:r>
              <a:rPr lang="zh-TW" altLang="zh-TW" sz="2800" dirty="0">
                <a:solidFill>
                  <a:srgbClr val="660066"/>
                </a:solidFill>
                <a:effectLst/>
              </a:rPr>
              <a:t>通訊</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近年來另一個即時通訊的戰場則在於行動應用</a:t>
            </a:r>
            <a:r>
              <a:rPr lang="zh-TW" altLang="zh-TW" dirty="0" smtClean="0"/>
              <a:t>。</a:t>
            </a:r>
            <a:r>
              <a:rPr lang="zh-TW" altLang="zh-TW" dirty="0"/>
              <a:t>使用者在其行動裝置上安裝了相關的應用後，即可進行文字、聲音、圖像、影片等的傳輸，使用者只要能上網，就能進行免費的通話與傳訊服務</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277" y="2852936"/>
            <a:ext cx="190182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651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7.3.5  </a:t>
            </a:r>
            <a:r>
              <a:rPr lang="zh-TW" altLang="zh-TW" sz="2800" dirty="0" smtClean="0">
                <a:solidFill>
                  <a:srgbClr val="660066"/>
                </a:solidFill>
                <a:effectLst/>
              </a:rPr>
              <a:t>微</a:t>
            </a:r>
            <a:r>
              <a:rPr lang="zh-TW" altLang="zh-TW" sz="2800" dirty="0">
                <a:solidFill>
                  <a:srgbClr val="660066"/>
                </a:solidFill>
                <a:effectLst/>
              </a:rPr>
              <a:t>網誌</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微網誌是以微型部落格的概念出現，讓使用者能用簡短的文字，描述當下發生的事件或心情，讓使用者名單中連結的人，能夠立即的反應與討論</a:t>
            </a:r>
            <a:r>
              <a:rPr lang="zh-TW" altLang="zh-TW" dirty="0" smtClean="0"/>
              <a:t>。</a:t>
            </a:r>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615149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568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7.4  </a:t>
            </a:r>
            <a:r>
              <a:rPr lang="zh-TW" altLang="zh-TW" dirty="0" smtClean="0">
                <a:effectLst/>
              </a:rPr>
              <a:t>虛擬社群</a:t>
            </a:r>
            <a:r>
              <a:rPr lang="zh-TW" altLang="zh-TW" dirty="0">
                <a:effectLst/>
              </a:rPr>
              <a:t>的經營</a:t>
            </a:r>
            <a:endParaRPr lang="zh-TW" altLang="en-US" dirty="0"/>
          </a:p>
        </p:txBody>
      </p:sp>
      <p:sp>
        <p:nvSpPr>
          <p:cNvPr id="3" name="內容版面配置區 2"/>
          <p:cNvSpPr>
            <a:spLocks noGrp="1"/>
          </p:cNvSpPr>
          <p:nvPr>
            <p:ph idx="1"/>
          </p:nvPr>
        </p:nvSpPr>
        <p:spPr/>
        <p:txBody>
          <a:bodyPr/>
          <a:lstStyle/>
          <a:p>
            <a:r>
              <a:rPr lang="zh-TW" altLang="zh-TW" dirty="0"/>
              <a:t>因為網路效應的存在，設法增加參與網路社群的成員，是極為重要的。本節將分析社群經營者如何創造利潤，並維繫會員的忠誠度</a:t>
            </a:r>
            <a:r>
              <a:rPr lang="zh-TW" altLang="zh-TW" dirty="0" smtClean="0"/>
              <a:t>。</a:t>
            </a:r>
            <a:endParaRPr lang="zh-TW" altLang="zh-TW" dirty="0"/>
          </a:p>
          <a:p>
            <a:endParaRPr lang="zh-TW" altLang="en-US" dirty="0"/>
          </a:p>
        </p:txBody>
      </p:sp>
    </p:spTree>
    <p:extLst>
      <p:ext uri="{BB962C8B-B14F-4D97-AF65-F5344CB8AC3E}">
        <p14:creationId xmlns:p14="http://schemas.microsoft.com/office/powerpoint/2010/main" val="1630745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2800" dirty="0" smtClean="0">
                <a:solidFill>
                  <a:srgbClr val="660066"/>
                </a:solidFill>
              </a:rPr>
              <a:t>7.4.1  </a:t>
            </a:r>
            <a:r>
              <a:rPr lang="zh-TW" altLang="zh-TW" sz="2800" dirty="0" smtClean="0">
                <a:solidFill>
                  <a:srgbClr val="660066"/>
                </a:solidFill>
                <a:effectLst/>
              </a:rPr>
              <a:t>虛擬社群</a:t>
            </a:r>
            <a:r>
              <a:rPr lang="zh-TW" altLang="zh-TW" sz="2800" dirty="0">
                <a:solidFill>
                  <a:srgbClr val="660066"/>
                </a:solidFill>
                <a:effectLst/>
              </a:rPr>
              <a:t>成員的價值評估</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網路社群為了吸引使用者加入，大多是讓成員免費入會的。那麼，社群的經營者要如何獲利呢？虛擬社群的內容是由使用者主導產生的，因此社群中必須有足夠的話題，以維持社群的活力</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瀏覽者</a:t>
            </a:r>
            <a:r>
              <a:rPr lang="zh-TW" altLang="zh-TW" b="1" dirty="0" smtClean="0">
                <a:solidFill>
                  <a:srgbClr val="000066"/>
                </a:solidFill>
              </a:rPr>
              <a:t>：</a:t>
            </a:r>
            <a:r>
              <a:rPr lang="zh-TW" altLang="zh-TW" dirty="0"/>
              <a:t>隨意瀏覽網站上資訊的使用者，他們未必是網站的成員，通常只在有資訊需求時才來拜訪，也有可能是透過搜尋引擎被引導至特定主題，瀏覽後即離開</a:t>
            </a:r>
            <a:r>
              <a:rPr lang="zh-TW" altLang="zh-TW" dirty="0" smtClean="0">
                <a:solidFill>
                  <a:srgbClr val="000000"/>
                </a:solidFill>
              </a:rPr>
              <a:t>。</a:t>
            </a:r>
            <a:endParaRPr lang="en-US" altLang="zh-TW" dirty="0" smtClean="0">
              <a:solidFill>
                <a:srgbClr val="000000"/>
              </a:solidFill>
            </a:endParaRPr>
          </a:p>
          <a:p>
            <a:pPr marL="648000" lvl="1" indent="-288000">
              <a:buClr>
                <a:srgbClr val="000066"/>
              </a:buClr>
              <a:buFont typeface="+mj-lt"/>
              <a:buAutoNum type="arabicPeriod"/>
            </a:pPr>
            <a:r>
              <a:rPr lang="zh-TW" altLang="zh-TW" b="1" dirty="0">
                <a:solidFill>
                  <a:srgbClr val="000066"/>
                </a:solidFill>
              </a:rPr>
              <a:t>潛伏者</a:t>
            </a:r>
            <a:r>
              <a:rPr lang="zh-TW" altLang="zh-TW" b="1" dirty="0" smtClean="0">
                <a:solidFill>
                  <a:srgbClr val="000066"/>
                </a:solidFill>
              </a:rPr>
              <a:t>：</a:t>
            </a:r>
            <a:r>
              <a:rPr lang="zh-TW" altLang="zh-TW" dirty="0"/>
              <a:t>網站資訊的重度使用者。他們對網站有很高的認同，會長時間停留在網站上，大量取得網站上的資訊，但很少與網站上其他成員互動</a:t>
            </a:r>
            <a:r>
              <a:rPr lang="zh-TW" altLang="zh-TW" dirty="0" smtClean="0"/>
              <a:t>。</a:t>
            </a:r>
            <a:endParaRPr lang="zh-TW" altLang="en-US" dirty="0"/>
          </a:p>
        </p:txBody>
      </p:sp>
    </p:spTree>
    <p:extLst>
      <p:ext uri="{BB962C8B-B14F-4D97-AF65-F5344CB8AC3E}">
        <p14:creationId xmlns:p14="http://schemas.microsoft.com/office/powerpoint/2010/main" val="1937718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7.4.1  </a:t>
            </a:r>
            <a:r>
              <a:rPr lang="zh-TW" altLang="zh-TW" sz="2800" dirty="0">
                <a:solidFill>
                  <a:srgbClr val="660066"/>
                </a:solidFill>
                <a:effectLst/>
              </a:rPr>
              <a:t>虛擬社群成員的價值評估</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startAt="3"/>
            </a:pPr>
            <a:r>
              <a:rPr lang="zh-TW" altLang="zh-TW" b="1" dirty="0">
                <a:solidFill>
                  <a:srgbClr val="000066"/>
                </a:solidFill>
              </a:rPr>
              <a:t>奉獻者</a:t>
            </a:r>
            <a:r>
              <a:rPr lang="zh-TW" altLang="zh-TW" b="1" dirty="0" smtClean="0">
                <a:solidFill>
                  <a:srgbClr val="000066"/>
                </a:solidFill>
              </a:rPr>
              <a:t>：</a:t>
            </a:r>
            <a:r>
              <a:rPr lang="zh-TW" altLang="zh-TW" dirty="0"/>
              <a:t>網站資訊的主要提供者。他們熱衷於參與社群中的互動與討論，不僅長時間停留在網站上，且提供許多自己的知識給其他成員</a:t>
            </a:r>
            <a:r>
              <a:rPr lang="zh-TW" altLang="zh-TW" dirty="0" smtClean="0"/>
              <a:t>。</a:t>
            </a:r>
            <a:endParaRPr lang="en-US" altLang="zh-TW" dirty="0" smtClean="0"/>
          </a:p>
          <a:p>
            <a:pPr marL="648000" lvl="1" indent="-288000">
              <a:buClr>
                <a:srgbClr val="000066"/>
              </a:buClr>
              <a:buFont typeface="+mj-lt"/>
              <a:buAutoNum type="arabicPeriod" startAt="3"/>
            </a:pPr>
            <a:r>
              <a:rPr lang="zh-TW" altLang="zh-TW" b="1" dirty="0">
                <a:solidFill>
                  <a:srgbClr val="000066"/>
                </a:solidFill>
              </a:rPr>
              <a:t>購買者</a:t>
            </a:r>
            <a:r>
              <a:rPr lang="zh-TW" altLang="zh-TW" b="1" dirty="0" smtClean="0">
                <a:solidFill>
                  <a:srgbClr val="000066"/>
                </a:solidFill>
              </a:rPr>
              <a:t>：</a:t>
            </a:r>
            <a:r>
              <a:rPr lang="zh-TW" altLang="zh-TW" dirty="0"/>
              <a:t>是願意在網站上支付金錢的使用者。他們可能參與社群中的交易活動，或是付費使用加值功能的會員。對網站的經營者來說，這是網站營收來源的一部分，屬於有直接價值的使用者</a:t>
            </a:r>
            <a:r>
              <a:rPr lang="zh-TW" altLang="zh-TW" dirty="0" smtClean="0"/>
              <a:t>。</a:t>
            </a:r>
            <a:endParaRPr lang="zh-TW" altLang="en-US" dirty="0"/>
          </a:p>
        </p:txBody>
      </p:sp>
    </p:spTree>
    <p:extLst>
      <p:ext uri="{BB962C8B-B14F-4D97-AF65-F5344CB8AC3E}">
        <p14:creationId xmlns:p14="http://schemas.microsoft.com/office/powerpoint/2010/main" val="2146305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7.4.1  </a:t>
            </a:r>
            <a:r>
              <a:rPr lang="zh-TW" altLang="zh-TW" sz="2800" dirty="0">
                <a:solidFill>
                  <a:srgbClr val="660066"/>
                </a:solidFill>
                <a:effectLst/>
              </a:rPr>
              <a:t>虛擬社群成員的價值評估</a:t>
            </a:r>
            <a:endParaRPr lang="zh-TW" altLang="en-US" sz="2800" dirty="0"/>
          </a:p>
        </p:txBody>
      </p:sp>
      <p:sp>
        <p:nvSpPr>
          <p:cNvPr id="3" name="內容版面配置區 2"/>
          <p:cNvSpPr>
            <a:spLocks noGrp="1"/>
          </p:cNvSpPr>
          <p:nvPr>
            <p:ph idx="1"/>
          </p:nvPr>
        </p:nvSpPr>
        <p:spPr/>
        <p:txBody>
          <a:bodyPr/>
          <a:lstStyle/>
          <a:p>
            <a:r>
              <a:rPr lang="zh-TW" altLang="zh-TW" dirty="0"/>
              <a:t>顧客依其終身價值與引薦價值可分成四類</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擁護者</a:t>
            </a:r>
            <a:r>
              <a:rPr lang="en-US" altLang="zh-TW" b="1" dirty="0">
                <a:solidFill>
                  <a:srgbClr val="000066"/>
                </a:solidFill>
              </a:rPr>
              <a:t> (Champion)</a:t>
            </a:r>
            <a:r>
              <a:rPr lang="zh-TW" altLang="zh-TW" b="1" dirty="0" smtClean="0">
                <a:solidFill>
                  <a:srgbClr val="000066"/>
                </a:solidFill>
              </a:rPr>
              <a:t>：</a:t>
            </a:r>
            <a:r>
              <a:rPr lang="zh-TW" altLang="zh-TW" dirty="0"/>
              <a:t>屬於終身價值與引薦價值都高的客戶</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宣傳者</a:t>
            </a:r>
            <a:r>
              <a:rPr lang="en-US" altLang="zh-TW" b="1" dirty="0">
                <a:solidFill>
                  <a:srgbClr val="000066"/>
                </a:solidFill>
              </a:rPr>
              <a:t> (Advocate)</a:t>
            </a:r>
            <a:r>
              <a:rPr lang="zh-TW" altLang="zh-TW" b="1" dirty="0" smtClean="0">
                <a:solidFill>
                  <a:srgbClr val="000066"/>
                </a:solidFill>
              </a:rPr>
              <a:t>：</a:t>
            </a:r>
            <a:r>
              <a:rPr lang="zh-TW" altLang="zh-TW" dirty="0"/>
              <a:t>是終身價值低而引薦價值高的客戶</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富裕者</a:t>
            </a:r>
            <a:r>
              <a:rPr lang="en-US" altLang="zh-TW" b="1" dirty="0">
                <a:solidFill>
                  <a:srgbClr val="000066"/>
                </a:solidFill>
              </a:rPr>
              <a:t> (Affluent)</a:t>
            </a:r>
            <a:r>
              <a:rPr lang="zh-TW" altLang="zh-TW" b="1" dirty="0" smtClean="0">
                <a:solidFill>
                  <a:srgbClr val="000066"/>
                </a:solidFill>
              </a:rPr>
              <a:t>：</a:t>
            </a:r>
            <a:r>
              <a:rPr lang="zh-TW" altLang="zh-TW" dirty="0"/>
              <a:t>是終身價值高但引薦價值低的客戶</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吝嗇者 </a:t>
            </a:r>
            <a:r>
              <a:rPr lang="en-US" altLang="zh-TW" b="1" dirty="0">
                <a:solidFill>
                  <a:srgbClr val="000066"/>
                </a:solidFill>
              </a:rPr>
              <a:t>(Miser)</a:t>
            </a:r>
            <a:r>
              <a:rPr lang="zh-TW" altLang="zh-TW" b="1" dirty="0" smtClean="0">
                <a:solidFill>
                  <a:srgbClr val="000066"/>
                </a:solidFill>
              </a:rPr>
              <a:t>：</a:t>
            </a:r>
            <a:r>
              <a:rPr lang="zh-TW" altLang="zh-TW" dirty="0"/>
              <a:t>屬於終身價值與引薦價值都低的客戶</a:t>
            </a:r>
            <a:r>
              <a:rPr lang="zh-TW" altLang="zh-TW" dirty="0" smtClean="0"/>
              <a:t>。</a:t>
            </a:r>
            <a:endParaRPr lang="zh-TW" altLang="en-US" dirty="0"/>
          </a:p>
        </p:txBody>
      </p:sp>
    </p:spTree>
    <p:extLst>
      <p:ext uri="{BB962C8B-B14F-4D97-AF65-F5344CB8AC3E}">
        <p14:creationId xmlns:p14="http://schemas.microsoft.com/office/powerpoint/2010/main" val="1459598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7.4.2  </a:t>
            </a:r>
            <a:r>
              <a:rPr lang="zh-TW" altLang="zh-TW" sz="2800" dirty="0" smtClean="0">
                <a:solidFill>
                  <a:srgbClr val="660066"/>
                </a:solidFill>
                <a:effectLst/>
              </a:rPr>
              <a:t>虛擬社群</a:t>
            </a:r>
            <a:r>
              <a:rPr lang="zh-TW" altLang="zh-TW" sz="2800" dirty="0">
                <a:solidFill>
                  <a:srgbClr val="660066"/>
                </a:solidFill>
                <a:effectLst/>
              </a:rPr>
              <a:t>的獲利模式</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我們可將虛擬社群分成兩種類型來討論其獲利來源。第一類是企業建置給重要關係人使用，以達到關係維繫或知識分享目的的虛擬社群。這類社群包括了企業內與企業間的知識分享社群，以及企業官方的部落格與粉絲專頁等。對企業而言，建置這類型社群所得到的利益並非直接的金錢收入，而是一些無形的效益，我們可將其歸納為下列幾項</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作為內部與外部行銷的管道</a:t>
            </a:r>
            <a:r>
              <a:rPr lang="zh-TW" altLang="zh-TW" b="1" dirty="0" smtClean="0">
                <a:solidFill>
                  <a:srgbClr val="000066"/>
                </a:solidFill>
              </a:rPr>
              <a:t>：</a:t>
            </a:r>
            <a:r>
              <a:rPr lang="zh-TW" altLang="zh-TW" dirty="0"/>
              <a:t>企業藉由經營社群，不定時發布與企業相關的資訊與活動訊息，增進員工及顧客對企業的認同，也更樂於參與企業活動，達到行銷的目的</a:t>
            </a:r>
            <a:r>
              <a:rPr lang="zh-TW" altLang="zh-TW" dirty="0" smtClean="0">
                <a:solidFill>
                  <a:srgbClr val="000066"/>
                </a:solidFill>
              </a:rPr>
              <a:t>。</a:t>
            </a:r>
            <a:endParaRPr lang="en-US" altLang="zh-TW" dirty="0" smtClean="0">
              <a:solidFill>
                <a:srgbClr val="000066"/>
              </a:solidFill>
            </a:endParaRPr>
          </a:p>
          <a:p>
            <a:pPr marL="648000" lvl="1" indent="-288000">
              <a:buClr>
                <a:srgbClr val="000066"/>
              </a:buClr>
              <a:buFont typeface="+mj-lt"/>
              <a:buAutoNum type="arabicPeriod"/>
            </a:pPr>
            <a:r>
              <a:rPr lang="zh-TW" altLang="zh-TW" b="1" dirty="0">
                <a:solidFill>
                  <a:srgbClr val="000066"/>
                </a:solidFill>
              </a:rPr>
              <a:t>知識的創造、累積與分享</a:t>
            </a:r>
            <a:r>
              <a:rPr lang="zh-TW" altLang="zh-TW" b="1" dirty="0" smtClean="0">
                <a:solidFill>
                  <a:srgbClr val="000066"/>
                </a:solidFill>
              </a:rPr>
              <a:t>：</a:t>
            </a:r>
            <a:r>
              <a:rPr lang="zh-TW" altLang="zh-TW" dirty="0"/>
              <a:t>透過成員在社群中的互動與討論，使得企業內的知識資產得以在相關人員間流通</a:t>
            </a:r>
            <a:r>
              <a:rPr lang="zh-TW" altLang="zh-TW" dirty="0" smtClean="0"/>
              <a:t>。</a:t>
            </a:r>
            <a:endParaRPr lang="zh-TW" altLang="en-US" dirty="0"/>
          </a:p>
        </p:txBody>
      </p:sp>
    </p:spTree>
    <p:extLst>
      <p:ext uri="{BB962C8B-B14F-4D97-AF65-F5344CB8AC3E}">
        <p14:creationId xmlns:p14="http://schemas.microsoft.com/office/powerpoint/2010/main" val="298561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7.4.2  </a:t>
            </a:r>
            <a:r>
              <a:rPr lang="zh-TW" altLang="zh-TW" sz="2800" dirty="0">
                <a:solidFill>
                  <a:srgbClr val="660066"/>
                </a:solidFill>
                <a:effectLst/>
              </a:rPr>
              <a:t>虛擬社群的獲利模式</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startAt="3"/>
            </a:pPr>
            <a:r>
              <a:rPr lang="zh-TW" altLang="zh-TW" b="1" dirty="0">
                <a:solidFill>
                  <a:srgbClr val="000066"/>
                </a:solidFill>
              </a:rPr>
              <a:t>增進內部人員的互動，提高其凝聚力與向心力</a:t>
            </a:r>
            <a:r>
              <a:rPr lang="zh-TW" altLang="zh-TW" b="1" dirty="0" smtClean="0">
                <a:solidFill>
                  <a:srgbClr val="000066"/>
                </a:solidFill>
              </a:rPr>
              <a:t>：</a:t>
            </a:r>
            <a:r>
              <a:rPr lang="zh-TW" altLang="zh-TW" dirty="0"/>
              <a:t>內部社群不僅可用於知識分享，更是成員互動的重要管道</a:t>
            </a:r>
            <a:r>
              <a:rPr lang="zh-TW" altLang="zh-TW" dirty="0" smtClean="0"/>
              <a:t>。</a:t>
            </a:r>
            <a:endParaRPr lang="en-US" altLang="zh-TW" dirty="0" smtClean="0"/>
          </a:p>
          <a:p>
            <a:pPr marL="648000" lvl="1" indent="-288000">
              <a:buClr>
                <a:srgbClr val="000066"/>
              </a:buClr>
              <a:buFont typeface="+mj-lt"/>
              <a:buAutoNum type="arabicPeriod" startAt="3"/>
            </a:pPr>
            <a:r>
              <a:rPr lang="zh-TW" altLang="zh-TW" b="1" dirty="0">
                <a:solidFill>
                  <a:srgbClr val="000066"/>
                </a:solidFill>
              </a:rPr>
              <a:t>提升顧客滿意度與忠誠度</a:t>
            </a:r>
            <a:r>
              <a:rPr lang="zh-TW" altLang="zh-TW" b="1" dirty="0" smtClean="0">
                <a:solidFill>
                  <a:srgbClr val="000066"/>
                </a:solidFill>
              </a:rPr>
              <a:t>：</a:t>
            </a:r>
            <a:r>
              <a:rPr lang="zh-TW" altLang="zh-TW" dirty="0"/>
              <a:t>社群提供了企業與顧客互動溝通的空間，當企業能有效且即時回應顧客的疑問及需求時，將能提供更好的服務，達到提升滿意度及忠誠度的目標</a:t>
            </a:r>
            <a:r>
              <a:rPr lang="zh-TW" altLang="zh-TW" dirty="0" smtClean="0"/>
              <a:t>。</a:t>
            </a:r>
            <a:endParaRPr lang="zh-TW" altLang="en-US" dirty="0"/>
          </a:p>
        </p:txBody>
      </p:sp>
    </p:spTree>
    <p:extLst>
      <p:ext uri="{BB962C8B-B14F-4D97-AF65-F5344CB8AC3E}">
        <p14:creationId xmlns:p14="http://schemas.microsoft.com/office/powerpoint/2010/main" val="3284732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7.4.2  </a:t>
            </a:r>
            <a:r>
              <a:rPr lang="zh-TW" altLang="zh-TW" sz="2800" dirty="0">
                <a:solidFill>
                  <a:srgbClr val="660066"/>
                </a:solidFill>
                <a:effectLst/>
              </a:rPr>
              <a:t>虛擬社群的獲利模式</a:t>
            </a:r>
            <a:endParaRPr lang="zh-TW" altLang="en-US" sz="2800" dirty="0"/>
          </a:p>
        </p:txBody>
      </p:sp>
      <p:sp>
        <p:nvSpPr>
          <p:cNvPr id="3" name="內容版面配置區 2"/>
          <p:cNvSpPr>
            <a:spLocks noGrp="1"/>
          </p:cNvSpPr>
          <p:nvPr>
            <p:ph idx="1"/>
          </p:nvPr>
        </p:nvSpPr>
        <p:spPr/>
        <p:txBody>
          <a:bodyPr>
            <a:normAutofit fontScale="92500"/>
          </a:bodyPr>
          <a:lstStyle/>
          <a:p>
            <a:r>
              <a:rPr lang="zh-TW" altLang="zh-TW" dirty="0"/>
              <a:t>第二類則是由第三方所建置的社群平臺，提供有社群互動需求的人使用</a:t>
            </a:r>
            <a:r>
              <a:rPr lang="zh-TW" altLang="zh-TW" dirty="0" smtClean="0"/>
              <a:t>。</a:t>
            </a:r>
            <a:r>
              <a:rPr lang="zh-TW" altLang="zh-TW" dirty="0"/>
              <a:t>幾種常見的獲利來源</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廣告</a:t>
            </a:r>
            <a:r>
              <a:rPr lang="zh-TW" altLang="zh-TW" b="1" dirty="0" smtClean="0">
                <a:solidFill>
                  <a:srgbClr val="000066"/>
                </a:solidFill>
              </a:rPr>
              <a:t>：</a:t>
            </a:r>
            <a:r>
              <a:rPr lang="zh-TW" altLang="zh-TW" dirty="0"/>
              <a:t>由於社群集結了大量有相同背景、相同興趣或相同目的的人，使得企業更容易接觸到其目標客群，達到廣告目的，這也使得銷售廣告成為社群網站的主要收入來源之一</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廠商贊助</a:t>
            </a:r>
            <a:r>
              <a:rPr lang="zh-TW" altLang="zh-TW" b="1" dirty="0" smtClean="0">
                <a:solidFill>
                  <a:srgbClr val="000066"/>
                </a:solidFill>
              </a:rPr>
              <a:t>：</a:t>
            </a:r>
            <a:r>
              <a:rPr lang="zh-TW" altLang="zh-TW" dirty="0"/>
              <a:t>廠商可透過贊助社群的經營，或是相關的活動，獲得曝光的機會</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會員費</a:t>
            </a:r>
            <a:r>
              <a:rPr lang="zh-TW" altLang="zh-TW" b="1" dirty="0" smtClean="0">
                <a:solidFill>
                  <a:srgbClr val="000066"/>
                </a:solidFill>
              </a:rPr>
              <a:t>：</a:t>
            </a:r>
            <a:r>
              <a:rPr lang="zh-TW" altLang="zh-TW" dirty="0"/>
              <a:t>部分社群網站會向加入會員的人收取會員費</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舉辦活動</a:t>
            </a:r>
            <a:r>
              <a:rPr lang="zh-TW" altLang="zh-TW" b="1" dirty="0" smtClean="0">
                <a:solidFill>
                  <a:srgbClr val="000066"/>
                </a:solidFill>
              </a:rPr>
              <a:t>：</a:t>
            </a:r>
            <a:r>
              <a:rPr lang="zh-TW" altLang="zh-TW" dirty="0"/>
              <a:t>社群網站經營者可舉辦需付費的活動讓會員參與</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銷售商品</a:t>
            </a:r>
            <a:r>
              <a:rPr lang="zh-TW" altLang="zh-TW" b="1" dirty="0" smtClean="0">
                <a:solidFill>
                  <a:srgbClr val="000066"/>
                </a:solidFill>
              </a:rPr>
              <a:t>：</a:t>
            </a:r>
            <a:r>
              <a:rPr lang="zh-TW" altLang="zh-TW" dirty="0"/>
              <a:t>虛擬社群中是否適合銷售商品，其實是有爭議的</a:t>
            </a:r>
            <a:r>
              <a:rPr lang="zh-TW" altLang="zh-TW" dirty="0" smtClean="0"/>
              <a:t>。</a:t>
            </a:r>
            <a:endParaRPr lang="zh-TW" altLang="en-US" dirty="0"/>
          </a:p>
        </p:txBody>
      </p:sp>
    </p:spTree>
    <p:extLst>
      <p:ext uri="{BB962C8B-B14F-4D97-AF65-F5344CB8AC3E}">
        <p14:creationId xmlns:p14="http://schemas.microsoft.com/office/powerpoint/2010/main" val="353756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7.1.1  </a:t>
            </a:r>
            <a:r>
              <a:rPr lang="zh-TW" altLang="zh-TW" sz="2800" dirty="0" smtClean="0">
                <a:solidFill>
                  <a:srgbClr val="660066"/>
                </a:solidFill>
                <a:effectLst/>
              </a:rPr>
              <a:t>社</a:t>
            </a:r>
            <a:r>
              <a:rPr lang="zh-TW" altLang="zh-TW" sz="2800" dirty="0">
                <a:solidFill>
                  <a:srgbClr val="660066"/>
                </a:solidFill>
                <a:effectLst/>
              </a:rPr>
              <a:t>群的定義</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社會學中所定義的社群，即包含了四個特點</a:t>
            </a:r>
            <a:r>
              <a:rPr lang="zh-TW" altLang="zh-TW" dirty="0" smtClean="0"/>
              <a:t>：</a:t>
            </a:r>
            <a:endParaRPr lang="en-US" altLang="zh-TW" dirty="0" smtClean="0"/>
          </a:p>
          <a:p>
            <a:pPr marL="648000" lvl="1" indent="-288000">
              <a:buClr>
                <a:srgbClr val="000066"/>
              </a:buClr>
              <a:buFont typeface="+mj-lt"/>
              <a:buAutoNum type="arabicPeriod"/>
            </a:pPr>
            <a:r>
              <a:rPr lang="zh-TW" altLang="zh-TW" dirty="0"/>
              <a:t>一群人</a:t>
            </a:r>
            <a:r>
              <a:rPr lang="zh-TW" altLang="zh-TW" dirty="0" smtClean="0"/>
              <a:t>；</a:t>
            </a:r>
            <a:endParaRPr lang="en-US" altLang="zh-TW" dirty="0" smtClean="0"/>
          </a:p>
          <a:p>
            <a:pPr marL="648000" lvl="1" indent="-288000">
              <a:buClr>
                <a:srgbClr val="000066"/>
              </a:buClr>
              <a:buFont typeface="+mj-lt"/>
              <a:buAutoNum type="arabicPeriod"/>
            </a:pPr>
            <a:r>
              <a:rPr lang="zh-TW" altLang="zh-TW" dirty="0"/>
              <a:t>分享社會互動</a:t>
            </a:r>
            <a:r>
              <a:rPr lang="zh-TW" altLang="zh-TW" dirty="0" smtClean="0"/>
              <a:t>；</a:t>
            </a:r>
            <a:endParaRPr lang="en-US" altLang="zh-TW" dirty="0" smtClean="0"/>
          </a:p>
          <a:p>
            <a:pPr marL="648000" lvl="1" indent="-288000">
              <a:buClr>
                <a:srgbClr val="000066"/>
              </a:buClr>
              <a:buFont typeface="+mj-lt"/>
              <a:buAutoNum type="arabicPeriod"/>
            </a:pPr>
            <a:r>
              <a:rPr lang="zh-TW" altLang="zh-TW" dirty="0"/>
              <a:t>成員間擁有共同連繫</a:t>
            </a:r>
            <a:r>
              <a:rPr lang="zh-TW" altLang="zh-TW" dirty="0" smtClean="0"/>
              <a:t>；</a:t>
            </a:r>
            <a:endParaRPr lang="en-US" altLang="zh-TW" dirty="0" smtClean="0"/>
          </a:p>
          <a:p>
            <a:pPr marL="648000" lvl="1" indent="-288000">
              <a:buClr>
                <a:srgbClr val="000066"/>
              </a:buClr>
              <a:buFont typeface="+mj-lt"/>
              <a:buAutoNum type="arabicPeriod"/>
            </a:pPr>
            <a:r>
              <a:rPr lang="zh-TW" altLang="zh-TW" dirty="0"/>
              <a:t>至少在某段時間內共同處於某個區域</a:t>
            </a:r>
            <a:r>
              <a:rPr lang="zh-TW" altLang="zh-TW" dirty="0" smtClean="0"/>
              <a:t>。</a:t>
            </a:r>
            <a:endParaRPr lang="en-US" altLang="zh-TW" dirty="0" smtClean="0"/>
          </a:p>
          <a:p>
            <a:pPr>
              <a:buClr>
                <a:srgbClr val="000066"/>
              </a:buClr>
            </a:pPr>
            <a:r>
              <a:rPr lang="zh-TW" altLang="zh-TW" dirty="0"/>
              <a:t>社群的存在可以是基於地理因素、心理因素</a:t>
            </a:r>
            <a:r>
              <a:rPr lang="zh-TW" altLang="zh-TW" dirty="0" smtClean="0"/>
              <a:t>，</a:t>
            </a:r>
            <a:endParaRPr lang="en-US" altLang="zh-TW" dirty="0" smtClean="0"/>
          </a:p>
          <a:p>
            <a:pPr marL="72000" indent="0">
              <a:buClr>
                <a:srgbClr val="000066"/>
              </a:buClr>
              <a:buNone/>
            </a:pPr>
            <a:r>
              <a:rPr lang="en-US" altLang="zh-TW" dirty="0"/>
              <a:t> </a:t>
            </a:r>
            <a:r>
              <a:rPr lang="en-US" altLang="zh-TW" dirty="0" smtClean="0"/>
              <a:t>   </a:t>
            </a:r>
            <a:r>
              <a:rPr lang="zh-TW" altLang="zh-TW" dirty="0" smtClean="0"/>
              <a:t>或是</a:t>
            </a:r>
            <a:r>
              <a:rPr lang="zh-TW" altLang="zh-TW" dirty="0"/>
              <a:t>個人的特殊屬性</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019" y="1556792"/>
            <a:ext cx="2193153" cy="468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577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7.4.3  </a:t>
            </a:r>
            <a:r>
              <a:rPr lang="zh-TW" altLang="zh-TW" sz="2800" dirty="0" smtClean="0">
                <a:solidFill>
                  <a:srgbClr val="660066"/>
                </a:solidFill>
                <a:effectLst/>
              </a:rPr>
              <a:t>虛擬社群</a:t>
            </a:r>
            <a:r>
              <a:rPr lang="zh-TW" altLang="zh-TW" sz="2800" dirty="0">
                <a:solidFill>
                  <a:srgbClr val="660066"/>
                </a:solidFill>
                <a:effectLst/>
              </a:rPr>
              <a:t>的關鍵成功因素</a:t>
            </a:r>
            <a:endParaRPr lang="zh-TW" altLang="en-US" sz="2800" dirty="0">
              <a:solidFill>
                <a:srgbClr val="660066"/>
              </a:solidFill>
            </a:endParaRPr>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a:pPr>
            <a:r>
              <a:rPr lang="zh-TW" altLang="zh-TW" b="1" dirty="0">
                <a:solidFill>
                  <a:srgbClr val="000066"/>
                </a:solidFill>
              </a:rPr>
              <a:t>足夠的使用人數</a:t>
            </a:r>
            <a:r>
              <a:rPr lang="zh-TW" altLang="zh-TW" b="1" dirty="0" smtClean="0">
                <a:solidFill>
                  <a:srgbClr val="000066"/>
                </a:solidFill>
              </a:rPr>
              <a:t>：</a:t>
            </a:r>
            <a:r>
              <a:rPr lang="zh-TW" altLang="zh-TW" dirty="0"/>
              <a:t>虛擬社群的內容是由使用者所提供，然而網路上的資訊使用者遠多於資訊提供者，唯有足夠多的使用人數，才有可能創造出吸引人前來的內容</a:t>
            </a:r>
            <a:r>
              <a:rPr lang="zh-TW" altLang="zh-TW" dirty="0" smtClean="0"/>
              <a:t>。</a:t>
            </a:r>
            <a:endParaRPr lang="en-US" altLang="zh-TW" dirty="0" smtClean="0"/>
          </a:p>
          <a:p>
            <a:pPr marL="648000" lvl="1" indent="-288000">
              <a:buClr>
                <a:srgbClr val="000066"/>
              </a:buClr>
              <a:buFont typeface="+mj-lt"/>
              <a:buAutoNum type="arabicPeriod"/>
            </a:pPr>
            <a:endParaRPr lang="en-US" altLang="zh-TW" dirty="0"/>
          </a:p>
          <a:p>
            <a:pPr marL="648000" lvl="1" indent="-288000">
              <a:buClr>
                <a:srgbClr val="000066"/>
              </a:buClr>
              <a:buFont typeface="+mj-lt"/>
              <a:buAutoNum type="arabicPeriod"/>
            </a:pPr>
            <a:endParaRPr lang="en-US" altLang="zh-TW" dirty="0" smtClean="0"/>
          </a:p>
          <a:p>
            <a:pPr marL="648000" lvl="1" indent="-288000">
              <a:buClr>
                <a:srgbClr val="000066"/>
              </a:buClr>
              <a:buFont typeface="+mj-lt"/>
              <a:buAutoNum type="arabicPeriod"/>
            </a:pPr>
            <a:endParaRPr lang="en-US" altLang="zh-TW" dirty="0"/>
          </a:p>
          <a:p>
            <a:pPr marL="648000" lvl="1" indent="-288000">
              <a:buClr>
                <a:srgbClr val="000066"/>
              </a:buClr>
              <a:buFont typeface="+mj-lt"/>
              <a:buAutoNum type="arabicPeriod"/>
            </a:pPr>
            <a:endParaRPr lang="en-US" altLang="zh-TW" dirty="0" smtClean="0"/>
          </a:p>
          <a:p>
            <a:pPr marL="648000" lvl="1" indent="-288000">
              <a:buClr>
                <a:srgbClr val="000066"/>
              </a:buClr>
              <a:buFont typeface="+mj-lt"/>
              <a:buAutoNum type="arabicPeriod"/>
            </a:pPr>
            <a:endParaRPr lang="en-US" altLang="zh-TW" dirty="0" smtClean="0"/>
          </a:p>
          <a:p>
            <a:pPr marL="648000" lvl="1" indent="-288000">
              <a:buClr>
                <a:srgbClr val="000066"/>
              </a:buClr>
              <a:buFont typeface="+mj-lt"/>
              <a:buAutoNum type="arabicPeriod"/>
            </a:pPr>
            <a:endParaRPr lang="en-US" altLang="zh-TW" dirty="0"/>
          </a:p>
          <a:p>
            <a:pPr marL="648000" lvl="1" indent="-288000">
              <a:lnSpc>
                <a:spcPts val="2000"/>
              </a:lnSpc>
              <a:buClr>
                <a:srgbClr val="000066"/>
              </a:buClr>
              <a:buFont typeface="+mj-lt"/>
              <a:buAutoNum type="arabicPeriod"/>
            </a:pPr>
            <a:endParaRPr lang="en-US" altLang="zh-TW" dirty="0" smtClean="0"/>
          </a:p>
          <a:p>
            <a:pPr marL="648000" lvl="1" indent="-288000">
              <a:buClr>
                <a:srgbClr val="000066"/>
              </a:buClr>
              <a:buFont typeface="+mj-lt"/>
              <a:buAutoNum type="arabicPeriod"/>
            </a:pPr>
            <a:r>
              <a:rPr lang="zh-TW" altLang="zh-TW" b="1" dirty="0">
                <a:solidFill>
                  <a:srgbClr val="000066"/>
                </a:solidFill>
              </a:rPr>
              <a:t>傾聽使用者的意見</a:t>
            </a:r>
            <a:r>
              <a:rPr lang="zh-TW" altLang="zh-TW" b="1" dirty="0" smtClean="0">
                <a:solidFill>
                  <a:srgbClr val="000066"/>
                </a:solidFill>
              </a:rPr>
              <a:t>：</a:t>
            </a:r>
            <a:r>
              <a:rPr lang="zh-TW" altLang="zh-TW" dirty="0"/>
              <a:t>社群的內容是由使用者所提供，廠商是基於社群上的眾多使用者，才願意購買廣告或贊助</a:t>
            </a:r>
            <a:r>
              <a:rPr lang="zh-TW" altLang="zh-TW" dirty="0" smtClean="0"/>
              <a:t>。</a:t>
            </a:r>
            <a:endParaRPr lang="zh-TW" alt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424" y="2348880"/>
            <a:ext cx="399187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381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7.4.3  </a:t>
            </a:r>
            <a:r>
              <a:rPr lang="zh-TW" altLang="zh-TW" sz="2800" dirty="0">
                <a:solidFill>
                  <a:srgbClr val="660066"/>
                </a:solidFill>
                <a:effectLst/>
              </a:rPr>
              <a:t>虛擬社群的關鍵成功因素</a:t>
            </a:r>
            <a:endParaRPr lang="zh-TW" altLang="en-US" sz="2800" dirty="0"/>
          </a:p>
        </p:txBody>
      </p:sp>
      <p:sp>
        <p:nvSpPr>
          <p:cNvPr id="3" name="內容版面配置區 2"/>
          <p:cNvSpPr>
            <a:spLocks noGrp="1"/>
          </p:cNvSpPr>
          <p:nvPr>
            <p:ph idx="1"/>
          </p:nvPr>
        </p:nvSpPr>
        <p:spPr/>
        <p:txBody>
          <a:bodyPr>
            <a:normAutofit fontScale="85000" lnSpcReduction="10000"/>
          </a:bodyPr>
          <a:lstStyle/>
          <a:p>
            <a:pPr marL="648000" lvl="1" indent="-288000">
              <a:buClr>
                <a:srgbClr val="000066"/>
              </a:buClr>
              <a:buFont typeface="+mj-lt"/>
              <a:buAutoNum type="arabicPeriod" startAt="3"/>
            </a:pPr>
            <a:r>
              <a:rPr lang="zh-TW" altLang="zh-TW" b="1" dirty="0">
                <a:solidFill>
                  <a:srgbClr val="000066"/>
                </a:solidFill>
              </a:rPr>
              <a:t>良好的互動機制</a:t>
            </a:r>
            <a:r>
              <a:rPr lang="zh-TW" altLang="zh-TW" b="1" dirty="0" smtClean="0">
                <a:solidFill>
                  <a:srgbClr val="000066"/>
                </a:solidFill>
              </a:rPr>
              <a:t>：</a:t>
            </a:r>
            <a:r>
              <a:rPr lang="zh-TW" altLang="zh-TW" dirty="0"/>
              <a:t>成員間的溝通互動是使用者參與社群的主要目的之一，因此，社群網站必須因應不同使用者的需求，提供不同的互動機制</a:t>
            </a:r>
            <a:r>
              <a:rPr lang="zh-TW" altLang="zh-TW" dirty="0" smtClean="0"/>
              <a:t>。</a:t>
            </a:r>
            <a:endParaRPr lang="en-US" altLang="zh-TW" dirty="0" smtClean="0"/>
          </a:p>
          <a:p>
            <a:pPr marL="648000" lvl="1" indent="-288000">
              <a:buClr>
                <a:srgbClr val="000066"/>
              </a:buClr>
              <a:buFont typeface="+mj-lt"/>
              <a:buAutoNum type="arabicPeriod" startAt="3"/>
            </a:pPr>
            <a:r>
              <a:rPr lang="zh-TW" altLang="zh-TW" b="1" dirty="0">
                <a:solidFill>
                  <a:srgbClr val="000066"/>
                </a:solidFill>
              </a:rPr>
              <a:t>持續累積社群資產</a:t>
            </a:r>
            <a:r>
              <a:rPr lang="zh-TW" altLang="zh-TW" b="1" dirty="0" smtClean="0">
                <a:solidFill>
                  <a:srgbClr val="000066"/>
                </a:solidFill>
              </a:rPr>
              <a:t>：</a:t>
            </a:r>
            <a:r>
              <a:rPr lang="zh-TW" altLang="zh-TW" dirty="0"/>
              <a:t>前面說過使用者是社群最重要的資產，因此社群必須累積大量的使用者</a:t>
            </a:r>
            <a:r>
              <a:rPr lang="zh-TW" altLang="zh-TW" dirty="0" smtClean="0"/>
              <a:t>。</a:t>
            </a:r>
            <a:endParaRPr lang="en-US" altLang="zh-TW" dirty="0" smtClean="0"/>
          </a:p>
          <a:p>
            <a:pPr marL="648000" lvl="1" indent="-288000">
              <a:buClr>
                <a:srgbClr val="000066"/>
              </a:buClr>
              <a:buFont typeface="+mj-lt"/>
              <a:buAutoNum type="arabicPeriod" startAt="3"/>
            </a:pPr>
            <a:r>
              <a:rPr lang="zh-TW" altLang="zh-TW" b="1" dirty="0">
                <a:solidFill>
                  <a:srgbClr val="000066"/>
                </a:solidFill>
              </a:rPr>
              <a:t>建立規範與信任機制</a:t>
            </a:r>
            <a:r>
              <a:rPr lang="zh-TW" altLang="zh-TW" b="1" dirty="0" smtClean="0">
                <a:solidFill>
                  <a:srgbClr val="000066"/>
                </a:solidFill>
              </a:rPr>
              <a:t>：</a:t>
            </a:r>
            <a:r>
              <a:rPr lang="zh-TW" altLang="zh-TW" dirty="0"/>
              <a:t>社群網站必須制定規範，以維持社群秩序。另一方面，社群連結了眾多現實生活中的陌生人，這些人在社群網站中持續互動，逐漸發展出默契，也自發性形成規範，以創造一個更美好的互動空間</a:t>
            </a:r>
            <a:r>
              <a:rPr lang="zh-TW" altLang="zh-TW" dirty="0" smtClean="0"/>
              <a:t>。</a:t>
            </a:r>
            <a:endParaRPr lang="en-US" altLang="zh-TW" dirty="0" smtClean="0"/>
          </a:p>
          <a:p>
            <a:pPr marL="648000" lvl="1" indent="-288000">
              <a:buClr>
                <a:srgbClr val="000066"/>
              </a:buClr>
              <a:buFont typeface="+mj-lt"/>
              <a:buAutoNum type="arabicPeriod" startAt="3"/>
            </a:pPr>
            <a:r>
              <a:rPr lang="zh-TW" altLang="zh-TW" b="1" dirty="0">
                <a:solidFill>
                  <a:srgbClr val="000066"/>
                </a:solidFill>
              </a:rPr>
              <a:t>獨特的宗旨與風格</a:t>
            </a:r>
            <a:r>
              <a:rPr lang="zh-TW" altLang="zh-TW" b="1" dirty="0" smtClean="0">
                <a:solidFill>
                  <a:srgbClr val="000066"/>
                </a:solidFill>
              </a:rPr>
              <a:t>：</a:t>
            </a:r>
            <a:r>
              <a:rPr lang="zh-TW" altLang="zh-TW" dirty="0"/>
              <a:t>虛擬社群的存在是為了人與人的連結需求，找到使用者需要串連的原因，設定社群存在的目的，針對此利基市場，持續發展滿足使用者需求的服務，才能使社群的發展更長久</a:t>
            </a:r>
            <a:r>
              <a:rPr lang="zh-TW" altLang="zh-TW" dirty="0" smtClean="0"/>
              <a:t>。</a:t>
            </a:r>
            <a:endParaRPr lang="zh-TW" altLang="en-US" dirty="0"/>
          </a:p>
        </p:txBody>
      </p:sp>
    </p:spTree>
    <p:extLst>
      <p:ext uri="{BB962C8B-B14F-4D97-AF65-F5344CB8AC3E}">
        <p14:creationId xmlns:p14="http://schemas.microsoft.com/office/powerpoint/2010/main" val="2800867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7.5  </a:t>
            </a:r>
            <a:r>
              <a:rPr lang="zh-TW" altLang="zh-TW" dirty="0" smtClean="0">
                <a:effectLst/>
              </a:rPr>
              <a:t>維</a:t>
            </a:r>
            <a:r>
              <a:rPr lang="zh-TW" altLang="zh-TW" dirty="0">
                <a:effectLst/>
              </a:rPr>
              <a:t>基經濟學與</a:t>
            </a:r>
            <a:r>
              <a:rPr lang="en-US" altLang="zh-TW" dirty="0">
                <a:effectLst/>
              </a:rPr>
              <a:t>Web 2.0</a:t>
            </a:r>
            <a:endParaRPr lang="zh-TW" altLang="en-US" dirty="0"/>
          </a:p>
        </p:txBody>
      </p:sp>
      <p:sp>
        <p:nvSpPr>
          <p:cNvPr id="3" name="內容版面配置區 2"/>
          <p:cNvSpPr>
            <a:spLocks noGrp="1"/>
          </p:cNvSpPr>
          <p:nvPr>
            <p:ph idx="1"/>
          </p:nvPr>
        </p:nvSpPr>
        <p:spPr/>
        <p:txBody>
          <a:bodyPr/>
          <a:lstStyle/>
          <a:p>
            <a:r>
              <a:rPr lang="zh-TW" altLang="zh-TW" dirty="0">
                <a:solidFill>
                  <a:srgbClr val="003300"/>
                </a:solidFill>
              </a:rPr>
              <a:t>全球資訊網</a:t>
            </a:r>
            <a:r>
              <a:rPr lang="en-US" altLang="zh-TW" dirty="0">
                <a:solidFill>
                  <a:srgbClr val="003300"/>
                </a:solidFill>
              </a:rPr>
              <a:t> (World Wide Web, WWW</a:t>
            </a:r>
            <a:r>
              <a:rPr lang="zh-TW" altLang="zh-TW" dirty="0">
                <a:solidFill>
                  <a:srgbClr val="003300"/>
                </a:solidFill>
              </a:rPr>
              <a:t>，又稱為</a:t>
            </a:r>
            <a:r>
              <a:rPr lang="en-US" altLang="zh-TW" dirty="0">
                <a:solidFill>
                  <a:srgbClr val="003300"/>
                </a:solidFill>
              </a:rPr>
              <a:t>Web) </a:t>
            </a:r>
            <a:r>
              <a:rPr lang="zh-TW" altLang="zh-TW" dirty="0"/>
              <a:t>是在</a:t>
            </a:r>
            <a:r>
              <a:rPr lang="en-US" altLang="zh-TW" dirty="0"/>
              <a:t>1991</a:t>
            </a:r>
            <a:r>
              <a:rPr lang="zh-TW" altLang="zh-TW" dirty="0"/>
              <a:t>年第一次出現，其為一種運用了</a:t>
            </a:r>
            <a:r>
              <a:rPr lang="zh-TW" altLang="zh-TW" dirty="0">
                <a:solidFill>
                  <a:srgbClr val="003300"/>
                </a:solidFill>
              </a:rPr>
              <a:t>超文字</a:t>
            </a:r>
            <a:r>
              <a:rPr lang="en-US" altLang="zh-TW" dirty="0">
                <a:solidFill>
                  <a:srgbClr val="003300"/>
                </a:solidFill>
              </a:rPr>
              <a:t> (hypertext) </a:t>
            </a:r>
            <a:r>
              <a:rPr lang="zh-TW" altLang="zh-TW" dirty="0"/>
              <a:t>概念，並結合多媒體功能，讓使用者在網路上瀏覽各項資訊的應用</a:t>
            </a:r>
            <a:r>
              <a:rPr lang="zh-TW" altLang="zh-TW" dirty="0" smtClean="0"/>
              <a:t>。</a:t>
            </a:r>
            <a:endParaRPr lang="zh-TW" altLang="en-US" dirty="0"/>
          </a:p>
        </p:txBody>
      </p:sp>
    </p:spTree>
    <p:extLst>
      <p:ext uri="{BB962C8B-B14F-4D97-AF65-F5344CB8AC3E}">
        <p14:creationId xmlns:p14="http://schemas.microsoft.com/office/powerpoint/2010/main" val="714716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7.5.1  </a:t>
            </a:r>
            <a:r>
              <a:rPr lang="en-US" altLang="zh-TW" sz="2800" dirty="0" smtClean="0">
                <a:solidFill>
                  <a:srgbClr val="660066"/>
                </a:solidFill>
                <a:effectLst/>
              </a:rPr>
              <a:t>Web </a:t>
            </a:r>
            <a:r>
              <a:rPr lang="en-US" altLang="zh-TW" sz="2800" dirty="0">
                <a:solidFill>
                  <a:srgbClr val="660066"/>
                </a:solidFill>
                <a:effectLst/>
              </a:rPr>
              <a:t>1.0</a:t>
            </a:r>
            <a:r>
              <a:rPr lang="zh-TW" altLang="zh-TW" sz="2800" dirty="0">
                <a:solidFill>
                  <a:srgbClr val="660066"/>
                </a:solidFill>
                <a:effectLst/>
              </a:rPr>
              <a:t>、</a:t>
            </a:r>
            <a:r>
              <a:rPr lang="en-US" altLang="zh-TW" sz="2800" dirty="0">
                <a:solidFill>
                  <a:srgbClr val="660066"/>
                </a:solidFill>
                <a:effectLst/>
              </a:rPr>
              <a:t>Web 2.0</a:t>
            </a:r>
            <a:r>
              <a:rPr lang="zh-TW" altLang="zh-TW" sz="2800" dirty="0">
                <a:solidFill>
                  <a:srgbClr val="660066"/>
                </a:solidFill>
                <a:effectLst/>
              </a:rPr>
              <a:t>與</a:t>
            </a:r>
            <a:r>
              <a:rPr lang="en-US" altLang="zh-TW" sz="2800" dirty="0">
                <a:solidFill>
                  <a:srgbClr val="660066"/>
                </a:solidFill>
                <a:effectLst/>
              </a:rPr>
              <a:t>Web 3.0</a:t>
            </a:r>
            <a:endParaRPr lang="zh-TW" altLang="en-US" sz="2800" dirty="0">
              <a:solidFill>
                <a:srgbClr val="660066"/>
              </a:solidFill>
            </a:endParaRPr>
          </a:p>
        </p:txBody>
      </p:sp>
      <p:sp>
        <p:nvSpPr>
          <p:cNvPr id="3" name="內容版面配置區 2"/>
          <p:cNvSpPr>
            <a:spLocks noGrp="1"/>
          </p:cNvSpPr>
          <p:nvPr>
            <p:ph idx="1"/>
          </p:nvPr>
        </p:nvSpPr>
        <p:spPr/>
        <p:txBody>
          <a:bodyPr>
            <a:normAutofit/>
          </a:bodyPr>
          <a:lstStyle/>
          <a:p>
            <a:r>
              <a:rPr lang="zh-TW" altLang="zh-TW" dirty="0"/>
              <a:t>全球資訊網很快地便成為網際網路上最重要的應用之一。</a:t>
            </a:r>
            <a:r>
              <a:rPr lang="en-US" altLang="zh-TW" dirty="0"/>
              <a:t>2004</a:t>
            </a:r>
            <a:r>
              <a:rPr lang="zh-TW" altLang="zh-TW" dirty="0"/>
              <a:t>年時，</a:t>
            </a:r>
            <a:r>
              <a:rPr lang="en-US" altLang="zh-TW" dirty="0"/>
              <a:t>O’Reilly Media</a:t>
            </a:r>
            <a:r>
              <a:rPr lang="zh-TW" altLang="zh-TW" dirty="0"/>
              <a:t>、</a:t>
            </a:r>
            <a:r>
              <a:rPr lang="en-US" altLang="zh-TW" dirty="0"/>
              <a:t>Battelle</a:t>
            </a:r>
            <a:r>
              <a:rPr lang="zh-TW" altLang="zh-TW" dirty="0"/>
              <a:t>和</a:t>
            </a:r>
            <a:r>
              <a:rPr lang="en-US" altLang="zh-TW" dirty="0" err="1"/>
              <a:t>MediaLive</a:t>
            </a:r>
            <a:r>
              <a:rPr lang="zh-TW" altLang="zh-TW" dirty="0"/>
              <a:t>舉辦了第一次的</a:t>
            </a:r>
            <a:r>
              <a:rPr lang="en-US" altLang="zh-TW" dirty="0"/>
              <a:t>Web 2.0</a:t>
            </a:r>
            <a:r>
              <a:rPr lang="zh-TW" altLang="zh-TW" dirty="0"/>
              <a:t>大會，這是</a:t>
            </a:r>
            <a:r>
              <a:rPr lang="en-US" altLang="zh-TW" dirty="0"/>
              <a:t>Web 2.0</a:t>
            </a:r>
            <a:r>
              <a:rPr lang="zh-TW" altLang="zh-TW" dirty="0"/>
              <a:t>這個名詞第一次出現在大眾面前</a:t>
            </a:r>
            <a:r>
              <a:rPr lang="zh-TW" altLang="zh-TW" dirty="0" smtClean="0"/>
              <a:t>。</a:t>
            </a:r>
            <a:endParaRPr lang="en-US" altLang="zh-TW" dirty="0" smtClean="0"/>
          </a:p>
          <a:p>
            <a:r>
              <a:rPr lang="en-US" altLang="zh-TW" dirty="0"/>
              <a:t>2006</a:t>
            </a:r>
            <a:r>
              <a:rPr lang="zh-TW" altLang="zh-TW" dirty="0"/>
              <a:t>年時，更有人提出了</a:t>
            </a:r>
            <a:r>
              <a:rPr lang="en-US" altLang="zh-TW" dirty="0"/>
              <a:t>Web 3.0</a:t>
            </a:r>
            <a:r>
              <a:rPr lang="zh-TW" altLang="zh-TW" dirty="0"/>
              <a:t>的新名詞，但是究竟什麼是</a:t>
            </a:r>
            <a:r>
              <a:rPr lang="en-US" altLang="zh-TW" dirty="0"/>
              <a:t>Web 3.0</a:t>
            </a:r>
            <a:r>
              <a:rPr lang="zh-TW" altLang="zh-TW" dirty="0"/>
              <a:t>，直到現在還沒有定論。有人認為</a:t>
            </a:r>
            <a:r>
              <a:rPr lang="en-US" altLang="zh-TW" dirty="0"/>
              <a:t>Web 3.0</a:t>
            </a:r>
            <a:r>
              <a:rPr lang="zh-TW" altLang="zh-TW" dirty="0"/>
              <a:t>不過是</a:t>
            </a:r>
            <a:r>
              <a:rPr lang="en-US" altLang="zh-TW" dirty="0"/>
              <a:t>Web 2.0</a:t>
            </a:r>
            <a:r>
              <a:rPr lang="zh-TW" altLang="zh-TW" dirty="0"/>
              <a:t>的延伸；亦有人從技術的角度來分析，認為</a:t>
            </a:r>
            <a:r>
              <a:rPr lang="en-US" altLang="zh-TW" dirty="0"/>
              <a:t>Web 3.0</a:t>
            </a:r>
            <a:r>
              <a:rPr lang="zh-TW" altLang="zh-TW" dirty="0"/>
              <a:t>代表的是更大的頻寬、雲端、行動通訊、人工智慧、語意網及</a:t>
            </a:r>
            <a:r>
              <a:rPr lang="en-US" altLang="zh-TW" dirty="0"/>
              <a:t>3D</a:t>
            </a:r>
            <a:r>
              <a:rPr lang="zh-TW" altLang="zh-TW" dirty="0" smtClean="0"/>
              <a:t>。</a:t>
            </a:r>
            <a:endParaRPr lang="zh-TW" altLang="en-US" dirty="0"/>
          </a:p>
        </p:txBody>
      </p:sp>
    </p:spTree>
    <p:extLst>
      <p:ext uri="{BB962C8B-B14F-4D97-AF65-F5344CB8AC3E}">
        <p14:creationId xmlns:p14="http://schemas.microsoft.com/office/powerpoint/2010/main" val="2470667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7.5.1  </a:t>
            </a:r>
            <a:r>
              <a:rPr lang="en-US" altLang="zh-TW" sz="2800">
                <a:solidFill>
                  <a:srgbClr val="660066"/>
                </a:solidFill>
                <a:effectLst/>
              </a:rPr>
              <a:t>Web 1.0</a:t>
            </a:r>
            <a:r>
              <a:rPr lang="zh-TW" altLang="zh-TW" sz="2800" dirty="0">
                <a:solidFill>
                  <a:srgbClr val="660066"/>
                </a:solidFill>
                <a:effectLst/>
              </a:rPr>
              <a:t>、</a:t>
            </a:r>
            <a:r>
              <a:rPr lang="en-US" altLang="zh-TW" sz="2800" dirty="0">
                <a:solidFill>
                  <a:srgbClr val="660066"/>
                </a:solidFill>
                <a:effectLst/>
              </a:rPr>
              <a:t>Web 2.0</a:t>
            </a:r>
            <a:r>
              <a:rPr lang="zh-TW" altLang="zh-TW" sz="2800" dirty="0">
                <a:solidFill>
                  <a:srgbClr val="660066"/>
                </a:solidFill>
                <a:effectLst/>
              </a:rPr>
              <a:t>與</a:t>
            </a:r>
            <a:r>
              <a:rPr lang="en-US" altLang="zh-TW" sz="2800" dirty="0">
                <a:solidFill>
                  <a:srgbClr val="660066"/>
                </a:solidFill>
                <a:effectLst/>
              </a:rPr>
              <a:t>Web 3.0</a:t>
            </a:r>
            <a:endParaRPr lang="zh-TW" altLang="en-US" sz="2800" dirty="0"/>
          </a:p>
        </p:txBody>
      </p:sp>
      <p:sp>
        <p:nvSpPr>
          <p:cNvPr id="3" name="內容版面配置區 2"/>
          <p:cNvSpPr>
            <a:spLocks noGrp="1"/>
          </p:cNvSpPr>
          <p:nvPr>
            <p:ph idx="1"/>
          </p:nvPr>
        </p:nvSpPr>
        <p:spPr/>
        <p:txBody>
          <a:bodyPr/>
          <a:lstStyle/>
          <a:p>
            <a:r>
              <a:rPr lang="en-US" altLang="zh-TW" dirty="0"/>
              <a:t>2007</a:t>
            </a:r>
            <a:r>
              <a:rPr lang="zh-TW" altLang="zh-TW" dirty="0"/>
              <a:t>年時，</a:t>
            </a:r>
            <a:r>
              <a:rPr lang="en-US" altLang="zh-TW" dirty="0" err="1"/>
              <a:t>Sramana</a:t>
            </a:r>
            <a:r>
              <a:rPr lang="en-US" altLang="zh-TW" dirty="0"/>
              <a:t> </a:t>
            </a:r>
            <a:r>
              <a:rPr lang="en-US" altLang="zh-TW" dirty="0" err="1"/>
              <a:t>Mitra</a:t>
            </a:r>
            <a:r>
              <a:rPr lang="zh-TW" altLang="zh-TW" dirty="0"/>
              <a:t>提出了</a:t>
            </a:r>
            <a:r>
              <a:rPr lang="en-US" altLang="zh-TW" dirty="0"/>
              <a:t>Web 3.0 </a:t>
            </a:r>
            <a:r>
              <a:rPr lang="en-US" altLang="zh-TW" dirty="0">
                <a:sym typeface="Symbol"/>
              </a:rPr>
              <a:t></a:t>
            </a:r>
            <a:r>
              <a:rPr lang="en-US" altLang="zh-TW" dirty="0"/>
              <a:t> 4C </a:t>
            </a:r>
            <a:r>
              <a:rPr lang="en-US" altLang="zh-TW" dirty="0">
                <a:sym typeface="Symbol"/>
              </a:rPr>
              <a:t></a:t>
            </a:r>
            <a:r>
              <a:rPr lang="en-US" altLang="zh-TW" dirty="0"/>
              <a:t> P </a:t>
            </a:r>
            <a:r>
              <a:rPr lang="en-US" altLang="zh-TW" dirty="0">
                <a:sym typeface="Symbol"/>
              </a:rPr>
              <a:t></a:t>
            </a:r>
            <a:r>
              <a:rPr lang="en-US" altLang="zh-TW" dirty="0"/>
              <a:t> VS</a:t>
            </a:r>
            <a:r>
              <a:rPr lang="zh-TW" altLang="zh-TW" dirty="0"/>
              <a:t>。</a:t>
            </a:r>
            <a:r>
              <a:rPr lang="en-US" altLang="zh-TW" dirty="0"/>
              <a:t>4C</a:t>
            </a:r>
            <a:r>
              <a:rPr lang="zh-TW" altLang="zh-TW" dirty="0"/>
              <a:t>指的是</a:t>
            </a:r>
            <a:r>
              <a:rPr lang="zh-TW" altLang="zh-TW" dirty="0">
                <a:solidFill>
                  <a:srgbClr val="003300"/>
                </a:solidFill>
              </a:rPr>
              <a:t>內容</a:t>
            </a:r>
            <a:r>
              <a:rPr lang="en-US" altLang="zh-TW" dirty="0">
                <a:solidFill>
                  <a:srgbClr val="003300"/>
                </a:solidFill>
              </a:rPr>
              <a:t> (Content)</a:t>
            </a:r>
            <a:r>
              <a:rPr lang="zh-TW" altLang="zh-TW" dirty="0"/>
              <a:t>、</a:t>
            </a:r>
            <a:r>
              <a:rPr lang="zh-TW" altLang="zh-TW" dirty="0">
                <a:solidFill>
                  <a:srgbClr val="003300"/>
                </a:solidFill>
              </a:rPr>
              <a:t>商業</a:t>
            </a:r>
            <a:r>
              <a:rPr lang="en-US" altLang="zh-TW" dirty="0">
                <a:solidFill>
                  <a:srgbClr val="003300"/>
                </a:solidFill>
              </a:rPr>
              <a:t> (Commerce)</a:t>
            </a:r>
            <a:r>
              <a:rPr lang="zh-TW" altLang="zh-TW" dirty="0"/>
              <a:t>、</a:t>
            </a:r>
            <a:r>
              <a:rPr lang="zh-TW" altLang="zh-TW" dirty="0">
                <a:solidFill>
                  <a:srgbClr val="003300"/>
                </a:solidFill>
              </a:rPr>
              <a:t>社群</a:t>
            </a:r>
            <a:r>
              <a:rPr lang="en-US" altLang="zh-TW" dirty="0">
                <a:solidFill>
                  <a:srgbClr val="003300"/>
                </a:solidFill>
              </a:rPr>
              <a:t> (Community) </a:t>
            </a:r>
            <a:r>
              <a:rPr lang="zh-TW" altLang="zh-TW" dirty="0"/>
              <a:t>與</a:t>
            </a:r>
            <a:r>
              <a:rPr lang="zh-TW" altLang="zh-TW" dirty="0">
                <a:solidFill>
                  <a:srgbClr val="003300"/>
                </a:solidFill>
              </a:rPr>
              <a:t>環境</a:t>
            </a:r>
            <a:r>
              <a:rPr lang="en-US" altLang="zh-TW" dirty="0">
                <a:solidFill>
                  <a:srgbClr val="003300"/>
                </a:solidFill>
              </a:rPr>
              <a:t> (Circumstances)</a:t>
            </a:r>
            <a:r>
              <a:rPr lang="zh-TW" altLang="zh-TW" dirty="0"/>
              <a:t>；</a:t>
            </a:r>
            <a:r>
              <a:rPr lang="en-US" altLang="zh-TW" dirty="0"/>
              <a:t>P</a:t>
            </a:r>
            <a:r>
              <a:rPr lang="zh-TW" altLang="zh-TW" dirty="0"/>
              <a:t>是</a:t>
            </a:r>
            <a:r>
              <a:rPr lang="zh-TW" altLang="zh-TW" dirty="0">
                <a:solidFill>
                  <a:srgbClr val="003300"/>
                </a:solidFill>
              </a:rPr>
              <a:t>個人化</a:t>
            </a:r>
            <a:r>
              <a:rPr lang="en-US" altLang="zh-TW" dirty="0">
                <a:solidFill>
                  <a:srgbClr val="003300"/>
                </a:solidFill>
              </a:rPr>
              <a:t> (Personalization)</a:t>
            </a:r>
            <a:r>
              <a:rPr lang="zh-TW" altLang="zh-TW" dirty="0"/>
              <a:t>；</a:t>
            </a:r>
            <a:r>
              <a:rPr lang="en-US" altLang="zh-TW" dirty="0"/>
              <a:t>VS</a:t>
            </a:r>
            <a:r>
              <a:rPr lang="zh-TW" altLang="zh-TW" dirty="0"/>
              <a:t>為</a:t>
            </a:r>
            <a:r>
              <a:rPr lang="zh-TW" altLang="zh-TW" dirty="0">
                <a:solidFill>
                  <a:srgbClr val="003300"/>
                </a:solidFill>
              </a:rPr>
              <a:t>垂直搜尋</a:t>
            </a:r>
            <a:r>
              <a:rPr lang="en-US" altLang="zh-TW" dirty="0">
                <a:solidFill>
                  <a:srgbClr val="003300"/>
                </a:solidFill>
              </a:rPr>
              <a:t> (Vertical Search)</a:t>
            </a:r>
            <a:r>
              <a:rPr lang="zh-TW" altLang="zh-TW" dirty="0"/>
              <a:t>。將這些概念與前述的技術整合來看，就可以了解，</a:t>
            </a:r>
            <a:r>
              <a:rPr lang="en-US" altLang="zh-TW" dirty="0"/>
              <a:t>Web 3.0</a:t>
            </a:r>
            <a:r>
              <a:rPr lang="zh-TW" altLang="zh-TW" dirty="0"/>
              <a:t>代表的是一個更為個人化的新環境</a:t>
            </a:r>
            <a:r>
              <a:rPr lang="zh-TW" altLang="zh-TW" dirty="0" smtClean="0"/>
              <a:t>。</a:t>
            </a:r>
            <a:endParaRPr lang="zh-TW" altLang="en-US" dirty="0"/>
          </a:p>
        </p:txBody>
      </p:sp>
    </p:spTree>
    <p:extLst>
      <p:ext uri="{BB962C8B-B14F-4D97-AF65-F5344CB8AC3E}">
        <p14:creationId xmlns:p14="http://schemas.microsoft.com/office/powerpoint/2010/main" val="144969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7.5.2  </a:t>
            </a:r>
            <a:r>
              <a:rPr lang="zh-TW" altLang="zh-TW" sz="2800" dirty="0" smtClean="0">
                <a:solidFill>
                  <a:srgbClr val="660066"/>
                </a:solidFill>
                <a:effectLst/>
              </a:rPr>
              <a:t>維</a:t>
            </a:r>
            <a:r>
              <a:rPr lang="zh-TW" altLang="zh-TW" sz="2800" dirty="0">
                <a:solidFill>
                  <a:srgbClr val="660066"/>
                </a:solidFill>
                <a:effectLst/>
              </a:rPr>
              <a:t>基經濟學</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討論</a:t>
            </a:r>
            <a:r>
              <a:rPr lang="en-US" altLang="zh-TW" dirty="0"/>
              <a:t>Web 2.0</a:t>
            </a:r>
            <a:r>
              <a:rPr lang="zh-TW" altLang="zh-TW" dirty="0"/>
              <a:t>時，就不能忽略維基百科</a:t>
            </a:r>
            <a:r>
              <a:rPr lang="en-US" altLang="zh-TW" dirty="0"/>
              <a:t> (www.wikipedia.org) </a:t>
            </a:r>
            <a:r>
              <a:rPr lang="zh-TW" altLang="zh-TW" dirty="0"/>
              <a:t>的影響力</a:t>
            </a:r>
            <a:r>
              <a:rPr lang="zh-TW" altLang="zh-TW" dirty="0" smtClean="0"/>
              <a:t>。</a:t>
            </a:r>
            <a:r>
              <a:rPr lang="zh-TW" altLang="zh-TW" dirty="0"/>
              <a:t>維基百科是由眾多網路使用者共同編纂的百科全書，截至</a:t>
            </a:r>
            <a:r>
              <a:rPr lang="en-US" altLang="zh-TW" dirty="0"/>
              <a:t>2012</a:t>
            </a:r>
            <a:r>
              <a:rPr lang="zh-TW" altLang="zh-TW" dirty="0"/>
              <a:t>年，已有</a:t>
            </a:r>
            <a:r>
              <a:rPr lang="en-US" altLang="zh-TW" dirty="0"/>
              <a:t>285</a:t>
            </a:r>
            <a:r>
              <a:rPr lang="zh-TW" altLang="zh-TW" dirty="0"/>
              <a:t>種語言版本，英文版總計超過</a:t>
            </a:r>
            <a:r>
              <a:rPr lang="en-US" altLang="zh-TW" dirty="0"/>
              <a:t>400</a:t>
            </a:r>
            <a:r>
              <a:rPr lang="zh-TW" altLang="zh-TW" dirty="0"/>
              <a:t>萬個條目，繁體中文版也已超過</a:t>
            </a:r>
            <a:r>
              <a:rPr lang="en-US" altLang="zh-TW" dirty="0"/>
              <a:t>68</a:t>
            </a:r>
            <a:r>
              <a:rPr lang="zh-TW" altLang="zh-TW" dirty="0"/>
              <a:t>萬個條目。從正確率來說，其可靠度已獲得認可。相較於歷時十年完成的大英百科全書，維基百科是在</a:t>
            </a:r>
            <a:r>
              <a:rPr lang="en-US" altLang="zh-TW" dirty="0"/>
              <a:t>2001</a:t>
            </a:r>
            <a:r>
              <a:rPr lang="zh-TW" altLang="zh-TW" dirty="0"/>
              <a:t>年推出，才幾年的時間，其內容即超越了大英百科</a:t>
            </a:r>
            <a:r>
              <a:rPr lang="zh-TW" altLang="zh-TW" dirty="0" smtClean="0"/>
              <a:t>。</a:t>
            </a:r>
            <a:endParaRPr lang="zh-TW" altLang="en-US" dirty="0"/>
          </a:p>
        </p:txBody>
      </p:sp>
    </p:spTree>
    <p:extLst>
      <p:ext uri="{BB962C8B-B14F-4D97-AF65-F5344CB8AC3E}">
        <p14:creationId xmlns:p14="http://schemas.microsoft.com/office/powerpoint/2010/main" val="877534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7.5.2  </a:t>
            </a:r>
            <a:r>
              <a:rPr lang="zh-TW" altLang="zh-TW" sz="2800" dirty="0" smtClean="0">
                <a:solidFill>
                  <a:srgbClr val="660066"/>
                </a:solidFill>
                <a:effectLst/>
              </a:rPr>
              <a:t>維</a:t>
            </a:r>
            <a:r>
              <a:rPr lang="zh-TW" altLang="zh-TW" sz="2800" dirty="0">
                <a:solidFill>
                  <a:srgbClr val="660066"/>
                </a:solidFill>
                <a:effectLst/>
              </a:rPr>
              <a:t>基經濟學</a:t>
            </a:r>
            <a:endParaRPr lang="zh-TW" altLang="en-US" sz="2800" dirty="0">
              <a:solidFill>
                <a:srgbClr val="660066"/>
              </a:solidFill>
            </a:endParaRPr>
          </a:p>
        </p:txBody>
      </p:sp>
      <p:sp>
        <p:nvSpPr>
          <p:cNvPr id="4" name="內容版面配置區 3"/>
          <p:cNvSpPr>
            <a:spLocks noGrp="1"/>
          </p:cNvSpPr>
          <p:nvPr>
            <p:ph idx="1"/>
          </p:nvPr>
        </p:nvSpPr>
        <p:spPr/>
        <p:txBody>
          <a:bodyPr/>
          <a:lstStyle/>
          <a:p>
            <a:endParaRPr lang="zh-TW"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6048672" cy="45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693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7.5.2  </a:t>
            </a:r>
            <a:r>
              <a:rPr lang="zh-TW" altLang="zh-TW" sz="2800" dirty="0" smtClean="0">
                <a:solidFill>
                  <a:srgbClr val="660066"/>
                </a:solidFill>
                <a:effectLst/>
              </a:rPr>
              <a:t>維</a:t>
            </a:r>
            <a:r>
              <a:rPr lang="zh-TW" altLang="zh-TW" sz="2800" dirty="0">
                <a:solidFill>
                  <a:srgbClr val="660066"/>
                </a:solidFill>
                <a:effectLst/>
              </a:rPr>
              <a:t>基經濟學</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維基百科是個集結了眾人智慧的網站。沒有一個個人有能力擁有所有的知識，但是透過每個人貢獻一小部分的知識，卻能創造出極大的價值與效益。因此，所有的網際網路使用者都能夠進入編輯，而中文維基百科的管理人員僅有</a:t>
            </a:r>
            <a:r>
              <a:rPr lang="en-US" altLang="zh-TW" dirty="0"/>
              <a:t>79</a:t>
            </a:r>
            <a:r>
              <a:rPr lang="zh-TW" altLang="zh-TW" dirty="0"/>
              <a:t>人，面對如此大量資訊，如何能夠確保內容的正確性呢？事實上，維基百科的內容是由全體成員共同在維護，即使有人進行蓄意的擾亂或修改，也能輕易還原為原來的版本。管理者只在特定的情況下，針對特定的條目或人員，做限制編輯的動作</a:t>
            </a:r>
            <a:r>
              <a:rPr lang="zh-TW" altLang="zh-TW" dirty="0" smtClean="0"/>
              <a:t>。</a:t>
            </a:r>
            <a:endParaRPr lang="en-US" altLang="zh-TW" dirty="0" smtClean="0"/>
          </a:p>
          <a:p>
            <a:r>
              <a:rPr lang="zh-TW" altLang="zh-TW" dirty="0"/>
              <a:t>由於維基百科創造了驚人的成果，也發展出了</a:t>
            </a:r>
            <a:r>
              <a:rPr lang="zh-TW" altLang="zh-TW" dirty="0">
                <a:solidFill>
                  <a:srgbClr val="003300"/>
                </a:solidFill>
              </a:rPr>
              <a:t>維基經濟學</a:t>
            </a:r>
            <a:r>
              <a:rPr lang="en-US" altLang="zh-TW" dirty="0">
                <a:solidFill>
                  <a:srgbClr val="003300"/>
                </a:solidFill>
              </a:rPr>
              <a:t> (</a:t>
            </a:r>
            <a:r>
              <a:rPr lang="en-US" altLang="zh-TW" dirty="0" err="1">
                <a:solidFill>
                  <a:srgbClr val="003300"/>
                </a:solidFill>
              </a:rPr>
              <a:t>Wikinomics</a:t>
            </a:r>
            <a:r>
              <a:rPr lang="en-US" altLang="zh-TW" dirty="0">
                <a:solidFill>
                  <a:srgbClr val="003300"/>
                </a:solidFill>
              </a:rPr>
              <a:t>) </a:t>
            </a:r>
            <a:r>
              <a:rPr lang="zh-TW" altLang="zh-TW" dirty="0"/>
              <a:t>的名詞。其說明了維基經濟學的四大原則：開放、同儕生產、分享與全球行動</a:t>
            </a:r>
            <a:r>
              <a:rPr lang="zh-TW" altLang="zh-TW" dirty="0" smtClean="0"/>
              <a:t>。</a:t>
            </a:r>
            <a:endParaRPr lang="zh-TW" altLang="en-US" dirty="0"/>
          </a:p>
        </p:txBody>
      </p:sp>
    </p:spTree>
    <p:extLst>
      <p:ext uri="{BB962C8B-B14F-4D97-AF65-F5344CB8AC3E}">
        <p14:creationId xmlns:p14="http://schemas.microsoft.com/office/powerpoint/2010/main" val="2954693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7.6  </a:t>
            </a:r>
            <a:r>
              <a:rPr lang="zh-TW" altLang="zh-TW" dirty="0" smtClean="0">
                <a:effectLst/>
              </a:rPr>
              <a:t>社</a:t>
            </a:r>
            <a:r>
              <a:rPr lang="zh-TW" altLang="zh-TW" dirty="0">
                <a:effectLst/>
              </a:rPr>
              <a:t>群行銷</a:t>
            </a:r>
            <a:endParaRPr lang="zh-TW" altLang="en-US" dirty="0"/>
          </a:p>
        </p:txBody>
      </p:sp>
      <p:sp>
        <p:nvSpPr>
          <p:cNvPr id="3" name="內容版面配置區 2"/>
          <p:cNvSpPr>
            <a:spLocks noGrp="1"/>
          </p:cNvSpPr>
          <p:nvPr>
            <p:ph idx="1"/>
          </p:nvPr>
        </p:nvSpPr>
        <p:spPr/>
        <p:txBody>
          <a:bodyPr/>
          <a:lstStyle/>
          <a:p>
            <a:r>
              <a:rPr lang="zh-TW" altLang="zh-TW" dirty="0"/>
              <a:t>社群行銷泛指各種運用虛擬社群進行的行銷活動。早期的虛擬社群中主要的行銷方式是廣告。由於虛擬社群集結了一群有共同特性、目的或興趣的使用者，使得企業能夠輕易地接觸到特定的目標族群，以進行相關的行銷活動。企業也常因此成為社群的贊助者</a:t>
            </a:r>
            <a:r>
              <a:rPr lang="zh-TW" altLang="zh-TW" dirty="0" smtClean="0"/>
              <a:t>。</a:t>
            </a:r>
            <a:endParaRPr lang="zh-TW" altLang="en-US" dirty="0"/>
          </a:p>
        </p:txBody>
      </p:sp>
    </p:spTree>
    <p:extLst>
      <p:ext uri="{BB962C8B-B14F-4D97-AF65-F5344CB8AC3E}">
        <p14:creationId xmlns:p14="http://schemas.microsoft.com/office/powerpoint/2010/main" val="2719864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7.6.1  </a:t>
            </a:r>
            <a:r>
              <a:rPr lang="zh-TW" altLang="zh-TW" sz="2800" dirty="0" smtClean="0">
                <a:solidFill>
                  <a:srgbClr val="660066"/>
                </a:solidFill>
                <a:effectLst/>
              </a:rPr>
              <a:t>社群行銷的方式</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solidFill>
                  <a:srgbClr val="003300"/>
                </a:solidFill>
              </a:rPr>
              <a:t>社群媒體行銷</a:t>
            </a:r>
            <a:r>
              <a:rPr lang="en-US" altLang="zh-TW" dirty="0">
                <a:solidFill>
                  <a:srgbClr val="003300"/>
                </a:solidFill>
              </a:rPr>
              <a:t> (Social Media Marketing, SMM) </a:t>
            </a:r>
            <a:r>
              <a:rPr lang="zh-TW" altLang="zh-TW" dirty="0"/>
              <a:t>係指運用社群媒體平臺、具有影響力的人員及網路社群，達到行銷、服務與公關的目標</a:t>
            </a:r>
            <a:r>
              <a:rPr lang="zh-TW" altLang="zh-TW" dirty="0" smtClean="0"/>
              <a:t>。</a:t>
            </a:r>
            <a:endParaRPr lang="en-US" altLang="zh-TW" dirty="0" smtClean="0"/>
          </a:p>
          <a:p>
            <a:r>
              <a:rPr lang="zh-TW" altLang="zh-TW" dirty="0"/>
              <a:t>近年來，由於社交網絡網站的使用者大增，網站功能也趨多元，創造了更多行銷機會。</a:t>
            </a:r>
            <a:r>
              <a:rPr lang="en-US" altLang="zh-TW" dirty="0"/>
              <a:t>2018</a:t>
            </a:r>
            <a:r>
              <a:rPr lang="zh-TW" altLang="zh-TW" dirty="0"/>
              <a:t>年</a:t>
            </a:r>
            <a:r>
              <a:rPr lang="en-US" altLang="zh-TW" dirty="0"/>
              <a:t>Facebook</a:t>
            </a:r>
            <a:r>
              <a:rPr lang="zh-TW" altLang="zh-TW" dirty="0"/>
              <a:t>的廣告營收即高達</a:t>
            </a:r>
            <a:r>
              <a:rPr lang="en-US" altLang="zh-TW" dirty="0"/>
              <a:t>550</a:t>
            </a:r>
            <a:r>
              <a:rPr lang="zh-TW" altLang="zh-TW" dirty="0"/>
              <a:t>億美元，是其最主要的收入來源，顯見社群行銷的影響力已不容忽視。以下介紹幾種常見的社群行銷方式</a:t>
            </a:r>
            <a:r>
              <a:rPr lang="zh-TW" altLang="zh-TW" dirty="0" smtClean="0"/>
              <a:t>。</a:t>
            </a:r>
            <a:endParaRPr lang="zh-TW" altLang="en-US" dirty="0"/>
          </a:p>
        </p:txBody>
      </p:sp>
    </p:spTree>
    <p:extLst>
      <p:ext uri="{BB962C8B-B14F-4D97-AF65-F5344CB8AC3E}">
        <p14:creationId xmlns:p14="http://schemas.microsoft.com/office/powerpoint/2010/main" val="214088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7.1.1  </a:t>
            </a:r>
            <a:r>
              <a:rPr lang="zh-TW" altLang="zh-TW" sz="2800" dirty="0">
                <a:solidFill>
                  <a:srgbClr val="660066"/>
                </a:solidFill>
                <a:effectLst/>
              </a:rPr>
              <a:t>社群的定義</a:t>
            </a:r>
            <a:endParaRPr lang="zh-TW" altLang="en-US" sz="2800" dirty="0"/>
          </a:p>
        </p:txBody>
      </p:sp>
      <p:sp>
        <p:nvSpPr>
          <p:cNvPr id="3" name="內容版面配置區 2"/>
          <p:cNvSpPr>
            <a:spLocks noGrp="1"/>
          </p:cNvSpPr>
          <p:nvPr>
            <p:ph idx="1"/>
          </p:nvPr>
        </p:nvSpPr>
        <p:spPr/>
        <p:txBody>
          <a:bodyPr/>
          <a:lstStyle/>
          <a:p>
            <a:r>
              <a:rPr lang="zh-TW" altLang="zh-TW" dirty="0"/>
              <a:t>非正式的社群組織則是未經過正式申請設立，沒有明確的組織架構，通常是由少數的領導人員影響整個社群的運作。廟宇可說是臺灣重要的信仰中心，許多傳統社區中都有一間主要的廟宇，社區的人許多活動都圍繞著廟宇進行，形成了非正式的社群組織。這樣的現象在很多著名的市集可以看到。廟口幾乎是休閒與商業活動進行的主要地點，附近居民會自願地參與，有錢出錢，有力出力。在這裡，不只有交易活動，也有情感互助。具有公信力的長者可能是相關活動的領導者、仲裁者，但並非具有法定權力的人</a:t>
            </a:r>
            <a:r>
              <a:rPr lang="zh-TW" altLang="zh-TW" dirty="0" smtClean="0"/>
              <a:t>。</a:t>
            </a:r>
            <a:endParaRPr lang="zh-TW" altLang="en-US" dirty="0"/>
          </a:p>
        </p:txBody>
      </p:sp>
    </p:spTree>
    <p:extLst>
      <p:ext uri="{BB962C8B-B14F-4D97-AF65-F5344CB8AC3E}">
        <p14:creationId xmlns:p14="http://schemas.microsoft.com/office/powerpoint/2010/main" val="1865776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7.6.1  </a:t>
            </a:r>
            <a:r>
              <a:rPr lang="zh-TW" altLang="zh-TW" sz="2800" dirty="0">
                <a:solidFill>
                  <a:srgbClr val="660066"/>
                </a:solidFill>
                <a:effectLst/>
              </a:rPr>
              <a:t>社群行銷的方式</a:t>
            </a:r>
            <a:endParaRPr lang="zh-TW" altLang="en-US" sz="2800" dirty="0"/>
          </a:p>
        </p:txBody>
      </p:sp>
      <p:sp>
        <p:nvSpPr>
          <p:cNvPr id="3" name="內容版面配置區 2"/>
          <p:cNvSpPr>
            <a:spLocks noGrp="1"/>
          </p:cNvSpPr>
          <p:nvPr>
            <p:ph idx="1"/>
          </p:nvPr>
        </p:nvSpPr>
        <p:spPr/>
        <p:txBody>
          <a:bodyPr/>
          <a:lstStyle/>
          <a:p>
            <a:pPr marL="72000" indent="0">
              <a:buNone/>
            </a:pPr>
            <a:r>
              <a:rPr lang="en-US" altLang="zh-TW" b="1" dirty="0" smtClean="0"/>
              <a:t>    (</a:t>
            </a:r>
            <a:r>
              <a:rPr lang="zh-TW" altLang="zh-TW" b="1" dirty="0"/>
              <a:t>一</a:t>
            </a:r>
            <a:r>
              <a:rPr lang="en-US" altLang="zh-TW" b="1" dirty="0"/>
              <a:t>)	</a:t>
            </a:r>
            <a:r>
              <a:rPr lang="zh-TW" altLang="zh-TW" b="1" dirty="0"/>
              <a:t>部落格行銷</a:t>
            </a:r>
          </a:p>
          <a:p>
            <a:r>
              <a:rPr lang="zh-TW" altLang="zh-TW" dirty="0"/>
              <a:t>我們可將部落格分成個人部落格與企業部落格兩類來討論其相關的行銷活動</a:t>
            </a:r>
            <a:r>
              <a:rPr lang="zh-TW" altLang="zh-TW" dirty="0" smtClean="0"/>
              <a:t>。</a:t>
            </a:r>
            <a:endParaRPr lang="en-US" altLang="zh-TW" dirty="0" smtClean="0"/>
          </a:p>
          <a:p>
            <a:r>
              <a:rPr lang="zh-TW" altLang="zh-TW" dirty="0"/>
              <a:t>個人部落格是由任何一個和你我一樣的個別使用者所建置，用以分享自己的生活及想法，經過長時間的經營，許多「素人」部落格的擁有者，建立了一群粉絲，也產生了影響力。這使得企業有機會運用其影響力來達到行銷的效果。常見的方式包括下列幾種</a:t>
            </a:r>
            <a:r>
              <a:rPr lang="zh-TW" altLang="zh-TW" dirty="0" smtClean="0"/>
              <a:t>：</a:t>
            </a:r>
            <a:endParaRPr lang="zh-TW" altLang="zh-TW" dirty="0"/>
          </a:p>
        </p:txBody>
      </p:sp>
    </p:spTree>
    <p:extLst>
      <p:ext uri="{BB962C8B-B14F-4D97-AF65-F5344CB8AC3E}">
        <p14:creationId xmlns:p14="http://schemas.microsoft.com/office/powerpoint/2010/main" val="1300544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7.6.1  </a:t>
            </a:r>
            <a:r>
              <a:rPr lang="zh-TW" altLang="zh-TW" sz="2800" dirty="0">
                <a:solidFill>
                  <a:srgbClr val="660066"/>
                </a:solidFill>
                <a:effectLst/>
              </a:rPr>
              <a:t>社群行銷的方式</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a:pPr>
            <a:r>
              <a:rPr lang="zh-TW" altLang="zh-TW" b="1" dirty="0">
                <a:solidFill>
                  <a:srgbClr val="000066"/>
                </a:solidFill>
              </a:rPr>
              <a:t>部落格廣告：</a:t>
            </a:r>
            <a:r>
              <a:rPr lang="zh-TW" altLang="zh-TW" dirty="0"/>
              <a:t>是一種在部落格中嵌入小元件，以在部落格中播放廣告的方法。</a:t>
            </a:r>
            <a:endParaRPr lang="zh-TW" altLang="en-US" dirty="0"/>
          </a:p>
          <a:p>
            <a:pPr lvl="1"/>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6084677"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7837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7.6.1  </a:t>
            </a:r>
            <a:r>
              <a:rPr lang="zh-TW" altLang="zh-TW" sz="2800" dirty="0">
                <a:solidFill>
                  <a:srgbClr val="660066"/>
                </a:solidFill>
                <a:effectLst/>
              </a:rPr>
              <a:t>社群行銷的方式</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startAt="2"/>
            </a:pPr>
            <a:r>
              <a:rPr lang="zh-TW" altLang="zh-TW" b="1" dirty="0" smtClean="0">
                <a:solidFill>
                  <a:srgbClr val="000066"/>
                </a:solidFill>
              </a:rPr>
              <a:t>請</a:t>
            </a:r>
            <a:r>
              <a:rPr lang="zh-TW" altLang="zh-TW" b="1" dirty="0">
                <a:solidFill>
                  <a:srgbClr val="000066"/>
                </a:solidFill>
              </a:rPr>
              <a:t>部落客撰寫分享文</a:t>
            </a:r>
            <a:r>
              <a:rPr lang="zh-TW" altLang="zh-TW" b="1" dirty="0" smtClean="0">
                <a:solidFill>
                  <a:srgbClr val="000066"/>
                </a:solidFill>
              </a:rPr>
              <a:t>：</a:t>
            </a:r>
            <a:r>
              <a:rPr lang="zh-TW" altLang="zh-TW" dirty="0"/>
              <a:t>基於部落客文章的影響力具有口碑行銷的效果，使得企業希望能夠藉由部落客的分享，而達到宣傳的效果，也因此出現了專業的部落格寫手</a:t>
            </a:r>
            <a:r>
              <a:rPr lang="zh-TW" altLang="zh-TW" dirty="0" smtClean="0"/>
              <a:t>。</a:t>
            </a:r>
            <a:endParaRPr lang="en-US" altLang="zh-TW" dirty="0" smtClean="0"/>
          </a:p>
          <a:p>
            <a:pPr marL="648000" lvl="1" indent="-288000">
              <a:buClr>
                <a:srgbClr val="000066"/>
              </a:buClr>
              <a:buFont typeface="+mj-lt"/>
              <a:buAutoNum type="arabicPeriod" startAt="2"/>
            </a:pPr>
            <a:r>
              <a:rPr lang="zh-TW" altLang="zh-TW" b="1" dirty="0">
                <a:solidFill>
                  <a:srgbClr val="000066"/>
                </a:solidFill>
              </a:rPr>
              <a:t>於影音部落格播放行銷</a:t>
            </a:r>
            <a:r>
              <a:rPr lang="zh-TW" altLang="zh-TW" b="1" dirty="0" smtClean="0">
                <a:solidFill>
                  <a:srgbClr val="000066"/>
                </a:solidFill>
              </a:rPr>
              <a:t>資訊</a:t>
            </a:r>
            <a:r>
              <a:rPr lang="zh-TW" altLang="en-US" b="1" dirty="0" smtClean="0">
                <a:solidFill>
                  <a:srgbClr val="000066"/>
                </a:solidFill>
              </a:rPr>
              <a:t>：</a:t>
            </a:r>
            <a:r>
              <a:rPr lang="zh-TW" altLang="zh-TW" dirty="0"/>
              <a:t>隨著民眾愈來愈偏好影音訊息，企業也愈來愈樂於採用影音的方式傳遞資訊。包括了微電影、直播、網紅開箱等等，都是常見的應用手法。</a:t>
            </a:r>
            <a:endParaRPr lang="en-US" altLang="zh-TW" dirty="0" smtClean="0"/>
          </a:p>
        </p:txBody>
      </p:sp>
    </p:spTree>
    <p:extLst>
      <p:ext uri="{BB962C8B-B14F-4D97-AF65-F5344CB8AC3E}">
        <p14:creationId xmlns:p14="http://schemas.microsoft.com/office/powerpoint/2010/main" val="4039553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7.6.1  </a:t>
            </a:r>
            <a:r>
              <a:rPr lang="zh-TW" altLang="zh-TW" sz="2800" dirty="0">
                <a:solidFill>
                  <a:srgbClr val="660066"/>
                </a:solidFill>
                <a:effectLst/>
              </a:rPr>
              <a:t>社群行銷的方式</a:t>
            </a:r>
            <a:endParaRPr lang="zh-TW" altLang="en-US" sz="2800" dirty="0"/>
          </a:p>
        </p:txBody>
      </p:sp>
      <p:sp>
        <p:nvSpPr>
          <p:cNvPr id="3" name="內容版面配置區 2"/>
          <p:cNvSpPr>
            <a:spLocks noGrp="1"/>
          </p:cNvSpPr>
          <p:nvPr>
            <p:ph idx="1"/>
          </p:nvPr>
        </p:nvSpPr>
        <p:spPr/>
        <p:txBody>
          <a:bodyPr/>
          <a:lstStyle/>
          <a:p>
            <a:r>
              <a:rPr lang="zh-TW" altLang="zh-TW" dirty="0"/>
              <a:t>隨著部落格受到歡迎，企業也開始建置官方部落格，以傳遞與企業有關的活動訊息。企業除了會建置官方部落格外，有時也會針對特定的活動或產品，另外建置部落格，以發布與該活動或產品有關的訊息</a:t>
            </a:r>
            <a:r>
              <a:rPr lang="zh-TW" altLang="zh-TW" dirty="0" smtClean="0"/>
              <a:t>。</a:t>
            </a:r>
            <a:endParaRPr lang="en-US" altLang="zh-TW" dirty="0" smtClean="0"/>
          </a:p>
          <a:p>
            <a:r>
              <a:rPr lang="zh-TW" altLang="zh-TW" dirty="0"/>
              <a:t>不只是企業，包括了明星、政治人物等需要維繫人氣的公眾人物，也會透過部落格與粉絲互動，在分享個人訊息的同時，也經營與粉絲的關係</a:t>
            </a:r>
            <a:r>
              <a:rPr lang="zh-TW" altLang="zh-TW" dirty="0" smtClean="0"/>
              <a:t>。</a:t>
            </a:r>
            <a:endParaRPr lang="zh-TW" altLang="zh-TW" dirty="0"/>
          </a:p>
          <a:p>
            <a:endParaRPr lang="zh-TW" altLang="en-US" dirty="0"/>
          </a:p>
        </p:txBody>
      </p:sp>
    </p:spTree>
    <p:extLst>
      <p:ext uri="{BB962C8B-B14F-4D97-AF65-F5344CB8AC3E}">
        <p14:creationId xmlns:p14="http://schemas.microsoft.com/office/powerpoint/2010/main" val="152219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7.6.1  </a:t>
            </a:r>
            <a:r>
              <a:rPr lang="zh-TW" altLang="zh-TW" sz="2800" dirty="0">
                <a:solidFill>
                  <a:srgbClr val="660066"/>
                </a:solidFill>
                <a:effectLst/>
              </a:rPr>
              <a:t>社群行銷的方式</a:t>
            </a:r>
            <a:endParaRPr lang="zh-TW" altLang="en-US" sz="2800" dirty="0"/>
          </a:p>
        </p:txBody>
      </p:sp>
      <p:sp>
        <p:nvSpPr>
          <p:cNvPr id="3" name="內容版面配置區 2"/>
          <p:cNvSpPr>
            <a:spLocks noGrp="1"/>
          </p:cNvSpPr>
          <p:nvPr>
            <p:ph idx="1"/>
          </p:nvPr>
        </p:nvSpPr>
        <p:spPr/>
        <p:txBody>
          <a:bodyPr/>
          <a:lstStyle/>
          <a:p>
            <a:pPr marL="72000" indent="0">
              <a:buNone/>
            </a:pPr>
            <a:r>
              <a:rPr lang="en-US" altLang="zh-TW" b="1" dirty="0" smtClean="0"/>
              <a:t>    (</a:t>
            </a:r>
            <a:r>
              <a:rPr lang="zh-TW" altLang="zh-TW" b="1" dirty="0"/>
              <a:t>二</a:t>
            </a:r>
            <a:r>
              <a:rPr lang="en-US" altLang="zh-TW" b="1" dirty="0"/>
              <a:t>)	</a:t>
            </a:r>
            <a:r>
              <a:rPr lang="zh-TW" altLang="zh-TW" b="1" dirty="0"/>
              <a:t>微網誌行銷</a:t>
            </a:r>
          </a:p>
          <a:p>
            <a:r>
              <a:rPr lang="zh-TW" altLang="zh-TW" dirty="0"/>
              <a:t>相較於單向傳遞訊息的部落格，微網誌是一個能輕鬆發動對談的社群網站，也因此成了重要的行銷管道</a:t>
            </a:r>
            <a:r>
              <a:rPr lang="zh-TW" altLang="zh-TW" dirty="0" smtClean="0"/>
              <a:t>。</a:t>
            </a:r>
            <a:endParaRPr lang="en-US" altLang="zh-TW" dirty="0" smtClean="0"/>
          </a:p>
          <a:p>
            <a:pPr marL="72000" indent="0">
              <a:buNone/>
            </a:pPr>
            <a:r>
              <a:rPr lang="en-US" altLang="zh-TW" b="1" dirty="0" smtClean="0"/>
              <a:t>    (</a:t>
            </a:r>
            <a:r>
              <a:rPr lang="zh-TW" altLang="zh-TW" b="1" dirty="0"/>
              <a:t>三</a:t>
            </a:r>
            <a:r>
              <a:rPr lang="en-US" altLang="zh-TW" b="1" dirty="0"/>
              <a:t>)	</a:t>
            </a:r>
            <a:r>
              <a:rPr lang="zh-TW" altLang="zh-TW" b="1" dirty="0"/>
              <a:t>社群網站行銷</a:t>
            </a:r>
          </a:p>
          <a:p>
            <a:r>
              <a:rPr lang="zh-TW" altLang="zh-TW" dirty="0"/>
              <a:t>企業亦可利用各式各樣的社群網站平臺，作為行銷的工具。除了最常見的購買在社群網站上的廣告外，企業亦有各種傳遞企業訊息的方式</a:t>
            </a:r>
            <a:r>
              <a:rPr lang="zh-TW" altLang="zh-TW" dirty="0" smtClean="0"/>
              <a:t>。</a:t>
            </a:r>
            <a:endParaRPr lang="zh-TW" altLang="en-US" dirty="0"/>
          </a:p>
        </p:txBody>
      </p:sp>
    </p:spTree>
    <p:extLst>
      <p:ext uri="{BB962C8B-B14F-4D97-AF65-F5344CB8AC3E}">
        <p14:creationId xmlns:p14="http://schemas.microsoft.com/office/powerpoint/2010/main" val="3036257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a:solidFill>
                  <a:srgbClr val="660066"/>
                </a:solidFill>
              </a:rPr>
              <a:t>7.6.1  </a:t>
            </a:r>
            <a:r>
              <a:rPr lang="zh-TW" altLang="zh-TW" sz="2800" dirty="0">
                <a:solidFill>
                  <a:srgbClr val="660066"/>
                </a:solidFill>
                <a:effectLst/>
              </a:rPr>
              <a:t>社群行銷的方式</a:t>
            </a:r>
            <a:endParaRPr lang="zh-TW" altLang="en-US" sz="2800"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554593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4644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7.6.2  </a:t>
            </a:r>
            <a:r>
              <a:rPr lang="zh-TW" altLang="zh-TW" sz="2800" dirty="0" smtClean="0">
                <a:solidFill>
                  <a:srgbClr val="660066"/>
                </a:solidFill>
                <a:effectLst/>
              </a:rPr>
              <a:t>社</a:t>
            </a:r>
            <a:r>
              <a:rPr lang="zh-TW" altLang="zh-TW" sz="2800" dirty="0">
                <a:solidFill>
                  <a:srgbClr val="660066"/>
                </a:solidFill>
                <a:effectLst/>
              </a:rPr>
              <a:t>群行銷成功的關鍵</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前面介紹了三種主要的社群行銷方式，其共同的特色在於運用人與人之間的連結，以達成行銷的目的</a:t>
            </a:r>
            <a:r>
              <a:rPr lang="zh-TW" altLang="zh-TW" dirty="0" smtClean="0"/>
              <a:t>。</a:t>
            </a:r>
            <a:endParaRPr lang="en-US" altLang="zh-TW" dirty="0" smtClean="0"/>
          </a:p>
          <a:p>
            <a:r>
              <a:rPr lang="zh-TW" altLang="zh-TW" dirty="0"/>
              <a:t>以下簡單說明幾項社群行銷成功的要素</a:t>
            </a:r>
            <a:r>
              <a:rPr lang="zh-TW" altLang="zh-TW" dirty="0" smtClean="0"/>
              <a:t>：</a:t>
            </a:r>
            <a:endParaRPr lang="zh-TW" altLang="zh-TW" dirty="0"/>
          </a:p>
          <a:p>
            <a:pPr marL="648000" lvl="1" indent="-288000">
              <a:buClr>
                <a:srgbClr val="000066"/>
              </a:buClr>
              <a:buFont typeface="+mj-lt"/>
              <a:buAutoNum type="arabicPeriod"/>
            </a:pPr>
            <a:r>
              <a:rPr lang="zh-TW" altLang="zh-TW" b="1" dirty="0">
                <a:solidFill>
                  <a:srgbClr val="000066"/>
                </a:solidFill>
              </a:rPr>
              <a:t>持續的互動</a:t>
            </a:r>
            <a:r>
              <a:rPr lang="zh-TW" altLang="zh-TW" b="1" dirty="0" smtClean="0">
                <a:solidFill>
                  <a:srgbClr val="000066"/>
                </a:solidFill>
              </a:rPr>
              <a:t>：</a:t>
            </a:r>
            <a:r>
              <a:rPr lang="zh-TW" altLang="zh-TW" dirty="0"/>
              <a:t>社群是個以互動為目的之環境，一旦缺乏互動，就會失去使用者的關注，這麼一來，後續的訊息極可能被消費者忽略</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從消費者的角度出發</a:t>
            </a:r>
            <a:r>
              <a:rPr lang="zh-TW" altLang="zh-TW" b="1" dirty="0" smtClean="0">
                <a:solidFill>
                  <a:srgbClr val="000066"/>
                </a:solidFill>
              </a:rPr>
              <a:t>：</a:t>
            </a:r>
            <a:r>
              <a:rPr lang="zh-TW" altLang="zh-TW" dirty="0"/>
              <a:t>如果企業在行銷時，忽略了與使用者的互動，使用者的參與意願便會降低</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重視消費者的回應</a:t>
            </a:r>
            <a:r>
              <a:rPr lang="zh-TW" altLang="zh-TW" b="1" dirty="0" smtClean="0">
                <a:solidFill>
                  <a:srgbClr val="000066"/>
                </a:solidFill>
              </a:rPr>
              <a:t>：</a:t>
            </a:r>
            <a:r>
              <a:rPr lang="zh-TW" altLang="zh-TW" dirty="0"/>
              <a:t>社群行銷並不是單純地利用社群，持續發布訊息而已，而是要思考消費者想看到什麼樣的訊息，以及其希望與企業建立什麼樣的關係</a:t>
            </a:r>
            <a:r>
              <a:rPr lang="zh-TW" altLang="zh-TW" dirty="0" smtClean="0"/>
              <a:t>。</a:t>
            </a:r>
            <a:endParaRPr lang="zh-TW" altLang="en-US" dirty="0"/>
          </a:p>
        </p:txBody>
      </p:sp>
    </p:spTree>
    <p:extLst>
      <p:ext uri="{BB962C8B-B14F-4D97-AF65-F5344CB8AC3E}">
        <p14:creationId xmlns:p14="http://schemas.microsoft.com/office/powerpoint/2010/main" val="900360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solidFill>
                  <a:srgbClr val="660066"/>
                </a:solidFill>
              </a:rPr>
              <a:t>7.6.2  </a:t>
            </a:r>
            <a:r>
              <a:rPr lang="zh-TW" altLang="zh-TW" sz="2800" dirty="0">
                <a:solidFill>
                  <a:srgbClr val="660066"/>
                </a:solidFill>
                <a:effectLst/>
              </a:rPr>
              <a:t>社群行銷成功的關鍵</a:t>
            </a:r>
            <a:endParaRPr lang="zh-TW" altLang="en-US" sz="2800" dirty="0"/>
          </a:p>
        </p:txBody>
      </p:sp>
      <p:sp>
        <p:nvSpPr>
          <p:cNvPr id="3" name="內容版面配置區 2"/>
          <p:cNvSpPr>
            <a:spLocks noGrp="1"/>
          </p:cNvSpPr>
          <p:nvPr>
            <p:ph idx="1"/>
          </p:nvPr>
        </p:nvSpPr>
        <p:spPr/>
        <p:txBody>
          <a:bodyPr/>
          <a:lstStyle/>
          <a:p>
            <a:pPr marL="648000" lvl="1" indent="-288000">
              <a:buClr>
                <a:srgbClr val="000066"/>
              </a:buClr>
              <a:buFont typeface="+mj-lt"/>
              <a:buAutoNum type="arabicPeriod" startAt="4"/>
            </a:pPr>
            <a:r>
              <a:rPr lang="zh-TW" altLang="zh-TW" b="1" dirty="0">
                <a:solidFill>
                  <a:srgbClr val="000066"/>
                </a:solidFill>
              </a:rPr>
              <a:t>有吸引力的活動</a:t>
            </a:r>
            <a:r>
              <a:rPr lang="zh-TW" altLang="zh-TW" b="1" dirty="0" smtClean="0">
                <a:solidFill>
                  <a:srgbClr val="000066"/>
                </a:solidFill>
              </a:rPr>
              <a:t>：</a:t>
            </a:r>
            <a:r>
              <a:rPr lang="zh-TW" altLang="zh-TW" dirty="0"/>
              <a:t>活動是吸引使用者關注的重要工具，因此活動必須有足夠的吸引力，才能讓使用者願意參與</a:t>
            </a:r>
            <a:r>
              <a:rPr lang="zh-TW" altLang="zh-TW" dirty="0" smtClean="0"/>
              <a:t>。</a:t>
            </a:r>
            <a:endParaRPr lang="en-US" altLang="zh-TW" dirty="0" smtClean="0"/>
          </a:p>
          <a:p>
            <a:pPr marL="648000" lvl="1" indent="-288000">
              <a:buClr>
                <a:srgbClr val="000066"/>
              </a:buClr>
              <a:buFont typeface="+mj-lt"/>
              <a:buAutoNum type="arabicPeriod" startAt="4"/>
            </a:pPr>
            <a:r>
              <a:rPr lang="zh-TW" altLang="zh-TW" b="1" dirty="0">
                <a:solidFill>
                  <a:srgbClr val="000066"/>
                </a:solidFill>
              </a:rPr>
              <a:t>創新話題</a:t>
            </a:r>
            <a:r>
              <a:rPr lang="zh-TW" altLang="zh-TW" b="1" dirty="0" smtClean="0">
                <a:solidFill>
                  <a:srgbClr val="000066"/>
                </a:solidFill>
              </a:rPr>
              <a:t>：</a:t>
            </a:r>
            <a:r>
              <a:rPr lang="zh-TW" altLang="zh-TW" dirty="0"/>
              <a:t>除了舉辦活動讓使用者參與，企業亦可發展一些能引起消費者討論的話題，透過消費者的討論，傳遞與企業相關的訊息。</a:t>
            </a:r>
            <a:endParaRPr lang="zh-TW" altLang="en-US" b="1" dirty="0">
              <a:solidFill>
                <a:srgbClr val="000066"/>
              </a:solidFill>
            </a:endParaRPr>
          </a:p>
        </p:txBody>
      </p:sp>
    </p:spTree>
    <p:extLst>
      <p:ext uri="{BB962C8B-B14F-4D97-AF65-F5344CB8AC3E}">
        <p14:creationId xmlns:p14="http://schemas.microsoft.com/office/powerpoint/2010/main" val="3267376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7.7  </a:t>
            </a:r>
            <a:r>
              <a:rPr lang="zh-TW" altLang="zh-TW" dirty="0" smtClean="0">
                <a:effectLst/>
              </a:rPr>
              <a:t>虛擬社群</a:t>
            </a:r>
            <a:r>
              <a:rPr lang="zh-TW" altLang="zh-TW" dirty="0">
                <a:effectLst/>
              </a:rPr>
              <a:t>的範例</a:t>
            </a:r>
            <a:endParaRPr lang="zh-TW" altLang="en-US" dirty="0"/>
          </a:p>
        </p:txBody>
      </p:sp>
      <p:sp>
        <p:nvSpPr>
          <p:cNvPr id="3" name="內容版面配置區 2"/>
          <p:cNvSpPr>
            <a:spLocks noGrp="1"/>
          </p:cNvSpPr>
          <p:nvPr>
            <p:ph idx="1"/>
          </p:nvPr>
        </p:nvSpPr>
        <p:spPr/>
        <p:txBody>
          <a:bodyPr/>
          <a:lstStyle/>
          <a:p>
            <a:r>
              <a:rPr lang="en-US" altLang="zh-TW" dirty="0" smtClean="0"/>
              <a:t> </a:t>
            </a:r>
            <a:r>
              <a:rPr lang="en-US" altLang="zh-TW" dirty="0" err="1" smtClean="0"/>
              <a:t>FashionGuide</a:t>
            </a:r>
            <a:r>
              <a:rPr lang="zh-TW" altLang="zh-TW" dirty="0" smtClean="0"/>
              <a:t>成立</a:t>
            </a:r>
            <a:r>
              <a:rPr lang="zh-TW" altLang="zh-TW" dirty="0"/>
              <a:t>於</a:t>
            </a:r>
            <a:r>
              <a:rPr lang="en-US" altLang="zh-TW" dirty="0"/>
              <a:t>1997</a:t>
            </a:r>
            <a:r>
              <a:rPr lang="zh-TW" altLang="zh-TW" dirty="0"/>
              <a:t>年，是臺灣最大的美妝社群網站。根據</a:t>
            </a:r>
            <a:r>
              <a:rPr lang="en-US" altLang="zh-TW" dirty="0" err="1"/>
              <a:t>Alexa</a:t>
            </a:r>
            <a:r>
              <a:rPr lang="zh-TW" altLang="zh-TW" dirty="0"/>
              <a:t>網站的統計，</a:t>
            </a:r>
            <a:r>
              <a:rPr lang="en-US" altLang="zh-TW" dirty="0"/>
              <a:t>FG</a:t>
            </a:r>
            <a:r>
              <a:rPr lang="zh-TW" altLang="zh-TW" dirty="0"/>
              <a:t>在</a:t>
            </a:r>
            <a:r>
              <a:rPr lang="en-US" altLang="zh-TW" dirty="0"/>
              <a:t>2013</a:t>
            </a:r>
            <a:r>
              <a:rPr lang="zh-TW" altLang="zh-TW" dirty="0"/>
              <a:t>年是臺灣排名第</a:t>
            </a:r>
            <a:r>
              <a:rPr lang="en-US" altLang="zh-TW" dirty="0"/>
              <a:t>111</a:t>
            </a:r>
            <a:r>
              <a:rPr lang="zh-TW" altLang="zh-TW" dirty="0"/>
              <a:t>名的網站，在美妝類社群中名列前矛，顯見其規模與影響力</a:t>
            </a:r>
            <a:r>
              <a:rPr lang="zh-TW" altLang="zh-TW" dirty="0" smtClean="0"/>
              <a:t>。</a:t>
            </a:r>
            <a:endParaRPr lang="en-US" altLang="zh-TW" dirty="0" smtClean="0"/>
          </a:p>
          <a:p>
            <a:r>
              <a:rPr lang="zh-TW" altLang="zh-TW" dirty="0"/>
              <a:t>以美妝社群為號召的</a:t>
            </a:r>
            <a:r>
              <a:rPr lang="en-US" altLang="zh-TW" dirty="0"/>
              <a:t>FG</a:t>
            </a:r>
            <a:r>
              <a:rPr lang="zh-TW" altLang="zh-TW" dirty="0"/>
              <a:t>，深知愛美的女性朋友最怕的是買到不合適的商品</a:t>
            </a:r>
            <a:r>
              <a:rPr lang="zh-TW" altLang="zh-TW" dirty="0" smtClean="0"/>
              <a:t>。</a:t>
            </a:r>
            <a:endParaRPr lang="zh-TW" altLang="en-US" dirty="0"/>
          </a:p>
        </p:txBody>
      </p:sp>
    </p:spTree>
    <p:extLst>
      <p:ext uri="{BB962C8B-B14F-4D97-AF65-F5344CB8AC3E}">
        <p14:creationId xmlns:p14="http://schemas.microsoft.com/office/powerpoint/2010/main" val="40767227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7.7  </a:t>
            </a:r>
            <a:r>
              <a:rPr lang="zh-TW" altLang="zh-TW" dirty="0">
                <a:effectLst/>
              </a:rPr>
              <a:t>虛擬社群的範例</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006" y="1268760"/>
            <a:ext cx="524798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12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7.1.2  </a:t>
            </a:r>
            <a:r>
              <a:rPr lang="zh-TW" altLang="zh-TW" sz="2800" dirty="0" smtClean="0">
                <a:solidFill>
                  <a:srgbClr val="660066"/>
                </a:solidFill>
                <a:effectLst/>
              </a:rPr>
              <a:t>傳統</a:t>
            </a:r>
            <a:r>
              <a:rPr lang="zh-TW" altLang="zh-TW" sz="2800" dirty="0">
                <a:solidFill>
                  <a:srgbClr val="660066"/>
                </a:solidFill>
                <a:effectLst/>
              </a:rPr>
              <a:t>社群與虛擬社群的差異</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solidFill>
                  <a:srgbClr val="003300"/>
                </a:solidFill>
              </a:rPr>
              <a:t>虛擬社群</a:t>
            </a:r>
            <a:r>
              <a:rPr lang="en-US" altLang="zh-TW" dirty="0">
                <a:solidFill>
                  <a:srgbClr val="003300"/>
                </a:solidFill>
              </a:rPr>
              <a:t> (virtual community) </a:t>
            </a:r>
            <a:r>
              <a:rPr lang="zh-TW" altLang="zh-TW" dirty="0"/>
              <a:t>又被稱為</a:t>
            </a:r>
            <a:r>
              <a:rPr lang="zh-TW" altLang="zh-TW" dirty="0">
                <a:solidFill>
                  <a:srgbClr val="003300"/>
                </a:solidFill>
              </a:rPr>
              <a:t>網路社群</a:t>
            </a:r>
            <a:r>
              <a:rPr lang="en-US" altLang="zh-TW" dirty="0">
                <a:solidFill>
                  <a:srgbClr val="003300"/>
                </a:solidFill>
              </a:rPr>
              <a:t> (online community)</a:t>
            </a:r>
            <a:r>
              <a:rPr lang="zh-TW" altLang="zh-TW" dirty="0"/>
              <a:t>，指的是存在於網路上的社群。與傳統社群在定義上並沒有太大的差異，最大的不同點在於社群成員的互動，主要發生在網路上，且未必會有實體的接觸，但互動的內容與實體社群並沒有太大的差異</a:t>
            </a:r>
            <a:r>
              <a:rPr lang="zh-TW" altLang="zh-TW" dirty="0" smtClean="0"/>
              <a:t>。</a:t>
            </a:r>
            <a:endParaRPr lang="en-US" altLang="zh-TW" dirty="0" smtClean="0"/>
          </a:p>
          <a:p>
            <a:r>
              <a:rPr lang="zh-TW" altLang="zh-TW" dirty="0"/>
              <a:t>許多傳統社群是源自於地理位置的接近，自然而然形成的。而虛擬社群由於不存在地理位置的限制，且其主要的互動發生在網路上，因此可聚集位處不同地理位置的成員，其能連結的個人與群體，也就更為多元</a:t>
            </a:r>
            <a:r>
              <a:rPr lang="zh-TW" altLang="zh-TW" dirty="0" smtClean="0"/>
              <a:t>。</a:t>
            </a:r>
            <a:endParaRPr lang="en-US" altLang="zh-TW" dirty="0" smtClean="0"/>
          </a:p>
          <a:p>
            <a:r>
              <a:rPr lang="zh-TW" altLang="zh-TW" dirty="0"/>
              <a:t>我們可將虛擬社群的形成分成兩類</a:t>
            </a:r>
            <a:r>
              <a:rPr lang="zh-TW" altLang="zh-TW" dirty="0" smtClean="0"/>
              <a:t>：</a:t>
            </a:r>
            <a:endParaRPr lang="en-US" altLang="zh-TW" dirty="0" smtClean="0"/>
          </a:p>
          <a:p>
            <a:pPr marL="72000" indent="0">
              <a:buNone/>
            </a:pPr>
            <a:r>
              <a:rPr lang="en-US" altLang="zh-TW" b="1" dirty="0" smtClean="0"/>
              <a:t>    (</a:t>
            </a:r>
            <a:r>
              <a:rPr lang="zh-TW" altLang="zh-TW" b="1" dirty="0"/>
              <a:t>一</a:t>
            </a:r>
            <a:r>
              <a:rPr lang="en-US" altLang="zh-TW" b="1" dirty="0"/>
              <a:t>)	</a:t>
            </a:r>
            <a:r>
              <a:rPr lang="zh-TW" altLang="zh-TW" b="1" dirty="0" smtClean="0"/>
              <a:t>實體關係延伸而發展出來的虛擬社群</a:t>
            </a:r>
          </a:p>
          <a:p>
            <a:pPr marL="72000" indent="0">
              <a:buNone/>
            </a:pPr>
            <a:r>
              <a:rPr lang="en-US" altLang="zh-TW" b="1" dirty="0" smtClean="0"/>
              <a:t>    (</a:t>
            </a:r>
            <a:r>
              <a:rPr lang="zh-TW" altLang="zh-TW" b="1" dirty="0" smtClean="0"/>
              <a:t>二</a:t>
            </a:r>
            <a:r>
              <a:rPr lang="en-US" altLang="zh-TW" b="1" dirty="0" smtClean="0"/>
              <a:t>)	</a:t>
            </a:r>
            <a:r>
              <a:rPr lang="zh-TW" altLang="zh-TW" b="1" dirty="0" smtClean="0"/>
              <a:t>在網路上建立的關係</a:t>
            </a:r>
            <a:endParaRPr lang="zh-TW" altLang="zh-TW" b="1" dirty="0"/>
          </a:p>
        </p:txBody>
      </p:sp>
    </p:spTree>
    <p:extLst>
      <p:ext uri="{BB962C8B-B14F-4D97-AF65-F5344CB8AC3E}">
        <p14:creationId xmlns:p14="http://schemas.microsoft.com/office/powerpoint/2010/main" val="1771235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7.7  </a:t>
            </a:r>
            <a:r>
              <a:rPr lang="zh-TW" altLang="zh-TW" dirty="0">
                <a:effectLst/>
              </a:rPr>
              <a:t>虛擬社群的範例</a:t>
            </a:r>
            <a:endParaRPr lang="zh-TW" altLang="en-US" dirty="0"/>
          </a:p>
        </p:txBody>
      </p:sp>
      <p:sp>
        <p:nvSpPr>
          <p:cNvPr id="3" name="內容版面配置區 2"/>
          <p:cNvSpPr>
            <a:spLocks noGrp="1"/>
          </p:cNvSpPr>
          <p:nvPr>
            <p:ph idx="1"/>
          </p:nvPr>
        </p:nvSpPr>
        <p:spPr/>
        <p:txBody>
          <a:bodyPr/>
          <a:lstStyle/>
          <a:p>
            <a:r>
              <a:rPr lang="zh-TW" altLang="zh-TW" dirty="0"/>
              <a:t>市調大隊是由</a:t>
            </a:r>
            <a:r>
              <a:rPr lang="en-US" altLang="zh-TW" dirty="0"/>
              <a:t>FG</a:t>
            </a:r>
            <a:r>
              <a:rPr lang="zh-TW" altLang="zh-TW" dirty="0"/>
              <a:t>的網友組成，廠商提供產品試用品後，由系統從市調大隊成員中，隨機抽取需求的人數進行試用</a:t>
            </a:r>
            <a:r>
              <a:rPr lang="zh-TW" altLang="zh-TW" dirty="0" smtClean="0"/>
              <a:t>。</a:t>
            </a:r>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r>
              <a:rPr lang="zh-TW" altLang="zh-TW" dirty="0"/>
              <a:t>在</a:t>
            </a:r>
            <a:r>
              <a:rPr lang="en-US" altLang="zh-TW" dirty="0"/>
              <a:t>FG</a:t>
            </a:r>
            <a:r>
              <a:rPr lang="zh-TW" altLang="zh-TW" dirty="0"/>
              <a:t>標章建立了公信力後，</a:t>
            </a:r>
            <a:r>
              <a:rPr lang="en-US" altLang="zh-TW" dirty="0"/>
              <a:t>FG</a:t>
            </a:r>
            <a:r>
              <a:rPr lang="zh-TW" altLang="zh-TW" dirty="0"/>
              <a:t>開始將標章推到實體通路，在通路設置</a:t>
            </a:r>
            <a:r>
              <a:rPr lang="en-US" altLang="zh-TW" dirty="0"/>
              <a:t>FG</a:t>
            </a:r>
            <a:r>
              <a:rPr lang="zh-TW" altLang="zh-TW" dirty="0"/>
              <a:t>優選商品專區</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16832"/>
            <a:ext cx="251369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224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7.7  </a:t>
            </a:r>
            <a:r>
              <a:rPr lang="zh-TW" altLang="zh-TW" dirty="0">
                <a:effectLst/>
              </a:rPr>
              <a:t>虛擬社群的範例</a:t>
            </a:r>
            <a:endParaRPr lang="zh-TW" altLang="en-US" dirty="0"/>
          </a:p>
        </p:txBody>
      </p:sp>
      <p:sp>
        <p:nvSpPr>
          <p:cNvPr id="3" name="內容版面配置區 2"/>
          <p:cNvSpPr>
            <a:spLocks noGrp="1"/>
          </p:cNvSpPr>
          <p:nvPr>
            <p:ph idx="1"/>
          </p:nvPr>
        </p:nvSpPr>
        <p:spPr/>
        <p:txBody>
          <a:bodyPr/>
          <a:lstStyle/>
          <a:p>
            <a:r>
              <a:rPr lang="zh-TW" altLang="zh-TW" dirty="0"/>
              <a:t>作為平臺經營者，</a:t>
            </a:r>
            <a:r>
              <a:rPr lang="en-US" altLang="zh-TW" dirty="0"/>
              <a:t>FG</a:t>
            </a:r>
            <a:r>
              <a:rPr lang="zh-TW" altLang="zh-TW" dirty="0"/>
              <a:t>最重要的經營原則就是中立的讓使用者在站上討論。不論使用者的意見是正面或負面，</a:t>
            </a:r>
            <a:r>
              <a:rPr lang="en-US" altLang="zh-TW" dirty="0"/>
              <a:t>FG</a:t>
            </a:r>
            <a:r>
              <a:rPr lang="zh-TW" altLang="zh-TW" dirty="0"/>
              <a:t>都不介入，自然能得到使用者的認同。而使用者為了有一個開放討論的空間，自會發展出社群的規範</a:t>
            </a:r>
            <a:r>
              <a:rPr lang="zh-TW" altLang="en-US" dirty="0" smtClean="0"/>
              <a:t>。</a:t>
            </a:r>
            <a:endParaRPr lang="en-US" altLang="zh-TW" dirty="0" smtClean="0"/>
          </a:p>
          <a:p>
            <a:r>
              <a:rPr lang="zh-TW" altLang="zh-TW" dirty="0"/>
              <a:t>在得到眾多社群成員的信任與認同後，這些使用者就成了</a:t>
            </a:r>
            <a:r>
              <a:rPr lang="en-US" altLang="zh-TW" dirty="0"/>
              <a:t>FG</a:t>
            </a:r>
            <a:r>
              <a:rPr lang="zh-TW" altLang="zh-TW" dirty="0"/>
              <a:t>與美妝產品廠商談判時最有力的後盾</a:t>
            </a:r>
            <a:r>
              <a:rPr lang="zh-TW" altLang="zh-TW" dirty="0" smtClean="0"/>
              <a:t>。</a:t>
            </a:r>
            <a:endParaRPr lang="en-US" altLang="zh-TW" dirty="0" smtClean="0"/>
          </a:p>
          <a:p>
            <a:r>
              <a:rPr lang="zh-TW" altLang="zh-TW" dirty="0"/>
              <a:t>許多醫美品牌都是從</a:t>
            </a:r>
            <a:r>
              <a:rPr lang="en-US" altLang="zh-TW" dirty="0"/>
              <a:t>FG</a:t>
            </a:r>
            <a:r>
              <a:rPr lang="zh-TW" altLang="zh-TW" dirty="0"/>
              <a:t>開始建立知名度，然而，初期銷售醫美產品的通路並不多，</a:t>
            </a:r>
            <a:r>
              <a:rPr lang="en-US" altLang="zh-TW" dirty="0"/>
              <a:t>FG</a:t>
            </a:r>
            <a:r>
              <a:rPr lang="zh-TW" altLang="zh-TW" dirty="0"/>
              <a:t>最早開始推出</a:t>
            </a:r>
            <a:r>
              <a:rPr lang="en-US" altLang="zh-TW" dirty="0"/>
              <a:t>FG</a:t>
            </a:r>
            <a:r>
              <a:rPr lang="zh-TW" altLang="zh-TW" dirty="0"/>
              <a:t>集購大隊服務</a:t>
            </a:r>
            <a:r>
              <a:rPr lang="zh-TW" altLang="zh-TW" dirty="0" smtClean="0"/>
              <a:t>。</a:t>
            </a:r>
            <a:endParaRPr lang="en-US" altLang="zh-TW" dirty="0" smtClean="0"/>
          </a:p>
          <a:p>
            <a:r>
              <a:rPr lang="zh-TW" altLang="zh-TW" dirty="0"/>
              <a:t>目前的</a:t>
            </a:r>
            <a:r>
              <a:rPr lang="en-US" altLang="zh-TW" dirty="0"/>
              <a:t>FG</a:t>
            </a:r>
            <a:r>
              <a:rPr lang="zh-TW" altLang="zh-TW" dirty="0"/>
              <a:t>，除了提供社群服務外，亦經營拍賣與購物網等交易服務，提供消費者更多元的服務</a:t>
            </a:r>
            <a:r>
              <a:rPr lang="zh-TW" altLang="zh-TW" dirty="0" smtClean="0"/>
              <a:t>。</a:t>
            </a:r>
            <a:endParaRPr lang="zh-TW" altLang="en-US" dirty="0"/>
          </a:p>
        </p:txBody>
      </p:sp>
    </p:spTree>
    <p:extLst>
      <p:ext uri="{BB962C8B-B14F-4D97-AF65-F5344CB8AC3E}">
        <p14:creationId xmlns:p14="http://schemas.microsoft.com/office/powerpoint/2010/main" val="10847780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7.8</a:t>
            </a:r>
            <a:r>
              <a:rPr lang="zh-TW" altLang="en-US" dirty="0" smtClean="0"/>
              <a:t>  </a:t>
            </a:r>
            <a:r>
              <a:rPr lang="zh-TW" altLang="zh-TW" dirty="0" smtClean="0">
                <a:effectLst/>
              </a:rPr>
              <a:t>結</a:t>
            </a:r>
            <a:r>
              <a:rPr lang="zh-TW" altLang="zh-TW" dirty="0">
                <a:effectLst/>
              </a:rPr>
              <a:t>　論</a:t>
            </a:r>
            <a:endParaRPr lang="zh-TW" altLang="en-US" dirty="0"/>
          </a:p>
        </p:txBody>
      </p:sp>
      <p:sp>
        <p:nvSpPr>
          <p:cNvPr id="3" name="內容版面配置區 2"/>
          <p:cNvSpPr>
            <a:spLocks noGrp="1"/>
          </p:cNvSpPr>
          <p:nvPr>
            <p:ph idx="1"/>
          </p:nvPr>
        </p:nvSpPr>
        <p:spPr/>
        <p:txBody>
          <a:bodyPr/>
          <a:lstStyle/>
          <a:p>
            <a:r>
              <a:rPr lang="zh-TW" altLang="zh-TW" dirty="0"/>
              <a:t>社群是個由來已久的社會結構，網路則使社群的類型與應用變得更加多元，許多人早已是多個虛擬社群中的一份子，只是在不同社群中扮演不同的角色。從電子商務的角度思考，既然大多數的人都在虛擬社群中活動，也就可以發現虛擬社群帶來了許多的商業機會，使得社群商務成為極受重視的課題</a:t>
            </a:r>
            <a:r>
              <a:rPr lang="zh-TW" altLang="zh-TW" dirty="0" smtClean="0"/>
              <a:t>。</a:t>
            </a:r>
            <a:endParaRPr lang="en-US" altLang="zh-TW" dirty="0" smtClean="0"/>
          </a:p>
          <a:p>
            <a:r>
              <a:rPr lang="zh-TW" altLang="zh-TW" dirty="0"/>
              <a:t>像維基百科這樣的非商業社群，本身雖沒有商業活動，但其技術與概念，則促成了許多商業上的創新服務與應用。古人說：三個臭皮匠，勝過一個諸葛亮。集結眾人力量與智慧，所能創造的效益遠非任何一個個人的能力所及，企業對社群的價值應有更深的體認</a:t>
            </a:r>
            <a:r>
              <a:rPr lang="zh-TW" altLang="zh-TW" dirty="0" smtClean="0"/>
              <a:t>。</a:t>
            </a:r>
            <a:endParaRPr lang="zh-TW" altLang="en-US" dirty="0"/>
          </a:p>
        </p:txBody>
      </p:sp>
    </p:spTree>
    <p:extLst>
      <p:ext uri="{BB962C8B-B14F-4D97-AF65-F5344CB8AC3E}">
        <p14:creationId xmlns:p14="http://schemas.microsoft.com/office/powerpoint/2010/main" val="28140955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985963"/>
            <a:ext cx="43529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grpSp>
        <p:nvGrpSpPr>
          <p:cNvPr id="5" name="Group 4"/>
          <p:cNvGrpSpPr>
            <a:grpSpLocks noChangeAspect="1"/>
          </p:cNvGrpSpPr>
          <p:nvPr/>
        </p:nvGrpSpPr>
        <p:grpSpPr bwMode="auto">
          <a:xfrm>
            <a:off x="6815519" y="122572"/>
            <a:ext cx="2076961" cy="794231"/>
            <a:chOff x="2474" y="1891"/>
            <a:chExt cx="1681" cy="482"/>
          </a:xfrm>
        </p:grpSpPr>
        <p:sp>
          <p:nvSpPr>
            <p:cNvPr id="6" name="Freeform 6"/>
            <p:cNvSpPr>
              <a:spLocks/>
            </p:cNvSpPr>
            <p:nvPr userDrawn="1"/>
          </p:nvSpPr>
          <p:spPr bwMode="auto">
            <a:xfrm>
              <a:off x="3074" y="1891"/>
              <a:ext cx="482" cy="482"/>
            </a:xfrm>
            <a:custGeom>
              <a:avLst/>
              <a:gdLst>
                <a:gd name="T0" fmla="*/ 963 w 964"/>
                <a:gd name="T1" fmla="*/ 507 h 964"/>
                <a:gd name="T2" fmla="*/ 954 w 964"/>
                <a:gd name="T3" fmla="*/ 579 h 964"/>
                <a:gd name="T4" fmla="*/ 934 w 964"/>
                <a:gd name="T5" fmla="*/ 647 h 964"/>
                <a:gd name="T6" fmla="*/ 906 w 964"/>
                <a:gd name="T7" fmla="*/ 712 h 964"/>
                <a:gd name="T8" fmla="*/ 868 w 964"/>
                <a:gd name="T9" fmla="*/ 770 h 964"/>
                <a:gd name="T10" fmla="*/ 823 w 964"/>
                <a:gd name="T11" fmla="*/ 822 h 964"/>
                <a:gd name="T12" fmla="*/ 771 w 964"/>
                <a:gd name="T13" fmla="*/ 868 h 964"/>
                <a:gd name="T14" fmla="*/ 712 w 964"/>
                <a:gd name="T15" fmla="*/ 905 h 964"/>
                <a:gd name="T16" fmla="*/ 647 w 964"/>
                <a:gd name="T17" fmla="*/ 934 h 964"/>
                <a:gd name="T18" fmla="*/ 580 w 964"/>
                <a:gd name="T19" fmla="*/ 954 h 964"/>
                <a:gd name="T20" fmla="*/ 507 w 964"/>
                <a:gd name="T21" fmla="*/ 963 h 964"/>
                <a:gd name="T22" fmla="*/ 457 w 964"/>
                <a:gd name="T23" fmla="*/ 963 h 964"/>
                <a:gd name="T24" fmla="*/ 385 w 964"/>
                <a:gd name="T25" fmla="*/ 954 h 964"/>
                <a:gd name="T26" fmla="*/ 317 w 964"/>
                <a:gd name="T27" fmla="*/ 934 h 964"/>
                <a:gd name="T28" fmla="*/ 252 w 964"/>
                <a:gd name="T29" fmla="*/ 905 h 964"/>
                <a:gd name="T30" fmla="*/ 194 w 964"/>
                <a:gd name="T31" fmla="*/ 868 h 964"/>
                <a:gd name="T32" fmla="*/ 142 w 964"/>
                <a:gd name="T33" fmla="*/ 822 h 964"/>
                <a:gd name="T34" fmla="*/ 96 w 964"/>
                <a:gd name="T35" fmla="*/ 770 h 964"/>
                <a:gd name="T36" fmla="*/ 59 w 964"/>
                <a:gd name="T37" fmla="*/ 712 h 964"/>
                <a:gd name="T38" fmla="*/ 29 w 964"/>
                <a:gd name="T39" fmla="*/ 647 h 964"/>
                <a:gd name="T40" fmla="*/ 10 w 964"/>
                <a:gd name="T41" fmla="*/ 579 h 964"/>
                <a:gd name="T42" fmla="*/ 1 w 964"/>
                <a:gd name="T43" fmla="*/ 507 h 964"/>
                <a:gd name="T44" fmla="*/ 1 w 964"/>
                <a:gd name="T45" fmla="*/ 457 h 964"/>
                <a:gd name="T46" fmla="*/ 10 w 964"/>
                <a:gd name="T47" fmla="*/ 384 h 964"/>
                <a:gd name="T48" fmla="*/ 29 w 964"/>
                <a:gd name="T49" fmla="*/ 316 h 964"/>
                <a:gd name="T50" fmla="*/ 59 w 964"/>
                <a:gd name="T51" fmla="*/ 252 h 964"/>
                <a:gd name="T52" fmla="*/ 96 w 964"/>
                <a:gd name="T53" fmla="*/ 193 h 964"/>
                <a:gd name="T54" fmla="*/ 142 w 964"/>
                <a:gd name="T55" fmla="*/ 141 h 964"/>
                <a:gd name="T56" fmla="*/ 194 w 964"/>
                <a:gd name="T57" fmla="*/ 95 h 964"/>
                <a:gd name="T58" fmla="*/ 252 w 964"/>
                <a:gd name="T59" fmla="*/ 58 h 964"/>
                <a:gd name="T60" fmla="*/ 317 w 964"/>
                <a:gd name="T61" fmla="*/ 29 h 964"/>
                <a:gd name="T62" fmla="*/ 385 w 964"/>
                <a:gd name="T63" fmla="*/ 10 h 964"/>
                <a:gd name="T64" fmla="*/ 457 w 964"/>
                <a:gd name="T65" fmla="*/ 1 h 964"/>
                <a:gd name="T66" fmla="*/ 507 w 964"/>
                <a:gd name="T67" fmla="*/ 1 h 964"/>
                <a:gd name="T68" fmla="*/ 580 w 964"/>
                <a:gd name="T69" fmla="*/ 10 h 964"/>
                <a:gd name="T70" fmla="*/ 647 w 964"/>
                <a:gd name="T71" fmla="*/ 29 h 964"/>
                <a:gd name="T72" fmla="*/ 712 w 964"/>
                <a:gd name="T73" fmla="*/ 58 h 964"/>
                <a:gd name="T74" fmla="*/ 771 w 964"/>
                <a:gd name="T75" fmla="*/ 95 h 964"/>
                <a:gd name="T76" fmla="*/ 823 w 964"/>
                <a:gd name="T77" fmla="*/ 141 h 964"/>
                <a:gd name="T78" fmla="*/ 868 w 964"/>
                <a:gd name="T79" fmla="*/ 193 h 964"/>
                <a:gd name="T80" fmla="*/ 906 w 964"/>
                <a:gd name="T81" fmla="*/ 252 h 964"/>
                <a:gd name="T82" fmla="*/ 934 w 964"/>
                <a:gd name="T83" fmla="*/ 316 h 964"/>
                <a:gd name="T84" fmla="*/ 954 w 964"/>
                <a:gd name="T85" fmla="*/ 384 h 964"/>
                <a:gd name="T86" fmla="*/ 963 w 964"/>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4" h="964">
                  <a:moveTo>
                    <a:pt x="964" y="482"/>
                  </a:moveTo>
                  <a:lnTo>
                    <a:pt x="964" y="482"/>
                  </a:lnTo>
                  <a:lnTo>
                    <a:pt x="963" y="507"/>
                  </a:lnTo>
                  <a:lnTo>
                    <a:pt x="961" y="531"/>
                  </a:lnTo>
                  <a:lnTo>
                    <a:pt x="959" y="555"/>
                  </a:lnTo>
                  <a:lnTo>
                    <a:pt x="954" y="579"/>
                  </a:lnTo>
                  <a:lnTo>
                    <a:pt x="948" y="602"/>
                  </a:lnTo>
                  <a:lnTo>
                    <a:pt x="942" y="625"/>
                  </a:lnTo>
                  <a:lnTo>
                    <a:pt x="934" y="647"/>
                  </a:lnTo>
                  <a:lnTo>
                    <a:pt x="926" y="669"/>
                  </a:lnTo>
                  <a:lnTo>
                    <a:pt x="916" y="691"/>
                  </a:lnTo>
                  <a:lnTo>
                    <a:pt x="906" y="712"/>
                  </a:lnTo>
                  <a:lnTo>
                    <a:pt x="894" y="731"/>
                  </a:lnTo>
                  <a:lnTo>
                    <a:pt x="881" y="751"/>
                  </a:lnTo>
                  <a:lnTo>
                    <a:pt x="868" y="770"/>
                  </a:lnTo>
                  <a:lnTo>
                    <a:pt x="854" y="789"/>
                  </a:lnTo>
                  <a:lnTo>
                    <a:pt x="839" y="806"/>
                  </a:lnTo>
                  <a:lnTo>
                    <a:pt x="823" y="822"/>
                  </a:lnTo>
                  <a:lnTo>
                    <a:pt x="806" y="838"/>
                  </a:lnTo>
                  <a:lnTo>
                    <a:pt x="788" y="853"/>
                  </a:lnTo>
                  <a:lnTo>
                    <a:pt x="771" y="868"/>
                  </a:lnTo>
                  <a:lnTo>
                    <a:pt x="751" y="881"/>
                  </a:lnTo>
                  <a:lnTo>
                    <a:pt x="732" y="894"/>
                  </a:lnTo>
                  <a:lnTo>
                    <a:pt x="712" y="905"/>
                  </a:lnTo>
                  <a:lnTo>
                    <a:pt x="691" y="917"/>
                  </a:lnTo>
                  <a:lnTo>
                    <a:pt x="669" y="926"/>
                  </a:lnTo>
                  <a:lnTo>
                    <a:pt x="647" y="934"/>
                  </a:lnTo>
                  <a:lnTo>
                    <a:pt x="626" y="942"/>
                  </a:lnTo>
                  <a:lnTo>
                    <a:pt x="603" y="949"/>
                  </a:lnTo>
                  <a:lnTo>
                    <a:pt x="580" y="954"/>
                  </a:lnTo>
                  <a:lnTo>
                    <a:pt x="555" y="958"/>
                  </a:lnTo>
                  <a:lnTo>
                    <a:pt x="531" y="962"/>
                  </a:lnTo>
                  <a:lnTo>
                    <a:pt x="507" y="963"/>
                  </a:lnTo>
                  <a:lnTo>
                    <a:pt x="482" y="964"/>
                  </a:lnTo>
                  <a:lnTo>
                    <a:pt x="482" y="964"/>
                  </a:lnTo>
                  <a:lnTo>
                    <a:pt x="457" y="963"/>
                  </a:lnTo>
                  <a:lnTo>
                    <a:pt x="433" y="962"/>
                  </a:lnTo>
                  <a:lnTo>
                    <a:pt x="409" y="958"/>
                  </a:lnTo>
                  <a:lnTo>
                    <a:pt x="385" y="954"/>
                  </a:lnTo>
                  <a:lnTo>
                    <a:pt x="362" y="949"/>
                  </a:lnTo>
                  <a:lnTo>
                    <a:pt x="339" y="942"/>
                  </a:lnTo>
                  <a:lnTo>
                    <a:pt x="317" y="934"/>
                  </a:lnTo>
                  <a:lnTo>
                    <a:pt x="295" y="926"/>
                  </a:lnTo>
                  <a:lnTo>
                    <a:pt x="273" y="917"/>
                  </a:lnTo>
                  <a:lnTo>
                    <a:pt x="252" y="905"/>
                  </a:lnTo>
                  <a:lnTo>
                    <a:pt x="232" y="894"/>
                  </a:lnTo>
                  <a:lnTo>
                    <a:pt x="212" y="881"/>
                  </a:lnTo>
                  <a:lnTo>
                    <a:pt x="194" y="868"/>
                  </a:lnTo>
                  <a:lnTo>
                    <a:pt x="175" y="853"/>
                  </a:lnTo>
                  <a:lnTo>
                    <a:pt x="158" y="838"/>
                  </a:lnTo>
                  <a:lnTo>
                    <a:pt x="142" y="822"/>
                  </a:lnTo>
                  <a:lnTo>
                    <a:pt x="126" y="806"/>
                  </a:lnTo>
                  <a:lnTo>
                    <a:pt x="111" y="789"/>
                  </a:lnTo>
                  <a:lnTo>
                    <a:pt x="96" y="770"/>
                  </a:lnTo>
                  <a:lnTo>
                    <a:pt x="83" y="751"/>
                  </a:lnTo>
                  <a:lnTo>
                    <a:pt x="70" y="731"/>
                  </a:lnTo>
                  <a:lnTo>
                    <a:pt x="59" y="712"/>
                  </a:lnTo>
                  <a:lnTo>
                    <a:pt x="47" y="691"/>
                  </a:lnTo>
                  <a:lnTo>
                    <a:pt x="38" y="669"/>
                  </a:lnTo>
                  <a:lnTo>
                    <a:pt x="29" y="647"/>
                  </a:lnTo>
                  <a:lnTo>
                    <a:pt x="22" y="625"/>
                  </a:lnTo>
                  <a:lnTo>
                    <a:pt x="15" y="602"/>
                  </a:lnTo>
                  <a:lnTo>
                    <a:pt x="10" y="579"/>
                  </a:lnTo>
                  <a:lnTo>
                    <a:pt x="6" y="555"/>
                  </a:lnTo>
                  <a:lnTo>
                    <a:pt x="2" y="531"/>
                  </a:lnTo>
                  <a:lnTo>
                    <a:pt x="1" y="507"/>
                  </a:lnTo>
                  <a:lnTo>
                    <a:pt x="0" y="482"/>
                  </a:lnTo>
                  <a:lnTo>
                    <a:pt x="0" y="482"/>
                  </a:lnTo>
                  <a:lnTo>
                    <a:pt x="1" y="457"/>
                  </a:lnTo>
                  <a:lnTo>
                    <a:pt x="2" y="433"/>
                  </a:lnTo>
                  <a:lnTo>
                    <a:pt x="6" y="409"/>
                  </a:lnTo>
                  <a:lnTo>
                    <a:pt x="10" y="384"/>
                  </a:lnTo>
                  <a:lnTo>
                    <a:pt x="15" y="361"/>
                  </a:lnTo>
                  <a:lnTo>
                    <a:pt x="22" y="338"/>
                  </a:lnTo>
                  <a:lnTo>
                    <a:pt x="29" y="316"/>
                  </a:lnTo>
                  <a:lnTo>
                    <a:pt x="38" y="295"/>
                  </a:lnTo>
                  <a:lnTo>
                    <a:pt x="47" y="273"/>
                  </a:lnTo>
                  <a:lnTo>
                    <a:pt x="59" y="252"/>
                  </a:lnTo>
                  <a:lnTo>
                    <a:pt x="70" y="232"/>
                  </a:lnTo>
                  <a:lnTo>
                    <a:pt x="83" y="213"/>
                  </a:lnTo>
                  <a:lnTo>
                    <a:pt x="96" y="193"/>
                  </a:lnTo>
                  <a:lnTo>
                    <a:pt x="111" y="176"/>
                  </a:lnTo>
                  <a:lnTo>
                    <a:pt x="126" y="157"/>
                  </a:lnTo>
                  <a:lnTo>
                    <a:pt x="142" y="141"/>
                  </a:lnTo>
                  <a:lnTo>
                    <a:pt x="158" y="125"/>
                  </a:lnTo>
                  <a:lnTo>
                    <a:pt x="175" y="110"/>
                  </a:lnTo>
                  <a:lnTo>
                    <a:pt x="194" y="95"/>
                  </a:lnTo>
                  <a:lnTo>
                    <a:pt x="212" y="82"/>
                  </a:lnTo>
                  <a:lnTo>
                    <a:pt x="232" y="70"/>
                  </a:lnTo>
                  <a:lnTo>
                    <a:pt x="252" y="58"/>
                  </a:lnTo>
                  <a:lnTo>
                    <a:pt x="273" y="48"/>
                  </a:lnTo>
                  <a:lnTo>
                    <a:pt x="295" y="38"/>
                  </a:lnTo>
                  <a:lnTo>
                    <a:pt x="317" y="29"/>
                  </a:lnTo>
                  <a:lnTo>
                    <a:pt x="339" y="21"/>
                  </a:lnTo>
                  <a:lnTo>
                    <a:pt x="362" y="16"/>
                  </a:lnTo>
                  <a:lnTo>
                    <a:pt x="385" y="10"/>
                  </a:lnTo>
                  <a:lnTo>
                    <a:pt x="409" y="5"/>
                  </a:lnTo>
                  <a:lnTo>
                    <a:pt x="433" y="3"/>
                  </a:lnTo>
                  <a:lnTo>
                    <a:pt x="457" y="1"/>
                  </a:lnTo>
                  <a:lnTo>
                    <a:pt x="482" y="0"/>
                  </a:lnTo>
                  <a:lnTo>
                    <a:pt x="482" y="0"/>
                  </a:lnTo>
                  <a:lnTo>
                    <a:pt x="507" y="1"/>
                  </a:lnTo>
                  <a:lnTo>
                    <a:pt x="531" y="3"/>
                  </a:lnTo>
                  <a:lnTo>
                    <a:pt x="555" y="5"/>
                  </a:lnTo>
                  <a:lnTo>
                    <a:pt x="580" y="10"/>
                  </a:lnTo>
                  <a:lnTo>
                    <a:pt x="603" y="16"/>
                  </a:lnTo>
                  <a:lnTo>
                    <a:pt x="626" y="21"/>
                  </a:lnTo>
                  <a:lnTo>
                    <a:pt x="647" y="29"/>
                  </a:lnTo>
                  <a:lnTo>
                    <a:pt x="669" y="38"/>
                  </a:lnTo>
                  <a:lnTo>
                    <a:pt x="691" y="48"/>
                  </a:lnTo>
                  <a:lnTo>
                    <a:pt x="712" y="58"/>
                  </a:lnTo>
                  <a:lnTo>
                    <a:pt x="732" y="70"/>
                  </a:lnTo>
                  <a:lnTo>
                    <a:pt x="751" y="82"/>
                  </a:lnTo>
                  <a:lnTo>
                    <a:pt x="771" y="95"/>
                  </a:lnTo>
                  <a:lnTo>
                    <a:pt x="788" y="110"/>
                  </a:lnTo>
                  <a:lnTo>
                    <a:pt x="806" y="125"/>
                  </a:lnTo>
                  <a:lnTo>
                    <a:pt x="823" y="141"/>
                  </a:lnTo>
                  <a:lnTo>
                    <a:pt x="839" y="157"/>
                  </a:lnTo>
                  <a:lnTo>
                    <a:pt x="854" y="176"/>
                  </a:lnTo>
                  <a:lnTo>
                    <a:pt x="868" y="193"/>
                  </a:lnTo>
                  <a:lnTo>
                    <a:pt x="881" y="213"/>
                  </a:lnTo>
                  <a:lnTo>
                    <a:pt x="894" y="232"/>
                  </a:lnTo>
                  <a:lnTo>
                    <a:pt x="906" y="252"/>
                  </a:lnTo>
                  <a:lnTo>
                    <a:pt x="916" y="273"/>
                  </a:lnTo>
                  <a:lnTo>
                    <a:pt x="926" y="295"/>
                  </a:lnTo>
                  <a:lnTo>
                    <a:pt x="934" y="316"/>
                  </a:lnTo>
                  <a:lnTo>
                    <a:pt x="942" y="338"/>
                  </a:lnTo>
                  <a:lnTo>
                    <a:pt x="948" y="361"/>
                  </a:lnTo>
                  <a:lnTo>
                    <a:pt x="954" y="384"/>
                  </a:lnTo>
                  <a:lnTo>
                    <a:pt x="959" y="409"/>
                  </a:lnTo>
                  <a:lnTo>
                    <a:pt x="961" y="433"/>
                  </a:lnTo>
                  <a:lnTo>
                    <a:pt x="963" y="457"/>
                  </a:lnTo>
                  <a:lnTo>
                    <a:pt x="964" y="482"/>
                  </a:lnTo>
                  <a:lnTo>
                    <a:pt x="964"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2474" y="1891"/>
              <a:ext cx="481" cy="482"/>
            </a:xfrm>
            <a:custGeom>
              <a:avLst/>
              <a:gdLst>
                <a:gd name="T0" fmla="*/ 963 w 963"/>
                <a:gd name="T1" fmla="*/ 507 h 964"/>
                <a:gd name="T2" fmla="*/ 954 w 963"/>
                <a:gd name="T3" fmla="*/ 579 h 964"/>
                <a:gd name="T4" fmla="*/ 934 w 963"/>
                <a:gd name="T5" fmla="*/ 647 h 964"/>
                <a:gd name="T6" fmla="*/ 905 w 963"/>
                <a:gd name="T7" fmla="*/ 712 h 964"/>
                <a:gd name="T8" fmla="*/ 867 w 963"/>
                <a:gd name="T9" fmla="*/ 770 h 964"/>
                <a:gd name="T10" fmla="*/ 822 w 963"/>
                <a:gd name="T11" fmla="*/ 822 h 964"/>
                <a:gd name="T12" fmla="*/ 769 w 963"/>
                <a:gd name="T13" fmla="*/ 868 h 964"/>
                <a:gd name="T14" fmla="*/ 711 w 963"/>
                <a:gd name="T15" fmla="*/ 905 h 964"/>
                <a:gd name="T16" fmla="*/ 647 w 963"/>
                <a:gd name="T17" fmla="*/ 934 h 964"/>
                <a:gd name="T18" fmla="*/ 578 w 963"/>
                <a:gd name="T19" fmla="*/ 954 h 964"/>
                <a:gd name="T20" fmla="*/ 507 w 963"/>
                <a:gd name="T21" fmla="*/ 963 h 964"/>
                <a:gd name="T22" fmla="*/ 456 w 963"/>
                <a:gd name="T23" fmla="*/ 963 h 964"/>
                <a:gd name="T24" fmla="*/ 385 w 963"/>
                <a:gd name="T25" fmla="*/ 954 h 964"/>
                <a:gd name="T26" fmla="*/ 315 w 963"/>
                <a:gd name="T27" fmla="*/ 934 h 964"/>
                <a:gd name="T28" fmla="*/ 252 w 963"/>
                <a:gd name="T29" fmla="*/ 905 h 964"/>
                <a:gd name="T30" fmla="*/ 193 w 963"/>
                <a:gd name="T31" fmla="*/ 868 h 964"/>
                <a:gd name="T32" fmla="*/ 140 w 963"/>
                <a:gd name="T33" fmla="*/ 822 h 964"/>
                <a:gd name="T34" fmla="*/ 95 w 963"/>
                <a:gd name="T35" fmla="*/ 770 h 964"/>
                <a:gd name="T36" fmla="*/ 57 w 963"/>
                <a:gd name="T37" fmla="*/ 712 h 964"/>
                <a:gd name="T38" fmla="*/ 29 w 963"/>
                <a:gd name="T39" fmla="*/ 647 h 964"/>
                <a:gd name="T40" fmla="*/ 9 w 963"/>
                <a:gd name="T41" fmla="*/ 579 h 964"/>
                <a:gd name="T42" fmla="*/ 0 w 963"/>
                <a:gd name="T43" fmla="*/ 507 h 964"/>
                <a:gd name="T44" fmla="*/ 0 w 963"/>
                <a:gd name="T45" fmla="*/ 457 h 964"/>
                <a:gd name="T46" fmla="*/ 9 w 963"/>
                <a:gd name="T47" fmla="*/ 384 h 964"/>
                <a:gd name="T48" fmla="*/ 29 w 963"/>
                <a:gd name="T49" fmla="*/ 316 h 964"/>
                <a:gd name="T50" fmla="*/ 57 w 963"/>
                <a:gd name="T51" fmla="*/ 252 h 964"/>
                <a:gd name="T52" fmla="*/ 95 w 963"/>
                <a:gd name="T53" fmla="*/ 193 h 964"/>
                <a:gd name="T54" fmla="*/ 140 w 963"/>
                <a:gd name="T55" fmla="*/ 141 h 964"/>
                <a:gd name="T56" fmla="*/ 193 w 963"/>
                <a:gd name="T57" fmla="*/ 95 h 964"/>
                <a:gd name="T58" fmla="*/ 252 w 963"/>
                <a:gd name="T59" fmla="*/ 58 h 964"/>
                <a:gd name="T60" fmla="*/ 315 w 963"/>
                <a:gd name="T61" fmla="*/ 29 h 964"/>
                <a:gd name="T62" fmla="*/ 385 w 963"/>
                <a:gd name="T63" fmla="*/ 10 h 964"/>
                <a:gd name="T64" fmla="*/ 456 w 963"/>
                <a:gd name="T65" fmla="*/ 1 h 964"/>
                <a:gd name="T66" fmla="*/ 507 w 963"/>
                <a:gd name="T67" fmla="*/ 1 h 964"/>
                <a:gd name="T68" fmla="*/ 578 w 963"/>
                <a:gd name="T69" fmla="*/ 10 h 964"/>
                <a:gd name="T70" fmla="*/ 647 w 963"/>
                <a:gd name="T71" fmla="*/ 29 h 964"/>
                <a:gd name="T72" fmla="*/ 711 w 963"/>
                <a:gd name="T73" fmla="*/ 58 h 964"/>
                <a:gd name="T74" fmla="*/ 769 w 963"/>
                <a:gd name="T75" fmla="*/ 95 h 964"/>
                <a:gd name="T76" fmla="*/ 822 w 963"/>
                <a:gd name="T77" fmla="*/ 141 h 964"/>
                <a:gd name="T78" fmla="*/ 867 w 963"/>
                <a:gd name="T79" fmla="*/ 193 h 964"/>
                <a:gd name="T80" fmla="*/ 905 w 963"/>
                <a:gd name="T81" fmla="*/ 252 h 964"/>
                <a:gd name="T82" fmla="*/ 934 w 963"/>
                <a:gd name="T83" fmla="*/ 316 h 964"/>
                <a:gd name="T84" fmla="*/ 954 w 963"/>
                <a:gd name="T85" fmla="*/ 384 h 964"/>
                <a:gd name="T86" fmla="*/ 963 w 963"/>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3" h="964">
                  <a:moveTo>
                    <a:pt x="963" y="482"/>
                  </a:moveTo>
                  <a:lnTo>
                    <a:pt x="963" y="482"/>
                  </a:lnTo>
                  <a:lnTo>
                    <a:pt x="963" y="507"/>
                  </a:lnTo>
                  <a:lnTo>
                    <a:pt x="961" y="531"/>
                  </a:lnTo>
                  <a:lnTo>
                    <a:pt x="957" y="555"/>
                  </a:lnTo>
                  <a:lnTo>
                    <a:pt x="954" y="579"/>
                  </a:lnTo>
                  <a:lnTo>
                    <a:pt x="948" y="602"/>
                  </a:lnTo>
                  <a:lnTo>
                    <a:pt x="941" y="625"/>
                  </a:lnTo>
                  <a:lnTo>
                    <a:pt x="934" y="647"/>
                  </a:lnTo>
                  <a:lnTo>
                    <a:pt x="925" y="669"/>
                  </a:lnTo>
                  <a:lnTo>
                    <a:pt x="916" y="691"/>
                  </a:lnTo>
                  <a:lnTo>
                    <a:pt x="905" y="712"/>
                  </a:lnTo>
                  <a:lnTo>
                    <a:pt x="894" y="731"/>
                  </a:lnTo>
                  <a:lnTo>
                    <a:pt x="881" y="751"/>
                  </a:lnTo>
                  <a:lnTo>
                    <a:pt x="867" y="770"/>
                  </a:lnTo>
                  <a:lnTo>
                    <a:pt x="853" y="789"/>
                  </a:lnTo>
                  <a:lnTo>
                    <a:pt x="838" y="806"/>
                  </a:lnTo>
                  <a:lnTo>
                    <a:pt x="822" y="822"/>
                  </a:lnTo>
                  <a:lnTo>
                    <a:pt x="805" y="838"/>
                  </a:lnTo>
                  <a:lnTo>
                    <a:pt x="788" y="853"/>
                  </a:lnTo>
                  <a:lnTo>
                    <a:pt x="769" y="868"/>
                  </a:lnTo>
                  <a:lnTo>
                    <a:pt x="751" y="881"/>
                  </a:lnTo>
                  <a:lnTo>
                    <a:pt x="731" y="894"/>
                  </a:lnTo>
                  <a:lnTo>
                    <a:pt x="711" y="905"/>
                  </a:lnTo>
                  <a:lnTo>
                    <a:pt x="690" y="917"/>
                  </a:lnTo>
                  <a:lnTo>
                    <a:pt x="669" y="926"/>
                  </a:lnTo>
                  <a:lnTo>
                    <a:pt x="647" y="934"/>
                  </a:lnTo>
                  <a:lnTo>
                    <a:pt x="624" y="942"/>
                  </a:lnTo>
                  <a:lnTo>
                    <a:pt x="602" y="949"/>
                  </a:lnTo>
                  <a:lnTo>
                    <a:pt x="578" y="954"/>
                  </a:lnTo>
                  <a:lnTo>
                    <a:pt x="555" y="958"/>
                  </a:lnTo>
                  <a:lnTo>
                    <a:pt x="531" y="962"/>
                  </a:lnTo>
                  <a:lnTo>
                    <a:pt x="507" y="963"/>
                  </a:lnTo>
                  <a:lnTo>
                    <a:pt x="481" y="964"/>
                  </a:lnTo>
                  <a:lnTo>
                    <a:pt x="481" y="964"/>
                  </a:lnTo>
                  <a:lnTo>
                    <a:pt x="456" y="963"/>
                  </a:lnTo>
                  <a:lnTo>
                    <a:pt x="432" y="962"/>
                  </a:lnTo>
                  <a:lnTo>
                    <a:pt x="408" y="958"/>
                  </a:lnTo>
                  <a:lnTo>
                    <a:pt x="385" y="954"/>
                  </a:lnTo>
                  <a:lnTo>
                    <a:pt x="360" y="949"/>
                  </a:lnTo>
                  <a:lnTo>
                    <a:pt x="339" y="942"/>
                  </a:lnTo>
                  <a:lnTo>
                    <a:pt x="315" y="934"/>
                  </a:lnTo>
                  <a:lnTo>
                    <a:pt x="294" y="926"/>
                  </a:lnTo>
                  <a:lnTo>
                    <a:pt x="273" y="917"/>
                  </a:lnTo>
                  <a:lnTo>
                    <a:pt x="252" y="905"/>
                  </a:lnTo>
                  <a:lnTo>
                    <a:pt x="231" y="894"/>
                  </a:lnTo>
                  <a:lnTo>
                    <a:pt x="212" y="881"/>
                  </a:lnTo>
                  <a:lnTo>
                    <a:pt x="193" y="868"/>
                  </a:lnTo>
                  <a:lnTo>
                    <a:pt x="175" y="853"/>
                  </a:lnTo>
                  <a:lnTo>
                    <a:pt x="158" y="838"/>
                  </a:lnTo>
                  <a:lnTo>
                    <a:pt x="140" y="822"/>
                  </a:lnTo>
                  <a:lnTo>
                    <a:pt x="124" y="806"/>
                  </a:lnTo>
                  <a:lnTo>
                    <a:pt x="109" y="789"/>
                  </a:lnTo>
                  <a:lnTo>
                    <a:pt x="95" y="770"/>
                  </a:lnTo>
                  <a:lnTo>
                    <a:pt x="82" y="751"/>
                  </a:lnTo>
                  <a:lnTo>
                    <a:pt x="69" y="731"/>
                  </a:lnTo>
                  <a:lnTo>
                    <a:pt x="57" y="712"/>
                  </a:lnTo>
                  <a:lnTo>
                    <a:pt x="47" y="691"/>
                  </a:lnTo>
                  <a:lnTo>
                    <a:pt x="38" y="669"/>
                  </a:lnTo>
                  <a:lnTo>
                    <a:pt x="29" y="647"/>
                  </a:lnTo>
                  <a:lnTo>
                    <a:pt x="22" y="625"/>
                  </a:lnTo>
                  <a:lnTo>
                    <a:pt x="15" y="602"/>
                  </a:lnTo>
                  <a:lnTo>
                    <a:pt x="9" y="579"/>
                  </a:lnTo>
                  <a:lnTo>
                    <a:pt x="6" y="555"/>
                  </a:lnTo>
                  <a:lnTo>
                    <a:pt x="2" y="531"/>
                  </a:lnTo>
                  <a:lnTo>
                    <a:pt x="0" y="507"/>
                  </a:lnTo>
                  <a:lnTo>
                    <a:pt x="0" y="482"/>
                  </a:lnTo>
                  <a:lnTo>
                    <a:pt x="0" y="482"/>
                  </a:lnTo>
                  <a:lnTo>
                    <a:pt x="0" y="457"/>
                  </a:lnTo>
                  <a:lnTo>
                    <a:pt x="2" y="433"/>
                  </a:lnTo>
                  <a:lnTo>
                    <a:pt x="6" y="409"/>
                  </a:lnTo>
                  <a:lnTo>
                    <a:pt x="9" y="384"/>
                  </a:lnTo>
                  <a:lnTo>
                    <a:pt x="15" y="361"/>
                  </a:lnTo>
                  <a:lnTo>
                    <a:pt x="22" y="338"/>
                  </a:lnTo>
                  <a:lnTo>
                    <a:pt x="29" y="316"/>
                  </a:lnTo>
                  <a:lnTo>
                    <a:pt x="38" y="295"/>
                  </a:lnTo>
                  <a:lnTo>
                    <a:pt x="47" y="273"/>
                  </a:lnTo>
                  <a:lnTo>
                    <a:pt x="57" y="252"/>
                  </a:lnTo>
                  <a:lnTo>
                    <a:pt x="69" y="232"/>
                  </a:lnTo>
                  <a:lnTo>
                    <a:pt x="82" y="213"/>
                  </a:lnTo>
                  <a:lnTo>
                    <a:pt x="95" y="193"/>
                  </a:lnTo>
                  <a:lnTo>
                    <a:pt x="109" y="176"/>
                  </a:lnTo>
                  <a:lnTo>
                    <a:pt x="124" y="157"/>
                  </a:lnTo>
                  <a:lnTo>
                    <a:pt x="140" y="141"/>
                  </a:lnTo>
                  <a:lnTo>
                    <a:pt x="158" y="125"/>
                  </a:lnTo>
                  <a:lnTo>
                    <a:pt x="175" y="110"/>
                  </a:lnTo>
                  <a:lnTo>
                    <a:pt x="193" y="95"/>
                  </a:lnTo>
                  <a:lnTo>
                    <a:pt x="212" y="82"/>
                  </a:lnTo>
                  <a:lnTo>
                    <a:pt x="231" y="70"/>
                  </a:lnTo>
                  <a:lnTo>
                    <a:pt x="252" y="58"/>
                  </a:lnTo>
                  <a:lnTo>
                    <a:pt x="273" y="48"/>
                  </a:lnTo>
                  <a:lnTo>
                    <a:pt x="294" y="38"/>
                  </a:lnTo>
                  <a:lnTo>
                    <a:pt x="315" y="29"/>
                  </a:lnTo>
                  <a:lnTo>
                    <a:pt x="339" y="21"/>
                  </a:lnTo>
                  <a:lnTo>
                    <a:pt x="360" y="16"/>
                  </a:lnTo>
                  <a:lnTo>
                    <a:pt x="385" y="10"/>
                  </a:lnTo>
                  <a:lnTo>
                    <a:pt x="408" y="5"/>
                  </a:lnTo>
                  <a:lnTo>
                    <a:pt x="432" y="3"/>
                  </a:lnTo>
                  <a:lnTo>
                    <a:pt x="456" y="1"/>
                  </a:lnTo>
                  <a:lnTo>
                    <a:pt x="481" y="0"/>
                  </a:lnTo>
                  <a:lnTo>
                    <a:pt x="481" y="0"/>
                  </a:lnTo>
                  <a:lnTo>
                    <a:pt x="507" y="1"/>
                  </a:lnTo>
                  <a:lnTo>
                    <a:pt x="531" y="3"/>
                  </a:lnTo>
                  <a:lnTo>
                    <a:pt x="555" y="5"/>
                  </a:lnTo>
                  <a:lnTo>
                    <a:pt x="578" y="10"/>
                  </a:lnTo>
                  <a:lnTo>
                    <a:pt x="602" y="16"/>
                  </a:lnTo>
                  <a:lnTo>
                    <a:pt x="624" y="21"/>
                  </a:lnTo>
                  <a:lnTo>
                    <a:pt x="647" y="29"/>
                  </a:lnTo>
                  <a:lnTo>
                    <a:pt x="669" y="38"/>
                  </a:lnTo>
                  <a:lnTo>
                    <a:pt x="690" y="48"/>
                  </a:lnTo>
                  <a:lnTo>
                    <a:pt x="711" y="58"/>
                  </a:lnTo>
                  <a:lnTo>
                    <a:pt x="731" y="70"/>
                  </a:lnTo>
                  <a:lnTo>
                    <a:pt x="751" y="82"/>
                  </a:lnTo>
                  <a:lnTo>
                    <a:pt x="769" y="95"/>
                  </a:lnTo>
                  <a:lnTo>
                    <a:pt x="788" y="110"/>
                  </a:lnTo>
                  <a:lnTo>
                    <a:pt x="805" y="125"/>
                  </a:lnTo>
                  <a:lnTo>
                    <a:pt x="822" y="141"/>
                  </a:lnTo>
                  <a:lnTo>
                    <a:pt x="838" y="157"/>
                  </a:lnTo>
                  <a:lnTo>
                    <a:pt x="853" y="176"/>
                  </a:lnTo>
                  <a:lnTo>
                    <a:pt x="867" y="193"/>
                  </a:lnTo>
                  <a:lnTo>
                    <a:pt x="881" y="213"/>
                  </a:lnTo>
                  <a:lnTo>
                    <a:pt x="894" y="232"/>
                  </a:lnTo>
                  <a:lnTo>
                    <a:pt x="905" y="252"/>
                  </a:lnTo>
                  <a:lnTo>
                    <a:pt x="916" y="273"/>
                  </a:lnTo>
                  <a:lnTo>
                    <a:pt x="925" y="295"/>
                  </a:lnTo>
                  <a:lnTo>
                    <a:pt x="934" y="316"/>
                  </a:lnTo>
                  <a:lnTo>
                    <a:pt x="941" y="338"/>
                  </a:lnTo>
                  <a:lnTo>
                    <a:pt x="948" y="361"/>
                  </a:lnTo>
                  <a:lnTo>
                    <a:pt x="954" y="384"/>
                  </a:lnTo>
                  <a:lnTo>
                    <a:pt x="957" y="409"/>
                  </a:lnTo>
                  <a:lnTo>
                    <a:pt x="961" y="433"/>
                  </a:lnTo>
                  <a:lnTo>
                    <a:pt x="963" y="457"/>
                  </a:lnTo>
                  <a:lnTo>
                    <a:pt x="963" y="482"/>
                  </a:lnTo>
                  <a:lnTo>
                    <a:pt x="963"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3673" y="1891"/>
              <a:ext cx="482" cy="482"/>
            </a:xfrm>
            <a:custGeom>
              <a:avLst/>
              <a:gdLst>
                <a:gd name="T0" fmla="*/ 963 w 965"/>
                <a:gd name="T1" fmla="*/ 507 h 964"/>
                <a:gd name="T2" fmla="*/ 954 w 965"/>
                <a:gd name="T3" fmla="*/ 579 h 964"/>
                <a:gd name="T4" fmla="*/ 935 w 965"/>
                <a:gd name="T5" fmla="*/ 647 h 964"/>
                <a:gd name="T6" fmla="*/ 906 w 965"/>
                <a:gd name="T7" fmla="*/ 712 h 964"/>
                <a:gd name="T8" fmla="*/ 869 w 965"/>
                <a:gd name="T9" fmla="*/ 770 h 964"/>
                <a:gd name="T10" fmla="*/ 823 w 965"/>
                <a:gd name="T11" fmla="*/ 822 h 964"/>
                <a:gd name="T12" fmla="*/ 771 w 965"/>
                <a:gd name="T13" fmla="*/ 868 h 964"/>
                <a:gd name="T14" fmla="*/ 712 w 965"/>
                <a:gd name="T15" fmla="*/ 905 h 964"/>
                <a:gd name="T16" fmla="*/ 648 w 965"/>
                <a:gd name="T17" fmla="*/ 934 h 964"/>
                <a:gd name="T18" fmla="*/ 580 w 965"/>
                <a:gd name="T19" fmla="*/ 954 h 964"/>
                <a:gd name="T20" fmla="*/ 507 w 965"/>
                <a:gd name="T21" fmla="*/ 963 h 964"/>
                <a:gd name="T22" fmla="*/ 458 w 965"/>
                <a:gd name="T23" fmla="*/ 963 h 964"/>
                <a:gd name="T24" fmla="*/ 385 w 965"/>
                <a:gd name="T25" fmla="*/ 954 h 964"/>
                <a:gd name="T26" fmla="*/ 317 w 965"/>
                <a:gd name="T27" fmla="*/ 934 h 964"/>
                <a:gd name="T28" fmla="*/ 253 w 965"/>
                <a:gd name="T29" fmla="*/ 905 h 964"/>
                <a:gd name="T30" fmla="*/ 194 w 965"/>
                <a:gd name="T31" fmla="*/ 868 h 964"/>
                <a:gd name="T32" fmla="*/ 142 w 965"/>
                <a:gd name="T33" fmla="*/ 822 h 964"/>
                <a:gd name="T34" fmla="*/ 97 w 965"/>
                <a:gd name="T35" fmla="*/ 770 h 964"/>
                <a:gd name="T36" fmla="*/ 59 w 965"/>
                <a:gd name="T37" fmla="*/ 712 h 964"/>
                <a:gd name="T38" fmla="*/ 30 w 965"/>
                <a:gd name="T39" fmla="*/ 647 h 964"/>
                <a:gd name="T40" fmla="*/ 11 w 965"/>
                <a:gd name="T41" fmla="*/ 579 h 964"/>
                <a:gd name="T42" fmla="*/ 1 w 965"/>
                <a:gd name="T43" fmla="*/ 507 h 964"/>
                <a:gd name="T44" fmla="*/ 1 w 965"/>
                <a:gd name="T45" fmla="*/ 457 h 964"/>
                <a:gd name="T46" fmla="*/ 11 w 965"/>
                <a:gd name="T47" fmla="*/ 384 h 964"/>
                <a:gd name="T48" fmla="*/ 30 w 965"/>
                <a:gd name="T49" fmla="*/ 316 h 964"/>
                <a:gd name="T50" fmla="*/ 59 w 965"/>
                <a:gd name="T51" fmla="*/ 252 h 964"/>
                <a:gd name="T52" fmla="*/ 97 w 965"/>
                <a:gd name="T53" fmla="*/ 193 h 964"/>
                <a:gd name="T54" fmla="*/ 142 w 965"/>
                <a:gd name="T55" fmla="*/ 141 h 964"/>
                <a:gd name="T56" fmla="*/ 194 w 965"/>
                <a:gd name="T57" fmla="*/ 95 h 964"/>
                <a:gd name="T58" fmla="*/ 253 w 965"/>
                <a:gd name="T59" fmla="*/ 58 h 964"/>
                <a:gd name="T60" fmla="*/ 317 w 965"/>
                <a:gd name="T61" fmla="*/ 29 h 964"/>
                <a:gd name="T62" fmla="*/ 385 w 965"/>
                <a:gd name="T63" fmla="*/ 10 h 964"/>
                <a:gd name="T64" fmla="*/ 458 w 965"/>
                <a:gd name="T65" fmla="*/ 1 h 964"/>
                <a:gd name="T66" fmla="*/ 507 w 965"/>
                <a:gd name="T67" fmla="*/ 1 h 964"/>
                <a:gd name="T68" fmla="*/ 580 w 965"/>
                <a:gd name="T69" fmla="*/ 10 h 964"/>
                <a:gd name="T70" fmla="*/ 648 w 965"/>
                <a:gd name="T71" fmla="*/ 29 h 964"/>
                <a:gd name="T72" fmla="*/ 712 w 965"/>
                <a:gd name="T73" fmla="*/ 58 h 964"/>
                <a:gd name="T74" fmla="*/ 771 w 965"/>
                <a:gd name="T75" fmla="*/ 95 h 964"/>
                <a:gd name="T76" fmla="*/ 823 w 965"/>
                <a:gd name="T77" fmla="*/ 141 h 964"/>
                <a:gd name="T78" fmla="*/ 869 w 965"/>
                <a:gd name="T79" fmla="*/ 193 h 964"/>
                <a:gd name="T80" fmla="*/ 906 w 965"/>
                <a:gd name="T81" fmla="*/ 252 h 964"/>
                <a:gd name="T82" fmla="*/ 935 w 965"/>
                <a:gd name="T83" fmla="*/ 316 h 964"/>
                <a:gd name="T84" fmla="*/ 954 w 965"/>
                <a:gd name="T85" fmla="*/ 384 h 964"/>
                <a:gd name="T86" fmla="*/ 963 w 965"/>
                <a:gd name="T87" fmla="*/ 4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5" h="964">
                  <a:moveTo>
                    <a:pt x="965" y="482"/>
                  </a:moveTo>
                  <a:lnTo>
                    <a:pt x="965" y="482"/>
                  </a:lnTo>
                  <a:lnTo>
                    <a:pt x="963" y="507"/>
                  </a:lnTo>
                  <a:lnTo>
                    <a:pt x="962" y="531"/>
                  </a:lnTo>
                  <a:lnTo>
                    <a:pt x="959" y="555"/>
                  </a:lnTo>
                  <a:lnTo>
                    <a:pt x="954" y="579"/>
                  </a:lnTo>
                  <a:lnTo>
                    <a:pt x="950" y="602"/>
                  </a:lnTo>
                  <a:lnTo>
                    <a:pt x="943" y="625"/>
                  </a:lnTo>
                  <a:lnTo>
                    <a:pt x="935" y="647"/>
                  </a:lnTo>
                  <a:lnTo>
                    <a:pt x="927" y="669"/>
                  </a:lnTo>
                  <a:lnTo>
                    <a:pt x="917" y="691"/>
                  </a:lnTo>
                  <a:lnTo>
                    <a:pt x="906" y="712"/>
                  </a:lnTo>
                  <a:lnTo>
                    <a:pt x="894" y="731"/>
                  </a:lnTo>
                  <a:lnTo>
                    <a:pt x="882" y="751"/>
                  </a:lnTo>
                  <a:lnTo>
                    <a:pt x="869" y="770"/>
                  </a:lnTo>
                  <a:lnTo>
                    <a:pt x="854" y="789"/>
                  </a:lnTo>
                  <a:lnTo>
                    <a:pt x="839" y="806"/>
                  </a:lnTo>
                  <a:lnTo>
                    <a:pt x="823" y="822"/>
                  </a:lnTo>
                  <a:lnTo>
                    <a:pt x="807" y="838"/>
                  </a:lnTo>
                  <a:lnTo>
                    <a:pt x="789" y="853"/>
                  </a:lnTo>
                  <a:lnTo>
                    <a:pt x="771" y="868"/>
                  </a:lnTo>
                  <a:lnTo>
                    <a:pt x="751" y="881"/>
                  </a:lnTo>
                  <a:lnTo>
                    <a:pt x="732" y="894"/>
                  </a:lnTo>
                  <a:lnTo>
                    <a:pt x="712" y="905"/>
                  </a:lnTo>
                  <a:lnTo>
                    <a:pt x="692" y="917"/>
                  </a:lnTo>
                  <a:lnTo>
                    <a:pt x="670" y="926"/>
                  </a:lnTo>
                  <a:lnTo>
                    <a:pt x="648" y="934"/>
                  </a:lnTo>
                  <a:lnTo>
                    <a:pt x="626" y="942"/>
                  </a:lnTo>
                  <a:lnTo>
                    <a:pt x="603" y="949"/>
                  </a:lnTo>
                  <a:lnTo>
                    <a:pt x="580" y="954"/>
                  </a:lnTo>
                  <a:lnTo>
                    <a:pt x="556" y="958"/>
                  </a:lnTo>
                  <a:lnTo>
                    <a:pt x="531" y="962"/>
                  </a:lnTo>
                  <a:lnTo>
                    <a:pt x="507" y="963"/>
                  </a:lnTo>
                  <a:lnTo>
                    <a:pt x="483" y="964"/>
                  </a:lnTo>
                  <a:lnTo>
                    <a:pt x="483" y="964"/>
                  </a:lnTo>
                  <a:lnTo>
                    <a:pt x="458" y="963"/>
                  </a:lnTo>
                  <a:lnTo>
                    <a:pt x="433" y="962"/>
                  </a:lnTo>
                  <a:lnTo>
                    <a:pt x="409" y="958"/>
                  </a:lnTo>
                  <a:lnTo>
                    <a:pt x="385" y="954"/>
                  </a:lnTo>
                  <a:lnTo>
                    <a:pt x="362" y="949"/>
                  </a:lnTo>
                  <a:lnTo>
                    <a:pt x="339" y="942"/>
                  </a:lnTo>
                  <a:lnTo>
                    <a:pt x="317" y="934"/>
                  </a:lnTo>
                  <a:lnTo>
                    <a:pt x="295" y="926"/>
                  </a:lnTo>
                  <a:lnTo>
                    <a:pt x="273" y="917"/>
                  </a:lnTo>
                  <a:lnTo>
                    <a:pt x="253" y="905"/>
                  </a:lnTo>
                  <a:lnTo>
                    <a:pt x="233" y="894"/>
                  </a:lnTo>
                  <a:lnTo>
                    <a:pt x="213" y="881"/>
                  </a:lnTo>
                  <a:lnTo>
                    <a:pt x="194" y="868"/>
                  </a:lnTo>
                  <a:lnTo>
                    <a:pt x="177" y="853"/>
                  </a:lnTo>
                  <a:lnTo>
                    <a:pt x="158" y="838"/>
                  </a:lnTo>
                  <a:lnTo>
                    <a:pt x="142" y="822"/>
                  </a:lnTo>
                  <a:lnTo>
                    <a:pt x="126" y="806"/>
                  </a:lnTo>
                  <a:lnTo>
                    <a:pt x="111" y="789"/>
                  </a:lnTo>
                  <a:lnTo>
                    <a:pt x="97" y="770"/>
                  </a:lnTo>
                  <a:lnTo>
                    <a:pt x="83" y="751"/>
                  </a:lnTo>
                  <a:lnTo>
                    <a:pt x="71" y="731"/>
                  </a:lnTo>
                  <a:lnTo>
                    <a:pt x="59" y="712"/>
                  </a:lnTo>
                  <a:lnTo>
                    <a:pt x="49" y="691"/>
                  </a:lnTo>
                  <a:lnTo>
                    <a:pt x="38" y="669"/>
                  </a:lnTo>
                  <a:lnTo>
                    <a:pt x="30" y="647"/>
                  </a:lnTo>
                  <a:lnTo>
                    <a:pt x="22" y="625"/>
                  </a:lnTo>
                  <a:lnTo>
                    <a:pt x="16" y="602"/>
                  </a:lnTo>
                  <a:lnTo>
                    <a:pt x="11" y="579"/>
                  </a:lnTo>
                  <a:lnTo>
                    <a:pt x="6" y="555"/>
                  </a:lnTo>
                  <a:lnTo>
                    <a:pt x="4" y="531"/>
                  </a:lnTo>
                  <a:lnTo>
                    <a:pt x="1" y="507"/>
                  </a:lnTo>
                  <a:lnTo>
                    <a:pt x="0" y="482"/>
                  </a:lnTo>
                  <a:lnTo>
                    <a:pt x="0" y="482"/>
                  </a:lnTo>
                  <a:lnTo>
                    <a:pt x="1" y="457"/>
                  </a:lnTo>
                  <a:lnTo>
                    <a:pt x="4" y="433"/>
                  </a:lnTo>
                  <a:lnTo>
                    <a:pt x="6" y="409"/>
                  </a:lnTo>
                  <a:lnTo>
                    <a:pt x="11" y="384"/>
                  </a:lnTo>
                  <a:lnTo>
                    <a:pt x="16" y="361"/>
                  </a:lnTo>
                  <a:lnTo>
                    <a:pt x="22" y="338"/>
                  </a:lnTo>
                  <a:lnTo>
                    <a:pt x="30" y="316"/>
                  </a:lnTo>
                  <a:lnTo>
                    <a:pt x="38" y="295"/>
                  </a:lnTo>
                  <a:lnTo>
                    <a:pt x="49" y="273"/>
                  </a:lnTo>
                  <a:lnTo>
                    <a:pt x="59" y="252"/>
                  </a:lnTo>
                  <a:lnTo>
                    <a:pt x="71" y="232"/>
                  </a:lnTo>
                  <a:lnTo>
                    <a:pt x="83" y="213"/>
                  </a:lnTo>
                  <a:lnTo>
                    <a:pt x="97" y="193"/>
                  </a:lnTo>
                  <a:lnTo>
                    <a:pt x="111" y="176"/>
                  </a:lnTo>
                  <a:lnTo>
                    <a:pt x="126" y="157"/>
                  </a:lnTo>
                  <a:lnTo>
                    <a:pt x="142" y="141"/>
                  </a:lnTo>
                  <a:lnTo>
                    <a:pt x="158" y="125"/>
                  </a:lnTo>
                  <a:lnTo>
                    <a:pt x="177" y="110"/>
                  </a:lnTo>
                  <a:lnTo>
                    <a:pt x="194" y="95"/>
                  </a:lnTo>
                  <a:lnTo>
                    <a:pt x="213" y="82"/>
                  </a:lnTo>
                  <a:lnTo>
                    <a:pt x="233" y="70"/>
                  </a:lnTo>
                  <a:lnTo>
                    <a:pt x="253" y="58"/>
                  </a:lnTo>
                  <a:lnTo>
                    <a:pt x="273" y="48"/>
                  </a:lnTo>
                  <a:lnTo>
                    <a:pt x="295" y="38"/>
                  </a:lnTo>
                  <a:lnTo>
                    <a:pt x="317" y="29"/>
                  </a:lnTo>
                  <a:lnTo>
                    <a:pt x="339" y="21"/>
                  </a:lnTo>
                  <a:lnTo>
                    <a:pt x="362" y="16"/>
                  </a:lnTo>
                  <a:lnTo>
                    <a:pt x="385" y="10"/>
                  </a:lnTo>
                  <a:lnTo>
                    <a:pt x="409" y="5"/>
                  </a:lnTo>
                  <a:lnTo>
                    <a:pt x="433" y="3"/>
                  </a:lnTo>
                  <a:lnTo>
                    <a:pt x="458" y="1"/>
                  </a:lnTo>
                  <a:lnTo>
                    <a:pt x="483" y="0"/>
                  </a:lnTo>
                  <a:lnTo>
                    <a:pt x="483" y="0"/>
                  </a:lnTo>
                  <a:lnTo>
                    <a:pt x="507" y="1"/>
                  </a:lnTo>
                  <a:lnTo>
                    <a:pt x="531" y="3"/>
                  </a:lnTo>
                  <a:lnTo>
                    <a:pt x="556" y="5"/>
                  </a:lnTo>
                  <a:lnTo>
                    <a:pt x="580" y="10"/>
                  </a:lnTo>
                  <a:lnTo>
                    <a:pt x="603" y="16"/>
                  </a:lnTo>
                  <a:lnTo>
                    <a:pt x="626" y="21"/>
                  </a:lnTo>
                  <a:lnTo>
                    <a:pt x="648" y="29"/>
                  </a:lnTo>
                  <a:lnTo>
                    <a:pt x="670" y="38"/>
                  </a:lnTo>
                  <a:lnTo>
                    <a:pt x="692" y="48"/>
                  </a:lnTo>
                  <a:lnTo>
                    <a:pt x="712" y="58"/>
                  </a:lnTo>
                  <a:lnTo>
                    <a:pt x="732" y="70"/>
                  </a:lnTo>
                  <a:lnTo>
                    <a:pt x="751" y="82"/>
                  </a:lnTo>
                  <a:lnTo>
                    <a:pt x="771" y="95"/>
                  </a:lnTo>
                  <a:lnTo>
                    <a:pt x="789" y="110"/>
                  </a:lnTo>
                  <a:lnTo>
                    <a:pt x="807" y="125"/>
                  </a:lnTo>
                  <a:lnTo>
                    <a:pt x="823" y="141"/>
                  </a:lnTo>
                  <a:lnTo>
                    <a:pt x="839" y="157"/>
                  </a:lnTo>
                  <a:lnTo>
                    <a:pt x="854" y="176"/>
                  </a:lnTo>
                  <a:lnTo>
                    <a:pt x="869" y="193"/>
                  </a:lnTo>
                  <a:lnTo>
                    <a:pt x="882" y="213"/>
                  </a:lnTo>
                  <a:lnTo>
                    <a:pt x="894" y="232"/>
                  </a:lnTo>
                  <a:lnTo>
                    <a:pt x="906" y="252"/>
                  </a:lnTo>
                  <a:lnTo>
                    <a:pt x="917" y="273"/>
                  </a:lnTo>
                  <a:lnTo>
                    <a:pt x="927" y="295"/>
                  </a:lnTo>
                  <a:lnTo>
                    <a:pt x="935" y="316"/>
                  </a:lnTo>
                  <a:lnTo>
                    <a:pt x="943" y="338"/>
                  </a:lnTo>
                  <a:lnTo>
                    <a:pt x="950" y="361"/>
                  </a:lnTo>
                  <a:lnTo>
                    <a:pt x="954" y="384"/>
                  </a:lnTo>
                  <a:lnTo>
                    <a:pt x="959" y="409"/>
                  </a:lnTo>
                  <a:lnTo>
                    <a:pt x="962" y="433"/>
                  </a:lnTo>
                  <a:lnTo>
                    <a:pt x="963" y="457"/>
                  </a:lnTo>
                  <a:lnTo>
                    <a:pt x="965" y="482"/>
                  </a:lnTo>
                  <a:lnTo>
                    <a:pt x="965" y="48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userDrawn="1"/>
          </p:nvSpPr>
          <p:spPr bwMode="auto">
            <a:xfrm>
              <a:off x="2672" y="1966"/>
              <a:ext cx="198" cy="198"/>
            </a:xfrm>
            <a:custGeom>
              <a:avLst/>
              <a:gdLst>
                <a:gd name="T0" fmla="*/ 179 w 396"/>
                <a:gd name="T1" fmla="*/ 396 h 397"/>
                <a:gd name="T2" fmla="*/ 122 w 396"/>
                <a:gd name="T3" fmla="*/ 382 h 397"/>
                <a:gd name="T4" fmla="*/ 73 w 396"/>
                <a:gd name="T5" fmla="*/ 352 h 397"/>
                <a:gd name="T6" fmla="*/ 45 w 396"/>
                <a:gd name="T7" fmla="*/ 324 h 397"/>
                <a:gd name="T8" fmla="*/ 15 w 396"/>
                <a:gd name="T9" fmla="*/ 273 h 397"/>
                <a:gd name="T10" fmla="*/ 1 w 396"/>
                <a:gd name="T11" fmla="*/ 218 h 397"/>
                <a:gd name="T12" fmla="*/ 4 w 396"/>
                <a:gd name="T13" fmla="*/ 160 h 397"/>
                <a:gd name="T14" fmla="*/ 23 w 396"/>
                <a:gd name="T15" fmla="*/ 106 h 397"/>
                <a:gd name="T16" fmla="*/ 58 w 396"/>
                <a:gd name="T17" fmla="*/ 59 h 397"/>
                <a:gd name="T18" fmla="*/ 89 w 396"/>
                <a:gd name="T19" fmla="*/ 34 h 397"/>
                <a:gd name="T20" fmla="*/ 141 w 396"/>
                <a:gd name="T21" fmla="*/ 10 h 397"/>
                <a:gd name="T22" fmla="*/ 198 w 396"/>
                <a:gd name="T23" fmla="*/ 0 h 397"/>
                <a:gd name="T24" fmla="*/ 237 w 396"/>
                <a:gd name="T25" fmla="*/ 4 h 397"/>
                <a:gd name="T26" fmla="*/ 292 w 396"/>
                <a:gd name="T27" fmla="*/ 23 h 397"/>
                <a:gd name="T28" fmla="*/ 339 w 396"/>
                <a:gd name="T29" fmla="*/ 59 h 397"/>
                <a:gd name="T30" fmla="*/ 364 w 396"/>
                <a:gd name="T31" fmla="*/ 89 h 397"/>
                <a:gd name="T32" fmla="*/ 388 w 396"/>
                <a:gd name="T33" fmla="*/ 142 h 397"/>
                <a:gd name="T34" fmla="*/ 396 w 396"/>
                <a:gd name="T35" fmla="*/ 199 h 397"/>
                <a:gd name="T36" fmla="*/ 388 w 396"/>
                <a:gd name="T37" fmla="*/ 255 h 397"/>
                <a:gd name="T38" fmla="*/ 364 w 396"/>
                <a:gd name="T39" fmla="*/ 308 h 397"/>
                <a:gd name="T40" fmla="*/ 339 w 396"/>
                <a:gd name="T41" fmla="*/ 339 h 397"/>
                <a:gd name="T42" fmla="*/ 292 w 396"/>
                <a:gd name="T43" fmla="*/ 374 h 397"/>
                <a:gd name="T44" fmla="*/ 237 w 396"/>
                <a:gd name="T45" fmla="*/ 393 h 397"/>
                <a:gd name="T46" fmla="*/ 198 w 396"/>
                <a:gd name="T47" fmla="*/ 397 h 397"/>
                <a:gd name="T48" fmla="*/ 180 w 396"/>
                <a:gd name="T49" fmla="*/ 12 h 397"/>
                <a:gd name="T50" fmla="*/ 127 w 396"/>
                <a:gd name="T51" fmla="*/ 26 h 397"/>
                <a:gd name="T52" fmla="*/ 80 w 396"/>
                <a:gd name="T53" fmla="*/ 53 h 397"/>
                <a:gd name="T54" fmla="*/ 53 w 396"/>
                <a:gd name="T55" fmla="*/ 80 h 397"/>
                <a:gd name="T56" fmla="*/ 24 w 396"/>
                <a:gd name="T57" fmla="*/ 128 h 397"/>
                <a:gd name="T58" fmla="*/ 12 w 396"/>
                <a:gd name="T59" fmla="*/ 181 h 397"/>
                <a:gd name="T60" fmla="*/ 14 w 396"/>
                <a:gd name="T61" fmla="*/ 234 h 397"/>
                <a:gd name="T62" fmla="*/ 32 w 396"/>
                <a:gd name="T63" fmla="*/ 286 h 397"/>
                <a:gd name="T64" fmla="*/ 66 w 396"/>
                <a:gd name="T65" fmla="*/ 331 h 397"/>
                <a:gd name="T66" fmla="*/ 95 w 396"/>
                <a:gd name="T67" fmla="*/ 355 h 397"/>
                <a:gd name="T68" fmla="*/ 144 w 396"/>
                <a:gd name="T69" fmla="*/ 378 h 397"/>
                <a:gd name="T70" fmla="*/ 198 w 396"/>
                <a:gd name="T71" fmla="*/ 386 h 397"/>
                <a:gd name="T72" fmla="*/ 235 w 396"/>
                <a:gd name="T73" fmla="*/ 383 h 397"/>
                <a:gd name="T74" fmla="*/ 287 w 396"/>
                <a:gd name="T75" fmla="*/ 364 h 397"/>
                <a:gd name="T76" fmla="*/ 331 w 396"/>
                <a:gd name="T77" fmla="*/ 331 h 397"/>
                <a:gd name="T78" fmla="*/ 355 w 396"/>
                <a:gd name="T79" fmla="*/ 302 h 397"/>
                <a:gd name="T80" fmla="*/ 378 w 396"/>
                <a:gd name="T81" fmla="*/ 253 h 397"/>
                <a:gd name="T82" fmla="*/ 386 w 396"/>
                <a:gd name="T83" fmla="*/ 199 h 397"/>
                <a:gd name="T84" fmla="*/ 378 w 396"/>
                <a:gd name="T85" fmla="*/ 146 h 397"/>
                <a:gd name="T86" fmla="*/ 355 w 396"/>
                <a:gd name="T87" fmla="*/ 96 h 397"/>
                <a:gd name="T88" fmla="*/ 331 w 396"/>
                <a:gd name="T89" fmla="*/ 66 h 397"/>
                <a:gd name="T90" fmla="*/ 287 w 396"/>
                <a:gd name="T91" fmla="*/ 34 h 397"/>
                <a:gd name="T92" fmla="*/ 235 w 396"/>
                <a:gd name="T93" fmla="*/ 15 h 397"/>
                <a:gd name="T94" fmla="*/ 198 w 396"/>
                <a:gd name="T95" fmla="*/ 1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 h="397">
                  <a:moveTo>
                    <a:pt x="198" y="397"/>
                  </a:moveTo>
                  <a:lnTo>
                    <a:pt x="198" y="397"/>
                  </a:lnTo>
                  <a:lnTo>
                    <a:pt x="179" y="396"/>
                  </a:lnTo>
                  <a:lnTo>
                    <a:pt x="159" y="393"/>
                  </a:lnTo>
                  <a:lnTo>
                    <a:pt x="141" y="389"/>
                  </a:lnTo>
                  <a:lnTo>
                    <a:pt x="122" y="382"/>
                  </a:lnTo>
                  <a:lnTo>
                    <a:pt x="105" y="374"/>
                  </a:lnTo>
                  <a:lnTo>
                    <a:pt x="89" y="363"/>
                  </a:lnTo>
                  <a:lnTo>
                    <a:pt x="73" y="352"/>
                  </a:lnTo>
                  <a:lnTo>
                    <a:pt x="58" y="339"/>
                  </a:lnTo>
                  <a:lnTo>
                    <a:pt x="58" y="339"/>
                  </a:lnTo>
                  <a:lnTo>
                    <a:pt x="45" y="324"/>
                  </a:lnTo>
                  <a:lnTo>
                    <a:pt x="32" y="308"/>
                  </a:lnTo>
                  <a:lnTo>
                    <a:pt x="23" y="291"/>
                  </a:lnTo>
                  <a:lnTo>
                    <a:pt x="15" y="273"/>
                  </a:lnTo>
                  <a:lnTo>
                    <a:pt x="8" y="255"/>
                  </a:lnTo>
                  <a:lnTo>
                    <a:pt x="4" y="237"/>
                  </a:lnTo>
                  <a:lnTo>
                    <a:pt x="1" y="218"/>
                  </a:lnTo>
                  <a:lnTo>
                    <a:pt x="0" y="199"/>
                  </a:lnTo>
                  <a:lnTo>
                    <a:pt x="1" y="180"/>
                  </a:lnTo>
                  <a:lnTo>
                    <a:pt x="4" y="160"/>
                  </a:lnTo>
                  <a:lnTo>
                    <a:pt x="8" y="142"/>
                  </a:lnTo>
                  <a:lnTo>
                    <a:pt x="15" y="124"/>
                  </a:lnTo>
                  <a:lnTo>
                    <a:pt x="23" y="106"/>
                  </a:lnTo>
                  <a:lnTo>
                    <a:pt x="32" y="89"/>
                  </a:lnTo>
                  <a:lnTo>
                    <a:pt x="45" y="74"/>
                  </a:lnTo>
                  <a:lnTo>
                    <a:pt x="58" y="59"/>
                  </a:lnTo>
                  <a:lnTo>
                    <a:pt x="58" y="59"/>
                  </a:lnTo>
                  <a:lnTo>
                    <a:pt x="73" y="45"/>
                  </a:lnTo>
                  <a:lnTo>
                    <a:pt x="89" y="34"/>
                  </a:lnTo>
                  <a:lnTo>
                    <a:pt x="105" y="23"/>
                  </a:lnTo>
                  <a:lnTo>
                    <a:pt x="122" y="15"/>
                  </a:lnTo>
                  <a:lnTo>
                    <a:pt x="141" y="10"/>
                  </a:lnTo>
                  <a:lnTo>
                    <a:pt x="159" y="4"/>
                  </a:lnTo>
                  <a:lnTo>
                    <a:pt x="179" y="1"/>
                  </a:lnTo>
                  <a:lnTo>
                    <a:pt x="198" y="0"/>
                  </a:lnTo>
                  <a:lnTo>
                    <a:pt x="198" y="0"/>
                  </a:lnTo>
                  <a:lnTo>
                    <a:pt x="218" y="1"/>
                  </a:lnTo>
                  <a:lnTo>
                    <a:pt x="237" y="4"/>
                  </a:lnTo>
                  <a:lnTo>
                    <a:pt x="256" y="10"/>
                  </a:lnTo>
                  <a:lnTo>
                    <a:pt x="274" y="15"/>
                  </a:lnTo>
                  <a:lnTo>
                    <a:pt x="292" y="23"/>
                  </a:lnTo>
                  <a:lnTo>
                    <a:pt x="309" y="34"/>
                  </a:lnTo>
                  <a:lnTo>
                    <a:pt x="324" y="45"/>
                  </a:lnTo>
                  <a:lnTo>
                    <a:pt x="339" y="59"/>
                  </a:lnTo>
                  <a:lnTo>
                    <a:pt x="339" y="59"/>
                  </a:lnTo>
                  <a:lnTo>
                    <a:pt x="353" y="74"/>
                  </a:lnTo>
                  <a:lnTo>
                    <a:pt x="364" y="89"/>
                  </a:lnTo>
                  <a:lnTo>
                    <a:pt x="373" y="106"/>
                  </a:lnTo>
                  <a:lnTo>
                    <a:pt x="383" y="124"/>
                  </a:lnTo>
                  <a:lnTo>
                    <a:pt x="388" y="142"/>
                  </a:lnTo>
                  <a:lnTo>
                    <a:pt x="393" y="160"/>
                  </a:lnTo>
                  <a:lnTo>
                    <a:pt x="395" y="180"/>
                  </a:lnTo>
                  <a:lnTo>
                    <a:pt x="396" y="199"/>
                  </a:lnTo>
                  <a:lnTo>
                    <a:pt x="395" y="218"/>
                  </a:lnTo>
                  <a:lnTo>
                    <a:pt x="393" y="237"/>
                  </a:lnTo>
                  <a:lnTo>
                    <a:pt x="388" y="255"/>
                  </a:lnTo>
                  <a:lnTo>
                    <a:pt x="383" y="273"/>
                  </a:lnTo>
                  <a:lnTo>
                    <a:pt x="373" y="291"/>
                  </a:lnTo>
                  <a:lnTo>
                    <a:pt x="364" y="308"/>
                  </a:lnTo>
                  <a:lnTo>
                    <a:pt x="353" y="324"/>
                  </a:lnTo>
                  <a:lnTo>
                    <a:pt x="339" y="339"/>
                  </a:lnTo>
                  <a:lnTo>
                    <a:pt x="339" y="339"/>
                  </a:lnTo>
                  <a:lnTo>
                    <a:pt x="324" y="352"/>
                  </a:lnTo>
                  <a:lnTo>
                    <a:pt x="309" y="363"/>
                  </a:lnTo>
                  <a:lnTo>
                    <a:pt x="292" y="374"/>
                  </a:lnTo>
                  <a:lnTo>
                    <a:pt x="274" y="382"/>
                  </a:lnTo>
                  <a:lnTo>
                    <a:pt x="256" y="389"/>
                  </a:lnTo>
                  <a:lnTo>
                    <a:pt x="237" y="393"/>
                  </a:lnTo>
                  <a:lnTo>
                    <a:pt x="218" y="396"/>
                  </a:lnTo>
                  <a:lnTo>
                    <a:pt x="198" y="397"/>
                  </a:lnTo>
                  <a:lnTo>
                    <a:pt x="198" y="397"/>
                  </a:lnTo>
                  <a:close/>
                  <a:moveTo>
                    <a:pt x="198" y="11"/>
                  </a:moveTo>
                  <a:lnTo>
                    <a:pt x="198" y="11"/>
                  </a:lnTo>
                  <a:lnTo>
                    <a:pt x="180" y="12"/>
                  </a:lnTo>
                  <a:lnTo>
                    <a:pt x="161" y="15"/>
                  </a:lnTo>
                  <a:lnTo>
                    <a:pt x="144" y="19"/>
                  </a:lnTo>
                  <a:lnTo>
                    <a:pt x="127" y="26"/>
                  </a:lnTo>
                  <a:lnTo>
                    <a:pt x="111" y="34"/>
                  </a:lnTo>
                  <a:lnTo>
                    <a:pt x="95" y="43"/>
                  </a:lnTo>
                  <a:lnTo>
                    <a:pt x="80" y="53"/>
                  </a:lnTo>
                  <a:lnTo>
                    <a:pt x="66" y="66"/>
                  </a:lnTo>
                  <a:lnTo>
                    <a:pt x="66" y="66"/>
                  </a:lnTo>
                  <a:lnTo>
                    <a:pt x="53" y="80"/>
                  </a:lnTo>
                  <a:lnTo>
                    <a:pt x="42" y="96"/>
                  </a:lnTo>
                  <a:lnTo>
                    <a:pt x="32" y="111"/>
                  </a:lnTo>
                  <a:lnTo>
                    <a:pt x="24" y="128"/>
                  </a:lnTo>
                  <a:lnTo>
                    <a:pt x="19" y="146"/>
                  </a:lnTo>
                  <a:lnTo>
                    <a:pt x="14" y="163"/>
                  </a:lnTo>
                  <a:lnTo>
                    <a:pt x="12" y="181"/>
                  </a:lnTo>
                  <a:lnTo>
                    <a:pt x="12" y="199"/>
                  </a:lnTo>
                  <a:lnTo>
                    <a:pt x="12" y="217"/>
                  </a:lnTo>
                  <a:lnTo>
                    <a:pt x="14" y="234"/>
                  </a:lnTo>
                  <a:lnTo>
                    <a:pt x="19" y="253"/>
                  </a:lnTo>
                  <a:lnTo>
                    <a:pt x="24" y="269"/>
                  </a:lnTo>
                  <a:lnTo>
                    <a:pt x="32" y="286"/>
                  </a:lnTo>
                  <a:lnTo>
                    <a:pt x="42" y="302"/>
                  </a:lnTo>
                  <a:lnTo>
                    <a:pt x="53" y="317"/>
                  </a:lnTo>
                  <a:lnTo>
                    <a:pt x="66" y="331"/>
                  </a:lnTo>
                  <a:lnTo>
                    <a:pt x="66" y="331"/>
                  </a:lnTo>
                  <a:lnTo>
                    <a:pt x="80" y="344"/>
                  </a:lnTo>
                  <a:lnTo>
                    <a:pt x="95" y="355"/>
                  </a:lnTo>
                  <a:lnTo>
                    <a:pt x="111" y="364"/>
                  </a:lnTo>
                  <a:lnTo>
                    <a:pt x="127" y="372"/>
                  </a:lnTo>
                  <a:lnTo>
                    <a:pt x="144" y="378"/>
                  </a:lnTo>
                  <a:lnTo>
                    <a:pt x="161" y="383"/>
                  </a:lnTo>
                  <a:lnTo>
                    <a:pt x="180" y="385"/>
                  </a:lnTo>
                  <a:lnTo>
                    <a:pt x="198" y="386"/>
                  </a:lnTo>
                  <a:lnTo>
                    <a:pt x="198" y="386"/>
                  </a:lnTo>
                  <a:lnTo>
                    <a:pt x="217" y="385"/>
                  </a:lnTo>
                  <a:lnTo>
                    <a:pt x="235" y="383"/>
                  </a:lnTo>
                  <a:lnTo>
                    <a:pt x="254" y="378"/>
                  </a:lnTo>
                  <a:lnTo>
                    <a:pt x="270" y="372"/>
                  </a:lnTo>
                  <a:lnTo>
                    <a:pt x="287" y="364"/>
                  </a:lnTo>
                  <a:lnTo>
                    <a:pt x="302" y="355"/>
                  </a:lnTo>
                  <a:lnTo>
                    <a:pt x="317" y="344"/>
                  </a:lnTo>
                  <a:lnTo>
                    <a:pt x="331" y="331"/>
                  </a:lnTo>
                  <a:lnTo>
                    <a:pt x="331" y="331"/>
                  </a:lnTo>
                  <a:lnTo>
                    <a:pt x="343" y="317"/>
                  </a:lnTo>
                  <a:lnTo>
                    <a:pt x="355" y="302"/>
                  </a:lnTo>
                  <a:lnTo>
                    <a:pt x="364" y="286"/>
                  </a:lnTo>
                  <a:lnTo>
                    <a:pt x="372" y="269"/>
                  </a:lnTo>
                  <a:lnTo>
                    <a:pt x="378" y="253"/>
                  </a:lnTo>
                  <a:lnTo>
                    <a:pt x="383" y="234"/>
                  </a:lnTo>
                  <a:lnTo>
                    <a:pt x="385" y="217"/>
                  </a:lnTo>
                  <a:lnTo>
                    <a:pt x="386" y="199"/>
                  </a:lnTo>
                  <a:lnTo>
                    <a:pt x="385" y="181"/>
                  </a:lnTo>
                  <a:lnTo>
                    <a:pt x="383" y="163"/>
                  </a:lnTo>
                  <a:lnTo>
                    <a:pt x="378" y="146"/>
                  </a:lnTo>
                  <a:lnTo>
                    <a:pt x="372" y="128"/>
                  </a:lnTo>
                  <a:lnTo>
                    <a:pt x="364" y="111"/>
                  </a:lnTo>
                  <a:lnTo>
                    <a:pt x="355" y="96"/>
                  </a:lnTo>
                  <a:lnTo>
                    <a:pt x="343" y="80"/>
                  </a:lnTo>
                  <a:lnTo>
                    <a:pt x="331" y="66"/>
                  </a:lnTo>
                  <a:lnTo>
                    <a:pt x="331" y="66"/>
                  </a:lnTo>
                  <a:lnTo>
                    <a:pt x="317" y="53"/>
                  </a:lnTo>
                  <a:lnTo>
                    <a:pt x="302" y="43"/>
                  </a:lnTo>
                  <a:lnTo>
                    <a:pt x="287" y="34"/>
                  </a:lnTo>
                  <a:lnTo>
                    <a:pt x="270" y="26"/>
                  </a:lnTo>
                  <a:lnTo>
                    <a:pt x="254" y="19"/>
                  </a:lnTo>
                  <a:lnTo>
                    <a:pt x="235" y="15"/>
                  </a:lnTo>
                  <a:lnTo>
                    <a:pt x="217" y="12"/>
                  </a:lnTo>
                  <a:lnTo>
                    <a:pt x="198" y="11"/>
                  </a:lnTo>
                  <a:lnTo>
                    <a:pt x="19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userDrawn="1"/>
          </p:nvSpPr>
          <p:spPr bwMode="auto">
            <a:xfrm>
              <a:off x="2688" y="1981"/>
              <a:ext cx="167" cy="167"/>
            </a:xfrm>
            <a:custGeom>
              <a:avLst/>
              <a:gdLst>
                <a:gd name="T0" fmla="*/ 151 w 334"/>
                <a:gd name="T1" fmla="*/ 335 h 335"/>
                <a:gd name="T2" fmla="*/ 104 w 334"/>
                <a:gd name="T3" fmla="*/ 322 h 335"/>
                <a:gd name="T4" fmla="*/ 61 w 334"/>
                <a:gd name="T5" fmla="*/ 298 h 335"/>
                <a:gd name="T6" fmla="*/ 38 w 334"/>
                <a:gd name="T7" fmla="*/ 274 h 335"/>
                <a:gd name="T8" fmla="*/ 13 w 334"/>
                <a:gd name="T9" fmla="*/ 232 h 335"/>
                <a:gd name="T10" fmla="*/ 1 w 334"/>
                <a:gd name="T11" fmla="*/ 185 h 335"/>
                <a:gd name="T12" fmla="*/ 1 w 334"/>
                <a:gd name="T13" fmla="*/ 151 h 335"/>
                <a:gd name="T14" fmla="*/ 13 w 334"/>
                <a:gd name="T15" fmla="*/ 104 h 335"/>
                <a:gd name="T16" fmla="*/ 38 w 334"/>
                <a:gd name="T17" fmla="*/ 61 h 335"/>
                <a:gd name="T18" fmla="*/ 61 w 334"/>
                <a:gd name="T19" fmla="*/ 38 h 335"/>
                <a:gd name="T20" fmla="*/ 104 w 334"/>
                <a:gd name="T21" fmla="*/ 13 h 335"/>
                <a:gd name="T22" fmla="*/ 151 w 334"/>
                <a:gd name="T23" fmla="*/ 2 h 335"/>
                <a:gd name="T24" fmla="*/ 185 w 334"/>
                <a:gd name="T25" fmla="*/ 2 h 335"/>
                <a:gd name="T26" fmla="*/ 232 w 334"/>
                <a:gd name="T27" fmla="*/ 13 h 335"/>
                <a:gd name="T28" fmla="*/ 273 w 334"/>
                <a:gd name="T29" fmla="*/ 38 h 335"/>
                <a:gd name="T30" fmla="*/ 297 w 334"/>
                <a:gd name="T31" fmla="*/ 61 h 335"/>
                <a:gd name="T32" fmla="*/ 322 w 334"/>
                <a:gd name="T33" fmla="*/ 104 h 335"/>
                <a:gd name="T34" fmla="*/ 334 w 334"/>
                <a:gd name="T35" fmla="*/ 151 h 335"/>
                <a:gd name="T36" fmla="*/ 334 w 334"/>
                <a:gd name="T37" fmla="*/ 185 h 335"/>
                <a:gd name="T38" fmla="*/ 322 w 334"/>
                <a:gd name="T39" fmla="*/ 232 h 335"/>
                <a:gd name="T40" fmla="*/ 297 w 334"/>
                <a:gd name="T41" fmla="*/ 274 h 335"/>
                <a:gd name="T42" fmla="*/ 273 w 334"/>
                <a:gd name="T43" fmla="*/ 298 h 335"/>
                <a:gd name="T44" fmla="*/ 232 w 334"/>
                <a:gd name="T45" fmla="*/ 322 h 335"/>
                <a:gd name="T46" fmla="*/ 185 w 334"/>
                <a:gd name="T47" fmla="*/ 335 h 335"/>
                <a:gd name="T48" fmla="*/ 167 w 334"/>
                <a:gd name="T49" fmla="*/ 11 h 335"/>
                <a:gd name="T50" fmla="*/ 136 w 334"/>
                <a:gd name="T51" fmla="*/ 14 h 335"/>
                <a:gd name="T52" fmla="*/ 94 w 334"/>
                <a:gd name="T53" fmla="*/ 29 h 335"/>
                <a:gd name="T54" fmla="*/ 57 w 334"/>
                <a:gd name="T55" fmla="*/ 57 h 335"/>
                <a:gd name="T56" fmla="*/ 37 w 334"/>
                <a:gd name="T57" fmla="*/ 81 h 335"/>
                <a:gd name="T58" fmla="*/ 18 w 334"/>
                <a:gd name="T59" fmla="*/ 123 h 335"/>
                <a:gd name="T60" fmla="*/ 11 w 334"/>
                <a:gd name="T61" fmla="*/ 168 h 335"/>
                <a:gd name="T62" fmla="*/ 14 w 334"/>
                <a:gd name="T63" fmla="*/ 199 h 335"/>
                <a:gd name="T64" fmla="*/ 29 w 334"/>
                <a:gd name="T65" fmla="*/ 241 h 335"/>
                <a:gd name="T66" fmla="*/ 57 w 334"/>
                <a:gd name="T67" fmla="*/ 278 h 335"/>
                <a:gd name="T68" fmla="*/ 81 w 334"/>
                <a:gd name="T69" fmla="*/ 298 h 335"/>
                <a:gd name="T70" fmla="*/ 122 w 334"/>
                <a:gd name="T71" fmla="*/ 317 h 335"/>
                <a:gd name="T72" fmla="*/ 167 w 334"/>
                <a:gd name="T73" fmla="*/ 324 h 335"/>
                <a:gd name="T74" fmla="*/ 198 w 334"/>
                <a:gd name="T75" fmla="*/ 321 h 335"/>
                <a:gd name="T76" fmla="*/ 241 w 334"/>
                <a:gd name="T77" fmla="*/ 306 h 335"/>
                <a:gd name="T78" fmla="*/ 278 w 334"/>
                <a:gd name="T79" fmla="*/ 278 h 335"/>
                <a:gd name="T80" fmla="*/ 297 w 334"/>
                <a:gd name="T81" fmla="*/ 255 h 335"/>
                <a:gd name="T82" fmla="*/ 317 w 334"/>
                <a:gd name="T83" fmla="*/ 214 h 335"/>
                <a:gd name="T84" fmla="*/ 324 w 334"/>
                <a:gd name="T85" fmla="*/ 168 h 335"/>
                <a:gd name="T86" fmla="*/ 320 w 334"/>
                <a:gd name="T87" fmla="*/ 136 h 335"/>
                <a:gd name="T88" fmla="*/ 306 w 334"/>
                <a:gd name="T89" fmla="*/ 94 h 335"/>
                <a:gd name="T90" fmla="*/ 278 w 334"/>
                <a:gd name="T91" fmla="*/ 57 h 335"/>
                <a:gd name="T92" fmla="*/ 254 w 334"/>
                <a:gd name="T93" fmla="*/ 37 h 335"/>
                <a:gd name="T94" fmla="*/ 213 w 334"/>
                <a:gd name="T95" fmla="*/ 18 h 335"/>
                <a:gd name="T96" fmla="*/ 167 w 334"/>
                <a:gd name="T97" fmla="*/ 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5">
                  <a:moveTo>
                    <a:pt x="167" y="335"/>
                  </a:moveTo>
                  <a:lnTo>
                    <a:pt x="167" y="335"/>
                  </a:lnTo>
                  <a:lnTo>
                    <a:pt x="151" y="335"/>
                  </a:lnTo>
                  <a:lnTo>
                    <a:pt x="135" y="332"/>
                  </a:lnTo>
                  <a:lnTo>
                    <a:pt x="119" y="328"/>
                  </a:lnTo>
                  <a:lnTo>
                    <a:pt x="104" y="322"/>
                  </a:lnTo>
                  <a:lnTo>
                    <a:pt x="89" y="315"/>
                  </a:lnTo>
                  <a:lnTo>
                    <a:pt x="75" y="307"/>
                  </a:lnTo>
                  <a:lnTo>
                    <a:pt x="61" y="298"/>
                  </a:lnTo>
                  <a:lnTo>
                    <a:pt x="49" y="286"/>
                  </a:lnTo>
                  <a:lnTo>
                    <a:pt x="49" y="286"/>
                  </a:lnTo>
                  <a:lnTo>
                    <a:pt x="38" y="274"/>
                  </a:lnTo>
                  <a:lnTo>
                    <a:pt x="28" y="261"/>
                  </a:lnTo>
                  <a:lnTo>
                    <a:pt x="20" y="247"/>
                  </a:lnTo>
                  <a:lnTo>
                    <a:pt x="13" y="232"/>
                  </a:lnTo>
                  <a:lnTo>
                    <a:pt x="7" y="216"/>
                  </a:lnTo>
                  <a:lnTo>
                    <a:pt x="4" y="201"/>
                  </a:lnTo>
                  <a:lnTo>
                    <a:pt x="1" y="185"/>
                  </a:lnTo>
                  <a:lnTo>
                    <a:pt x="0" y="168"/>
                  </a:lnTo>
                  <a:lnTo>
                    <a:pt x="0" y="168"/>
                  </a:lnTo>
                  <a:lnTo>
                    <a:pt x="1" y="151"/>
                  </a:lnTo>
                  <a:lnTo>
                    <a:pt x="4" y="135"/>
                  </a:lnTo>
                  <a:lnTo>
                    <a:pt x="7" y="119"/>
                  </a:lnTo>
                  <a:lnTo>
                    <a:pt x="13" y="104"/>
                  </a:lnTo>
                  <a:lnTo>
                    <a:pt x="20" y="89"/>
                  </a:lnTo>
                  <a:lnTo>
                    <a:pt x="28" y="75"/>
                  </a:lnTo>
                  <a:lnTo>
                    <a:pt x="38" y="61"/>
                  </a:lnTo>
                  <a:lnTo>
                    <a:pt x="49" y="49"/>
                  </a:lnTo>
                  <a:lnTo>
                    <a:pt x="49" y="49"/>
                  </a:lnTo>
                  <a:lnTo>
                    <a:pt x="61" y="38"/>
                  </a:lnTo>
                  <a:lnTo>
                    <a:pt x="75" y="28"/>
                  </a:lnTo>
                  <a:lnTo>
                    <a:pt x="89" y="20"/>
                  </a:lnTo>
                  <a:lnTo>
                    <a:pt x="104" y="13"/>
                  </a:lnTo>
                  <a:lnTo>
                    <a:pt x="119" y="7"/>
                  </a:lnTo>
                  <a:lnTo>
                    <a:pt x="135" y="4"/>
                  </a:lnTo>
                  <a:lnTo>
                    <a:pt x="151" y="2"/>
                  </a:lnTo>
                  <a:lnTo>
                    <a:pt x="167" y="0"/>
                  </a:lnTo>
                  <a:lnTo>
                    <a:pt x="167" y="0"/>
                  </a:lnTo>
                  <a:lnTo>
                    <a:pt x="185" y="2"/>
                  </a:lnTo>
                  <a:lnTo>
                    <a:pt x="201" y="4"/>
                  </a:lnTo>
                  <a:lnTo>
                    <a:pt x="216" y="7"/>
                  </a:lnTo>
                  <a:lnTo>
                    <a:pt x="232" y="13"/>
                  </a:lnTo>
                  <a:lnTo>
                    <a:pt x="247" y="20"/>
                  </a:lnTo>
                  <a:lnTo>
                    <a:pt x="261" y="28"/>
                  </a:lnTo>
                  <a:lnTo>
                    <a:pt x="273" y="38"/>
                  </a:lnTo>
                  <a:lnTo>
                    <a:pt x="286" y="49"/>
                  </a:lnTo>
                  <a:lnTo>
                    <a:pt x="286" y="49"/>
                  </a:lnTo>
                  <a:lnTo>
                    <a:pt x="297" y="61"/>
                  </a:lnTo>
                  <a:lnTo>
                    <a:pt x="307" y="75"/>
                  </a:lnTo>
                  <a:lnTo>
                    <a:pt x="315" y="89"/>
                  </a:lnTo>
                  <a:lnTo>
                    <a:pt x="322" y="104"/>
                  </a:lnTo>
                  <a:lnTo>
                    <a:pt x="327" y="119"/>
                  </a:lnTo>
                  <a:lnTo>
                    <a:pt x="332" y="135"/>
                  </a:lnTo>
                  <a:lnTo>
                    <a:pt x="334" y="151"/>
                  </a:lnTo>
                  <a:lnTo>
                    <a:pt x="334" y="168"/>
                  </a:lnTo>
                  <a:lnTo>
                    <a:pt x="334" y="168"/>
                  </a:lnTo>
                  <a:lnTo>
                    <a:pt x="334" y="185"/>
                  </a:lnTo>
                  <a:lnTo>
                    <a:pt x="332" y="201"/>
                  </a:lnTo>
                  <a:lnTo>
                    <a:pt x="327" y="216"/>
                  </a:lnTo>
                  <a:lnTo>
                    <a:pt x="322" y="232"/>
                  </a:lnTo>
                  <a:lnTo>
                    <a:pt x="315" y="247"/>
                  </a:lnTo>
                  <a:lnTo>
                    <a:pt x="307" y="261"/>
                  </a:lnTo>
                  <a:lnTo>
                    <a:pt x="297" y="274"/>
                  </a:lnTo>
                  <a:lnTo>
                    <a:pt x="286" y="286"/>
                  </a:lnTo>
                  <a:lnTo>
                    <a:pt x="286" y="286"/>
                  </a:lnTo>
                  <a:lnTo>
                    <a:pt x="273" y="298"/>
                  </a:lnTo>
                  <a:lnTo>
                    <a:pt x="261" y="307"/>
                  </a:lnTo>
                  <a:lnTo>
                    <a:pt x="247" y="315"/>
                  </a:lnTo>
                  <a:lnTo>
                    <a:pt x="232" y="322"/>
                  </a:lnTo>
                  <a:lnTo>
                    <a:pt x="216" y="328"/>
                  </a:lnTo>
                  <a:lnTo>
                    <a:pt x="201" y="332"/>
                  </a:lnTo>
                  <a:lnTo>
                    <a:pt x="185" y="335"/>
                  </a:lnTo>
                  <a:lnTo>
                    <a:pt x="167" y="335"/>
                  </a:lnTo>
                  <a:lnTo>
                    <a:pt x="167" y="335"/>
                  </a:lnTo>
                  <a:close/>
                  <a:moveTo>
                    <a:pt x="167" y="11"/>
                  </a:moveTo>
                  <a:lnTo>
                    <a:pt x="167" y="11"/>
                  </a:lnTo>
                  <a:lnTo>
                    <a:pt x="152" y="12"/>
                  </a:lnTo>
                  <a:lnTo>
                    <a:pt x="136" y="14"/>
                  </a:lnTo>
                  <a:lnTo>
                    <a:pt x="122" y="18"/>
                  </a:lnTo>
                  <a:lnTo>
                    <a:pt x="107" y="23"/>
                  </a:lnTo>
                  <a:lnTo>
                    <a:pt x="94" y="29"/>
                  </a:lnTo>
                  <a:lnTo>
                    <a:pt x="81" y="37"/>
                  </a:lnTo>
                  <a:lnTo>
                    <a:pt x="68" y="47"/>
                  </a:lnTo>
                  <a:lnTo>
                    <a:pt x="57" y="57"/>
                  </a:lnTo>
                  <a:lnTo>
                    <a:pt x="57" y="57"/>
                  </a:lnTo>
                  <a:lnTo>
                    <a:pt x="46" y="68"/>
                  </a:lnTo>
                  <a:lnTo>
                    <a:pt x="37" y="81"/>
                  </a:lnTo>
                  <a:lnTo>
                    <a:pt x="29" y="94"/>
                  </a:lnTo>
                  <a:lnTo>
                    <a:pt x="23" y="108"/>
                  </a:lnTo>
                  <a:lnTo>
                    <a:pt x="18" y="123"/>
                  </a:lnTo>
                  <a:lnTo>
                    <a:pt x="14" y="136"/>
                  </a:lnTo>
                  <a:lnTo>
                    <a:pt x="12" y="153"/>
                  </a:lnTo>
                  <a:lnTo>
                    <a:pt x="11" y="168"/>
                  </a:lnTo>
                  <a:lnTo>
                    <a:pt x="11" y="168"/>
                  </a:lnTo>
                  <a:lnTo>
                    <a:pt x="12" y="184"/>
                  </a:lnTo>
                  <a:lnTo>
                    <a:pt x="14" y="199"/>
                  </a:lnTo>
                  <a:lnTo>
                    <a:pt x="18" y="214"/>
                  </a:lnTo>
                  <a:lnTo>
                    <a:pt x="23" y="227"/>
                  </a:lnTo>
                  <a:lnTo>
                    <a:pt x="29" y="241"/>
                  </a:lnTo>
                  <a:lnTo>
                    <a:pt x="37" y="255"/>
                  </a:lnTo>
                  <a:lnTo>
                    <a:pt x="46" y="267"/>
                  </a:lnTo>
                  <a:lnTo>
                    <a:pt x="57" y="278"/>
                  </a:lnTo>
                  <a:lnTo>
                    <a:pt x="57" y="278"/>
                  </a:lnTo>
                  <a:lnTo>
                    <a:pt x="68" y="288"/>
                  </a:lnTo>
                  <a:lnTo>
                    <a:pt x="81" y="298"/>
                  </a:lnTo>
                  <a:lnTo>
                    <a:pt x="94" y="306"/>
                  </a:lnTo>
                  <a:lnTo>
                    <a:pt x="107" y="313"/>
                  </a:lnTo>
                  <a:lnTo>
                    <a:pt x="122" y="317"/>
                  </a:lnTo>
                  <a:lnTo>
                    <a:pt x="136" y="321"/>
                  </a:lnTo>
                  <a:lnTo>
                    <a:pt x="152" y="323"/>
                  </a:lnTo>
                  <a:lnTo>
                    <a:pt x="167" y="324"/>
                  </a:lnTo>
                  <a:lnTo>
                    <a:pt x="167" y="324"/>
                  </a:lnTo>
                  <a:lnTo>
                    <a:pt x="183" y="323"/>
                  </a:lnTo>
                  <a:lnTo>
                    <a:pt x="198" y="321"/>
                  </a:lnTo>
                  <a:lnTo>
                    <a:pt x="213" y="317"/>
                  </a:lnTo>
                  <a:lnTo>
                    <a:pt x="227" y="313"/>
                  </a:lnTo>
                  <a:lnTo>
                    <a:pt x="241" y="306"/>
                  </a:lnTo>
                  <a:lnTo>
                    <a:pt x="254" y="298"/>
                  </a:lnTo>
                  <a:lnTo>
                    <a:pt x="266" y="288"/>
                  </a:lnTo>
                  <a:lnTo>
                    <a:pt x="278" y="278"/>
                  </a:lnTo>
                  <a:lnTo>
                    <a:pt x="278" y="278"/>
                  </a:lnTo>
                  <a:lnTo>
                    <a:pt x="288" y="267"/>
                  </a:lnTo>
                  <a:lnTo>
                    <a:pt x="297" y="255"/>
                  </a:lnTo>
                  <a:lnTo>
                    <a:pt x="306" y="241"/>
                  </a:lnTo>
                  <a:lnTo>
                    <a:pt x="312" y="227"/>
                  </a:lnTo>
                  <a:lnTo>
                    <a:pt x="317" y="214"/>
                  </a:lnTo>
                  <a:lnTo>
                    <a:pt x="320" y="199"/>
                  </a:lnTo>
                  <a:lnTo>
                    <a:pt x="323" y="184"/>
                  </a:lnTo>
                  <a:lnTo>
                    <a:pt x="324" y="168"/>
                  </a:lnTo>
                  <a:lnTo>
                    <a:pt x="324" y="168"/>
                  </a:lnTo>
                  <a:lnTo>
                    <a:pt x="323" y="153"/>
                  </a:lnTo>
                  <a:lnTo>
                    <a:pt x="320" y="136"/>
                  </a:lnTo>
                  <a:lnTo>
                    <a:pt x="317" y="123"/>
                  </a:lnTo>
                  <a:lnTo>
                    <a:pt x="312" y="108"/>
                  </a:lnTo>
                  <a:lnTo>
                    <a:pt x="306" y="94"/>
                  </a:lnTo>
                  <a:lnTo>
                    <a:pt x="297" y="81"/>
                  </a:lnTo>
                  <a:lnTo>
                    <a:pt x="288" y="68"/>
                  </a:lnTo>
                  <a:lnTo>
                    <a:pt x="278" y="57"/>
                  </a:lnTo>
                  <a:lnTo>
                    <a:pt x="278" y="57"/>
                  </a:lnTo>
                  <a:lnTo>
                    <a:pt x="266" y="47"/>
                  </a:lnTo>
                  <a:lnTo>
                    <a:pt x="254" y="37"/>
                  </a:lnTo>
                  <a:lnTo>
                    <a:pt x="241" y="29"/>
                  </a:lnTo>
                  <a:lnTo>
                    <a:pt x="227" y="23"/>
                  </a:lnTo>
                  <a:lnTo>
                    <a:pt x="213" y="18"/>
                  </a:lnTo>
                  <a:lnTo>
                    <a:pt x="198" y="14"/>
                  </a:lnTo>
                  <a:lnTo>
                    <a:pt x="183" y="12"/>
                  </a:lnTo>
                  <a:lnTo>
                    <a:pt x="167" y="11"/>
                  </a:lnTo>
                  <a:lnTo>
                    <a:pt x="16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2684" y="2133"/>
              <a:ext cx="19" cy="19"/>
            </a:xfrm>
            <a:custGeom>
              <a:avLst/>
              <a:gdLst>
                <a:gd name="T0" fmla="*/ 8 w 39"/>
                <a:gd name="T1" fmla="*/ 40 h 40"/>
                <a:gd name="T2" fmla="*/ 0 w 39"/>
                <a:gd name="T3" fmla="*/ 33 h 40"/>
                <a:gd name="T4" fmla="*/ 32 w 39"/>
                <a:gd name="T5" fmla="*/ 0 h 40"/>
                <a:gd name="T6" fmla="*/ 39 w 39"/>
                <a:gd name="T7" fmla="*/ 9 h 40"/>
                <a:gd name="T8" fmla="*/ 8 w 39"/>
                <a:gd name="T9" fmla="*/ 40 h 40"/>
              </a:gdLst>
              <a:ahLst/>
              <a:cxnLst>
                <a:cxn ang="0">
                  <a:pos x="T0" y="T1"/>
                </a:cxn>
                <a:cxn ang="0">
                  <a:pos x="T2" y="T3"/>
                </a:cxn>
                <a:cxn ang="0">
                  <a:pos x="T4" y="T5"/>
                </a:cxn>
                <a:cxn ang="0">
                  <a:pos x="T6" y="T7"/>
                </a:cxn>
                <a:cxn ang="0">
                  <a:pos x="T8" y="T9"/>
                </a:cxn>
              </a:cxnLst>
              <a:rect l="0" t="0" r="r" b="b"/>
              <a:pathLst>
                <a:path w="39" h="40">
                  <a:moveTo>
                    <a:pt x="8" y="40"/>
                  </a:moveTo>
                  <a:lnTo>
                    <a:pt x="0" y="33"/>
                  </a:lnTo>
                  <a:lnTo>
                    <a:pt x="32" y="0"/>
                  </a:lnTo>
                  <a:lnTo>
                    <a:pt x="39" y="9"/>
                  </a:lnTo>
                  <a:lnTo>
                    <a:pt x="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userDrawn="1"/>
          </p:nvSpPr>
          <p:spPr bwMode="auto">
            <a:xfrm>
              <a:off x="2553" y="2144"/>
              <a:ext cx="139" cy="139"/>
            </a:xfrm>
            <a:custGeom>
              <a:avLst/>
              <a:gdLst>
                <a:gd name="T0" fmla="*/ 27 w 278"/>
                <a:gd name="T1" fmla="*/ 279 h 279"/>
                <a:gd name="T2" fmla="*/ 27 w 278"/>
                <a:gd name="T3" fmla="*/ 279 h 279"/>
                <a:gd name="T4" fmla="*/ 20 w 278"/>
                <a:gd name="T5" fmla="*/ 278 h 279"/>
                <a:gd name="T6" fmla="*/ 15 w 278"/>
                <a:gd name="T7" fmla="*/ 275 h 279"/>
                <a:gd name="T8" fmla="*/ 4 w 278"/>
                <a:gd name="T9" fmla="*/ 264 h 279"/>
                <a:gd name="T10" fmla="*/ 4 w 278"/>
                <a:gd name="T11" fmla="*/ 264 h 279"/>
                <a:gd name="T12" fmla="*/ 1 w 278"/>
                <a:gd name="T13" fmla="*/ 258 h 279"/>
                <a:gd name="T14" fmla="*/ 0 w 278"/>
                <a:gd name="T15" fmla="*/ 253 h 279"/>
                <a:gd name="T16" fmla="*/ 0 w 278"/>
                <a:gd name="T17" fmla="*/ 253 h 279"/>
                <a:gd name="T18" fmla="*/ 1 w 278"/>
                <a:gd name="T19" fmla="*/ 246 h 279"/>
                <a:gd name="T20" fmla="*/ 4 w 278"/>
                <a:gd name="T21" fmla="*/ 240 h 279"/>
                <a:gd name="T22" fmla="*/ 239 w 278"/>
                <a:gd name="T23" fmla="*/ 5 h 279"/>
                <a:gd name="T24" fmla="*/ 239 w 278"/>
                <a:gd name="T25" fmla="*/ 5 h 279"/>
                <a:gd name="T26" fmla="*/ 245 w 278"/>
                <a:gd name="T27" fmla="*/ 2 h 279"/>
                <a:gd name="T28" fmla="*/ 252 w 278"/>
                <a:gd name="T29" fmla="*/ 0 h 279"/>
                <a:gd name="T30" fmla="*/ 252 w 278"/>
                <a:gd name="T31" fmla="*/ 0 h 279"/>
                <a:gd name="T32" fmla="*/ 258 w 278"/>
                <a:gd name="T33" fmla="*/ 2 h 279"/>
                <a:gd name="T34" fmla="*/ 263 w 278"/>
                <a:gd name="T35" fmla="*/ 5 h 279"/>
                <a:gd name="T36" fmla="*/ 274 w 278"/>
                <a:gd name="T37" fmla="*/ 15 h 279"/>
                <a:gd name="T38" fmla="*/ 274 w 278"/>
                <a:gd name="T39" fmla="*/ 15 h 279"/>
                <a:gd name="T40" fmla="*/ 276 w 278"/>
                <a:gd name="T41" fmla="*/ 18 h 279"/>
                <a:gd name="T42" fmla="*/ 277 w 278"/>
                <a:gd name="T43" fmla="*/ 21 h 279"/>
                <a:gd name="T44" fmla="*/ 278 w 278"/>
                <a:gd name="T45" fmla="*/ 28 h 279"/>
                <a:gd name="T46" fmla="*/ 277 w 278"/>
                <a:gd name="T47" fmla="*/ 34 h 279"/>
                <a:gd name="T48" fmla="*/ 276 w 278"/>
                <a:gd name="T49" fmla="*/ 37 h 279"/>
                <a:gd name="T50" fmla="*/ 274 w 278"/>
                <a:gd name="T51" fmla="*/ 40 h 279"/>
                <a:gd name="T52" fmla="*/ 39 w 278"/>
                <a:gd name="T53" fmla="*/ 275 h 279"/>
                <a:gd name="T54" fmla="*/ 39 w 278"/>
                <a:gd name="T55" fmla="*/ 275 h 279"/>
                <a:gd name="T56" fmla="*/ 33 w 278"/>
                <a:gd name="T57" fmla="*/ 278 h 279"/>
                <a:gd name="T58" fmla="*/ 27 w 278"/>
                <a:gd name="T59" fmla="*/ 279 h 279"/>
                <a:gd name="T60" fmla="*/ 27 w 278"/>
                <a:gd name="T61" fmla="*/ 279 h 279"/>
                <a:gd name="T62" fmla="*/ 252 w 278"/>
                <a:gd name="T63" fmla="*/ 11 h 279"/>
                <a:gd name="T64" fmla="*/ 252 w 278"/>
                <a:gd name="T65" fmla="*/ 11 h 279"/>
                <a:gd name="T66" fmla="*/ 250 w 278"/>
                <a:gd name="T67" fmla="*/ 12 h 279"/>
                <a:gd name="T68" fmla="*/ 247 w 278"/>
                <a:gd name="T69" fmla="*/ 13 h 279"/>
                <a:gd name="T70" fmla="*/ 12 w 278"/>
                <a:gd name="T71" fmla="*/ 248 h 279"/>
                <a:gd name="T72" fmla="*/ 12 w 278"/>
                <a:gd name="T73" fmla="*/ 248 h 279"/>
                <a:gd name="T74" fmla="*/ 11 w 278"/>
                <a:gd name="T75" fmla="*/ 250 h 279"/>
                <a:gd name="T76" fmla="*/ 10 w 278"/>
                <a:gd name="T77" fmla="*/ 253 h 279"/>
                <a:gd name="T78" fmla="*/ 10 w 278"/>
                <a:gd name="T79" fmla="*/ 253 h 279"/>
                <a:gd name="T80" fmla="*/ 11 w 278"/>
                <a:gd name="T81" fmla="*/ 255 h 279"/>
                <a:gd name="T82" fmla="*/ 12 w 278"/>
                <a:gd name="T83" fmla="*/ 257 h 279"/>
                <a:gd name="T84" fmla="*/ 23 w 278"/>
                <a:gd name="T85" fmla="*/ 267 h 279"/>
                <a:gd name="T86" fmla="*/ 23 w 278"/>
                <a:gd name="T87" fmla="*/ 267 h 279"/>
                <a:gd name="T88" fmla="*/ 25 w 278"/>
                <a:gd name="T89" fmla="*/ 269 h 279"/>
                <a:gd name="T90" fmla="*/ 27 w 278"/>
                <a:gd name="T91" fmla="*/ 269 h 279"/>
                <a:gd name="T92" fmla="*/ 30 w 278"/>
                <a:gd name="T93" fmla="*/ 269 h 279"/>
                <a:gd name="T94" fmla="*/ 31 w 278"/>
                <a:gd name="T95" fmla="*/ 267 h 279"/>
                <a:gd name="T96" fmla="*/ 267 w 278"/>
                <a:gd name="T97" fmla="*/ 31 h 279"/>
                <a:gd name="T98" fmla="*/ 267 w 278"/>
                <a:gd name="T99" fmla="*/ 31 h 279"/>
                <a:gd name="T100" fmla="*/ 268 w 278"/>
                <a:gd name="T101" fmla="*/ 30 h 279"/>
                <a:gd name="T102" fmla="*/ 268 w 278"/>
                <a:gd name="T103" fmla="*/ 28 h 279"/>
                <a:gd name="T104" fmla="*/ 268 w 278"/>
                <a:gd name="T105" fmla="*/ 25 h 279"/>
                <a:gd name="T106" fmla="*/ 267 w 278"/>
                <a:gd name="T107" fmla="*/ 23 h 279"/>
                <a:gd name="T108" fmla="*/ 257 w 278"/>
                <a:gd name="T109" fmla="*/ 13 h 279"/>
                <a:gd name="T110" fmla="*/ 257 w 278"/>
                <a:gd name="T111" fmla="*/ 13 h 279"/>
                <a:gd name="T112" fmla="*/ 254 w 278"/>
                <a:gd name="T113" fmla="*/ 12 h 279"/>
                <a:gd name="T114" fmla="*/ 252 w 278"/>
                <a:gd name="T115" fmla="*/ 11 h 279"/>
                <a:gd name="T116" fmla="*/ 252 w 278"/>
                <a:gd name="T117" fmla="*/ 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79">
                  <a:moveTo>
                    <a:pt x="27" y="279"/>
                  </a:moveTo>
                  <a:lnTo>
                    <a:pt x="27" y="279"/>
                  </a:lnTo>
                  <a:lnTo>
                    <a:pt x="20" y="278"/>
                  </a:lnTo>
                  <a:lnTo>
                    <a:pt x="15" y="275"/>
                  </a:lnTo>
                  <a:lnTo>
                    <a:pt x="4" y="264"/>
                  </a:lnTo>
                  <a:lnTo>
                    <a:pt x="4" y="264"/>
                  </a:lnTo>
                  <a:lnTo>
                    <a:pt x="1" y="258"/>
                  </a:lnTo>
                  <a:lnTo>
                    <a:pt x="0" y="253"/>
                  </a:lnTo>
                  <a:lnTo>
                    <a:pt x="0" y="253"/>
                  </a:lnTo>
                  <a:lnTo>
                    <a:pt x="1" y="246"/>
                  </a:lnTo>
                  <a:lnTo>
                    <a:pt x="4" y="240"/>
                  </a:lnTo>
                  <a:lnTo>
                    <a:pt x="239" y="5"/>
                  </a:lnTo>
                  <a:lnTo>
                    <a:pt x="239" y="5"/>
                  </a:lnTo>
                  <a:lnTo>
                    <a:pt x="245" y="2"/>
                  </a:lnTo>
                  <a:lnTo>
                    <a:pt x="252" y="0"/>
                  </a:lnTo>
                  <a:lnTo>
                    <a:pt x="252" y="0"/>
                  </a:lnTo>
                  <a:lnTo>
                    <a:pt x="258" y="2"/>
                  </a:lnTo>
                  <a:lnTo>
                    <a:pt x="263" y="5"/>
                  </a:lnTo>
                  <a:lnTo>
                    <a:pt x="274" y="15"/>
                  </a:lnTo>
                  <a:lnTo>
                    <a:pt x="274" y="15"/>
                  </a:lnTo>
                  <a:lnTo>
                    <a:pt x="276" y="18"/>
                  </a:lnTo>
                  <a:lnTo>
                    <a:pt x="277" y="21"/>
                  </a:lnTo>
                  <a:lnTo>
                    <a:pt x="278" y="28"/>
                  </a:lnTo>
                  <a:lnTo>
                    <a:pt x="277" y="34"/>
                  </a:lnTo>
                  <a:lnTo>
                    <a:pt x="276" y="37"/>
                  </a:lnTo>
                  <a:lnTo>
                    <a:pt x="274" y="40"/>
                  </a:lnTo>
                  <a:lnTo>
                    <a:pt x="39" y="275"/>
                  </a:lnTo>
                  <a:lnTo>
                    <a:pt x="39" y="275"/>
                  </a:lnTo>
                  <a:lnTo>
                    <a:pt x="33" y="278"/>
                  </a:lnTo>
                  <a:lnTo>
                    <a:pt x="27" y="279"/>
                  </a:lnTo>
                  <a:lnTo>
                    <a:pt x="27" y="279"/>
                  </a:lnTo>
                  <a:close/>
                  <a:moveTo>
                    <a:pt x="252" y="11"/>
                  </a:moveTo>
                  <a:lnTo>
                    <a:pt x="252" y="11"/>
                  </a:lnTo>
                  <a:lnTo>
                    <a:pt x="250" y="12"/>
                  </a:lnTo>
                  <a:lnTo>
                    <a:pt x="247" y="13"/>
                  </a:lnTo>
                  <a:lnTo>
                    <a:pt x="12" y="248"/>
                  </a:lnTo>
                  <a:lnTo>
                    <a:pt x="12" y="248"/>
                  </a:lnTo>
                  <a:lnTo>
                    <a:pt x="11" y="250"/>
                  </a:lnTo>
                  <a:lnTo>
                    <a:pt x="10" y="253"/>
                  </a:lnTo>
                  <a:lnTo>
                    <a:pt x="10" y="253"/>
                  </a:lnTo>
                  <a:lnTo>
                    <a:pt x="11" y="255"/>
                  </a:lnTo>
                  <a:lnTo>
                    <a:pt x="12" y="257"/>
                  </a:lnTo>
                  <a:lnTo>
                    <a:pt x="23" y="267"/>
                  </a:lnTo>
                  <a:lnTo>
                    <a:pt x="23" y="267"/>
                  </a:lnTo>
                  <a:lnTo>
                    <a:pt x="25" y="269"/>
                  </a:lnTo>
                  <a:lnTo>
                    <a:pt x="27" y="269"/>
                  </a:lnTo>
                  <a:lnTo>
                    <a:pt x="30" y="269"/>
                  </a:lnTo>
                  <a:lnTo>
                    <a:pt x="31" y="267"/>
                  </a:lnTo>
                  <a:lnTo>
                    <a:pt x="267" y="31"/>
                  </a:lnTo>
                  <a:lnTo>
                    <a:pt x="267" y="31"/>
                  </a:lnTo>
                  <a:lnTo>
                    <a:pt x="268" y="30"/>
                  </a:lnTo>
                  <a:lnTo>
                    <a:pt x="268" y="28"/>
                  </a:lnTo>
                  <a:lnTo>
                    <a:pt x="268" y="25"/>
                  </a:lnTo>
                  <a:lnTo>
                    <a:pt x="267" y="23"/>
                  </a:lnTo>
                  <a:lnTo>
                    <a:pt x="257" y="13"/>
                  </a:lnTo>
                  <a:lnTo>
                    <a:pt x="257" y="13"/>
                  </a:lnTo>
                  <a:lnTo>
                    <a:pt x="254" y="12"/>
                  </a:lnTo>
                  <a:lnTo>
                    <a:pt x="252" y="11"/>
                  </a:lnTo>
                  <a:lnTo>
                    <a:pt x="25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userDrawn="1"/>
          </p:nvSpPr>
          <p:spPr bwMode="auto">
            <a:xfrm>
              <a:off x="3802" y="1982"/>
              <a:ext cx="224" cy="303"/>
            </a:xfrm>
            <a:custGeom>
              <a:avLst/>
              <a:gdLst>
                <a:gd name="T0" fmla="*/ 225 w 448"/>
                <a:gd name="T1" fmla="*/ 0 h 607"/>
                <a:gd name="T2" fmla="*/ 180 w 448"/>
                <a:gd name="T3" fmla="*/ 4 h 607"/>
                <a:gd name="T4" fmla="*/ 137 w 448"/>
                <a:gd name="T5" fmla="*/ 17 h 607"/>
                <a:gd name="T6" fmla="*/ 99 w 448"/>
                <a:gd name="T7" fmla="*/ 38 h 607"/>
                <a:gd name="T8" fmla="*/ 66 w 448"/>
                <a:gd name="T9" fmla="*/ 65 h 607"/>
                <a:gd name="T10" fmla="*/ 40 w 448"/>
                <a:gd name="T11" fmla="*/ 99 h 607"/>
                <a:gd name="T12" fmla="*/ 19 w 448"/>
                <a:gd name="T13" fmla="*/ 137 h 607"/>
                <a:gd name="T14" fmla="*/ 5 w 448"/>
                <a:gd name="T15" fmla="*/ 178 h 607"/>
                <a:gd name="T16" fmla="*/ 0 w 448"/>
                <a:gd name="T17" fmla="*/ 223 h 607"/>
                <a:gd name="T18" fmla="*/ 2 w 448"/>
                <a:gd name="T19" fmla="*/ 236 h 607"/>
                <a:gd name="T20" fmla="*/ 6 w 448"/>
                <a:gd name="T21" fmla="*/ 261 h 607"/>
                <a:gd name="T22" fmla="*/ 15 w 448"/>
                <a:gd name="T23" fmla="*/ 290 h 607"/>
                <a:gd name="T24" fmla="*/ 36 w 448"/>
                <a:gd name="T25" fmla="*/ 335 h 607"/>
                <a:gd name="T26" fmla="*/ 72 w 448"/>
                <a:gd name="T27" fmla="*/ 399 h 607"/>
                <a:gd name="T28" fmla="*/ 113 w 448"/>
                <a:gd name="T29" fmla="*/ 462 h 607"/>
                <a:gd name="T30" fmla="*/ 154 w 448"/>
                <a:gd name="T31" fmla="*/ 518 h 607"/>
                <a:gd name="T32" fmla="*/ 215 w 448"/>
                <a:gd name="T33" fmla="*/ 596 h 607"/>
                <a:gd name="T34" fmla="*/ 225 w 448"/>
                <a:gd name="T35" fmla="*/ 607 h 607"/>
                <a:gd name="T36" fmla="*/ 260 w 448"/>
                <a:gd name="T37" fmla="*/ 564 h 607"/>
                <a:gd name="T38" fmla="*/ 316 w 448"/>
                <a:gd name="T39" fmla="*/ 492 h 607"/>
                <a:gd name="T40" fmla="*/ 357 w 448"/>
                <a:gd name="T41" fmla="*/ 431 h 607"/>
                <a:gd name="T42" fmla="*/ 397 w 448"/>
                <a:gd name="T43" fmla="*/ 367 h 607"/>
                <a:gd name="T44" fmla="*/ 428 w 448"/>
                <a:gd name="T45" fmla="*/ 305 h 607"/>
                <a:gd name="T46" fmla="*/ 438 w 448"/>
                <a:gd name="T47" fmla="*/ 275 h 607"/>
                <a:gd name="T48" fmla="*/ 446 w 448"/>
                <a:gd name="T49" fmla="*/ 248 h 607"/>
                <a:gd name="T50" fmla="*/ 448 w 448"/>
                <a:gd name="T51" fmla="*/ 223 h 607"/>
                <a:gd name="T52" fmla="*/ 447 w 448"/>
                <a:gd name="T53" fmla="*/ 200 h 607"/>
                <a:gd name="T54" fmla="*/ 438 w 448"/>
                <a:gd name="T55" fmla="*/ 156 h 607"/>
                <a:gd name="T56" fmla="*/ 421 w 448"/>
                <a:gd name="T57" fmla="*/ 117 h 607"/>
                <a:gd name="T58" fmla="*/ 397 w 448"/>
                <a:gd name="T59" fmla="*/ 81 h 607"/>
                <a:gd name="T60" fmla="*/ 367 w 448"/>
                <a:gd name="T61" fmla="*/ 50 h 607"/>
                <a:gd name="T62" fmla="*/ 331 w 448"/>
                <a:gd name="T63" fmla="*/ 26 h 607"/>
                <a:gd name="T64" fmla="*/ 291 w 448"/>
                <a:gd name="T65" fmla="*/ 10 h 607"/>
                <a:gd name="T66" fmla="*/ 247 w 448"/>
                <a:gd name="T67" fmla="*/ 1 h 607"/>
                <a:gd name="T68" fmla="*/ 225 w 448"/>
                <a:gd name="T69" fmla="*/ 0 h 607"/>
                <a:gd name="T70" fmla="*/ 225 w 448"/>
                <a:gd name="T71" fmla="*/ 288 h 607"/>
                <a:gd name="T72" fmla="*/ 210 w 448"/>
                <a:gd name="T73" fmla="*/ 286 h 607"/>
                <a:gd name="T74" fmla="*/ 197 w 448"/>
                <a:gd name="T75" fmla="*/ 282 h 607"/>
                <a:gd name="T76" fmla="*/ 174 w 448"/>
                <a:gd name="T77" fmla="*/ 267 h 607"/>
                <a:gd name="T78" fmla="*/ 158 w 448"/>
                <a:gd name="T79" fmla="*/ 244 h 607"/>
                <a:gd name="T80" fmla="*/ 155 w 448"/>
                <a:gd name="T81" fmla="*/ 230 h 607"/>
                <a:gd name="T82" fmla="*/ 152 w 448"/>
                <a:gd name="T83" fmla="*/ 216 h 607"/>
                <a:gd name="T84" fmla="*/ 154 w 448"/>
                <a:gd name="T85" fmla="*/ 208 h 607"/>
                <a:gd name="T86" fmla="*/ 156 w 448"/>
                <a:gd name="T87" fmla="*/ 194 h 607"/>
                <a:gd name="T88" fmla="*/ 165 w 448"/>
                <a:gd name="T89" fmla="*/ 176 h 607"/>
                <a:gd name="T90" fmla="*/ 185 w 448"/>
                <a:gd name="T91" fmla="*/ 156 h 607"/>
                <a:gd name="T92" fmla="*/ 203 w 448"/>
                <a:gd name="T93" fmla="*/ 147 h 607"/>
                <a:gd name="T94" fmla="*/ 217 w 448"/>
                <a:gd name="T95" fmla="*/ 145 h 607"/>
                <a:gd name="T96" fmla="*/ 225 w 448"/>
                <a:gd name="T97" fmla="*/ 144 h 607"/>
                <a:gd name="T98" fmla="*/ 239 w 448"/>
                <a:gd name="T99" fmla="*/ 146 h 607"/>
                <a:gd name="T100" fmla="*/ 253 w 448"/>
                <a:gd name="T101" fmla="*/ 149 h 607"/>
                <a:gd name="T102" fmla="*/ 276 w 448"/>
                <a:gd name="T103" fmla="*/ 164 h 607"/>
                <a:gd name="T104" fmla="*/ 291 w 448"/>
                <a:gd name="T105" fmla="*/ 187 h 607"/>
                <a:gd name="T106" fmla="*/ 295 w 448"/>
                <a:gd name="T107" fmla="*/ 201 h 607"/>
                <a:gd name="T108" fmla="*/ 296 w 448"/>
                <a:gd name="T109" fmla="*/ 216 h 607"/>
                <a:gd name="T110" fmla="*/ 296 w 448"/>
                <a:gd name="T111" fmla="*/ 223 h 607"/>
                <a:gd name="T112" fmla="*/ 293 w 448"/>
                <a:gd name="T113" fmla="*/ 237 h 607"/>
                <a:gd name="T114" fmla="*/ 284 w 448"/>
                <a:gd name="T115" fmla="*/ 255 h 607"/>
                <a:gd name="T116" fmla="*/ 265 w 448"/>
                <a:gd name="T117" fmla="*/ 275 h 607"/>
                <a:gd name="T118" fmla="*/ 246 w 448"/>
                <a:gd name="T119" fmla="*/ 284 h 607"/>
                <a:gd name="T120" fmla="*/ 232 w 448"/>
                <a:gd name="T121" fmla="*/ 288 h 607"/>
                <a:gd name="T122" fmla="*/ 225 w 448"/>
                <a:gd name="T123" fmla="*/ 28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607">
                  <a:moveTo>
                    <a:pt x="225" y="0"/>
                  </a:moveTo>
                  <a:lnTo>
                    <a:pt x="225" y="0"/>
                  </a:lnTo>
                  <a:lnTo>
                    <a:pt x="202" y="1"/>
                  </a:lnTo>
                  <a:lnTo>
                    <a:pt x="180" y="4"/>
                  </a:lnTo>
                  <a:lnTo>
                    <a:pt x="158" y="10"/>
                  </a:lnTo>
                  <a:lnTo>
                    <a:pt x="137" y="17"/>
                  </a:lnTo>
                  <a:lnTo>
                    <a:pt x="118" y="26"/>
                  </a:lnTo>
                  <a:lnTo>
                    <a:pt x="99" y="38"/>
                  </a:lnTo>
                  <a:lnTo>
                    <a:pt x="82" y="50"/>
                  </a:lnTo>
                  <a:lnTo>
                    <a:pt x="66" y="65"/>
                  </a:lnTo>
                  <a:lnTo>
                    <a:pt x="52" y="81"/>
                  </a:lnTo>
                  <a:lnTo>
                    <a:pt x="40" y="99"/>
                  </a:lnTo>
                  <a:lnTo>
                    <a:pt x="28" y="117"/>
                  </a:lnTo>
                  <a:lnTo>
                    <a:pt x="19" y="137"/>
                  </a:lnTo>
                  <a:lnTo>
                    <a:pt x="11" y="156"/>
                  </a:lnTo>
                  <a:lnTo>
                    <a:pt x="5" y="178"/>
                  </a:lnTo>
                  <a:lnTo>
                    <a:pt x="2" y="200"/>
                  </a:lnTo>
                  <a:lnTo>
                    <a:pt x="0" y="223"/>
                  </a:lnTo>
                  <a:lnTo>
                    <a:pt x="0" y="223"/>
                  </a:lnTo>
                  <a:lnTo>
                    <a:pt x="2" y="236"/>
                  </a:lnTo>
                  <a:lnTo>
                    <a:pt x="4" y="248"/>
                  </a:lnTo>
                  <a:lnTo>
                    <a:pt x="6" y="261"/>
                  </a:lnTo>
                  <a:lnTo>
                    <a:pt x="11" y="275"/>
                  </a:lnTo>
                  <a:lnTo>
                    <a:pt x="15" y="290"/>
                  </a:lnTo>
                  <a:lnTo>
                    <a:pt x="21" y="305"/>
                  </a:lnTo>
                  <a:lnTo>
                    <a:pt x="36" y="335"/>
                  </a:lnTo>
                  <a:lnTo>
                    <a:pt x="53" y="367"/>
                  </a:lnTo>
                  <a:lnTo>
                    <a:pt x="72" y="399"/>
                  </a:lnTo>
                  <a:lnTo>
                    <a:pt x="91" y="431"/>
                  </a:lnTo>
                  <a:lnTo>
                    <a:pt x="113" y="462"/>
                  </a:lnTo>
                  <a:lnTo>
                    <a:pt x="134" y="492"/>
                  </a:lnTo>
                  <a:lnTo>
                    <a:pt x="154" y="518"/>
                  </a:lnTo>
                  <a:lnTo>
                    <a:pt x="189" y="564"/>
                  </a:lnTo>
                  <a:lnTo>
                    <a:pt x="215" y="596"/>
                  </a:lnTo>
                  <a:lnTo>
                    <a:pt x="225" y="607"/>
                  </a:lnTo>
                  <a:lnTo>
                    <a:pt x="225" y="607"/>
                  </a:lnTo>
                  <a:lnTo>
                    <a:pt x="234" y="596"/>
                  </a:lnTo>
                  <a:lnTo>
                    <a:pt x="260" y="564"/>
                  </a:lnTo>
                  <a:lnTo>
                    <a:pt x="295" y="518"/>
                  </a:lnTo>
                  <a:lnTo>
                    <a:pt x="316" y="492"/>
                  </a:lnTo>
                  <a:lnTo>
                    <a:pt x="337" y="462"/>
                  </a:lnTo>
                  <a:lnTo>
                    <a:pt x="357" y="431"/>
                  </a:lnTo>
                  <a:lnTo>
                    <a:pt x="377" y="399"/>
                  </a:lnTo>
                  <a:lnTo>
                    <a:pt x="397" y="367"/>
                  </a:lnTo>
                  <a:lnTo>
                    <a:pt x="413" y="335"/>
                  </a:lnTo>
                  <a:lnTo>
                    <a:pt x="428" y="305"/>
                  </a:lnTo>
                  <a:lnTo>
                    <a:pt x="434" y="290"/>
                  </a:lnTo>
                  <a:lnTo>
                    <a:pt x="438" y="275"/>
                  </a:lnTo>
                  <a:lnTo>
                    <a:pt x="443" y="261"/>
                  </a:lnTo>
                  <a:lnTo>
                    <a:pt x="446" y="248"/>
                  </a:lnTo>
                  <a:lnTo>
                    <a:pt x="447" y="236"/>
                  </a:lnTo>
                  <a:lnTo>
                    <a:pt x="448" y="223"/>
                  </a:lnTo>
                  <a:lnTo>
                    <a:pt x="448" y="223"/>
                  </a:lnTo>
                  <a:lnTo>
                    <a:pt x="447" y="200"/>
                  </a:lnTo>
                  <a:lnTo>
                    <a:pt x="444" y="178"/>
                  </a:lnTo>
                  <a:lnTo>
                    <a:pt x="438" y="156"/>
                  </a:lnTo>
                  <a:lnTo>
                    <a:pt x="430" y="137"/>
                  </a:lnTo>
                  <a:lnTo>
                    <a:pt x="421" y="117"/>
                  </a:lnTo>
                  <a:lnTo>
                    <a:pt x="410" y="99"/>
                  </a:lnTo>
                  <a:lnTo>
                    <a:pt x="397" y="81"/>
                  </a:lnTo>
                  <a:lnTo>
                    <a:pt x="383" y="65"/>
                  </a:lnTo>
                  <a:lnTo>
                    <a:pt x="367" y="50"/>
                  </a:lnTo>
                  <a:lnTo>
                    <a:pt x="349" y="38"/>
                  </a:lnTo>
                  <a:lnTo>
                    <a:pt x="331" y="26"/>
                  </a:lnTo>
                  <a:lnTo>
                    <a:pt x="311" y="17"/>
                  </a:lnTo>
                  <a:lnTo>
                    <a:pt x="291" y="10"/>
                  </a:lnTo>
                  <a:lnTo>
                    <a:pt x="270" y="4"/>
                  </a:lnTo>
                  <a:lnTo>
                    <a:pt x="247" y="1"/>
                  </a:lnTo>
                  <a:lnTo>
                    <a:pt x="225" y="0"/>
                  </a:lnTo>
                  <a:lnTo>
                    <a:pt x="225" y="0"/>
                  </a:lnTo>
                  <a:close/>
                  <a:moveTo>
                    <a:pt x="225" y="288"/>
                  </a:moveTo>
                  <a:lnTo>
                    <a:pt x="225" y="288"/>
                  </a:lnTo>
                  <a:lnTo>
                    <a:pt x="217" y="288"/>
                  </a:lnTo>
                  <a:lnTo>
                    <a:pt x="210" y="286"/>
                  </a:lnTo>
                  <a:lnTo>
                    <a:pt x="203" y="284"/>
                  </a:lnTo>
                  <a:lnTo>
                    <a:pt x="197" y="282"/>
                  </a:lnTo>
                  <a:lnTo>
                    <a:pt x="185" y="275"/>
                  </a:lnTo>
                  <a:lnTo>
                    <a:pt x="174" y="267"/>
                  </a:lnTo>
                  <a:lnTo>
                    <a:pt x="165" y="255"/>
                  </a:lnTo>
                  <a:lnTo>
                    <a:pt x="158" y="244"/>
                  </a:lnTo>
                  <a:lnTo>
                    <a:pt x="156" y="237"/>
                  </a:lnTo>
                  <a:lnTo>
                    <a:pt x="155" y="230"/>
                  </a:lnTo>
                  <a:lnTo>
                    <a:pt x="154" y="223"/>
                  </a:lnTo>
                  <a:lnTo>
                    <a:pt x="152" y="216"/>
                  </a:lnTo>
                  <a:lnTo>
                    <a:pt x="152" y="216"/>
                  </a:lnTo>
                  <a:lnTo>
                    <a:pt x="154" y="208"/>
                  </a:lnTo>
                  <a:lnTo>
                    <a:pt x="155" y="201"/>
                  </a:lnTo>
                  <a:lnTo>
                    <a:pt x="156" y="194"/>
                  </a:lnTo>
                  <a:lnTo>
                    <a:pt x="158" y="187"/>
                  </a:lnTo>
                  <a:lnTo>
                    <a:pt x="165" y="176"/>
                  </a:lnTo>
                  <a:lnTo>
                    <a:pt x="174" y="164"/>
                  </a:lnTo>
                  <a:lnTo>
                    <a:pt x="185" y="156"/>
                  </a:lnTo>
                  <a:lnTo>
                    <a:pt x="197" y="149"/>
                  </a:lnTo>
                  <a:lnTo>
                    <a:pt x="203" y="147"/>
                  </a:lnTo>
                  <a:lnTo>
                    <a:pt x="210" y="146"/>
                  </a:lnTo>
                  <a:lnTo>
                    <a:pt x="217" y="145"/>
                  </a:lnTo>
                  <a:lnTo>
                    <a:pt x="225" y="144"/>
                  </a:lnTo>
                  <a:lnTo>
                    <a:pt x="225" y="144"/>
                  </a:lnTo>
                  <a:lnTo>
                    <a:pt x="232" y="145"/>
                  </a:lnTo>
                  <a:lnTo>
                    <a:pt x="239" y="146"/>
                  </a:lnTo>
                  <a:lnTo>
                    <a:pt x="246" y="147"/>
                  </a:lnTo>
                  <a:lnTo>
                    <a:pt x="253" y="149"/>
                  </a:lnTo>
                  <a:lnTo>
                    <a:pt x="265" y="156"/>
                  </a:lnTo>
                  <a:lnTo>
                    <a:pt x="276" y="164"/>
                  </a:lnTo>
                  <a:lnTo>
                    <a:pt x="284" y="176"/>
                  </a:lnTo>
                  <a:lnTo>
                    <a:pt x="291" y="187"/>
                  </a:lnTo>
                  <a:lnTo>
                    <a:pt x="293" y="194"/>
                  </a:lnTo>
                  <a:lnTo>
                    <a:pt x="295" y="201"/>
                  </a:lnTo>
                  <a:lnTo>
                    <a:pt x="296" y="208"/>
                  </a:lnTo>
                  <a:lnTo>
                    <a:pt x="296" y="216"/>
                  </a:lnTo>
                  <a:lnTo>
                    <a:pt x="296" y="216"/>
                  </a:lnTo>
                  <a:lnTo>
                    <a:pt x="296" y="223"/>
                  </a:lnTo>
                  <a:lnTo>
                    <a:pt x="295" y="230"/>
                  </a:lnTo>
                  <a:lnTo>
                    <a:pt x="293" y="237"/>
                  </a:lnTo>
                  <a:lnTo>
                    <a:pt x="291" y="244"/>
                  </a:lnTo>
                  <a:lnTo>
                    <a:pt x="284" y="255"/>
                  </a:lnTo>
                  <a:lnTo>
                    <a:pt x="276" y="267"/>
                  </a:lnTo>
                  <a:lnTo>
                    <a:pt x="265" y="275"/>
                  </a:lnTo>
                  <a:lnTo>
                    <a:pt x="253" y="282"/>
                  </a:lnTo>
                  <a:lnTo>
                    <a:pt x="246" y="284"/>
                  </a:lnTo>
                  <a:lnTo>
                    <a:pt x="239" y="286"/>
                  </a:lnTo>
                  <a:lnTo>
                    <a:pt x="232" y="288"/>
                  </a:lnTo>
                  <a:lnTo>
                    <a:pt x="225" y="288"/>
                  </a:lnTo>
                  <a:lnTo>
                    <a:pt x="225" y="288"/>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3179" y="2138"/>
              <a:ext cx="294" cy="123"/>
            </a:xfrm>
            <a:custGeom>
              <a:avLst/>
              <a:gdLst>
                <a:gd name="T0" fmla="*/ 587 w 587"/>
                <a:gd name="T1" fmla="*/ 242 h 244"/>
                <a:gd name="T2" fmla="*/ 577 w 587"/>
                <a:gd name="T3" fmla="*/ 226 h 244"/>
                <a:gd name="T4" fmla="*/ 570 w 587"/>
                <a:gd name="T5" fmla="*/ 207 h 244"/>
                <a:gd name="T6" fmla="*/ 562 w 587"/>
                <a:gd name="T7" fmla="*/ 169 h 244"/>
                <a:gd name="T8" fmla="*/ 561 w 587"/>
                <a:gd name="T9" fmla="*/ 138 h 244"/>
                <a:gd name="T10" fmla="*/ 561 w 587"/>
                <a:gd name="T11" fmla="*/ 82 h 244"/>
                <a:gd name="T12" fmla="*/ 560 w 587"/>
                <a:gd name="T13" fmla="*/ 74 h 244"/>
                <a:gd name="T14" fmla="*/ 557 w 587"/>
                <a:gd name="T15" fmla="*/ 58 h 244"/>
                <a:gd name="T16" fmla="*/ 551 w 587"/>
                <a:gd name="T17" fmla="*/ 43 h 244"/>
                <a:gd name="T18" fmla="*/ 541 w 587"/>
                <a:gd name="T19" fmla="*/ 30 h 244"/>
                <a:gd name="T20" fmla="*/ 531 w 587"/>
                <a:gd name="T21" fmla="*/ 18 h 244"/>
                <a:gd name="T22" fmla="*/ 517 w 587"/>
                <a:gd name="T23" fmla="*/ 9 h 244"/>
                <a:gd name="T24" fmla="*/ 502 w 587"/>
                <a:gd name="T25" fmla="*/ 3 h 244"/>
                <a:gd name="T26" fmla="*/ 486 w 587"/>
                <a:gd name="T27" fmla="*/ 0 h 244"/>
                <a:gd name="T28" fmla="*/ 82 w 587"/>
                <a:gd name="T29" fmla="*/ 0 h 244"/>
                <a:gd name="T30" fmla="*/ 74 w 587"/>
                <a:gd name="T31" fmla="*/ 0 h 244"/>
                <a:gd name="T32" fmla="*/ 57 w 587"/>
                <a:gd name="T33" fmla="*/ 3 h 244"/>
                <a:gd name="T34" fmla="*/ 43 w 587"/>
                <a:gd name="T35" fmla="*/ 9 h 244"/>
                <a:gd name="T36" fmla="*/ 30 w 587"/>
                <a:gd name="T37" fmla="*/ 18 h 244"/>
                <a:gd name="T38" fmla="*/ 18 w 587"/>
                <a:gd name="T39" fmla="*/ 30 h 244"/>
                <a:gd name="T40" fmla="*/ 9 w 587"/>
                <a:gd name="T41" fmla="*/ 43 h 244"/>
                <a:gd name="T42" fmla="*/ 3 w 587"/>
                <a:gd name="T43" fmla="*/ 58 h 244"/>
                <a:gd name="T44" fmla="*/ 0 w 587"/>
                <a:gd name="T45" fmla="*/ 74 h 244"/>
                <a:gd name="T46" fmla="*/ 0 w 587"/>
                <a:gd name="T47" fmla="*/ 124 h 244"/>
                <a:gd name="T48" fmla="*/ 0 w 587"/>
                <a:gd name="T49" fmla="*/ 134 h 244"/>
                <a:gd name="T50" fmla="*/ 3 w 587"/>
                <a:gd name="T51" fmla="*/ 150 h 244"/>
                <a:gd name="T52" fmla="*/ 9 w 587"/>
                <a:gd name="T53" fmla="*/ 165 h 244"/>
                <a:gd name="T54" fmla="*/ 18 w 587"/>
                <a:gd name="T55" fmla="*/ 177 h 244"/>
                <a:gd name="T56" fmla="*/ 30 w 587"/>
                <a:gd name="T57" fmla="*/ 189 h 244"/>
                <a:gd name="T58" fmla="*/ 43 w 587"/>
                <a:gd name="T59" fmla="*/ 197 h 244"/>
                <a:gd name="T60" fmla="*/ 57 w 587"/>
                <a:gd name="T61" fmla="*/ 204 h 244"/>
                <a:gd name="T62" fmla="*/ 74 w 587"/>
                <a:gd name="T63" fmla="*/ 207 h 244"/>
                <a:gd name="T64" fmla="*/ 478 w 587"/>
                <a:gd name="T65" fmla="*/ 207 h 244"/>
                <a:gd name="T66" fmla="*/ 486 w 587"/>
                <a:gd name="T67" fmla="*/ 207 h 244"/>
                <a:gd name="T68" fmla="*/ 502 w 587"/>
                <a:gd name="T69" fmla="*/ 204 h 244"/>
                <a:gd name="T70" fmla="*/ 509 w 587"/>
                <a:gd name="T71" fmla="*/ 202 h 244"/>
                <a:gd name="T72" fmla="*/ 531 w 587"/>
                <a:gd name="T73" fmla="*/ 210 h 244"/>
                <a:gd name="T74" fmla="*/ 568 w 587"/>
                <a:gd name="T75" fmla="*/ 230 h 244"/>
                <a:gd name="T76" fmla="*/ 586 w 587"/>
                <a:gd name="T77" fmla="*/ 244 h 244"/>
                <a:gd name="T78" fmla="*/ 587 w 587"/>
                <a:gd name="T79" fmla="*/ 244 h 244"/>
                <a:gd name="T80" fmla="*/ 587 w 587"/>
                <a:gd name="T81"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587" y="242"/>
                  </a:moveTo>
                  <a:lnTo>
                    <a:pt x="587" y="242"/>
                  </a:lnTo>
                  <a:lnTo>
                    <a:pt x="582" y="235"/>
                  </a:lnTo>
                  <a:lnTo>
                    <a:pt x="577" y="226"/>
                  </a:lnTo>
                  <a:lnTo>
                    <a:pt x="574" y="217"/>
                  </a:lnTo>
                  <a:lnTo>
                    <a:pt x="570" y="207"/>
                  </a:lnTo>
                  <a:lnTo>
                    <a:pt x="566" y="188"/>
                  </a:lnTo>
                  <a:lnTo>
                    <a:pt x="562" y="169"/>
                  </a:lnTo>
                  <a:lnTo>
                    <a:pt x="561" y="152"/>
                  </a:lnTo>
                  <a:lnTo>
                    <a:pt x="561" y="138"/>
                  </a:lnTo>
                  <a:lnTo>
                    <a:pt x="561" y="124"/>
                  </a:lnTo>
                  <a:lnTo>
                    <a:pt x="561" y="82"/>
                  </a:lnTo>
                  <a:lnTo>
                    <a:pt x="561" y="82"/>
                  </a:lnTo>
                  <a:lnTo>
                    <a:pt x="560" y="74"/>
                  </a:lnTo>
                  <a:lnTo>
                    <a:pt x="559" y="66"/>
                  </a:lnTo>
                  <a:lnTo>
                    <a:pt x="557" y="58"/>
                  </a:lnTo>
                  <a:lnTo>
                    <a:pt x="554" y="50"/>
                  </a:lnTo>
                  <a:lnTo>
                    <a:pt x="551" y="43"/>
                  </a:lnTo>
                  <a:lnTo>
                    <a:pt x="547" y="36"/>
                  </a:lnTo>
                  <a:lnTo>
                    <a:pt x="541" y="30"/>
                  </a:lnTo>
                  <a:lnTo>
                    <a:pt x="537" y="24"/>
                  </a:lnTo>
                  <a:lnTo>
                    <a:pt x="531" y="18"/>
                  </a:lnTo>
                  <a:lnTo>
                    <a:pt x="524" y="14"/>
                  </a:lnTo>
                  <a:lnTo>
                    <a:pt x="517" y="9"/>
                  </a:lnTo>
                  <a:lnTo>
                    <a:pt x="510" y="6"/>
                  </a:lnTo>
                  <a:lnTo>
                    <a:pt x="502" y="3"/>
                  </a:lnTo>
                  <a:lnTo>
                    <a:pt x="495" y="1"/>
                  </a:lnTo>
                  <a:lnTo>
                    <a:pt x="486" y="0"/>
                  </a:lnTo>
                  <a:lnTo>
                    <a:pt x="478" y="0"/>
                  </a:lnTo>
                  <a:lnTo>
                    <a:pt x="82" y="0"/>
                  </a:lnTo>
                  <a:lnTo>
                    <a:pt x="82" y="0"/>
                  </a:lnTo>
                  <a:lnTo>
                    <a:pt x="74" y="0"/>
                  </a:lnTo>
                  <a:lnTo>
                    <a:pt x="66" y="1"/>
                  </a:lnTo>
                  <a:lnTo>
                    <a:pt x="57" y="3"/>
                  </a:lnTo>
                  <a:lnTo>
                    <a:pt x="49" y="6"/>
                  </a:lnTo>
                  <a:lnTo>
                    <a:pt x="43" y="9"/>
                  </a:lnTo>
                  <a:lnTo>
                    <a:pt x="36" y="14"/>
                  </a:lnTo>
                  <a:lnTo>
                    <a:pt x="30" y="18"/>
                  </a:lnTo>
                  <a:lnTo>
                    <a:pt x="24" y="24"/>
                  </a:lnTo>
                  <a:lnTo>
                    <a:pt x="18" y="30"/>
                  </a:lnTo>
                  <a:lnTo>
                    <a:pt x="14" y="36"/>
                  </a:lnTo>
                  <a:lnTo>
                    <a:pt x="9" y="43"/>
                  </a:lnTo>
                  <a:lnTo>
                    <a:pt x="6" y="50"/>
                  </a:lnTo>
                  <a:lnTo>
                    <a:pt x="3" y="58"/>
                  </a:lnTo>
                  <a:lnTo>
                    <a:pt x="1" y="66"/>
                  </a:lnTo>
                  <a:lnTo>
                    <a:pt x="0" y="74"/>
                  </a:lnTo>
                  <a:lnTo>
                    <a:pt x="0" y="82"/>
                  </a:lnTo>
                  <a:lnTo>
                    <a:pt x="0" y="124"/>
                  </a:lnTo>
                  <a:lnTo>
                    <a:pt x="0" y="124"/>
                  </a:lnTo>
                  <a:lnTo>
                    <a:pt x="0" y="134"/>
                  </a:lnTo>
                  <a:lnTo>
                    <a:pt x="1" y="142"/>
                  </a:lnTo>
                  <a:lnTo>
                    <a:pt x="3" y="150"/>
                  </a:lnTo>
                  <a:lnTo>
                    <a:pt x="6" y="157"/>
                  </a:lnTo>
                  <a:lnTo>
                    <a:pt x="9" y="165"/>
                  </a:lnTo>
                  <a:lnTo>
                    <a:pt x="14" y="171"/>
                  </a:lnTo>
                  <a:lnTo>
                    <a:pt x="18" y="177"/>
                  </a:lnTo>
                  <a:lnTo>
                    <a:pt x="24" y="183"/>
                  </a:lnTo>
                  <a:lnTo>
                    <a:pt x="30" y="189"/>
                  </a:lnTo>
                  <a:lnTo>
                    <a:pt x="36" y="194"/>
                  </a:lnTo>
                  <a:lnTo>
                    <a:pt x="43" y="197"/>
                  </a:lnTo>
                  <a:lnTo>
                    <a:pt x="49" y="200"/>
                  </a:lnTo>
                  <a:lnTo>
                    <a:pt x="57" y="204"/>
                  </a:lnTo>
                  <a:lnTo>
                    <a:pt x="66" y="206"/>
                  </a:lnTo>
                  <a:lnTo>
                    <a:pt x="74" y="207"/>
                  </a:lnTo>
                  <a:lnTo>
                    <a:pt x="82" y="207"/>
                  </a:lnTo>
                  <a:lnTo>
                    <a:pt x="478" y="207"/>
                  </a:lnTo>
                  <a:lnTo>
                    <a:pt x="478" y="207"/>
                  </a:lnTo>
                  <a:lnTo>
                    <a:pt x="486" y="207"/>
                  </a:lnTo>
                  <a:lnTo>
                    <a:pt x="494" y="206"/>
                  </a:lnTo>
                  <a:lnTo>
                    <a:pt x="502" y="204"/>
                  </a:lnTo>
                  <a:lnTo>
                    <a:pt x="509" y="202"/>
                  </a:lnTo>
                  <a:lnTo>
                    <a:pt x="509" y="202"/>
                  </a:lnTo>
                  <a:lnTo>
                    <a:pt x="521" y="205"/>
                  </a:lnTo>
                  <a:lnTo>
                    <a:pt x="531" y="210"/>
                  </a:lnTo>
                  <a:lnTo>
                    <a:pt x="549" y="219"/>
                  </a:lnTo>
                  <a:lnTo>
                    <a:pt x="568" y="230"/>
                  </a:lnTo>
                  <a:lnTo>
                    <a:pt x="586" y="244"/>
                  </a:lnTo>
                  <a:lnTo>
                    <a:pt x="586" y="244"/>
                  </a:lnTo>
                  <a:lnTo>
                    <a:pt x="587" y="244"/>
                  </a:lnTo>
                  <a:lnTo>
                    <a:pt x="587" y="244"/>
                  </a:lnTo>
                  <a:lnTo>
                    <a:pt x="587" y="242"/>
                  </a:lnTo>
                  <a:lnTo>
                    <a:pt x="587" y="242"/>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3159" y="2004"/>
              <a:ext cx="294" cy="122"/>
            </a:xfrm>
            <a:custGeom>
              <a:avLst/>
              <a:gdLst>
                <a:gd name="T0" fmla="*/ 0 w 587"/>
                <a:gd name="T1" fmla="*/ 243 h 244"/>
                <a:gd name="T2" fmla="*/ 10 w 587"/>
                <a:gd name="T3" fmla="*/ 227 h 244"/>
                <a:gd name="T4" fmla="*/ 17 w 587"/>
                <a:gd name="T5" fmla="*/ 208 h 244"/>
                <a:gd name="T6" fmla="*/ 25 w 587"/>
                <a:gd name="T7" fmla="*/ 170 h 244"/>
                <a:gd name="T8" fmla="*/ 26 w 587"/>
                <a:gd name="T9" fmla="*/ 139 h 244"/>
                <a:gd name="T10" fmla="*/ 26 w 587"/>
                <a:gd name="T11" fmla="*/ 82 h 244"/>
                <a:gd name="T12" fmla="*/ 27 w 587"/>
                <a:gd name="T13" fmla="*/ 74 h 244"/>
                <a:gd name="T14" fmla="*/ 30 w 587"/>
                <a:gd name="T15" fmla="*/ 58 h 244"/>
                <a:gd name="T16" fmla="*/ 36 w 587"/>
                <a:gd name="T17" fmla="*/ 43 h 244"/>
                <a:gd name="T18" fmla="*/ 46 w 587"/>
                <a:gd name="T19" fmla="*/ 29 h 244"/>
                <a:gd name="T20" fmla="*/ 56 w 587"/>
                <a:gd name="T21" fmla="*/ 19 h 244"/>
                <a:gd name="T22" fmla="*/ 70 w 587"/>
                <a:gd name="T23" fmla="*/ 10 h 244"/>
                <a:gd name="T24" fmla="*/ 85 w 587"/>
                <a:gd name="T25" fmla="*/ 4 h 244"/>
                <a:gd name="T26" fmla="*/ 101 w 587"/>
                <a:gd name="T27" fmla="*/ 1 h 244"/>
                <a:gd name="T28" fmla="*/ 505 w 587"/>
                <a:gd name="T29" fmla="*/ 0 h 244"/>
                <a:gd name="T30" fmla="*/ 513 w 587"/>
                <a:gd name="T31" fmla="*/ 1 h 244"/>
                <a:gd name="T32" fmla="*/ 529 w 587"/>
                <a:gd name="T33" fmla="*/ 4 h 244"/>
                <a:gd name="T34" fmla="*/ 544 w 587"/>
                <a:gd name="T35" fmla="*/ 10 h 244"/>
                <a:gd name="T36" fmla="*/ 557 w 587"/>
                <a:gd name="T37" fmla="*/ 19 h 244"/>
                <a:gd name="T38" fmla="*/ 569 w 587"/>
                <a:gd name="T39" fmla="*/ 29 h 244"/>
                <a:gd name="T40" fmla="*/ 578 w 587"/>
                <a:gd name="T41" fmla="*/ 43 h 244"/>
                <a:gd name="T42" fmla="*/ 584 w 587"/>
                <a:gd name="T43" fmla="*/ 58 h 244"/>
                <a:gd name="T44" fmla="*/ 587 w 587"/>
                <a:gd name="T45" fmla="*/ 74 h 244"/>
                <a:gd name="T46" fmla="*/ 587 w 587"/>
                <a:gd name="T47" fmla="*/ 125 h 244"/>
                <a:gd name="T48" fmla="*/ 587 w 587"/>
                <a:gd name="T49" fmla="*/ 133 h 244"/>
                <a:gd name="T50" fmla="*/ 584 w 587"/>
                <a:gd name="T51" fmla="*/ 149 h 244"/>
                <a:gd name="T52" fmla="*/ 578 w 587"/>
                <a:gd name="T53" fmla="*/ 164 h 244"/>
                <a:gd name="T54" fmla="*/ 569 w 587"/>
                <a:gd name="T55" fmla="*/ 178 h 244"/>
                <a:gd name="T56" fmla="*/ 557 w 587"/>
                <a:gd name="T57" fmla="*/ 188 h 244"/>
                <a:gd name="T58" fmla="*/ 544 w 587"/>
                <a:gd name="T59" fmla="*/ 198 h 244"/>
                <a:gd name="T60" fmla="*/ 529 w 587"/>
                <a:gd name="T61" fmla="*/ 205 h 244"/>
                <a:gd name="T62" fmla="*/ 513 w 587"/>
                <a:gd name="T63" fmla="*/ 207 h 244"/>
                <a:gd name="T64" fmla="*/ 109 w 587"/>
                <a:gd name="T65" fmla="*/ 208 h 244"/>
                <a:gd name="T66" fmla="*/ 101 w 587"/>
                <a:gd name="T67" fmla="*/ 207 h 244"/>
                <a:gd name="T68" fmla="*/ 85 w 587"/>
                <a:gd name="T69" fmla="*/ 205 h 244"/>
                <a:gd name="T70" fmla="*/ 78 w 587"/>
                <a:gd name="T71" fmla="*/ 202 h 244"/>
                <a:gd name="T72" fmla="*/ 56 w 587"/>
                <a:gd name="T73" fmla="*/ 209 h 244"/>
                <a:gd name="T74" fmla="*/ 19 w 587"/>
                <a:gd name="T75" fmla="*/ 231 h 244"/>
                <a:gd name="T76" fmla="*/ 1 w 587"/>
                <a:gd name="T77" fmla="*/ 244 h 244"/>
                <a:gd name="T78" fmla="*/ 0 w 587"/>
                <a:gd name="T79" fmla="*/ 244 h 244"/>
                <a:gd name="T80" fmla="*/ 0 w 587"/>
                <a:gd name="T81" fmla="*/ 2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244">
                  <a:moveTo>
                    <a:pt x="0" y="243"/>
                  </a:moveTo>
                  <a:lnTo>
                    <a:pt x="0" y="243"/>
                  </a:lnTo>
                  <a:lnTo>
                    <a:pt x="5" y="235"/>
                  </a:lnTo>
                  <a:lnTo>
                    <a:pt x="10" y="227"/>
                  </a:lnTo>
                  <a:lnTo>
                    <a:pt x="13" y="217"/>
                  </a:lnTo>
                  <a:lnTo>
                    <a:pt x="17" y="208"/>
                  </a:lnTo>
                  <a:lnTo>
                    <a:pt x="21" y="188"/>
                  </a:lnTo>
                  <a:lnTo>
                    <a:pt x="25" y="170"/>
                  </a:lnTo>
                  <a:lnTo>
                    <a:pt x="26" y="153"/>
                  </a:lnTo>
                  <a:lnTo>
                    <a:pt x="26" y="139"/>
                  </a:lnTo>
                  <a:lnTo>
                    <a:pt x="26" y="125"/>
                  </a:lnTo>
                  <a:lnTo>
                    <a:pt x="26" y="82"/>
                  </a:lnTo>
                  <a:lnTo>
                    <a:pt x="26" y="82"/>
                  </a:lnTo>
                  <a:lnTo>
                    <a:pt x="27" y="74"/>
                  </a:lnTo>
                  <a:lnTo>
                    <a:pt x="28" y="66"/>
                  </a:lnTo>
                  <a:lnTo>
                    <a:pt x="30" y="58"/>
                  </a:lnTo>
                  <a:lnTo>
                    <a:pt x="33" y="50"/>
                  </a:lnTo>
                  <a:lnTo>
                    <a:pt x="36" y="43"/>
                  </a:lnTo>
                  <a:lnTo>
                    <a:pt x="40" y="36"/>
                  </a:lnTo>
                  <a:lnTo>
                    <a:pt x="46" y="29"/>
                  </a:lnTo>
                  <a:lnTo>
                    <a:pt x="50" y="24"/>
                  </a:lnTo>
                  <a:lnTo>
                    <a:pt x="56" y="19"/>
                  </a:lnTo>
                  <a:lnTo>
                    <a:pt x="63" y="14"/>
                  </a:lnTo>
                  <a:lnTo>
                    <a:pt x="70" y="10"/>
                  </a:lnTo>
                  <a:lnTo>
                    <a:pt x="77" y="6"/>
                  </a:lnTo>
                  <a:lnTo>
                    <a:pt x="85" y="4"/>
                  </a:lnTo>
                  <a:lnTo>
                    <a:pt x="92" y="2"/>
                  </a:lnTo>
                  <a:lnTo>
                    <a:pt x="101" y="1"/>
                  </a:lnTo>
                  <a:lnTo>
                    <a:pt x="109" y="0"/>
                  </a:lnTo>
                  <a:lnTo>
                    <a:pt x="505" y="0"/>
                  </a:lnTo>
                  <a:lnTo>
                    <a:pt x="505" y="0"/>
                  </a:lnTo>
                  <a:lnTo>
                    <a:pt x="513" y="1"/>
                  </a:lnTo>
                  <a:lnTo>
                    <a:pt x="521" y="2"/>
                  </a:lnTo>
                  <a:lnTo>
                    <a:pt x="529" y="4"/>
                  </a:lnTo>
                  <a:lnTo>
                    <a:pt x="538" y="6"/>
                  </a:lnTo>
                  <a:lnTo>
                    <a:pt x="544" y="10"/>
                  </a:lnTo>
                  <a:lnTo>
                    <a:pt x="551" y="14"/>
                  </a:lnTo>
                  <a:lnTo>
                    <a:pt x="557" y="19"/>
                  </a:lnTo>
                  <a:lnTo>
                    <a:pt x="563" y="24"/>
                  </a:lnTo>
                  <a:lnTo>
                    <a:pt x="569" y="29"/>
                  </a:lnTo>
                  <a:lnTo>
                    <a:pt x="573" y="36"/>
                  </a:lnTo>
                  <a:lnTo>
                    <a:pt x="578" y="43"/>
                  </a:lnTo>
                  <a:lnTo>
                    <a:pt x="581" y="50"/>
                  </a:lnTo>
                  <a:lnTo>
                    <a:pt x="584" y="58"/>
                  </a:lnTo>
                  <a:lnTo>
                    <a:pt x="586" y="66"/>
                  </a:lnTo>
                  <a:lnTo>
                    <a:pt x="587" y="74"/>
                  </a:lnTo>
                  <a:lnTo>
                    <a:pt x="587" y="82"/>
                  </a:lnTo>
                  <a:lnTo>
                    <a:pt x="587" y="125"/>
                  </a:lnTo>
                  <a:lnTo>
                    <a:pt x="587" y="125"/>
                  </a:lnTo>
                  <a:lnTo>
                    <a:pt x="587" y="133"/>
                  </a:lnTo>
                  <a:lnTo>
                    <a:pt x="586" y="142"/>
                  </a:lnTo>
                  <a:lnTo>
                    <a:pt x="584" y="149"/>
                  </a:lnTo>
                  <a:lnTo>
                    <a:pt x="581" y="157"/>
                  </a:lnTo>
                  <a:lnTo>
                    <a:pt x="578" y="164"/>
                  </a:lnTo>
                  <a:lnTo>
                    <a:pt x="573" y="171"/>
                  </a:lnTo>
                  <a:lnTo>
                    <a:pt x="569" y="178"/>
                  </a:lnTo>
                  <a:lnTo>
                    <a:pt x="563" y="184"/>
                  </a:lnTo>
                  <a:lnTo>
                    <a:pt x="557" y="188"/>
                  </a:lnTo>
                  <a:lnTo>
                    <a:pt x="551" y="194"/>
                  </a:lnTo>
                  <a:lnTo>
                    <a:pt x="544" y="198"/>
                  </a:lnTo>
                  <a:lnTo>
                    <a:pt x="538" y="201"/>
                  </a:lnTo>
                  <a:lnTo>
                    <a:pt x="529" y="205"/>
                  </a:lnTo>
                  <a:lnTo>
                    <a:pt x="521" y="206"/>
                  </a:lnTo>
                  <a:lnTo>
                    <a:pt x="513" y="207"/>
                  </a:lnTo>
                  <a:lnTo>
                    <a:pt x="505" y="208"/>
                  </a:lnTo>
                  <a:lnTo>
                    <a:pt x="109" y="208"/>
                  </a:lnTo>
                  <a:lnTo>
                    <a:pt x="109" y="208"/>
                  </a:lnTo>
                  <a:lnTo>
                    <a:pt x="101" y="207"/>
                  </a:lnTo>
                  <a:lnTo>
                    <a:pt x="93" y="206"/>
                  </a:lnTo>
                  <a:lnTo>
                    <a:pt x="85" y="205"/>
                  </a:lnTo>
                  <a:lnTo>
                    <a:pt x="78" y="202"/>
                  </a:lnTo>
                  <a:lnTo>
                    <a:pt x="78" y="202"/>
                  </a:lnTo>
                  <a:lnTo>
                    <a:pt x="66" y="206"/>
                  </a:lnTo>
                  <a:lnTo>
                    <a:pt x="56" y="209"/>
                  </a:lnTo>
                  <a:lnTo>
                    <a:pt x="38" y="220"/>
                  </a:lnTo>
                  <a:lnTo>
                    <a:pt x="19" y="231"/>
                  </a:lnTo>
                  <a:lnTo>
                    <a:pt x="1" y="244"/>
                  </a:lnTo>
                  <a:lnTo>
                    <a:pt x="1" y="244"/>
                  </a:lnTo>
                  <a:lnTo>
                    <a:pt x="0" y="244"/>
                  </a:lnTo>
                  <a:lnTo>
                    <a:pt x="0" y="244"/>
                  </a:lnTo>
                  <a:lnTo>
                    <a:pt x="0" y="243"/>
                  </a:lnTo>
                  <a:lnTo>
                    <a:pt x="0" y="243"/>
                  </a:lnTo>
                  <a:close/>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3276" y="2180"/>
              <a:ext cx="26" cy="26"/>
            </a:xfrm>
            <a:custGeom>
              <a:avLst/>
              <a:gdLst>
                <a:gd name="T0" fmla="*/ 51 w 51"/>
                <a:gd name="T1" fmla="*/ 26 h 52"/>
                <a:gd name="T2" fmla="*/ 51 w 51"/>
                <a:gd name="T3" fmla="*/ 26 h 52"/>
                <a:gd name="T4" fmla="*/ 51 w 51"/>
                <a:gd name="T5" fmla="*/ 31 h 52"/>
                <a:gd name="T6" fmla="*/ 49 w 51"/>
                <a:gd name="T7" fmla="*/ 36 h 52"/>
                <a:gd name="T8" fmla="*/ 47 w 51"/>
                <a:gd name="T9" fmla="*/ 40 h 52"/>
                <a:gd name="T10" fmla="*/ 45 w 51"/>
                <a:gd name="T11" fmla="*/ 44 h 52"/>
                <a:gd name="T12" fmla="*/ 40 w 51"/>
                <a:gd name="T13" fmla="*/ 47 h 52"/>
                <a:gd name="T14" fmla="*/ 36 w 51"/>
                <a:gd name="T15" fmla="*/ 49 h 52"/>
                <a:gd name="T16" fmla="*/ 31 w 51"/>
                <a:gd name="T17" fmla="*/ 52 h 52"/>
                <a:gd name="T18" fmla="*/ 26 w 51"/>
                <a:gd name="T19" fmla="*/ 52 h 52"/>
                <a:gd name="T20" fmla="*/ 26 w 51"/>
                <a:gd name="T21" fmla="*/ 52 h 52"/>
                <a:gd name="T22" fmla="*/ 20 w 51"/>
                <a:gd name="T23" fmla="*/ 52 h 52"/>
                <a:gd name="T24" fmla="*/ 16 w 51"/>
                <a:gd name="T25" fmla="*/ 49 h 52"/>
                <a:gd name="T26" fmla="*/ 11 w 51"/>
                <a:gd name="T27" fmla="*/ 47 h 52"/>
                <a:gd name="T28" fmla="*/ 8 w 51"/>
                <a:gd name="T29" fmla="*/ 44 h 52"/>
                <a:gd name="T30" fmla="*/ 4 w 51"/>
                <a:gd name="T31" fmla="*/ 40 h 52"/>
                <a:gd name="T32" fmla="*/ 2 w 51"/>
                <a:gd name="T33" fmla="*/ 36 h 52"/>
                <a:gd name="T34" fmla="*/ 1 w 51"/>
                <a:gd name="T35" fmla="*/ 31 h 52"/>
                <a:gd name="T36" fmla="*/ 0 w 51"/>
                <a:gd name="T37" fmla="*/ 26 h 52"/>
                <a:gd name="T38" fmla="*/ 0 w 51"/>
                <a:gd name="T39" fmla="*/ 26 h 52"/>
                <a:gd name="T40" fmla="*/ 1 w 51"/>
                <a:gd name="T41" fmla="*/ 21 h 52"/>
                <a:gd name="T42" fmla="*/ 2 w 51"/>
                <a:gd name="T43" fmla="*/ 16 h 52"/>
                <a:gd name="T44" fmla="*/ 4 w 51"/>
                <a:gd name="T45" fmla="*/ 11 h 52"/>
                <a:gd name="T46" fmla="*/ 8 w 51"/>
                <a:gd name="T47" fmla="*/ 8 h 52"/>
                <a:gd name="T48" fmla="*/ 11 w 51"/>
                <a:gd name="T49" fmla="*/ 5 h 52"/>
                <a:gd name="T50" fmla="*/ 16 w 51"/>
                <a:gd name="T51" fmla="*/ 2 h 52"/>
                <a:gd name="T52" fmla="*/ 20 w 51"/>
                <a:gd name="T53" fmla="*/ 1 h 52"/>
                <a:gd name="T54" fmla="*/ 26 w 51"/>
                <a:gd name="T55" fmla="*/ 0 h 52"/>
                <a:gd name="T56" fmla="*/ 26 w 51"/>
                <a:gd name="T57" fmla="*/ 0 h 52"/>
                <a:gd name="T58" fmla="*/ 31 w 51"/>
                <a:gd name="T59" fmla="*/ 1 h 52"/>
                <a:gd name="T60" fmla="*/ 36 w 51"/>
                <a:gd name="T61" fmla="*/ 2 h 52"/>
                <a:gd name="T62" fmla="*/ 40 w 51"/>
                <a:gd name="T63" fmla="*/ 5 h 52"/>
                <a:gd name="T64" fmla="*/ 45 w 51"/>
                <a:gd name="T65" fmla="*/ 8 h 52"/>
                <a:gd name="T66" fmla="*/ 47 w 51"/>
                <a:gd name="T67" fmla="*/ 11 h 52"/>
                <a:gd name="T68" fmla="*/ 49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49" y="36"/>
                  </a:lnTo>
                  <a:lnTo>
                    <a:pt x="47" y="40"/>
                  </a:lnTo>
                  <a:lnTo>
                    <a:pt x="45" y="44"/>
                  </a:lnTo>
                  <a:lnTo>
                    <a:pt x="40" y="47"/>
                  </a:lnTo>
                  <a:lnTo>
                    <a:pt x="36" y="49"/>
                  </a:lnTo>
                  <a:lnTo>
                    <a:pt x="31" y="52"/>
                  </a:lnTo>
                  <a:lnTo>
                    <a:pt x="26" y="52"/>
                  </a:lnTo>
                  <a:lnTo>
                    <a:pt x="26" y="52"/>
                  </a:lnTo>
                  <a:lnTo>
                    <a:pt x="20" y="52"/>
                  </a:lnTo>
                  <a:lnTo>
                    <a:pt x="16" y="49"/>
                  </a:lnTo>
                  <a:lnTo>
                    <a:pt x="11" y="47"/>
                  </a:lnTo>
                  <a:lnTo>
                    <a:pt x="8" y="44"/>
                  </a:lnTo>
                  <a:lnTo>
                    <a:pt x="4" y="40"/>
                  </a:lnTo>
                  <a:lnTo>
                    <a:pt x="2" y="36"/>
                  </a:lnTo>
                  <a:lnTo>
                    <a:pt x="1" y="31"/>
                  </a:lnTo>
                  <a:lnTo>
                    <a:pt x="0" y="26"/>
                  </a:lnTo>
                  <a:lnTo>
                    <a:pt x="0" y="26"/>
                  </a:lnTo>
                  <a:lnTo>
                    <a:pt x="1" y="21"/>
                  </a:lnTo>
                  <a:lnTo>
                    <a:pt x="2" y="16"/>
                  </a:lnTo>
                  <a:lnTo>
                    <a:pt x="4" y="11"/>
                  </a:lnTo>
                  <a:lnTo>
                    <a:pt x="8" y="8"/>
                  </a:lnTo>
                  <a:lnTo>
                    <a:pt x="11" y="5"/>
                  </a:lnTo>
                  <a:lnTo>
                    <a:pt x="16" y="2"/>
                  </a:lnTo>
                  <a:lnTo>
                    <a:pt x="20" y="1"/>
                  </a:lnTo>
                  <a:lnTo>
                    <a:pt x="26" y="0"/>
                  </a:lnTo>
                  <a:lnTo>
                    <a:pt x="26" y="0"/>
                  </a:lnTo>
                  <a:lnTo>
                    <a:pt x="31" y="1"/>
                  </a:lnTo>
                  <a:lnTo>
                    <a:pt x="36" y="2"/>
                  </a:lnTo>
                  <a:lnTo>
                    <a:pt x="40" y="5"/>
                  </a:lnTo>
                  <a:lnTo>
                    <a:pt x="45" y="8"/>
                  </a:lnTo>
                  <a:lnTo>
                    <a:pt x="47" y="11"/>
                  </a:lnTo>
                  <a:lnTo>
                    <a:pt x="49"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3313" y="2180"/>
              <a:ext cx="25" cy="26"/>
            </a:xfrm>
            <a:custGeom>
              <a:avLst/>
              <a:gdLst>
                <a:gd name="T0" fmla="*/ 51 w 51"/>
                <a:gd name="T1" fmla="*/ 26 h 52"/>
                <a:gd name="T2" fmla="*/ 51 w 51"/>
                <a:gd name="T3" fmla="*/ 26 h 52"/>
                <a:gd name="T4" fmla="*/ 51 w 51"/>
                <a:gd name="T5" fmla="*/ 31 h 52"/>
                <a:gd name="T6" fmla="*/ 50 w 51"/>
                <a:gd name="T7" fmla="*/ 36 h 52"/>
                <a:gd name="T8" fmla="*/ 48 w 51"/>
                <a:gd name="T9" fmla="*/ 40 h 52"/>
                <a:gd name="T10" fmla="*/ 44 w 51"/>
                <a:gd name="T11" fmla="*/ 44 h 52"/>
                <a:gd name="T12" fmla="*/ 41 w 51"/>
                <a:gd name="T13" fmla="*/ 47 h 52"/>
                <a:gd name="T14" fmla="*/ 36 w 51"/>
                <a:gd name="T15" fmla="*/ 49 h 52"/>
                <a:gd name="T16" fmla="*/ 31 w 51"/>
                <a:gd name="T17" fmla="*/ 52 h 52"/>
                <a:gd name="T18" fmla="*/ 26 w 51"/>
                <a:gd name="T19" fmla="*/ 52 h 52"/>
                <a:gd name="T20" fmla="*/ 26 w 51"/>
                <a:gd name="T21" fmla="*/ 52 h 52"/>
                <a:gd name="T22" fmla="*/ 21 w 51"/>
                <a:gd name="T23" fmla="*/ 52 h 52"/>
                <a:gd name="T24" fmla="*/ 15 w 51"/>
                <a:gd name="T25" fmla="*/ 49 h 52"/>
                <a:gd name="T26" fmla="*/ 12 w 51"/>
                <a:gd name="T27" fmla="*/ 47 h 52"/>
                <a:gd name="T28" fmla="*/ 7 w 51"/>
                <a:gd name="T29" fmla="*/ 44 h 52"/>
                <a:gd name="T30" fmla="*/ 4 w 51"/>
                <a:gd name="T31" fmla="*/ 40 h 52"/>
                <a:gd name="T32" fmla="*/ 1 w 51"/>
                <a:gd name="T33" fmla="*/ 36 h 52"/>
                <a:gd name="T34" fmla="*/ 0 w 51"/>
                <a:gd name="T35" fmla="*/ 31 h 52"/>
                <a:gd name="T36" fmla="*/ 0 w 51"/>
                <a:gd name="T37" fmla="*/ 26 h 52"/>
                <a:gd name="T38" fmla="*/ 0 w 51"/>
                <a:gd name="T39" fmla="*/ 26 h 52"/>
                <a:gd name="T40" fmla="*/ 0 w 51"/>
                <a:gd name="T41" fmla="*/ 21 h 52"/>
                <a:gd name="T42" fmla="*/ 1 w 51"/>
                <a:gd name="T43" fmla="*/ 16 h 52"/>
                <a:gd name="T44" fmla="*/ 4 w 51"/>
                <a:gd name="T45" fmla="*/ 11 h 52"/>
                <a:gd name="T46" fmla="*/ 7 w 51"/>
                <a:gd name="T47" fmla="*/ 8 h 52"/>
                <a:gd name="T48" fmla="*/ 12 w 51"/>
                <a:gd name="T49" fmla="*/ 5 h 52"/>
                <a:gd name="T50" fmla="*/ 15 w 51"/>
                <a:gd name="T51" fmla="*/ 2 h 52"/>
                <a:gd name="T52" fmla="*/ 21 w 51"/>
                <a:gd name="T53" fmla="*/ 1 h 52"/>
                <a:gd name="T54" fmla="*/ 26 w 51"/>
                <a:gd name="T55" fmla="*/ 0 h 52"/>
                <a:gd name="T56" fmla="*/ 26 w 51"/>
                <a:gd name="T57" fmla="*/ 0 h 52"/>
                <a:gd name="T58" fmla="*/ 31 w 51"/>
                <a:gd name="T59" fmla="*/ 1 h 52"/>
                <a:gd name="T60" fmla="*/ 36 w 51"/>
                <a:gd name="T61" fmla="*/ 2 h 52"/>
                <a:gd name="T62" fmla="*/ 41 w 51"/>
                <a:gd name="T63" fmla="*/ 5 h 52"/>
                <a:gd name="T64" fmla="*/ 44 w 51"/>
                <a:gd name="T65" fmla="*/ 8 h 52"/>
                <a:gd name="T66" fmla="*/ 48 w 51"/>
                <a:gd name="T67" fmla="*/ 11 h 52"/>
                <a:gd name="T68" fmla="*/ 50 w 51"/>
                <a:gd name="T69" fmla="*/ 16 h 52"/>
                <a:gd name="T70" fmla="*/ 51 w 51"/>
                <a:gd name="T71" fmla="*/ 21 h 52"/>
                <a:gd name="T72" fmla="*/ 51 w 51"/>
                <a:gd name="T73" fmla="*/ 26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6"/>
                  </a:lnTo>
                  <a:lnTo>
                    <a:pt x="51" y="31"/>
                  </a:lnTo>
                  <a:lnTo>
                    <a:pt x="50" y="36"/>
                  </a:lnTo>
                  <a:lnTo>
                    <a:pt x="48" y="40"/>
                  </a:lnTo>
                  <a:lnTo>
                    <a:pt x="44" y="44"/>
                  </a:lnTo>
                  <a:lnTo>
                    <a:pt x="41" y="47"/>
                  </a:lnTo>
                  <a:lnTo>
                    <a:pt x="36" y="49"/>
                  </a:lnTo>
                  <a:lnTo>
                    <a:pt x="31" y="52"/>
                  </a:lnTo>
                  <a:lnTo>
                    <a:pt x="26" y="52"/>
                  </a:lnTo>
                  <a:lnTo>
                    <a:pt x="26" y="52"/>
                  </a:lnTo>
                  <a:lnTo>
                    <a:pt x="21" y="52"/>
                  </a:lnTo>
                  <a:lnTo>
                    <a:pt x="15" y="49"/>
                  </a:lnTo>
                  <a:lnTo>
                    <a:pt x="12" y="47"/>
                  </a:lnTo>
                  <a:lnTo>
                    <a:pt x="7" y="44"/>
                  </a:lnTo>
                  <a:lnTo>
                    <a:pt x="4" y="40"/>
                  </a:lnTo>
                  <a:lnTo>
                    <a:pt x="1" y="36"/>
                  </a:lnTo>
                  <a:lnTo>
                    <a:pt x="0" y="31"/>
                  </a:lnTo>
                  <a:lnTo>
                    <a:pt x="0" y="26"/>
                  </a:lnTo>
                  <a:lnTo>
                    <a:pt x="0" y="26"/>
                  </a:lnTo>
                  <a:lnTo>
                    <a:pt x="0" y="21"/>
                  </a:lnTo>
                  <a:lnTo>
                    <a:pt x="1" y="16"/>
                  </a:lnTo>
                  <a:lnTo>
                    <a:pt x="4" y="11"/>
                  </a:lnTo>
                  <a:lnTo>
                    <a:pt x="7" y="8"/>
                  </a:lnTo>
                  <a:lnTo>
                    <a:pt x="12" y="5"/>
                  </a:lnTo>
                  <a:lnTo>
                    <a:pt x="15" y="2"/>
                  </a:lnTo>
                  <a:lnTo>
                    <a:pt x="21" y="1"/>
                  </a:lnTo>
                  <a:lnTo>
                    <a:pt x="26" y="0"/>
                  </a:lnTo>
                  <a:lnTo>
                    <a:pt x="26" y="0"/>
                  </a:lnTo>
                  <a:lnTo>
                    <a:pt x="31" y="1"/>
                  </a:lnTo>
                  <a:lnTo>
                    <a:pt x="36" y="2"/>
                  </a:lnTo>
                  <a:lnTo>
                    <a:pt x="41" y="5"/>
                  </a:lnTo>
                  <a:lnTo>
                    <a:pt x="44" y="8"/>
                  </a:lnTo>
                  <a:lnTo>
                    <a:pt x="48" y="11"/>
                  </a:lnTo>
                  <a:lnTo>
                    <a:pt x="50" y="16"/>
                  </a:lnTo>
                  <a:lnTo>
                    <a:pt x="51" y="21"/>
                  </a:lnTo>
                  <a:lnTo>
                    <a:pt x="51" y="26"/>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3349" y="2180"/>
              <a:ext cx="26" cy="26"/>
            </a:xfrm>
            <a:custGeom>
              <a:avLst/>
              <a:gdLst>
                <a:gd name="T0" fmla="*/ 52 w 52"/>
                <a:gd name="T1" fmla="*/ 26 h 52"/>
                <a:gd name="T2" fmla="*/ 52 w 52"/>
                <a:gd name="T3" fmla="*/ 26 h 52"/>
                <a:gd name="T4" fmla="*/ 51 w 52"/>
                <a:gd name="T5" fmla="*/ 31 h 52"/>
                <a:gd name="T6" fmla="*/ 49 w 52"/>
                <a:gd name="T7" fmla="*/ 36 h 52"/>
                <a:gd name="T8" fmla="*/ 47 w 52"/>
                <a:gd name="T9" fmla="*/ 40 h 52"/>
                <a:gd name="T10" fmla="*/ 44 w 52"/>
                <a:gd name="T11" fmla="*/ 44 h 52"/>
                <a:gd name="T12" fmla="*/ 40 w 52"/>
                <a:gd name="T13" fmla="*/ 47 h 52"/>
                <a:gd name="T14" fmla="*/ 36 w 52"/>
                <a:gd name="T15" fmla="*/ 49 h 52"/>
                <a:gd name="T16" fmla="*/ 31 w 52"/>
                <a:gd name="T17" fmla="*/ 52 h 52"/>
                <a:gd name="T18" fmla="*/ 25 w 52"/>
                <a:gd name="T19" fmla="*/ 52 h 52"/>
                <a:gd name="T20" fmla="*/ 25 w 52"/>
                <a:gd name="T21" fmla="*/ 52 h 52"/>
                <a:gd name="T22" fmla="*/ 21 w 52"/>
                <a:gd name="T23" fmla="*/ 52 h 52"/>
                <a:gd name="T24" fmla="*/ 16 w 52"/>
                <a:gd name="T25" fmla="*/ 49 h 52"/>
                <a:gd name="T26" fmla="*/ 11 w 52"/>
                <a:gd name="T27" fmla="*/ 47 h 52"/>
                <a:gd name="T28" fmla="*/ 7 w 52"/>
                <a:gd name="T29" fmla="*/ 44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1 h 52"/>
                <a:gd name="T46" fmla="*/ 7 w 52"/>
                <a:gd name="T47" fmla="*/ 8 h 52"/>
                <a:gd name="T48" fmla="*/ 11 w 52"/>
                <a:gd name="T49" fmla="*/ 5 h 52"/>
                <a:gd name="T50" fmla="*/ 16 w 52"/>
                <a:gd name="T51" fmla="*/ 2 h 52"/>
                <a:gd name="T52" fmla="*/ 21 w 52"/>
                <a:gd name="T53" fmla="*/ 1 h 52"/>
                <a:gd name="T54" fmla="*/ 25 w 52"/>
                <a:gd name="T55" fmla="*/ 0 h 52"/>
                <a:gd name="T56" fmla="*/ 25 w 52"/>
                <a:gd name="T57" fmla="*/ 0 h 52"/>
                <a:gd name="T58" fmla="*/ 31 w 52"/>
                <a:gd name="T59" fmla="*/ 1 h 52"/>
                <a:gd name="T60" fmla="*/ 36 w 52"/>
                <a:gd name="T61" fmla="*/ 2 h 52"/>
                <a:gd name="T62" fmla="*/ 40 w 52"/>
                <a:gd name="T63" fmla="*/ 5 h 52"/>
                <a:gd name="T64" fmla="*/ 44 w 52"/>
                <a:gd name="T65" fmla="*/ 8 h 52"/>
                <a:gd name="T66" fmla="*/ 47 w 52"/>
                <a:gd name="T67" fmla="*/ 11 h 52"/>
                <a:gd name="T68" fmla="*/ 49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49" y="36"/>
                  </a:lnTo>
                  <a:lnTo>
                    <a:pt x="47" y="40"/>
                  </a:lnTo>
                  <a:lnTo>
                    <a:pt x="44" y="44"/>
                  </a:lnTo>
                  <a:lnTo>
                    <a:pt x="40" y="47"/>
                  </a:lnTo>
                  <a:lnTo>
                    <a:pt x="36" y="49"/>
                  </a:lnTo>
                  <a:lnTo>
                    <a:pt x="31" y="52"/>
                  </a:lnTo>
                  <a:lnTo>
                    <a:pt x="25" y="52"/>
                  </a:lnTo>
                  <a:lnTo>
                    <a:pt x="25" y="52"/>
                  </a:lnTo>
                  <a:lnTo>
                    <a:pt x="21" y="52"/>
                  </a:lnTo>
                  <a:lnTo>
                    <a:pt x="16" y="49"/>
                  </a:lnTo>
                  <a:lnTo>
                    <a:pt x="11" y="47"/>
                  </a:lnTo>
                  <a:lnTo>
                    <a:pt x="7" y="44"/>
                  </a:lnTo>
                  <a:lnTo>
                    <a:pt x="4" y="40"/>
                  </a:lnTo>
                  <a:lnTo>
                    <a:pt x="2" y="36"/>
                  </a:lnTo>
                  <a:lnTo>
                    <a:pt x="0" y="31"/>
                  </a:lnTo>
                  <a:lnTo>
                    <a:pt x="0" y="26"/>
                  </a:lnTo>
                  <a:lnTo>
                    <a:pt x="0" y="26"/>
                  </a:lnTo>
                  <a:lnTo>
                    <a:pt x="0" y="21"/>
                  </a:lnTo>
                  <a:lnTo>
                    <a:pt x="2" y="16"/>
                  </a:lnTo>
                  <a:lnTo>
                    <a:pt x="4" y="11"/>
                  </a:lnTo>
                  <a:lnTo>
                    <a:pt x="7" y="8"/>
                  </a:lnTo>
                  <a:lnTo>
                    <a:pt x="11" y="5"/>
                  </a:lnTo>
                  <a:lnTo>
                    <a:pt x="16" y="2"/>
                  </a:lnTo>
                  <a:lnTo>
                    <a:pt x="21" y="1"/>
                  </a:lnTo>
                  <a:lnTo>
                    <a:pt x="25" y="0"/>
                  </a:lnTo>
                  <a:lnTo>
                    <a:pt x="25" y="0"/>
                  </a:lnTo>
                  <a:lnTo>
                    <a:pt x="31" y="1"/>
                  </a:lnTo>
                  <a:lnTo>
                    <a:pt x="36" y="2"/>
                  </a:lnTo>
                  <a:lnTo>
                    <a:pt x="40" y="5"/>
                  </a:lnTo>
                  <a:lnTo>
                    <a:pt x="44" y="8"/>
                  </a:lnTo>
                  <a:lnTo>
                    <a:pt x="47" y="11"/>
                  </a:lnTo>
                  <a:lnTo>
                    <a:pt x="49" y="16"/>
                  </a:lnTo>
                  <a:lnTo>
                    <a:pt x="51" y="21"/>
                  </a:lnTo>
                  <a:lnTo>
                    <a:pt x="52" y="26"/>
                  </a:lnTo>
                  <a:lnTo>
                    <a:pt x="5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9"/>
            <p:cNvSpPr>
              <a:spLocks noChangeShapeType="1"/>
            </p:cNvSpPr>
            <p:nvPr userDrawn="1"/>
          </p:nvSpPr>
          <p:spPr bwMode="auto">
            <a:xfrm>
              <a:off x="3211" y="2046"/>
              <a:ext cx="206"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0"/>
            <p:cNvSpPr>
              <a:spLocks noChangeShapeType="1"/>
            </p:cNvSpPr>
            <p:nvPr userDrawn="1"/>
          </p:nvSpPr>
          <p:spPr bwMode="auto">
            <a:xfrm>
              <a:off x="3211" y="2075"/>
              <a:ext cx="107" cy="0"/>
            </a:xfrm>
            <a:prstGeom prst="line">
              <a:avLst/>
            </a:prstGeom>
            <a:noFill/>
            <a:ln w="11113">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12"/>
          <p:cNvSpPr>
            <a:spLocks/>
          </p:cNvSpPr>
          <p:nvPr/>
        </p:nvSpPr>
        <p:spPr bwMode="auto">
          <a:xfrm>
            <a:off x="0" y="5878960"/>
            <a:ext cx="9144000" cy="98871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3BC2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49251"/>
            <a:ext cx="2555639" cy="1916832"/>
          </a:xfrm>
          <a:prstGeom prst="rect">
            <a:avLst/>
          </a:prstGeom>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7" y="6453336"/>
            <a:ext cx="171926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75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7.1.2  </a:t>
            </a:r>
            <a:r>
              <a:rPr lang="zh-TW" altLang="zh-TW" sz="2800" dirty="0" smtClean="0">
                <a:solidFill>
                  <a:srgbClr val="660066"/>
                </a:solidFill>
                <a:effectLst/>
              </a:rPr>
              <a:t>傳統</a:t>
            </a:r>
            <a:r>
              <a:rPr lang="zh-TW" altLang="zh-TW" sz="2800" dirty="0">
                <a:solidFill>
                  <a:srgbClr val="660066"/>
                </a:solidFill>
                <a:effectLst/>
              </a:rPr>
              <a:t>社群與虛擬社群的差異</a:t>
            </a:r>
            <a:endParaRPr lang="zh-TW" altLang="en-US" sz="2800" dirty="0">
              <a:solidFill>
                <a:srgbClr val="660066"/>
              </a:solidFill>
            </a:endParaRPr>
          </a:p>
        </p:txBody>
      </p:sp>
      <p:sp>
        <p:nvSpPr>
          <p:cNvPr id="3" name="內容版面配置區 2"/>
          <p:cNvSpPr>
            <a:spLocks noGrp="1"/>
          </p:cNvSpPr>
          <p:nvPr>
            <p:ph idx="1"/>
          </p:nvPr>
        </p:nvSpPr>
        <p:spPr/>
        <p:txBody>
          <a:bodyPr>
            <a:normAutofit fontScale="92500"/>
          </a:bodyPr>
          <a:lstStyle/>
          <a:p>
            <a:r>
              <a:rPr lang="zh-TW" altLang="zh-TW" dirty="0"/>
              <a:t>四個主要的差異</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人際關係形成的差異</a:t>
            </a:r>
            <a:r>
              <a:rPr lang="zh-TW" altLang="zh-TW" b="1" dirty="0" smtClean="0">
                <a:solidFill>
                  <a:srgbClr val="000066"/>
                </a:solidFill>
              </a:rPr>
              <a:t>：</a:t>
            </a:r>
            <a:r>
              <a:rPr lang="zh-TW" altLang="zh-TW" dirty="0"/>
              <a:t>虛擬社群的關係開始於文字的互動，第一印象來自於帳號、照片及在社群中的發言</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自我揭露程度的差異</a:t>
            </a:r>
            <a:r>
              <a:rPr lang="zh-TW" altLang="zh-TW" b="1" dirty="0" smtClean="0">
                <a:solidFill>
                  <a:srgbClr val="000066"/>
                </a:solidFill>
              </a:rPr>
              <a:t>：</a:t>
            </a:r>
            <a:r>
              <a:rPr lang="zh-TW" altLang="zh-TW" dirty="0"/>
              <a:t>在真實的關係中，許多人基於自我保護，對個人資訊的揭露，會有較多的保留</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衝突管理的差異</a:t>
            </a:r>
            <a:r>
              <a:rPr lang="zh-TW" altLang="zh-TW" b="1" dirty="0" smtClean="0">
                <a:solidFill>
                  <a:srgbClr val="000066"/>
                </a:solidFill>
              </a:rPr>
              <a:t>：</a:t>
            </a:r>
            <a:r>
              <a:rPr lang="zh-TW" altLang="zh-TW" dirty="0"/>
              <a:t>在實體互動的關係中，大多數人會為了未來的互動，而較謹慎處理人際關係，特別是在衝突發生時，多會尋求解決之道</a:t>
            </a:r>
            <a:r>
              <a:rPr lang="zh-TW" altLang="zh-TW" dirty="0" smtClean="0"/>
              <a:t>。</a:t>
            </a:r>
            <a:endParaRPr lang="en-US" altLang="zh-TW" dirty="0" smtClean="0"/>
          </a:p>
          <a:p>
            <a:pPr marL="648000" lvl="1" indent="-288000">
              <a:buClr>
                <a:srgbClr val="000066"/>
              </a:buClr>
              <a:buFont typeface="+mj-lt"/>
              <a:buAutoNum type="arabicPeriod"/>
            </a:pPr>
            <a:r>
              <a:rPr lang="zh-TW" altLang="zh-TW" b="1" dirty="0">
                <a:solidFill>
                  <a:srgbClr val="000066"/>
                </a:solidFill>
              </a:rPr>
              <a:t>關係不忠的可能</a:t>
            </a:r>
            <a:r>
              <a:rPr lang="zh-TW" altLang="zh-TW" b="1" dirty="0" smtClean="0">
                <a:solidFill>
                  <a:srgbClr val="000066"/>
                </a:solidFill>
              </a:rPr>
              <a:t>：</a:t>
            </a:r>
            <a:r>
              <a:rPr lang="zh-TW" altLang="zh-TW" dirty="0"/>
              <a:t>在真實關係中，對於關係忠誠的要求是比較高的，然而，在網路世界中，人與人間的界線變得比較模糊</a:t>
            </a:r>
            <a:r>
              <a:rPr lang="zh-TW" altLang="zh-TW" dirty="0" smtClean="0"/>
              <a:t>。</a:t>
            </a:r>
            <a:endParaRPr lang="en-US" altLang="zh-TW" dirty="0" smtClean="0"/>
          </a:p>
          <a:p>
            <a:pPr>
              <a:buClr>
                <a:srgbClr val="000066"/>
              </a:buClr>
            </a:pPr>
            <a:r>
              <a:rPr lang="zh-TW" altLang="zh-TW" dirty="0"/>
              <a:t>虛擬社群與實體社群最大的差異並不在於互動的場域，而在於互動的形式</a:t>
            </a:r>
            <a:r>
              <a:rPr lang="zh-TW" altLang="zh-TW" dirty="0" smtClean="0"/>
              <a:t>。</a:t>
            </a:r>
            <a:endParaRPr lang="zh-TW" altLang="en-US" dirty="0"/>
          </a:p>
        </p:txBody>
      </p:sp>
    </p:spTree>
    <p:extLst>
      <p:ext uri="{BB962C8B-B14F-4D97-AF65-F5344CB8AC3E}">
        <p14:creationId xmlns:p14="http://schemas.microsoft.com/office/powerpoint/2010/main" val="602550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solidFill>
                  <a:srgbClr val="660066"/>
                </a:solidFill>
              </a:rPr>
              <a:t>7.1.3  </a:t>
            </a:r>
            <a:r>
              <a:rPr lang="zh-TW" altLang="zh-TW" sz="2800" dirty="0" smtClean="0">
                <a:solidFill>
                  <a:srgbClr val="660066"/>
                </a:solidFill>
                <a:effectLst/>
              </a:rPr>
              <a:t>虛擬社群</a:t>
            </a:r>
            <a:r>
              <a:rPr lang="zh-TW" altLang="zh-TW" sz="2800" dirty="0">
                <a:solidFill>
                  <a:srgbClr val="660066"/>
                </a:solidFill>
                <a:effectLst/>
              </a:rPr>
              <a:t>的演進</a:t>
            </a:r>
            <a:endParaRPr lang="zh-TW" altLang="en-US" sz="2800" dirty="0">
              <a:solidFill>
                <a:srgbClr val="660066"/>
              </a:solidFill>
            </a:endParaRPr>
          </a:p>
        </p:txBody>
      </p:sp>
      <p:sp>
        <p:nvSpPr>
          <p:cNvPr id="3" name="內容版面配置區 2"/>
          <p:cNvSpPr>
            <a:spLocks noGrp="1"/>
          </p:cNvSpPr>
          <p:nvPr>
            <p:ph idx="1"/>
          </p:nvPr>
        </p:nvSpPr>
        <p:spPr/>
        <p:txBody>
          <a:bodyPr/>
          <a:lstStyle/>
          <a:p>
            <a:r>
              <a:rPr lang="zh-TW" altLang="zh-TW" dirty="0"/>
              <a:t>虛擬社群幾乎是從有網路開始便出現了。回顧網際網路的始祖 ── </a:t>
            </a:r>
            <a:r>
              <a:rPr lang="en-US" altLang="zh-TW" dirty="0" err="1"/>
              <a:t>ARPANet</a:t>
            </a:r>
            <a:r>
              <a:rPr lang="zh-TW" altLang="zh-TW" dirty="0"/>
              <a:t>的出現，就是為了連結分散各地的成員，以分享研究的結果。當時雖然沒有虛擬社群這個名詞，但概念是相同的：透過資訊科技與網際網路的協助，使得一群有共同目的或興趣的人，在</a:t>
            </a:r>
            <a:r>
              <a:rPr lang="zh-TW" altLang="zh-TW" dirty="0">
                <a:solidFill>
                  <a:srgbClr val="003300"/>
                </a:solidFill>
              </a:rPr>
              <a:t>網際空間</a:t>
            </a:r>
            <a:r>
              <a:rPr lang="en-US" altLang="zh-TW" dirty="0">
                <a:solidFill>
                  <a:srgbClr val="003300"/>
                </a:solidFill>
              </a:rPr>
              <a:t> (cyberspace) </a:t>
            </a:r>
            <a:r>
              <a:rPr lang="zh-TW" altLang="zh-TW" dirty="0"/>
              <a:t>形成一個社會</a:t>
            </a:r>
            <a:r>
              <a:rPr lang="zh-TW" altLang="zh-TW" dirty="0">
                <a:solidFill>
                  <a:srgbClr val="003300"/>
                </a:solidFill>
              </a:rPr>
              <a:t>集合體</a:t>
            </a:r>
            <a:r>
              <a:rPr lang="en-US" altLang="zh-TW" dirty="0">
                <a:solidFill>
                  <a:srgbClr val="003300"/>
                </a:solidFill>
              </a:rPr>
              <a:t> (aggregation)</a:t>
            </a:r>
            <a:r>
              <a:rPr lang="zh-TW" altLang="zh-TW" dirty="0"/>
              <a:t>。這些群體經過長期的互動，建立彼此的關係與情誼，也逐漸發展出一套在網路上互動的規則</a:t>
            </a:r>
            <a:r>
              <a:rPr lang="zh-TW" altLang="zh-TW"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77072"/>
            <a:ext cx="486145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55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7.2  </a:t>
            </a:r>
            <a:r>
              <a:rPr lang="zh-TW" altLang="zh-TW" dirty="0" smtClean="0">
                <a:effectLst/>
              </a:rPr>
              <a:t>虛擬社群</a:t>
            </a:r>
            <a:r>
              <a:rPr lang="zh-TW" altLang="zh-TW" dirty="0">
                <a:effectLst/>
              </a:rPr>
              <a:t>的類型</a:t>
            </a:r>
            <a:endParaRPr lang="zh-TW" altLang="en-US" dirty="0"/>
          </a:p>
        </p:txBody>
      </p:sp>
      <p:sp>
        <p:nvSpPr>
          <p:cNvPr id="3" name="內容版面配置區 2"/>
          <p:cNvSpPr>
            <a:spLocks noGrp="1"/>
          </p:cNvSpPr>
          <p:nvPr>
            <p:ph idx="1"/>
          </p:nvPr>
        </p:nvSpPr>
        <p:spPr/>
        <p:txBody>
          <a:bodyPr/>
          <a:lstStyle/>
          <a:p>
            <a:r>
              <a:rPr lang="zh-TW" altLang="zh-TW" dirty="0"/>
              <a:t>虛擬社群能以使用者需求及應用類型進行分類。其中使用者需求的分類含括交易型、興趣型、關係型和幻想型四種。而應用類型則有企業內部社群、企業間社群、企業與消費者社群和個人群體社群四種</a:t>
            </a:r>
            <a:r>
              <a:rPr lang="zh-TW" altLang="zh-TW" dirty="0" smtClean="0"/>
              <a:t>。</a:t>
            </a:r>
            <a:endParaRPr lang="zh-TW" altLang="en-US" dirty="0"/>
          </a:p>
        </p:txBody>
      </p:sp>
    </p:spTree>
    <p:extLst>
      <p:ext uri="{BB962C8B-B14F-4D97-AF65-F5344CB8AC3E}">
        <p14:creationId xmlns:p14="http://schemas.microsoft.com/office/powerpoint/2010/main" val="2048056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4487</Words>
  <Application>Microsoft Office PowerPoint</Application>
  <PresentationFormat>如螢幕大小 (4:3)</PresentationFormat>
  <Paragraphs>202</Paragraphs>
  <Slides>63</Slides>
  <Notes>0</Notes>
  <HiddenSlides>0</HiddenSlides>
  <MMClips>0</MMClips>
  <ScaleCrop>false</ScaleCrop>
  <HeadingPairs>
    <vt:vector size="4" baseType="variant">
      <vt:variant>
        <vt:lpstr>佈景主題</vt:lpstr>
      </vt:variant>
      <vt:variant>
        <vt:i4>1</vt:i4>
      </vt:variant>
      <vt:variant>
        <vt:lpstr>投影片標題</vt:lpstr>
      </vt:variant>
      <vt:variant>
        <vt:i4>63</vt:i4>
      </vt:variant>
    </vt:vector>
  </HeadingPairs>
  <TitlesOfParts>
    <vt:vector size="64" baseType="lpstr">
      <vt:lpstr>1_Office 佈景主題</vt:lpstr>
      <vt:lpstr>PowerPoint 簡報</vt:lpstr>
      <vt:lpstr>學習目標</vt:lpstr>
      <vt:lpstr>7.1  虛擬社群的定義</vt:lpstr>
      <vt:lpstr>7.1.1  社群的定義</vt:lpstr>
      <vt:lpstr>7.1.1  社群的定義</vt:lpstr>
      <vt:lpstr>7.1.2  傳統社群與虛擬社群的差異</vt:lpstr>
      <vt:lpstr>7.1.2  傳統社群與虛擬社群的差異</vt:lpstr>
      <vt:lpstr>7.1.3  虛擬社群的演進</vt:lpstr>
      <vt:lpstr>7.2  虛擬社群的類型</vt:lpstr>
      <vt:lpstr>7.2.1  依使用者需求分類</vt:lpstr>
      <vt:lpstr>7.2.1  依使用者需求分類</vt:lpstr>
      <vt:lpstr>7.2.1  依使用者需求分類</vt:lpstr>
      <vt:lpstr>7.2.1  依使用者需求分類</vt:lpstr>
      <vt:lpstr>7.2.1  依使用者需求分類</vt:lpstr>
      <vt:lpstr>7.2.1  依使用者需求分類</vt:lpstr>
      <vt:lpstr>7.2.2  依應用類型分類</vt:lpstr>
      <vt:lpstr>7.2.2  依應用類型分類</vt:lpstr>
      <vt:lpstr>7.2.2  依應用類型分類</vt:lpstr>
      <vt:lpstr>7.2.2  依應用類型分類</vt:lpstr>
      <vt:lpstr>7.2.2  依應用類型分類</vt:lpstr>
      <vt:lpstr>7.2.2  依應用類型分類</vt:lpstr>
      <vt:lpstr>7.3  虛擬社群的形式</vt:lpstr>
      <vt:lpstr>7.3.1  部落格</vt:lpstr>
      <vt:lpstr>7.3.1  部落格</vt:lpstr>
      <vt:lpstr>7.3.1  部落格</vt:lpstr>
      <vt:lpstr>7.3.2  論　壇</vt:lpstr>
      <vt:lpstr>7.3.2  論　壇</vt:lpstr>
      <vt:lpstr>7.3.3  社交網絡網站</vt:lpstr>
      <vt:lpstr>7.3.3  社交網絡網站</vt:lpstr>
      <vt:lpstr>7.3.4  即時通訊</vt:lpstr>
      <vt:lpstr>7.3.4  即時通訊</vt:lpstr>
      <vt:lpstr>7.3.5  微網誌</vt:lpstr>
      <vt:lpstr>7.4  虛擬社群的經營</vt:lpstr>
      <vt:lpstr>7.4.1  虛擬社群成員的價值評估</vt:lpstr>
      <vt:lpstr>7.4.1  虛擬社群成員的價值評估</vt:lpstr>
      <vt:lpstr>7.4.1  虛擬社群成員的價值評估</vt:lpstr>
      <vt:lpstr>7.4.2  虛擬社群的獲利模式</vt:lpstr>
      <vt:lpstr>7.4.2  虛擬社群的獲利模式</vt:lpstr>
      <vt:lpstr>7.4.2  虛擬社群的獲利模式</vt:lpstr>
      <vt:lpstr>7.4.3  虛擬社群的關鍵成功因素</vt:lpstr>
      <vt:lpstr>7.4.3  虛擬社群的關鍵成功因素</vt:lpstr>
      <vt:lpstr>7.5  維基經濟學與Web 2.0</vt:lpstr>
      <vt:lpstr>7.5.1  Web 1.0、Web 2.0與Web 3.0</vt:lpstr>
      <vt:lpstr>7.5.1  Web 1.0、Web 2.0與Web 3.0</vt:lpstr>
      <vt:lpstr>7.5.2  維基經濟學</vt:lpstr>
      <vt:lpstr>7.5.2  維基經濟學</vt:lpstr>
      <vt:lpstr>7.5.2  維基經濟學</vt:lpstr>
      <vt:lpstr>7.6  社群行銷</vt:lpstr>
      <vt:lpstr>7.6.1  社群行銷的方式</vt:lpstr>
      <vt:lpstr>7.6.1  社群行銷的方式</vt:lpstr>
      <vt:lpstr>7.6.1  社群行銷的方式</vt:lpstr>
      <vt:lpstr>7.6.1  社群行銷的方式</vt:lpstr>
      <vt:lpstr>7.6.1  社群行銷的方式</vt:lpstr>
      <vt:lpstr>7.6.1  社群行銷的方式</vt:lpstr>
      <vt:lpstr>7.6.1  社群行銷的方式</vt:lpstr>
      <vt:lpstr>7.6.2  社群行銷成功的關鍵</vt:lpstr>
      <vt:lpstr>7.6.2  社群行銷成功的關鍵</vt:lpstr>
      <vt:lpstr>7.7  虛擬社群的範例</vt:lpstr>
      <vt:lpstr>7.7  虛擬社群的範例</vt:lpstr>
      <vt:lpstr>7.7  虛擬社群的範例</vt:lpstr>
      <vt:lpstr>7.7  虛擬社群的範例</vt:lpstr>
      <vt:lpstr>7.8  結　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winx</dc:creator>
  <cp:lastModifiedBy>winx</cp:lastModifiedBy>
  <cp:revision>75</cp:revision>
  <dcterms:created xsi:type="dcterms:W3CDTF">2017-02-20T08:35:36Z</dcterms:created>
  <dcterms:modified xsi:type="dcterms:W3CDTF">2020-02-05T08:58:04Z</dcterms:modified>
</cp:coreProperties>
</file>