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handoutMasterIdLst>
    <p:handoutMasterId r:id="rId69"/>
  </p:handoutMasterIdLst>
  <p:sldIdLst>
    <p:sldId id="256" r:id="rId2"/>
    <p:sldId id="257" r:id="rId3"/>
    <p:sldId id="363" r:id="rId4"/>
    <p:sldId id="364" r:id="rId5"/>
    <p:sldId id="365" r:id="rId6"/>
    <p:sldId id="366" r:id="rId7"/>
    <p:sldId id="367" r:id="rId8"/>
    <p:sldId id="368" r:id="rId9"/>
    <p:sldId id="369" r:id="rId10"/>
    <p:sldId id="370" r:id="rId11"/>
    <p:sldId id="371" r:id="rId12"/>
    <p:sldId id="372" r:id="rId13"/>
    <p:sldId id="373" r:id="rId14"/>
    <p:sldId id="374" r:id="rId15"/>
    <p:sldId id="375" r:id="rId16"/>
    <p:sldId id="376" r:id="rId17"/>
    <p:sldId id="377" r:id="rId18"/>
    <p:sldId id="378" r:id="rId19"/>
    <p:sldId id="379" r:id="rId20"/>
    <p:sldId id="380" r:id="rId21"/>
    <p:sldId id="381" r:id="rId22"/>
    <p:sldId id="382" r:id="rId23"/>
    <p:sldId id="383" r:id="rId24"/>
    <p:sldId id="384" r:id="rId25"/>
    <p:sldId id="385" r:id="rId26"/>
    <p:sldId id="386" r:id="rId27"/>
    <p:sldId id="387" r:id="rId28"/>
    <p:sldId id="388" r:id="rId29"/>
    <p:sldId id="389" r:id="rId30"/>
    <p:sldId id="390" r:id="rId31"/>
    <p:sldId id="391" r:id="rId32"/>
    <p:sldId id="392" r:id="rId33"/>
    <p:sldId id="393" r:id="rId34"/>
    <p:sldId id="394" r:id="rId35"/>
    <p:sldId id="395" r:id="rId36"/>
    <p:sldId id="396" r:id="rId37"/>
    <p:sldId id="397" r:id="rId38"/>
    <p:sldId id="398" r:id="rId39"/>
    <p:sldId id="399" r:id="rId40"/>
    <p:sldId id="400" r:id="rId41"/>
    <p:sldId id="401" r:id="rId42"/>
    <p:sldId id="402" r:id="rId43"/>
    <p:sldId id="428" r:id="rId44"/>
    <p:sldId id="403" r:id="rId45"/>
    <p:sldId id="404" r:id="rId46"/>
    <p:sldId id="405" r:id="rId47"/>
    <p:sldId id="406" r:id="rId48"/>
    <p:sldId id="407" r:id="rId49"/>
    <p:sldId id="408" r:id="rId50"/>
    <p:sldId id="409" r:id="rId51"/>
    <p:sldId id="430" r:id="rId52"/>
    <p:sldId id="410" r:id="rId53"/>
    <p:sldId id="411" r:id="rId54"/>
    <p:sldId id="412" r:id="rId55"/>
    <p:sldId id="413" r:id="rId56"/>
    <p:sldId id="414" r:id="rId57"/>
    <p:sldId id="415" r:id="rId58"/>
    <p:sldId id="416" r:id="rId59"/>
    <p:sldId id="417" r:id="rId60"/>
    <p:sldId id="418" r:id="rId61"/>
    <p:sldId id="419" r:id="rId62"/>
    <p:sldId id="420" r:id="rId63"/>
    <p:sldId id="425" r:id="rId64"/>
    <p:sldId id="426" r:id="rId65"/>
    <p:sldId id="429" r:id="rId66"/>
    <p:sldId id="427" r:id="rId67"/>
    <p:sldId id="260" r:id="rId68"/>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a:srgbClr val="000066"/>
    <a:srgbClr val="660066"/>
    <a:srgbClr val="0000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476" y="-96"/>
      </p:cViewPr>
      <p:guideLst>
        <p:guide orient="horz" pos="2160"/>
        <p:guide pos="2880"/>
      </p:guideLst>
    </p:cSldViewPr>
  </p:slideViewPr>
  <p:notesTextViewPr>
    <p:cViewPr>
      <p:scale>
        <a:sx n="1" d="1"/>
        <a:sy n="1" d="1"/>
      </p:scale>
      <p:origin x="0" y="0"/>
    </p:cViewPr>
  </p:notesTextViewPr>
  <p:notesViewPr>
    <p:cSldViewPr showGuides="1">
      <p:cViewPr varScale="1">
        <p:scale>
          <a:sx n="78" d="100"/>
          <a:sy n="78" d="100"/>
        </p:scale>
        <p:origin x="-2070"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8FCE645-870C-4814-BC35-50B7A8732FD3}" type="datetimeFigureOut">
              <a:rPr lang="zh-TW" altLang="en-US" smtClean="0"/>
              <a:t>2020/2/5</a:t>
            </a:fld>
            <a:endParaRPr lang="zh-TW" altLang="en-US"/>
          </a:p>
        </p:txBody>
      </p:sp>
      <p:sp>
        <p:nvSpPr>
          <p:cNvPr id="4" name="頁尾版面配置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D376BF0-6985-4A54-8564-B8362ABBF151}" type="slidenum">
              <a:rPr lang="zh-TW" altLang="en-US" smtClean="0"/>
              <a:t>‹#›</a:t>
            </a:fld>
            <a:endParaRPr lang="zh-TW" altLang="en-US"/>
          </a:p>
        </p:txBody>
      </p:sp>
    </p:spTree>
    <p:extLst>
      <p:ext uri="{BB962C8B-B14F-4D97-AF65-F5344CB8AC3E}">
        <p14:creationId xmlns:p14="http://schemas.microsoft.com/office/powerpoint/2010/main" val="175568616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lvl1pPr>
              <a:defRPr>
                <a:solidFill>
                  <a:schemeClr val="accent6">
                    <a:lumMod val="75000"/>
                  </a:schemeClr>
                </a:solidFill>
              </a:defRPr>
            </a:lvl1pPr>
          </a:lstStyle>
          <a:p>
            <a:r>
              <a:rPr lang="zh-TW" altLang="en-US" dirty="0" smtClean="0"/>
              <a:t>按一下以編輯母片標題樣式</a:t>
            </a:r>
            <a:endParaRPr lang="zh-TW" altLang="en-US" dirty="0"/>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4F8A1790-F87D-46C3-8A9A-A39F51776E2B}" type="datetimeFigureOut">
              <a:rPr lang="zh-TW" altLang="en-US" smtClean="0"/>
              <a:t>2020/2/5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3EF44F1-1257-4C25-AB8A-807CA769B911}" type="slidenum">
              <a:rPr lang="zh-TW" altLang="en-US" smtClean="0"/>
              <a:t>‹#›</a:t>
            </a:fld>
            <a:endParaRPr lang="zh-TW" altLang="en-US"/>
          </a:p>
        </p:txBody>
      </p:sp>
      <p:pic>
        <p:nvPicPr>
          <p:cNvPr id="1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24737" y="6453336"/>
            <a:ext cx="1719263" cy="41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77598" y="1268760"/>
            <a:ext cx="3240360" cy="43682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Freeform 12"/>
          <p:cNvSpPr>
            <a:spLocks/>
          </p:cNvSpPr>
          <p:nvPr userDrawn="1"/>
        </p:nvSpPr>
        <p:spPr bwMode="auto">
          <a:xfrm rot="5400000">
            <a:off x="-2500895" y="2500896"/>
            <a:ext cx="6859588" cy="1857796"/>
          </a:xfrm>
          <a:custGeom>
            <a:avLst/>
            <a:gdLst>
              <a:gd name="T0" fmla="*/ 11520 w 11520"/>
              <a:gd name="T1" fmla="*/ 0 h 933"/>
              <a:gd name="T2" fmla="*/ 0 w 11520"/>
              <a:gd name="T3" fmla="*/ 507 h 933"/>
              <a:gd name="T4" fmla="*/ 0 w 11520"/>
              <a:gd name="T5" fmla="*/ 933 h 933"/>
              <a:gd name="T6" fmla="*/ 11520 w 11520"/>
              <a:gd name="T7" fmla="*/ 933 h 933"/>
              <a:gd name="T8" fmla="*/ 11520 w 11520"/>
              <a:gd name="T9" fmla="*/ 0 h 933"/>
            </a:gdLst>
            <a:ahLst/>
            <a:cxnLst>
              <a:cxn ang="0">
                <a:pos x="T0" y="T1"/>
              </a:cxn>
              <a:cxn ang="0">
                <a:pos x="T2" y="T3"/>
              </a:cxn>
              <a:cxn ang="0">
                <a:pos x="T4" y="T5"/>
              </a:cxn>
              <a:cxn ang="0">
                <a:pos x="T6" y="T7"/>
              </a:cxn>
              <a:cxn ang="0">
                <a:pos x="T8" y="T9"/>
              </a:cxn>
            </a:cxnLst>
            <a:rect l="0" t="0" r="r" b="b"/>
            <a:pathLst>
              <a:path w="11520" h="933">
                <a:moveTo>
                  <a:pt x="11520" y="0"/>
                </a:moveTo>
                <a:lnTo>
                  <a:pt x="0" y="507"/>
                </a:lnTo>
                <a:lnTo>
                  <a:pt x="0" y="933"/>
                </a:lnTo>
                <a:lnTo>
                  <a:pt x="11520" y="933"/>
                </a:lnTo>
                <a:lnTo>
                  <a:pt x="11520" y="0"/>
                </a:lnTo>
                <a:close/>
              </a:path>
            </a:pathLst>
          </a:custGeom>
          <a:solidFill>
            <a:srgbClr val="F3BC21"/>
          </a:solidFill>
          <a:ln>
            <a:noFill/>
          </a:ln>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80573445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67544" y="116632"/>
            <a:ext cx="8424936" cy="576064"/>
          </a:xfrm>
        </p:spPr>
        <p:txBody>
          <a:bodyPr>
            <a:normAutofit/>
          </a:bodyPr>
          <a:lstStyle>
            <a:lvl1pPr algn="l">
              <a:defRPr sz="3200">
                <a:latin typeface="Times New Roman" pitchFamily="18" charset="0"/>
                <a:cs typeface="Times New Roman" pitchFamily="18" charset="0"/>
              </a:defRPr>
            </a:lvl1p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a:xfrm>
            <a:off x="467544" y="980728"/>
            <a:ext cx="8424936" cy="5472608"/>
          </a:xfrm>
        </p:spPr>
        <p:txBody>
          <a:bodyPr>
            <a:normAutofit/>
          </a:bodyPr>
          <a:lstStyle>
            <a:lvl1pPr marL="360000" indent="-288000">
              <a:lnSpc>
                <a:spcPts val="3200"/>
              </a:lnSpc>
              <a:spcBef>
                <a:spcPts val="500"/>
              </a:spcBef>
              <a:buSzPct val="100000"/>
              <a:buFontTx/>
              <a:buBlip>
                <a:blip r:embed="rId2"/>
              </a:buBlip>
              <a:defRPr sz="2400" b="0">
                <a:latin typeface="Times New Roman" pitchFamily="18" charset="0"/>
                <a:ea typeface="標楷體" pitchFamily="65" charset="-120"/>
                <a:cs typeface="Times New Roman" pitchFamily="18" charset="0"/>
              </a:defRPr>
            </a:lvl1pPr>
            <a:lvl2pPr>
              <a:lnSpc>
                <a:spcPts val="3200"/>
              </a:lnSpc>
              <a:spcBef>
                <a:spcPts val="500"/>
              </a:spcBef>
              <a:defRPr sz="2400" b="0">
                <a:latin typeface="Times New Roman" pitchFamily="18" charset="0"/>
                <a:ea typeface="標楷體" pitchFamily="65" charset="-120"/>
                <a:cs typeface="Times New Roman" pitchFamily="18" charset="0"/>
              </a:defRPr>
            </a:lvl2pPr>
            <a:lvl3pPr>
              <a:lnSpc>
                <a:spcPts val="3200"/>
              </a:lnSpc>
              <a:spcBef>
                <a:spcPts val="500"/>
              </a:spcBef>
              <a:defRPr sz="2400" b="0">
                <a:latin typeface="Times New Roman" pitchFamily="18" charset="0"/>
                <a:ea typeface="標楷體" pitchFamily="65" charset="-120"/>
                <a:cs typeface="Times New Roman" pitchFamily="18" charset="0"/>
              </a:defRPr>
            </a:lvl3pPr>
            <a:lvl4pPr>
              <a:lnSpc>
                <a:spcPts val="3200"/>
              </a:lnSpc>
              <a:spcBef>
                <a:spcPts val="500"/>
              </a:spcBef>
              <a:defRPr sz="2400" b="0">
                <a:latin typeface="Times New Roman" pitchFamily="18" charset="0"/>
                <a:ea typeface="標楷體" pitchFamily="65" charset="-120"/>
                <a:cs typeface="Times New Roman" pitchFamily="18" charset="0"/>
              </a:defRPr>
            </a:lvl4pPr>
            <a:lvl5pPr>
              <a:lnSpc>
                <a:spcPts val="3200"/>
              </a:lnSpc>
              <a:spcBef>
                <a:spcPts val="500"/>
              </a:spcBef>
              <a:defRPr sz="2400" b="0">
                <a:latin typeface="Times New Roman" pitchFamily="18" charset="0"/>
                <a:ea typeface="標楷體" pitchFamily="65" charset="-120"/>
                <a:cs typeface="Times New Roman" pitchFamily="18" charset="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p:ph type="dt" sz="half" idx="10"/>
          </p:nvPr>
        </p:nvSpPr>
        <p:spPr/>
        <p:txBody>
          <a:bodyPr/>
          <a:lstStyle/>
          <a:p>
            <a:fld id="{4F8A1790-F87D-46C3-8A9A-A39F51776E2B}" type="datetimeFigureOut">
              <a:rPr lang="zh-TW" altLang="en-US" smtClean="0"/>
              <a:t>2020/2/5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3EF44F1-1257-4C25-AB8A-807CA769B911}" type="slidenum">
              <a:rPr lang="zh-TW" altLang="en-US" smtClean="0"/>
              <a:t>‹#›</a:t>
            </a:fld>
            <a:endParaRPr lang="zh-TW" altLang="en-US"/>
          </a:p>
        </p:txBody>
      </p:sp>
      <p:grpSp>
        <p:nvGrpSpPr>
          <p:cNvPr id="8" name="Group 4"/>
          <p:cNvGrpSpPr>
            <a:grpSpLocks noChangeAspect="1"/>
          </p:cNvGrpSpPr>
          <p:nvPr userDrawn="1"/>
        </p:nvGrpSpPr>
        <p:grpSpPr bwMode="auto">
          <a:xfrm>
            <a:off x="6815519" y="122572"/>
            <a:ext cx="2076961" cy="794231"/>
            <a:chOff x="2474" y="1891"/>
            <a:chExt cx="1681" cy="482"/>
          </a:xfrm>
        </p:grpSpPr>
        <p:sp>
          <p:nvSpPr>
            <p:cNvPr id="9" name="Freeform 6"/>
            <p:cNvSpPr>
              <a:spLocks/>
            </p:cNvSpPr>
            <p:nvPr userDrawn="1"/>
          </p:nvSpPr>
          <p:spPr bwMode="auto">
            <a:xfrm>
              <a:off x="3074" y="1891"/>
              <a:ext cx="482" cy="482"/>
            </a:xfrm>
            <a:custGeom>
              <a:avLst/>
              <a:gdLst>
                <a:gd name="T0" fmla="*/ 963 w 964"/>
                <a:gd name="T1" fmla="*/ 507 h 964"/>
                <a:gd name="T2" fmla="*/ 954 w 964"/>
                <a:gd name="T3" fmla="*/ 579 h 964"/>
                <a:gd name="T4" fmla="*/ 934 w 964"/>
                <a:gd name="T5" fmla="*/ 647 h 964"/>
                <a:gd name="T6" fmla="*/ 906 w 964"/>
                <a:gd name="T7" fmla="*/ 712 h 964"/>
                <a:gd name="T8" fmla="*/ 868 w 964"/>
                <a:gd name="T9" fmla="*/ 770 h 964"/>
                <a:gd name="T10" fmla="*/ 823 w 964"/>
                <a:gd name="T11" fmla="*/ 822 h 964"/>
                <a:gd name="T12" fmla="*/ 771 w 964"/>
                <a:gd name="T13" fmla="*/ 868 h 964"/>
                <a:gd name="T14" fmla="*/ 712 w 964"/>
                <a:gd name="T15" fmla="*/ 905 h 964"/>
                <a:gd name="T16" fmla="*/ 647 w 964"/>
                <a:gd name="T17" fmla="*/ 934 h 964"/>
                <a:gd name="T18" fmla="*/ 580 w 964"/>
                <a:gd name="T19" fmla="*/ 954 h 964"/>
                <a:gd name="T20" fmla="*/ 507 w 964"/>
                <a:gd name="T21" fmla="*/ 963 h 964"/>
                <a:gd name="T22" fmla="*/ 457 w 964"/>
                <a:gd name="T23" fmla="*/ 963 h 964"/>
                <a:gd name="T24" fmla="*/ 385 w 964"/>
                <a:gd name="T25" fmla="*/ 954 h 964"/>
                <a:gd name="T26" fmla="*/ 317 w 964"/>
                <a:gd name="T27" fmla="*/ 934 h 964"/>
                <a:gd name="T28" fmla="*/ 252 w 964"/>
                <a:gd name="T29" fmla="*/ 905 h 964"/>
                <a:gd name="T30" fmla="*/ 194 w 964"/>
                <a:gd name="T31" fmla="*/ 868 h 964"/>
                <a:gd name="T32" fmla="*/ 142 w 964"/>
                <a:gd name="T33" fmla="*/ 822 h 964"/>
                <a:gd name="T34" fmla="*/ 96 w 964"/>
                <a:gd name="T35" fmla="*/ 770 h 964"/>
                <a:gd name="T36" fmla="*/ 59 w 964"/>
                <a:gd name="T37" fmla="*/ 712 h 964"/>
                <a:gd name="T38" fmla="*/ 29 w 964"/>
                <a:gd name="T39" fmla="*/ 647 h 964"/>
                <a:gd name="T40" fmla="*/ 10 w 964"/>
                <a:gd name="T41" fmla="*/ 579 h 964"/>
                <a:gd name="T42" fmla="*/ 1 w 964"/>
                <a:gd name="T43" fmla="*/ 507 h 964"/>
                <a:gd name="T44" fmla="*/ 1 w 964"/>
                <a:gd name="T45" fmla="*/ 457 h 964"/>
                <a:gd name="T46" fmla="*/ 10 w 964"/>
                <a:gd name="T47" fmla="*/ 384 h 964"/>
                <a:gd name="T48" fmla="*/ 29 w 964"/>
                <a:gd name="T49" fmla="*/ 316 h 964"/>
                <a:gd name="T50" fmla="*/ 59 w 964"/>
                <a:gd name="T51" fmla="*/ 252 h 964"/>
                <a:gd name="T52" fmla="*/ 96 w 964"/>
                <a:gd name="T53" fmla="*/ 193 h 964"/>
                <a:gd name="T54" fmla="*/ 142 w 964"/>
                <a:gd name="T55" fmla="*/ 141 h 964"/>
                <a:gd name="T56" fmla="*/ 194 w 964"/>
                <a:gd name="T57" fmla="*/ 95 h 964"/>
                <a:gd name="T58" fmla="*/ 252 w 964"/>
                <a:gd name="T59" fmla="*/ 58 h 964"/>
                <a:gd name="T60" fmla="*/ 317 w 964"/>
                <a:gd name="T61" fmla="*/ 29 h 964"/>
                <a:gd name="T62" fmla="*/ 385 w 964"/>
                <a:gd name="T63" fmla="*/ 10 h 964"/>
                <a:gd name="T64" fmla="*/ 457 w 964"/>
                <a:gd name="T65" fmla="*/ 1 h 964"/>
                <a:gd name="T66" fmla="*/ 507 w 964"/>
                <a:gd name="T67" fmla="*/ 1 h 964"/>
                <a:gd name="T68" fmla="*/ 580 w 964"/>
                <a:gd name="T69" fmla="*/ 10 h 964"/>
                <a:gd name="T70" fmla="*/ 647 w 964"/>
                <a:gd name="T71" fmla="*/ 29 h 964"/>
                <a:gd name="T72" fmla="*/ 712 w 964"/>
                <a:gd name="T73" fmla="*/ 58 h 964"/>
                <a:gd name="T74" fmla="*/ 771 w 964"/>
                <a:gd name="T75" fmla="*/ 95 h 964"/>
                <a:gd name="T76" fmla="*/ 823 w 964"/>
                <a:gd name="T77" fmla="*/ 141 h 964"/>
                <a:gd name="T78" fmla="*/ 868 w 964"/>
                <a:gd name="T79" fmla="*/ 193 h 964"/>
                <a:gd name="T80" fmla="*/ 906 w 964"/>
                <a:gd name="T81" fmla="*/ 252 h 964"/>
                <a:gd name="T82" fmla="*/ 934 w 964"/>
                <a:gd name="T83" fmla="*/ 316 h 964"/>
                <a:gd name="T84" fmla="*/ 954 w 964"/>
                <a:gd name="T85" fmla="*/ 384 h 964"/>
                <a:gd name="T86" fmla="*/ 963 w 964"/>
                <a:gd name="T87" fmla="*/ 457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4" h="964">
                  <a:moveTo>
                    <a:pt x="964" y="482"/>
                  </a:moveTo>
                  <a:lnTo>
                    <a:pt x="964" y="482"/>
                  </a:lnTo>
                  <a:lnTo>
                    <a:pt x="963" y="507"/>
                  </a:lnTo>
                  <a:lnTo>
                    <a:pt x="961" y="531"/>
                  </a:lnTo>
                  <a:lnTo>
                    <a:pt x="959" y="555"/>
                  </a:lnTo>
                  <a:lnTo>
                    <a:pt x="954" y="579"/>
                  </a:lnTo>
                  <a:lnTo>
                    <a:pt x="948" y="602"/>
                  </a:lnTo>
                  <a:lnTo>
                    <a:pt x="942" y="625"/>
                  </a:lnTo>
                  <a:lnTo>
                    <a:pt x="934" y="647"/>
                  </a:lnTo>
                  <a:lnTo>
                    <a:pt x="926" y="669"/>
                  </a:lnTo>
                  <a:lnTo>
                    <a:pt x="916" y="691"/>
                  </a:lnTo>
                  <a:lnTo>
                    <a:pt x="906" y="712"/>
                  </a:lnTo>
                  <a:lnTo>
                    <a:pt x="894" y="731"/>
                  </a:lnTo>
                  <a:lnTo>
                    <a:pt x="881" y="751"/>
                  </a:lnTo>
                  <a:lnTo>
                    <a:pt x="868" y="770"/>
                  </a:lnTo>
                  <a:lnTo>
                    <a:pt x="854" y="789"/>
                  </a:lnTo>
                  <a:lnTo>
                    <a:pt x="839" y="806"/>
                  </a:lnTo>
                  <a:lnTo>
                    <a:pt x="823" y="822"/>
                  </a:lnTo>
                  <a:lnTo>
                    <a:pt x="806" y="838"/>
                  </a:lnTo>
                  <a:lnTo>
                    <a:pt x="788" y="853"/>
                  </a:lnTo>
                  <a:lnTo>
                    <a:pt x="771" y="868"/>
                  </a:lnTo>
                  <a:lnTo>
                    <a:pt x="751" y="881"/>
                  </a:lnTo>
                  <a:lnTo>
                    <a:pt x="732" y="894"/>
                  </a:lnTo>
                  <a:lnTo>
                    <a:pt x="712" y="905"/>
                  </a:lnTo>
                  <a:lnTo>
                    <a:pt x="691" y="917"/>
                  </a:lnTo>
                  <a:lnTo>
                    <a:pt x="669" y="926"/>
                  </a:lnTo>
                  <a:lnTo>
                    <a:pt x="647" y="934"/>
                  </a:lnTo>
                  <a:lnTo>
                    <a:pt x="626" y="942"/>
                  </a:lnTo>
                  <a:lnTo>
                    <a:pt x="603" y="949"/>
                  </a:lnTo>
                  <a:lnTo>
                    <a:pt x="580" y="954"/>
                  </a:lnTo>
                  <a:lnTo>
                    <a:pt x="555" y="958"/>
                  </a:lnTo>
                  <a:lnTo>
                    <a:pt x="531" y="962"/>
                  </a:lnTo>
                  <a:lnTo>
                    <a:pt x="507" y="963"/>
                  </a:lnTo>
                  <a:lnTo>
                    <a:pt x="482" y="964"/>
                  </a:lnTo>
                  <a:lnTo>
                    <a:pt x="482" y="964"/>
                  </a:lnTo>
                  <a:lnTo>
                    <a:pt x="457" y="963"/>
                  </a:lnTo>
                  <a:lnTo>
                    <a:pt x="433" y="962"/>
                  </a:lnTo>
                  <a:lnTo>
                    <a:pt x="409" y="958"/>
                  </a:lnTo>
                  <a:lnTo>
                    <a:pt x="385" y="954"/>
                  </a:lnTo>
                  <a:lnTo>
                    <a:pt x="362" y="949"/>
                  </a:lnTo>
                  <a:lnTo>
                    <a:pt x="339" y="942"/>
                  </a:lnTo>
                  <a:lnTo>
                    <a:pt x="317" y="934"/>
                  </a:lnTo>
                  <a:lnTo>
                    <a:pt x="295" y="926"/>
                  </a:lnTo>
                  <a:lnTo>
                    <a:pt x="273" y="917"/>
                  </a:lnTo>
                  <a:lnTo>
                    <a:pt x="252" y="905"/>
                  </a:lnTo>
                  <a:lnTo>
                    <a:pt x="232" y="894"/>
                  </a:lnTo>
                  <a:lnTo>
                    <a:pt x="212" y="881"/>
                  </a:lnTo>
                  <a:lnTo>
                    <a:pt x="194" y="868"/>
                  </a:lnTo>
                  <a:lnTo>
                    <a:pt x="175" y="853"/>
                  </a:lnTo>
                  <a:lnTo>
                    <a:pt x="158" y="838"/>
                  </a:lnTo>
                  <a:lnTo>
                    <a:pt x="142" y="822"/>
                  </a:lnTo>
                  <a:lnTo>
                    <a:pt x="126" y="806"/>
                  </a:lnTo>
                  <a:lnTo>
                    <a:pt x="111" y="789"/>
                  </a:lnTo>
                  <a:lnTo>
                    <a:pt x="96" y="770"/>
                  </a:lnTo>
                  <a:lnTo>
                    <a:pt x="83" y="751"/>
                  </a:lnTo>
                  <a:lnTo>
                    <a:pt x="70" y="731"/>
                  </a:lnTo>
                  <a:lnTo>
                    <a:pt x="59" y="712"/>
                  </a:lnTo>
                  <a:lnTo>
                    <a:pt x="47" y="691"/>
                  </a:lnTo>
                  <a:lnTo>
                    <a:pt x="38" y="669"/>
                  </a:lnTo>
                  <a:lnTo>
                    <a:pt x="29" y="647"/>
                  </a:lnTo>
                  <a:lnTo>
                    <a:pt x="22" y="625"/>
                  </a:lnTo>
                  <a:lnTo>
                    <a:pt x="15" y="602"/>
                  </a:lnTo>
                  <a:lnTo>
                    <a:pt x="10" y="579"/>
                  </a:lnTo>
                  <a:lnTo>
                    <a:pt x="6" y="555"/>
                  </a:lnTo>
                  <a:lnTo>
                    <a:pt x="2" y="531"/>
                  </a:lnTo>
                  <a:lnTo>
                    <a:pt x="1" y="507"/>
                  </a:lnTo>
                  <a:lnTo>
                    <a:pt x="0" y="482"/>
                  </a:lnTo>
                  <a:lnTo>
                    <a:pt x="0" y="482"/>
                  </a:lnTo>
                  <a:lnTo>
                    <a:pt x="1" y="457"/>
                  </a:lnTo>
                  <a:lnTo>
                    <a:pt x="2" y="433"/>
                  </a:lnTo>
                  <a:lnTo>
                    <a:pt x="6" y="409"/>
                  </a:lnTo>
                  <a:lnTo>
                    <a:pt x="10" y="384"/>
                  </a:lnTo>
                  <a:lnTo>
                    <a:pt x="15" y="361"/>
                  </a:lnTo>
                  <a:lnTo>
                    <a:pt x="22" y="338"/>
                  </a:lnTo>
                  <a:lnTo>
                    <a:pt x="29" y="316"/>
                  </a:lnTo>
                  <a:lnTo>
                    <a:pt x="38" y="295"/>
                  </a:lnTo>
                  <a:lnTo>
                    <a:pt x="47" y="273"/>
                  </a:lnTo>
                  <a:lnTo>
                    <a:pt x="59" y="252"/>
                  </a:lnTo>
                  <a:lnTo>
                    <a:pt x="70" y="232"/>
                  </a:lnTo>
                  <a:lnTo>
                    <a:pt x="83" y="213"/>
                  </a:lnTo>
                  <a:lnTo>
                    <a:pt x="96" y="193"/>
                  </a:lnTo>
                  <a:lnTo>
                    <a:pt x="111" y="176"/>
                  </a:lnTo>
                  <a:lnTo>
                    <a:pt x="126" y="157"/>
                  </a:lnTo>
                  <a:lnTo>
                    <a:pt x="142" y="141"/>
                  </a:lnTo>
                  <a:lnTo>
                    <a:pt x="158" y="125"/>
                  </a:lnTo>
                  <a:lnTo>
                    <a:pt x="175" y="110"/>
                  </a:lnTo>
                  <a:lnTo>
                    <a:pt x="194" y="95"/>
                  </a:lnTo>
                  <a:lnTo>
                    <a:pt x="212" y="82"/>
                  </a:lnTo>
                  <a:lnTo>
                    <a:pt x="232" y="70"/>
                  </a:lnTo>
                  <a:lnTo>
                    <a:pt x="252" y="58"/>
                  </a:lnTo>
                  <a:lnTo>
                    <a:pt x="273" y="48"/>
                  </a:lnTo>
                  <a:lnTo>
                    <a:pt x="295" y="38"/>
                  </a:lnTo>
                  <a:lnTo>
                    <a:pt x="317" y="29"/>
                  </a:lnTo>
                  <a:lnTo>
                    <a:pt x="339" y="21"/>
                  </a:lnTo>
                  <a:lnTo>
                    <a:pt x="362" y="16"/>
                  </a:lnTo>
                  <a:lnTo>
                    <a:pt x="385" y="10"/>
                  </a:lnTo>
                  <a:lnTo>
                    <a:pt x="409" y="5"/>
                  </a:lnTo>
                  <a:lnTo>
                    <a:pt x="433" y="3"/>
                  </a:lnTo>
                  <a:lnTo>
                    <a:pt x="457" y="1"/>
                  </a:lnTo>
                  <a:lnTo>
                    <a:pt x="482" y="0"/>
                  </a:lnTo>
                  <a:lnTo>
                    <a:pt x="482" y="0"/>
                  </a:lnTo>
                  <a:lnTo>
                    <a:pt x="507" y="1"/>
                  </a:lnTo>
                  <a:lnTo>
                    <a:pt x="531" y="3"/>
                  </a:lnTo>
                  <a:lnTo>
                    <a:pt x="555" y="5"/>
                  </a:lnTo>
                  <a:lnTo>
                    <a:pt x="580" y="10"/>
                  </a:lnTo>
                  <a:lnTo>
                    <a:pt x="603" y="16"/>
                  </a:lnTo>
                  <a:lnTo>
                    <a:pt x="626" y="21"/>
                  </a:lnTo>
                  <a:lnTo>
                    <a:pt x="647" y="29"/>
                  </a:lnTo>
                  <a:lnTo>
                    <a:pt x="669" y="38"/>
                  </a:lnTo>
                  <a:lnTo>
                    <a:pt x="691" y="48"/>
                  </a:lnTo>
                  <a:lnTo>
                    <a:pt x="712" y="58"/>
                  </a:lnTo>
                  <a:lnTo>
                    <a:pt x="732" y="70"/>
                  </a:lnTo>
                  <a:lnTo>
                    <a:pt x="751" y="82"/>
                  </a:lnTo>
                  <a:lnTo>
                    <a:pt x="771" y="95"/>
                  </a:lnTo>
                  <a:lnTo>
                    <a:pt x="788" y="110"/>
                  </a:lnTo>
                  <a:lnTo>
                    <a:pt x="806" y="125"/>
                  </a:lnTo>
                  <a:lnTo>
                    <a:pt x="823" y="141"/>
                  </a:lnTo>
                  <a:lnTo>
                    <a:pt x="839" y="157"/>
                  </a:lnTo>
                  <a:lnTo>
                    <a:pt x="854" y="176"/>
                  </a:lnTo>
                  <a:lnTo>
                    <a:pt x="868" y="193"/>
                  </a:lnTo>
                  <a:lnTo>
                    <a:pt x="881" y="213"/>
                  </a:lnTo>
                  <a:lnTo>
                    <a:pt x="894" y="232"/>
                  </a:lnTo>
                  <a:lnTo>
                    <a:pt x="906" y="252"/>
                  </a:lnTo>
                  <a:lnTo>
                    <a:pt x="916" y="273"/>
                  </a:lnTo>
                  <a:lnTo>
                    <a:pt x="926" y="295"/>
                  </a:lnTo>
                  <a:lnTo>
                    <a:pt x="934" y="316"/>
                  </a:lnTo>
                  <a:lnTo>
                    <a:pt x="942" y="338"/>
                  </a:lnTo>
                  <a:lnTo>
                    <a:pt x="948" y="361"/>
                  </a:lnTo>
                  <a:lnTo>
                    <a:pt x="954" y="384"/>
                  </a:lnTo>
                  <a:lnTo>
                    <a:pt x="959" y="409"/>
                  </a:lnTo>
                  <a:lnTo>
                    <a:pt x="961" y="433"/>
                  </a:lnTo>
                  <a:lnTo>
                    <a:pt x="963" y="457"/>
                  </a:lnTo>
                  <a:lnTo>
                    <a:pt x="964" y="482"/>
                  </a:lnTo>
                  <a:lnTo>
                    <a:pt x="964" y="482"/>
                  </a:lnTo>
                  <a:close/>
                </a:path>
              </a:pathLst>
            </a:custGeom>
            <a:solidFill>
              <a:srgbClr val="FFCE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7"/>
            <p:cNvSpPr>
              <a:spLocks/>
            </p:cNvSpPr>
            <p:nvPr userDrawn="1"/>
          </p:nvSpPr>
          <p:spPr bwMode="auto">
            <a:xfrm>
              <a:off x="2474" y="1891"/>
              <a:ext cx="481" cy="482"/>
            </a:xfrm>
            <a:custGeom>
              <a:avLst/>
              <a:gdLst>
                <a:gd name="T0" fmla="*/ 963 w 963"/>
                <a:gd name="T1" fmla="*/ 507 h 964"/>
                <a:gd name="T2" fmla="*/ 954 w 963"/>
                <a:gd name="T3" fmla="*/ 579 h 964"/>
                <a:gd name="T4" fmla="*/ 934 w 963"/>
                <a:gd name="T5" fmla="*/ 647 h 964"/>
                <a:gd name="T6" fmla="*/ 905 w 963"/>
                <a:gd name="T7" fmla="*/ 712 h 964"/>
                <a:gd name="T8" fmla="*/ 867 w 963"/>
                <a:gd name="T9" fmla="*/ 770 h 964"/>
                <a:gd name="T10" fmla="*/ 822 w 963"/>
                <a:gd name="T11" fmla="*/ 822 h 964"/>
                <a:gd name="T12" fmla="*/ 769 w 963"/>
                <a:gd name="T13" fmla="*/ 868 h 964"/>
                <a:gd name="T14" fmla="*/ 711 w 963"/>
                <a:gd name="T15" fmla="*/ 905 h 964"/>
                <a:gd name="T16" fmla="*/ 647 w 963"/>
                <a:gd name="T17" fmla="*/ 934 h 964"/>
                <a:gd name="T18" fmla="*/ 578 w 963"/>
                <a:gd name="T19" fmla="*/ 954 h 964"/>
                <a:gd name="T20" fmla="*/ 507 w 963"/>
                <a:gd name="T21" fmla="*/ 963 h 964"/>
                <a:gd name="T22" fmla="*/ 456 w 963"/>
                <a:gd name="T23" fmla="*/ 963 h 964"/>
                <a:gd name="T24" fmla="*/ 385 w 963"/>
                <a:gd name="T25" fmla="*/ 954 h 964"/>
                <a:gd name="T26" fmla="*/ 315 w 963"/>
                <a:gd name="T27" fmla="*/ 934 h 964"/>
                <a:gd name="T28" fmla="*/ 252 w 963"/>
                <a:gd name="T29" fmla="*/ 905 h 964"/>
                <a:gd name="T30" fmla="*/ 193 w 963"/>
                <a:gd name="T31" fmla="*/ 868 h 964"/>
                <a:gd name="T32" fmla="*/ 140 w 963"/>
                <a:gd name="T33" fmla="*/ 822 h 964"/>
                <a:gd name="T34" fmla="*/ 95 w 963"/>
                <a:gd name="T35" fmla="*/ 770 h 964"/>
                <a:gd name="T36" fmla="*/ 57 w 963"/>
                <a:gd name="T37" fmla="*/ 712 h 964"/>
                <a:gd name="T38" fmla="*/ 29 w 963"/>
                <a:gd name="T39" fmla="*/ 647 h 964"/>
                <a:gd name="T40" fmla="*/ 9 w 963"/>
                <a:gd name="T41" fmla="*/ 579 h 964"/>
                <a:gd name="T42" fmla="*/ 0 w 963"/>
                <a:gd name="T43" fmla="*/ 507 h 964"/>
                <a:gd name="T44" fmla="*/ 0 w 963"/>
                <a:gd name="T45" fmla="*/ 457 h 964"/>
                <a:gd name="T46" fmla="*/ 9 w 963"/>
                <a:gd name="T47" fmla="*/ 384 h 964"/>
                <a:gd name="T48" fmla="*/ 29 w 963"/>
                <a:gd name="T49" fmla="*/ 316 h 964"/>
                <a:gd name="T50" fmla="*/ 57 w 963"/>
                <a:gd name="T51" fmla="*/ 252 h 964"/>
                <a:gd name="T52" fmla="*/ 95 w 963"/>
                <a:gd name="T53" fmla="*/ 193 h 964"/>
                <a:gd name="T54" fmla="*/ 140 w 963"/>
                <a:gd name="T55" fmla="*/ 141 h 964"/>
                <a:gd name="T56" fmla="*/ 193 w 963"/>
                <a:gd name="T57" fmla="*/ 95 h 964"/>
                <a:gd name="T58" fmla="*/ 252 w 963"/>
                <a:gd name="T59" fmla="*/ 58 h 964"/>
                <a:gd name="T60" fmla="*/ 315 w 963"/>
                <a:gd name="T61" fmla="*/ 29 h 964"/>
                <a:gd name="T62" fmla="*/ 385 w 963"/>
                <a:gd name="T63" fmla="*/ 10 h 964"/>
                <a:gd name="T64" fmla="*/ 456 w 963"/>
                <a:gd name="T65" fmla="*/ 1 h 964"/>
                <a:gd name="T66" fmla="*/ 507 w 963"/>
                <a:gd name="T67" fmla="*/ 1 h 964"/>
                <a:gd name="T68" fmla="*/ 578 w 963"/>
                <a:gd name="T69" fmla="*/ 10 h 964"/>
                <a:gd name="T70" fmla="*/ 647 w 963"/>
                <a:gd name="T71" fmla="*/ 29 h 964"/>
                <a:gd name="T72" fmla="*/ 711 w 963"/>
                <a:gd name="T73" fmla="*/ 58 h 964"/>
                <a:gd name="T74" fmla="*/ 769 w 963"/>
                <a:gd name="T75" fmla="*/ 95 h 964"/>
                <a:gd name="T76" fmla="*/ 822 w 963"/>
                <a:gd name="T77" fmla="*/ 141 h 964"/>
                <a:gd name="T78" fmla="*/ 867 w 963"/>
                <a:gd name="T79" fmla="*/ 193 h 964"/>
                <a:gd name="T80" fmla="*/ 905 w 963"/>
                <a:gd name="T81" fmla="*/ 252 h 964"/>
                <a:gd name="T82" fmla="*/ 934 w 963"/>
                <a:gd name="T83" fmla="*/ 316 h 964"/>
                <a:gd name="T84" fmla="*/ 954 w 963"/>
                <a:gd name="T85" fmla="*/ 384 h 964"/>
                <a:gd name="T86" fmla="*/ 963 w 963"/>
                <a:gd name="T87" fmla="*/ 457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3" h="964">
                  <a:moveTo>
                    <a:pt x="963" y="482"/>
                  </a:moveTo>
                  <a:lnTo>
                    <a:pt x="963" y="482"/>
                  </a:lnTo>
                  <a:lnTo>
                    <a:pt x="963" y="507"/>
                  </a:lnTo>
                  <a:lnTo>
                    <a:pt x="961" y="531"/>
                  </a:lnTo>
                  <a:lnTo>
                    <a:pt x="957" y="555"/>
                  </a:lnTo>
                  <a:lnTo>
                    <a:pt x="954" y="579"/>
                  </a:lnTo>
                  <a:lnTo>
                    <a:pt x="948" y="602"/>
                  </a:lnTo>
                  <a:lnTo>
                    <a:pt x="941" y="625"/>
                  </a:lnTo>
                  <a:lnTo>
                    <a:pt x="934" y="647"/>
                  </a:lnTo>
                  <a:lnTo>
                    <a:pt x="925" y="669"/>
                  </a:lnTo>
                  <a:lnTo>
                    <a:pt x="916" y="691"/>
                  </a:lnTo>
                  <a:lnTo>
                    <a:pt x="905" y="712"/>
                  </a:lnTo>
                  <a:lnTo>
                    <a:pt x="894" y="731"/>
                  </a:lnTo>
                  <a:lnTo>
                    <a:pt x="881" y="751"/>
                  </a:lnTo>
                  <a:lnTo>
                    <a:pt x="867" y="770"/>
                  </a:lnTo>
                  <a:lnTo>
                    <a:pt x="853" y="789"/>
                  </a:lnTo>
                  <a:lnTo>
                    <a:pt x="838" y="806"/>
                  </a:lnTo>
                  <a:lnTo>
                    <a:pt x="822" y="822"/>
                  </a:lnTo>
                  <a:lnTo>
                    <a:pt x="805" y="838"/>
                  </a:lnTo>
                  <a:lnTo>
                    <a:pt x="788" y="853"/>
                  </a:lnTo>
                  <a:lnTo>
                    <a:pt x="769" y="868"/>
                  </a:lnTo>
                  <a:lnTo>
                    <a:pt x="751" y="881"/>
                  </a:lnTo>
                  <a:lnTo>
                    <a:pt x="731" y="894"/>
                  </a:lnTo>
                  <a:lnTo>
                    <a:pt x="711" y="905"/>
                  </a:lnTo>
                  <a:lnTo>
                    <a:pt x="690" y="917"/>
                  </a:lnTo>
                  <a:lnTo>
                    <a:pt x="669" y="926"/>
                  </a:lnTo>
                  <a:lnTo>
                    <a:pt x="647" y="934"/>
                  </a:lnTo>
                  <a:lnTo>
                    <a:pt x="624" y="942"/>
                  </a:lnTo>
                  <a:lnTo>
                    <a:pt x="602" y="949"/>
                  </a:lnTo>
                  <a:lnTo>
                    <a:pt x="578" y="954"/>
                  </a:lnTo>
                  <a:lnTo>
                    <a:pt x="555" y="958"/>
                  </a:lnTo>
                  <a:lnTo>
                    <a:pt x="531" y="962"/>
                  </a:lnTo>
                  <a:lnTo>
                    <a:pt x="507" y="963"/>
                  </a:lnTo>
                  <a:lnTo>
                    <a:pt x="481" y="964"/>
                  </a:lnTo>
                  <a:lnTo>
                    <a:pt x="481" y="964"/>
                  </a:lnTo>
                  <a:lnTo>
                    <a:pt x="456" y="963"/>
                  </a:lnTo>
                  <a:lnTo>
                    <a:pt x="432" y="962"/>
                  </a:lnTo>
                  <a:lnTo>
                    <a:pt x="408" y="958"/>
                  </a:lnTo>
                  <a:lnTo>
                    <a:pt x="385" y="954"/>
                  </a:lnTo>
                  <a:lnTo>
                    <a:pt x="360" y="949"/>
                  </a:lnTo>
                  <a:lnTo>
                    <a:pt x="339" y="942"/>
                  </a:lnTo>
                  <a:lnTo>
                    <a:pt x="315" y="934"/>
                  </a:lnTo>
                  <a:lnTo>
                    <a:pt x="294" y="926"/>
                  </a:lnTo>
                  <a:lnTo>
                    <a:pt x="273" y="917"/>
                  </a:lnTo>
                  <a:lnTo>
                    <a:pt x="252" y="905"/>
                  </a:lnTo>
                  <a:lnTo>
                    <a:pt x="231" y="894"/>
                  </a:lnTo>
                  <a:lnTo>
                    <a:pt x="212" y="881"/>
                  </a:lnTo>
                  <a:lnTo>
                    <a:pt x="193" y="868"/>
                  </a:lnTo>
                  <a:lnTo>
                    <a:pt x="175" y="853"/>
                  </a:lnTo>
                  <a:lnTo>
                    <a:pt x="158" y="838"/>
                  </a:lnTo>
                  <a:lnTo>
                    <a:pt x="140" y="822"/>
                  </a:lnTo>
                  <a:lnTo>
                    <a:pt x="124" y="806"/>
                  </a:lnTo>
                  <a:lnTo>
                    <a:pt x="109" y="789"/>
                  </a:lnTo>
                  <a:lnTo>
                    <a:pt x="95" y="770"/>
                  </a:lnTo>
                  <a:lnTo>
                    <a:pt x="82" y="751"/>
                  </a:lnTo>
                  <a:lnTo>
                    <a:pt x="69" y="731"/>
                  </a:lnTo>
                  <a:lnTo>
                    <a:pt x="57" y="712"/>
                  </a:lnTo>
                  <a:lnTo>
                    <a:pt x="47" y="691"/>
                  </a:lnTo>
                  <a:lnTo>
                    <a:pt x="38" y="669"/>
                  </a:lnTo>
                  <a:lnTo>
                    <a:pt x="29" y="647"/>
                  </a:lnTo>
                  <a:lnTo>
                    <a:pt x="22" y="625"/>
                  </a:lnTo>
                  <a:lnTo>
                    <a:pt x="15" y="602"/>
                  </a:lnTo>
                  <a:lnTo>
                    <a:pt x="9" y="579"/>
                  </a:lnTo>
                  <a:lnTo>
                    <a:pt x="6" y="555"/>
                  </a:lnTo>
                  <a:lnTo>
                    <a:pt x="2" y="531"/>
                  </a:lnTo>
                  <a:lnTo>
                    <a:pt x="0" y="507"/>
                  </a:lnTo>
                  <a:lnTo>
                    <a:pt x="0" y="482"/>
                  </a:lnTo>
                  <a:lnTo>
                    <a:pt x="0" y="482"/>
                  </a:lnTo>
                  <a:lnTo>
                    <a:pt x="0" y="457"/>
                  </a:lnTo>
                  <a:lnTo>
                    <a:pt x="2" y="433"/>
                  </a:lnTo>
                  <a:lnTo>
                    <a:pt x="6" y="409"/>
                  </a:lnTo>
                  <a:lnTo>
                    <a:pt x="9" y="384"/>
                  </a:lnTo>
                  <a:lnTo>
                    <a:pt x="15" y="361"/>
                  </a:lnTo>
                  <a:lnTo>
                    <a:pt x="22" y="338"/>
                  </a:lnTo>
                  <a:lnTo>
                    <a:pt x="29" y="316"/>
                  </a:lnTo>
                  <a:lnTo>
                    <a:pt x="38" y="295"/>
                  </a:lnTo>
                  <a:lnTo>
                    <a:pt x="47" y="273"/>
                  </a:lnTo>
                  <a:lnTo>
                    <a:pt x="57" y="252"/>
                  </a:lnTo>
                  <a:lnTo>
                    <a:pt x="69" y="232"/>
                  </a:lnTo>
                  <a:lnTo>
                    <a:pt x="82" y="213"/>
                  </a:lnTo>
                  <a:lnTo>
                    <a:pt x="95" y="193"/>
                  </a:lnTo>
                  <a:lnTo>
                    <a:pt x="109" y="176"/>
                  </a:lnTo>
                  <a:lnTo>
                    <a:pt x="124" y="157"/>
                  </a:lnTo>
                  <a:lnTo>
                    <a:pt x="140" y="141"/>
                  </a:lnTo>
                  <a:lnTo>
                    <a:pt x="158" y="125"/>
                  </a:lnTo>
                  <a:lnTo>
                    <a:pt x="175" y="110"/>
                  </a:lnTo>
                  <a:lnTo>
                    <a:pt x="193" y="95"/>
                  </a:lnTo>
                  <a:lnTo>
                    <a:pt x="212" y="82"/>
                  </a:lnTo>
                  <a:lnTo>
                    <a:pt x="231" y="70"/>
                  </a:lnTo>
                  <a:lnTo>
                    <a:pt x="252" y="58"/>
                  </a:lnTo>
                  <a:lnTo>
                    <a:pt x="273" y="48"/>
                  </a:lnTo>
                  <a:lnTo>
                    <a:pt x="294" y="38"/>
                  </a:lnTo>
                  <a:lnTo>
                    <a:pt x="315" y="29"/>
                  </a:lnTo>
                  <a:lnTo>
                    <a:pt x="339" y="21"/>
                  </a:lnTo>
                  <a:lnTo>
                    <a:pt x="360" y="16"/>
                  </a:lnTo>
                  <a:lnTo>
                    <a:pt x="385" y="10"/>
                  </a:lnTo>
                  <a:lnTo>
                    <a:pt x="408" y="5"/>
                  </a:lnTo>
                  <a:lnTo>
                    <a:pt x="432" y="3"/>
                  </a:lnTo>
                  <a:lnTo>
                    <a:pt x="456" y="1"/>
                  </a:lnTo>
                  <a:lnTo>
                    <a:pt x="481" y="0"/>
                  </a:lnTo>
                  <a:lnTo>
                    <a:pt x="481" y="0"/>
                  </a:lnTo>
                  <a:lnTo>
                    <a:pt x="507" y="1"/>
                  </a:lnTo>
                  <a:lnTo>
                    <a:pt x="531" y="3"/>
                  </a:lnTo>
                  <a:lnTo>
                    <a:pt x="555" y="5"/>
                  </a:lnTo>
                  <a:lnTo>
                    <a:pt x="578" y="10"/>
                  </a:lnTo>
                  <a:lnTo>
                    <a:pt x="602" y="16"/>
                  </a:lnTo>
                  <a:lnTo>
                    <a:pt x="624" y="21"/>
                  </a:lnTo>
                  <a:lnTo>
                    <a:pt x="647" y="29"/>
                  </a:lnTo>
                  <a:lnTo>
                    <a:pt x="669" y="38"/>
                  </a:lnTo>
                  <a:lnTo>
                    <a:pt x="690" y="48"/>
                  </a:lnTo>
                  <a:lnTo>
                    <a:pt x="711" y="58"/>
                  </a:lnTo>
                  <a:lnTo>
                    <a:pt x="731" y="70"/>
                  </a:lnTo>
                  <a:lnTo>
                    <a:pt x="751" y="82"/>
                  </a:lnTo>
                  <a:lnTo>
                    <a:pt x="769" y="95"/>
                  </a:lnTo>
                  <a:lnTo>
                    <a:pt x="788" y="110"/>
                  </a:lnTo>
                  <a:lnTo>
                    <a:pt x="805" y="125"/>
                  </a:lnTo>
                  <a:lnTo>
                    <a:pt x="822" y="141"/>
                  </a:lnTo>
                  <a:lnTo>
                    <a:pt x="838" y="157"/>
                  </a:lnTo>
                  <a:lnTo>
                    <a:pt x="853" y="176"/>
                  </a:lnTo>
                  <a:lnTo>
                    <a:pt x="867" y="193"/>
                  </a:lnTo>
                  <a:lnTo>
                    <a:pt x="881" y="213"/>
                  </a:lnTo>
                  <a:lnTo>
                    <a:pt x="894" y="232"/>
                  </a:lnTo>
                  <a:lnTo>
                    <a:pt x="905" y="252"/>
                  </a:lnTo>
                  <a:lnTo>
                    <a:pt x="916" y="273"/>
                  </a:lnTo>
                  <a:lnTo>
                    <a:pt x="925" y="295"/>
                  </a:lnTo>
                  <a:lnTo>
                    <a:pt x="934" y="316"/>
                  </a:lnTo>
                  <a:lnTo>
                    <a:pt x="941" y="338"/>
                  </a:lnTo>
                  <a:lnTo>
                    <a:pt x="948" y="361"/>
                  </a:lnTo>
                  <a:lnTo>
                    <a:pt x="954" y="384"/>
                  </a:lnTo>
                  <a:lnTo>
                    <a:pt x="957" y="409"/>
                  </a:lnTo>
                  <a:lnTo>
                    <a:pt x="961" y="433"/>
                  </a:lnTo>
                  <a:lnTo>
                    <a:pt x="963" y="457"/>
                  </a:lnTo>
                  <a:lnTo>
                    <a:pt x="963" y="482"/>
                  </a:lnTo>
                  <a:lnTo>
                    <a:pt x="963" y="482"/>
                  </a:lnTo>
                  <a:close/>
                </a:path>
              </a:pathLst>
            </a:custGeom>
            <a:solidFill>
              <a:srgbClr val="FFCE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8"/>
            <p:cNvSpPr>
              <a:spLocks/>
            </p:cNvSpPr>
            <p:nvPr userDrawn="1"/>
          </p:nvSpPr>
          <p:spPr bwMode="auto">
            <a:xfrm>
              <a:off x="3673" y="1891"/>
              <a:ext cx="482" cy="482"/>
            </a:xfrm>
            <a:custGeom>
              <a:avLst/>
              <a:gdLst>
                <a:gd name="T0" fmla="*/ 963 w 965"/>
                <a:gd name="T1" fmla="*/ 507 h 964"/>
                <a:gd name="T2" fmla="*/ 954 w 965"/>
                <a:gd name="T3" fmla="*/ 579 h 964"/>
                <a:gd name="T4" fmla="*/ 935 w 965"/>
                <a:gd name="T5" fmla="*/ 647 h 964"/>
                <a:gd name="T6" fmla="*/ 906 w 965"/>
                <a:gd name="T7" fmla="*/ 712 h 964"/>
                <a:gd name="T8" fmla="*/ 869 w 965"/>
                <a:gd name="T9" fmla="*/ 770 h 964"/>
                <a:gd name="T10" fmla="*/ 823 w 965"/>
                <a:gd name="T11" fmla="*/ 822 h 964"/>
                <a:gd name="T12" fmla="*/ 771 w 965"/>
                <a:gd name="T13" fmla="*/ 868 h 964"/>
                <a:gd name="T14" fmla="*/ 712 w 965"/>
                <a:gd name="T15" fmla="*/ 905 h 964"/>
                <a:gd name="T16" fmla="*/ 648 w 965"/>
                <a:gd name="T17" fmla="*/ 934 h 964"/>
                <a:gd name="T18" fmla="*/ 580 w 965"/>
                <a:gd name="T19" fmla="*/ 954 h 964"/>
                <a:gd name="T20" fmla="*/ 507 w 965"/>
                <a:gd name="T21" fmla="*/ 963 h 964"/>
                <a:gd name="T22" fmla="*/ 458 w 965"/>
                <a:gd name="T23" fmla="*/ 963 h 964"/>
                <a:gd name="T24" fmla="*/ 385 w 965"/>
                <a:gd name="T25" fmla="*/ 954 h 964"/>
                <a:gd name="T26" fmla="*/ 317 w 965"/>
                <a:gd name="T27" fmla="*/ 934 h 964"/>
                <a:gd name="T28" fmla="*/ 253 w 965"/>
                <a:gd name="T29" fmla="*/ 905 h 964"/>
                <a:gd name="T30" fmla="*/ 194 w 965"/>
                <a:gd name="T31" fmla="*/ 868 h 964"/>
                <a:gd name="T32" fmla="*/ 142 w 965"/>
                <a:gd name="T33" fmla="*/ 822 h 964"/>
                <a:gd name="T34" fmla="*/ 97 w 965"/>
                <a:gd name="T35" fmla="*/ 770 h 964"/>
                <a:gd name="T36" fmla="*/ 59 w 965"/>
                <a:gd name="T37" fmla="*/ 712 h 964"/>
                <a:gd name="T38" fmla="*/ 30 w 965"/>
                <a:gd name="T39" fmla="*/ 647 h 964"/>
                <a:gd name="T40" fmla="*/ 11 w 965"/>
                <a:gd name="T41" fmla="*/ 579 h 964"/>
                <a:gd name="T42" fmla="*/ 1 w 965"/>
                <a:gd name="T43" fmla="*/ 507 h 964"/>
                <a:gd name="T44" fmla="*/ 1 w 965"/>
                <a:gd name="T45" fmla="*/ 457 h 964"/>
                <a:gd name="T46" fmla="*/ 11 w 965"/>
                <a:gd name="T47" fmla="*/ 384 h 964"/>
                <a:gd name="T48" fmla="*/ 30 w 965"/>
                <a:gd name="T49" fmla="*/ 316 h 964"/>
                <a:gd name="T50" fmla="*/ 59 w 965"/>
                <a:gd name="T51" fmla="*/ 252 h 964"/>
                <a:gd name="T52" fmla="*/ 97 w 965"/>
                <a:gd name="T53" fmla="*/ 193 h 964"/>
                <a:gd name="T54" fmla="*/ 142 w 965"/>
                <a:gd name="T55" fmla="*/ 141 h 964"/>
                <a:gd name="T56" fmla="*/ 194 w 965"/>
                <a:gd name="T57" fmla="*/ 95 h 964"/>
                <a:gd name="T58" fmla="*/ 253 w 965"/>
                <a:gd name="T59" fmla="*/ 58 h 964"/>
                <a:gd name="T60" fmla="*/ 317 w 965"/>
                <a:gd name="T61" fmla="*/ 29 h 964"/>
                <a:gd name="T62" fmla="*/ 385 w 965"/>
                <a:gd name="T63" fmla="*/ 10 h 964"/>
                <a:gd name="T64" fmla="*/ 458 w 965"/>
                <a:gd name="T65" fmla="*/ 1 h 964"/>
                <a:gd name="T66" fmla="*/ 507 w 965"/>
                <a:gd name="T67" fmla="*/ 1 h 964"/>
                <a:gd name="T68" fmla="*/ 580 w 965"/>
                <a:gd name="T69" fmla="*/ 10 h 964"/>
                <a:gd name="T70" fmla="*/ 648 w 965"/>
                <a:gd name="T71" fmla="*/ 29 h 964"/>
                <a:gd name="T72" fmla="*/ 712 w 965"/>
                <a:gd name="T73" fmla="*/ 58 h 964"/>
                <a:gd name="T74" fmla="*/ 771 w 965"/>
                <a:gd name="T75" fmla="*/ 95 h 964"/>
                <a:gd name="T76" fmla="*/ 823 w 965"/>
                <a:gd name="T77" fmla="*/ 141 h 964"/>
                <a:gd name="T78" fmla="*/ 869 w 965"/>
                <a:gd name="T79" fmla="*/ 193 h 964"/>
                <a:gd name="T80" fmla="*/ 906 w 965"/>
                <a:gd name="T81" fmla="*/ 252 h 964"/>
                <a:gd name="T82" fmla="*/ 935 w 965"/>
                <a:gd name="T83" fmla="*/ 316 h 964"/>
                <a:gd name="T84" fmla="*/ 954 w 965"/>
                <a:gd name="T85" fmla="*/ 384 h 964"/>
                <a:gd name="T86" fmla="*/ 963 w 965"/>
                <a:gd name="T87" fmla="*/ 457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5" h="964">
                  <a:moveTo>
                    <a:pt x="965" y="482"/>
                  </a:moveTo>
                  <a:lnTo>
                    <a:pt x="965" y="482"/>
                  </a:lnTo>
                  <a:lnTo>
                    <a:pt x="963" y="507"/>
                  </a:lnTo>
                  <a:lnTo>
                    <a:pt x="962" y="531"/>
                  </a:lnTo>
                  <a:lnTo>
                    <a:pt x="959" y="555"/>
                  </a:lnTo>
                  <a:lnTo>
                    <a:pt x="954" y="579"/>
                  </a:lnTo>
                  <a:lnTo>
                    <a:pt x="950" y="602"/>
                  </a:lnTo>
                  <a:lnTo>
                    <a:pt x="943" y="625"/>
                  </a:lnTo>
                  <a:lnTo>
                    <a:pt x="935" y="647"/>
                  </a:lnTo>
                  <a:lnTo>
                    <a:pt x="927" y="669"/>
                  </a:lnTo>
                  <a:lnTo>
                    <a:pt x="917" y="691"/>
                  </a:lnTo>
                  <a:lnTo>
                    <a:pt x="906" y="712"/>
                  </a:lnTo>
                  <a:lnTo>
                    <a:pt x="894" y="731"/>
                  </a:lnTo>
                  <a:lnTo>
                    <a:pt x="882" y="751"/>
                  </a:lnTo>
                  <a:lnTo>
                    <a:pt x="869" y="770"/>
                  </a:lnTo>
                  <a:lnTo>
                    <a:pt x="854" y="789"/>
                  </a:lnTo>
                  <a:lnTo>
                    <a:pt x="839" y="806"/>
                  </a:lnTo>
                  <a:lnTo>
                    <a:pt x="823" y="822"/>
                  </a:lnTo>
                  <a:lnTo>
                    <a:pt x="807" y="838"/>
                  </a:lnTo>
                  <a:lnTo>
                    <a:pt x="789" y="853"/>
                  </a:lnTo>
                  <a:lnTo>
                    <a:pt x="771" y="868"/>
                  </a:lnTo>
                  <a:lnTo>
                    <a:pt x="751" y="881"/>
                  </a:lnTo>
                  <a:lnTo>
                    <a:pt x="732" y="894"/>
                  </a:lnTo>
                  <a:lnTo>
                    <a:pt x="712" y="905"/>
                  </a:lnTo>
                  <a:lnTo>
                    <a:pt x="692" y="917"/>
                  </a:lnTo>
                  <a:lnTo>
                    <a:pt x="670" y="926"/>
                  </a:lnTo>
                  <a:lnTo>
                    <a:pt x="648" y="934"/>
                  </a:lnTo>
                  <a:lnTo>
                    <a:pt x="626" y="942"/>
                  </a:lnTo>
                  <a:lnTo>
                    <a:pt x="603" y="949"/>
                  </a:lnTo>
                  <a:lnTo>
                    <a:pt x="580" y="954"/>
                  </a:lnTo>
                  <a:lnTo>
                    <a:pt x="556" y="958"/>
                  </a:lnTo>
                  <a:lnTo>
                    <a:pt x="531" y="962"/>
                  </a:lnTo>
                  <a:lnTo>
                    <a:pt x="507" y="963"/>
                  </a:lnTo>
                  <a:lnTo>
                    <a:pt x="483" y="964"/>
                  </a:lnTo>
                  <a:lnTo>
                    <a:pt x="483" y="964"/>
                  </a:lnTo>
                  <a:lnTo>
                    <a:pt x="458" y="963"/>
                  </a:lnTo>
                  <a:lnTo>
                    <a:pt x="433" y="962"/>
                  </a:lnTo>
                  <a:lnTo>
                    <a:pt x="409" y="958"/>
                  </a:lnTo>
                  <a:lnTo>
                    <a:pt x="385" y="954"/>
                  </a:lnTo>
                  <a:lnTo>
                    <a:pt x="362" y="949"/>
                  </a:lnTo>
                  <a:lnTo>
                    <a:pt x="339" y="942"/>
                  </a:lnTo>
                  <a:lnTo>
                    <a:pt x="317" y="934"/>
                  </a:lnTo>
                  <a:lnTo>
                    <a:pt x="295" y="926"/>
                  </a:lnTo>
                  <a:lnTo>
                    <a:pt x="273" y="917"/>
                  </a:lnTo>
                  <a:lnTo>
                    <a:pt x="253" y="905"/>
                  </a:lnTo>
                  <a:lnTo>
                    <a:pt x="233" y="894"/>
                  </a:lnTo>
                  <a:lnTo>
                    <a:pt x="213" y="881"/>
                  </a:lnTo>
                  <a:lnTo>
                    <a:pt x="194" y="868"/>
                  </a:lnTo>
                  <a:lnTo>
                    <a:pt x="177" y="853"/>
                  </a:lnTo>
                  <a:lnTo>
                    <a:pt x="158" y="838"/>
                  </a:lnTo>
                  <a:lnTo>
                    <a:pt x="142" y="822"/>
                  </a:lnTo>
                  <a:lnTo>
                    <a:pt x="126" y="806"/>
                  </a:lnTo>
                  <a:lnTo>
                    <a:pt x="111" y="789"/>
                  </a:lnTo>
                  <a:lnTo>
                    <a:pt x="97" y="770"/>
                  </a:lnTo>
                  <a:lnTo>
                    <a:pt x="83" y="751"/>
                  </a:lnTo>
                  <a:lnTo>
                    <a:pt x="71" y="731"/>
                  </a:lnTo>
                  <a:lnTo>
                    <a:pt x="59" y="712"/>
                  </a:lnTo>
                  <a:lnTo>
                    <a:pt x="49" y="691"/>
                  </a:lnTo>
                  <a:lnTo>
                    <a:pt x="38" y="669"/>
                  </a:lnTo>
                  <a:lnTo>
                    <a:pt x="30" y="647"/>
                  </a:lnTo>
                  <a:lnTo>
                    <a:pt x="22" y="625"/>
                  </a:lnTo>
                  <a:lnTo>
                    <a:pt x="16" y="602"/>
                  </a:lnTo>
                  <a:lnTo>
                    <a:pt x="11" y="579"/>
                  </a:lnTo>
                  <a:lnTo>
                    <a:pt x="6" y="555"/>
                  </a:lnTo>
                  <a:lnTo>
                    <a:pt x="4" y="531"/>
                  </a:lnTo>
                  <a:lnTo>
                    <a:pt x="1" y="507"/>
                  </a:lnTo>
                  <a:lnTo>
                    <a:pt x="0" y="482"/>
                  </a:lnTo>
                  <a:lnTo>
                    <a:pt x="0" y="482"/>
                  </a:lnTo>
                  <a:lnTo>
                    <a:pt x="1" y="457"/>
                  </a:lnTo>
                  <a:lnTo>
                    <a:pt x="4" y="433"/>
                  </a:lnTo>
                  <a:lnTo>
                    <a:pt x="6" y="409"/>
                  </a:lnTo>
                  <a:lnTo>
                    <a:pt x="11" y="384"/>
                  </a:lnTo>
                  <a:lnTo>
                    <a:pt x="16" y="361"/>
                  </a:lnTo>
                  <a:lnTo>
                    <a:pt x="22" y="338"/>
                  </a:lnTo>
                  <a:lnTo>
                    <a:pt x="30" y="316"/>
                  </a:lnTo>
                  <a:lnTo>
                    <a:pt x="38" y="295"/>
                  </a:lnTo>
                  <a:lnTo>
                    <a:pt x="49" y="273"/>
                  </a:lnTo>
                  <a:lnTo>
                    <a:pt x="59" y="252"/>
                  </a:lnTo>
                  <a:lnTo>
                    <a:pt x="71" y="232"/>
                  </a:lnTo>
                  <a:lnTo>
                    <a:pt x="83" y="213"/>
                  </a:lnTo>
                  <a:lnTo>
                    <a:pt x="97" y="193"/>
                  </a:lnTo>
                  <a:lnTo>
                    <a:pt x="111" y="176"/>
                  </a:lnTo>
                  <a:lnTo>
                    <a:pt x="126" y="157"/>
                  </a:lnTo>
                  <a:lnTo>
                    <a:pt x="142" y="141"/>
                  </a:lnTo>
                  <a:lnTo>
                    <a:pt x="158" y="125"/>
                  </a:lnTo>
                  <a:lnTo>
                    <a:pt x="177" y="110"/>
                  </a:lnTo>
                  <a:lnTo>
                    <a:pt x="194" y="95"/>
                  </a:lnTo>
                  <a:lnTo>
                    <a:pt x="213" y="82"/>
                  </a:lnTo>
                  <a:lnTo>
                    <a:pt x="233" y="70"/>
                  </a:lnTo>
                  <a:lnTo>
                    <a:pt x="253" y="58"/>
                  </a:lnTo>
                  <a:lnTo>
                    <a:pt x="273" y="48"/>
                  </a:lnTo>
                  <a:lnTo>
                    <a:pt x="295" y="38"/>
                  </a:lnTo>
                  <a:lnTo>
                    <a:pt x="317" y="29"/>
                  </a:lnTo>
                  <a:lnTo>
                    <a:pt x="339" y="21"/>
                  </a:lnTo>
                  <a:lnTo>
                    <a:pt x="362" y="16"/>
                  </a:lnTo>
                  <a:lnTo>
                    <a:pt x="385" y="10"/>
                  </a:lnTo>
                  <a:lnTo>
                    <a:pt x="409" y="5"/>
                  </a:lnTo>
                  <a:lnTo>
                    <a:pt x="433" y="3"/>
                  </a:lnTo>
                  <a:lnTo>
                    <a:pt x="458" y="1"/>
                  </a:lnTo>
                  <a:lnTo>
                    <a:pt x="483" y="0"/>
                  </a:lnTo>
                  <a:lnTo>
                    <a:pt x="483" y="0"/>
                  </a:lnTo>
                  <a:lnTo>
                    <a:pt x="507" y="1"/>
                  </a:lnTo>
                  <a:lnTo>
                    <a:pt x="531" y="3"/>
                  </a:lnTo>
                  <a:lnTo>
                    <a:pt x="556" y="5"/>
                  </a:lnTo>
                  <a:lnTo>
                    <a:pt x="580" y="10"/>
                  </a:lnTo>
                  <a:lnTo>
                    <a:pt x="603" y="16"/>
                  </a:lnTo>
                  <a:lnTo>
                    <a:pt x="626" y="21"/>
                  </a:lnTo>
                  <a:lnTo>
                    <a:pt x="648" y="29"/>
                  </a:lnTo>
                  <a:lnTo>
                    <a:pt x="670" y="38"/>
                  </a:lnTo>
                  <a:lnTo>
                    <a:pt x="692" y="48"/>
                  </a:lnTo>
                  <a:lnTo>
                    <a:pt x="712" y="58"/>
                  </a:lnTo>
                  <a:lnTo>
                    <a:pt x="732" y="70"/>
                  </a:lnTo>
                  <a:lnTo>
                    <a:pt x="751" y="82"/>
                  </a:lnTo>
                  <a:lnTo>
                    <a:pt x="771" y="95"/>
                  </a:lnTo>
                  <a:lnTo>
                    <a:pt x="789" y="110"/>
                  </a:lnTo>
                  <a:lnTo>
                    <a:pt x="807" y="125"/>
                  </a:lnTo>
                  <a:lnTo>
                    <a:pt x="823" y="141"/>
                  </a:lnTo>
                  <a:lnTo>
                    <a:pt x="839" y="157"/>
                  </a:lnTo>
                  <a:lnTo>
                    <a:pt x="854" y="176"/>
                  </a:lnTo>
                  <a:lnTo>
                    <a:pt x="869" y="193"/>
                  </a:lnTo>
                  <a:lnTo>
                    <a:pt x="882" y="213"/>
                  </a:lnTo>
                  <a:lnTo>
                    <a:pt x="894" y="232"/>
                  </a:lnTo>
                  <a:lnTo>
                    <a:pt x="906" y="252"/>
                  </a:lnTo>
                  <a:lnTo>
                    <a:pt x="917" y="273"/>
                  </a:lnTo>
                  <a:lnTo>
                    <a:pt x="927" y="295"/>
                  </a:lnTo>
                  <a:lnTo>
                    <a:pt x="935" y="316"/>
                  </a:lnTo>
                  <a:lnTo>
                    <a:pt x="943" y="338"/>
                  </a:lnTo>
                  <a:lnTo>
                    <a:pt x="950" y="361"/>
                  </a:lnTo>
                  <a:lnTo>
                    <a:pt x="954" y="384"/>
                  </a:lnTo>
                  <a:lnTo>
                    <a:pt x="959" y="409"/>
                  </a:lnTo>
                  <a:lnTo>
                    <a:pt x="962" y="433"/>
                  </a:lnTo>
                  <a:lnTo>
                    <a:pt x="963" y="457"/>
                  </a:lnTo>
                  <a:lnTo>
                    <a:pt x="965" y="482"/>
                  </a:lnTo>
                  <a:lnTo>
                    <a:pt x="965" y="482"/>
                  </a:lnTo>
                  <a:close/>
                </a:path>
              </a:pathLst>
            </a:custGeom>
            <a:solidFill>
              <a:srgbClr val="FFCE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9"/>
            <p:cNvSpPr>
              <a:spLocks noEditPoints="1"/>
            </p:cNvSpPr>
            <p:nvPr userDrawn="1"/>
          </p:nvSpPr>
          <p:spPr bwMode="auto">
            <a:xfrm>
              <a:off x="2672" y="1966"/>
              <a:ext cx="198" cy="198"/>
            </a:xfrm>
            <a:custGeom>
              <a:avLst/>
              <a:gdLst>
                <a:gd name="T0" fmla="*/ 179 w 396"/>
                <a:gd name="T1" fmla="*/ 396 h 397"/>
                <a:gd name="T2" fmla="*/ 122 w 396"/>
                <a:gd name="T3" fmla="*/ 382 h 397"/>
                <a:gd name="T4" fmla="*/ 73 w 396"/>
                <a:gd name="T5" fmla="*/ 352 h 397"/>
                <a:gd name="T6" fmla="*/ 45 w 396"/>
                <a:gd name="T7" fmla="*/ 324 h 397"/>
                <a:gd name="T8" fmla="*/ 15 w 396"/>
                <a:gd name="T9" fmla="*/ 273 h 397"/>
                <a:gd name="T10" fmla="*/ 1 w 396"/>
                <a:gd name="T11" fmla="*/ 218 h 397"/>
                <a:gd name="T12" fmla="*/ 4 w 396"/>
                <a:gd name="T13" fmla="*/ 160 h 397"/>
                <a:gd name="T14" fmla="*/ 23 w 396"/>
                <a:gd name="T15" fmla="*/ 106 h 397"/>
                <a:gd name="T16" fmla="*/ 58 w 396"/>
                <a:gd name="T17" fmla="*/ 59 h 397"/>
                <a:gd name="T18" fmla="*/ 89 w 396"/>
                <a:gd name="T19" fmla="*/ 34 h 397"/>
                <a:gd name="T20" fmla="*/ 141 w 396"/>
                <a:gd name="T21" fmla="*/ 10 h 397"/>
                <a:gd name="T22" fmla="*/ 198 w 396"/>
                <a:gd name="T23" fmla="*/ 0 h 397"/>
                <a:gd name="T24" fmla="*/ 237 w 396"/>
                <a:gd name="T25" fmla="*/ 4 h 397"/>
                <a:gd name="T26" fmla="*/ 292 w 396"/>
                <a:gd name="T27" fmla="*/ 23 h 397"/>
                <a:gd name="T28" fmla="*/ 339 w 396"/>
                <a:gd name="T29" fmla="*/ 59 h 397"/>
                <a:gd name="T30" fmla="*/ 364 w 396"/>
                <a:gd name="T31" fmla="*/ 89 h 397"/>
                <a:gd name="T32" fmla="*/ 388 w 396"/>
                <a:gd name="T33" fmla="*/ 142 h 397"/>
                <a:gd name="T34" fmla="*/ 396 w 396"/>
                <a:gd name="T35" fmla="*/ 199 h 397"/>
                <a:gd name="T36" fmla="*/ 388 w 396"/>
                <a:gd name="T37" fmla="*/ 255 h 397"/>
                <a:gd name="T38" fmla="*/ 364 w 396"/>
                <a:gd name="T39" fmla="*/ 308 h 397"/>
                <a:gd name="T40" fmla="*/ 339 w 396"/>
                <a:gd name="T41" fmla="*/ 339 h 397"/>
                <a:gd name="T42" fmla="*/ 292 w 396"/>
                <a:gd name="T43" fmla="*/ 374 h 397"/>
                <a:gd name="T44" fmla="*/ 237 w 396"/>
                <a:gd name="T45" fmla="*/ 393 h 397"/>
                <a:gd name="T46" fmla="*/ 198 w 396"/>
                <a:gd name="T47" fmla="*/ 397 h 397"/>
                <a:gd name="T48" fmla="*/ 180 w 396"/>
                <a:gd name="T49" fmla="*/ 12 h 397"/>
                <a:gd name="T50" fmla="*/ 127 w 396"/>
                <a:gd name="T51" fmla="*/ 26 h 397"/>
                <a:gd name="T52" fmla="*/ 80 w 396"/>
                <a:gd name="T53" fmla="*/ 53 h 397"/>
                <a:gd name="T54" fmla="*/ 53 w 396"/>
                <a:gd name="T55" fmla="*/ 80 h 397"/>
                <a:gd name="T56" fmla="*/ 24 w 396"/>
                <a:gd name="T57" fmla="*/ 128 h 397"/>
                <a:gd name="T58" fmla="*/ 12 w 396"/>
                <a:gd name="T59" fmla="*/ 181 h 397"/>
                <a:gd name="T60" fmla="*/ 14 w 396"/>
                <a:gd name="T61" fmla="*/ 234 h 397"/>
                <a:gd name="T62" fmla="*/ 32 w 396"/>
                <a:gd name="T63" fmla="*/ 286 h 397"/>
                <a:gd name="T64" fmla="*/ 66 w 396"/>
                <a:gd name="T65" fmla="*/ 331 h 397"/>
                <a:gd name="T66" fmla="*/ 95 w 396"/>
                <a:gd name="T67" fmla="*/ 355 h 397"/>
                <a:gd name="T68" fmla="*/ 144 w 396"/>
                <a:gd name="T69" fmla="*/ 378 h 397"/>
                <a:gd name="T70" fmla="*/ 198 w 396"/>
                <a:gd name="T71" fmla="*/ 386 h 397"/>
                <a:gd name="T72" fmla="*/ 235 w 396"/>
                <a:gd name="T73" fmla="*/ 383 h 397"/>
                <a:gd name="T74" fmla="*/ 287 w 396"/>
                <a:gd name="T75" fmla="*/ 364 h 397"/>
                <a:gd name="T76" fmla="*/ 331 w 396"/>
                <a:gd name="T77" fmla="*/ 331 h 397"/>
                <a:gd name="T78" fmla="*/ 355 w 396"/>
                <a:gd name="T79" fmla="*/ 302 h 397"/>
                <a:gd name="T80" fmla="*/ 378 w 396"/>
                <a:gd name="T81" fmla="*/ 253 h 397"/>
                <a:gd name="T82" fmla="*/ 386 w 396"/>
                <a:gd name="T83" fmla="*/ 199 h 397"/>
                <a:gd name="T84" fmla="*/ 378 w 396"/>
                <a:gd name="T85" fmla="*/ 146 h 397"/>
                <a:gd name="T86" fmla="*/ 355 w 396"/>
                <a:gd name="T87" fmla="*/ 96 h 397"/>
                <a:gd name="T88" fmla="*/ 331 w 396"/>
                <a:gd name="T89" fmla="*/ 66 h 397"/>
                <a:gd name="T90" fmla="*/ 287 w 396"/>
                <a:gd name="T91" fmla="*/ 34 h 397"/>
                <a:gd name="T92" fmla="*/ 235 w 396"/>
                <a:gd name="T93" fmla="*/ 15 h 397"/>
                <a:gd name="T94" fmla="*/ 198 w 396"/>
                <a:gd name="T95" fmla="*/ 11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96" h="397">
                  <a:moveTo>
                    <a:pt x="198" y="397"/>
                  </a:moveTo>
                  <a:lnTo>
                    <a:pt x="198" y="397"/>
                  </a:lnTo>
                  <a:lnTo>
                    <a:pt x="179" y="396"/>
                  </a:lnTo>
                  <a:lnTo>
                    <a:pt x="159" y="393"/>
                  </a:lnTo>
                  <a:lnTo>
                    <a:pt x="141" y="389"/>
                  </a:lnTo>
                  <a:lnTo>
                    <a:pt x="122" y="382"/>
                  </a:lnTo>
                  <a:lnTo>
                    <a:pt x="105" y="374"/>
                  </a:lnTo>
                  <a:lnTo>
                    <a:pt x="89" y="363"/>
                  </a:lnTo>
                  <a:lnTo>
                    <a:pt x="73" y="352"/>
                  </a:lnTo>
                  <a:lnTo>
                    <a:pt x="58" y="339"/>
                  </a:lnTo>
                  <a:lnTo>
                    <a:pt x="58" y="339"/>
                  </a:lnTo>
                  <a:lnTo>
                    <a:pt x="45" y="324"/>
                  </a:lnTo>
                  <a:lnTo>
                    <a:pt x="32" y="308"/>
                  </a:lnTo>
                  <a:lnTo>
                    <a:pt x="23" y="291"/>
                  </a:lnTo>
                  <a:lnTo>
                    <a:pt x="15" y="273"/>
                  </a:lnTo>
                  <a:lnTo>
                    <a:pt x="8" y="255"/>
                  </a:lnTo>
                  <a:lnTo>
                    <a:pt x="4" y="237"/>
                  </a:lnTo>
                  <a:lnTo>
                    <a:pt x="1" y="218"/>
                  </a:lnTo>
                  <a:lnTo>
                    <a:pt x="0" y="199"/>
                  </a:lnTo>
                  <a:lnTo>
                    <a:pt x="1" y="180"/>
                  </a:lnTo>
                  <a:lnTo>
                    <a:pt x="4" y="160"/>
                  </a:lnTo>
                  <a:lnTo>
                    <a:pt x="8" y="142"/>
                  </a:lnTo>
                  <a:lnTo>
                    <a:pt x="15" y="124"/>
                  </a:lnTo>
                  <a:lnTo>
                    <a:pt x="23" y="106"/>
                  </a:lnTo>
                  <a:lnTo>
                    <a:pt x="32" y="89"/>
                  </a:lnTo>
                  <a:lnTo>
                    <a:pt x="45" y="74"/>
                  </a:lnTo>
                  <a:lnTo>
                    <a:pt x="58" y="59"/>
                  </a:lnTo>
                  <a:lnTo>
                    <a:pt x="58" y="59"/>
                  </a:lnTo>
                  <a:lnTo>
                    <a:pt x="73" y="45"/>
                  </a:lnTo>
                  <a:lnTo>
                    <a:pt x="89" y="34"/>
                  </a:lnTo>
                  <a:lnTo>
                    <a:pt x="105" y="23"/>
                  </a:lnTo>
                  <a:lnTo>
                    <a:pt x="122" y="15"/>
                  </a:lnTo>
                  <a:lnTo>
                    <a:pt x="141" y="10"/>
                  </a:lnTo>
                  <a:lnTo>
                    <a:pt x="159" y="4"/>
                  </a:lnTo>
                  <a:lnTo>
                    <a:pt x="179" y="1"/>
                  </a:lnTo>
                  <a:lnTo>
                    <a:pt x="198" y="0"/>
                  </a:lnTo>
                  <a:lnTo>
                    <a:pt x="198" y="0"/>
                  </a:lnTo>
                  <a:lnTo>
                    <a:pt x="218" y="1"/>
                  </a:lnTo>
                  <a:lnTo>
                    <a:pt x="237" y="4"/>
                  </a:lnTo>
                  <a:lnTo>
                    <a:pt x="256" y="10"/>
                  </a:lnTo>
                  <a:lnTo>
                    <a:pt x="274" y="15"/>
                  </a:lnTo>
                  <a:lnTo>
                    <a:pt x="292" y="23"/>
                  </a:lnTo>
                  <a:lnTo>
                    <a:pt x="309" y="34"/>
                  </a:lnTo>
                  <a:lnTo>
                    <a:pt x="324" y="45"/>
                  </a:lnTo>
                  <a:lnTo>
                    <a:pt x="339" y="59"/>
                  </a:lnTo>
                  <a:lnTo>
                    <a:pt x="339" y="59"/>
                  </a:lnTo>
                  <a:lnTo>
                    <a:pt x="353" y="74"/>
                  </a:lnTo>
                  <a:lnTo>
                    <a:pt x="364" y="89"/>
                  </a:lnTo>
                  <a:lnTo>
                    <a:pt x="373" y="106"/>
                  </a:lnTo>
                  <a:lnTo>
                    <a:pt x="383" y="124"/>
                  </a:lnTo>
                  <a:lnTo>
                    <a:pt x="388" y="142"/>
                  </a:lnTo>
                  <a:lnTo>
                    <a:pt x="393" y="160"/>
                  </a:lnTo>
                  <a:lnTo>
                    <a:pt x="395" y="180"/>
                  </a:lnTo>
                  <a:lnTo>
                    <a:pt x="396" y="199"/>
                  </a:lnTo>
                  <a:lnTo>
                    <a:pt x="395" y="218"/>
                  </a:lnTo>
                  <a:lnTo>
                    <a:pt x="393" y="237"/>
                  </a:lnTo>
                  <a:lnTo>
                    <a:pt x="388" y="255"/>
                  </a:lnTo>
                  <a:lnTo>
                    <a:pt x="383" y="273"/>
                  </a:lnTo>
                  <a:lnTo>
                    <a:pt x="373" y="291"/>
                  </a:lnTo>
                  <a:lnTo>
                    <a:pt x="364" y="308"/>
                  </a:lnTo>
                  <a:lnTo>
                    <a:pt x="353" y="324"/>
                  </a:lnTo>
                  <a:lnTo>
                    <a:pt x="339" y="339"/>
                  </a:lnTo>
                  <a:lnTo>
                    <a:pt x="339" y="339"/>
                  </a:lnTo>
                  <a:lnTo>
                    <a:pt x="324" y="352"/>
                  </a:lnTo>
                  <a:lnTo>
                    <a:pt x="309" y="363"/>
                  </a:lnTo>
                  <a:lnTo>
                    <a:pt x="292" y="374"/>
                  </a:lnTo>
                  <a:lnTo>
                    <a:pt x="274" y="382"/>
                  </a:lnTo>
                  <a:lnTo>
                    <a:pt x="256" y="389"/>
                  </a:lnTo>
                  <a:lnTo>
                    <a:pt x="237" y="393"/>
                  </a:lnTo>
                  <a:lnTo>
                    <a:pt x="218" y="396"/>
                  </a:lnTo>
                  <a:lnTo>
                    <a:pt x="198" y="397"/>
                  </a:lnTo>
                  <a:lnTo>
                    <a:pt x="198" y="397"/>
                  </a:lnTo>
                  <a:close/>
                  <a:moveTo>
                    <a:pt x="198" y="11"/>
                  </a:moveTo>
                  <a:lnTo>
                    <a:pt x="198" y="11"/>
                  </a:lnTo>
                  <a:lnTo>
                    <a:pt x="180" y="12"/>
                  </a:lnTo>
                  <a:lnTo>
                    <a:pt x="161" y="15"/>
                  </a:lnTo>
                  <a:lnTo>
                    <a:pt x="144" y="19"/>
                  </a:lnTo>
                  <a:lnTo>
                    <a:pt x="127" y="26"/>
                  </a:lnTo>
                  <a:lnTo>
                    <a:pt x="111" y="34"/>
                  </a:lnTo>
                  <a:lnTo>
                    <a:pt x="95" y="43"/>
                  </a:lnTo>
                  <a:lnTo>
                    <a:pt x="80" y="53"/>
                  </a:lnTo>
                  <a:lnTo>
                    <a:pt x="66" y="66"/>
                  </a:lnTo>
                  <a:lnTo>
                    <a:pt x="66" y="66"/>
                  </a:lnTo>
                  <a:lnTo>
                    <a:pt x="53" y="80"/>
                  </a:lnTo>
                  <a:lnTo>
                    <a:pt x="42" y="96"/>
                  </a:lnTo>
                  <a:lnTo>
                    <a:pt x="32" y="111"/>
                  </a:lnTo>
                  <a:lnTo>
                    <a:pt x="24" y="128"/>
                  </a:lnTo>
                  <a:lnTo>
                    <a:pt x="19" y="146"/>
                  </a:lnTo>
                  <a:lnTo>
                    <a:pt x="14" y="163"/>
                  </a:lnTo>
                  <a:lnTo>
                    <a:pt x="12" y="181"/>
                  </a:lnTo>
                  <a:lnTo>
                    <a:pt x="12" y="199"/>
                  </a:lnTo>
                  <a:lnTo>
                    <a:pt x="12" y="217"/>
                  </a:lnTo>
                  <a:lnTo>
                    <a:pt x="14" y="234"/>
                  </a:lnTo>
                  <a:lnTo>
                    <a:pt x="19" y="253"/>
                  </a:lnTo>
                  <a:lnTo>
                    <a:pt x="24" y="269"/>
                  </a:lnTo>
                  <a:lnTo>
                    <a:pt x="32" y="286"/>
                  </a:lnTo>
                  <a:lnTo>
                    <a:pt x="42" y="302"/>
                  </a:lnTo>
                  <a:lnTo>
                    <a:pt x="53" y="317"/>
                  </a:lnTo>
                  <a:lnTo>
                    <a:pt x="66" y="331"/>
                  </a:lnTo>
                  <a:lnTo>
                    <a:pt x="66" y="331"/>
                  </a:lnTo>
                  <a:lnTo>
                    <a:pt x="80" y="344"/>
                  </a:lnTo>
                  <a:lnTo>
                    <a:pt x="95" y="355"/>
                  </a:lnTo>
                  <a:lnTo>
                    <a:pt x="111" y="364"/>
                  </a:lnTo>
                  <a:lnTo>
                    <a:pt x="127" y="372"/>
                  </a:lnTo>
                  <a:lnTo>
                    <a:pt x="144" y="378"/>
                  </a:lnTo>
                  <a:lnTo>
                    <a:pt x="161" y="383"/>
                  </a:lnTo>
                  <a:lnTo>
                    <a:pt x="180" y="385"/>
                  </a:lnTo>
                  <a:lnTo>
                    <a:pt x="198" y="386"/>
                  </a:lnTo>
                  <a:lnTo>
                    <a:pt x="198" y="386"/>
                  </a:lnTo>
                  <a:lnTo>
                    <a:pt x="217" y="385"/>
                  </a:lnTo>
                  <a:lnTo>
                    <a:pt x="235" y="383"/>
                  </a:lnTo>
                  <a:lnTo>
                    <a:pt x="254" y="378"/>
                  </a:lnTo>
                  <a:lnTo>
                    <a:pt x="270" y="372"/>
                  </a:lnTo>
                  <a:lnTo>
                    <a:pt x="287" y="364"/>
                  </a:lnTo>
                  <a:lnTo>
                    <a:pt x="302" y="355"/>
                  </a:lnTo>
                  <a:lnTo>
                    <a:pt x="317" y="344"/>
                  </a:lnTo>
                  <a:lnTo>
                    <a:pt x="331" y="331"/>
                  </a:lnTo>
                  <a:lnTo>
                    <a:pt x="331" y="331"/>
                  </a:lnTo>
                  <a:lnTo>
                    <a:pt x="343" y="317"/>
                  </a:lnTo>
                  <a:lnTo>
                    <a:pt x="355" y="302"/>
                  </a:lnTo>
                  <a:lnTo>
                    <a:pt x="364" y="286"/>
                  </a:lnTo>
                  <a:lnTo>
                    <a:pt x="372" y="269"/>
                  </a:lnTo>
                  <a:lnTo>
                    <a:pt x="378" y="253"/>
                  </a:lnTo>
                  <a:lnTo>
                    <a:pt x="383" y="234"/>
                  </a:lnTo>
                  <a:lnTo>
                    <a:pt x="385" y="217"/>
                  </a:lnTo>
                  <a:lnTo>
                    <a:pt x="386" y="199"/>
                  </a:lnTo>
                  <a:lnTo>
                    <a:pt x="385" y="181"/>
                  </a:lnTo>
                  <a:lnTo>
                    <a:pt x="383" y="163"/>
                  </a:lnTo>
                  <a:lnTo>
                    <a:pt x="378" y="146"/>
                  </a:lnTo>
                  <a:lnTo>
                    <a:pt x="372" y="128"/>
                  </a:lnTo>
                  <a:lnTo>
                    <a:pt x="364" y="111"/>
                  </a:lnTo>
                  <a:lnTo>
                    <a:pt x="355" y="96"/>
                  </a:lnTo>
                  <a:lnTo>
                    <a:pt x="343" y="80"/>
                  </a:lnTo>
                  <a:lnTo>
                    <a:pt x="331" y="66"/>
                  </a:lnTo>
                  <a:lnTo>
                    <a:pt x="331" y="66"/>
                  </a:lnTo>
                  <a:lnTo>
                    <a:pt x="317" y="53"/>
                  </a:lnTo>
                  <a:lnTo>
                    <a:pt x="302" y="43"/>
                  </a:lnTo>
                  <a:lnTo>
                    <a:pt x="287" y="34"/>
                  </a:lnTo>
                  <a:lnTo>
                    <a:pt x="270" y="26"/>
                  </a:lnTo>
                  <a:lnTo>
                    <a:pt x="254" y="19"/>
                  </a:lnTo>
                  <a:lnTo>
                    <a:pt x="235" y="15"/>
                  </a:lnTo>
                  <a:lnTo>
                    <a:pt x="217" y="12"/>
                  </a:lnTo>
                  <a:lnTo>
                    <a:pt x="198" y="11"/>
                  </a:lnTo>
                  <a:lnTo>
                    <a:pt x="198"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0"/>
            <p:cNvSpPr>
              <a:spLocks noEditPoints="1"/>
            </p:cNvSpPr>
            <p:nvPr userDrawn="1"/>
          </p:nvSpPr>
          <p:spPr bwMode="auto">
            <a:xfrm>
              <a:off x="2688" y="1981"/>
              <a:ext cx="167" cy="167"/>
            </a:xfrm>
            <a:custGeom>
              <a:avLst/>
              <a:gdLst>
                <a:gd name="T0" fmla="*/ 151 w 334"/>
                <a:gd name="T1" fmla="*/ 335 h 335"/>
                <a:gd name="T2" fmla="*/ 104 w 334"/>
                <a:gd name="T3" fmla="*/ 322 h 335"/>
                <a:gd name="T4" fmla="*/ 61 w 334"/>
                <a:gd name="T5" fmla="*/ 298 h 335"/>
                <a:gd name="T6" fmla="*/ 38 w 334"/>
                <a:gd name="T7" fmla="*/ 274 h 335"/>
                <a:gd name="T8" fmla="*/ 13 w 334"/>
                <a:gd name="T9" fmla="*/ 232 h 335"/>
                <a:gd name="T10" fmla="*/ 1 w 334"/>
                <a:gd name="T11" fmla="*/ 185 h 335"/>
                <a:gd name="T12" fmla="*/ 1 w 334"/>
                <a:gd name="T13" fmla="*/ 151 h 335"/>
                <a:gd name="T14" fmla="*/ 13 w 334"/>
                <a:gd name="T15" fmla="*/ 104 h 335"/>
                <a:gd name="T16" fmla="*/ 38 w 334"/>
                <a:gd name="T17" fmla="*/ 61 h 335"/>
                <a:gd name="T18" fmla="*/ 61 w 334"/>
                <a:gd name="T19" fmla="*/ 38 h 335"/>
                <a:gd name="T20" fmla="*/ 104 w 334"/>
                <a:gd name="T21" fmla="*/ 13 h 335"/>
                <a:gd name="T22" fmla="*/ 151 w 334"/>
                <a:gd name="T23" fmla="*/ 2 h 335"/>
                <a:gd name="T24" fmla="*/ 185 w 334"/>
                <a:gd name="T25" fmla="*/ 2 h 335"/>
                <a:gd name="T26" fmla="*/ 232 w 334"/>
                <a:gd name="T27" fmla="*/ 13 h 335"/>
                <a:gd name="T28" fmla="*/ 273 w 334"/>
                <a:gd name="T29" fmla="*/ 38 h 335"/>
                <a:gd name="T30" fmla="*/ 297 w 334"/>
                <a:gd name="T31" fmla="*/ 61 h 335"/>
                <a:gd name="T32" fmla="*/ 322 w 334"/>
                <a:gd name="T33" fmla="*/ 104 h 335"/>
                <a:gd name="T34" fmla="*/ 334 w 334"/>
                <a:gd name="T35" fmla="*/ 151 h 335"/>
                <a:gd name="T36" fmla="*/ 334 w 334"/>
                <a:gd name="T37" fmla="*/ 185 h 335"/>
                <a:gd name="T38" fmla="*/ 322 w 334"/>
                <a:gd name="T39" fmla="*/ 232 h 335"/>
                <a:gd name="T40" fmla="*/ 297 w 334"/>
                <a:gd name="T41" fmla="*/ 274 h 335"/>
                <a:gd name="T42" fmla="*/ 273 w 334"/>
                <a:gd name="T43" fmla="*/ 298 h 335"/>
                <a:gd name="T44" fmla="*/ 232 w 334"/>
                <a:gd name="T45" fmla="*/ 322 h 335"/>
                <a:gd name="T46" fmla="*/ 185 w 334"/>
                <a:gd name="T47" fmla="*/ 335 h 335"/>
                <a:gd name="T48" fmla="*/ 167 w 334"/>
                <a:gd name="T49" fmla="*/ 11 h 335"/>
                <a:gd name="T50" fmla="*/ 136 w 334"/>
                <a:gd name="T51" fmla="*/ 14 h 335"/>
                <a:gd name="T52" fmla="*/ 94 w 334"/>
                <a:gd name="T53" fmla="*/ 29 h 335"/>
                <a:gd name="T54" fmla="*/ 57 w 334"/>
                <a:gd name="T55" fmla="*/ 57 h 335"/>
                <a:gd name="T56" fmla="*/ 37 w 334"/>
                <a:gd name="T57" fmla="*/ 81 h 335"/>
                <a:gd name="T58" fmla="*/ 18 w 334"/>
                <a:gd name="T59" fmla="*/ 123 h 335"/>
                <a:gd name="T60" fmla="*/ 11 w 334"/>
                <a:gd name="T61" fmla="*/ 168 h 335"/>
                <a:gd name="T62" fmla="*/ 14 w 334"/>
                <a:gd name="T63" fmla="*/ 199 h 335"/>
                <a:gd name="T64" fmla="*/ 29 w 334"/>
                <a:gd name="T65" fmla="*/ 241 h 335"/>
                <a:gd name="T66" fmla="*/ 57 w 334"/>
                <a:gd name="T67" fmla="*/ 278 h 335"/>
                <a:gd name="T68" fmla="*/ 81 w 334"/>
                <a:gd name="T69" fmla="*/ 298 h 335"/>
                <a:gd name="T70" fmla="*/ 122 w 334"/>
                <a:gd name="T71" fmla="*/ 317 h 335"/>
                <a:gd name="T72" fmla="*/ 167 w 334"/>
                <a:gd name="T73" fmla="*/ 324 h 335"/>
                <a:gd name="T74" fmla="*/ 198 w 334"/>
                <a:gd name="T75" fmla="*/ 321 h 335"/>
                <a:gd name="T76" fmla="*/ 241 w 334"/>
                <a:gd name="T77" fmla="*/ 306 h 335"/>
                <a:gd name="T78" fmla="*/ 278 w 334"/>
                <a:gd name="T79" fmla="*/ 278 h 335"/>
                <a:gd name="T80" fmla="*/ 297 w 334"/>
                <a:gd name="T81" fmla="*/ 255 h 335"/>
                <a:gd name="T82" fmla="*/ 317 w 334"/>
                <a:gd name="T83" fmla="*/ 214 h 335"/>
                <a:gd name="T84" fmla="*/ 324 w 334"/>
                <a:gd name="T85" fmla="*/ 168 h 335"/>
                <a:gd name="T86" fmla="*/ 320 w 334"/>
                <a:gd name="T87" fmla="*/ 136 h 335"/>
                <a:gd name="T88" fmla="*/ 306 w 334"/>
                <a:gd name="T89" fmla="*/ 94 h 335"/>
                <a:gd name="T90" fmla="*/ 278 w 334"/>
                <a:gd name="T91" fmla="*/ 57 h 335"/>
                <a:gd name="T92" fmla="*/ 254 w 334"/>
                <a:gd name="T93" fmla="*/ 37 h 335"/>
                <a:gd name="T94" fmla="*/ 213 w 334"/>
                <a:gd name="T95" fmla="*/ 18 h 335"/>
                <a:gd name="T96" fmla="*/ 167 w 334"/>
                <a:gd name="T97" fmla="*/ 11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4" h="335">
                  <a:moveTo>
                    <a:pt x="167" y="335"/>
                  </a:moveTo>
                  <a:lnTo>
                    <a:pt x="167" y="335"/>
                  </a:lnTo>
                  <a:lnTo>
                    <a:pt x="151" y="335"/>
                  </a:lnTo>
                  <a:lnTo>
                    <a:pt x="135" y="332"/>
                  </a:lnTo>
                  <a:lnTo>
                    <a:pt x="119" y="328"/>
                  </a:lnTo>
                  <a:lnTo>
                    <a:pt x="104" y="322"/>
                  </a:lnTo>
                  <a:lnTo>
                    <a:pt x="89" y="315"/>
                  </a:lnTo>
                  <a:lnTo>
                    <a:pt x="75" y="307"/>
                  </a:lnTo>
                  <a:lnTo>
                    <a:pt x="61" y="298"/>
                  </a:lnTo>
                  <a:lnTo>
                    <a:pt x="49" y="286"/>
                  </a:lnTo>
                  <a:lnTo>
                    <a:pt x="49" y="286"/>
                  </a:lnTo>
                  <a:lnTo>
                    <a:pt x="38" y="274"/>
                  </a:lnTo>
                  <a:lnTo>
                    <a:pt x="28" y="261"/>
                  </a:lnTo>
                  <a:lnTo>
                    <a:pt x="20" y="247"/>
                  </a:lnTo>
                  <a:lnTo>
                    <a:pt x="13" y="232"/>
                  </a:lnTo>
                  <a:lnTo>
                    <a:pt x="7" y="216"/>
                  </a:lnTo>
                  <a:lnTo>
                    <a:pt x="4" y="201"/>
                  </a:lnTo>
                  <a:lnTo>
                    <a:pt x="1" y="185"/>
                  </a:lnTo>
                  <a:lnTo>
                    <a:pt x="0" y="168"/>
                  </a:lnTo>
                  <a:lnTo>
                    <a:pt x="0" y="168"/>
                  </a:lnTo>
                  <a:lnTo>
                    <a:pt x="1" y="151"/>
                  </a:lnTo>
                  <a:lnTo>
                    <a:pt x="4" y="135"/>
                  </a:lnTo>
                  <a:lnTo>
                    <a:pt x="7" y="119"/>
                  </a:lnTo>
                  <a:lnTo>
                    <a:pt x="13" y="104"/>
                  </a:lnTo>
                  <a:lnTo>
                    <a:pt x="20" y="89"/>
                  </a:lnTo>
                  <a:lnTo>
                    <a:pt x="28" y="75"/>
                  </a:lnTo>
                  <a:lnTo>
                    <a:pt x="38" y="61"/>
                  </a:lnTo>
                  <a:lnTo>
                    <a:pt x="49" y="49"/>
                  </a:lnTo>
                  <a:lnTo>
                    <a:pt x="49" y="49"/>
                  </a:lnTo>
                  <a:lnTo>
                    <a:pt x="61" y="38"/>
                  </a:lnTo>
                  <a:lnTo>
                    <a:pt x="75" y="28"/>
                  </a:lnTo>
                  <a:lnTo>
                    <a:pt x="89" y="20"/>
                  </a:lnTo>
                  <a:lnTo>
                    <a:pt x="104" y="13"/>
                  </a:lnTo>
                  <a:lnTo>
                    <a:pt x="119" y="7"/>
                  </a:lnTo>
                  <a:lnTo>
                    <a:pt x="135" y="4"/>
                  </a:lnTo>
                  <a:lnTo>
                    <a:pt x="151" y="2"/>
                  </a:lnTo>
                  <a:lnTo>
                    <a:pt x="167" y="0"/>
                  </a:lnTo>
                  <a:lnTo>
                    <a:pt x="167" y="0"/>
                  </a:lnTo>
                  <a:lnTo>
                    <a:pt x="185" y="2"/>
                  </a:lnTo>
                  <a:lnTo>
                    <a:pt x="201" y="4"/>
                  </a:lnTo>
                  <a:lnTo>
                    <a:pt x="216" y="7"/>
                  </a:lnTo>
                  <a:lnTo>
                    <a:pt x="232" y="13"/>
                  </a:lnTo>
                  <a:lnTo>
                    <a:pt x="247" y="20"/>
                  </a:lnTo>
                  <a:lnTo>
                    <a:pt x="261" y="28"/>
                  </a:lnTo>
                  <a:lnTo>
                    <a:pt x="273" y="38"/>
                  </a:lnTo>
                  <a:lnTo>
                    <a:pt x="286" y="49"/>
                  </a:lnTo>
                  <a:lnTo>
                    <a:pt x="286" y="49"/>
                  </a:lnTo>
                  <a:lnTo>
                    <a:pt x="297" y="61"/>
                  </a:lnTo>
                  <a:lnTo>
                    <a:pt x="307" y="75"/>
                  </a:lnTo>
                  <a:lnTo>
                    <a:pt x="315" y="89"/>
                  </a:lnTo>
                  <a:lnTo>
                    <a:pt x="322" y="104"/>
                  </a:lnTo>
                  <a:lnTo>
                    <a:pt x="327" y="119"/>
                  </a:lnTo>
                  <a:lnTo>
                    <a:pt x="332" y="135"/>
                  </a:lnTo>
                  <a:lnTo>
                    <a:pt x="334" y="151"/>
                  </a:lnTo>
                  <a:lnTo>
                    <a:pt x="334" y="168"/>
                  </a:lnTo>
                  <a:lnTo>
                    <a:pt x="334" y="168"/>
                  </a:lnTo>
                  <a:lnTo>
                    <a:pt x="334" y="185"/>
                  </a:lnTo>
                  <a:lnTo>
                    <a:pt x="332" y="201"/>
                  </a:lnTo>
                  <a:lnTo>
                    <a:pt x="327" y="216"/>
                  </a:lnTo>
                  <a:lnTo>
                    <a:pt x="322" y="232"/>
                  </a:lnTo>
                  <a:lnTo>
                    <a:pt x="315" y="247"/>
                  </a:lnTo>
                  <a:lnTo>
                    <a:pt x="307" y="261"/>
                  </a:lnTo>
                  <a:lnTo>
                    <a:pt x="297" y="274"/>
                  </a:lnTo>
                  <a:lnTo>
                    <a:pt x="286" y="286"/>
                  </a:lnTo>
                  <a:lnTo>
                    <a:pt x="286" y="286"/>
                  </a:lnTo>
                  <a:lnTo>
                    <a:pt x="273" y="298"/>
                  </a:lnTo>
                  <a:lnTo>
                    <a:pt x="261" y="307"/>
                  </a:lnTo>
                  <a:lnTo>
                    <a:pt x="247" y="315"/>
                  </a:lnTo>
                  <a:lnTo>
                    <a:pt x="232" y="322"/>
                  </a:lnTo>
                  <a:lnTo>
                    <a:pt x="216" y="328"/>
                  </a:lnTo>
                  <a:lnTo>
                    <a:pt x="201" y="332"/>
                  </a:lnTo>
                  <a:lnTo>
                    <a:pt x="185" y="335"/>
                  </a:lnTo>
                  <a:lnTo>
                    <a:pt x="167" y="335"/>
                  </a:lnTo>
                  <a:lnTo>
                    <a:pt x="167" y="335"/>
                  </a:lnTo>
                  <a:close/>
                  <a:moveTo>
                    <a:pt x="167" y="11"/>
                  </a:moveTo>
                  <a:lnTo>
                    <a:pt x="167" y="11"/>
                  </a:lnTo>
                  <a:lnTo>
                    <a:pt x="152" y="12"/>
                  </a:lnTo>
                  <a:lnTo>
                    <a:pt x="136" y="14"/>
                  </a:lnTo>
                  <a:lnTo>
                    <a:pt x="122" y="18"/>
                  </a:lnTo>
                  <a:lnTo>
                    <a:pt x="107" y="23"/>
                  </a:lnTo>
                  <a:lnTo>
                    <a:pt x="94" y="29"/>
                  </a:lnTo>
                  <a:lnTo>
                    <a:pt x="81" y="37"/>
                  </a:lnTo>
                  <a:lnTo>
                    <a:pt x="68" y="47"/>
                  </a:lnTo>
                  <a:lnTo>
                    <a:pt x="57" y="57"/>
                  </a:lnTo>
                  <a:lnTo>
                    <a:pt x="57" y="57"/>
                  </a:lnTo>
                  <a:lnTo>
                    <a:pt x="46" y="68"/>
                  </a:lnTo>
                  <a:lnTo>
                    <a:pt x="37" y="81"/>
                  </a:lnTo>
                  <a:lnTo>
                    <a:pt x="29" y="94"/>
                  </a:lnTo>
                  <a:lnTo>
                    <a:pt x="23" y="108"/>
                  </a:lnTo>
                  <a:lnTo>
                    <a:pt x="18" y="123"/>
                  </a:lnTo>
                  <a:lnTo>
                    <a:pt x="14" y="136"/>
                  </a:lnTo>
                  <a:lnTo>
                    <a:pt x="12" y="153"/>
                  </a:lnTo>
                  <a:lnTo>
                    <a:pt x="11" y="168"/>
                  </a:lnTo>
                  <a:lnTo>
                    <a:pt x="11" y="168"/>
                  </a:lnTo>
                  <a:lnTo>
                    <a:pt x="12" y="184"/>
                  </a:lnTo>
                  <a:lnTo>
                    <a:pt x="14" y="199"/>
                  </a:lnTo>
                  <a:lnTo>
                    <a:pt x="18" y="214"/>
                  </a:lnTo>
                  <a:lnTo>
                    <a:pt x="23" y="227"/>
                  </a:lnTo>
                  <a:lnTo>
                    <a:pt x="29" y="241"/>
                  </a:lnTo>
                  <a:lnTo>
                    <a:pt x="37" y="255"/>
                  </a:lnTo>
                  <a:lnTo>
                    <a:pt x="46" y="267"/>
                  </a:lnTo>
                  <a:lnTo>
                    <a:pt x="57" y="278"/>
                  </a:lnTo>
                  <a:lnTo>
                    <a:pt x="57" y="278"/>
                  </a:lnTo>
                  <a:lnTo>
                    <a:pt x="68" y="288"/>
                  </a:lnTo>
                  <a:lnTo>
                    <a:pt x="81" y="298"/>
                  </a:lnTo>
                  <a:lnTo>
                    <a:pt x="94" y="306"/>
                  </a:lnTo>
                  <a:lnTo>
                    <a:pt x="107" y="313"/>
                  </a:lnTo>
                  <a:lnTo>
                    <a:pt x="122" y="317"/>
                  </a:lnTo>
                  <a:lnTo>
                    <a:pt x="136" y="321"/>
                  </a:lnTo>
                  <a:lnTo>
                    <a:pt x="152" y="323"/>
                  </a:lnTo>
                  <a:lnTo>
                    <a:pt x="167" y="324"/>
                  </a:lnTo>
                  <a:lnTo>
                    <a:pt x="167" y="324"/>
                  </a:lnTo>
                  <a:lnTo>
                    <a:pt x="183" y="323"/>
                  </a:lnTo>
                  <a:lnTo>
                    <a:pt x="198" y="321"/>
                  </a:lnTo>
                  <a:lnTo>
                    <a:pt x="213" y="317"/>
                  </a:lnTo>
                  <a:lnTo>
                    <a:pt x="227" y="313"/>
                  </a:lnTo>
                  <a:lnTo>
                    <a:pt x="241" y="306"/>
                  </a:lnTo>
                  <a:lnTo>
                    <a:pt x="254" y="298"/>
                  </a:lnTo>
                  <a:lnTo>
                    <a:pt x="266" y="288"/>
                  </a:lnTo>
                  <a:lnTo>
                    <a:pt x="278" y="278"/>
                  </a:lnTo>
                  <a:lnTo>
                    <a:pt x="278" y="278"/>
                  </a:lnTo>
                  <a:lnTo>
                    <a:pt x="288" y="267"/>
                  </a:lnTo>
                  <a:lnTo>
                    <a:pt x="297" y="255"/>
                  </a:lnTo>
                  <a:lnTo>
                    <a:pt x="306" y="241"/>
                  </a:lnTo>
                  <a:lnTo>
                    <a:pt x="312" y="227"/>
                  </a:lnTo>
                  <a:lnTo>
                    <a:pt x="317" y="214"/>
                  </a:lnTo>
                  <a:lnTo>
                    <a:pt x="320" y="199"/>
                  </a:lnTo>
                  <a:lnTo>
                    <a:pt x="323" y="184"/>
                  </a:lnTo>
                  <a:lnTo>
                    <a:pt x="324" y="168"/>
                  </a:lnTo>
                  <a:lnTo>
                    <a:pt x="324" y="168"/>
                  </a:lnTo>
                  <a:lnTo>
                    <a:pt x="323" y="153"/>
                  </a:lnTo>
                  <a:lnTo>
                    <a:pt x="320" y="136"/>
                  </a:lnTo>
                  <a:lnTo>
                    <a:pt x="317" y="123"/>
                  </a:lnTo>
                  <a:lnTo>
                    <a:pt x="312" y="108"/>
                  </a:lnTo>
                  <a:lnTo>
                    <a:pt x="306" y="94"/>
                  </a:lnTo>
                  <a:lnTo>
                    <a:pt x="297" y="81"/>
                  </a:lnTo>
                  <a:lnTo>
                    <a:pt x="288" y="68"/>
                  </a:lnTo>
                  <a:lnTo>
                    <a:pt x="278" y="57"/>
                  </a:lnTo>
                  <a:lnTo>
                    <a:pt x="278" y="57"/>
                  </a:lnTo>
                  <a:lnTo>
                    <a:pt x="266" y="47"/>
                  </a:lnTo>
                  <a:lnTo>
                    <a:pt x="254" y="37"/>
                  </a:lnTo>
                  <a:lnTo>
                    <a:pt x="241" y="29"/>
                  </a:lnTo>
                  <a:lnTo>
                    <a:pt x="227" y="23"/>
                  </a:lnTo>
                  <a:lnTo>
                    <a:pt x="213" y="18"/>
                  </a:lnTo>
                  <a:lnTo>
                    <a:pt x="198" y="14"/>
                  </a:lnTo>
                  <a:lnTo>
                    <a:pt x="183" y="12"/>
                  </a:lnTo>
                  <a:lnTo>
                    <a:pt x="167" y="11"/>
                  </a:lnTo>
                  <a:lnTo>
                    <a:pt x="167"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1"/>
            <p:cNvSpPr>
              <a:spLocks/>
            </p:cNvSpPr>
            <p:nvPr userDrawn="1"/>
          </p:nvSpPr>
          <p:spPr bwMode="auto">
            <a:xfrm>
              <a:off x="2684" y="2133"/>
              <a:ext cx="19" cy="19"/>
            </a:xfrm>
            <a:custGeom>
              <a:avLst/>
              <a:gdLst>
                <a:gd name="T0" fmla="*/ 8 w 39"/>
                <a:gd name="T1" fmla="*/ 40 h 40"/>
                <a:gd name="T2" fmla="*/ 0 w 39"/>
                <a:gd name="T3" fmla="*/ 33 h 40"/>
                <a:gd name="T4" fmla="*/ 32 w 39"/>
                <a:gd name="T5" fmla="*/ 0 h 40"/>
                <a:gd name="T6" fmla="*/ 39 w 39"/>
                <a:gd name="T7" fmla="*/ 9 h 40"/>
                <a:gd name="T8" fmla="*/ 8 w 39"/>
                <a:gd name="T9" fmla="*/ 40 h 40"/>
              </a:gdLst>
              <a:ahLst/>
              <a:cxnLst>
                <a:cxn ang="0">
                  <a:pos x="T0" y="T1"/>
                </a:cxn>
                <a:cxn ang="0">
                  <a:pos x="T2" y="T3"/>
                </a:cxn>
                <a:cxn ang="0">
                  <a:pos x="T4" y="T5"/>
                </a:cxn>
                <a:cxn ang="0">
                  <a:pos x="T6" y="T7"/>
                </a:cxn>
                <a:cxn ang="0">
                  <a:pos x="T8" y="T9"/>
                </a:cxn>
              </a:cxnLst>
              <a:rect l="0" t="0" r="r" b="b"/>
              <a:pathLst>
                <a:path w="39" h="40">
                  <a:moveTo>
                    <a:pt x="8" y="40"/>
                  </a:moveTo>
                  <a:lnTo>
                    <a:pt x="0" y="33"/>
                  </a:lnTo>
                  <a:lnTo>
                    <a:pt x="32" y="0"/>
                  </a:lnTo>
                  <a:lnTo>
                    <a:pt x="39" y="9"/>
                  </a:lnTo>
                  <a:lnTo>
                    <a:pt x="8"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2"/>
            <p:cNvSpPr>
              <a:spLocks noEditPoints="1"/>
            </p:cNvSpPr>
            <p:nvPr userDrawn="1"/>
          </p:nvSpPr>
          <p:spPr bwMode="auto">
            <a:xfrm>
              <a:off x="2553" y="2144"/>
              <a:ext cx="139" cy="139"/>
            </a:xfrm>
            <a:custGeom>
              <a:avLst/>
              <a:gdLst>
                <a:gd name="T0" fmla="*/ 27 w 278"/>
                <a:gd name="T1" fmla="*/ 279 h 279"/>
                <a:gd name="T2" fmla="*/ 27 w 278"/>
                <a:gd name="T3" fmla="*/ 279 h 279"/>
                <a:gd name="T4" fmla="*/ 20 w 278"/>
                <a:gd name="T5" fmla="*/ 278 h 279"/>
                <a:gd name="T6" fmla="*/ 15 w 278"/>
                <a:gd name="T7" fmla="*/ 275 h 279"/>
                <a:gd name="T8" fmla="*/ 4 w 278"/>
                <a:gd name="T9" fmla="*/ 264 h 279"/>
                <a:gd name="T10" fmla="*/ 4 w 278"/>
                <a:gd name="T11" fmla="*/ 264 h 279"/>
                <a:gd name="T12" fmla="*/ 1 w 278"/>
                <a:gd name="T13" fmla="*/ 258 h 279"/>
                <a:gd name="T14" fmla="*/ 0 w 278"/>
                <a:gd name="T15" fmla="*/ 253 h 279"/>
                <a:gd name="T16" fmla="*/ 0 w 278"/>
                <a:gd name="T17" fmla="*/ 253 h 279"/>
                <a:gd name="T18" fmla="*/ 1 w 278"/>
                <a:gd name="T19" fmla="*/ 246 h 279"/>
                <a:gd name="T20" fmla="*/ 4 w 278"/>
                <a:gd name="T21" fmla="*/ 240 h 279"/>
                <a:gd name="T22" fmla="*/ 239 w 278"/>
                <a:gd name="T23" fmla="*/ 5 h 279"/>
                <a:gd name="T24" fmla="*/ 239 w 278"/>
                <a:gd name="T25" fmla="*/ 5 h 279"/>
                <a:gd name="T26" fmla="*/ 245 w 278"/>
                <a:gd name="T27" fmla="*/ 2 h 279"/>
                <a:gd name="T28" fmla="*/ 252 w 278"/>
                <a:gd name="T29" fmla="*/ 0 h 279"/>
                <a:gd name="T30" fmla="*/ 252 w 278"/>
                <a:gd name="T31" fmla="*/ 0 h 279"/>
                <a:gd name="T32" fmla="*/ 258 w 278"/>
                <a:gd name="T33" fmla="*/ 2 h 279"/>
                <a:gd name="T34" fmla="*/ 263 w 278"/>
                <a:gd name="T35" fmla="*/ 5 h 279"/>
                <a:gd name="T36" fmla="*/ 274 w 278"/>
                <a:gd name="T37" fmla="*/ 15 h 279"/>
                <a:gd name="T38" fmla="*/ 274 w 278"/>
                <a:gd name="T39" fmla="*/ 15 h 279"/>
                <a:gd name="T40" fmla="*/ 276 w 278"/>
                <a:gd name="T41" fmla="*/ 18 h 279"/>
                <a:gd name="T42" fmla="*/ 277 w 278"/>
                <a:gd name="T43" fmla="*/ 21 h 279"/>
                <a:gd name="T44" fmla="*/ 278 w 278"/>
                <a:gd name="T45" fmla="*/ 28 h 279"/>
                <a:gd name="T46" fmla="*/ 277 w 278"/>
                <a:gd name="T47" fmla="*/ 34 h 279"/>
                <a:gd name="T48" fmla="*/ 276 w 278"/>
                <a:gd name="T49" fmla="*/ 37 h 279"/>
                <a:gd name="T50" fmla="*/ 274 w 278"/>
                <a:gd name="T51" fmla="*/ 40 h 279"/>
                <a:gd name="T52" fmla="*/ 39 w 278"/>
                <a:gd name="T53" fmla="*/ 275 h 279"/>
                <a:gd name="T54" fmla="*/ 39 w 278"/>
                <a:gd name="T55" fmla="*/ 275 h 279"/>
                <a:gd name="T56" fmla="*/ 33 w 278"/>
                <a:gd name="T57" fmla="*/ 278 h 279"/>
                <a:gd name="T58" fmla="*/ 27 w 278"/>
                <a:gd name="T59" fmla="*/ 279 h 279"/>
                <a:gd name="T60" fmla="*/ 27 w 278"/>
                <a:gd name="T61" fmla="*/ 279 h 279"/>
                <a:gd name="T62" fmla="*/ 252 w 278"/>
                <a:gd name="T63" fmla="*/ 11 h 279"/>
                <a:gd name="T64" fmla="*/ 252 w 278"/>
                <a:gd name="T65" fmla="*/ 11 h 279"/>
                <a:gd name="T66" fmla="*/ 250 w 278"/>
                <a:gd name="T67" fmla="*/ 12 h 279"/>
                <a:gd name="T68" fmla="*/ 247 w 278"/>
                <a:gd name="T69" fmla="*/ 13 h 279"/>
                <a:gd name="T70" fmla="*/ 12 w 278"/>
                <a:gd name="T71" fmla="*/ 248 h 279"/>
                <a:gd name="T72" fmla="*/ 12 w 278"/>
                <a:gd name="T73" fmla="*/ 248 h 279"/>
                <a:gd name="T74" fmla="*/ 11 w 278"/>
                <a:gd name="T75" fmla="*/ 250 h 279"/>
                <a:gd name="T76" fmla="*/ 10 w 278"/>
                <a:gd name="T77" fmla="*/ 253 h 279"/>
                <a:gd name="T78" fmla="*/ 10 w 278"/>
                <a:gd name="T79" fmla="*/ 253 h 279"/>
                <a:gd name="T80" fmla="*/ 11 w 278"/>
                <a:gd name="T81" fmla="*/ 255 h 279"/>
                <a:gd name="T82" fmla="*/ 12 w 278"/>
                <a:gd name="T83" fmla="*/ 257 h 279"/>
                <a:gd name="T84" fmla="*/ 23 w 278"/>
                <a:gd name="T85" fmla="*/ 267 h 279"/>
                <a:gd name="T86" fmla="*/ 23 w 278"/>
                <a:gd name="T87" fmla="*/ 267 h 279"/>
                <a:gd name="T88" fmla="*/ 25 w 278"/>
                <a:gd name="T89" fmla="*/ 269 h 279"/>
                <a:gd name="T90" fmla="*/ 27 w 278"/>
                <a:gd name="T91" fmla="*/ 269 h 279"/>
                <a:gd name="T92" fmla="*/ 30 w 278"/>
                <a:gd name="T93" fmla="*/ 269 h 279"/>
                <a:gd name="T94" fmla="*/ 31 w 278"/>
                <a:gd name="T95" fmla="*/ 267 h 279"/>
                <a:gd name="T96" fmla="*/ 267 w 278"/>
                <a:gd name="T97" fmla="*/ 31 h 279"/>
                <a:gd name="T98" fmla="*/ 267 w 278"/>
                <a:gd name="T99" fmla="*/ 31 h 279"/>
                <a:gd name="T100" fmla="*/ 268 w 278"/>
                <a:gd name="T101" fmla="*/ 30 h 279"/>
                <a:gd name="T102" fmla="*/ 268 w 278"/>
                <a:gd name="T103" fmla="*/ 28 h 279"/>
                <a:gd name="T104" fmla="*/ 268 w 278"/>
                <a:gd name="T105" fmla="*/ 25 h 279"/>
                <a:gd name="T106" fmla="*/ 267 w 278"/>
                <a:gd name="T107" fmla="*/ 23 h 279"/>
                <a:gd name="T108" fmla="*/ 257 w 278"/>
                <a:gd name="T109" fmla="*/ 13 h 279"/>
                <a:gd name="T110" fmla="*/ 257 w 278"/>
                <a:gd name="T111" fmla="*/ 13 h 279"/>
                <a:gd name="T112" fmla="*/ 254 w 278"/>
                <a:gd name="T113" fmla="*/ 12 h 279"/>
                <a:gd name="T114" fmla="*/ 252 w 278"/>
                <a:gd name="T115" fmla="*/ 11 h 279"/>
                <a:gd name="T116" fmla="*/ 252 w 278"/>
                <a:gd name="T117" fmla="*/ 11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8" h="279">
                  <a:moveTo>
                    <a:pt x="27" y="279"/>
                  </a:moveTo>
                  <a:lnTo>
                    <a:pt x="27" y="279"/>
                  </a:lnTo>
                  <a:lnTo>
                    <a:pt x="20" y="278"/>
                  </a:lnTo>
                  <a:lnTo>
                    <a:pt x="15" y="275"/>
                  </a:lnTo>
                  <a:lnTo>
                    <a:pt x="4" y="264"/>
                  </a:lnTo>
                  <a:lnTo>
                    <a:pt x="4" y="264"/>
                  </a:lnTo>
                  <a:lnTo>
                    <a:pt x="1" y="258"/>
                  </a:lnTo>
                  <a:lnTo>
                    <a:pt x="0" y="253"/>
                  </a:lnTo>
                  <a:lnTo>
                    <a:pt x="0" y="253"/>
                  </a:lnTo>
                  <a:lnTo>
                    <a:pt x="1" y="246"/>
                  </a:lnTo>
                  <a:lnTo>
                    <a:pt x="4" y="240"/>
                  </a:lnTo>
                  <a:lnTo>
                    <a:pt x="239" y="5"/>
                  </a:lnTo>
                  <a:lnTo>
                    <a:pt x="239" y="5"/>
                  </a:lnTo>
                  <a:lnTo>
                    <a:pt x="245" y="2"/>
                  </a:lnTo>
                  <a:lnTo>
                    <a:pt x="252" y="0"/>
                  </a:lnTo>
                  <a:lnTo>
                    <a:pt x="252" y="0"/>
                  </a:lnTo>
                  <a:lnTo>
                    <a:pt x="258" y="2"/>
                  </a:lnTo>
                  <a:lnTo>
                    <a:pt x="263" y="5"/>
                  </a:lnTo>
                  <a:lnTo>
                    <a:pt x="274" y="15"/>
                  </a:lnTo>
                  <a:lnTo>
                    <a:pt x="274" y="15"/>
                  </a:lnTo>
                  <a:lnTo>
                    <a:pt x="276" y="18"/>
                  </a:lnTo>
                  <a:lnTo>
                    <a:pt x="277" y="21"/>
                  </a:lnTo>
                  <a:lnTo>
                    <a:pt x="278" y="28"/>
                  </a:lnTo>
                  <a:lnTo>
                    <a:pt x="277" y="34"/>
                  </a:lnTo>
                  <a:lnTo>
                    <a:pt x="276" y="37"/>
                  </a:lnTo>
                  <a:lnTo>
                    <a:pt x="274" y="40"/>
                  </a:lnTo>
                  <a:lnTo>
                    <a:pt x="39" y="275"/>
                  </a:lnTo>
                  <a:lnTo>
                    <a:pt x="39" y="275"/>
                  </a:lnTo>
                  <a:lnTo>
                    <a:pt x="33" y="278"/>
                  </a:lnTo>
                  <a:lnTo>
                    <a:pt x="27" y="279"/>
                  </a:lnTo>
                  <a:lnTo>
                    <a:pt x="27" y="279"/>
                  </a:lnTo>
                  <a:close/>
                  <a:moveTo>
                    <a:pt x="252" y="11"/>
                  </a:moveTo>
                  <a:lnTo>
                    <a:pt x="252" y="11"/>
                  </a:lnTo>
                  <a:lnTo>
                    <a:pt x="250" y="12"/>
                  </a:lnTo>
                  <a:lnTo>
                    <a:pt x="247" y="13"/>
                  </a:lnTo>
                  <a:lnTo>
                    <a:pt x="12" y="248"/>
                  </a:lnTo>
                  <a:lnTo>
                    <a:pt x="12" y="248"/>
                  </a:lnTo>
                  <a:lnTo>
                    <a:pt x="11" y="250"/>
                  </a:lnTo>
                  <a:lnTo>
                    <a:pt x="10" y="253"/>
                  </a:lnTo>
                  <a:lnTo>
                    <a:pt x="10" y="253"/>
                  </a:lnTo>
                  <a:lnTo>
                    <a:pt x="11" y="255"/>
                  </a:lnTo>
                  <a:lnTo>
                    <a:pt x="12" y="257"/>
                  </a:lnTo>
                  <a:lnTo>
                    <a:pt x="23" y="267"/>
                  </a:lnTo>
                  <a:lnTo>
                    <a:pt x="23" y="267"/>
                  </a:lnTo>
                  <a:lnTo>
                    <a:pt x="25" y="269"/>
                  </a:lnTo>
                  <a:lnTo>
                    <a:pt x="27" y="269"/>
                  </a:lnTo>
                  <a:lnTo>
                    <a:pt x="30" y="269"/>
                  </a:lnTo>
                  <a:lnTo>
                    <a:pt x="31" y="267"/>
                  </a:lnTo>
                  <a:lnTo>
                    <a:pt x="267" y="31"/>
                  </a:lnTo>
                  <a:lnTo>
                    <a:pt x="267" y="31"/>
                  </a:lnTo>
                  <a:lnTo>
                    <a:pt x="268" y="30"/>
                  </a:lnTo>
                  <a:lnTo>
                    <a:pt x="268" y="28"/>
                  </a:lnTo>
                  <a:lnTo>
                    <a:pt x="268" y="25"/>
                  </a:lnTo>
                  <a:lnTo>
                    <a:pt x="267" y="23"/>
                  </a:lnTo>
                  <a:lnTo>
                    <a:pt x="257" y="13"/>
                  </a:lnTo>
                  <a:lnTo>
                    <a:pt x="257" y="13"/>
                  </a:lnTo>
                  <a:lnTo>
                    <a:pt x="254" y="12"/>
                  </a:lnTo>
                  <a:lnTo>
                    <a:pt x="252" y="11"/>
                  </a:lnTo>
                  <a:lnTo>
                    <a:pt x="252"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3"/>
            <p:cNvSpPr>
              <a:spLocks noEditPoints="1"/>
            </p:cNvSpPr>
            <p:nvPr userDrawn="1"/>
          </p:nvSpPr>
          <p:spPr bwMode="auto">
            <a:xfrm>
              <a:off x="3802" y="1982"/>
              <a:ext cx="224" cy="303"/>
            </a:xfrm>
            <a:custGeom>
              <a:avLst/>
              <a:gdLst>
                <a:gd name="T0" fmla="*/ 225 w 448"/>
                <a:gd name="T1" fmla="*/ 0 h 607"/>
                <a:gd name="T2" fmla="*/ 180 w 448"/>
                <a:gd name="T3" fmla="*/ 4 h 607"/>
                <a:gd name="T4" fmla="*/ 137 w 448"/>
                <a:gd name="T5" fmla="*/ 17 h 607"/>
                <a:gd name="T6" fmla="*/ 99 w 448"/>
                <a:gd name="T7" fmla="*/ 38 h 607"/>
                <a:gd name="T8" fmla="*/ 66 w 448"/>
                <a:gd name="T9" fmla="*/ 65 h 607"/>
                <a:gd name="T10" fmla="*/ 40 w 448"/>
                <a:gd name="T11" fmla="*/ 99 h 607"/>
                <a:gd name="T12" fmla="*/ 19 w 448"/>
                <a:gd name="T13" fmla="*/ 137 h 607"/>
                <a:gd name="T14" fmla="*/ 5 w 448"/>
                <a:gd name="T15" fmla="*/ 178 h 607"/>
                <a:gd name="T16" fmla="*/ 0 w 448"/>
                <a:gd name="T17" fmla="*/ 223 h 607"/>
                <a:gd name="T18" fmla="*/ 2 w 448"/>
                <a:gd name="T19" fmla="*/ 236 h 607"/>
                <a:gd name="T20" fmla="*/ 6 w 448"/>
                <a:gd name="T21" fmla="*/ 261 h 607"/>
                <a:gd name="T22" fmla="*/ 15 w 448"/>
                <a:gd name="T23" fmla="*/ 290 h 607"/>
                <a:gd name="T24" fmla="*/ 36 w 448"/>
                <a:gd name="T25" fmla="*/ 335 h 607"/>
                <a:gd name="T26" fmla="*/ 72 w 448"/>
                <a:gd name="T27" fmla="*/ 399 h 607"/>
                <a:gd name="T28" fmla="*/ 113 w 448"/>
                <a:gd name="T29" fmla="*/ 462 h 607"/>
                <a:gd name="T30" fmla="*/ 154 w 448"/>
                <a:gd name="T31" fmla="*/ 518 h 607"/>
                <a:gd name="T32" fmla="*/ 215 w 448"/>
                <a:gd name="T33" fmla="*/ 596 h 607"/>
                <a:gd name="T34" fmla="*/ 225 w 448"/>
                <a:gd name="T35" fmla="*/ 607 h 607"/>
                <a:gd name="T36" fmla="*/ 260 w 448"/>
                <a:gd name="T37" fmla="*/ 564 h 607"/>
                <a:gd name="T38" fmla="*/ 316 w 448"/>
                <a:gd name="T39" fmla="*/ 492 h 607"/>
                <a:gd name="T40" fmla="*/ 357 w 448"/>
                <a:gd name="T41" fmla="*/ 431 h 607"/>
                <a:gd name="T42" fmla="*/ 397 w 448"/>
                <a:gd name="T43" fmla="*/ 367 h 607"/>
                <a:gd name="T44" fmla="*/ 428 w 448"/>
                <a:gd name="T45" fmla="*/ 305 h 607"/>
                <a:gd name="T46" fmla="*/ 438 w 448"/>
                <a:gd name="T47" fmla="*/ 275 h 607"/>
                <a:gd name="T48" fmla="*/ 446 w 448"/>
                <a:gd name="T49" fmla="*/ 248 h 607"/>
                <a:gd name="T50" fmla="*/ 448 w 448"/>
                <a:gd name="T51" fmla="*/ 223 h 607"/>
                <a:gd name="T52" fmla="*/ 447 w 448"/>
                <a:gd name="T53" fmla="*/ 200 h 607"/>
                <a:gd name="T54" fmla="*/ 438 w 448"/>
                <a:gd name="T55" fmla="*/ 156 h 607"/>
                <a:gd name="T56" fmla="*/ 421 w 448"/>
                <a:gd name="T57" fmla="*/ 117 h 607"/>
                <a:gd name="T58" fmla="*/ 397 w 448"/>
                <a:gd name="T59" fmla="*/ 81 h 607"/>
                <a:gd name="T60" fmla="*/ 367 w 448"/>
                <a:gd name="T61" fmla="*/ 50 h 607"/>
                <a:gd name="T62" fmla="*/ 331 w 448"/>
                <a:gd name="T63" fmla="*/ 26 h 607"/>
                <a:gd name="T64" fmla="*/ 291 w 448"/>
                <a:gd name="T65" fmla="*/ 10 h 607"/>
                <a:gd name="T66" fmla="*/ 247 w 448"/>
                <a:gd name="T67" fmla="*/ 1 h 607"/>
                <a:gd name="T68" fmla="*/ 225 w 448"/>
                <a:gd name="T69" fmla="*/ 0 h 607"/>
                <a:gd name="T70" fmla="*/ 225 w 448"/>
                <a:gd name="T71" fmla="*/ 288 h 607"/>
                <a:gd name="T72" fmla="*/ 210 w 448"/>
                <a:gd name="T73" fmla="*/ 286 h 607"/>
                <a:gd name="T74" fmla="*/ 197 w 448"/>
                <a:gd name="T75" fmla="*/ 282 h 607"/>
                <a:gd name="T76" fmla="*/ 174 w 448"/>
                <a:gd name="T77" fmla="*/ 267 h 607"/>
                <a:gd name="T78" fmla="*/ 158 w 448"/>
                <a:gd name="T79" fmla="*/ 244 h 607"/>
                <a:gd name="T80" fmla="*/ 155 w 448"/>
                <a:gd name="T81" fmla="*/ 230 h 607"/>
                <a:gd name="T82" fmla="*/ 152 w 448"/>
                <a:gd name="T83" fmla="*/ 216 h 607"/>
                <a:gd name="T84" fmla="*/ 154 w 448"/>
                <a:gd name="T85" fmla="*/ 208 h 607"/>
                <a:gd name="T86" fmla="*/ 156 w 448"/>
                <a:gd name="T87" fmla="*/ 194 h 607"/>
                <a:gd name="T88" fmla="*/ 165 w 448"/>
                <a:gd name="T89" fmla="*/ 176 h 607"/>
                <a:gd name="T90" fmla="*/ 185 w 448"/>
                <a:gd name="T91" fmla="*/ 156 h 607"/>
                <a:gd name="T92" fmla="*/ 203 w 448"/>
                <a:gd name="T93" fmla="*/ 147 h 607"/>
                <a:gd name="T94" fmla="*/ 217 w 448"/>
                <a:gd name="T95" fmla="*/ 145 h 607"/>
                <a:gd name="T96" fmla="*/ 225 w 448"/>
                <a:gd name="T97" fmla="*/ 144 h 607"/>
                <a:gd name="T98" fmla="*/ 239 w 448"/>
                <a:gd name="T99" fmla="*/ 146 h 607"/>
                <a:gd name="T100" fmla="*/ 253 w 448"/>
                <a:gd name="T101" fmla="*/ 149 h 607"/>
                <a:gd name="T102" fmla="*/ 276 w 448"/>
                <a:gd name="T103" fmla="*/ 164 h 607"/>
                <a:gd name="T104" fmla="*/ 291 w 448"/>
                <a:gd name="T105" fmla="*/ 187 h 607"/>
                <a:gd name="T106" fmla="*/ 295 w 448"/>
                <a:gd name="T107" fmla="*/ 201 h 607"/>
                <a:gd name="T108" fmla="*/ 296 w 448"/>
                <a:gd name="T109" fmla="*/ 216 h 607"/>
                <a:gd name="T110" fmla="*/ 296 w 448"/>
                <a:gd name="T111" fmla="*/ 223 h 607"/>
                <a:gd name="T112" fmla="*/ 293 w 448"/>
                <a:gd name="T113" fmla="*/ 237 h 607"/>
                <a:gd name="T114" fmla="*/ 284 w 448"/>
                <a:gd name="T115" fmla="*/ 255 h 607"/>
                <a:gd name="T116" fmla="*/ 265 w 448"/>
                <a:gd name="T117" fmla="*/ 275 h 607"/>
                <a:gd name="T118" fmla="*/ 246 w 448"/>
                <a:gd name="T119" fmla="*/ 284 h 607"/>
                <a:gd name="T120" fmla="*/ 232 w 448"/>
                <a:gd name="T121" fmla="*/ 288 h 607"/>
                <a:gd name="T122" fmla="*/ 225 w 448"/>
                <a:gd name="T123" fmla="*/ 288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8" h="607">
                  <a:moveTo>
                    <a:pt x="225" y="0"/>
                  </a:moveTo>
                  <a:lnTo>
                    <a:pt x="225" y="0"/>
                  </a:lnTo>
                  <a:lnTo>
                    <a:pt x="202" y="1"/>
                  </a:lnTo>
                  <a:lnTo>
                    <a:pt x="180" y="4"/>
                  </a:lnTo>
                  <a:lnTo>
                    <a:pt x="158" y="10"/>
                  </a:lnTo>
                  <a:lnTo>
                    <a:pt x="137" y="17"/>
                  </a:lnTo>
                  <a:lnTo>
                    <a:pt x="118" y="26"/>
                  </a:lnTo>
                  <a:lnTo>
                    <a:pt x="99" y="38"/>
                  </a:lnTo>
                  <a:lnTo>
                    <a:pt x="82" y="50"/>
                  </a:lnTo>
                  <a:lnTo>
                    <a:pt x="66" y="65"/>
                  </a:lnTo>
                  <a:lnTo>
                    <a:pt x="52" y="81"/>
                  </a:lnTo>
                  <a:lnTo>
                    <a:pt x="40" y="99"/>
                  </a:lnTo>
                  <a:lnTo>
                    <a:pt x="28" y="117"/>
                  </a:lnTo>
                  <a:lnTo>
                    <a:pt x="19" y="137"/>
                  </a:lnTo>
                  <a:lnTo>
                    <a:pt x="11" y="156"/>
                  </a:lnTo>
                  <a:lnTo>
                    <a:pt x="5" y="178"/>
                  </a:lnTo>
                  <a:lnTo>
                    <a:pt x="2" y="200"/>
                  </a:lnTo>
                  <a:lnTo>
                    <a:pt x="0" y="223"/>
                  </a:lnTo>
                  <a:lnTo>
                    <a:pt x="0" y="223"/>
                  </a:lnTo>
                  <a:lnTo>
                    <a:pt x="2" y="236"/>
                  </a:lnTo>
                  <a:lnTo>
                    <a:pt x="4" y="248"/>
                  </a:lnTo>
                  <a:lnTo>
                    <a:pt x="6" y="261"/>
                  </a:lnTo>
                  <a:lnTo>
                    <a:pt x="11" y="275"/>
                  </a:lnTo>
                  <a:lnTo>
                    <a:pt x="15" y="290"/>
                  </a:lnTo>
                  <a:lnTo>
                    <a:pt x="21" y="305"/>
                  </a:lnTo>
                  <a:lnTo>
                    <a:pt x="36" y="335"/>
                  </a:lnTo>
                  <a:lnTo>
                    <a:pt x="53" y="367"/>
                  </a:lnTo>
                  <a:lnTo>
                    <a:pt x="72" y="399"/>
                  </a:lnTo>
                  <a:lnTo>
                    <a:pt x="91" y="431"/>
                  </a:lnTo>
                  <a:lnTo>
                    <a:pt x="113" y="462"/>
                  </a:lnTo>
                  <a:lnTo>
                    <a:pt x="134" y="492"/>
                  </a:lnTo>
                  <a:lnTo>
                    <a:pt x="154" y="518"/>
                  </a:lnTo>
                  <a:lnTo>
                    <a:pt x="189" y="564"/>
                  </a:lnTo>
                  <a:lnTo>
                    <a:pt x="215" y="596"/>
                  </a:lnTo>
                  <a:lnTo>
                    <a:pt x="225" y="607"/>
                  </a:lnTo>
                  <a:lnTo>
                    <a:pt x="225" y="607"/>
                  </a:lnTo>
                  <a:lnTo>
                    <a:pt x="234" y="596"/>
                  </a:lnTo>
                  <a:lnTo>
                    <a:pt x="260" y="564"/>
                  </a:lnTo>
                  <a:lnTo>
                    <a:pt x="295" y="518"/>
                  </a:lnTo>
                  <a:lnTo>
                    <a:pt x="316" y="492"/>
                  </a:lnTo>
                  <a:lnTo>
                    <a:pt x="337" y="462"/>
                  </a:lnTo>
                  <a:lnTo>
                    <a:pt x="357" y="431"/>
                  </a:lnTo>
                  <a:lnTo>
                    <a:pt x="377" y="399"/>
                  </a:lnTo>
                  <a:lnTo>
                    <a:pt x="397" y="367"/>
                  </a:lnTo>
                  <a:lnTo>
                    <a:pt x="413" y="335"/>
                  </a:lnTo>
                  <a:lnTo>
                    <a:pt x="428" y="305"/>
                  </a:lnTo>
                  <a:lnTo>
                    <a:pt x="434" y="290"/>
                  </a:lnTo>
                  <a:lnTo>
                    <a:pt x="438" y="275"/>
                  </a:lnTo>
                  <a:lnTo>
                    <a:pt x="443" y="261"/>
                  </a:lnTo>
                  <a:lnTo>
                    <a:pt x="446" y="248"/>
                  </a:lnTo>
                  <a:lnTo>
                    <a:pt x="447" y="236"/>
                  </a:lnTo>
                  <a:lnTo>
                    <a:pt x="448" y="223"/>
                  </a:lnTo>
                  <a:lnTo>
                    <a:pt x="448" y="223"/>
                  </a:lnTo>
                  <a:lnTo>
                    <a:pt x="447" y="200"/>
                  </a:lnTo>
                  <a:lnTo>
                    <a:pt x="444" y="178"/>
                  </a:lnTo>
                  <a:lnTo>
                    <a:pt x="438" y="156"/>
                  </a:lnTo>
                  <a:lnTo>
                    <a:pt x="430" y="137"/>
                  </a:lnTo>
                  <a:lnTo>
                    <a:pt x="421" y="117"/>
                  </a:lnTo>
                  <a:lnTo>
                    <a:pt x="410" y="99"/>
                  </a:lnTo>
                  <a:lnTo>
                    <a:pt x="397" y="81"/>
                  </a:lnTo>
                  <a:lnTo>
                    <a:pt x="383" y="65"/>
                  </a:lnTo>
                  <a:lnTo>
                    <a:pt x="367" y="50"/>
                  </a:lnTo>
                  <a:lnTo>
                    <a:pt x="349" y="38"/>
                  </a:lnTo>
                  <a:lnTo>
                    <a:pt x="331" y="26"/>
                  </a:lnTo>
                  <a:lnTo>
                    <a:pt x="311" y="17"/>
                  </a:lnTo>
                  <a:lnTo>
                    <a:pt x="291" y="10"/>
                  </a:lnTo>
                  <a:lnTo>
                    <a:pt x="270" y="4"/>
                  </a:lnTo>
                  <a:lnTo>
                    <a:pt x="247" y="1"/>
                  </a:lnTo>
                  <a:lnTo>
                    <a:pt x="225" y="0"/>
                  </a:lnTo>
                  <a:lnTo>
                    <a:pt x="225" y="0"/>
                  </a:lnTo>
                  <a:close/>
                  <a:moveTo>
                    <a:pt x="225" y="288"/>
                  </a:moveTo>
                  <a:lnTo>
                    <a:pt x="225" y="288"/>
                  </a:lnTo>
                  <a:lnTo>
                    <a:pt x="217" y="288"/>
                  </a:lnTo>
                  <a:lnTo>
                    <a:pt x="210" y="286"/>
                  </a:lnTo>
                  <a:lnTo>
                    <a:pt x="203" y="284"/>
                  </a:lnTo>
                  <a:lnTo>
                    <a:pt x="197" y="282"/>
                  </a:lnTo>
                  <a:lnTo>
                    <a:pt x="185" y="275"/>
                  </a:lnTo>
                  <a:lnTo>
                    <a:pt x="174" y="267"/>
                  </a:lnTo>
                  <a:lnTo>
                    <a:pt x="165" y="255"/>
                  </a:lnTo>
                  <a:lnTo>
                    <a:pt x="158" y="244"/>
                  </a:lnTo>
                  <a:lnTo>
                    <a:pt x="156" y="237"/>
                  </a:lnTo>
                  <a:lnTo>
                    <a:pt x="155" y="230"/>
                  </a:lnTo>
                  <a:lnTo>
                    <a:pt x="154" y="223"/>
                  </a:lnTo>
                  <a:lnTo>
                    <a:pt x="152" y="216"/>
                  </a:lnTo>
                  <a:lnTo>
                    <a:pt x="152" y="216"/>
                  </a:lnTo>
                  <a:lnTo>
                    <a:pt x="154" y="208"/>
                  </a:lnTo>
                  <a:lnTo>
                    <a:pt x="155" y="201"/>
                  </a:lnTo>
                  <a:lnTo>
                    <a:pt x="156" y="194"/>
                  </a:lnTo>
                  <a:lnTo>
                    <a:pt x="158" y="187"/>
                  </a:lnTo>
                  <a:lnTo>
                    <a:pt x="165" y="176"/>
                  </a:lnTo>
                  <a:lnTo>
                    <a:pt x="174" y="164"/>
                  </a:lnTo>
                  <a:lnTo>
                    <a:pt x="185" y="156"/>
                  </a:lnTo>
                  <a:lnTo>
                    <a:pt x="197" y="149"/>
                  </a:lnTo>
                  <a:lnTo>
                    <a:pt x="203" y="147"/>
                  </a:lnTo>
                  <a:lnTo>
                    <a:pt x="210" y="146"/>
                  </a:lnTo>
                  <a:lnTo>
                    <a:pt x="217" y="145"/>
                  </a:lnTo>
                  <a:lnTo>
                    <a:pt x="225" y="144"/>
                  </a:lnTo>
                  <a:lnTo>
                    <a:pt x="225" y="144"/>
                  </a:lnTo>
                  <a:lnTo>
                    <a:pt x="232" y="145"/>
                  </a:lnTo>
                  <a:lnTo>
                    <a:pt x="239" y="146"/>
                  </a:lnTo>
                  <a:lnTo>
                    <a:pt x="246" y="147"/>
                  </a:lnTo>
                  <a:lnTo>
                    <a:pt x="253" y="149"/>
                  </a:lnTo>
                  <a:lnTo>
                    <a:pt x="265" y="156"/>
                  </a:lnTo>
                  <a:lnTo>
                    <a:pt x="276" y="164"/>
                  </a:lnTo>
                  <a:lnTo>
                    <a:pt x="284" y="176"/>
                  </a:lnTo>
                  <a:lnTo>
                    <a:pt x="291" y="187"/>
                  </a:lnTo>
                  <a:lnTo>
                    <a:pt x="293" y="194"/>
                  </a:lnTo>
                  <a:lnTo>
                    <a:pt x="295" y="201"/>
                  </a:lnTo>
                  <a:lnTo>
                    <a:pt x="296" y="208"/>
                  </a:lnTo>
                  <a:lnTo>
                    <a:pt x="296" y="216"/>
                  </a:lnTo>
                  <a:lnTo>
                    <a:pt x="296" y="216"/>
                  </a:lnTo>
                  <a:lnTo>
                    <a:pt x="296" y="223"/>
                  </a:lnTo>
                  <a:lnTo>
                    <a:pt x="295" y="230"/>
                  </a:lnTo>
                  <a:lnTo>
                    <a:pt x="293" y="237"/>
                  </a:lnTo>
                  <a:lnTo>
                    <a:pt x="291" y="244"/>
                  </a:lnTo>
                  <a:lnTo>
                    <a:pt x="284" y="255"/>
                  </a:lnTo>
                  <a:lnTo>
                    <a:pt x="276" y="267"/>
                  </a:lnTo>
                  <a:lnTo>
                    <a:pt x="265" y="275"/>
                  </a:lnTo>
                  <a:lnTo>
                    <a:pt x="253" y="282"/>
                  </a:lnTo>
                  <a:lnTo>
                    <a:pt x="246" y="284"/>
                  </a:lnTo>
                  <a:lnTo>
                    <a:pt x="239" y="286"/>
                  </a:lnTo>
                  <a:lnTo>
                    <a:pt x="232" y="288"/>
                  </a:lnTo>
                  <a:lnTo>
                    <a:pt x="225" y="288"/>
                  </a:lnTo>
                  <a:lnTo>
                    <a:pt x="225" y="288"/>
                  </a:lnTo>
                  <a:close/>
                </a:path>
              </a:pathLst>
            </a:custGeom>
            <a:noFill/>
            <a:ln w="1111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14"/>
            <p:cNvSpPr>
              <a:spLocks/>
            </p:cNvSpPr>
            <p:nvPr userDrawn="1"/>
          </p:nvSpPr>
          <p:spPr bwMode="auto">
            <a:xfrm>
              <a:off x="3179" y="2138"/>
              <a:ext cx="294" cy="123"/>
            </a:xfrm>
            <a:custGeom>
              <a:avLst/>
              <a:gdLst>
                <a:gd name="T0" fmla="*/ 587 w 587"/>
                <a:gd name="T1" fmla="*/ 242 h 244"/>
                <a:gd name="T2" fmla="*/ 577 w 587"/>
                <a:gd name="T3" fmla="*/ 226 h 244"/>
                <a:gd name="T4" fmla="*/ 570 w 587"/>
                <a:gd name="T5" fmla="*/ 207 h 244"/>
                <a:gd name="T6" fmla="*/ 562 w 587"/>
                <a:gd name="T7" fmla="*/ 169 h 244"/>
                <a:gd name="T8" fmla="*/ 561 w 587"/>
                <a:gd name="T9" fmla="*/ 138 h 244"/>
                <a:gd name="T10" fmla="*/ 561 w 587"/>
                <a:gd name="T11" fmla="*/ 82 h 244"/>
                <a:gd name="T12" fmla="*/ 560 w 587"/>
                <a:gd name="T13" fmla="*/ 74 h 244"/>
                <a:gd name="T14" fmla="*/ 557 w 587"/>
                <a:gd name="T15" fmla="*/ 58 h 244"/>
                <a:gd name="T16" fmla="*/ 551 w 587"/>
                <a:gd name="T17" fmla="*/ 43 h 244"/>
                <a:gd name="T18" fmla="*/ 541 w 587"/>
                <a:gd name="T19" fmla="*/ 30 h 244"/>
                <a:gd name="T20" fmla="*/ 531 w 587"/>
                <a:gd name="T21" fmla="*/ 18 h 244"/>
                <a:gd name="T22" fmla="*/ 517 w 587"/>
                <a:gd name="T23" fmla="*/ 9 h 244"/>
                <a:gd name="T24" fmla="*/ 502 w 587"/>
                <a:gd name="T25" fmla="*/ 3 h 244"/>
                <a:gd name="T26" fmla="*/ 486 w 587"/>
                <a:gd name="T27" fmla="*/ 0 h 244"/>
                <a:gd name="T28" fmla="*/ 82 w 587"/>
                <a:gd name="T29" fmla="*/ 0 h 244"/>
                <a:gd name="T30" fmla="*/ 74 w 587"/>
                <a:gd name="T31" fmla="*/ 0 h 244"/>
                <a:gd name="T32" fmla="*/ 57 w 587"/>
                <a:gd name="T33" fmla="*/ 3 h 244"/>
                <a:gd name="T34" fmla="*/ 43 w 587"/>
                <a:gd name="T35" fmla="*/ 9 h 244"/>
                <a:gd name="T36" fmla="*/ 30 w 587"/>
                <a:gd name="T37" fmla="*/ 18 h 244"/>
                <a:gd name="T38" fmla="*/ 18 w 587"/>
                <a:gd name="T39" fmla="*/ 30 h 244"/>
                <a:gd name="T40" fmla="*/ 9 w 587"/>
                <a:gd name="T41" fmla="*/ 43 h 244"/>
                <a:gd name="T42" fmla="*/ 3 w 587"/>
                <a:gd name="T43" fmla="*/ 58 h 244"/>
                <a:gd name="T44" fmla="*/ 0 w 587"/>
                <a:gd name="T45" fmla="*/ 74 h 244"/>
                <a:gd name="T46" fmla="*/ 0 w 587"/>
                <a:gd name="T47" fmla="*/ 124 h 244"/>
                <a:gd name="T48" fmla="*/ 0 w 587"/>
                <a:gd name="T49" fmla="*/ 134 h 244"/>
                <a:gd name="T50" fmla="*/ 3 w 587"/>
                <a:gd name="T51" fmla="*/ 150 h 244"/>
                <a:gd name="T52" fmla="*/ 9 w 587"/>
                <a:gd name="T53" fmla="*/ 165 h 244"/>
                <a:gd name="T54" fmla="*/ 18 w 587"/>
                <a:gd name="T55" fmla="*/ 177 h 244"/>
                <a:gd name="T56" fmla="*/ 30 w 587"/>
                <a:gd name="T57" fmla="*/ 189 h 244"/>
                <a:gd name="T58" fmla="*/ 43 w 587"/>
                <a:gd name="T59" fmla="*/ 197 h 244"/>
                <a:gd name="T60" fmla="*/ 57 w 587"/>
                <a:gd name="T61" fmla="*/ 204 h 244"/>
                <a:gd name="T62" fmla="*/ 74 w 587"/>
                <a:gd name="T63" fmla="*/ 207 h 244"/>
                <a:gd name="T64" fmla="*/ 478 w 587"/>
                <a:gd name="T65" fmla="*/ 207 h 244"/>
                <a:gd name="T66" fmla="*/ 486 w 587"/>
                <a:gd name="T67" fmla="*/ 207 h 244"/>
                <a:gd name="T68" fmla="*/ 502 w 587"/>
                <a:gd name="T69" fmla="*/ 204 h 244"/>
                <a:gd name="T70" fmla="*/ 509 w 587"/>
                <a:gd name="T71" fmla="*/ 202 h 244"/>
                <a:gd name="T72" fmla="*/ 531 w 587"/>
                <a:gd name="T73" fmla="*/ 210 h 244"/>
                <a:gd name="T74" fmla="*/ 568 w 587"/>
                <a:gd name="T75" fmla="*/ 230 h 244"/>
                <a:gd name="T76" fmla="*/ 586 w 587"/>
                <a:gd name="T77" fmla="*/ 244 h 244"/>
                <a:gd name="T78" fmla="*/ 587 w 587"/>
                <a:gd name="T79" fmla="*/ 244 h 244"/>
                <a:gd name="T80" fmla="*/ 587 w 587"/>
                <a:gd name="T81" fmla="*/ 242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87" h="244">
                  <a:moveTo>
                    <a:pt x="587" y="242"/>
                  </a:moveTo>
                  <a:lnTo>
                    <a:pt x="587" y="242"/>
                  </a:lnTo>
                  <a:lnTo>
                    <a:pt x="582" y="235"/>
                  </a:lnTo>
                  <a:lnTo>
                    <a:pt x="577" y="226"/>
                  </a:lnTo>
                  <a:lnTo>
                    <a:pt x="574" y="217"/>
                  </a:lnTo>
                  <a:lnTo>
                    <a:pt x="570" y="207"/>
                  </a:lnTo>
                  <a:lnTo>
                    <a:pt x="566" y="188"/>
                  </a:lnTo>
                  <a:lnTo>
                    <a:pt x="562" y="169"/>
                  </a:lnTo>
                  <a:lnTo>
                    <a:pt x="561" y="152"/>
                  </a:lnTo>
                  <a:lnTo>
                    <a:pt x="561" y="138"/>
                  </a:lnTo>
                  <a:lnTo>
                    <a:pt x="561" y="124"/>
                  </a:lnTo>
                  <a:lnTo>
                    <a:pt x="561" y="82"/>
                  </a:lnTo>
                  <a:lnTo>
                    <a:pt x="561" y="82"/>
                  </a:lnTo>
                  <a:lnTo>
                    <a:pt x="560" y="74"/>
                  </a:lnTo>
                  <a:lnTo>
                    <a:pt x="559" y="66"/>
                  </a:lnTo>
                  <a:lnTo>
                    <a:pt x="557" y="58"/>
                  </a:lnTo>
                  <a:lnTo>
                    <a:pt x="554" y="50"/>
                  </a:lnTo>
                  <a:lnTo>
                    <a:pt x="551" y="43"/>
                  </a:lnTo>
                  <a:lnTo>
                    <a:pt x="547" y="36"/>
                  </a:lnTo>
                  <a:lnTo>
                    <a:pt x="541" y="30"/>
                  </a:lnTo>
                  <a:lnTo>
                    <a:pt x="537" y="24"/>
                  </a:lnTo>
                  <a:lnTo>
                    <a:pt x="531" y="18"/>
                  </a:lnTo>
                  <a:lnTo>
                    <a:pt x="524" y="14"/>
                  </a:lnTo>
                  <a:lnTo>
                    <a:pt x="517" y="9"/>
                  </a:lnTo>
                  <a:lnTo>
                    <a:pt x="510" y="6"/>
                  </a:lnTo>
                  <a:lnTo>
                    <a:pt x="502" y="3"/>
                  </a:lnTo>
                  <a:lnTo>
                    <a:pt x="495" y="1"/>
                  </a:lnTo>
                  <a:lnTo>
                    <a:pt x="486" y="0"/>
                  </a:lnTo>
                  <a:lnTo>
                    <a:pt x="478" y="0"/>
                  </a:lnTo>
                  <a:lnTo>
                    <a:pt x="82" y="0"/>
                  </a:lnTo>
                  <a:lnTo>
                    <a:pt x="82" y="0"/>
                  </a:lnTo>
                  <a:lnTo>
                    <a:pt x="74" y="0"/>
                  </a:lnTo>
                  <a:lnTo>
                    <a:pt x="66" y="1"/>
                  </a:lnTo>
                  <a:lnTo>
                    <a:pt x="57" y="3"/>
                  </a:lnTo>
                  <a:lnTo>
                    <a:pt x="49" y="6"/>
                  </a:lnTo>
                  <a:lnTo>
                    <a:pt x="43" y="9"/>
                  </a:lnTo>
                  <a:lnTo>
                    <a:pt x="36" y="14"/>
                  </a:lnTo>
                  <a:lnTo>
                    <a:pt x="30" y="18"/>
                  </a:lnTo>
                  <a:lnTo>
                    <a:pt x="24" y="24"/>
                  </a:lnTo>
                  <a:lnTo>
                    <a:pt x="18" y="30"/>
                  </a:lnTo>
                  <a:lnTo>
                    <a:pt x="14" y="36"/>
                  </a:lnTo>
                  <a:lnTo>
                    <a:pt x="9" y="43"/>
                  </a:lnTo>
                  <a:lnTo>
                    <a:pt x="6" y="50"/>
                  </a:lnTo>
                  <a:lnTo>
                    <a:pt x="3" y="58"/>
                  </a:lnTo>
                  <a:lnTo>
                    <a:pt x="1" y="66"/>
                  </a:lnTo>
                  <a:lnTo>
                    <a:pt x="0" y="74"/>
                  </a:lnTo>
                  <a:lnTo>
                    <a:pt x="0" y="82"/>
                  </a:lnTo>
                  <a:lnTo>
                    <a:pt x="0" y="124"/>
                  </a:lnTo>
                  <a:lnTo>
                    <a:pt x="0" y="124"/>
                  </a:lnTo>
                  <a:lnTo>
                    <a:pt x="0" y="134"/>
                  </a:lnTo>
                  <a:lnTo>
                    <a:pt x="1" y="142"/>
                  </a:lnTo>
                  <a:lnTo>
                    <a:pt x="3" y="150"/>
                  </a:lnTo>
                  <a:lnTo>
                    <a:pt x="6" y="157"/>
                  </a:lnTo>
                  <a:lnTo>
                    <a:pt x="9" y="165"/>
                  </a:lnTo>
                  <a:lnTo>
                    <a:pt x="14" y="171"/>
                  </a:lnTo>
                  <a:lnTo>
                    <a:pt x="18" y="177"/>
                  </a:lnTo>
                  <a:lnTo>
                    <a:pt x="24" y="183"/>
                  </a:lnTo>
                  <a:lnTo>
                    <a:pt x="30" y="189"/>
                  </a:lnTo>
                  <a:lnTo>
                    <a:pt x="36" y="194"/>
                  </a:lnTo>
                  <a:lnTo>
                    <a:pt x="43" y="197"/>
                  </a:lnTo>
                  <a:lnTo>
                    <a:pt x="49" y="200"/>
                  </a:lnTo>
                  <a:lnTo>
                    <a:pt x="57" y="204"/>
                  </a:lnTo>
                  <a:lnTo>
                    <a:pt x="66" y="206"/>
                  </a:lnTo>
                  <a:lnTo>
                    <a:pt x="74" y="207"/>
                  </a:lnTo>
                  <a:lnTo>
                    <a:pt x="82" y="207"/>
                  </a:lnTo>
                  <a:lnTo>
                    <a:pt x="478" y="207"/>
                  </a:lnTo>
                  <a:lnTo>
                    <a:pt x="478" y="207"/>
                  </a:lnTo>
                  <a:lnTo>
                    <a:pt x="486" y="207"/>
                  </a:lnTo>
                  <a:lnTo>
                    <a:pt x="494" y="206"/>
                  </a:lnTo>
                  <a:lnTo>
                    <a:pt x="502" y="204"/>
                  </a:lnTo>
                  <a:lnTo>
                    <a:pt x="509" y="202"/>
                  </a:lnTo>
                  <a:lnTo>
                    <a:pt x="509" y="202"/>
                  </a:lnTo>
                  <a:lnTo>
                    <a:pt x="521" y="205"/>
                  </a:lnTo>
                  <a:lnTo>
                    <a:pt x="531" y="210"/>
                  </a:lnTo>
                  <a:lnTo>
                    <a:pt x="549" y="219"/>
                  </a:lnTo>
                  <a:lnTo>
                    <a:pt x="568" y="230"/>
                  </a:lnTo>
                  <a:lnTo>
                    <a:pt x="586" y="244"/>
                  </a:lnTo>
                  <a:lnTo>
                    <a:pt x="586" y="244"/>
                  </a:lnTo>
                  <a:lnTo>
                    <a:pt x="587" y="244"/>
                  </a:lnTo>
                  <a:lnTo>
                    <a:pt x="587" y="244"/>
                  </a:lnTo>
                  <a:lnTo>
                    <a:pt x="587" y="242"/>
                  </a:lnTo>
                  <a:lnTo>
                    <a:pt x="587" y="242"/>
                  </a:lnTo>
                  <a:close/>
                </a:path>
              </a:pathLst>
            </a:custGeom>
            <a:noFill/>
            <a:ln w="1111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5"/>
            <p:cNvSpPr>
              <a:spLocks/>
            </p:cNvSpPr>
            <p:nvPr userDrawn="1"/>
          </p:nvSpPr>
          <p:spPr bwMode="auto">
            <a:xfrm>
              <a:off x="3159" y="2004"/>
              <a:ext cx="294" cy="122"/>
            </a:xfrm>
            <a:custGeom>
              <a:avLst/>
              <a:gdLst>
                <a:gd name="T0" fmla="*/ 0 w 587"/>
                <a:gd name="T1" fmla="*/ 243 h 244"/>
                <a:gd name="T2" fmla="*/ 10 w 587"/>
                <a:gd name="T3" fmla="*/ 227 h 244"/>
                <a:gd name="T4" fmla="*/ 17 w 587"/>
                <a:gd name="T5" fmla="*/ 208 h 244"/>
                <a:gd name="T6" fmla="*/ 25 w 587"/>
                <a:gd name="T7" fmla="*/ 170 h 244"/>
                <a:gd name="T8" fmla="*/ 26 w 587"/>
                <a:gd name="T9" fmla="*/ 139 h 244"/>
                <a:gd name="T10" fmla="*/ 26 w 587"/>
                <a:gd name="T11" fmla="*/ 82 h 244"/>
                <a:gd name="T12" fmla="*/ 27 w 587"/>
                <a:gd name="T13" fmla="*/ 74 h 244"/>
                <a:gd name="T14" fmla="*/ 30 w 587"/>
                <a:gd name="T15" fmla="*/ 58 h 244"/>
                <a:gd name="T16" fmla="*/ 36 w 587"/>
                <a:gd name="T17" fmla="*/ 43 h 244"/>
                <a:gd name="T18" fmla="*/ 46 w 587"/>
                <a:gd name="T19" fmla="*/ 29 h 244"/>
                <a:gd name="T20" fmla="*/ 56 w 587"/>
                <a:gd name="T21" fmla="*/ 19 h 244"/>
                <a:gd name="T22" fmla="*/ 70 w 587"/>
                <a:gd name="T23" fmla="*/ 10 h 244"/>
                <a:gd name="T24" fmla="*/ 85 w 587"/>
                <a:gd name="T25" fmla="*/ 4 h 244"/>
                <a:gd name="T26" fmla="*/ 101 w 587"/>
                <a:gd name="T27" fmla="*/ 1 h 244"/>
                <a:gd name="T28" fmla="*/ 505 w 587"/>
                <a:gd name="T29" fmla="*/ 0 h 244"/>
                <a:gd name="T30" fmla="*/ 513 w 587"/>
                <a:gd name="T31" fmla="*/ 1 h 244"/>
                <a:gd name="T32" fmla="*/ 529 w 587"/>
                <a:gd name="T33" fmla="*/ 4 h 244"/>
                <a:gd name="T34" fmla="*/ 544 w 587"/>
                <a:gd name="T35" fmla="*/ 10 h 244"/>
                <a:gd name="T36" fmla="*/ 557 w 587"/>
                <a:gd name="T37" fmla="*/ 19 h 244"/>
                <a:gd name="T38" fmla="*/ 569 w 587"/>
                <a:gd name="T39" fmla="*/ 29 h 244"/>
                <a:gd name="T40" fmla="*/ 578 w 587"/>
                <a:gd name="T41" fmla="*/ 43 h 244"/>
                <a:gd name="T42" fmla="*/ 584 w 587"/>
                <a:gd name="T43" fmla="*/ 58 h 244"/>
                <a:gd name="T44" fmla="*/ 587 w 587"/>
                <a:gd name="T45" fmla="*/ 74 h 244"/>
                <a:gd name="T46" fmla="*/ 587 w 587"/>
                <a:gd name="T47" fmla="*/ 125 h 244"/>
                <a:gd name="T48" fmla="*/ 587 w 587"/>
                <a:gd name="T49" fmla="*/ 133 h 244"/>
                <a:gd name="T50" fmla="*/ 584 w 587"/>
                <a:gd name="T51" fmla="*/ 149 h 244"/>
                <a:gd name="T52" fmla="*/ 578 w 587"/>
                <a:gd name="T53" fmla="*/ 164 h 244"/>
                <a:gd name="T54" fmla="*/ 569 w 587"/>
                <a:gd name="T55" fmla="*/ 178 h 244"/>
                <a:gd name="T56" fmla="*/ 557 w 587"/>
                <a:gd name="T57" fmla="*/ 188 h 244"/>
                <a:gd name="T58" fmla="*/ 544 w 587"/>
                <a:gd name="T59" fmla="*/ 198 h 244"/>
                <a:gd name="T60" fmla="*/ 529 w 587"/>
                <a:gd name="T61" fmla="*/ 205 h 244"/>
                <a:gd name="T62" fmla="*/ 513 w 587"/>
                <a:gd name="T63" fmla="*/ 207 h 244"/>
                <a:gd name="T64" fmla="*/ 109 w 587"/>
                <a:gd name="T65" fmla="*/ 208 h 244"/>
                <a:gd name="T66" fmla="*/ 101 w 587"/>
                <a:gd name="T67" fmla="*/ 207 h 244"/>
                <a:gd name="T68" fmla="*/ 85 w 587"/>
                <a:gd name="T69" fmla="*/ 205 h 244"/>
                <a:gd name="T70" fmla="*/ 78 w 587"/>
                <a:gd name="T71" fmla="*/ 202 h 244"/>
                <a:gd name="T72" fmla="*/ 56 w 587"/>
                <a:gd name="T73" fmla="*/ 209 h 244"/>
                <a:gd name="T74" fmla="*/ 19 w 587"/>
                <a:gd name="T75" fmla="*/ 231 h 244"/>
                <a:gd name="T76" fmla="*/ 1 w 587"/>
                <a:gd name="T77" fmla="*/ 244 h 244"/>
                <a:gd name="T78" fmla="*/ 0 w 587"/>
                <a:gd name="T79" fmla="*/ 244 h 244"/>
                <a:gd name="T80" fmla="*/ 0 w 587"/>
                <a:gd name="T81" fmla="*/ 243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87" h="244">
                  <a:moveTo>
                    <a:pt x="0" y="243"/>
                  </a:moveTo>
                  <a:lnTo>
                    <a:pt x="0" y="243"/>
                  </a:lnTo>
                  <a:lnTo>
                    <a:pt x="5" y="235"/>
                  </a:lnTo>
                  <a:lnTo>
                    <a:pt x="10" y="227"/>
                  </a:lnTo>
                  <a:lnTo>
                    <a:pt x="13" y="217"/>
                  </a:lnTo>
                  <a:lnTo>
                    <a:pt x="17" y="208"/>
                  </a:lnTo>
                  <a:lnTo>
                    <a:pt x="21" y="188"/>
                  </a:lnTo>
                  <a:lnTo>
                    <a:pt x="25" y="170"/>
                  </a:lnTo>
                  <a:lnTo>
                    <a:pt x="26" y="153"/>
                  </a:lnTo>
                  <a:lnTo>
                    <a:pt x="26" y="139"/>
                  </a:lnTo>
                  <a:lnTo>
                    <a:pt x="26" y="125"/>
                  </a:lnTo>
                  <a:lnTo>
                    <a:pt x="26" y="82"/>
                  </a:lnTo>
                  <a:lnTo>
                    <a:pt x="26" y="82"/>
                  </a:lnTo>
                  <a:lnTo>
                    <a:pt x="27" y="74"/>
                  </a:lnTo>
                  <a:lnTo>
                    <a:pt x="28" y="66"/>
                  </a:lnTo>
                  <a:lnTo>
                    <a:pt x="30" y="58"/>
                  </a:lnTo>
                  <a:lnTo>
                    <a:pt x="33" y="50"/>
                  </a:lnTo>
                  <a:lnTo>
                    <a:pt x="36" y="43"/>
                  </a:lnTo>
                  <a:lnTo>
                    <a:pt x="40" y="36"/>
                  </a:lnTo>
                  <a:lnTo>
                    <a:pt x="46" y="29"/>
                  </a:lnTo>
                  <a:lnTo>
                    <a:pt x="50" y="24"/>
                  </a:lnTo>
                  <a:lnTo>
                    <a:pt x="56" y="19"/>
                  </a:lnTo>
                  <a:lnTo>
                    <a:pt x="63" y="14"/>
                  </a:lnTo>
                  <a:lnTo>
                    <a:pt x="70" y="10"/>
                  </a:lnTo>
                  <a:lnTo>
                    <a:pt x="77" y="6"/>
                  </a:lnTo>
                  <a:lnTo>
                    <a:pt x="85" y="4"/>
                  </a:lnTo>
                  <a:lnTo>
                    <a:pt x="92" y="2"/>
                  </a:lnTo>
                  <a:lnTo>
                    <a:pt x="101" y="1"/>
                  </a:lnTo>
                  <a:lnTo>
                    <a:pt x="109" y="0"/>
                  </a:lnTo>
                  <a:lnTo>
                    <a:pt x="505" y="0"/>
                  </a:lnTo>
                  <a:lnTo>
                    <a:pt x="505" y="0"/>
                  </a:lnTo>
                  <a:lnTo>
                    <a:pt x="513" y="1"/>
                  </a:lnTo>
                  <a:lnTo>
                    <a:pt x="521" y="2"/>
                  </a:lnTo>
                  <a:lnTo>
                    <a:pt x="529" y="4"/>
                  </a:lnTo>
                  <a:lnTo>
                    <a:pt x="538" y="6"/>
                  </a:lnTo>
                  <a:lnTo>
                    <a:pt x="544" y="10"/>
                  </a:lnTo>
                  <a:lnTo>
                    <a:pt x="551" y="14"/>
                  </a:lnTo>
                  <a:lnTo>
                    <a:pt x="557" y="19"/>
                  </a:lnTo>
                  <a:lnTo>
                    <a:pt x="563" y="24"/>
                  </a:lnTo>
                  <a:lnTo>
                    <a:pt x="569" y="29"/>
                  </a:lnTo>
                  <a:lnTo>
                    <a:pt x="573" y="36"/>
                  </a:lnTo>
                  <a:lnTo>
                    <a:pt x="578" y="43"/>
                  </a:lnTo>
                  <a:lnTo>
                    <a:pt x="581" y="50"/>
                  </a:lnTo>
                  <a:lnTo>
                    <a:pt x="584" y="58"/>
                  </a:lnTo>
                  <a:lnTo>
                    <a:pt x="586" y="66"/>
                  </a:lnTo>
                  <a:lnTo>
                    <a:pt x="587" y="74"/>
                  </a:lnTo>
                  <a:lnTo>
                    <a:pt x="587" y="82"/>
                  </a:lnTo>
                  <a:lnTo>
                    <a:pt x="587" y="125"/>
                  </a:lnTo>
                  <a:lnTo>
                    <a:pt x="587" y="125"/>
                  </a:lnTo>
                  <a:lnTo>
                    <a:pt x="587" y="133"/>
                  </a:lnTo>
                  <a:lnTo>
                    <a:pt x="586" y="142"/>
                  </a:lnTo>
                  <a:lnTo>
                    <a:pt x="584" y="149"/>
                  </a:lnTo>
                  <a:lnTo>
                    <a:pt x="581" y="157"/>
                  </a:lnTo>
                  <a:lnTo>
                    <a:pt x="578" y="164"/>
                  </a:lnTo>
                  <a:lnTo>
                    <a:pt x="573" y="171"/>
                  </a:lnTo>
                  <a:lnTo>
                    <a:pt x="569" y="178"/>
                  </a:lnTo>
                  <a:lnTo>
                    <a:pt x="563" y="184"/>
                  </a:lnTo>
                  <a:lnTo>
                    <a:pt x="557" y="188"/>
                  </a:lnTo>
                  <a:lnTo>
                    <a:pt x="551" y="194"/>
                  </a:lnTo>
                  <a:lnTo>
                    <a:pt x="544" y="198"/>
                  </a:lnTo>
                  <a:lnTo>
                    <a:pt x="538" y="201"/>
                  </a:lnTo>
                  <a:lnTo>
                    <a:pt x="529" y="205"/>
                  </a:lnTo>
                  <a:lnTo>
                    <a:pt x="521" y="206"/>
                  </a:lnTo>
                  <a:lnTo>
                    <a:pt x="513" y="207"/>
                  </a:lnTo>
                  <a:lnTo>
                    <a:pt x="505" y="208"/>
                  </a:lnTo>
                  <a:lnTo>
                    <a:pt x="109" y="208"/>
                  </a:lnTo>
                  <a:lnTo>
                    <a:pt x="109" y="208"/>
                  </a:lnTo>
                  <a:lnTo>
                    <a:pt x="101" y="207"/>
                  </a:lnTo>
                  <a:lnTo>
                    <a:pt x="93" y="206"/>
                  </a:lnTo>
                  <a:lnTo>
                    <a:pt x="85" y="205"/>
                  </a:lnTo>
                  <a:lnTo>
                    <a:pt x="78" y="202"/>
                  </a:lnTo>
                  <a:lnTo>
                    <a:pt x="78" y="202"/>
                  </a:lnTo>
                  <a:lnTo>
                    <a:pt x="66" y="206"/>
                  </a:lnTo>
                  <a:lnTo>
                    <a:pt x="56" y="209"/>
                  </a:lnTo>
                  <a:lnTo>
                    <a:pt x="38" y="220"/>
                  </a:lnTo>
                  <a:lnTo>
                    <a:pt x="19" y="231"/>
                  </a:lnTo>
                  <a:lnTo>
                    <a:pt x="1" y="244"/>
                  </a:lnTo>
                  <a:lnTo>
                    <a:pt x="1" y="244"/>
                  </a:lnTo>
                  <a:lnTo>
                    <a:pt x="0" y="244"/>
                  </a:lnTo>
                  <a:lnTo>
                    <a:pt x="0" y="244"/>
                  </a:lnTo>
                  <a:lnTo>
                    <a:pt x="0" y="243"/>
                  </a:lnTo>
                  <a:lnTo>
                    <a:pt x="0" y="243"/>
                  </a:lnTo>
                  <a:close/>
                </a:path>
              </a:pathLst>
            </a:custGeom>
            <a:noFill/>
            <a:ln w="1111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6"/>
            <p:cNvSpPr>
              <a:spLocks/>
            </p:cNvSpPr>
            <p:nvPr userDrawn="1"/>
          </p:nvSpPr>
          <p:spPr bwMode="auto">
            <a:xfrm>
              <a:off x="3276" y="2180"/>
              <a:ext cx="26" cy="26"/>
            </a:xfrm>
            <a:custGeom>
              <a:avLst/>
              <a:gdLst>
                <a:gd name="T0" fmla="*/ 51 w 51"/>
                <a:gd name="T1" fmla="*/ 26 h 52"/>
                <a:gd name="T2" fmla="*/ 51 w 51"/>
                <a:gd name="T3" fmla="*/ 26 h 52"/>
                <a:gd name="T4" fmla="*/ 51 w 51"/>
                <a:gd name="T5" fmla="*/ 31 h 52"/>
                <a:gd name="T6" fmla="*/ 49 w 51"/>
                <a:gd name="T7" fmla="*/ 36 h 52"/>
                <a:gd name="T8" fmla="*/ 47 w 51"/>
                <a:gd name="T9" fmla="*/ 40 h 52"/>
                <a:gd name="T10" fmla="*/ 45 w 51"/>
                <a:gd name="T11" fmla="*/ 44 h 52"/>
                <a:gd name="T12" fmla="*/ 40 w 51"/>
                <a:gd name="T13" fmla="*/ 47 h 52"/>
                <a:gd name="T14" fmla="*/ 36 w 51"/>
                <a:gd name="T15" fmla="*/ 49 h 52"/>
                <a:gd name="T16" fmla="*/ 31 w 51"/>
                <a:gd name="T17" fmla="*/ 52 h 52"/>
                <a:gd name="T18" fmla="*/ 26 w 51"/>
                <a:gd name="T19" fmla="*/ 52 h 52"/>
                <a:gd name="T20" fmla="*/ 26 w 51"/>
                <a:gd name="T21" fmla="*/ 52 h 52"/>
                <a:gd name="T22" fmla="*/ 20 w 51"/>
                <a:gd name="T23" fmla="*/ 52 h 52"/>
                <a:gd name="T24" fmla="*/ 16 w 51"/>
                <a:gd name="T25" fmla="*/ 49 h 52"/>
                <a:gd name="T26" fmla="*/ 11 w 51"/>
                <a:gd name="T27" fmla="*/ 47 h 52"/>
                <a:gd name="T28" fmla="*/ 8 w 51"/>
                <a:gd name="T29" fmla="*/ 44 h 52"/>
                <a:gd name="T30" fmla="*/ 4 w 51"/>
                <a:gd name="T31" fmla="*/ 40 h 52"/>
                <a:gd name="T32" fmla="*/ 2 w 51"/>
                <a:gd name="T33" fmla="*/ 36 h 52"/>
                <a:gd name="T34" fmla="*/ 1 w 51"/>
                <a:gd name="T35" fmla="*/ 31 h 52"/>
                <a:gd name="T36" fmla="*/ 0 w 51"/>
                <a:gd name="T37" fmla="*/ 26 h 52"/>
                <a:gd name="T38" fmla="*/ 0 w 51"/>
                <a:gd name="T39" fmla="*/ 26 h 52"/>
                <a:gd name="T40" fmla="*/ 1 w 51"/>
                <a:gd name="T41" fmla="*/ 21 h 52"/>
                <a:gd name="T42" fmla="*/ 2 w 51"/>
                <a:gd name="T43" fmla="*/ 16 h 52"/>
                <a:gd name="T44" fmla="*/ 4 w 51"/>
                <a:gd name="T45" fmla="*/ 11 h 52"/>
                <a:gd name="T46" fmla="*/ 8 w 51"/>
                <a:gd name="T47" fmla="*/ 8 h 52"/>
                <a:gd name="T48" fmla="*/ 11 w 51"/>
                <a:gd name="T49" fmla="*/ 5 h 52"/>
                <a:gd name="T50" fmla="*/ 16 w 51"/>
                <a:gd name="T51" fmla="*/ 2 h 52"/>
                <a:gd name="T52" fmla="*/ 20 w 51"/>
                <a:gd name="T53" fmla="*/ 1 h 52"/>
                <a:gd name="T54" fmla="*/ 26 w 51"/>
                <a:gd name="T55" fmla="*/ 0 h 52"/>
                <a:gd name="T56" fmla="*/ 26 w 51"/>
                <a:gd name="T57" fmla="*/ 0 h 52"/>
                <a:gd name="T58" fmla="*/ 31 w 51"/>
                <a:gd name="T59" fmla="*/ 1 h 52"/>
                <a:gd name="T60" fmla="*/ 36 w 51"/>
                <a:gd name="T61" fmla="*/ 2 h 52"/>
                <a:gd name="T62" fmla="*/ 40 w 51"/>
                <a:gd name="T63" fmla="*/ 5 h 52"/>
                <a:gd name="T64" fmla="*/ 45 w 51"/>
                <a:gd name="T65" fmla="*/ 8 h 52"/>
                <a:gd name="T66" fmla="*/ 47 w 51"/>
                <a:gd name="T67" fmla="*/ 11 h 52"/>
                <a:gd name="T68" fmla="*/ 49 w 51"/>
                <a:gd name="T69" fmla="*/ 16 h 52"/>
                <a:gd name="T70" fmla="*/ 51 w 51"/>
                <a:gd name="T71" fmla="*/ 21 h 52"/>
                <a:gd name="T72" fmla="*/ 51 w 51"/>
                <a:gd name="T73" fmla="*/ 26 h 52"/>
                <a:gd name="T74" fmla="*/ 51 w 51"/>
                <a:gd name="T75"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1" h="52">
                  <a:moveTo>
                    <a:pt x="51" y="26"/>
                  </a:moveTo>
                  <a:lnTo>
                    <a:pt x="51" y="26"/>
                  </a:lnTo>
                  <a:lnTo>
                    <a:pt x="51" y="31"/>
                  </a:lnTo>
                  <a:lnTo>
                    <a:pt x="49" y="36"/>
                  </a:lnTo>
                  <a:lnTo>
                    <a:pt x="47" y="40"/>
                  </a:lnTo>
                  <a:lnTo>
                    <a:pt x="45" y="44"/>
                  </a:lnTo>
                  <a:lnTo>
                    <a:pt x="40" y="47"/>
                  </a:lnTo>
                  <a:lnTo>
                    <a:pt x="36" y="49"/>
                  </a:lnTo>
                  <a:lnTo>
                    <a:pt x="31" y="52"/>
                  </a:lnTo>
                  <a:lnTo>
                    <a:pt x="26" y="52"/>
                  </a:lnTo>
                  <a:lnTo>
                    <a:pt x="26" y="52"/>
                  </a:lnTo>
                  <a:lnTo>
                    <a:pt x="20" y="52"/>
                  </a:lnTo>
                  <a:lnTo>
                    <a:pt x="16" y="49"/>
                  </a:lnTo>
                  <a:lnTo>
                    <a:pt x="11" y="47"/>
                  </a:lnTo>
                  <a:lnTo>
                    <a:pt x="8" y="44"/>
                  </a:lnTo>
                  <a:lnTo>
                    <a:pt x="4" y="40"/>
                  </a:lnTo>
                  <a:lnTo>
                    <a:pt x="2" y="36"/>
                  </a:lnTo>
                  <a:lnTo>
                    <a:pt x="1" y="31"/>
                  </a:lnTo>
                  <a:lnTo>
                    <a:pt x="0" y="26"/>
                  </a:lnTo>
                  <a:lnTo>
                    <a:pt x="0" y="26"/>
                  </a:lnTo>
                  <a:lnTo>
                    <a:pt x="1" y="21"/>
                  </a:lnTo>
                  <a:lnTo>
                    <a:pt x="2" y="16"/>
                  </a:lnTo>
                  <a:lnTo>
                    <a:pt x="4" y="11"/>
                  </a:lnTo>
                  <a:lnTo>
                    <a:pt x="8" y="8"/>
                  </a:lnTo>
                  <a:lnTo>
                    <a:pt x="11" y="5"/>
                  </a:lnTo>
                  <a:lnTo>
                    <a:pt x="16" y="2"/>
                  </a:lnTo>
                  <a:lnTo>
                    <a:pt x="20" y="1"/>
                  </a:lnTo>
                  <a:lnTo>
                    <a:pt x="26" y="0"/>
                  </a:lnTo>
                  <a:lnTo>
                    <a:pt x="26" y="0"/>
                  </a:lnTo>
                  <a:lnTo>
                    <a:pt x="31" y="1"/>
                  </a:lnTo>
                  <a:lnTo>
                    <a:pt x="36" y="2"/>
                  </a:lnTo>
                  <a:lnTo>
                    <a:pt x="40" y="5"/>
                  </a:lnTo>
                  <a:lnTo>
                    <a:pt x="45" y="8"/>
                  </a:lnTo>
                  <a:lnTo>
                    <a:pt x="47" y="11"/>
                  </a:lnTo>
                  <a:lnTo>
                    <a:pt x="49" y="16"/>
                  </a:lnTo>
                  <a:lnTo>
                    <a:pt x="51" y="21"/>
                  </a:lnTo>
                  <a:lnTo>
                    <a:pt x="51" y="26"/>
                  </a:lnTo>
                  <a:lnTo>
                    <a:pt x="51"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7"/>
            <p:cNvSpPr>
              <a:spLocks/>
            </p:cNvSpPr>
            <p:nvPr userDrawn="1"/>
          </p:nvSpPr>
          <p:spPr bwMode="auto">
            <a:xfrm>
              <a:off x="3313" y="2180"/>
              <a:ext cx="25" cy="26"/>
            </a:xfrm>
            <a:custGeom>
              <a:avLst/>
              <a:gdLst>
                <a:gd name="T0" fmla="*/ 51 w 51"/>
                <a:gd name="T1" fmla="*/ 26 h 52"/>
                <a:gd name="T2" fmla="*/ 51 w 51"/>
                <a:gd name="T3" fmla="*/ 26 h 52"/>
                <a:gd name="T4" fmla="*/ 51 w 51"/>
                <a:gd name="T5" fmla="*/ 31 h 52"/>
                <a:gd name="T6" fmla="*/ 50 w 51"/>
                <a:gd name="T7" fmla="*/ 36 h 52"/>
                <a:gd name="T8" fmla="*/ 48 w 51"/>
                <a:gd name="T9" fmla="*/ 40 h 52"/>
                <a:gd name="T10" fmla="*/ 44 w 51"/>
                <a:gd name="T11" fmla="*/ 44 h 52"/>
                <a:gd name="T12" fmla="*/ 41 w 51"/>
                <a:gd name="T13" fmla="*/ 47 h 52"/>
                <a:gd name="T14" fmla="*/ 36 w 51"/>
                <a:gd name="T15" fmla="*/ 49 h 52"/>
                <a:gd name="T16" fmla="*/ 31 w 51"/>
                <a:gd name="T17" fmla="*/ 52 h 52"/>
                <a:gd name="T18" fmla="*/ 26 w 51"/>
                <a:gd name="T19" fmla="*/ 52 h 52"/>
                <a:gd name="T20" fmla="*/ 26 w 51"/>
                <a:gd name="T21" fmla="*/ 52 h 52"/>
                <a:gd name="T22" fmla="*/ 21 w 51"/>
                <a:gd name="T23" fmla="*/ 52 h 52"/>
                <a:gd name="T24" fmla="*/ 15 w 51"/>
                <a:gd name="T25" fmla="*/ 49 h 52"/>
                <a:gd name="T26" fmla="*/ 12 w 51"/>
                <a:gd name="T27" fmla="*/ 47 h 52"/>
                <a:gd name="T28" fmla="*/ 7 w 51"/>
                <a:gd name="T29" fmla="*/ 44 h 52"/>
                <a:gd name="T30" fmla="*/ 4 w 51"/>
                <a:gd name="T31" fmla="*/ 40 h 52"/>
                <a:gd name="T32" fmla="*/ 1 w 51"/>
                <a:gd name="T33" fmla="*/ 36 h 52"/>
                <a:gd name="T34" fmla="*/ 0 w 51"/>
                <a:gd name="T35" fmla="*/ 31 h 52"/>
                <a:gd name="T36" fmla="*/ 0 w 51"/>
                <a:gd name="T37" fmla="*/ 26 h 52"/>
                <a:gd name="T38" fmla="*/ 0 w 51"/>
                <a:gd name="T39" fmla="*/ 26 h 52"/>
                <a:gd name="T40" fmla="*/ 0 w 51"/>
                <a:gd name="T41" fmla="*/ 21 h 52"/>
                <a:gd name="T42" fmla="*/ 1 w 51"/>
                <a:gd name="T43" fmla="*/ 16 h 52"/>
                <a:gd name="T44" fmla="*/ 4 w 51"/>
                <a:gd name="T45" fmla="*/ 11 h 52"/>
                <a:gd name="T46" fmla="*/ 7 w 51"/>
                <a:gd name="T47" fmla="*/ 8 h 52"/>
                <a:gd name="T48" fmla="*/ 12 w 51"/>
                <a:gd name="T49" fmla="*/ 5 h 52"/>
                <a:gd name="T50" fmla="*/ 15 w 51"/>
                <a:gd name="T51" fmla="*/ 2 h 52"/>
                <a:gd name="T52" fmla="*/ 21 w 51"/>
                <a:gd name="T53" fmla="*/ 1 h 52"/>
                <a:gd name="T54" fmla="*/ 26 w 51"/>
                <a:gd name="T55" fmla="*/ 0 h 52"/>
                <a:gd name="T56" fmla="*/ 26 w 51"/>
                <a:gd name="T57" fmla="*/ 0 h 52"/>
                <a:gd name="T58" fmla="*/ 31 w 51"/>
                <a:gd name="T59" fmla="*/ 1 h 52"/>
                <a:gd name="T60" fmla="*/ 36 w 51"/>
                <a:gd name="T61" fmla="*/ 2 h 52"/>
                <a:gd name="T62" fmla="*/ 41 w 51"/>
                <a:gd name="T63" fmla="*/ 5 h 52"/>
                <a:gd name="T64" fmla="*/ 44 w 51"/>
                <a:gd name="T65" fmla="*/ 8 h 52"/>
                <a:gd name="T66" fmla="*/ 48 w 51"/>
                <a:gd name="T67" fmla="*/ 11 h 52"/>
                <a:gd name="T68" fmla="*/ 50 w 51"/>
                <a:gd name="T69" fmla="*/ 16 h 52"/>
                <a:gd name="T70" fmla="*/ 51 w 51"/>
                <a:gd name="T71" fmla="*/ 21 h 52"/>
                <a:gd name="T72" fmla="*/ 51 w 51"/>
                <a:gd name="T73" fmla="*/ 26 h 52"/>
                <a:gd name="T74" fmla="*/ 51 w 51"/>
                <a:gd name="T75"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1" h="52">
                  <a:moveTo>
                    <a:pt x="51" y="26"/>
                  </a:moveTo>
                  <a:lnTo>
                    <a:pt x="51" y="26"/>
                  </a:lnTo>
                  <a:lnTo>
                    <a:pt x="51" y="31"/>
                  </a:lnTo>
                  <a:lnTo>
                    <a:pt x="50" y="36"/>
                  </a:lnTo>
                  <a:lnTo>
                    <a:pt x="48" y="40"/>
                  </a:lnTo>
                  <a:lnTo>
                    <a:pt x="44" y="44"/>
                  </a:lnTo>
                  <a:lnTo>
                    <a:pt x="41" y="47"/>
                  </a:lnTo>
                  <a:lnTo>
                    <a:pt x="36" y="49"/>
                  </a:lnTo>
                  <a:lnTo>
                    <a:pt x="31" y="52"/>
                  </a:lnTo>
                  <a:lnTo>
                    <a:pt x="26" y="52"/>
                  </a:lnTo>
                  <a:lnTo>
                    <a:pt x="26" y="52"/>
                  </a:lnTo>
                  <a:lnTo>
                    <a:pt x="21" y="52"/>
                  </a:lnTo>
                  <a:lnTo>
                    <a:pt x="15" y="49"/>
                  </a:lnTo>
                  <a:lnTo>
                    <a:pt x="12" y="47"/>
                  </a:lnTo>
                  <a:lnTo>
                    <a:pt x="7" y="44"/>
                  </a:lnTo>
                  <a:lnTo>
                    <a:pt x="4" y="40"/>
                  </a:lnTo>
                  <a:lnTo>
                    <a:pt x="1" y="36"/>
                  </a:lnTo>
                  <a:lnTo>
                    <a:pt x="0" y="31"/>
                  </a:lnTo>
                  <a:lnTo>
                    <a:pt x="0" y="26"/>
                  </a:lnTo>
                  <a:lnTo>
                    <a:pt x="0" y="26"/>
                  </a:lnTo>
                  <a:lnTo>
                    <a:pt x="0" y="21"/>
                  </a:lnTo>
                  <a:lnTo>
                    <a:pt x="1" y="16"/>
                  </a:lnTo>
                  <a:lnTo>
                    <a:pt x="4" y="11"/>
                  </a:lnTo>
                  <a:lnTo>
                    <a:pt x="7" y="8"/>
                  </a:lnTo>
                  <a:lnTo>
                    <a:pt x="12" y="5"/>
                  </a:lnTo>
                  <a:lnTo>
                    <a:pt x="15" y="2"/>
                  </a:lnTo>
                  <a:lnTo>
                    <a:pt x="21" y="1"/>
                  </a:lnTo>
                  <a:lnTo>
                    <a:pt x="26" y="0"/>
                  </a:lnTo>
                  <a:lnTo>
                    <a:pt x="26" y="0"/>
                  </a:lnTo>
                  <a:lnTo>
                    <a:pt x="31" y="1"/>
                  </a:lnTo>
                  <a:lnTo>
                    <a:pt x="36" y="2"/>
                  </a:lnTo>
                  <a:lnTo>
                    <a:pt x="41" y="5"/>
                  </a:lnTo>
                  <a:lnTo>
                    <a:pt x="44" y="8"/>
                  </a:lnTo>
                  <a:lnTo>
                    <a:pt x="48" y="11"/>
                  </a:lnTo>
                  <a:lnTo>
                    <a:pt x="50" y="16"/>
                  </a:lnTo>
                  <a:lnTo>
                    <a:pt x="51" y="21"/>
                  </a:lnTo>
                  <a:lnTo>
                    <a:pt x="51" y="26"/>
                  </a:lnTo>
                  <a:lnTo>
                    <a:pt x="51"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8"/>
            <p:cNvSpPr>
              <a:spLocks/>
            </p:cNvSpPr>
            <p:nvPr userDrawn="1"/>
          </p:nvSpPr>
          <p:spPr bwMode="auto">
            <a:xfrm>
              <a:off x="3349" y="2180"/>
              <a:ext cx="26" cy="26"/>
            </a:xfrm>
            <a:custGeom>
              <a:avLst/>
              <a:gdLst>
                <a:gd name="T0" fmla="*/ 52 w 52"/>
                <a:gd name="T1" fmla="*/ 26 h 52"/>
                <a:gd name="T2" fmla="*/ 52 w 52"/>
                <a:gd name="T3" fmla="*/ 26 h 52"/>
                <a:gd name="T4" fmla="*/ 51 w 52"/>
                <a:gd name="T5" fmla="*/ 31 h 52"/>
                <a:gd name="T6" fmla="*/ 49 w 52"/>
                <a:gd name="T7" fmla="*/ 36 h 52"/>
                <a:gd name="T8" fmla="*/ 47 w 52"/>
                <a:gd name="T9" fmla="*/ 40 h 52"/>
                <a:gd name="T10" fmla="*/ 44 w 52"/>
                <a:gd name="T11" fmla="*/ 44 h 52"/>
                <a:gd name="T12" fmla="*/ 40 w 52"/>
                <a:gd name="T13" fmla="*/ 47 h 52"/>
                <a:gd name="T14" fmla="*/ 36 w 52"/>
                <a:gd name="T15" fmla="*/ 49 h 52"/>
                <a:gd name="T16" fmla="*/ 31 w 52"/>
                <a:gd name="T17" fmla="*/ 52 h 52"/>
                <a:gd name="T18" fmla="*/ 25 w 52"/>
                <a:gd name="T19" fmla="*/ 52 h 52"/>
                <a:gd name="T20" fmla="*/ 25 w 52"/>
                <a:gd name="T21" fmla="*/ 52 h 52"/>
                <a:gd name="T22" fmla="*/ 21 w 52"/>
                <a:gd name="T23" fmla="*/ 52 h 52"/>
                <a:gd name="T24" fmla="*/ 16 w 52"/>
                <a:gd name="T25" fmla="*/ 49 h 52"/>
                <a:gd name="T26" fmla="*/ 11 w 52"/>
                <a:gd name="T27" fmla="*/ 47 h 52"/>
                <a:gd name="T28" fmla="*/ 7 w 52"/>
                <a:gd name="T29" fmla="*/ 44 h 52"/>
                <a:gd name="T30" fmla="*/ 4 w 52"/>
                <a:gd name="T31" fmla="*/ 40 h 52"/>
                <a:gd name="T32" fmla="*/ 2 w 52"/>
                <a:gd name="T33" fmla="*/ 36 h 52"/>
                <a:gd name="T34" fmla="*/ 0 w 52"/>
                <a:gd name="T35" fmla="*/ 31 h 52"/>
                <a:gd name="T36" fmla="*/ 0 w 52"/>
                <a:gd name="T37" fmla="*/ 26 h 52"/>
                <a:gd name="T38" fmla="*/ 0 w 52"/>
                <a:gd name="T39" fmla="*/ 26 h 52"/>
                <a:gd name="T40" fmla="*/ 0 w 52"/>
                <a:gd name="T41" fmla="*/ 21 h 52"/>
                <a:gd name="T42" fmla="*/ 2 w 52"/>
                <a:gd name="T43" fmla="*/ 16 h 52"/>
                <a:gd name="T44" fmla="*/ 4 w 52"/>
                <a:gd name="T45" fmla="*/ 11 h 52"/>
                <a:gd name="T46" fmla="*/ 7 w 52"/>
                <a:gd name="T47" fmla="*/ 8 h 52"/>
                <a:gd name="T48" fmla="*/ 11 w 52"/>
                <a:gd name="T49" fmla="*/ 5 h 52"/>
                <a:gd name="T50" fmla="*/ 16 w 52"/>
                <a:gd name="T51" fmla="*/ 2 h 52"/>
                <a:gd name="T52" fmla="*/ 21 w 52"/>
                <a:gd name="T53" fmla="*/ 1 h 52"/>
                <a:gd name="T54" fmla="*/ 25 w 52"/>
                <a:gd name="T55" fmla="*/ 0 h 52"/>
                <a:gd name="T56" fmla="*/ 25 w 52"/>
                <a:gd name="T57" fmla="*/ 0 h 52"/>
                <a:gd name="T58" fmla="*/ 31 w 52"/>
                <a:gd name="T59" fmla="*/ 1 h 52"/>
                <a:gd name="T60" fmla="*/ 36 w 52"/>
                <a:gd name="T61" fmla="*/ 2 h 52"/>
                <a:gd name="T62" fmla="*/ 40 w 52"/>
                <a:gd name="T63" fmla="*/ 5 h 52"/>
                <a:gd name="T64" fmla="*/ 44 w 52"/>
                <a:gd name="T65" fmla="*/ 8 h 52"/>
                <a:gd name="T66" fmla="*/ 47 w 52"/>
                <a:gd name="T67" fmla="*/ 11 h 52"/>
                <a:gd name="T68" fmla="*/ 49 w 52"/>
                <a:gd name="T69" fmla="*/ 16 h 52"/>
                <a:gd name="T70" fmla="*/ 51 w 52"/>
                <a:gd name="T71" fmla="*/ 21 h 52"/>
                <a:gd name="T72" fmla="*/ 52 w 52"/>
                <a:gd name="T73" fmla="*/ 26 h 52"/>
                <a:gd name="T74" fmla="*/ 52 w 52"/>
                <a:gd name="T75"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52">
                  <a:moveTo>
                    <a:pt x="52" y="26"/>
                  </a:moveTo>
                  <a:lnTo>
                    <a:pt x="52" y="26"/>
                  </a:lnTo>
                  <a:lnTo>
                    <a:pt x="51" y="31"/>
                  </a:lnTo>
                  <a:lnTo>
                    <a:pt x="49" y="36"/>
                  </a:lnTo>
                  <a:lnTo>
                    <a:pt x="47" y="40"/>
                  </a:lnTo>
                  <a:lnTo>
                    <a:pt x="44" y="44"/>
                  </a:lnTo>
                  <a:lnTo>
                    <a:pt x="40" y="47"/>
                  </a:lnTo>
                  <a:lnTo>
                    <a:pt x="36" y="49"/>
                  </a:lnTo>
                  <a:lnTo>
                    <a:pt x="31" y="52"/>
                  </a:lnTo>
                  <a:lnTo>
                    <a:pt x="25" y="52"/>
                  </a:lnTo>
                  <a:lnTo>
                    <a:pt x="25" y="52"/>
                  </a:lnTo>
                  <a:lnTo>
                    <a:pt x="21" y="52"/>
                  </a:lnTo>
                  <a:lnTo>
                    <a:pt x="16" y="49"/>
                  </a:lnTo>
                  <a:lnTo>
                    <a:pt x="11" y="47"/>
                  </a:lnTo>
                  <a:lnTo>
                    <a:pt x="7" y="44"/>
                  </a:lnTo>
                  <a:lnTo>
                    <a:pt x="4" y="40"/>
                  </a:lnTo>
                  <a:lnTo>
                    <a:pt x="2" y="36"/>
                  </a:lnTo>
                  <a:lnTo>
                    <a:pt x="0" y="31"/>
                  </a:lnTo>
                  <a:lnTo>
                    <a:pt x="0" y="26"/>
                  </a:lnTo>
                  <a:lnTo>
                    <a:pt x="0" y="26"/>
                  </a:lnTo>
                  <a:lnTo>
                    <a:pt x="0" y="21"/>
                  </a:lnTo>
                  <a:lnTo>
                    <a:pt x="2" y="16"/>
                  </a:lnTo>
                  <a:lnTo>
                    <a:pt x="4" y="11"/>
                  </a:lnTo>
                  <a:lnTo>
                    <a:pt x="7" y="8"/>
                  </a:lnTo>
                  <a:lnTo>
                    <a:pt x="11" y="5"/>
                  </a:lnTo>
                  <a:lnTo>
                    <a:pt x="16" y="2"/>
                  </a:lnTo>
                  <a:lnTo>
                    <a:pt x="21" y="1"/>
                  </a:lnTo>
                  <a:lnTo>
                    <a:pt x="25" y="0"/>
                  </a:lnTo>
                  <a:lnTo>
                    <a:pt x="25" y="0"/>
                  </a:lnTo>
                  <a:lnTo>
                    <a:pt x="31" y="1"/>
                  </a:lnTo>
                  <a:lnTo>
                    <a:pt x="36" y="2"/>
                  </a:lnTo>
                  <a:lnTo>
                    <a:pt x="40" y="5"/>
                  </a:lnTo>
                  <a:lnTo>
                    <a:pt x="44" y="8"/>
                  </a:lnTo>
                  <a:lnTo>
                    <a:pt x="47" y="11"/>
                  </a:lnTo>
                  <a:lnTo>
                    <a:pt x="49" y="16"/>
                  </a:lnTo>
                  <a:lnTo>
                    <a:pt x="51" y="21"/>
                  </a:lnTo>
                  <a:lnTo>
                    <a:pt x="52" y="26"/>
                  </a:lnTo>
                  <a:lnTo>
                    <a:pt x="52"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Line 19"/>
            <p:cNvSpPr>
              <a:spLocks noChangeShapeType="1"/>
            </p:cNvSpPr>
            <p:nvPr userDrawn="1"/>
          </p:nvSpPr>
          <p:spPr bwMode="auto">
            <a:xfrm>
              <a:off x="3211" y="2046"/>
              <a:ext cx="206" cy="0"/>
            </a:xfrm>
            <a:prstGeom prst="line">
              <a:avLst/>
            </a:prstGeom>
            <a:noFill/>
            <a:ln w="11113">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Line 20"/>
            <p:cNvSpPr>
              <a:spLocks noChangeShapeType="1"/>
            </p:cNvSpPr>
            <p:nvPr userDrawn="1"/>
          </p:nvSpPr>
          <p:spPr bwMode="auto">
            <a:xfrm>
              <a:off x="3211" y="2075"/>
              <a:ext cx="107" cy="0"/>
            </a:xfrm>
            <a:prstGeom prst="line">
              <a:avLst/>
            </a:prstGeom>
            <a:noFill/>
            <a:ln w="11113">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4" name="Freeform 12"/>
          <p:cNvSpPr>
            <a:spLocks/>
          </p:cNvSpPr>
          <p:nvPr userDrawn="1"/>
        </p:nvSpPr>
        <p:spPr bwMode="auto">
          <a:xfrm>
            <a:off x="0" y="5878960"/>
            <a:ext cx="9144000" cy="988713"/>
          </a:xfrm>
          <a:custGeom>
            <a:avLst/>
            <a:gdLst>
              <a:gd name="T0" fmla="*/ 11520 w 11520"/>
              <a:gd name="T1" fmla="*/ 0 h 933"/>
              <a:gd name="T2" fmla="*/ 0 w 11520"/>
              <a:gd name="T3" fmla="*/ 507 h 933"/>
              <a:gd name="T4" fmla="*/ 0 w 11520"/>
              <a:gd name="T5" fmla="*/ 933 h 933"/>
              <a:gd name="T6" fmla="*/ 11520 w 11520"/>
              <a:gd name="T7" fmla="*/ 933 h 933"/>
              <a:gd name="T8" fmla="*/ 11520 w 11520"/>
              <a:gd name="T9" fmla="*/ 0 h 933"/>
            </a:gdLst>
            <a:ahLst/>
            <a:cxnLst>
              <a:cxn ang="0">
                <a:pos x="T0" y="T1"/>
              </a:cxn>
              <a:cxn ang="0">
                <a:pos x="T2" y="T3"/>
              </a:cxn>
              <a:cxn ang="0">
                <a:pos x="T4" y="T5"/>
              </a:cxn>
              <a:cxn ang="0">
                <a:pos x="T6" y="T7"/>
              </a:cxn>
              <a:cxn ang="0">
                <a:pos x="T8" y="T9"/>
              </a:cxn>
            </a:cxnLst>
            <a:rect l="0" t="0" r="r" b="b"/>
            <a:pathLst>
              <a:path w="11520" h="933">
                <a:moveTo>
                  <a:pt x="11520" y="0"/>
                </a:moveTo>
                <a:lnTo>
                  <a:pt x="0" y="507"/>
                </a:lnTo>
                <a:lnTo>
                  <a:pt x="0" y="933"/>
                </a:lnTo>
                <a:lnTo>
                  <a:pt x="11520" y="933"/>
                </a:lnTo>
                <a:lnTo>
                  <a:pt x="11520" y="0"/>
                </a:lnTo>
                <a:close/>
              </a:path>
            </a:pathLst>
          </a:custGeom>
          <a:solidFill>
            <a:srgbClr val="F3BC21"/>
          </a:solidFill>
          <a:ln>
            <a:noFill/>
          </a:ln>
          <a:extLst/>
        </p:spPr>
        <p:txBody>
          <a:bodyPr vert="horz" wrap="square" lIns="91440" tIns="45720" rIns="91440" bIns="45720" numCol="1" anchor="t" anchorCtr="0" compatLnSpc="1">
            <a:prstTxWarp prst="textNoShape">
              <a:avLst/>
            </a:prstTxWarp>
          </a:bodyPr>
          <a:lstStyle/>
          <a:p>
            <a:endParaRPr lang="en-US"/>
          </a:p>
        </p:txBody>
      </p:sp>
      <p:pic>
        <p:nvPicPr>
          <p:cNvPr id="7" name="Picture 3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949251"/>
            <a:ext cx="2555639" cy="1916832"/>
          </a:xfrm>
          <a:prstGeom prst="rect">
            <a:avLst/>
          </a:prstGeom>
        </p:spPr>
      </p:pic>
      <p:pic>
        <p:nvPicPr>
          <p:cNvPr id="25"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424737" y="6453336"/>
            <a:ext cx="1719263" cy="41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296468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1_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67544" y="116632"/>
            <a:ext cx="8424936" cy="576064"/>
          </a:xfrm>
        </p:spPr>
        <p:txBody>
          <a:bodyPr>
            <a:normAutofit/>
          </a:bodyPr>
          <a:lstStyle>
            <a:lvl1pPr algn="l">
              <a:defRPr sz="3200">
                <a:latin typeface="Times New Roman" pitchFamily="18" charset="0"/>
                <a:cs typeface="Times New Roman" pitchFamily="18" charset="0"/>
              </a:defRPr>
            </a:lvl1p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a:xfrm>
            <a:off x="467544" y="980728"/>
            <a:ext cx="8424936" cy="5472608"/>
          </a:xfrm>
        </p:spPr>
        <p:txBody>
          <a:bodyPr>
            <a:normAutofit/>
          </a:bodyPr>
          <a:lstStyle>
            <a:lvl1pPr marL="360000" indent="-288000">
              <a:lnSpc>
                <a:spcPts val="3200"/>
              </a:lnSpc>
              <a:spcBef>
                <a:spcPts val="500"/>
              </a:spcBef>
              <a:buSzPct val="100000"/>
              <a:buFontTx/>
              <a:buBlip>
                <a:blip r:embed="rId2"/>
              </a:buBlip>
              <a:defRPr sz="2400" b="0">
                <a:latin typeface="Times New Roman" pitchFamily="18" charset="0"/>
                <a:ea typeface="標楷體" pitchFamily="65" charset="-120"/>
                <a:cs typeface="Times New Roman" pitchFamily="18" charset="0"/>
              </a:defRPr>
            </a:lvl1pPr>
            <a:lvl2pPr>
              <a:lnSpc>
                <a:spcPts val="3200"/>
              </a:lnSpc>
              <a:spcBef>
                <a:spcPts val="500"/>
              </a:spcBef>
              <a:defRPr sz="2400" b="0">
                <a:latin typeface="Times New Roman" pitchFamily="18" charset="0"/>
                <a:ea typeface="標楷體" pitchFamily="65" charset="-120"/>
                <a:cs typeface="Times New Roman" pitchFamily="18" charset="0"/>
              </a:defRPr>
            </a:lvl2pPr>
            <a:lvl3pPr>
              <a:lnSpc>
                <a:spcPts val="3200"/>
              </a:lnSpc>
              <a:spcBef>
                <a:spcPts val="500"/>
              </a:spcBef>
              <a:defRPr sz="2400" b="0">
                <a:latin typeface="Times New Roman" pitchFamily="18" charset="0"/>
                <a:ea typeface="標楷體" pitchFamily="65" charset="-120"/>
                <a:cs typeface="Times New Roman" pitchFamily="18" charset="0"/>
              </a:defRPr>
            </a:lvl3pPr>
            <a:lvl4pPr>
              <a:lnSpc>
                <a:spcPts val="3200"/>
              </a:lnSpc>
              <a:spcBef>
                <a:spcPts val="500"/>
              </a:spcBef>
              <a:defRPr sz="2400" b="0">
                <a:latin typeface="Times New Roman" pitchFamily="18" charset="0"/>
                <a:ea typeface="標楷體" pitchFamily="65" charset="-120"/>
                <a:cs typeface="Times New Roman" pitchFamily="18" charset="0"/>
              </a:defRPr>
            </a:lvl4pPr>
            <a:lvl5pPr>
              <a:lnSpc>
                <a:spcPts val="3200"/>
              </a:lnSpc>
              <a:spcBef>
                <a:spcPts val="500"/>
              </a:spcBef>
              <a:defRPr sz="2400" b="0">
                <a:latin typeface="Times New Roman" pitchFamily="18" charset="0"/>
                <a:ea typeface="標楷體" pitchFamily="65" charset="-120"/>
                <a:cs typeface="Times New Roman" pitchFamily="18" charset="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p:ph type="dt" sz="half" idx="10"/>
          </p:nvPr>
        </p:nvSpPr>
        <p:spPr/>
        <p:txBody>
          <a:bodyPr/>
          <a:lstStyle/>
          <a:p>
            <a:fld id="{4F8A1790-F87D-46C3-8A9A-A39F51776E2B}" type="datetimeFigureOut">
              <a:rPr lang="zh-TW" altLang="en-US" smtClean="0"/>
              <a:t>2020/2/5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3EF44F1-1257-4C25-AB8A-807CA769B911}" type="slidenum">
              <a:rPr lang="zh-TW" altLang="en-US" smtClean="0"/>
              <a:t>‹#›</a:t>
            </a:fld>
            <a:endParaRPr lang="zh-TW" altLang="en-US"/>
          </a:p>
        </p:txBody>
      </p:sp>
      <p:grpSp>
        <p:nvGrpSpPr>
          <p:cNvPr id="8" name="Group 4"/>
          <p:cNvGrpSpPr>
            <a:grpSpLocks noChangeAspect="1"/>
          </p:cNvGrpSpPr>
          <p:nvPr userDrawn="1"/>
        </p:nvGrpSpPr>
        <p:grpSpPr bwMode="auto">
          <a:xfrm>
            <a:off x="6815519" y="114489"/>
            <a:ext cx="2076961" cy="794231"/>
            <a:chOff x="2474" y="1891"/>
            <a:chExt cx="1681" cy="482"/>
          </a:xfrm>
        </p:grpSpPr>
        <p:sp>
          <p:nvSpPr>
            <p:cNvPr id="9" name="Freeform 6"/>
            <p:cNvSpPr>
              <a:spLocks/>
            </p:cNvSpPr>
            <p:nvPr userDrawn="1"/>
          </p:nvSpPr>
          <p:spPr bwMode="auto">
            <a:xfrm>
              <a:off x="3074" y="1891"/>
              <a:ext cx="482" cy="482"/>
            </a:xfrm>
            <a:custGeom>
              <a:avLst/>
              <a:gdLst>
                <a:gd name="T0" fmla="*/ 963 w 964"/>
                <a:gd name="T1" fmla="*/ 507 h 964"/>
                <a:gd name="T2" fmla="*/ 954 w 964"/>
                <a:gd name="T3" fmla="*/ 579 h 964"/>
                <a:gd name="T4" fmla="*/ 934 w 964"/>
                <a:gd name="T5" fmla="*/ 647 h 964"/>
                <a:gd name="T6" fmla="*/ 906 w 964"/>
                <a:gd name="T7" fmla="*/ 712 h 964"/>
                <a:gd name="T8" fmla="*/ 868 w 964"/>
                <a:gd name="T9" fmla="*/ 770 h 964"/>
                <a:gd name="T10" fmla="*/ 823 w 964"/>
                <a:gd name="T11" fmla="*/ 822 h 964"/>
                <a:gd name="T12" fmla="*/ 771 w 964"/>
                <a:gd name="T13" fmla="*/ 868 h 964"/>
                <a:gd name="T14" fmla="*/ 712 w 964"/>
                <a:gd name="T15" fmla="*/ 905 h 964"/>
                <a:gd name="T16" fmla="*/ 647 w 964"/>
                <a:gd name="T17" fmla="*/ 934 h 964"/>
                <a:gd name="T18" fmla="*/ 580 w 964"/>
                <a:gd name="T19" fmla="*/ 954 h 964"/>
                <a:gd name="T20" fmla="*/ 507 w 964"/>
                <a:gd name="T21" fmla="*/ 963 h 964"/>
                <a:gd name="T22" fmla="*/ 457 w 964"/>
                <a:gd name="T23" fmla="*/ 963 h 964"/>
                <a:gd name="T24" fmla="*/ 385 w 964"/>
                <a:gd name="T25" fmla="*/ 954 h 964"/>
                <a:gd name="T26" fmla="*/ 317 w 964"/>
                <a:gd name="T27" fmla="*/ 934 h 964"/>
                <a:gd name="T28" fmla="*/ 252 w 964"/>
                <a:gd name="T29" fmla="*/ 905 h 964"/>
                <a:gd name="T30" fmla="*/ 194 w 964"/>
                <a:gd name="T31" fmla="*/ 868 h 964"/>
                <a:gd name="T32" fmla="*/ 142 w 964"/>
                <a:gd name="T33" fmla="*/ 822 h 964"/>
                <a:gd name="T34" fmla="*/ 96 w 964"/>
                <a:gd name="T35" fmla="*/ 770 h 964"/>
                <a:gd name="T36" fmla="*/ 59 w 964"/>
                <a:gd name="T37" fmla="*/ 712 h 964"/>
                <a:gd name="T38" fmla="*/ 29 w 964"/>
                <a:gd name="T39" fmla="*/ 647 h 964"/>
                <a:gd name="T40" fmla="*/ 10 w 964"/>
                <a:gd name="T41" fmla="*/ 579 h 964"/>
                <a:gd name="T42" fmla="*/ 1 w 964"/>
                <a:gd name="T43" fmla="*/ 507 h 964"/>
                <a:gd name="T44" fmla="*/ 1 w 964"/>
                <a:gd name="T45" fmla="*/ 457 h 964"/>
                <a:gd name="T46" fmla="*/ 10 w 964"/>
                <a:gd name="T47" fmla="*/ 384 h 964"/>
                <a:gd name="T48" fmla="*/ 29 w 964"/>
                <a:gd name="T49" fmla="*/ 316 h 964"/>
                <a:gd name="T50" fmla="*/ 59 w 964"/>
                <a:gd name="T51" fmla="*/ 252 h 964"/>
                <a:gd name="T52" fmla="*/ 96 w 964"/>
                <a:gd name="T53" fmla="*/ 193 h 964"/>
                <a:gd name="T54" fmla="*/ 142 w 964"/>
                <a:gd name="T55" fmla="*/ 141 h 964"/>
                <a:gd name="T56" fmla="*/ 194 w 964"/>
                <a:gd name="T57" fmla="*/ 95 h 964"/>
                <a:gd name="T58" fmla="*/ 252 w 964"/>
                <a:gd name="T59" fmla="*/ 58 h 964"/>
                <a:gd name="T60" fmla="*/ 317 w 964"/>
                <a:gd name="T61" fmla="*/ 29 h 964"/>
                <a:gd name="T62" fmla="*/ 385 w 964"/>
                <a:gd name="T63" fmla="*/ 10 h 964"/>
                <a:gd name="T64" fmla="*/ 457 w 964"/>
                <a:gd name="T65" fmla="*/ 1 h 964"/>
                <a:gd name="T66" fmla="*/ 507 w 964"/>
                <a:gd name="T67" fmla="*/ 1 h 964"/>
                <a:gd name="T68" fmla="*/ 580 w 964"/>
                <a:gd name="T69" fmla="*/ 10 h 964"/>
                <a:gd name="T70" fmla="*/ 647 w 964"/>
                <a:gd name="T71" fmla="*/ 29 h 964"/>
                <a:gd name="T72" fmla="*/ 712 w 964"/>
                <a:gd name="T73" fmla="*/ 58 h 964"/>
                <a:gd name="T74" fmla="*/ 771 w 964"/>
                <a:gd name="T75" fmla="*/ 95 h 964"/>
                <a:gd name="T76" fmla="*/ 823 w 964"/>
                <a:gd name="T77" fmla="*/ 141 h 964"/>
                <a:gd name="T78" fmla="*/ 868 w 964"/>
                <a:gd name="T79" fmla="*/ 193 h 964"/>
                <a:gd name="T80" fmla="*/ 906 w 964"/>
                <a:gd name="T81" fmla="*/ 252 h 964"/>
                <a:gd name="T82" fmla="*/ 934 w 964"/>
                <a:gd name="T83" fmla="*/ 316 h 964"/>
                <a:gd name="T84" fmla="*/ 954 w 964"/>
                <a:gd name="T85" fmla="*/ 384 h 964"/>
                <a:gd name="T86" fmla="*/ 963 w 964"/>
                <a:gd name="T87" fmla="*/ 457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4" h="964">
                  <a:moveTo>
                    <a:pt x="964" y="482"/>
                  </a:moveTo>
                  <a:lnTo>
                    <a:pt x="964" y="482"/>
                  </a:lnTo>
                  <a:lnTo>
                    <a:pt x="963" y="507"/>
                  </a:lnTo>
                  <a:lnTo>
                    <a:pt x="961" y="531"/>
                  </a:lnTo>
                  <a:lnTo>
                    <a:pt x="959" y="555"/>
                  </a:lnTo>
                  <a:lnTo>
                    <a:pt x="954" y="579"/>
                  </a:lnTo>
                  <a:lnTo>
                    <a:pt x="948" y="602"/>
                  </a:lnTo>
                  <a:lnTo>
                    <a:pt x="942" y="625"/>
                  </a:lnTo>
                  <a:lnTo>
                    <a:pt x="934" y="647"/>
                  </a:lnTo>
                  <a:lnTo>
                    <a:pt x="926" y="669"/>
                  </a:lnTo>
                  <a:lnTo>
                    <a:pt x="916" y="691"/>
                  </a:lnTo>
                  <a:lnTo>
                    <a:pt x="906" y="712"/>
                  </a:lnTo>
                  <a:lnTo>
                    <a:pt x="894" y="731"/>
                  </a:lnTo>
                  <a:lnTo>
                    <a:pt x="881" y="751"/>
                  </a:lnTo>
                  <a:lnTo>
                    <a:pt x="868" y="770"/>
                  </a:lnTo>
                  <a:lnTo>
                    <a:pt x="854" y="789"/>
                  </a:lnTo>
                  <a:lnTo>
                    <a:pt x="839" y="806"/>
                  </a:lnTo>
                  <a:lnTo>
                    <a:pt x="823" y="822"/>
                  </a:lnTo>
                  <a:lnTo>
                    <a:pt x="806" y="838"/>
                  </a:lnTo>
                  <a:lnTo>
                    <a:pt x="788" y="853"/>
                  </a:lnTo>
                  <a:lnTo>
                    <a:pt x="771" y="868"/>
                  </a:lnTo>
                  <a:lnTo>
                    <a:pt x="751" y="881"/>
                  </a:lnTo>
                  <a:lnTo>
                    <a:pt x="732" y="894"/>
                  </a:lnTo>
                  <a:lnTo>
                    <a:pt x="712" y="905"/>
                  </a:lnTo>
                  <a:lnTo>
                    <a:pt x="691" y="917"/>
                  </a:lnTo>
                  <a:lnTo>
                    <a:pt x="669" y="926"/>
                  </a:lnTo>
                  <a:lnTo>
                    <a:pt x="647" y="934"/>
                  </a:lnTo>
                  <a:lnTo>
                    <a:pt x="626" y="942"/>
                  </a:lnTo>
                  <a:lnTo>
                    <a:pt x="603" y="949"/>
                  </a:lnTo>
                  <a:lnTo>
                    <a:pt x="580" y="954"/>
                  </a:lnTo>
                  <a:lnTo>
                    <a:pt x="555" y="958"/>
                  </a:lnTo>
                  <a:lnTo>
                    <a:pt x="531" y="962"/>
                  </a:lnTo>
                  <a:lnTo>
                    <a:pt x="507" y="963"/>
                  </a:lnTo>
                  <a:lnTo>
                    <a:pt x="482" y="964"/>
                  </a:lnTo>
                  <a:lnTo>
                    <a:pt x="482" y="964"/>
                  </a:lnTo>
                  <a:lnTo>
                    <a:pt x="457" y="963"/>
                  </a:lnTo>
                  <a:lnTo>
                    <a:pt x="433" y="962"/>
                  </a:lnTo>
                  <a:lnTo>
                    <a:pt x="409" y="958"/>
                  </a:lnTo>
                  <a:lnTo>
                    <a:pt x="385" y="954"/>
                  </a:lnTo>
                  <a:lnTo>
                    <a:pt x="362" y="949"/>
                  </a:lnTo>
                  <a:lnTo>
                    <a:pt x="339" y="942"/>
                  </a:lnTo>
                  <a:lnTo>
                    <a:pt x="317" y="934"/>
                  </a:lnTo>
                  <a:lnTo>
                    <a:pt x="295" y="926"/>
                  </a:lnTo>
                  <a:lnTo>
                    <a:pt x="273" y="917"/>
                  </a:lnTo>
                  <a:lnTo>
                    <a:pt x="252" y="905"/>
                  </a:lnTo>
                  <a:lnTo>
                    <a:pt x="232" y="894"/>
                  </a:lnTo>
                  <a:lnTo>
                    <a:pt x="212" y="881"/>
                  </a:lnTo>
                  <a:lnTo>
                    <a:pt x="194" y="868"/>
                  </a:lnTo>
                  <a:lnTo>
                    <a:pt x="175" y="853"/>
                  </a:lnTo>
                  <a:lnTo>
                    <a:pt x="158" y="838"/>
                  </a:lnTo>
                  <a:lnTo>
                    <a:pt x="142" y="822"/>
                  </a:lnTo>
                  <a:lnTo>
                    <a:pt x="126" y="806"/>
                  </a:lnTo>
                  <a:lnTo>
                    <a:pt x="111" y="789"/>
                  </a:lnTo>
                  <a:lnTo>
                    <a:pt x="96" y="770"/>
                  </a:lnTo>
                  <a:lnTo>
                    <a:pt x="83" y="751"/>
                  </a:lnTo>
                  <a:lnTo>
                    <a:pt x="70" y="731"/>
                  </a:lnTo>
                  <a:lnTo>
                    <a:pt x="59" y="712"/>
                  </a:lnTo>
                  <a:lnTo>
                    <a:pt x="47" y="691"/>
                  </a:lnTo>
                  <a:lnTo>
                    <a:pt x="38" y="669"/>
                  </a:lnTo>
                  <a:lnTo>
                    <a:pt x="29" y="647"/>
                  </a:lnTo>
                  <a:lnTo>
                    <a:pt x="22" y="625"/>
                  </a:lnTo>
                  <a:lnTo>
                    <a:pt x="15" y="602"/>
                  </a:lnTo>
                  <a:lnTo>
                    <a:pt x="10" y="579"/>
                  </a:lnTo>
                  <a:lnTo>
                    <a:pt x="6" y="555"/>
                  </a:lnTo>
                  <a:lnTo>
                    <a:pt x="2" y="531"/>
                  </a:lnTo>
                  <a:lnTo>
                    <a:pt x="1" y="507"/>
                  </a:lnTo>
                  <a:lnTo>
                    <a:pt x="0" y="482"/>
                  </a:lnTo>
                  <a:lnTo>
                    <a:pt x="0" y="482"/>
                  </a:lnTo>
                  <a:lnTo>
                    <a:pt x="1" y="457"/>
                  </a:lnTo>
                  <a:lnTo>
                    <a:pt x="2" y="433"/>
                  </a:lnTo>
                  <a:lnTo>
                    <a:pt x="6" y="409"/>
                  </a:lnTo>
                  <a:lnTo>
                    <a:pt x="10" y="384"/>
                  </a:lnTo>
                  <a:lnTo>
                    <a:pt x="15" y="361"/>
                  </a:lnTo>
                  <a:lnTo>
                    <a:pt x="22" y="338"/>
                  </a:lnTo>
                  <a:lnTo>
                    <a:pt x="29" y="316"/>
                  </a:lnTo>
                  <a:lnTo>
                    <a:pt x="38" y="295"/>
                  </a:lnTo>
                  <a:lnTo>
                    <a:pt x="47" y="273"/>
                  </a:lnTo>
                  <a:lnTo>
                    <a:pt x="59" y="252"/>
                  </a:lnTo>
                  <a:lnTo>
                    <a:pt x="70" y="232"/>
                  </a:lnTo>
                  <a:lnTo>
                    <a:pt x="83" y="213"/>
                  </a:lnTo>
                  <a:lnTo>
                    <a:pt x="96" y="193"/>
                  </a:lnTo>
                  <a:lnTo>
                    <a:pt x="111" y="176"/>
                  </a:lnTo>
                  <a:lnTo>
                    <a:pt x="126" y="157"/>
                  </a:lnTo>
                  <a:lnTo>
                    <a:pt x="142" y="141"/>
                  </a:lnTo>
                  <a:lnTo>
                    <a:pt x="158" y="125"/>
                  </a:lnTo>
                  <a:lnTo>
                    <a:pt x="175" y="110"/>
                  </a:lnTo>
                  <a:lnTo>
                    <a:pt x="194" y="95"/>
                  </a:lnTo>
                  <a:lnTo>
                    <a:pt x="212" y="82"/>
                  </a:lnTo>
                  <a:lnTo>
                    <a:pt x="232" y="70"/>
                  </a:lnTo>
                  <a:lnTo>
                    <a:pt x="252" y="58"/>
                  </a:lnTo>
                  <a:lnTo>
                    <a:pt x="273" y="48"/>
                  </a:lnTo>
                  <a:lnTo>
                    <a:pt x="295" y="38"/>
                  </a:lnTo>
                  <a:lnTo>
                    <a:pt x="317" y="29"/>
                  </a:lnTo>
                  <a:lnTo>
                    <a:pt x="339" y="21"/>
                  </a:lnTo>
                  <a:lnTo>
                    <a:pt x="362" y="16"/>
                  </a:lnTo>
                  <a:lnTo>
                    <a:pt x="385" y="10"/>
                  </a:lnTo>
                  <a:lnTo>
                    <a:pt x="409" y="5"/>
                  </a:lnTo>
                  <a:lnTo>
                    <a:pt x="433" y="3"/>
                  </a:lnTo>
                  <a:lnTo>
                    <a:pt x="457" y="1"/>
                  </a:lnTo>
                  <a:lnTo>
                    <a:pt x="482" y="0"/>
                  </a:lnTo>
                  <a:lnTo>
                    <a:pt x="482" y="0"/>
                  </a:lnTo>
                  <a:lnTo>
                    <a:pt x="507" y="1"/>
                  </a:lnTo>
                  <a:lnTo>
                    <a:pt x="531" y="3"/>
                  </a:lnTo>
                  <a:lnTo>
                    <a:pt x="555" y="5"/>
                  </a:lnTo>
                  <a:lnTo>
                    <a:pt x="580" y="10"/>
                  </a:lnTo>
                  <a:lnTo>
                    <a:pt x="603" y="16"/>
                  </a:lnTo>
                  <a:lnTo>
                    <a:pt x="626" y="21"/>
                  </a:lnTo>
                  <a:lnTo>
                    <a:pt x="647" y="29"/>
                  </a:lnTo>
                  <a:lnTo>
                    <a:pt x="669" y="38"/>
                  </a:lnTo>
                  <a:lnTo>
                    <a:pt x="691" y="48"/>
                  </a:lnTo>
                  <a:lnTo>
                    <a:pt x="712" y="58"/>
                  </a:lnTo>
                  <a:lnTo>
                    <a:pt x="732" y="70"/>
                  </a:lnTo>
                  <a:lnTo>
                    <a:pt x="751" y="82"/>
                  </a:lnTo>
                  <a:lnTo>
                    <a:pt x="771" y="95"/>
                  </a:lnTo>
                  <a:lnTo>
                    <a:pt x="788" y="110"/>
                  </a:lnTo>
                  <a:lnTo>
                    <a:pt x="806" y="125"/>
                  </a:lnTo>
                  <a:lnTo>
                    <a:pt x="823" y="141"/>
                  </a:lnTo>
                  <a:lnTo>
                    <a:pt x="839" y="157"/>
                  </a:lnTo>
                  <a:lnTo>
                    <a:pt x="854" y="176"/>
                  </a:lnTo>
                  <a:lnTo>
                    <a:pt x="868" y="193"/>
                  </a:lnTo>
                  <a:lnTo>
                    <a:pt x="881" y="213"/>
                  </a:lnTo>
                  <a:lnTo>
                    <a:pt x="894" y="232"/>
                  </a:lnTo>
                  <a:lnTo>
                    <a:pt x="906" y="252"/>
                  </a:lnTo>
                  <a:lnTo>
                    <a:pt x="916" y="273"/>
                  </a:lnTo>
                  <a:lnTo>
                    <a:pt x="926" y="295"/>
                  </a:lnTo>
                  <a:lnTo>
                    <a:pt x="934" y="316"/>
                  </a:lnTo>
                  <a:lnTo>
                    <a:pt x="942" y="338"/>
                  </a:lnTo>
                  <a:lnTo>
                    <a:pt x="948" y="361"/>
                  </a:lnTo>
                  <a:lnTo>
                    <a:pt x="954" y="384"/>
                  </a:lnTo>
                  <a:lnTo>
                    <a:pt x="959" y="409"/>
                  </a:lnTo>
                  <a:lnTo>
                    <a:pt x="961" y="433"/>
                  </a:lnTo>
                  <a:lnTo>
                    <a:pt x="963" y="457"/>
                  </a:lnTo>
                  <a:lnTo>
                    <a:pt x="964" y="482"/>
                  </a:lnTo>
                  <a:lnTo>
                    <a:pt x="964" y="482"/>
                  </a:lnTo>
                  <a:close/>
                </a:path>
              </a:pathLst>
            </a:custGeom>
            <a:solidFill>
              <a:srgbClr val="FFCE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7"/>
            <p:cNvSpPr>
              <a:spLocks/>
            </p:cNvSpPr>
            <p:nvPr userDrawn="1"/>
          </p:nvSpPr>
          <p:spPr bwMode="auto">
            <a:xfrm>
              <a:off x="2474" y="1891"/>
              <a:ext cx="481" cy="482"/>
            </a:xfrm>
            <a:custGeom>
              <a:avLst/>
              <a:gdLst>
                <a:gd name="T0" fmla="*/ 963 w 963"/>
                <a:gd name="T1" fmla="*/ 507 h 964"/>
                <a:gd name="T2" fmla="*/ 954 w 963"/>
                <a:gd name="T3" fmla="*/ 579 h 964"/>
                <a:gd name="T4" fmla="*/ 934 w 963"/>
                <a:gd name="T5" fmla="*/ 647 h 964"/>
                <a:gd name="T6" fmla="*/ 905 w 963"/>
                <a:gd name="T7" fmla="*/ 712 h 964"/>
                <a:gd name="T8" fmla="*/ 867 w 963"/>
                <a:gd name="T9" fmla="*/ 770 h 964"/>
                <a:gd name="T10" fmla="*/ 822 w 963"/>
                <a:gd name="T11" fmla="*/ 822 h 964"/>
                <a:gd name="T12" fmla="*/ 769 w 963"/>
                <a:gd name="T13" fmla="*/ 868 h 964"/>
                <a:gd name="T14" fmla="*/ 711 w 963"/>
                <a:gd name="T15" fmla="*/ 905 h 964"/>
                <a:gd name="T16" fmla="*/ 647 w 963"/>
                <a:gd name="T17" fmla="*/ 934 h 964"/>
                <a:gd name="T18" fmla="*/ 578 w 963"/>
                <a:gd name="T19" fmla="*/ 954 h 964"/>
                <a:gd name="T20" fmla="*/ 507 w 963"/>
                <a:gd name="T21" fmla="*/ 963 h 964"/>
                <a:gd name="T22" fmla="*/ 456 w 963"/>
                <a:gd name="T23" fmla="*/ 963 h 964"/>
                <a:gd name="T24" fmla="*/ 385 w 963"/>
                <a:gd name="T25" fmla="*/ 954 h 964"/>
                <a:gd name="T26" fmla="*/ 315 w 963"/>
                <a:gd name="T27" fmla="*/ 934 h 964"/>
                <a:gd name="T28" fmla="*/ 252 w 963"/>
                <a:gd name="T29" fmla="*/ 905 h 964"/>
                <a:gd name="T30" fmla="*/ 193 w 963"/>
                <a:gd name="T31" fmla="*/ 868 h 964"/>
                <a:gd name="T32" fmla="*/ 140 w 963"/>
                <a:gd name="T33" fmla="*/ 822 h 964"/>
                <a:gd name="T34" fmla="*/ 95 w 963"/>
                <a:gd name="T35" fmla="*/ 770 h 964"/>
                <a:gd name="T36" fmla="*/ 57 w 963"/>
                <a:gd name="T37" fmla="*/ 712 h 964"/>
                <a:gd name="T38" fmla="*/ 29 w 963"/>
                <a:gd name="T39" fmla="*/ 647 h 964"/>
                <a:gd name="T40" fmla="*/ 9 w 963"/>
                <a:gd name="T41" fmla="*/ 579 h 964"/>
                <a:gd name="T42" fmla="*/ 0 w 963"/>
                <a:gd name="T43" fmla="*/ 507 h 964"/>
                <a:gd name="T44" fmla="*/ 0 w 963"/>
                <a:gd name="T45" fmla="*/ 457 h 964"/>
                <a:gd name="T46" fmla="*/ 9 w 963"/>
                <a:gd name="T47" fmla="*/ 384 h 964"/>
                <a:gd name="T48" fmla="*/ 29 w 963"/>
                <a:gd name="T49" fmla="*/ 316 h 964"/>
                <a:gd name="T50" fmla="*/ 57 w 963"/>
                <a:gd name="T51" fmla="*/ 252 h 964"/>
                <a:gd name="T52" fmla="*/ 95 w 963"/>
                <a:gd name="T53" fmla="*/ 193 h 964"/>
                <a:gd name="T54" fmla="*/ 140 w 963"/>
                <a:gd name="T55" fmla="*/ 141 h 964"/>
                <a:gd name="T56" fmla="*/ 193 w 963"/>
                <a:gd name="T57" fmla="*/ 95 h 964"/>
                <a:gd name="T58" fmla="*/ 252 w 963"/>
                <a:gd name="T59" fmla="*/ 58 h 964"/>
                <a:gd name="T60" fmla="*/ 315 w 963"/>
                <a:gd name="T61" fmla="*/ 29 h 964"/>
                <a:gd name="T62" fmla="*/ 385 w 963"/>
                <a:gd name="T63" fmla="*/ 10 h 964"/>
                <a:gd name="T64" fmla="*/ 456 w 963"/>
                <a:gd name="T65" fmla="*/ 1 h 964"/>
                <a:gd name="T66" fmla="*/ 507 w 963"/>
                <a:gd name="T67" fmla="*/ 1 h 964"/>
                <a:gd name="T68" fmla="*/ 578 w 963"/>
                <a:gd name="T69" fmla="*/ 10 h 964"/>
                <a:gd name="T70" fmla="*/ 647 w 963"/>
                <a:gd name="T71" fmla="*/ 29 h 964"/>
                <a:gd name="T72" fmla="*/ 711 w 963"/>
                <a:gd name="T73" fmla="*/ 58 h 964"/>
                <a:gd name="T74" fmla="*/ 769 w 963"/>
                <a:gd name="T75" fmla="*/ 95 h 964"/>
                <a:gd name="T76" fmla="*/ 822 w 963"/>
                <a:gd name="T77" fmla="*/ 141 h 964"/>
                <a:gd name="T78" fmla="*/ 867 w 963"/>
                <a:gd name="T79" fmla="*/ 193 h 964"/>
                <a:gd name="T80" fmla="*/ 905 w 963"/>
                <a:gd name="T81" fmla="*/ 252 h 964"/>
                <a:gd name="T82" fmla="*/ 934 w 963"/>
                <a:gd name="T83" fmla="*/ 316 h 964"/>
                <a:gd name="T84" fmla="*/ 954 w 963"/>
                <a:gd name="T85" fmla="*/ 384 h 964"/>
                <a:gd name="T86" fmla="*/ 963 w 963"/>
                <a:gd name="T87" fmla="*/ 457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3" h="964">
                  <a:moveTo>
                    <a:pt x="963" y="482"/>
                  </a:moveTo>
                  <a:lnTo>
                    <a:pt x="963" y="482"/>
                  </a:lnTo>
                  <a:lnTo>
                    <a:pt x="963" y="507"/>
                  </a:lnTo>
                  <a:lnTo>
                    <a:pt x="961" y="531"/>
                  </a:lnTo>
                  <a:lnTo>
                    <a:pt x="957" y="555"/>
                  </a:lnTo>
                  <a:lnTo>
                    <a:pt x="954" y="579"/>
                  </a:lnTo>
                  <a:lnTo>
                    <a:pt x="948" y="602"/>
                  </a:lnTo>
                  <a:lnTo>
                    <a:pt x="941" y="625"/>
                  </a:lnTo>
                  <a:lnTo>
                    <a:pt x="934" y="647"/>
                  </a:lnTo>
                  <a:lnTo>
                    <a:pt x="925" y="669"/>
                  </a:lnTo>
                  <a:lnTo>
                    <a:pt x="916" y="691"/>
                  </a:lnTo>
                  <a:lnTo>
                    <a:pt x="905" y="712"/>
                  </a:lnTo>
                  <a:lnTo>
                    <a:pt x="894" y="731"/>
                  </a:lnTo>
                  <a:lnTo>
                    <a:pt x="881" y="751"/>
                  </a:lnTo>
                  <a:lnTo>
                    <a:pt x="867" y="770"/>
                  </a:lnTo>
                  <a:lnTo>
                    <a:pt x="853" y="789"/>
                  </a:lnTo>
                  <a:lnTo>
                    <a:pt x="838" y="806"/>
                  </a:lnTo>
                  <a:lnTo>
                    <a:pt x="822" y="822"/>
                  </a:lnTo>
                  <a:lnTo>
                    <a:pt x="805" y="838"/>
                  </a:lnTo>
                  <a:lnTo>
                    <a:pt x="788" y="853"/>
                  </a:lnTo>
                  <a:lnTo>
                    <a:pt x="769" y="868"/>
                  </a:lnTo>
                  <a:lnTo>
                    <a:pt x="751" y="881"/>
                  </a:lnTo>
                  <a:lnTo>
                    <a:pt x="731" y="894"/>
                  </a:lnTo>
                  <a:lnTo>
                    <a:pt x="711" y="905"/>
                  </a:lnTo>
                  <a:lnTo>
                    <a:pt x="690" y="917"/>
                  </a:lnTo>
                  <a:lnTo>
                    <a:pt x="669" y="926"/>
                  </a:lnTo>
                  <a:lnTo>
                    <a:pt x="647" y="934"/>
                  </a:lnTo>
                  <a:lnTo>
                    <a:pt x="624" y="942"/>
                  </a:lnTo>
                  <a:lnTo>
                    <a:pt x="602" y="949"/>
                  </a:lnTo>
                  <a:lnTo>
                    <a:pt x="578" y="954"/>
                  </a:lnTo>
                  <a:lnTo>
                    <a:pt x="555" y="958"/>
                  </a:lnTo>
                  <a:lnTo>
                    <a:pt x="531" y="962"/>
                  </a:lnTo>
                  <a:lnTo>
                    <a:pt x="507" y="963"/>
                  </a:lnTo>
                  <a:lnTo>
                    <a:pt x="481" y="964"/>
                  </a:lnTo>
                  <a:lnTo>
                    <a:pt x="481" y="964"/>
                  </a:lnTo>
                  <a:lnTo>
                    <a:pt x="456" y="963"/>
                  </a:lnTo>
                  <a:lnTo>
                    <a:pt x="432" y="962"/>
                  </a:lnTo>
                  <a:lnTo>
                    <a:pt x="408" y="958"/>
                  </a:lnTo>
                  <a:lnTo>
                    <a:pt x="385" y="954"/>
                  </a:lnTo>
                  <a:lnTo>
                    <a:pt x="360" y="949"/>
                  </a:lnTo>
                  <a:lnTo>
                    <a:pt x="339" y="942"/>
                  </a:lnTo>
                  <a:lnTo>
                    <a:pt x="315" y="934"/>
                  </a:lnTo>
                  <a:lnTo>
                    <a:pt x="294" y="926"/>
                  </a:lnTo>
                  <a:lnTo>
                    <a:pt x="273" y="917"/>
                  </a:lnTo>
                  <a:lnTo>
                    <a:pt x="252" y="905"/>
                  </a:lnTo>
                  <a:lnTo>
                    <a:pt x="231" y="894"/>
                  </a:lnTo>
                  <a:lnTo>
                    <a:pt x="212" y="881"/>
                  </a:lnTo>
                  <a:lnTo>
                    <a:pt x="193" y="868"/>
                  </a:lnTo>
                  <a:lnTo>
                    <a:pt x="175" y="853"/>
                  </a:lnTo>
                  <a:lnTo>
                    <a:pt x="158" y="838"/>
                  </a:lnTo>
                  <a:lnTo>
                    <a:pt x="140" y="822"/>
                  </a:lnTo>
                  <a:lnTo>
                    <a:pt x="124" y="806"/>
                  </a:lnTo>
                  <a:lnTo>
                    <a:pt x="109" y="789"/>
                  </a:lnTo>
                  <a:lnTo>
                    <a:pt x="95" y="770"/>
                  </a:lnTo>
                  <a:lnTo>
                    <a:pt x="82" y="751"/>
                  </a:lnTo>
                  <a:lnTo>
                    <a:pt x="69" y="731"/>
                  </a:lnTo>
                  <a:lnTo>
                    <a:pt x="57" y="712"/>
                  </a:lnTo>
                  <a:lnTo>
                    <a:pt x="47" y="691"/>
                  </a:lnTo>
                  <a:lnTo>
                    <a:pt x="38" y="669"/>
                  </a:lnTo>
                  <a:lnTo>
                    <a:pt x="29" y="647"/>
                  </a:lnTo>
                  <a:lnTo>
                    <a:pt x="22" y="625"/>
                  </a:lnTo>
                  <a:lnTo>
                    <a:pt x="15" y="602"/>
                  </a:lnTo>
                  <a:lnTo>
                    <a:pt x="9" y="579"/>
                  </a:lnTo>
                  <a:lnTo>
                    <a:pt x="6" y="555"/>
                  </a:lnTo>
                  <a:lnTo>
                    <a:pt x="2" y="531"/>
                  </a:lnTo>
                  <a:lnTo>
                    <a:pt x="0" y="507"/>
                  </a:lnTo>
                  <a:lnTo>
                    <a:pt x="0" y="482"/>
                  </a:lnTo>
                  <a:lnTo>
                    <a:pt x="0" y="482"/>
                  </a:lnTo>
                  <a:lnTo>
                    <a:pt x="0" y="457"/>
                  </a:lnTo>
                  <a:lnTo>
                    <a:pt x="2" y="433"/>
                  </a:lnTo>
                  <a:lnTo>
                    <a:pt x="6" y="409"/>
                  </a:lnTo>
                  <a:lnTo>
                    <a:pt x="9" y="384"/>
                  </a:lnTo>
                  <a:lnTo>
                    <a:pt x="15" y="361"/>
                  </a:lnTo>
                  <a:lnTo>
                    <a:pt x="22" y="338"/>
                  </a:lnTo>
                  <a:lnTo>
                    <a:pt x="29" y="316"/>
                  </a:lnTo>
                  <a:lnTo>
                    <a:pt x="38" y="295"/>
                  </a:lnTo>
                  <a:lnTo>
                    <a:pt x="47" y="273"/>
                  </a:lnTo>
                  <a:lnTo>
                    <a:pt x="57" y="252"/>
                  </a:lnTo>
                  <a:lnTo>
                    <a:pt x="69" y="232"/>
                  </a:lnTo>
                  <a:lnTo>
                    <a:pt x="82" y="213"/>
                  </a:lnTo>
                  <a:lnTo>
                    <a:pt x="95" y="193"/>
                  </a:lnTo>
                  <a:lnTo>
                    <a:pt x="109" y="176"/>
                  </a:lnTo>
                  <a:lnTo>
                    <a:pt x="124" y="157"/>
                  </a:lnTo>
                  <a:lnTo>
                    <a:pt x="140" y="141"/>
                  </a:lnTo>
                  <a:lnTo>
                    <a:pt x="158" y="125"/>
                  </a:lnTo>
                  <a:lnTo>
                    <a:pt x="175" y="110"/>
                  </a:lnTo>
                  <a:lnTo>
                    <a:pt x="193" y="95"/>
                  </a:lnTo>
                  <a:lnTo>
                    <a:pt x="212" y="82"/>
                  </a:lnTo>
                  <a:lnTo>
                    <a:pt x="231" y="70"/>
                  </a:lnTo>
                  <a:lnTo>
                    <a:pt x="252" y="58"/>
                  </a:lnTo>
                  <a:lnTo>
                    <a:pt x="273" y="48"/>
                  </a:lnTo>
                  <a:lnTo>
                    <a:pt x="294" y="38"/>
                  </a:lnTo>
                  <a:lnTo>
                    <a:pt x="315" y="29"/>
                  </a:lnTo>
                  <a:lnTo>
                    <a:pt x="339" y="21"/>
                  </a:lnTo>
                  <a:lnTo>
                    <a:pt x="360" y="16"/>
                  </a:lnTo>
                  <a:lnTo>
                    <a:pt x="385" y="10"/>
                  </a:lnTo>
                  <a:lnTo>
                    <a:pt x="408" y="5"/>
                  </a:lnTo>
                  <a:lnTo>
                    <a:pt x="432" y="3"/>
                  </a:lnTo>
                  <a:lnTo>
                    <a:pt x="456" y="1"/>
                  </a:lnTo>
                  <a:lnTo>
                    <a:pt x="481" y="0"/>
                  </a:lnTo>
                  <a:lnTo>
                    <a:pt x="481" y="0"/>
                  </a:lnTo>
                  <a:lnTo>
                    <a:pt x="507" y="1"/>
                  </a:lnTo>
                  <a:lnTo>
                    <a:pt x="531" y="3"/>
                  </a:lnTo>
                  <a:lnTo>
                    <a:pt x="555" y="5"/>
                  </a:lnTo>
                  <a:lnTo>
                    <a:pt x="578" y="10"/>
                  </a:lnTo>
                  <a:lnTo>
                    <a:pt x="602" y="16"/>
                  </a:lnTo>
                  <a:lnTo>
                    <a:pt x="624" y="21"/>
                  </a:lnTo>
                  <a:lnTo>
                    <a:pt x="647" y="29"/>
                  </a:lnTo>
                  <a:lnTo>
                    <a:pt x="669" y="38"/>
                  </a:lnTo>
                  <a:lnTo>
                    <a:pt x="690" y="48"/>
                  </a:lnTo>
                  <a:lnTo>
                    <a:pt x="711" y="58"/>
                  </a:lnTo>
                  <a:lnTo>
                    <a:pt x="731" y="70"/>
                  </a:lnTo>
                  <a:lnTo>
                    <a:pt x="751" y="82"/>
                  </a:lnTo>
                  <a:lnTo>
                    <a:pt x="769" y="95"/>
                  </a:lnTo>
                  <a:lnTo>
                    <a:pt x="788" y="110"/>
                  </a:lnTo>
                  <a:lnTo>
                    <a:pt x="805" y="125"/>
                  </a:lnTo>
                  <a:lnTo>
                    <a:pt x="822" y="141"/>
                  </a:lnTo>
                  <a:lnTo>
                    <a:pt x="838" y="157"/>
                  </a:lnTo>
                  <a:lnTo>
                    <a:pt x="853" y="176"/>
                  </a:lnTo>
                  <a:lnTo>
                    <a:pt x="867" y="193"/>
                  </a:lnTo>
                  <a:lnTo>
                    <a:pt x="881" y="213"/>
                  </a:lnTo>
                  <a:lnTo>
                    <a:pt x="894" y="232"/>
                  </a:lnTo>
                  <a:lnTo>
                    <a:pt x="905" y="252"/>
                  </a:lnTo>
                  <a:lnTo>
                    <a:pt x="916" y="273"/>
                  </a:lnTo>
                  <a:lnTo>
                    <a:pt x="925" y="295"/>
                  </a:lnTo>
                  <a:lnTo>
                    <a:pt x="934" y="316"/>
                  </a:lnTo>
                  <a:lnTo>
                    <a:pt x="941" y="338"/>
                  </a:lnTo>
                  <a:lnTo>
                    <a:pt x="948" y="361"/>
                  </a:lnTo>
                  <a:lnTo>
                    <a:pt x="954" y="384"/>
                  </a:lnTo>
                  <a:lnTo>
                    <a:pt x="957" y="409"/>
                  </a:lnTo>
                  <a:lnTo>
                    <a:pt x="961" y="433"/>
                  </a:lnTo>
                  <a:lnTo>
                    <a:pt x="963" y="457"/>
                  </a:lnTo>
                  <a:lnTo>
                    <a:pt x="963" y="482"/>
                  </a:lnTo>
                  <a:lnTo>
                    <a:pt x="963" y="482"/>
                  </a:lnTo>
                  <a:close/>
                </a:path>
              </a:pathLst>
            </a:custGeom>
            <a:solidFill>
              <a:srgbClr val="FFCE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8"/>
            <p:cNvSpPr>
              <a:spLocks/>
            </p:cNvSpPr>
            <p:nvPr userDrawn="1"/>
          </p:nvSpPr>
          <p:spPr bwMode="auto">
            <a:xfrm>
              <a:off x="3673" y="1891"/>
              <a:ext cx="482" cy="482"/>
            </a:xfrm>
            <a:custGeom>
              <a:avLst/>
              <a:gdLst>
                <a:gd name="T0" fmla="*/ 963 w 965"/>
                <a:gd name="T1" fmla="*/ 507 h 964"/>
                <a:gd name="T2" fmla="*/ 954 w 965"/>
                <a:gd name="T3" fmla="*/ 579 h 964"/>
                <a:gd name="T4" fmla="*/ 935 w 965"/>
                <a:gd name="T5" fmla="*/ 647 h 964"/>
                <a:gd name="T6" fmla="*/ 906 w 965"/>
                <a:gd name="T7" fmla="*/ 712 h 964"/>
                <a:gd name="T8" fmla="*/ 869 w 965"/>
                <a:gd name="T9" fmla="*/ 770 h 964"/>
                <a:gd name="T10" fmla="*/ 823 w 965"/>
                <a:gd name="T11" fmla="*/ 822 h 964"/>
                <a:gd name="T12" fmla="*/ 771 w 965"/>
                <a:gd name="T13" fmla="*/ 868 h 964"/>
                <a:gd name="T14" fmla="*/ 712 w 965"/>
                <a:gd name="T15" fmla="*/ 905 h 964"/>
                <a:gd name="T16" fmla="*/ 648 w 965"/>
                <a:gd name="T17" fmla="*/ 934 h 964"/>
                <a:gd name="T18" fmla="*/ 580 w 965"/>
                <a:gd name="T19" fmla="*/ 954 h 964"/>
                <a:gd name="T20" fmla="*/ 507 w 965"/>
                <a:gd name="T21" fmla="*/ 963 h 964"/>
                <a:gd name="T22" fmla="*/ 458 w 965"/>
                <a:gd name="T23" fmla="*/ 963 h 964"/>
                <a:gd name="T24" fmla="*/ 385 w 965"/>
                <a:gd name="T25" fmla="*/ 954 h 964"/>
                <a:gd name="T26" fmla="*/ 317 w 965"/>
                <a:gd name="T27" fmla="*/ 934 h 964"/>
                <a:gd name="T28" fmla="*/ 253 w 965"/>
                <a:gd name="T29" fmla="*/ 905 h 964"/>
                <a:gd name="T30" fmla="*/ 194 w 965"/>
                <a:gd name="T31" fmla="*/ 868 h 964"/>
                <a:gd name="T32" fmla="*/ 142 w 965"/>
                <a:gd name="T33" fmla="*/ 822 h 964"/>
                <a:gd name="T34" fmla="*/ 97 w 965"/>
                <a:gd name="T35" fmla="*/ 770 h 964"/>
                <a:gd name="T36" fmla="*/ 59 w 965"/>
                <a:gd name="T37" fmla="*/ 712 h 964"/>
                <a:gd name="T38" fmla="*/ 30 w 965"/>
                <a:gd name="T39" fmla="*/ 647 h 964"/>
                <a:gd name="T40" fmla="*/ 11 w 965"/>
                <a:gd name="T41" fmla="*/ 579 h 964"/>
                <a:gd name="T42" fmla="*/ 1 w 965"/>
                <a:gd name="T43" fmla="*/ 507 h 964"/>
                <a:gd name="T44" fmla="*/ 1 w 965"/>
                <a:gd name="T45" fmla="*/ 457 h 964"/>
                <a:gd name="T46" fmla="*/ 11 w 965"/>
                <a:gd name="T47" fmla="*/ 384 h 964"/>
                <a:gd name="T48" fmla="*/ 30 w 965"/>
                <a:gd name="T49" fmla="*/ 316 h 964"/>
                <a:gd name="T50" fmla="*/ 59 w 965"/>
                <a:gd name="T51" fmla="*/ 252 h 964"/>
                <a:gd name="T52" fmla="*/ 97 w 965"/>
                <a:gd name="T53" fmla="*/ 193 h 964"/>
                <a:gd name="T54" fmla="*/ 142 w 965"/>
                <a:gd name="T55" fmla="*/ 141 h 964"/>
                <a:gd name="T56" fmla="*/ 194 w 965"/>
                <a:gd name="T57" fmla="*/ 95 h 964"/>
                <a:gd name="T58" fmla="*/ 253 w 965"/>
                <a:gd name="T59" fmla="*/ 58 h 964"/>
                <a:gd name="T60" fmla="*/ 317 w 965"/>
                <a:gd name="T61" fmla="*/ 29 h 964"/>
                <a:gd name="T62" fmla="*/ 385 w 965"/>
                <a:gd name="T63" fmla="*/ 10 h 964"/>
                <a:gd name="T64" fmla="*/ 458 w 965"/>
                <a:gd name="T65" fmla="*/ 1 h 964"/>
                <a:gd name="T66" fmla="*/ 507 w 965"/>
                <a:gd name="T67" fmla="*/ 1 h 964"/>
                <a:gd name="T68" fmla="*/ 580 w 965"/>
                <a:gd name="T69" fmla="*/ 10 h 964"/>
                <a:gd name="T70" fmla="*/ 648 w 965"/>
                <a:gd name="T71" fmla="*/ 29 h 964"/>
                <a:gd name="T72" fmla="*/ 712 w 965"/>
                <a:gd name="T73" fmla="*/ 58 h 964"/>
                <a:gd name="T74" fmla="*/ 771 w 965"/>
                <a:gd name="T75" fmla="*/ 95 h 964"/>
                <a:gd name="T76" fmla="*/ 823 w 965"/>
                <a:gd name="T77" fmla="*/ 141 h 964"/>
                <a:gd name="T78" fmla="*/ 869 w 965"/>
                <a:gd name="T79" fmla="*/ 193 h 964"/>
                <a:gd name="T80" fmla="*/ 906 w 965"/>
                <a:gd name="T81" fmla="*/ 252 h 964"/>
                <a:gd name="T82" fmla="*/ 935 w 965"/>
                <a:gd name="T83" fmla="*/ 316 h 964"/>
                <a:gd name="T84" fmla="*/ 954 w 965"/>
                <a:gd name="T85" fmla="*/ 384 h 964"/>
                <a:gd name="T86" fmla="*/ 963 w 965"/>
                <a:gd name="T87" fmla="*/ 457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5" h="964">
                  <a:moveTo>
                    <a:pt x="965" y="482"/>
                  </a:moveTo>
                  <a:lnTo>
                    <a:pt x="965" y="482"/>
                  </a:lnTo>
                  <a:lnTo>
                    <a:pt x="963" y="507"/>
                  </a:lnTo>
                  <a:lnTo>
                    <a:pt x="962" y="531"/>
                  </a:lnTo>
                  <a:lnTo>
                    <a:pt x="959" y="555"/>
                  </a:lnTo>
                  <a:lnTo>
                    <a:pt x="954" y="579"/>
                  </a:lnTo>
                  <a:lnTo>
                    <a:pt x="950" y="602"/>
                  </a:lnTo>
                  <a:lnTo>
                    <a:pt x="943" y="625"/>
                  </a:lnTo>
                  <a:lnTo>
                    <a:pt x="935" y="647"/>
                  </a:lnTo>
                  <a:lnTo>
                    <a:pt x="927" y="669"/>
                  </a:lnTo>
                  <a:lnTo>
                    <a:pt x="917" y="691"/>
                  </a:lnTo>
                  <a:lnTo>
                    <a:pt x="906" y="712"/>
                  </a:lnTo>
                  <a:lnTo>
                    <a:pt x="894" y="731"/>
                  </a:lnTo>
                  <a:lnTo>
                    <a:pt x="882" y="751"/>
                  </a:lnTo>
                  <a:lnTo>
                    <a:pt x="869" y="770"/>
                  </a:lnTo>
                  <a:lnTo>
                    <a:pt x="854" y="789"/>
                  </a:lnTo>
                  <a:lnTo>
                    <a:pt x="839" y="806"/>
                  </a:lnTo>
                  <a:lnTo>
                    <a:pt x="823" y="822"/>
                  </a:lnTo>
                  <a:lnTo>
                    <a:pt x="807" y="838"/>
                  </a:lnTo>
                  <a:lnTo>
                    <a:pt x="789" y="853"/>
                  </a:lnTo>
                  <a:lnTo>
                    <a:pt x="771" y="868"/>
                  </a:lnTo>
                  <a:lnTo>
                    <a:pt x="751" y="881"/>
                  </a:lnTo>
                  <a:lnTo>
                    <a:pt x="732" y="894"/>
                  </a:lnTo>
                  <a:lnTo>
                    <a:pt x="712" y="905"/>
                  </a:lnTo>
                  <a:lnTo>
                    <a:pt x="692" y="917"/>
                  </a:lnTo>
                  <a:lnTo>
                    <a:pt x="670" y="926"/>
                  </a:lnTo>
                  <a:lnTo>
                    <a:pt x="648" y="934"/>
                  </a:lnTo>
                  <a:lnTo>
                    <a:pt x="626" y="942"/>
                  </a:lnTo>
                  <a:lnTo>
                    <a:pt x="603" y="949"/>
                  </a:lnTo>
                  <a:lnTo>
                    <a:pt x="580" y="954"/>
                  </a:lnTo>
                  <a:lnTo>
                    <a:pt x="556" y="958"/>
                  </a:lnTo>
                  <a:lnTo>
                    <a:pt x="531" y="962"/>
                  </a:lnTo>
                  <a:lnTo>
                    <a:pt x="507" y="963"/>
                  </a:lnTo>
                  <a:lnTo>
                    <a:pt x="483" y="964"/>
                  </a:lnTo>
                  <a:lnTo>
                    <a:pt x="483" y="964"/>
                  </a:lnTo>
                  <a:lnTo>
                    <a:pt x="458" y="963"/>
                  </a:lnTo>
                  <a:lnTo>
                    <a:pt x="433" y="962"/>
                  </a:lnTo>
                  <a:lnTo>
                    <a:pt x="409" y="958"/>
                  </a:lnTo>
                  <a:lnTo>
                    <a:pt x="385" y="954"/>
                  </a:lnTo>
                  <a:lnTo>
                    <a:pt x="362" y="949"/>
                  </a:lnTo>
                  <a:lnTo>
                    <a:pt x="339" y="942"/>
                  </a:lnTo>
                  <a:lnTo>
                    <a:pt x="317" y="934"/>
                  </a:lnTo>
                  <a:lnTo>
                    <a:pt x="295" y="926"/>
                  </a:lnTo>
                  <a:lnTo>
                    <a:pt x="273" y="917"/>
                  </a:lnTo>
                  <a:lnTo>
                    <a:pt x="253" y="905"/>
                  </a:lnTo>
                  <a:lnTo>
                    <a:pt x="233" y="894"/>
                  </a:lnTo>
                  <a:lnTo>
                    <a:pt x="213" y="881"/>
                  </a:lnTo>
                  <a:lnTo>
                    <a:pt x="194" y="868"/>
                  </a:lnTo>
                  <a:lnTo>
                    <a:pt x="177" y="853"/>
                  </a:lnTo>
                  <a:lnTo>
                    <a:pt x="158" y="838"/>
                  </a:lnTo>
                  <a:lnTo>
                    <a:pt x="142" y="822"/>
                  </a:lnTo>
                  <a:lnTo>
                    <a:pt x="126" y="806"/>
                  </a:lnTo>
                  <a:lnTo>
                    <a:pt x="111" y="789"/>
                  </a:lnTo>
                  <a:lnTo>
                    <a:pt x="97" y="770"/>
                  </a:lnTo>
                  <a:lnTo>
                    <a:pt x="83" y="751"/>
                  </a:lnTo>
                  <a:lnTo>
                    <a:pt x="71" y="731"/>
                  </a:lnTo>
                  <a:lnTo>
                    <a:pt x="59" y="712"/>
                  </a:lnTo>
                  <a:lnTo>
                    <a:pt x="49" y="691"/>
                  </a:lnTo>
                  <a:lnTo>
                    <a:pt x="38" y="669"/>
                  </a:lnTo>
                  <a:lnTo>
                    <a:pt x="30" y="647"/>
                  </a:lnTo>
                  <a:lnTo>
                    <a:pt x="22" y="625"/>
                  </a:lnTo>
                  <a:lnTo>
                    <a:pt x="16" y="602"/>
                  </a:lnTo>
                  <a:lnTo>
                    <a:pt x="11" y="579"/>
                  </a:lnTo>
                  <a:lnTo>
                    <a:pt x="6" y="555"/>
                  </a:lnTo>
                  <a:lnTo>
                    <a:pt x="4" y="531"/>
                  </a:lnTo>
                  <a:lnTo>
                    <a:pt x="1" y="507"/>
                  </a:lnTo>
                  <a:lnTo>
                    <a:pt x="0" y="482"/>
                  </a:lnTo>
                  <a:lnTo>
                    <a:pt x="0" y="482"/>
                  </a:lnTo>
                  <a:lnTo>
                    <a:pt x="1" y="457"/>
                  </a:lnTo>
                  <a:lnTo>
                    <a:pt x="4" y="433"/>
                  </a:lnTo>
                  <a:lnTo>
                    <a:pt x="6" y="409"/>
                  </a:lnTo>
                  <a:lnTo>
                    <a:pt x="11" y="384"/>
                  </a:lnTo>
                  <a:lnTo>
                    <a:pt x="16" y="361"/>
                  </a:lnTo>
                  <a:lnTo>
                    <a:pt x="22" y="338"/>
                  </a:lnTo>
                  <a:lnTo>
                    <a:pt x="30" y="316"/>
                  </a:lnTo>
                  <a:lnTo>
                    <a:pt x="38" y="295"/>
                  </a:lnTo>
                  <a:lnTo>
                    <a:pt x="49" y="273"/>
                  </a:lnTo>
                  <a:lnTo>
                    <a:pt x="59" y="252"/>
                  </a:lnTo>
                  <a:lnTo>
                    <a:pt x="71" y="232"/>
                  </a:lnTo>
                  <a:lnTo>
                    <a:pt x="83" y="213"/>
                  </a:lnTo>
                  <a:lnTo>
                    <a:pt x="97" y="193"/>
                  </a:lnTo>
                  <a:lnTo>
                    <a:pt x="111" y="176"/>
                  </a:lnTo>
                  <a:lnTo>
                    <a:pt x="126" y="157"/>
                  </a:lnTo>
                  <a:lnTo>
                    <a:pt x="142" y="141"/>
                  </a:lnTo>
                  <a:lnTo>
                    <a:pt x="158" y="125"/>
                  </a:lnTo>
                  <a:lnTo>
                    <a:pt x="177" y="110"/>
                  </a:lnTo>
                  <a:lnTo>
                    <a:pt x="194" y="95"/>
                  </a:lnTo>
                  <a:lnTo>
                    <a:pt x="213" y="82"/>
                  </a:lnTo>
                  <a:lnTo>
                    <a:pt x="233" y="70"/>
                  </a:lnTo>
                  <a:lnTo>
                    <a:pt x="253" y="58"/>
                  </a:lnTo>
                  <a:lnTo>
                    <a:pt x="273" y="48"/>
                  </a:lnTo>
                  <a:lnTo>
                    <a:pt x="295" y="38"/>
                  </a:lnTo>
                  <a:lnTo>
                    <a:pt x="317" y="29"/>
                  </a:lnTo>
                  <a:lnTo>
                    <a:pt x="339" y="21"/>
                  </a:lnTo>
                  <a:lnTo>
                    <a:pt x="362" y="16"/>
                  </a:lnTo>
                  <a:lnTo>
                    <a:pt x="385" y="10"/>
                  </a:lnTo>
                  <a:lnTo>
                    <a:pt x="409" y="5"/>
                  </a:lnTo>
                  <a:lnTo>
                    <a:pt x="433" y="3"/>
                  </a:lnTo>
                  <a:lnTo>
                    <a:pt x="458" y="1"/>
                  </a:lnTo>
                  <a:lnTo>
                    <a:pt x="483" y="0"/>
                  </a:lnTo>
                  <a:lnTo>
                    <a:pt x="483" y="0"/>
                  </a:lnTo>
                  <a:lnTo>
                    <a:pt x="507" y="1"/>
                  </a:lnTo>
                  <a:lnTo>
                    <a:pt x="531" y="3"/>
                  </a:lnTo>
                  <a:lnTo>
                    <a:pt x="556" y="5"/>
                  </a:lnTo>
                  <a:lnTo>
                    <a:pt x="580" y="10"/>
                  </a:lnTo>
                  <a:lnTo>
                    <a:pt x="603" y="16"/>
                  </a:lnTo>
                  <a:lnTo>
                    <a:pt x="626" y="21"/>
                  </a:lnTo>
                  <a:lnTo>
                    <a:pt x="648" y="29"/>
                  </a:lnTo>
                  <a:lnTo>
                    <a:pt x="670" y="38"/>
                  </a:lnTo>
                  <a:lnTo>
                    <a:pt x="692" y="48"/>
                  </a:lnTo>
                  <a:lnTo>
                    <a:pt x="712" y="58"/>
                  </a:lnTo>
                  <a:lnTo>
                    <a:pt x="732" y="70"/>
                  </a:lnTo>
                  <a:lnTo>
                    <a:pt x="751" y="82"/>
                  </a:lnTo>
                  <a:lnTo>
                    <a:pt x="771" y="95"/>
                  </a:lnTo>
                  <a:lnTo>
                    <a:pt x="789" y="110"/>
                  </a:lnTo>
                  <a:lnTo>
                    <a:pt x="807" y="125"/>
                  </a:lnTo>
                  <a:lnTo>
                    <a:pt x="823" y="141"/>
                  </a:lnTo>
                  <a:lnTo>
                    <a:pt x="839" y="157"/>
                  </a:lnTo>
                  <a:lnTo>
                    <a:pt x="854" y="176"/>
                  </a:lnTo>
                  <a:lnTo>
                    <a:pt x="869" y="193"/>
                  </a:lnTo>
                  <a:lnTo>
                    <a:pt x="882" y="213"/>
                  </a:lnTo>
                  <a:lnTo>
                    <a:pt x="894" y="232"/>
                  </a:lnTo>
                  <a:lnTo>
                    <a:pt x="906" y="252"/>
                  </a:lnTo>
                  <a:lnTo>
                    <a:pt x="917" y="273"/>
                  </a:lnTo>
                  <a:lnTo>
                    <a:pt x="927" y="295"/>
                  </a:lnTo>
                  <a:lnTo>
                    <a:pt x="935" y="316"/>
                  </a:lnTo>
                  <a:lnTo>
                    <a:pt x="943" y="338"/>
                  </a:lnTo>
                  <a:lnTo>
                    <a:pt x="950" y="361"/>
                  </a:lnTo>
                  <a:lnTo>
                    <a:pt x="954" y="384"/>
                  </a:lnTo>
                  <a:lnTo>
                    <a:pt x="959" y="409"/>
                  </a:lnTo>
                  <a:lnTo>
                    <a:pt x="962" y="433"/>
                  </a:lnTo>
                  <a:lnTo>
                    <a:pt x="963" y="457"/>
                  </a:lnTo>
                  <a:lnTo>
                    <a:pt x="965" y="482"/>
                  </a:lnTo>
                  <a:lnTo>
                    <a:pt x="965" y="482"/>
                  </a:lnTo>
                  <a:close/>
                </a:path>
              </a:pathLst>
            </a:custGeom>
            <a:solidFill>
              <a:srgbClr val="FFCE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9"/>
            <p:cNvSpPr>
              <a:spLocks noEditPoints="1"/>
            </p:cNvSpPr>
            <p:nvPr userDrawn="1"/>
          </p:nvSpPr>
          <p:spPr bwMode="auto">
            <a:xfrm>
              <a:off x="2672" y="1966"/>
              <a:ext cx="198" cy="198"/>
            </a:xfrm>
            <a:custGeom>
              <a:avLst/>
              <a:gdLst>
                <a:gd name="T0" fmla="*/ 179 w 396"/>
                <a:gd name="T1" fmla="*/ 396 h 397"/>
                <a:gd name="T2" fmla="*/ 122 w 396"/>
                <a:gd name="T3" fmla="*/ 382 h 397"/>
                <a:gd name="T4" fmla="*/ 73 w 396"/>
                <a:gd name="T5" fmla="*/ 352 h 397"/>
                <a:gd name="T6" fmla="*/ 45 w 396"/>
                <a:gd name="T7" fmla="*/ 324 h 397"/>
                <a:gd name="T8" fmla="*/ 15 w 396"/>
                <a:gd name="T9" fmla="*/ 273 h 397"/>
                <a:gd name="T10" fmla="*/ 1 w 396"/>
                <a:gd name="T11" fmla="*/ 218 h 397"/>
                <a:gd name="T12" fmla="*/ 4 w 396"/>
                <a:gd name="T13" fmla="*/ 160 h 397"/>
                <a:gd name="T14" fmla="*/ 23 w 396"/>
                <a:gd name="T15" fmla="*/ 106 h 397"/>
                <a:gd name="T16" fmla="*/ 58 w 396"/>
                <a:gd name="T17" fmla="*/ 59 h 397"/>
                <a:gd name="T18" fmla="*/ 89 w 396"/>
                <a:gd name="T19" fmla="*/ 34 h 397"/>
                <a:gd name="T20" fmla="*/ 141 w 396"/>
                <a:gd name="T21" fmla="*/ 10 h 397"/>
                <a:gd name="T22" fmla="*/ 198 w 396"/>
                <a:gd name="T23" fmla="*/ 0 h 397"/>
                <a:gd name="T24" fmla="*/ 237 w 396"/>
                <a:gd name="T25" fmla="*/ 4 h 397"/>
                <a:gd name="T26" fmla="*/ 292 w 396"/>
                <a:gd name="T27" fmla="*/ 23 h 397"/>
                <a:gd name="T28" fmla="*/ 339 w 396"/>
                <a:gd name="T29" fmla="*/ 59 h 397"/>
                <a:gd name="T30" fmla="*/ 364 w 396"/>
                <a:gd name="T31" fmla="*/ 89 h 397"/>
                <a:gd name="T32" fmla="*/ 388 w 396"/>
                <a:gd name="T33" fmla="*/ 142 h 397"/>
                <a:gd name="T34" fmla="*/ 396 w 396"/>
                <a:gd name="T35" fmla="*/ 199 h 397"/>
                <a:gd name="T36" fmla="*/ 388 w 396"/>
                <a:gd name="T37" fmla="*/ 255 h 397"/>
                <a:gd name="T38" fmla="*/ 364 w 396"/>
                <a:gd name="T39" fmla="*/ 308 h 397"/>
                <a:gd name="T40" fmla="*/ 339 w 396"/>
                <a:gd name="T41" fmla="*/ 339 h 397"/>
                <a:gd name="T42" fmla="*/ 292 w 396"/>
                <a:gd name="T43" fmla="*/ 374 h 397"/>
                <a:gd name="T44" fmla="*/ 237 w 396"/>
                <a:gd name="T45" fmla="*/ 393 h 397"/>
                <a:gd name="T46" fmla="*/ 198 w 396"/>
                <a:gd name="T47" fmla="*/ 397 h 397"/>
                <a:gd name="T48" fmla="*/ 180 w 396"/>
                <a:gd name="T49" fmla="*/ 12 h 397"/>
                <a:gd name="T50" fmla="*/ 127 w 396"/>
                <a:gd name="T51" fmla="*/ 26 h 397"/>
                <a:gd name="T52" fmla="*/ 80 w 396"/>
                <a:gd name="T53" fmla="*/ 53 h 397"/>
                <a:gd name="T54" fmla="*/ 53 w 396"/>
                <a:gd name="T55" fmla="*/ 80 h 397"/>
                <a:gd name="T56" fmla="*/ 24 w 396"/>
                <a:gd name="T57" fmla="*/ 128 h 397"/>
                <a:gd name="T58" fmla="*/ 12 w 396"/>
                <a:gd name="T59" fmla="*/ 181 h 397"/>
                <a:gd name="T60" fmla="*/ 14 w 396"/>
                <a:gd name="T61" fmla="*/ 234 h 397"/>
                <a:gd name="T62" fmla="*/ 32 w 396"/>
                <a:gd name="T63" fmla="*/ 286 h 397"/>
                <a:gd name="T64" fmla="*/ 66 w 396"/>
                <a:gd name="T65" fmla="*/ 331 h 397"/>
                <a:gd name="T66" fmla="*/ 95 w 396"/>
                <a:gd name="T67" fmla="*/ 355 h 397"/>
                <a:gd name="T68" fmla="*/ 144 w 396"/>
                <a:gd name="T69" fmla="*/ 378 h 397"/>
                <a:gd name="T70" fmla="*/ 198 w 396"/>
                <a:gd name="T71" fmla="*/ 386 h 397"/>
                <a:gd name="T72" fmla="*/ 235 w 396"/>
                <a:gd name="T73" fmla="*/ 383 h 397"/>
                <a:gd name="T74" fmla="*/ 287 w 396"/>
                <a:gd name="T75" fmla="*/ 364 h 397"/>
                <a:gd name="T76" fmla="*/ 331 w 396"/>
                <a:gd name="T77" fmla="*/ 331 h 397"/>
                <a:gd name="T78" fmla="*/ 355 w 396"/>
                <a:gd name="T79" fmla="*/ 302 h 397"/>
                <a:gd name="T80" fmla="*/ 378 w 396"/>
                <a:gd name="T81" fmla="*/ 253 h 397"/>
                <a:gd name="T82" fmla="*/ 386 w 396"/>
                <a:gd name="T83" fmla="*/ 199 h 397"/>
                <a:gd name="T84" fmla="*/ 378 w 396"/>
                <a:gd name="T85" fmla="*/ 146 h 397"/>
                <a:gd name="T86" fmla="*/ 355 w 396"/>
                <a:gd name="T87" fmla="*/ 96 h 397"/>
                <a:gd name="T88" fmla="*/ 331 w 396"/>
                <a:gd name="T89" fmla="*/ 66 h 397"/>
                <a:gd name="T90" fmla="*/ 287 w 396"/>
                <a:gd name="T91" fmla="*/ 34 h 397"/>
                <a:gd name="T92" fmla="*/ 235 w 396"/>
                <a:gd name="T93" fmla="*/ 15 h 397"/>
                <a:gd name="T94" fmla="*/ 198 w 396"/>
                <a:gd name="T95" fmla="*/ 11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96" h="397">
                  <a:moveTo>
                    <a:pt x="198" y="397"/>
                  </a:moveTo>
                  <a:lnTo>
                    <a:pt x="198" y="397"/>
                  </a:lnTo>
                  <a:lnTo>
                    <a:pt x="179" y="396"/>
                  </a:lnTo>
                  <a:lnTo>
                    <a:pt x="159" y="393"/>
                  </a:lnTo>
                  <a:lnTo>
                    <a:pt x="141" y="389"/>
                  </a:lnTo>
                  <a:lnTo>
                    <a:pt x="122" y="382"/>
                  </a:lnTo>
                  <a:lnTo>
                    <a:pt x="105" y="374"/>
                  </a:lnTo>
                  <a:lnTo>
                    <a:pt x="89" y="363"/>
                  </a:lnTo>
                  <a:lnTo>
                    <a:pt x="73" y="352"/>
                  </a:lnTo>
                  <a:lnTo>
                    <a:pt x="58" y="339"/>
                  </a:lnTo>
                  <a:lnTo>
                    <a:pt x="58" y="339"/>
                  </a:lnTo>
                  <a:lnTo>
                    <a:pt x="45" y="324"/>
                  </a:lnTo>
                  <a:lnTo>
                    <a:pt x="32" y="308"/>
                  </a:lnTo>
                  <a:lnTo>
                    <a:pt x="23" y="291"/>
                  </a:lnTo>
                  <a:lnTo>
                    <a:pt x="15" y="273"/>
                  </a:lnTo>
                  <a:lnTo>
                    <a:pt x="8" y="255"/>
                  </a:lnTo>
                  <a:lnTo>
                    <a:pt x="4" y="237"/>
                  </a:lnTo>
                  <a:lnTo>
                    <a:pt x="1" y="218"/>
                  </a:lnTo>
                  <a:lnTo>
                    <a:pt x="0" y="199"/>
                  </a:lnTo>
                  <a:lnTo>
                    <a:pt x="1" y="180"/>
                  </a:lnTo>
                  <a:lnTo>
                    <a:pt x="4" y="160"/>
                  </a:lnTo>
                  <a:lnTo>
                    <a:pt x="8" y="142"/>
                  </a:lnTo>
                  <a:lnTo>
                    <a:pt x="15" y="124"/>
                  </a:lnTo>
                  <a:lnTo>
                    <a:pt x="23" y="106"/>
                  </a:lnTo>
                  <a:lnTo>
                    <a:pt x="32" y="89"/>
                  </a:lnTo>
                  <a:lnTo>
                    <a:pt x="45" y="74"/>
                  </a:lnTo>
                  <a:lnTo>
                    <a:pt x="58" y="59"/>
                  </a:lnTo>
                  <a:lnTo>
                    <a:pt x="58" y="59"/>
                  </a:lnTo>
                  <a:lnTo>
                    <a:pt x="73" y="45"/>
                  </a:lnTo>
                  <a:lnTo>
                    <a:pt x="89" y="34"/>
                  </a:lnTo>
                  <a:lnTo>
                    <a:pt x="105" y="23"/>
                  </a:lnTo>
                  <a:lnTo>
                    <a:pt x="122" y="15"/>
                  </a:lnTo>
                  <a:lnTo>
                    <a:pt x="141" y="10"/>
                  </a:lnTo>
                  <a:lnTo>
                    <a:pt x="159" y="4"/>
                  </a:lnTo>
                  <a:lnTo>
                    <a:pt x="179" y="1"/>
                  </a:lnTo>
                  <a:lnTo>
                    <a:pt x="198" y="0"/>
                  </a:lnTo>
                  <a:lnTo>
                    <a:pt x="198" y="0"/>
                  </a:lnTo>
                  <a:lnTo>
                    <a:pt x="218" y="1"/>
                  </a:lnTo>
                  <a:lnTo>
                    <a:pt x="237" y="4"/>
                  </a:lnTo>
                  <a:lnTo>
                    <a:pt x="256" y="10"/>
                  </a:lnTo>
                  <a:lnTo>
                    <a:pt x="274" y="15"/>
                  </a:lnTo>
                  <a:lnTo>
                    <a:pt x="292" y="23"/>
                  </a:lnTo>
                  <a:lnTo>
                    <a:pt x="309" y="34"/>
                  </a:lnTo>
                  <a:lnTo>
                    <a:pt x="324" y="45"/>
                  </a:lnTo>
                  <a:lnTo>
                    <a:pt x="339" y="59"/>
                  </a:lnTo>
                  <a:lnTo>
                    <a:pt x="339" y="59"/>
                  </a:lnTo>
                  <a:lnTo>
                    <a:pt x="353" y="74"/>
                  </a:lnTo>
                  <a:lnTo>
                    <a:pt x="364" y="89"/>
                  </a:lnTo>
                  <a:lnTo>
                    <a:pt x="373" y="106"/>
                  </a:lnTo>
                  <a:lnTo>
                    <a:pt x="383" y="124"/>
                  </a:lnTo>
                  <a:lnTo>
                    <a:pt x="388" y="142"/>
                  </a:lnTo>
                  <a:lnTo>
                    <a:pt x="393" y="160"/>
                  </a:lnTo>
                  <a:lnTo>
                    <a:pt x="395" y="180"/>
                  </a:lnTo>
                  <a:lnTo>
                    <a:pt x="396" y="199"/>
                  </a:lnTo>
                  <a:lnTo>
                    <a:pt x="395" y="218"/>
                  </a:lnTo>
                  <a:lnTo>
                    <a:pt x="393" y="237"/>
                  </a:lnTo>
                  <a:lnTo>
                    <a:pt x="388" y="255"/>
                  </a:lnTo>
                  <a:lnTo>
                    <a:pt x="383" y="273"/>
                  </a:lnTo>
                  <a:lnTo>
                    <a:pt x="373" y="291"/>
                  </a:lnTo>
                  <a:lnTo>
                    <a:pt x="364" y="308"/>
                  </a:lnTo>
                  <a:lnTo>
                    <a:pt x="353" y="324"/>
                  </a:lnTo>
                  <a:lnTo>
                    <a:pt x="339" y="339"/>
                  </a:lnTo>
                  <a:lnTo>
                    <a:pt x="339" y="339"/>
                  </a:lnTo>
                  <a:lnTo>
                    <a:pt x="324" y="352"/>
                  </a:lnTo>
                  <a:lnTo>
                    <a:pt x="309" y="363"/>
                  </a:lnTo>
                  <a:lnTo>
                    <a:pt x="292" y="374"/>
                  </a:lnTo>
                  <a:lnTo>
                    <a:pt x="274" y="382"/>
                  </a:lnTo>
                  <a:lnTo>
                    <a:pt x="256" y="389"/>
                  </a:lnTo>
                  <a:lnTo>
                    <a:pt x="237" y="393"/>
                  </a:lnTo>
                  <a:lnTo>
                    <a:pt x="218" y="396"/>
                  </a:lnTo>
                  <a:lnTo>
                    <a:pt x="198" y="397"/>
                  </a:lnTo>
                  <a:lnTo>
                    <a:pt x="198" y="397"/>
                  </a:lnTo>
                  <a:close/>
                  <a:moveTo>
                    <a:pt x="198" y="11"/>
                  </a:moveTo>
                  <a:lnTo>
                    <a:pt x="198" y="11"/>
                  </a:lnTo>
                  <a:lnTo>
                    <a:pt x="180" y="12"/>
                  </a:lnTo>
                  <a:lnTo>
                    <a:pt x="161" y="15"/>
                  </a:lnTo>
                  <a:lnTo>
                    <a:pt x="144" y="19"/>
                  </a:lnTo>
                  <a:lnTo>
                    <a:pt x="127" y="26"/>
                  </a:lnTo>
                  <a:lnTo>
                    <a:pt x="111" y="34"/>
                  </a:lnTo>
                  <a:lnTo>
                    <a:pt x="95" y="43"/>
                  </a:lnTo>
                  <a:lnTo>
                    <a:pt x="80" y="53"/>
                  </a:lnTo>
                  <a:lnTo>
                    <a:pt x="66" y="66"/>
                  </a:lnTo>
                  <a:lnTo>
                    <a:pt x="66" y="66"/>
                  </a:lnTo>
                  <a:lnTo>
                    <a:pt x="53" y="80"/>
                  </a:lnTo>
                  <a:lnTo>
                    <a:pt x="42" y="96"/>
                  </a:lnTo>
                  <a:lnTo>
                    <a:pt x="32" y="111"/>
                  </a:lnTo>
                  <a:lnTo>
                    <a:pt x="24" y="128"/>
                  </a:lnTo>
                  <a:lnTo>
                    <a:pt x="19" y="146"/>
                  </a:lnTo>
                  <a:lnTo>
                    <a:pt x="14" y="163"/>
                  </a:lnTo>
                  <a:lnTo>
                    <a:pt x="12" y="181"/>
                  </a:lnTo>
                  <a:lnTo>
                    <a:pt x="12" y="199"/>
                  </a:lnTo>
                  <a:lnTo>
                    <a:pt x="12" y="217"/>
                  </a:lnTo>
                  <a:lnTo>
                    <a:pt x="14" y="234"/>
                  </a:lnTo>
                  <a:lnTo>
                    <a:pt x="19" y="253"/>
                  </a:lnTo>
                  <a:lnTo>
                    <a:pt x="24" y="269"/>
                  </a:lnTo>
                  <a:lnTo>
                    <a:pt x="32" y="286"/>
                  </a:lnTo>
                  <a:lnTo>
                    <a:pt x="42" y="302"/>
                  </a:lnTo>
                  <a:lnTo>
                    <a:pt x="53" y="317"/>
                  </a:lnTo>
                  <a:lnTo>
                    <a:pt x="66" y="331"/>
                  </a:lnTo>
                  <a:lnTo>
                    <a:pt x="66" y="331"/>
                  </a:lnTo>
                  <a:lnTo>
                    <a:pt x="80" y="344"/>
                  </a:lnTo>
                  <a:lnTo>
                    <a:pt x="95" y="355"/>
                  </a:lnTo>
                  <a:lnTo>
                    <a:pt x="111" y="364"/>
                  </a:lnTo>
                  <a:lnTo>
                    <a:pt x="127" y="372"/>
                  </a:lnTo>
                  <a:lnTo>
                    <a:pt x="144" y="378"/>
                  </a:lnTo>
                  <a:lnTo>
                    <a:pt x="161" y="383"/>
                  </a:lnTo>
                  <a:lnTo>
                    <a:pt x="180" y="385"/>
                  </a:lnTo>
                  <a:lnTo>
                    <a:pt x="198" y="386"/>
                  </a:lnTo>
                  <a:lnTo>
                    <a:pt x="198" y="386"/>
                  </a:lnTo>
                  <a:lnTo>
                    <a:pt x="217" y="385"/>
                  </a:lnTo>
                  <a:lnTo>
                    <a:pt x="235" y="383"/>
                  </a:lnTo>
                  <a:lnTo>
                    <a:pt x="254" y="378"/>
                  </a:lnTo>
                  <a:lnTo>
                    <a:pt x="270" y="372"/>
                  </a:lnTo>
                  <a:lnTo>
                    <a:pt x="287" y="364"/>
                  </a:lnTo>
                  <a:lnTo>
                    <a:pt x="302" y="355"/>
                  </a:lnTo>
                  <a:lnTo>
                    <a:pt x="317" y="344"/>
                  </a:lnTo>
                  <a:lnTo>
                    <a:pt x="331" y="331"/>
                  </a:lnTo>
                  <a:lnTo>
                    <a:pt x="331" y="331"/>
                  </a:lnTo>
                  <a:lnTo>
                    <a:pt x="343" y="317"/>
                  </a:lnTo>
                  <a:lnTo>
                    <a:pt x="355" y="302"/>
                  </a:lnTo>
                  <a:lnTo>
                    <a:pt x="364" y="286"/>
                  </a:lnTo>
                  <a:lnTo>
                    <a:pt x="372" y="269"/>
                  </a:lnTo>
                  <a:lnTo>
                    <a:pt x="378" y="253"/>
                  </a:lnTo>
                  <a:lnTo>
                    <a:pt x="383" y="234"/>
                  </a:lnTo>
                  <a:lnTo>
                    <a:pt x="385" y="217"/>
                  </a:lnTo>
                  <a:lnTo>
                    <a:pt x="386" y="199"/>
                  </a:lnTo>
                  <a:lnTo>
                    <a:pt x="385" y="181"/>
                  </a:lnTo>
                  <a:lnTo>
                    <a:pt x="383" y="163"/>
                  </a:lnTo>
                  <a:lnTo>
                    <a:pt x="378" y="146"/>
                  </a:lnTo>
                  <a:lnTo>
                    <a:pt x="372" y="128"/>
                  </a:lnTo>
                  <a:lnTo>
                    <a:pt x="364" y="111"/>
                  </a:lnTo>
                  <a:lnTo>
                    <a:pt x="355" y="96"/>
                  </a:lnTo>
                  <a:lnTo>
                    <a:pt x="343" y="80"/>
                  </a:lnTo>
                  <a:lnTo>
                    <a:pt x="331" y="66"/>
                  </a:lnTo>
                  <a:lnTo>
                    <a:pt x="331" y="66"/>
                  </a:lnTo>
                  <a:lnTo>
                    <a:pt x="317" y="53"/>
                  </a:lnTo>
                  <a:lnTo>
                    <a:pt x="302" y="43"/>
                  </a:lnTo>
                  <a:lnTo>
                    <a:pt x="287" y="34"/>
                  </a:lnTo>
                  <a:lnTo>
                    <a:pt x="270" y="26"/>
                  </a:lnTo>
                  <a:lnTo>
                    <a:pt x="254" y="19"/>
                  </a:lnTo>
                  <a:lnTo>
                    <a:pt x="235" y="15"/>
                  </a:lnTo>
                  <a:lnTo>
                    <a:pt x="217" y="12"/>
                  </a:lnTo>
                  <a:lnTo>
                    <a:pt x="198" y="11"/>
                  </a:lnTo>
                  <a:lnTo>
                    <a:pt x="198"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0"/>
            <p:cNvSpPr>
              <a:spLocks noEditPoints="1"/>
            </p:cNvSpPr>
            <p:nvPr userDrawn="1"/>
          </p:nvSpPr>
          <p:spPr bwMode="auto">
            <a:xfrm>
              <a:off x="2688" y="1981"/>
              <a:ext cx="167" cy="167"/>
            </a:xfrm>
            <a:custGeom>
              <a:avLst/>
              <a:gdLst>
                <a:gd name="T0" fmla="*/ 151 w 334"/>
                <a:gd name="T1" fmla="*/ 335 h 335"/>
                <a:gd name="T2" fmla="*/ 104 w 334"/>
                <a:gd name="T3" fmla="*/ 322 h 335"/>
                <a:gd name="T4" fmla="*/ 61 w 334"/>
                <a:gd name="T5" fmla="*/ 298 h 335"/>
                <a:gd name="T6" fmla="*/ 38 w 334"/>
                <a:gd name="T7" fmla="*/ 274 h 335"/>
                <a:gd name="T8" fmla="*/ 13 w 334"/>
                <a:gd name="T9" fmla="*/ 232 h 335"/>
                <a:gd name="T10" fmla="*/ 1 w 334"/>
                <a:gd name="T11" fmla="*/ 185 h 335"/>
                <a:gd name="T12" fmla="*/ 1 w 334"/>
                <a:gd name="T13" fmla="*/ 151 h 335"/>
                <a:gd name="T14" fmla="*/ 13 w 334"/>
                <a:gd name="T15" fmla="*/ 104 h 335"/>
                <a:gd name="T16" fmla="*/ 38 w 334"/>
                <a:gd name="T17" fmla="*/ 61 h 335"/>
                <a:gd name="T18" fmla="*/ 61 w 334"/>
                <a:gd name="T19" fmla="*/ 38 h 335"/>
                <a:gd name="T20" fmla="*/ 104 w 334"/>
                <a:gd name="T21" fmla="*/ 13 h 335"/>
                <a:gd name="T22" fmla="*/ 151 w 334"/>
                <a:gd name="T23" fmla="*/ 2 h 335"/>
                <a:gd name="T24" fmla="*/ 185 w 334"/>
                <a:gd name="T25" fmla="*/ 2 h 335"/>
                <a:gd name="T26" fmla="*/ 232 w 334"/>
                <a:gd name="T27" fmla="*/ 13 h 335"/>
                <a:gd name="T28" fmla="*/ 273 w 334"/>
                <a:gd name="T29" fmla="*/ 38 h 335"/>
                <a:gd name="T30" fmla="*/ 297 w 334"/>
                <a:gd name="T31" fmla="*/ 61 h 335"/>
                <a:gd name="T32" fmla="*/ 322 w 334"/>
                <a:gd name="T33" fmla="*/ 104 h 335"/>
                <a:gd name="T34" fmla="*/ 334 w 334"/>
                <a:gd name="T35" fmla="*/ 151 h 335"/>
                <a:gd name="T36" fmla="*/ 334 w 334"/>
                <a:gd name="T37" fmla="*/ 185 h 335"/>
                <a:gd name="T38" fmla="*/ 322 w 334"/>
                <a:gd name="T39" fmla="*/ 232 h 335"/>
                <a:gd name="T40" fmla="*/ 297 w 334"/>
                <a:gd name="T41" fmla="*/ 274 h 335"/>
                <a:gd name="T42" fmla="*/ 273 w 334"/>
                <a:gd name="T43" fmla="*/ 298 h 335"/>
                <a:gd name="T44" fmla="*/ 232 w 334"/>
                <a:gd name="T45" fmla="*/ 322 h 335"/>
                <a:gd name="T46" fmla="*/ 185 w 334"/>
                <a:gd name="T47" fmla="*/ 335 h 335"/>
                <a:gd name="T48" fmla="*/ 167 w 334"/>
                <a:gd name="T49" fmla="*/ 11 h 335"/>
                <a:gd name="T50" fmla="*/ 136 w 334"/>
                <a:gd name="T51" fmla="*/ 14 h 335"/>
                <a:gd name="T52" fmla="*/ 94 w 334"/>
                <a:gd name="T53" fmla="*/ 29 h 335"/>
                <a:gd name="T54" fmla="*/ 57 w 334"/>
                <a:gd name="T55" fmla="*/ 57 h 335"/>
                <a:gd name="T56" fmla="*/ 37 w 334"/>
                <a:gd name="T57" fmla="*/ 81 h 335"/>
                <a:gd name="T58" fmla="*/ 18 w 334"/>
                <a:gd name="T59" fmla="*/ 123 h 335"/>
                <a:gd name="T60" fmla="*/ 11 w 334"/>
                <a:gd name="T61" fmla="*/ 168 h 335"/>
                <a:gd name="T62" fmla="*/ 14 w 334"/>
                <a:gd name="T63" fmla="*/ 199 h 335"/>
                <a:gd name="T64" fmla="*/ 29 w 334"/>
                <a:gd name="T65" fmla="*/ 241 h 335"/>
                <a:gd name="T66" fmla="*/ 57 w 334"/>
                <a:gd name="T67" fmla="*/ 278 h 335"/>
                <a:gd name="T68" fmla="*/ 81 w 334"/>
                <a:gd name="T69" fmla="*/ 298 h 335"/>
                <a:gd name="T70" fmla="*/ 122 w 334"/>
                <a:gd name="T71" fmla="*/ 317 h 335"/>
                <a:gd name="T72" fmla="*/ 167 w 334"/>
                <a:gd name="T73" fmla="*/ 324 h 335"/>
                <a:gd name="T74" fmla="*/ 198 w 334"/>
                <a:gd name="T75" fmla="*/ 321 h 335"/>
                <a:gd name="T76" fmla="*/ 241 w 334"/>
                <a:gd name="T77" fmla="*/ 306 h 335"/>
                <a:gd name="T78" fmla="*/ 278 w 334"/>
                <a:gd name="T79" fmla="*/ 278 h 335"/>
                <a:gd name="T80" fmla="*/ 297 w 334"/>
                <a:gd name="T81" fmla="*/ 255 h 335"/>
                <a:gd name="T82" fmla="*/ 317 w 334"/>
                <a:gd name="T83" fmla="*/ 214 h 335"/>
                <a:gd name="T84" fmla="*/ 324 w 334"/>
                <a:gd name="T85" fmla="*/ 168 h 335"/>
                <a:gd name="T86" fmla="*/ 320 w 334"/>
                <a:gd name="T87" fmla="*/ 136 h 335"/>
                <a:gd name="T88" fmla="*/ 306 w 334"/>
                <a:gd name="T89" fmla="*/ 94 h 335"/>
                <a:gd name="T90" fmla="*/ 278 w 334"/>
                <a:gd name="T91" fmla="*/ 57 h 335"/>
                <a:gd name="T92" fmla="*/ 254 w 334"/>
                <a:gd name="T93" fmla="*/ 37 h 335"/>
                <a:gd name="T94" fmla="*/ 213 w 334"/>
                <a:gd name="T95" fmla="*/ 18 h 335"/>
                <a:gd name="T96" fmla="*/ 167 w 334"/>
                <a:gd name="T97" fmla="*/ 11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4" h="335">
                  <a:moveTo>
                    <a:pt x="167" y="335"/>
                  </a:moveTo>
                  <a:lnTo>
                    <a:pt x="167" y="335"/>
                  </a:lnTo>
                  <a:lnTo>
                    <a:pt x="151" y="335"/>
                  </a:lnTo>
                  <a:lnTo>
                    <a:pt x="135" y="332"/>
                  </a:lnTo>
                  <a:lnTo>
                    <a:pt x="119" y="328"/>
                  </a:lnTo>
                  <a:lnTo>
                    <a:pt x="104" y="322"/>
                  </a:lnTo>
                  <a:lnTo>
                    <a:pt x="89" y="315"/>
                  </a:lnTo>
                  <a:lnTo>
                    <a:pt x="75" y="307"/>
                  </a:lnTo>
                  <a:lnTo>
                    <a:pt x="61" y="298"/>
                  </a:lnTo>
                  <a:lnTo>
                    <a:pt x="49" y="286"/>
                  </a:lnTo>
                  <a:lnTo>
                    <a:pt x="49" y="286"/>
                  </a:lnTo>
                  <a:lnTo>
                    <a:pt x="38" y="274"/>
                  </a:lnTo>
                  <a:lnTo>
                    <a:pt x="28" y="261"/>
                  </a:lnTo>
                  <a:lnTo>
                    <a:pt x="20" y="247"/>
                  </a:lnTo>
                  <a:lnTo>
                    <a:pt x="13" y="232"/>
                  </a:lnTo>
                  <a:lnTo>
                    <a:pt x="7" y="216"/>
                  </a:lnTo>
                  <a:lnTo>
                    <a:pt x="4" y="201"/>
                  </a:lnTo>
                  <a:lnTo>
                    <a:pt x="1" y="185"/>
                  </a:lnTo>
                  <a:lnTo>
                    <a:pt x="0" y="168"/>
                  </a:lnTo>
                  <a:lnTo>
                    <a:pt x="0" y="168"/>
                  </a:lnTo>
                  <a:lnTo>
                    <a:pt x="1" y="151"/>
                  </a:lnTo>
                  <a:lnTo>
                    <a:pt x="4" y="135"/>
                  </a:lnTo>
                  <a:lnTo>
                    <a:pt x="7" y="119"/>
                  </a:lnTo>
                  <a:lnTo>
                    <a:pt x="13" y="104"/>
                  </a:lnTo>
                  <a:lnTo>
                    <a:pt x="20" y="89"/>
                  </a:lnTo>
                  <a:lnTo>
                    <a:pt x="28" y="75"/>
                  </a:lnTo>
                  <a:lnTo>
                    <a:pt x="38" y="61"/>
                  </a:lnTo>
                  <a:lnTo>
                    <a:pt x="49" y="49"/>
                  </a:lnTo>
                  <a:lnTo>
                    <a:pt x="49" y="49"/>
                  </a:lnTo>
                  <a:lnTo>
                    <a:pt x="61" y="38"/>
                  </a:lnTo>
                  <a:lnTo>
                    <a:pt x="75" y="28"/>
                  </a:lnTo>
                  <a:lnTo>
                    <a:pt x="89" y="20"/>
                  </a:lnTo>
                  <a:lnTo>
                    <a:pt x="104" y="13"/>
                  </a:lnTo>
                  <a:lnTo>
                    <a:pt x="119" y="7"/>
                  </a:lnTo>
                  <a:lnTo>
                    <a:pt x="135" y="4"/>
                  </a:lnTo>
                  <a:lnTo>
                    <a:pt x="151" y="2"/>
                  </a:lnTo>
                  <a:lnTo>
                    <a:pt x="167" y="0"/>
                  </a:lnTo>
                  <a:lnTo>
                    <a:pt x="167" y="0"/>
                  </a:lnTo>
                  <a:lnTo>
                    <a:pt x="185" y="2"/>
                  </a:lnTo>
                  <a:lnTo>
                    <a:pt x="201" y="4"/>
                  </a:lnTo>
                  <a:lnTo>
                    <a:pt x="216" y="7"/>
                  </a:lnTo>
                  <a:lnTo>
                    <a:pt x="232" y="13"/>
                  </a:lnTo>
                  <a:lnTo>
                    <a:pt x="247" y="20"/>
                  </a:lnTo>
                  <a:lnTo>
                    <a:pt x="261" y="28"/>
                  </a:lnTo>
                  <a:lnTo>
                    <a:pt x="273" y="38"/>
                  </a:lnTo>
                  <a:lnTo>
                    <a:pt x="286" y="49"/>
                  </a:lnTo>
                  <a:lnTo>
                    <a:pt x="286" y="49"/>
                  </a:lnTo>
                  <a:lnTo>
                    <a:pt x="297" y="61"/>
                  </a:lnTo>
                  <a:lnTo>
                    <a:pt x="307" y="75"/>
                  </a:lnTo>
                  <a:lnTo>
                    <a:pt x="315" y="89"/>
                  </a:lnTo>
                  <a:lnTo>
                    <a:pt x="322" y="104"/>
                  </a:lnTo>
                  <a:lnTo>
                    <a:pt x="327" y="119"/>
                  </a:lnTo>
                  <a:lnTo>
                    <a:pt x="332" y="135"/>
                  </a:lnTo>
                  <a:lnTo>
                    <a:pt x="334" y="151"/>
                  </a:lnTo>
                  <a:lnTo>
                    <a:pt x="334" y="168"/>
                  </a:lnTo>
                  <a:lnTo>
                    <a:pt x="334" y="168"/>
                  </a:lnTo>
                  <a:lnTo>
                    <a:pt x="334" y="185"/>
                  </a:lnTo>
                  <a:lnTo>
                    <a:pt x="332" y="201"/>
                  </a:lnTo>
                  <a:lnTo>
                    <a:pt x="327" y="216"/>
                  </a:lnTo>
                  <a:lnTo>
                    <a:pt x="322" y="232"/>
                  </a:lnTo>
                  <a:lnTo>
                    <a:pt x="315" y="247"/>
                  </a:lnTo>
                  <a:lnTo>
                    <a:pt x="307" y="261"/>
                  </a:lnTo>
                  <a:lnTo>
                    <a:pt x="297" y="274"/>
                  </a:lnTo>
                  <a:lnTo>
                    <a:pt x="286" y="286"/>
                  </a:lnTo>
                  <a:lnTo>
                    <a:pt x="286" y="286"/>
                  </a:lnTo>
                  <a:lnTo>
                    <a:pt x="273" y="298"/>
                  </a:lnTo>
                  <a:lnTo>
                    <a:pt x="261" y="307"/>
                  </a:lnTo>
                  <a:lnTo>
                    <a:pt x="247" y="315"/>
                  </a:lnTo>
                  <a:lnTo>
                    <a:pt x="232" y="322"/>
                  </a:lnTo>
                  <a:lnTo>
                    <a:pt x="216" y="328"/>
                  </a:lnTo>
                  <a:lnTo>
                    <a:pt x="201" y="332"/>
                  </a:lnTo>
                  <a:lnTo>
                    <a:pt x="185" y="335"/>
                  </a:lnTo>
                  <a:lnTo>
                    <a:pt x="167" y="335"/>
                  </a:lnTo>
                  <a:lnTo>
                    <a:pt x="167" y="335"/>
                  </a:lnTo>
                  <a:close/>
                  <a:moveTo>
                    <a:pt x="167" y="11"/>
                  </a:moveTo>
                  <a:lnTo>
                    <a:pt x="167" y="11"/>
                  </a:lnTo>
                  <a:lnTo>
                    <a:pt x="152" y="12"/>
                  </a:lnTo>
                  <a:lnTo>
                    <a:pt x="136" y="14"/>
                  </a:lnTo>
                  <a:lnTo>
                    <a:pt x="122" y="18"/>
                  </a:lnTo>
                  <a:lnTo>
                    <a:pt x="107" y="23"/>
                  </a:lnTo>
                  <a:lnTo>
                    <a:pt x="94" y="29"/>
                  </a:lnTo>
                  <a:lnTo>
                    <a:pt x="81" y="37"/>
                  </a:lnTo>
                  <a:lnTo>
                    <a:pt x="68" y="47"/>
                  </a:lnTo>
                  <a:lnTo>
                    <a:pt x="57" y="57"/>
                  </a:lnTo>
                  <a:lnTo>
                    <a:pt x="57" y="57"/>
                  </a:lnTo>
                  <a:lnTo>
                    <a:pt x="46" y="68"/>
                  </a:lnTo>
                  <a:lnTo>
                    <a:pt x="37" y="81"/>
                  </a:lnTo>
                  <a:lnTo>
                    <a:pt x="29" y="94"/>
                  </a:lnTo>
                  <a:lnTo>
                    <a:pt x="23" y="108"/>
                  </a:lnTo>
                  <a:lnTo>
                    <a:pt x="18" y="123"/>
                  </a:lnTo>
                  <a:lnTo>
                    <a:pt x="14" y="136"/>
                  </a:lnTo>
                  <a:lnTo>
                    <a:pt x="12" y="153"/>
                  </a:lnTo>
                  <a:lnTo>
                    <a:pt x="11" y="168"/>
                  </a:lnTo>
                  <a:lnTo>
                    <a:pt x="11" y="168"/>
                  </a:lnTo>
                  <a:lnTo>
                    <a:pt x="12" y="184"/>
                  </a:lnTo>
                  <a:lnTo>
                    <a:pt x="14" y="199"/>
                  </a:lnTo>
                  <a:lnTo>
                    <a:pt x="18" y="214"/>
                  </a:lnTo>
                  <a:lnTo>
                    <a:pt x="23" y="227"/>
                  </a:lnTo>
                  <a:lnTo>
                    <a:pt x="29" y="241"/>
                  </a:lnTo>
                  <a:lnTo>
                    <a:pt x="37" y="255"/>
                  </a:lnTo>
                  <a:lnTo>
                    <a:pt x="46" y="267"/>
                  </a:lnTo>
                  <a:lnTo>
                    <a:pt x="57" y="278"/>
                  </a:lnTo>
                  <a:lnTo>
                    <a:pt x="57" y="278"/>
                  </a:lnTo>
                  <a:lnTo>
                    <a:pt x="68" y="288"/>
                  </a:lnTo>
                  <a:lnTo>
                    <a:pt x="81" y="298"/>
                  </a:lnTo>
                  <a:lnTo>
                    <a:pt x="94" y="306"/>
                  </a:lnTo>
                  <a:lnTo>
                    <a:pt x="107" y="313"/>
                  </a:lnTo>
                  <a:lnTo>
                    <a:pt x="122" y="317"/>
                  </a:lnTo>
                  <a:lnTo>
                    <a:pt x="136" y="321"/>
                  </a:lnTo>
                  <a:lnTo>
                    <a:pt x="152" y="323"/>
                  </a:lnTo>
                  <a:lnTo>
                    <a:pt x="167" y="324"/>
                  </a:lnTo>
                  <a:lnTo>
                    <a:pt x="167" y="324"/>
                  </a:lnTo>
                  <a:lnTo>
                    <a:pt x="183" y="323"/>
                  </a:lnTo>
                  <a:lnTo>
                    <a:pt x="198" y="321"/>
                  </a:lnTo>
                  <a:lnTo>
                    <a:pt x="213" y="317"/>
                  </a:lnTo>
                  <a:lnTo>
                    <a:pt x="227" y="313"/>
                  </a:lnTo>
                  <a:lnTo>
                    <a:pt x="241" y="306"/>
                  </a:lnTo>
                  <a:lnTo>
                    <a:pt x="254" y="298"/>
                  </a:lnTo>
                  <a:lnTo>
                    <a:pt x="266" y="288"/>
                  </a:lnTo>
                  <a:lnTo>
                    <a:pt x="278" y="278"/>
                  </a:lnTo>
                  <a:lnTo>
                    <a:pt x="278" y="278"/>
                  </a:lnTo>
                  <a:lnTo>
                    <a:pt x="288" y="267"/>
                  </a:lnTo>
                  <a:lnTo>
                    <a:pt x="297" y="255"/>
                  </a:lnTo>
                  <a:lnTo>
                    <a:pt x="306" y="241"/>
                  </a:lnTo>
                  <a:lnTo>
                    <a:pt x="312" y="227"/>
                  </a:lnTo>
                  <a:lnTo>
                    <a:pt x="317" y="214"/>
                  </a:lnTo>
                  <a:lnTo>
                    <a:pt x="320" y="199"/>
                  </a:lnTo>
                  <a:lnTo>
                    <a:pt x="323" y="184"/>
                  </a:lnTo>
                  <a:lnTo>
                    <a:pt x="324" y="168"/>
                  </a:lnTo>
                  <a:lnTo>
                    <a:pt x="324" y="168"/>
                  </a:lnTo>
                  <a:lnTo>
                    <a:pt x="323" y="153"/>
                  </a:lnTo>
                  <a:lnTo>
                    <a:pt x="320" y="136"/>
                  </a:lnTo>
                  <a:lnTo>
                    <a:pt x="317" y="123"/>
                  </a:lnTo>
                  <a:lnTo>
                    <a:pt x="312" y="108"/>
                  </a:lnTo>
                  <a:lnTo>
                    <a:pt x="306" y="94"/>
                  </a:lnTo>
                  <a:lnTo>
                    <a:pt x="297" y="81"/>
                  </a:lnTo>
                  <a:lnTo>
                    <a:pt x="288" y="68"/>
                  </a:lnTo>
                  <a:lnTo>
                    <a:pt x="278" y="57"/>
                  </a:lnTo>
                  <a:lnTo>
                    <a:pt x="278" y="57"/>
                  </a:lnTo>
                  <a:lnTo>
                    <a:pt x="266" y="47"/>
                  </a:lnTo>
                  <a:lnTo>
                    <a:pt x="254" y="37"/>
                  </a:lnTo>
                  <a:lnTo>
                    <a:pt x="241" y="29"/>
                  </a:lnTo>
                  <a:lnTo>
                    <a:pt x="227" y="23"/>
                  </a:lnTo>
                  <a:lnTo>
                    <a:pt x="213" y="18"/>
                  </a:lnTo>
                  <a:lnTo>
                    <a:pt x="198" y="14"/>
                  </a:lnTo>
                  <a:lnTo>
                    <a:pt x="183" y="12"/>
                  </a:lnTo>
                  <a:lnTo>
                    <a:pt x="167" y="11"/>
                  </a:lnTo>
                  <a:lnTo>
                    <a:pt x="167"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1"/>
            <p:cNvSpPr>
              <a:spLocks/>
            </p:cNvSpPr>
            <p:nvPr userDrawn="1"/>
          </p:nvSpPr>
          <p:spPr bwMode="auto">
            <a:xfrm>
              <a:off x="2684" y="2133"/>
              <a:ext cx="19" cy="19"/>
            </a:xfrm>
            <a:custGeom>
              <a:avLst/>
              <a:gdLst>
                <a:gd name="T0" fmla="*/ 8 w 39"/>
                <a:gd name="T1" fmla="*/ 40 h 40"/>
                <a:gd name="T2" fmla="*/ 0 w 39"/>
                <a:gd name="T3" fmla="*/ 33 h 40"/>
                <a:gd name="T4" fmla="*/ 32 w 39"/>
                <a:gd name="T5" fmla="*/ 0 h 40"/>
                <a:gd name="T6" fmla="*/ 39 w 39"/>
                <a:gd name="T7" fmla="*/ 9 h 40"/>
                <a:gd name="T8" fmla="*/ 8 w 39"/>
                <a:gd name="T9" fmla="*/ 40 h 40"/>
              </a:gdLst>
              <a:ahLst/>
              <a:cxnLst>
                <a:cxn ang="0">
                  <a:pos x="T0" y="T1"/>
                </a:cxn>
                <a:cxn ang="0">
                  <a:pos x="T2" y="T3"/>
                </a:cxn>
                <a:cxn ang="0">
                  <a:pos x="T4" y="T5"/>
                </a:cxn>
                <a:cxn ang="0">
                  <a:pos x="T6" y="T7"/>
                </a:cxn>
                <a:cxn ang="0">
                  <a:pos x="T8" y="T9"/>
                </a:cxn>
              </a:cxnLst>
              <a:rect l="0" t="0" r="r" b="b"/>
              <a:pathLst>
                <a:path w="39" h="40">
                  <a:moveTo>
                    <a:pt x="8" y="40"/>
                  </a:moveTo>
                  <a:lnTo>
                    <a:pt x="0" y="33"/>
                  </a:lnTo>
                  <a:lnTo>
                    <a:pt x="32" y="0"/>
                  </a:lnTo>
                  <a:lnTo>
                    <a:pt x="39" y="9"/>
                  </a:lnTo>
                  <a:lnTo>
                    <a:pt x="8"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2"/>
            <p:cNvSpPr>
              <a:spLocks noEditPoints="1"/>
            </p:cNvSpPr>
            <p:nvPr userDrawn="1"/>
          </p:nvSpPr>
          <p:spPr bwMode="auto">
            <a:xfrm>
              <a:off x="2553" y="2144"/>
              <a:ext cx="139" cy="139"/>
            </a:xfrm>
            <a:custGeom>
              <a:avLst/>
              <a:gdLst>
                <a:gd name="T0" fmla="*/ 27 w 278"/>
                <a:gd name="T1" fmla="*/ 279 h 279"/>
                <a:gd name="T2" fmla="*/ 27 w 278"/>
                <a:gd name="T3" fmla="*/ 279 h 279"/>
                <a:gd name="T4" fmla="*/ 20 w 278"/>
                <a:gd name="T5" fmla="*/ 278 h 279"/>
                <a:gd name="T6" fmla="*/ 15 w 278"/>
                <a:gd name="T7" fmla="*/ 275 h 279"/>
                <a:gd name="T8" fmla="*/ 4 w 278"/>
                <a:gd name="T9" fmla="*/ 264 h 279"/>
                <a:gd name="T10" fmla="*/ 4 w 278"/>
                <a:gd name="T11" fmla="*/ 264 h 279"/>
                <a:gd name="T12" fmla="*/ 1 w 278"/>
                <a:gd name="T13" fmla="*/ 258 h 279"/>
                <a:gd name="T14" fmla="*/ 0 w 278"/>
                <a:gd name="T15" fmla="*/ 253 h 279"/>
                <a:gd name="T16" fmla="*/ 0 w 278"/>
                <a:gd name="T17" fmla="*/ 253 h 279"/>
                <a:gd name="T18" fmla="*/ 1 w 278"/>
                <a:gd name="T19" fmla="*/ 246 h 279"/>
                <a:gd name="T20" fmla="*/ 4 w 278"/>
                <a:gd name="T21" fmla="*/ 240 h 279"/>
                <a:gd name="T22" fmla="*/ 239 w 278"/>
                <a:gd name="T23" fmla="*/ 5 h 279"/>
                <a:gd name="T24" fmla="*/ 239 w 278"/>
                <a:gd name="T25" fmla="*/ 5 h 279"/>
                <a:gd name="T26" fmla="*/ 245 w 278"/>
                <a:gd name="T27" fmla="*/ 2 h 279"/>
                <a:gd name="T28" fmla="*/ 252 w 278"/>
                <a:gd name="T29" fmla="*/ 0 h 279"/>
                <a:gd name="T30" fmla="*/ 252 w 278"/>
                <a:gd name="T31" fmla="*/ 0 h 279"/>
                <a:gd name="T32" fmla="*/ 258 w 278"/>
                <a:gd name="T33" fmla="*/ 2 h 279"/>
                <a:gd name="T34" fmla="*/ 263 w 278"/>
                <a:gd name="T35" fmla="*/ 5 h 279"/>
                <a:gd name="T36" fmla="*/ 274 w 278"/>
                <a:gd name="T37" fmla="*/ 15 h 279"/>
                <a:gd name="T38" fmla="*/ 274 w 278"/>
                <a:gd name="T39" fmla="*/ 15 h 279"/>
                <a:gd name="T40" fmla="*/ 276 w 278"/>
                <a:gd name="T41" fmla="*/ 18 h 279"/>
                <a:gd name="T42" fmla="*/ 277 w 278"/>
                <a:gd name="T43" fmla="*/ 21 h 279"/>
                <a:gd name="T44" fmla="*/ 278 w 278"/>
                <a:gd name="T45" fmla="*/ 28 h 279"/>
                <a:gd name="T46" fmla="*/ 277 w 278"/>
                <a:gd name="T47" fmla="*/ 34 h 279"/>
                <a:gd name="T48" fmla="*/ 276 w 278"/>
                <a:gd name="T49" fmla="*/ 37 h 279"/>
                <a:gd name="T50" fmla="*/ 274 w 278"/>
                <a:gd name="T51" fmla="*/ 40 h 279"/>
                <a:gd name="T52" fmla="*/ 39 w 278"/>
                <a:gd name="T53" fmla="*/ 275 h 279"/>
                <a:gd name="T54" fmla="*/ 39 w 278"/>
                <a:gd name="T55" fmla="*/ 275 h 279"/>
                <a:gd name="T56" fmla="*/ 33 w 278"/>
                <a:gd name="T57" fmla="*/ 278 h 279"/>
                <a:gd name="T58" fmla="*/ 27 w 278"/>
                <a:gd name="T59" fmla="*/ 279 h 279"/>
                <a:gd name="T60" fmla="*/ 27 w 278"/>
                <a:gd name="T61" fmla="*/ 279 h 279"/>
                <a:gd name="T62" fmla="*/ 252 w 278"/>
                <a:gd name="T63" fmla="*/ 11 h 279"/>
                <a:gd name="T64" fmla="*/ 252 w 278"/>
                <a:gd name="T65" fmla="*/ 11 h 279"/>
                <a:gd name="T66" fmla="*/ 250 w 278"/>
                <a:gd name="T67" fmla="*/ 12 h 279"/>
                <a:gd name="T68" fmla="*/ 247 w 278"/>
                <a:gd name="T69" fmla="*/ 13 h 279"/>
                <a:gd name="T70" fmla="*/ 12 w 278"/>
                <a:gd name="T71" fmla="*/ 248 h 279"/>
                <a:gd name="T72" fmla="*/ 12 w 278"/>
                <a:gd name="T73" fmla="*/ 248 h 279"/>
                <a:gd name="T74" fmla="*/ 11 w 278"/>
                <a:gd name="T75" fmla="*/ 250 h 279"/>
                <a:gd name="T76" fmla="*/ 10 w 278"/>
                <a:gd name="T77" fmla="*/ 253 h 279"/>
                <a:gd name="T78" fmla="*/ 10 w 278"/>
                <a:gd name="T79" fmla="*/ 253 h 279"/>
                <a:gd name="T80" fmla="*/ 11 w 278"/>
                <a:gd name="T81" fmla="*/ 255 h 279"/>
                <a:gd name="T82" fmla="*/ 12 w 278"/>
                <a:gd name="T83" fmla="*/ 257 h 279"/>
                <a:gd name="T84" fmla="*/ 23 w 278"/>
                <a:gd name="T85" fmla="*/ 267 h 279"/>
                <a:gd name="T86" fmla="*/ 23 w 278"/>
                <a:gd name="T87" fmla="*/ 267 h 279"/>
                <a:gd name="T88" fmla="*/ 25 w 278"/>
                <a:gd name="T89" fmla="*/ 269 h 279"/>
                <a:gd name="T90" fmla="*/ 27 w 278"/>
                <a:gd name="T91" fmla="*/ 269 h 279"/>
                <a:gd name="T92" fmla="*/ 30 w 278"/>
                <a:gd name="T93" fmla="*/ 269 h 279"/>
                <a:gd name="T94" fmla="*/ 31 w 278"/>
                <a:gd name="T95" fmla="*/ 267 h 279"/>
                <a:gd name="T96" fmla="*/ 267 w 278"/>
                <a:gd name="T97" fmla="*/ 31 h 279"/>
                <a:gd name="T98" fmla="*/ 267 w 278"/>
                <a:gd name="T99" fmla="*/ 31 h 279"/>
                <a:gd name="T100" fmla="*/ 268 w 278"/>
                <a:gd name="T101" fmla="*/ 30 h 279"/>
                <a:gd name="T102" fmla="*/ 268 w 278"/>
                <a:gd name="T103" fmla="*/ 28 h 279"/>
                <a:gd name="T104" fmla="*/ 268 w 278"/>
                <a:gd name="T105" fmla="*/ 25 h 279"/>
                <a:gd name="T106" fmla="*/ 267 w 278"/>
                <a:gd name="T107" fmla="*/ 23 h 279"/>
                <a:gd name="T108" fmla="*/ 257 w 278"/>
                <a:gd name="T109" fmla="*/ 13 h 279"/>
                <a:gd name="T110" fmla="*/ 257 w 278"/>
                <a:gd name="T111" fmla="*/ 13 h 279"/>
                <a:gd name="T112" fmla="*/ 254 w 278"/>
                <a:gd name="T113" fmla="*/ 12 h 279"/>
                <a:gd name="T114" fmla="*/ 252 w 278"/>
                <a:gd name="T115" fmla="*/ 11 h 279"/>
                <a:gd name="T116" fmla="*/ 252 w 278"/>
                <a:gd name="T117" fmla="*/ 11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8" h="279">
                  <a:moveTo>
                    <a:pt x="27" y="279"/>
                  </a:moveTo>
                  <a:lnTo>
                    <a:pt x="27" y="279"/>
                  </a:lnTo>
                  <a:lnTo>
                    <a:pt x="20" y="278"/>
                  </a:lnTo>
                  <a:lnTo>
                    <a:pt x="15" y="275"/>
                  </a:lnTo>
                  <a:lnTo>
                    <a:pt x="4" y="264"/>
                  </a:lnTo>
                  <a:lnTo>
                    <a:pt x="4" y="264"/>
                  </a:lnTo>
                  <a:lnTo>
                    <a:pt x="1" y="258"/>
                  </a:lnTo>
                  <a:lnTo>
                    <a:pt x="0" y="253"/>
                  </a:lnTo>
                  <a:lnTo>
                    <a:pt x="0" y="253"/>
                  </a:lnTo>
                  <a:lnTo>
                    <a:pt x="1" y="246"/>
                  </a:lnTo>
                  <a:lnTo>
                    <a:pt x="4" y="240"/>
                  </a:lnTo>
                  <a:lnTo>
                    <a:pt x="239" y="5"/>
                  </a:lnTo>
                  <a:lnTo>
                    <a:pt x="239" y="5"/>
                  </a:lnTo>
                  <a:lnTo>
                    <a:pt x="245" y="2"/>
                  </a:lnTo>
                  <a:lnTo>
                    <a:pt x="252" y="0"/>
                  </a:lnTo>
                  <a:lnTo>
                    <a:pt x="252" y="0"/>
                  </a:lnTo>
                  <a:lnTo>
                    <a:pt x="258" y="2"/>
                  </a:lnTo>
                  <a:lnTo>
                    <a:pt x="263" y="5"/>
                  </a:lnTo>
                  <a:lnTo>
                    <a:pt x="274" y="15"/>
                  </a:lnTo>
                  <a:lnTo>
                    <a:pt x="274" y="15"/>
                  </a:lnTo>
                  <a:lnTo>
                    <a:pt x="276" y="18"/>
                  </a:lnTo>
                  <a:lnTo>
                    <a:pt x="277" y="21"/>
                  </a:lnTo>
                  <a:lnTo>
                    <a:pt x="278" y="28"/>
                  </a:lnTo>
                  <a:lnTo>
                    <a:pt x="277" y="34"/>
                  </a:lnTo>
                  <a:lnTo>
                    <a:pt x="276" y="37"/>
                  </a:lnTo>
                  <a:lnTo>
                    <a:pt x="274" y="40"/>
                  </a:lnTo>
                  <a:lnTo>
                    <a:pt x="39" y="275"/>
                  </a:lnTo>
                  <a:lnTo>
                    <a:pt x="39" y="275"/>
                  </a:lnTo>
                  <a:lnTo>
                    <a:pt x="33" y="278"/>
                  </a:lnTo>
                  <a:lnTo>
                    <a:pt x="27" y="279"/>
                  </a:lnTo>
                  <a:lnTo>
                    <a:pt x="27" y="279"/>
                  </a:lnTo>
                  <a:close/>
                  <a:moveTo>
                    <a:pt x="252" y="11"/>
                  </a:moveTo>
                  <a:lnTo>
                    <a:pt x="252" y="11"/>
                  </a:lnTo>
                  <a:lnTo>
                    <a:pt x="250" y="12"/>
                  </a:lnTo>
                  <a:lnTo>
                    <a:pt x="247" y="13"/>
                  </a:lnTo>
                  <a:lnTo>
                    <a:pt x="12" y="248"/>
                  </a:lnTo>
                  <a:lnTo>
                    <a:pt x="12" y="248"/>
                  </a:lnTo>
                  <a:lnTo>
                    <a:pt x="11" y="250"/>
                  </a:lnTo>
                  <a:lnTo>
                    <a:pt x="10" y="253"/>
                  </a:lnTo>
                  <a:lnTo>
                    <a:pt x="10" y="253"/>
                  </a:lnTo>
                  <a:lnTo>
                    <a:pt x="11" y="255"/>
                  </a:lnTo>
                  <a:lnTo>
                    <a:pt x="12" y="257"/>
                  </a:lnTo>
                  <a:lnTo>
                    <a:pt x="23" y="267"/>
                  </a:lnTo>
                  <a:lnTo>
                    <a:pt x="23" y="267"/>
                  </a:lnTo>
                  <a:lnTo>
                    <a:pt x="25" y="269"/>
                  </a:lnTo>
                  <a:lnTo>
                    <a:pt x="27" y="269"/>
                  </a:lnTo>
                  <a:lnTo>
                    <a:pt x="30" y="269"/>
                  </a:lnTo>
                  <a:lnTo>
                    <a:pt x="31" y="267"/>
                  </a:lnTo>
                  <a:lnTo>
                    <a:pt x="267" y="31"/>
                  </a:lnTo>
                  <a:lnTo>
                    <a:pt x="267" y="31"/>
                  </a:lnTo>
                  <a:lnTo>
                    <a:pt x="268" y="30"/>
                  </a:lnTo>
                  <a:lnTo>
                    <a:pt x="268" y="28"/>
                  </a:lnTo>
                  <a:lnTo>
                    <a:pt x="268" y="25"/>
                  </a:lnTo>
                  <a:lnTo>
                    <a:pt x="267" y="23"/>
                  </a:lnTo>
                  <a:lnTo>
                    <a:pt x="257" y="13"/>
                  </a:lnTo>
                  <a:lnTo>
                    <a:pt x="257" y="13"/>
                  </a:lnTo>
                  <a:lnTo>
                    <a:pt x="254" y="12"/>
                  </a:lnTo>
                  <a:lnTo>
                    <a:pt x="252" y="11"/>
                  </a:lnTo>
                  <a:lnTo>
                    <a:pt x="252"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3"/>
            <p:cNvSpPr>
              <a:spLocks noEditPoints="1"/>
            </p:cNvSpPr>
            <p:nvPr userDrawn="1"/>
          </p:nvSpPr>
          <p:spPr bwMode="auto">
            <a:xfrm>
              <a:off x="3802" y="1982"/>
              <a:ext cx="224" cy="303"/>
            </a:xfrm>
            <a:custGeom>
              <a:avLst/>
              <a:gdLst>
                <a:gd name="T0" fmla="*/ 225 w 448"/>
                <a:gd name="T1" fmla="*/ 0 h 607"/>
                <a:gd name="T2" fmla="*/ 180 w 448"/>
                <a:gd name="T3" fmla="*/ 4 h 607"/>
                <a:gd name="T4" fmla="*/ 137 w 448"/>
                <a:gd name="T5" fmla="*/ 17 h 607"/>
                <a:gd name="T6" fmla="*/ 99 w 448"/>
                <a:gd name="T7" fmla="*/ 38 h 607"/>
                <a:gd name="T8" fmla="*/ 66 w 448"/>
                <a:gd name="T9" fmla="*/ 65 h 607"/>
                <a:gd name="T10" fmla="*/ 40 w 448"/>
                <a:gd name="T11" fmla="*/ 99 h 607"/>
                <a:gd name="T12" fmla="*/ 19 w 448"/>
                <a:gd name="T13" fmla="*/ 137 h 607"/>
                <a:gd name="T14" fmla="*/ 5 w 448"/>
                <a:gd name="T15" fmla="*/ 178 h 607"/>
                <a:gd name="T16" fmla="*/ 0 w 448"/>
                <a:gd name="T17" fmla="*/ 223 h 607"/>
                <a:gd name="T18" fmla="*/ 2 w 448"/>
                <a:gd name="T19" fmla="*/ 236 h 607"/>
                <a:gd name="T20" fmla="*/ 6 w 448"/>
                <a:gd name="T21" fmla="*/ 261 h 607"/>
                <a:gd name="T22" fmla="*/ 15 w 448"/>
                <a:gd name="T23" fmla="*/ 290 h 607"/>
                <a:gd name="T24" fmla="*/ 36 w 448"/>
                <a:gd name="T25" fmla="*/ 335 h 607"/>
                <a:gd name="T26" fmla="*/ 72 w 448"/>
                <a:gd name="T27" fmla="*/ 399 h 607"/>
                <a:gd name="T28" fmla="*/ 113 w 448"/>
                <a:gd name="T29" fmla="*/ 462 h 607"/>
                <a:gd name="T30" fmla="*/ 154 w 448"/>
                <a:gd name="T31" fmla="*/ 518 h 607"/>
                <a:gd name="T32" fmla="*/ 215 w 448"/>
                <a:gd name="T33" fmla="*/ 596 h 607"/>
                <a:gd name="T34" fmla="*/ 225 w 448"/>
                <a:gd name="T35" fmla="*/ 607 h 607"/>
                <a:gd name="T36" fmla="*/ 260 w 448"/>
                <a:gd name="T37" fmla="*/ 564 h 607"/>
                <a:gd name="T38" fmla="*/ 316 w 448"/>
                <a:gd name="T39" fmla="*/ 492 h 607"/>
                <a:gd name="T40" fmla="*/ 357 w 448"/>
                <a:gd name="T41" fmla="*/ 431 h 607"/>
                <a:gd name="T42" fmla="*/ 397 w 448"/>
                <a:gd name="T43" fmla="*/ 367 h 607"/>
                <a:gd name="T44" fmla="*/ 428 w 448"/>
                <a:gd name="T45" fmla="*/ 305 h 607"/>
                <a:gd name="T46" fmla="*/ 438 w 448"/>
                <a:gd name="T47" fmla="*/ 275 h 607"/>
                <a:gd name="T48" fmla="*/ 446 w 448"/>
                <a:gd name="T49" fmla="*/ 248 h 607"/>
                <a:gd name="T50" fmla="*/ 448 w 448"/>
                <a:gd name="T51" fmla="*/ 223 h 607"/>
                <a:gd name="T52" fmla="*/ 447 w 448"/>
                <a:gd name="T53" fmla="*/ 200 h 607"/>
                <a:gd name="T54" fmla="*/ 438 w 448"/>
                <a:gd name="T55" fmla="*/ 156 h 607"/>
                <a:gd name="T56" fmla="*/ 421 w 448"/>
                <a:gd name="T57" fmla="*/ 117 h 607"/>
                <a:gd name="T58" fmla="*/ 397 w 448"/>
                <a:gd name="T59" fmla="*/ 81 h 607"/>
                <a:gd name="T60" fmla="*/ 367 w 448"/>
                <a:gd name="T61" fmla="*/ 50 h 607"/>
                <a:gd name="T62" fmla="*/ 331 w 448"/>
                <a:gd name="T63" fmla="*/ 26 h 607"/>
                <a:gd name="T64" fmla="*/ 291 w 448"/>
                <a:gd name="T65" fmla="*/ 10 h 607"/>
                <a:gd name="T66" fmla="*/ 247 w 448"/>
                <a:gd name="T67" fmla="*/ 1 h 607"/>
                <a:gd name="T68" fmla="*/ 225 w 448"/>
                <a:gd name="T69" fmla="*/ 0 h 607"/>
                <a:gd name="T70" fmla="*/ 225 w 448"/>
                <a:gd name="T71" fmla="*/ 288 h 607"/>
                <a:gd name="T72" fmla="*/ 210 w 448"/>
                <a:gd name="T73" fmla="*/ 286 h 607"/>
                <a:gd name="T74" fmla="*/ 197 w 448"/>
                <a:gd name="T75" fmla="*/ 282 h 607"/>
                <a:gd name="T76" fmla="*/ 174 w 448"/>
                <a:gd name="T77" fmla="*/ 267 h 607"/>
                <a:gd name="T78" fmla="*/ 158 w 448"/>
                <a:gd name="T79" fmla="*/ 244 h 607"/>
                <a:gd name="T80" fmla="*/ 155 w 448"/>
                <a:gd name="T81" fmla="*/ 230 h 607"/>
                <a:gd name="T82" fmla="*/ 152 w 448"/>
                <a:gd name="T83" fmla="*/ 216 h 607"/>
                <a:gd name="T84" fmla="*/ 154 w 448"/>
                <a:gd name="T85" fmla="*/ 208 h 607"/>
                <a:gd name="T86" fmla="*/ 156 w 448"/>
                <a:gd name="T87" fmla="*/ 194 h 607"/>
                <a:gd name="T88" fmla="*/ 165 w 448"/>
                <a:gd name="T89" fmla="*/ 176 h 607"/>
                <a:gd name="T90" fmla="*/ 185 w 448"/>
                <a:gd name="T91" fmla="*/ 156 h 607"/>
                <a:gd name="T92" fmla="*/ 203 w 448"/>
                <a:gd name="T93" fmla="*/ 147 h 607"/>
                <a:gd name="T94" fmla="*/ 217 w 448"/>
                <a:gd name="T95" fmla="*/ 145 h 607"/>
                <a:gd name="T96" fmla="*/ 225 w 448"/>
                <a:gd name="T97" fmla="*/ 144 h 607"/>
                <a:gd name="T98" fmla="*/ 239 w 448"/>
                <a:gd name="T99" fmla="*/ 146 h 607"/>
                <a:gd name="T100" fmla="*/ 253 w 448"/>
                <a:gd name="T101" fmla="*/ 149 h 607"/>
                <a:gd name="T102" fmla="*/ 276 w 448"/>
                <a:gd name="T103" fmla="*/ 164 h 607"/>
                <a:gd name="T104" fmla="*/ 291 w 448"/>
                <a:gd name="T105" fmla="*/ 187 h 607"/>
                <a:gd name="T106" fmla="*/ 295 w 448"/>
                <a:gd name="T107" fmla="*/ 201 h 607"/>
                <a:gd name="T108" fmla="*/ 296 w 448"/>
                <a:gd name="T109" fmla="*/ 216 h 607"/>
                <a:gd name="T110" fmla="*/ 296 w 448"/>
                <a:gd name="T111" fmla="*/ 223 h 607"/>
                <a:gd name="T112" fmla="*/ 293 w 448"/>
                <a:gd name="T113" fmla="*/ 237 h 607"/>
                <a:gd name="T114" fmla="*/ 284 w 448"/>
                <a:gd name="T115" fmla="*/ 255 h 607"/>
                <a:gd name="T116" fmla="*/ 265 w 448"/>
                <a:gd name="T117" fmla="*/ 275 h 607"/>
                <a:gd name="T118" fmla="*/ 246 w 448"/>
                <a:gd name="T119" fmla="*/ 284 h 607"/>
                <a:gd name="T120" fmla="*/ 232 w 448"/>
                <a:gd name="T121" fmla="*/ 288 h 607"/>
                <a:gd name="T122" fmla="*/ 225 w 448"/>
                <a:gd name="T123" fmla="*/ 288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8" h="607">
                  <a:moveTo>
                    <a:pt x="225" y="0"/>
                  </a:moveTo>
                  <a:lnTo>
                    <a:pt x="225" y="0"/>
                  </a:lnTo>
                  <a:lnTo>
                    <a:pt x="202" y="1"/>
                  </a:lnTo>
                  <a:lnTo>
                    <a:pt x="180" y="4"/>
                  </a:lnTo>
                  <a:lnTo>
                    <a:pt x="158" y="10"/>
                  </a:lnTo>
                  <a:lnTo>
                    <a:pt x="137" y="17"/>
                  </a:lnTo>
                  <a:lnTo>
                    <a:pt x="118" y="26"/>
                  </a:lnTo>
                  <a:lnTo>
                    <a:pt x="99" y="38"/>
                  </a:lnTo>
                  <a:lnTo>
                    <a:pt x="82" y="50"/>
                  </a:lnTo>
                  <a:lnTo>
                    <a:pt x="66" y="65"/>
                  </a:lnTo>
                  <a:lnTo>
                    <a:pt x="52" y="81"/>
                  </a:lnTo>
                  <a:lnTo>
                    <a:pt x="40" y="99"/>
                  </a:lnTo>
                  <a:lnTo>
                    <a:pt x="28" y="117"/>
                  </a:lnTo>
                  <a:lnTo>
                    <a:pt x="19" y="137"/>
                  </a:lnTo>
                  <a:lnTo>
                    <a:pt x="11" y="156"/>
                  </a:lnTo>
                  <a:lnTo>
                    <a:pt x="5" y="178"/>
                  </a:lnTo>
                  <a:lnTo>
                    <a:pt x="2" y="200"/>
                  </a:lnTo>
                  <a:lnTo>
                    <a:pt x="0" y="223"/>
                  </a:lnTo>
                  <a:lnTo>
                    <a:pt x="0" y="223"/>
                  </a:lnTo>
                  <a:lnTo>
                    <a:pt x="2" y="236"/>
                  </a:lnTo>
                  <a:lnTo>
                    <a:pt x="4" y="248"/>
                  </a:lnTo>
                  <a:lnTo>
                    <a:pt x="6" y="261"/>
                  </a:lnTo>
                  <a:lnTo>
                    <a:pt x="11" y="275"/>
                  </a:lnTo>
                  <a:lnTo>
                    <a:pt x="15" y="290"/>
                  </a:lnTo>
                  <a:lnTo>
                    <a:pt x="21" y="305"/>
                  </a:lnTo>
                  <a:lnTo>
                    <a:pt x="36" y="335"/>
                  </a:lnTo>
                  <a:lnTo>
                    <a:pt x="53" y="367"/>
                  </a:lnTo>
                  <a:lnTo>
                    <a:pt x="72" y="399"/>
                  </a:lnTo>
                  <a:lnTo>
                    <a:pt x="91" y="431"/>
                  </a:lnTo>
                  <a:lnTo>
                    <a:pt x="113" y="462"/>
                  </a:lnTo>
                  <a:lnTo>
                    <a:pt x="134" y="492"/>
                  </a:lnTo>
                  <a:lnTo>
                    <a:pt x="154" y="518"/>
                  </a:lnTo>
                  <a:lnTo>
                    <a:pt x="189" y="564"/>
                  </a:lnTo>
                  <a:lnTo>
                    <a:pt x="215" y="596"/>
                  </a:lnTo>
                  <a:lnTo>
                    <a:pt x="225" y="607"/>
                  </a:lnTo>
                  <a:lnTo>
                    <a:pt x="225" y="607"/>
                  </a:lnTo>
                  <a:lnTo>
                    <a:pt x="234" y="596"/>
                  </a:lnTo>
                  <a:lnTo>
                    <a:pt x="260" y="564"/>
                  </a:lnTo>
                  <a:lnTo>
                    <a:pt x="295" y="518"/>
                  </a:lnTo>
                  <a:lnTo>
                    <a:pt x="316" y="492"/>
                  </a:lnTo>
                  <a:lnTo>
                    <a:pt x="337" y="462"/>
                  </a:lnTo>
                  <a:lnTo>
                    <a:pt x="357" y="431"/>
                  </a:lnTo>
                  <a:lnTo>
                    <a:pt x="377" y="399"/>
                  </a:lnTo>
                  <a:lnTo>
                    <a:pt x="397" y="367"/>
                  </a:lnTo>
                  <a:lnTo>
                    <a:pt x="413" y="335"/>
                  </a:lnTo>
                  <a:lnTo>
                    <a:pt x="428" y="305"/>
                  </a:lnTo>
                  <a:lnTo>
                    <a:pt x="434" y="290"/>
                  </a:lnTo>
                  <a:lnTo>
                    <a:pt x="438" y="275"/>
                  </a:lnTo>
                  <a:lnTo>
                    <a:pt x="443" y="261"/>
                  </a:lnTo>
                  <a:lnTo>
                    <a:pt x="446" y="248"/>
                  </a:lnTo>
                  <a:lnTo>
                    <a:pt x="447" y="236"/>
                  </a:lnTo>
                  <a:lnTo>
                    <a:pt x="448" y="223"/>
                  </a:lnTo>
                  <a:lnTo>
                    <a:pt x="448" y="223"/>
                  </a:lnTo>
                  <a:lnTo>
                    <a:pt x="447" y="200"/>
                  </a:lnTo>
                  <a:lnTo>
                    <a:pt x="444" y="178"/>
                  </a:lnTo>
                  <a:lnTo>
                    <a:pt x="438" y="156"/>
                  </a:lnTo>
                  <a:lnTo>
                    <a:pt x="430" y="137"/>
                  </a:lnTo>
                  <a:lnTo>
                    <a:pt x="421" y="117"/>
                  </a:lnTo>
                  <a:lnTo>
                    <a:pt x="410" y="99"/>
                  </a:lnTo>
                  <a:lnTo>
                    <a:pt x="397" y="81"/>
                  </a:lnTo>
                  <a:lnTo>
                    <a:pt x="383" y="65"/>
                  </a:lnTo>
                  <a:lnTo>
                    <a:pt x="367" y="50"/>
                  </a:lnTo>
                  <a:lnTo>
                    <a:pt x="349" y="38"/>
                  </a:lnTo>
                  <a:lnTo>
                    <a:pt x="331" y="26"/>
                  </a:lnTo>
                  <a:lnTo>
                    <a:pt x="311" y="17"/>
                  </a:lnTo>
                  <a:lnTo>
                    <a:pt x="291" y="10"/>
                  </a:lnTo>
                  <a:lnTo>
                    <a:pt x="270" y="4"/>
                  </a:lnTo>
                  <a:lnTo>
                    <a:pt x="247" y="1"/>
                  </a:lnTo>
                  <a:lnTo>
                    <a:pt x="225" y="0"/>
                  </a:lnTo>
                  <a:lnTo>
                    <a:pt x="225" y="0"/>
                  </a:lnTo>
                  <a:close/>
                  <a:moveTo>
                    <a:pt x="225" y="288"/>
                  </a:moveTo>
                  <a:lnTo>
                    <a:pt x="225" y="288"/>
                  </a:lnTo>
                  <a:lnTo>
                    <a:pt x="217" y="288"/>
                  </a:lnTo>
                  <a:lnTo>
                    <a:pt x="210" y="286"/>
                  </a:lnTo>
                  <a:lnTo>
                    <a:pt x="203" y="284"/>
                  </a:lnTo>
                  <a:lnTo>
                    <a:pt x="197" y="282"/>
                  </a:lnTo>
                  <a:lnTo>
                    <a:pt x="185" y="275"/>
                  </a:lnTo>
                  <a:lnTo>
                    <a:pt x="174" y="267"/>
                  </a:lnTo>
                  <a:lnTo>
                    <a:pt x="165" y="255"/>
                  </a:lnTo>
                  <a:lnTo>
                    <a:pt x="158" y="244"/>
                  </a:lnTo>
                  <a:lnTo>
                    <a:pt x="156" y="237"/>
                  </a:lnTo>
                  <a:lnTo>
                    <a:pt x="155" y="230"/>
                  </a:lnTo>
                  <a:lnTo>
                    <a:pt x="154" y="223"/>
                  </a:lnTo>
                  <a:lnTo>
                    <a:pt x="152" y="216"/>
                  </a:lnTo>
                  <a:lnTo>
                    <a:pt x="152" y="216"/>
                  </a:lnTo>
                  <a:lnTo>
                    <a:pt x="154" y="208"/>
                  </a:lnTo>
                  <a:lnTo>
                    <a:pt x="155" y="201"/>
                  </a:lnTo>
                  <a:lnTo>
                    <a:pt x="156" y="194"/>
                  </a:lnTo>
                  <a:lnTo>
                    <a:pt x="158" y="187"/>
                  </a:lnTo>
                  <a:lnTo>
                    <a:pt x="165" y="176"/>
                  </a:lnTo>
                  <a:lnTo>
                    <a:pt x="174" y="164"/>
                  </a:lnTo>
                  <a:lnTo>
                    <a:pt x="185" y="156"/>
                  </a:lnTo>
                  <a:lnTo>
                    <a:pt x="197" y="149"/>
                  </a:lnTo>
                  <a:lnTo>
                    <a:pt x="203" y="147"/>
                  </a:lnTo>
                  <a:lnTo>
                    <a:pt x="210" y="146"/>
                  </a:lnTo>
                  <a:lnTo>
                    <a:pt x="217" y="145"/>
                  </a:lnTo>
                  <a:lnTo>
                    <a:pt x="225" y="144"/>
                  </a:lnTo>
                  <a:lnTo>
                    <a:pt x="225" y="144"/>
                  </a:lnTo>
                  <a:lnTo>
                    <a:pt x="232" y="145"/>
                  </a:lnTo>
                  <a:lnTo>
                    <a:pt x="239" y="146"/>
                  </a:lnTo>
                  <a:lnTo>
                    <a:pt x="246" y="147"/>
                  </a:lnTo>
                  <a:lnTo>
                    <a:pt x="253" y="149"/>
                  </a:lnTo>
                  <a:lnTo>
                    <a:pt x="265" y="156"/>
                  </a:lnTo>
                  <a:lnTo>
                    <a:pt x="276" y="164"/>
                  </a:lnTo>
                  <a:lnTo>
                    <a:pt x="284" y="176"/>
                  </a:lnTo>
                  <a:lnTo>
                    <a:pt x="291" y="187"/>
                  </a:lnTo>
                  <a:lnTo>
                    <a:pt x="293" y="194"/>
                  </a:lnTo>
                  <a:lnTo>
                    <a:pt x="295" y="201"/>
                  </a:lnTo>
                  <a:lnTo>
                    <a:pt x="296" y="208"/>
                  </a:lnTo>
                  <a:lnTo>
                    <a:pt x="296" y="216"/>
                  </a:lnTo>
                  <a:lnTo>
                    <a:pt x="296" y="216"/>
                  </a:lnTo>
                  <a:lnTo>
                    <a:pt x="296" y="223"/>
                  </a:lnTo>
                  <a:lnTo>
                    <a:pt x="295" y="230"/>
                  </a:lnTo>
                  <a:lnTo>
                    <a:pt x="293" y="237"/>
                  </a:lnTo>
                  <a:lnTo>
                    <a:pt x="291" y="244"/>
                  </a:lnTo>
                  <a:lnTo>
                    <a:pt x="284" y="255"/>
                  </a:lnTo>
                  <a:lnTo>
                    <a:pt x="276" y="267"/>
                  </a:lnTo>
                  <a:lnTo>
                    <a:pt x="265" y="275"/>
                  </a:lnTo>
                  <a:lnTo>
                    <a:pt x="253" y="282"/>
                  </a:lnTo>
                  <a:lnTo>
                    <a:pt x="246" y="284"/>
                  </a:lnTo>
                  <a:lnTo>
                    <a:pt x="239" y="286"/>
                  </a:lnTo>
                  <a:lnTo>
                    <a:pt x="232" y="288"/>
                  </a:lnTo>
                  <a:lnTo>
                    <a:pt x="225" y="288"/>
                  </a:lnTo>
                  <a:lnTo>
                    <a:pt x="225" y="288"/>
                  </a:lnTo>
                  <a:close/>
                </a:path>
              </a:pathLst>
            </a:custGeom>
            <a:noFill/>
            <a:ln w="1111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14"/>
            <p:cNvSpPr>
              <a:spLocks/>
            </p:cNvSpPr>
            <p:nvPr userDrawn="1"/>
          </p:nvSpPr>
          <p:spPr bwMode="auto">
            <a:xfrm>
              <a:off x="3179" y="2138"/>
              <a:ext cx="294" cy="123"/>
            </a:xfrm>
            <a:custGeom>
              <a:avLst/>
              <a:gdLst>
                <a:gd name="T0" fmla="*/ 587 w 587"/>
                <a:gd name="T1" fmla="*/ 242 h 244"/>
                <a:gd name="T2" fmla="*/ 577 w 587"/>
                <a:gd name="T3" fmla="*/ 226 h 244"/>
                <a:gd name="T4" fmla="*/ 570 w 587"/>
                <a:gd name="T5" fmla="*/ 207 h 244"/>
                <a:gd name="T6" fmla="*/ 562 w 587"/>
                <a:gd name="T7" fmla="*/ 169 h 244"/>
                <a:gd name="T8" fmla="*/ 561 w 587"/>
                <a:gd name="T9" fmla="*/ 138 h 244"/>
                <a:gd name="T10" fmla="*/ 561 w 587"/>
                <a:gd name="T11" fmla="*/ 82 h 244"/>
                <a:gd name="T12" fmla="*/ 560 w 587"/>
                <a:gd name="T13" fmla="*/ 74 h 244"/>
                <a:gd name="T14" fmla="*/ 557 w 587"/>
                <a:gd name="T15" fmla="*/ 58 h 244"/>
                <a:gd name="T16" fmla="*/ 551 w 587"/>
                <a:gd name="T17" fmla="*/ 43 h 244"/>
                <a:gd name="T18" fmla="*/ 541 w 587"/>
                <a:gd name="T19" fmla="*/ 30 h 244"/>
                <a:gd name="T20" fmla="*/ 531 w 587"/>
                <a:gd name="T21" fmla="*/ 18 h 244"/>
                <a:gd name="T22" fmla="*/ 517 w 587"/>
                <a:gd name="T23" fmla="*/ 9 h 244"/>
                <a:gd name="T24" fmla="*/ 502 w 587"/>
                <a:gd name="T25" fmla="*/ 3 h 244"/>
                <a:gd name="T26" fmla="*/ 486 w 587"/>
                <a:gd name="T27" fmla="*/ 0 h 244"/>
                <a:gd name="T28" fmla="*/ 82 w 587"/>
                <a:gd name="T29" fmla="*/ 0 h 244"/>
                <a:gd name="T30" fmla="*/ 74 w 587"/>
                <a:gd name="T31" fmla="*/ 0 h 244"/>
                <a:gd name="T32" fmla="*/ 57 w 587"/>
                <a:gd name="T33" fmla="*/ 3 h 244"/>
                <a:gd name="T34" fmla="*/ 43 w 587"/>
                <a:gd name="T35" fmla="*/ 9 h 244"/>
                <a:gd name="T36" fmla="*/ 30 w 587"/>
                <a:gd name="T37" fmla="*/ 18 h 244"/>
                <a:gd name="T38" fmla="*/ 18 w 587"/>
                <a:gd name="T39" fmla="*/ 30 h 244"/>
                <a:gd name="T40" fmla="*/ 9 w 587"/>
                <a:gd name="T41" fmla="*/ 43 h 244"/>
                <a:gd name="T42" fmla="*/ 3 w 587"/>
                <a:gd name="T43" fmla="*/ 58 h 244"/>
                <a:gd name="T44" fmla="*/ 0 w 587"/>
                <a:gd name="T45" fmla="*/ 74 h 244"/>
                <a:gd name="T46" fmla="*/ 0 w 587"/>
                <a:gd name="T47" fmla="*/ 124 h 244"/>
                <a:gd name="T48" fmla="*/ 0 w 587"/>
                <a:gd name="T49" fmla="*/ 134 h 244"/>
                <a:gd name="T50" fmla="*/ 3 w 587"/>
                <a:gd name="T51" fmla="*/ 150 h 244"/>
                <a:gd name="T52" fmla="*/ 9 w 587"/>
                <a:gd name="T53" fmla="*/ 165 h 244"/>
                <a:gd name="T54" fmla="*/ 18 w 587"/>
                <a:gd name="T55" fmla="*/ 177 h 244"/>
                <a:gd name="T56" fmla="*/ 30 w 587"/>
                <a:gd name="T57" fmla="*/ 189 h 244"/>
                <a:gd name="T58" fmla="*/ 43 w 587"/>
                <a:gd name="T59" fmla="*/ 197 h 244"/>
                <a:gd name="T60" fmla="*/ 57 w 587"/>
                <a:gd name="T61" fmla="*/ 204 h 244"/>
                <a:gd name="T62" fmla="*/ 74 w 587"/>
                <a:gd name="T63" fmla="*/ 207 h 244"/>
                <a:gd name="T64" fmla="*/ 478 w 587"/>
                <a:gd name="T65" fmla="*/ 207 h 244"/>
                <a:gd name="T66" fmla="*/ 486 w 587"/>
                <a:gd name="T67" fmla="*/ 207 h 244"/>
                <a:gd name="T68" fmla="*/ 502 w 587"/>
                <a:gd name="T69" fmla="*/ 204 h 244"/>
                <a:gd name="T70" fmla="*/ 509 w 587"/>
                <a:gd name="T71" fmla="*/ 202 h 244"/>
                <a:gd name="T72" fmla="*/ 531 w 587"/>
                <a:gd name="T73" fmla="*/ 210 h 244"/>
                <a:gd name="T74" fmla="*/ 568 w 587"/>
                <a:gd name="T75" fmla="*/ 230 h 244"/>
                <a:gd name="T76" fmla="*/ 586 w 587"/>
                <a:gd name="T77" fmla="*/ 244 h 244"/>
                <a:gd name="T78" fmla="*/ 587 w 587"/>
                <a:gd name="T79" fmla="*/ 244 h 244"/>
                <a:gd name="T80" fmla="*/ 587 w 587"/>
                <a:gd name="T81" fmla="*/ 242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87" h="244">
                  <a:moveTo>
                    <a:pt x="587" y="242"/>
                  </a:moveTo>
                  <a:lnTo>
                    <a:pt x="587" y="242"/>
                  </a:lnTo>
                  <a:lnTo>
                    <a:pt x="582" y="235"/>
                  </a:lnTo>
                  <a:lnTo>
                    <a:pt x="577" y="226"/>
                  </a:lnTo>
                  <a:lnTo>
                    <a:pt x="574" y="217"/>
                  </a:lnTo>
                  <a:lnTo>
                    <a:pt x="570" y="207"/>
                  </a:lnTo>
                  <a:lnTo>
                    <a:pt x="566" y="188"/>
                  </a:lnTo>
                  <a:lnTo>
                    <a:pt x="562" y="169"/>
                  </a:lnTo>
                  <a:lnTo>
                    <a:pt x="561" y="152"/>
                  </a:lnTo>
                  <a:lnTo>
                    <a:pt x="561" y="138"/>
                  </a:lnTo>
                  <a:lnTo>
                    <a:pt x="561" y="124"/>
                  </a:lnTo>
                  <a:lnTo>
                    <a:pt x="561" y="82"/>
                  </a:lnTo>
                  <a:lnTo>
                    <a:pt x="561" y="82"/>
                  </a:lnTo>
                  <a:lnTo>
                    <a:pt x="560" y="74"/>
                  </a:lnTo>
                  <a:lnTo>
                    <a:pt x="559" y="66"/>
                  </a:lnTo>
                  <a:lnTo>
                    <a:pt x="557" y="58"/>
                  </a:lnTo>
                  <a:lnTo>
                    <a:pt x="554" y="50"/>
                  </a:lnTo>
                  <a:lnTo>
                    <a:pt x="551" y="43"/>
                  </a:lnTo>
                  <a:lnTo>
                    <a:pt x="547" y="36"/>
                  </a:lnTo>
                  <a:lnTo>
                    <a:pt x="541" y="30"/>
                  </a:lnTo>
                  <a:lnTo>
                    <a:pt x="537" y="24"/>
                  </a:lnTo>
                  <a:lnTo>
                    <a:pt x="531" y="18"/>
                  </a:lnTo>
                  <a:lnTo>
                    <a:pt x="524" y="14"/>
                  </a:lnTo>
                  <a:lnTo>
                    <a:pt x="517" y="9"/>
                  </a:lnTo>
                  <a:lnTo>
                    <a:pt x="510" y="6"/>
                  </a:lnTo>
                  <a:lnTo>
                    <a:pt x="502" y="3"/>
                  </a:lnTo>
                  <a:lnTo>
                    <a:pt x="495" y="1"/>
                  </a:lnTo>
                  <a:lnTo>
                    <a:pt x="486" y="0"/>
                  </a:lnTo>
                  <a:lnTo>
                    <a:pt x="478" y="0"/>
                  </a:lnTo>
                  <a:lnTo>
                    <a:pt x="82" y="0"/>
                  </a:lnTo>
                  <a:lnTo>
                    <a:pt x="82" y="0"/>
                  </a:lnTo>
                  <a:lnTo>
                    <a:pt x="74" y="0"/>
                  </a:lnTo>
                  <a:lnTo>
                    <a:pt x="66" y="1"/>
                  </a:lnTo>
                  <a:lnTo>
                    <a:pt x="57" y="3"/>
                  </a:lnTo>
                  <a:lnTo>
                    <a:pt x="49" y="6"/>
                  </a:lnTo>
                  <a:lnTo>
                    <a:pt x="43" y="9"/>
                  </a:lnTo>
                  <a:lnTo>
                    <a:pt x="36" y="14"/>
                  </a:lnTo>
                  <a:lnTo>
                    <a:pt x="30" y="18"/>
                  </a:lnTo>
                  <a:lnTo>
                    <a:pt x="24" y="24"/>
                  </a:lnTo>
                  <a:lnTo>
                    <a:pt x="18" y="30"/>
                  </a:lnTo>
                  <a:lnTo>
                    <a:pt x="14" y="36"/>
                  </a:lnTo>
                  <a:lnTo>
                    <a:pt x="9" y="43"/>
                  </a:lnTo>
                  <a:lnTo>
                    <a:pt x="6" y="50"/>
                  </a:lnTo>
                  <a:lnTo>
                    <a:pt x="3" y="58"/>
                  </a:lnTo>
                  <a:lnTo>
                    <a:pt x="1" y="66"/>
                  </a:lnTo>
                  <a:lnTo>
                    <a:pt x="0" y="74"/>
                  </a:lnTo>
                  <a:lnTo>
                    <a:pt x="0" y="82"/>
                  </a:lnTo>
                  <a:lnTo>
                    <a:pt x="0" y="124"/>
                  </a:lnTo>
                  <a:lnTo>
                    <a:pt x="0" y="124"/>
                  </a:lnTo>
                  <a:lnTo>
                    <a:pt x="0" y="134"/>
                  </a:lnTo>
                  <a:lnTo>
                    <a:pt x="1" y="142"/>
                  </a:lnTo>
                  <a:lnTo>
                    <a:pt x="3" y="150"/>
                  </a:lnTo>
                  <a:lnTo>
                    <a:pt x="6" y="157"/>
                  </a:lnTo>
                  <a:lnTo>
                    <a:pt x="9" y="165"/>
                  </a:lnTo>
                  <a:lnTo>
                    <a:pt x="14" y="171"/>
                  </a:lnTo>
                  <a:lnTo>
                    <a:pt x="18" y="177"/>
                  </a:lnTo>
                  <a:lnTo>
                    <a:pt x="24" y="183"/>
                  </a:lnTo>
                  <a:lnTo>
                    <a:pt x="30" y="189"/>
                  </a:lnTo>
                  <a:lnTo>
                    <a:pt x="36" y="194"/>
                  </a:lnTo>
                  <a:lnTo>
                    <a:pt x="43" y="197"/>
                  </a:lnTo>
                  <a:lnTo>
                    <a:pt x="49" y="200"/>
                  </a:lnTo>
                  <a:lnTo>
                    <a:pt x="57" y="204"/>
                  </a:lnTo>
                  <a:lnTo>
                    <a:pt x="66" y="206"/>
                  </a:lnTo>
                  <a:lnTo>
                    <a:pt x="74" y="207"/>
                  </a:lnTo>
                  <a:lnTo>
                    <a:pt x="82" y="207"/>
                  </a:lnTo>
                  <a:lnTo>
                    <a:pt x="478" y="207"/>
                  </a:lnTo>
                  <a:lnTo>
                    <a:pt x="478" y="207"/>
                  </a:lnTo>
                  <a:lnTo>
                    <a:pt x="486" y="207"/>
                  </a:lnTo>
                  <a:lnTo>
                    <a:pt x="494" y="206"/>
                  </a:lnTo>
                  <a:lnTo>
                    <a:pt x="502" y="204"/>
                  </a:lnTo>
                  <a:lnTo>
                    <a:pt x="509" y="202"/>
                  </a:lnTo>
                  <a:lnTo>
                    <a:pt x="509" y="202"/>
                  </a:lnTo>
                  <a:lnTo>
                    <a:pt x="521" y="205"/>
                  </a:lnTo>
                  <a:lnTo>
                    <a:pt x="531" y="210"/>
                  </a:lnTo>
                  <a:lnTo>
                    <a:pt x="549" y="219"/>
                  </a:lnTo>
                  <a:lnTo>
                    <a:pt x="568" y="230"/>
                  </a:lnTo>
                  <a:lnTo>
                    <a:pt x="586" y="244"/>
                  </a:lnTo>
                  <a:lnTo>
                    <a:pt x="586" y="244"/>
                  </a:lnTo>
                  <a:lnTo>
                    <a:pt x="587" y="244"/>
                  </a:lnTo>
                  <a:lnTo>
                    <a:pt x="587" y="244"/>
                  </a:lnTo>
                  <a:lnTo>
                    <a:pt x="587" y="242"/>
                  </a:lnTo>
                  <a:lnTo>
                    <a:pt x="587" y="242"/>
                  </a:lnTo>
                  <a:close/>
                </a:path>
              </a:pathLst>
            </a:custGeom>
            <a:noFill/>
            <a:ln w="1111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5"/>
            <p:cNvSpPr>
              <a:spLocks/>
            </p:cNvSpPr>
            <p:nvPr userDrawn="1"/>
          </p:nvSpPr>
          <p:spPr bwMode="auto">
            <a:xfrm>
              <a:off x="3159" y="2004"/>
              <a:ext cx="294" cy="122"/>
            </a:xfrm>
            <a:custGeom>
              <a:avLst/>
              <a:gdLst>
                <a:gd name="T0" fmla="*/ 0 w 587"/>
                <a:gd name="T1" fmla="*/ 243 h 244"/>
                <a:gd name="T2" fmla="*/ 10 w 587"/>
                <a:gd name="T3" fmla="*/ 227 h 244"/>
                <a:gd name="T4" fmla="*/ 17 w 587"/>
                <a:gd name="T5" fmla="*/ 208 h 244"/>
                <a:gd name="T6" fmla="*/ 25 w 587"/>
                <a:gd name="T7" fmla="*/ 170 h 244"/>
                <a:gd name="T8" fmla="*/ 26 w 587"/>
                <a:gd name="T9" fmla="*/ 139 h 244"/>
                <a:gd name="T10" fmla="*/ 26 w 587"/>
                <a:gd name="T11" fmla="*/ 82 h 244"/>
                <a:gd name="T12" fmla="*/ 27 w 587"/>
                <a:gd name="T13" fmla="*/ 74 h 244"/>
                <a:gd name="T14" fmla="*/ 30 w 587"/>
                <a:gd name="T15" fmla="*/ 58 h 244"/>
                <a:gd name="T16" fmla="*/ 36 w 587"/>
                <a:gd name="T17" fmla="*/ 43 h 244"/>
                <a:gd name="T18" fmla="*/ 46 w 587"/>
                <a:gd name="T19" fmla="*/ 29 h 244"/>
                <a:gd name="T20" fmla="*/ 56 w 587"/>
                <a:gd name="T21" fmla="*/ 19 h 244"/>
                <a:gd name="T22" fmla="*/ 70 w 587"/>
                <a:gd name="T23" fmla="*/ 10 h 244"/>
                <a:gd name="T24" fmla="*/ 85 w 587"/>
                <a:gd name="T25" fmla="*/ 4 h 244"/>
                <a:gd name="T26" fmla="*/ 101 w 587"/>
                <a:gd name="T27" fmla="*/ 1 h 244"/>
                <a:gd name="T28" fmla="*/ 505 w 587"/>
                <a:gd name="T29" fmla="*/ 0 h 244"/>
                <a:gd name="T30" fmla="*/ 513 w 587"/>
                <a:gd name="T31" fmla="*/ 1 h 244"/>
                <a:gd name="T32" fmla="*/ 529 w 587"/>
                <a:gd name="T33" fmla="*/ 4 h 244"/>
                <a:gd name="T34" fmla="*/ 544 w 587"/>
                <a:gd name="T35" fmla="*/ 10 h 244"/>
                <a:gd name="T36" fmla="*/ 557 w 587"/>
                <a:gd name="T37" fmla="*/ 19 h 244"/>
                <a:gd name="T38" fmla="*/ 569 w 587"/>
                <a:gd name="T39" fmla="*/ 29 h 244"/>
                <a:gd name="T40" fmla="*/ 578 w 587"/>
                <a:gd name="T41" fmla="*/ 43 h 244"/>
                <a:gd name="T42" fmla="*/ 584 w 587"/>
                <a:gd name="T43" fmla="*/ 58 h 244"/>
                <a:gd name="T44" fmla="*/ 587 w 587"/>
                <a:gd name="T45" fmla="*/ 74 h 244"/>
                <a:gd name="T46" fmla="*/ 587 w 587"/>
                <a:gd name="T47" fmla="*/ 125 h 244"/>
                <a:gd name="T48" fmla="*/ 587 w 587"/>
                <a:gd name="T49" fmla="*/ 133 h 244"/>
                <a:gd name="T50" fmla="*/ 584 w 587"/>
                <a:gd name="T51" fmla="*/ 149 h 244"/>
                <a:gd name="T52" fmla="*/ 578 w 587"/>
                <a:gd name="T53" fmla="*/ 164 h 244"/>
                <a:gd name="T54" fmla="*/ 569 w 587"/>
                <a:gd name="T55" fmla="*/ 178 h 244"/>
                <a:gd name="T56" fmla="*/ 557 w 587"/>
                <a:gd name="T57" fmla="*/ 188 h 244"/>
                <a:gd name="T58" fmla="*/ 544 w 587"/>
                <a:gd name="T59" fmla="*/ 198 h 244"/>
                <a:gd name="T60" fmla="*/ 529 w 587"/>
                <a:gd name="T61" fmla="*/ 205 h 244"/>
                <a:gd name="T62" fmla="*/ 513 w 587"/>
                <a:gd name="T63" fmla="*/ 207 h 244"/>
                <a:gd name="T64" fmla="*/ 109 w 587"/>
                <a:gd name="T65" fmla="*/ 208 h 244"/>
                <a:gd name="T66" fmla="*/ 101 w 587"/>
                <a:gd name="T67" fmla="*/ 207 h 244"/>
                <a:gd name="T68" fmla="*/ 85 w 587"/>
                <a:gd name="T69" fmla="*/ 205 h 244"/>
                <a:gd name="T70" fmla="*/ 78 w 587"/>
                <a:gd name="T71" fmla="*/ 202 h 244"/>
                <a:gd name="T72" fmla="*/ 56 w 587"/>
                <a:gd name="T73" fmla="*/ 209 h 244"/>
                <a:gd name="T74" fmla="*/ 19 w 587"/>
                <a:gd name="T75" fmla="*/ 231 h 244"/>
                <a:gd name="T76" fmla="*/ 1 w 587"/>
                <a:gd name="T77" fmla="*/ 244 h 244"/>
                <a:gd name="T78" fmla="*/ 0 w 587"/>
                <a:gd name="T79" fmla="*/ 244 h 244"/>
                <a:gd name="T80" fmla="*/ 0 w 587"/>
                <a:gd name="T81" fmla="*/ 243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87" h="244">
                  <a:moveTo>
                    <a:pt x="0" y="243"/>
                  </a:moveTo>
                  <a:lnTo>
                    <a:pt x="0" y="243"/>
                  </a:lnTo>
                  <a:lnTo>
                    <a:pt x="5" y="235"/>
                  </a:lnTo>
                  <a:lnTo>
                    <a:pt x="10" y="227"/>
                  </a:lnTo>
                  <a:lnTo>
                    <a:pt x="13" y="217"/>
                  </a:lnTo>
                  <a:lnTo>
                    <a:pt x="17" y="208"/>
                  </a:lnTo>
                  <a:lnTo>
                    <a:pt x="21" y="188"/>
                  </a:lnTo>
                  <a:lnTo>
                    <a:pt x="25" y="170"/>
                  </a:lnTo>
                  <a:lnTo>
                    <a:pt x="26" y="153"/>
                  </a:lnTo>
                  <a:lnTo>
                    <a:pt x="26" y="139"/>
                  </a:lnTo>
                  <a:lnTo>
                    <a:pt x="26" y="125"/>
                  </a:lnTo>
                  <a:lnTo>
                    <a:pt x="26" y="82"/>
                  </a:lnTo>
                  <a:lnTo>
                    <a:pt x="26" y="82"/>
                  </a:lnTo>
                  <a:lnTo>
                    <a:pt x="27" y="74"/>
                  </a:lnTo>
                  <a:lnTo>
                    <a:pt x="28" y="66"/>
                  </a:lnTo>
                  <a:lnTo>
                    <a:pt x="30" y="58"/>
                  </a:lnTo>
                  <a:lnTo>
                    <a:pt x="33" y="50"/>
                  </a:lnTo>
                  <a:lnTo>
                    <a:pt x="36" y="43"/>
                  </a:lnTo>
                  <a:lnTo>
                    <a:pt x="40" y="36"/>
                  </a:lnTo>
                  <a:lnTo>
                    <a:pt x="46" y="29"/>
                  </a:lnTo>
                  <a:lnTo>
                    <a:pt x="50" y="24"/>
                  </a:lnTo>
                  <a:lnTo>
                    <a:pt x="56" y="19"/>
                  </a:lnTo>
                  <a:lnTo>
                    <a:pt x="63" y="14"/>
                  </a:lnTo>
                  <a:lnTo>
                    <a:pt x="70" y="10"/>
                  </a:lnTo>
                  <a:lnTo>
                    <a:pt x="77" y="6"/>
                  </a:lnTo>
                  <a:lnTo>
                    <a:pt x="85" y="4"/>
                  </a:lnTo>
                  <a:lnTo>
                    <a:pt x="92" y="2"/>
                  </a:lnTo>
                  <a:lnTo>
                    <a:pt x="101" y="1"/>
                  </a:lnTo>
                  <a:lnTo>
                    <a:pt x="109" y="0"/>
                  </a:lnTo>
                  <a:lnTo>
                    <a:pt x="505" y="0"/>
                  </a:lnTo>
                  <a:lnTo>
                    <a:pt x="505" y="0"/>
                  </a:lnTo>
                  <a:lnTo>
                    <a:pt x="513" y="1"/>
                  </a:lnTo>
                  <a:lnTo>
                    <a:pt x="521" y="2"/>
                  </a:lnTo>
                  <a:lnTo>
                    <a:pt x="529" y="4"/>
                  </a:lnTo>
                  <a:lnTo>
                    <a:pt x="538" y="6"/>
                  </a:lnTo>
                  <a:lnTo>
                    <a:pt x="544" y="10"/>
                  </a:lnTo>
                  <a:lnTo>
                    <a:pt x="551" y="14"/>
                  </a:lnTo>
                  <a:lnTo>
                    <a:pt x="557" y="19"/>
                  </a:lnTo>
                  <a:lnTo>
                    <a:pt x="563" y="24"/>
                  </a:lnTo>
                  <a:lnTo>
                    <a:pt x="569" y="29"/>
                  </a:lnTo>
                  <a:lnTo>
                    <a:pt x="573" y="36"/>
                  </a:lnTo>
                  <a:lnTo>
                    <a:pt x="578" y="43"/>
                  </a:lnTo>
                  <a:lnTo>
                    <a:pt x="581" y="50"/>
                  </a:lnTo>
                  <a:lnTo>
                    <a:pt x="584" y="58"/>
                  </a:lnTo>
                  <a:lnTo>
                    <a:pt x="586" y="66"/>
                  </a:lnTo>
                  <a:lnTo>
                    <a:pt x="587" y="74"/>
                  </a:lnTo>
                  <a:lnTo>
                    <a:pt x="587" y="82"/>
                  </a:lnTo>
                  <a:lnTo>
                    <a:pt x="587" y="125"/>
                  </a:lnTo>
                  <a:lnTo>
                    <a:pt x="587" y="125"/>
                  </a:lnTo>
                  <a:lnTo>
                    <a:pt x="587" y="133"/>
                  </a:lnTo>
                  <a:lnTo>
                    <a:pt x="586" y="142"/>
                  </a:lnTo>
                  <a:lnTo>
                    <a:pt x="584" y="149"/>
                  </a:lnTo>
                  <a:lnTo>
                    <a:pt x="581" y="157"/>
                  </a:lnTo>
                  <a:lnTo>
                    <a:pt x="578" y="164"/>
                  </a:lnTo>
                  <a:lnTo>
                    <a:pt x="573" y="171"/>
                  </a:lnTo>
                  <a:lnTo>
                    <a:pt x="569" y="178"/>
                  </a:lnTo>
                  <a:lnTo>
                    <a:pt x="563" y="184"/>
                  </a:lnTo>
                  <a:lnTo>
                    <a:pt x="557" y="188"/>
                  </a:lnTo>
                  <a:lnTo>
                    <a:pt x="551" y="194"/>
                  </a:lnTo>
                  <a:lnTo>
                    <a:pt x="544" y="198"/>
                  </a:lnTo>
                  <a:lnTo>
                    <a:pt x="538" y="201"/>
                  </a:lnTo>
                  <a:lnTo>
                    <a:pt x="529" y="205"/>
                  </a:lnTo>
                  <a:lnTo>
                    <a:pt x="521" y="206"/>
                  </a:lnTo>
                  <a:lnTo>
                    <a:pt x="513" y="207"/>
                  </a:lnTo>
                  <a:lnTo>
                    <a:pt x="505" y="208"/>
                  </a:lnTo>
                  <a:lnTo>
                    <a:pt x="109" y="208"/>
                  </a:lnTo>
                  <a:lnTo>
                    <a:pt x="109" y="208"/>
                  </a:lnTo>
                  <a:lnTo>
                    <a:pt x="101" y="207"/>
                  </a:lnTo>
                  <a:lnTo>
                    <a:pt x="93" y="206"/>
                  </a:lnTo>
                  <a:lnTo>
                    <a:pt x="85" y="205"/>
                  </a:lnTo>
                  <a:lnTo>
                    <a:pt x="78" y="202"/>
                  </a:lnTo>
                  <a:lnTo>
                    <a:pt x="78" y="202"/>
                  </a:lnTo>
                  <a:lnTo>
                    <a:pt x="66" y="206"/>
                  </a:lnTo>
                  <a:lnTo>
                    <a:pt x="56" y="209"/>
                  </a:lnTo>
                  <a:lnTo>
                    <a:pt x="38" y="220"/>
                  </a:lnTo>
                  <a:lnTo>
                    <a:pt x="19" y="231"/>
                  </a:lnTo>
                  <a:lnTo>
                    <a:pt x="1" y="244"/>
                  </a:lnTo>
                  <a:lnTo>
                    <a:pt x="1" y="244"/>
                  </a:lnTo>
                  <a:lnTo>
                    <a:pt x="0" y="244"/>
                  </a:lnTo>
                  <a:lnTo>
                    <a:pt x="0" y="244"/>
                  </a:lnTo>
                  <a:lnTo>
                    <a:pt x="0" y="243"/>
                  </a:lnTo>
                  <a:lnTo>
                    <a:pt x="0" y="243"/>
                  </a:lnTo>
                  <a:close/>
                </a:path>
              </a:pathLst>
            </a:custGeom>
            <a:noFill/>
            <a:ln w="1111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6"/>
            <p:cNvSpPr>
              <a:spLocks/>
            </p:cNvSpPr>
            <p:nvPr userDrawn="1"/>
          </p:nvSpPr>
          <p:spPr bwMode="auto">
            <a:xfrm>
              <a:off x="3276" y="2180"/>
              <a:ext cx="26" cy="26"/>
            </a:xfrm>
            <a:custGeom>
              <a:avLst/>
              <a:gdLst>
                <a:gd name="T0" fmla="*/ 51 w 51"/>
                <a:gd name="T1" fmla="*/ 26 h 52"/>
                <a:gd name="T2" fmla="*/ 51 w 51"/>
                <a:gd name="T3" fmla="*/ 26 h 52"/>
                <a:gd name="T4" fmla="*/ 51 w 51"/>
                <a:gd name="T5" fmla="*/ 31 h 52"/>
                <a:gd name="T6" fmla="*/ 49 w 51"/>
                <a:gd name="T7" fmla="*/ 36 h 52"/>
                <a:gd name="T8" fmla="*/ 47 w 51"/>
                <a:gd name="T9" fmla="*/ 40 h 52"/>
                <a:gd name="T10" fmla="*/ 45 w 51"/>
                <a:gd name="T11" fmla="*/ 44 h 52"/>
                <a:gd name="T12" fmla="*/ 40 w 51"/>
                <a:gd name="T13" fmla="*/ 47 h 52"/>
                <a:gd name="T14" fmla="*/ 36 w 51"/>
                <a:gd name="T15" fmla="*/ 49 h 52"/>
                <a:gd name="T16" fmla="*/ 31 w 51"/>
                <a:gd name="T17" fmla="*/ 52 h 52"/>
                <a:gd name="T18" fmla="*/ 26 w 51"/>
                <a:gd name="T19" fmla="*/ 52 h 52"/>
                <a:gd name="T20" fmla="*/ 26 w 51"/>
                <a:gd name="T21" fmla="*/ 52 h 52"/>
                <a:gd name="T22" fmla="*/ 20 w 51"/>
                <a:gd name="T23" fmla="*/ 52 h 52"/>
                <a:gd name="T24" fmla="*/ 16 w 51"/>
                <a:gd name="T25" fmla="*/ 49 h 52"/>
                <a:gd name="T26" fmla="*/ 11 w 51"/>
                <a:gd name="T27" fmla="*/ 47 h 52"/>
                <a:gd name="T28" fmla="*/ 8 w 51"/>
                <a:gd name="T29" fmla="*/ 44 h 52"/>
                <a:gd name="T30" fmla="*/ 4 w 51"/>
                <a:gd name="T31" fmla="*/ 40 h 52"/>
                <a:gd name="T32" fmla="*/ 2 w 51"/>
                <a:gd name="T33" fmla="*/ 36 h 52"/>
                <a:gd name="T34" fmla="*/ 1 w 51"/>
                <a:gd name="T35" fmla="*/ 31 h 52"/>
                <a:gd name="T36" fmla="*/ 0 w 51"/>
                <a:gd name="T37" fmla="*/ 26 h 52"/>
                <a:gd name="T38" fmla="*/ 0 w 51"/>
                <a:gd name="T39" fmla="*/ 26 h 52"/>
                <a:gd name="T40" fmla="*/ 1 w 51"/>
                <a:gd name="T41" fmla="*/ 21 h 52"/>
                <a:gd name="T42" fmla="*/ 2 w 51"/>
                <a:gd name="T43" fmla="*/ 16 h 52"/>
                <a:gd name="T44" fmla="*/ 4 w 51"/>
                <a:gd name="T45" fmla="*/ 11 h 52"/>
                <a:gd name="T46" fmla="*/ 8 w 51"/>
                <a:gd name="T47" fmla="*/ 8 h 52"/>
                <a:gd name="T48" fmla="*/ 11 w 51"/>
                <a:gd name="T49" fmla="*/ 5 h 52"/>
                <a:gd name="T50" fmla="*/ 16 w 51"/>
                <a:gd name="T51" fmla="*/ 2 h 52"/>
                <a:gd name="T52" fmla="*/ 20 w 51"/>
                <a:gd name="T53" fmla="*/ 1 h 52"/>
                <a:gd name="T54" fmla="*/ 26 w 51"/>
                <a:gd name="T55" fmla="*/ 0 h 52"/>
                <a:gd name="T56" fmla="*/ 26 w 51"/>
                <a:gd name="T57" fmla="*/ 0 h 52"/>
                <a:gd name="T58" fmla="*/ 31 w 51"/>
                <a:gd name="T59" fmla="*/ 1 h 52"/>
                <a:gd name="T60" fmla="*/ 36 w 51"/>
                <a:gd name="T61" fmla="*/ 2 h 52"/>
                <a:gd name="T62" fmla="*/ 40 w 51"/>
                <a:gd name="T63" fmla="*/ 5 h 52"/>
                <a:gd name="T64" fmla="*/ 45 w 51"/>
                <a:gd name="T65" fmla="*/ 8 h 52"/>
                <a:gd name="T66" fmla="*/ 47 w 51"/>
                <a:gd name="T67" fmla="*/ 11 h 52"/>
                <a:gd name="T68" fmla="*/ 49 w 51"/>
                <a:gd name="T69" fmla="*/ 16 h 52"/>
                <a:gd name="T70" fmla="*/ 51 w 51"/>
                <a:gd name="T71" fmla="*/ 21 h 52"/>
                <a:gd name="T72" fmla="*/ 51 w 51"/>
                <a:gd name="T73" fmla="*/ 26 h 52"/>
                <a:gd name="T74" fmla="*/ 51 w 51"/>
                <a:gd name="T75"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1" h="52">
                  <a:moveTo>
                    <a:pt x="51" y="26"/>
                  </a:moveTo>
                  <a:lnTo>
                    <a:pt x="51" y="26"/>
                  </a:lnTo>
                  <a:lnTo>
                    <a:pt x="51" y="31"/>
                  </a:lnTo>
                  <a:lnTo>
                    <a:pt x="49" y="36"/>
                  </a:lnTo>
                  <a:lnTo>
                    <a:pt x="47" y="40"/>
                  </a:lnTo>
                  <a:lnTo>
                    <a:pt x="45" y="44"/>
                  </a:lnTo>
                  <a:lnTo>
                    <a:pt x="40" y="47"/>
                  </a:lnTo>
                  <a:lnTo>
                    <a:pt x="36" y="49"/>
                  </a:lnTo>
                  <a:lnTo>
                    <a:pt x="31" y="52"/>
                  </a:lnTo>
                  <a:lnTo>
                    <a:pt x="26" y="52"/>
                  </a:lnTo>
                  <a:lnTo>
                    <a:pt x="26" y="52"/>
                  </a:lnTo>
                  <a:lnTo>
                    <a:pt x="20" y="52"/>
                  </a:lnTo>
                  <a:lnTo>
                    <a:pt x="16" y="49"/>
                  </a:lnTo>
                  <a:lnTo>
                    <a:pt x="11" y="47"/>
                  </a:lnTo>
                  <a:lnTo>
                    <a:pt x="8" y="44"/>
                  </a:lnTo>
                  <a:lnTo>
                    <a:pt x="4" y="40"/>
                  </a:lnTo>
                  <a:lnTo>
                    <a:pt x="2" y="36"/>
                  </a:lnTo>
                  <a:lnTo>
                    <a:pt x="1" y="31"/>
                  </a:lnTo>
                  <a:lnTo>
                    <a:pt x="0" y="26"/>
                  </a:lnTo>
                  <a:lnTo>
                    <a:pt x="0" y="26"/>
                  </a:lnTo>
                  <a:lnTo>
                    <a:pt x="1" y="21"/>
                  </a:lnTo>
                  <a:lnTo>
                    <a:pt x="2" y="16"/>
                  </a:lnTo>
                  <a:lnTo>
                    <a:pt x="4" y="11"/>
                  </a:lnTo>
                  <a:lnTo>
                    <a:pt x="8" y="8"/>
                  </a:lnTo>
                  <a:lnTo>
                    <a:pt x="11" y="5"/>
                  </a:lnTo>
                  <a:lnTo>
                    <a:pt x="16" y="2"/>
                  </a:lnTo>
                  <a:lnTo>
                    <a:pt x="20" y="1"/>
                  </a:lnTo>
                  <a:lnTo>
                    <a:pt x="26" y="0"/>
                  </a:lnTo>
                  <a:lnTo>
                    <a:pt x="26" y="0"/>
                  </a:lnTo>
                  <a:lnTo>
                    <a:pt x="31" y="1"/>
                  </a:lnTo>
                  <a:lnTo>
                    <a:pt x="36" y="2"/>
                  </a:lnTo>
                  <a:lnTo>
                    <a:pt x="40" y="5"/>
                  </a:lnTo>
                  <a:lnTo>
                    <a:pt x="45" y="8"/>
                  </a:lnTo>
                  <a:lnTo>
                    <a:pt x="47" y="11"/>
                  </a:lnTo>
                  <a:lnTo>
                    <a:pt x="49" y="16"/>
                  </a:lnTo>
                  <a:lnTo>
                    <a:pt x="51" y="21"/>
                  </a:lnTo>
                  <a:lnTo>
                    <a:pt x="51" y="26"/>
                  </a:lnTo>
                  <a:lnTo>
                    <a:pt x="51"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7"/>
            <p:cNvSpPr>
              <a:spLocks/>
            </p:cNvSpPr>
            <p:nvPr userDrawn="1"/>
          </p:nvSpPr>
          <p:spPr bwMode="auto">
            <a:xfrm>
              <a:off x="3313" y="2180"/>
              <a:ext cx="25" cy="26"/>
            </a:xfrm>
            <a:custGeom>
              <a:avLst/>
              <a:gdLst>
                <a:gd name="T0" fmla="*/ 51 w 51"/>
                <a:gd name="T1" fmla="*/ 26 h 52"/>
                <a:gd name="T2" fmla="*/ 51 w 51"/>
                <a:gd name="T3" fmla="*/ 26 h 52"/>
                <a:gd name="T4" fmla="*/ 51 w 51"/>
                <a:gd name="T5" fmla="*/ 31 h 52"/>
                <a:gd name="T6" fmla="*/ 50 w 51"/>
                <a:gd name="T7" fmla="*/ 36 h 52"/>
                <a:gd name="T8" fmla="*/ 48 w 51"/>
                <a:gd name="T9" fmla="*/ 40 h 52"/>
                <a:gd name="T10" fmla="*/ 44 w 51"/>
                <a:gd name="T11" fmla="*/ 44 h 52"/>
                <a:gd name="T12" fmla="*/ 41 w 51"/>
                <a:gd name="T13" fmla="*/ 47 h 52"/>
                <a:gd name="T14" fmla="*/ 36 w 51"/>
                <a:gd name="T15" fmla="*/ 49 h 52"/>
                <a:gd name="T16" fmla="*/ 31 w 51"/>
                <a:gd name="T17" fmla="*/ 52 h 52"/>
                <a:gd name="T18" fmla="*/ 26 w 51"/>
                <a:gd name="T19" fmla="*/ 52 h 52"/>
                <a:gd name="T20" fmla="*/ 26 w 51"/>
                <a:gd name="T21" fmla="*/ 52 h 52"/>
                <a:gd name="T22" fmla="*/ 21 w 51"/>
                <a:gd name="T23" fmla="*/ 52 h 52"/>
                <a:gd name="T24" fmla="*/ 15 w 51"/>
                <a:gd name="T25" fmla="*/ 49 h 52"/>
                <a:gd name="T26" fmla="*/ 12 w 51"/>
                <a:gd name="T27" fmla="*/ 47 h 52"/>
                <a:gd name="T28" fmla="*/ 7 w 51"/>
                <a:gd name="T29" fmla="*/ 44 h 52"/>
                <a:gd name="T30" fmla="*/ 4 w 51"/>
                <a:gd name="T31" fmla="*/ 40 h 52"/>
                <a:gd name="T32" fmla="*/ 1 w 51"/>
                <a:gd name="T33" fmla="*/ 36 h 52"/>
                <a:gd name="T34" fmla="*/ 0 w 51"/>
                <a:gd name="T35" fmla="*/ 31 h 52"/>
                <a:gd name="T36" fmla="*/ 0 w 51"/>
                <a:gd name="T37" fmla="*/ 26 h 52"/>
                <a:gd name="T38" fmla="*/ 0 w 51"/>
                <a:gd name="T39" fmla="*/ 26 h 52"/>
                <a:gd name="T40" fmla="*/ 0 w 51"/>
                <a:gd name="T41" fmla="*/ 21 h 52"/>
                <a:gd name="T42" fmla="*/ 1 w 51"/>
                <a:gd name="T43" fmla="*/ 16 h 52"/>
                <a:gd name="T44" fmla="*/ 4 w 51"/>
                <a:gd name="T45" fmla="*/ 11 h 52"/>
                <a:gd name="T46" fmla="*/ 7 w 51"/>
                <a:gd name="T47" fmla="*/ 8 h 52"/>
                <a:gd name="T48" fmla="*/ 12 w 51"/>
                <a:gd name="T49" fmla="*/ 5 h 52"/>
                <a:gd name="T50" fmla="*/ 15 w 51"/>
                <a:gd name="T51" fmla="*/ 2 h 52"/>
                <a:gd name="T52" fmla="*/ 21 w 51"/>
                <a:gd name="T53" fmla="*/ 1 h 52"/>
                <a:gd name="T54" fmla="*/ 26 w 51"/>
                <a:gd name="T55" fmla="*/ 0 h 52"/>
                <a:gd name="T56" fmla="*/ 26 w 51"/>
                <a:gd name="T57" fmla="*/ 0 h 52"/>
                <a:gd name="T58" fmla="*/ 31 w 51"/>
                <a:gd name="T59" fmla="*/ 1 h 52"/>
                <a:gd name="T60" fmla="*/ 36 w 51"/>
                <a:gd name="T61" fmla="*/ 2 h 52"/>
                <a:gd name="T62" fmla="*/ 41 w 51"/>
                <a:gd name="T63" fmla="*/ 5 h 52"/>
                <a:gd name="T64" fmla="*/ 44 w 51"/>
                <a:gd name="T65" fmla="*/ 8 h 52"/>
                <a:gd name="T66" fmla="*/ 48 w 51"/>
                <a:gd name="T67" fmla="*/ 11 h 52"/>
                <a:gd name="T68" fmla="*/ 50 w 51"/>
                <a:gd name="T69" fmla="*/ 16 h 52"/>
                <a:gd name="T70" fmla="*/ 51 w 51"/>
                <a:gd name="T71" fmla="*/ 21 h 52"/>
                <a:gd name="T72" fmla="*/ 51 w 51"/>
                <a:gd name="T73" fmla="*/ 26 h 52"/>
                <a:gd name="T74" fmla="*/ 51 w 51"/>
                <a:gd name="T75"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1" h="52">
                  <a:moveTo>
                    <a:pt x="51" y="26"/>
                  </a:moveTo>
                  <a:lnTo>
                    <a:pt x="51" y="26"/>
                  </a:lnTo>
                  <a:lnTo>
                    <a:pt x="51" y="31"/>
                  </a:lnTo>
                  <a:lnTo>
                    <a:pt x="50" y="36"/>
                  </a:lnTo>
                  <a:lnTo>
                    <a:pt x="48" y="40"/>
                  </a:lnTo>
                  <a:lnTo>
                    <a:pt x="44" y="44"/>
                  </a:lnTo>
                  <a:lnTo>
                    <a:pt x="41" y="47"/>
                  </a:lnTo>
                  <a:lnTo>
                    <a:pt x="36" y="49"/>
                  </a:lnTo>
                  <a:lnTo>
                    <a:pt x="31" y="52"/>
                  </a:lnTo>
                  <a:lnTo>
                    <a:pt x="26" y="52"/>
                  </a:lnTo>
                  <a:lnTo>
                    <a:pt x="26" y="52"/>
                  </a:lnTo>
                  <a:lnTo>
                    <a:pt x="21" y="52"/>
                  </a:lnTo>
                  <a:lnTo>
                    <a:pt x="15" y="49"/>
                  </a:lnTo>
                  <a:lnTo>
                    <a:pt x="12" y="47"/>
                  </a:lnTo>
                  <a:lnTo>
                    <a:pt x="7" y="44"/>
                  </a:lnTo>
                  <a:lnTo>
                    <a:pt x="4" y="40"/>
                  </a:lnTo>
                  <a:lnTo>
                    <a:pt x="1" y="36"/>
                  </a:lnTo>
                  <a:lnTo>
                    <a:pt x="0" y="31"/>
                  </a:lnTo>
                  <a:lnTo>
                    <a:pt x="0" y="26"/>
                  </a:lnTo>
                  <a:lnTo>
                    <a:pt x="0" y="26"/>
                  </a:lnTo>
                  <a:lnTo>
                    <a:pt x="0" y="21"/>
                  </a:lnTo>
                  <a:lnTo>
                    <a:pt x="1" y="16"/>
                  </a:lnTo>
                  <a:lnTo>
                    <a:pt x="4" y="11"/>
                  </a:lnTo>
                  <a:lnTo>
                    <a:pt x="7" y="8"/>
                  </a:lnTo>
                  <a:lnTo>
                    <a:pt x="12" y="5"/>
                  </a:lnTo>
                  <a:lnTo>
                    <a:pt x="15" y="2"/>
                  </a:lnTo>
                  <a:lnTo>
                    <a:pt x="21" y="1"/>
                  </a:lnTo>
                  <a:lnTo>
                    <a:pt x="26" y="0"/>
                  </a:lnTo>
                  <a:lnTo>
                    <a:pt x="26" y="0"/>
                  </a:lnTo>
                  <a:lnTo>
                    <a:pt x="31" y="1"/>
                  </a:lnTo>
                  <a:lnTo>
                    <a:pt x="36" y="2"/>
                  </a:lnTo>
                  <a:lnTo>
                    <a:pt x="41" y="5"/>
                  </a:lnTo>
                  <a:lnTo>
                    <a:pt x="44" y="8"/>
                  </a:lnTo>
                  <a:lnTo>
                    <a:pt x="48" y="11"/>
                  </a:lnTo>
                  <a:lnTo>
                    <a:pt x="50" y="16"/>
                  </a:lnTo>
                  <a:lnTo>
                    <a:pt x="51" y="21"/>
                  </a:lnTo>
                  <a:lnTo>
                    <a:pt x="51" y="26"/>
                  </a:lnTo>
                  <a:lnTo>
                    <a:pt x="51"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8"/>
            <p:cNvSpPr>
              <a:spLocks/>
            </p:cNvSpPr>
            <p:nvPr userDrawn="1"/>
          </p:nvSpPr>
          <p:spPr bwMode="auto">
            <a:xfrm>
              <a:off x="3349" y="2180"/>
              <a:ext cx="26" cy="26"/>
            </a:xfrm>
            <a:custGeom>
              <a:avLst/>
              <a:gdLst>
                <a:gd name="T0" fmla="*/ 52 w 52"/>
                <a:gd name="T1" fmla="*/ 26 h 52"/>
                <a:gd name="T2" fmla="*/ 52 w 52"/>
                <a:gd name="T3" fmla="*/ 26 h 52"/>
                <a:gd name="T4" fmla="*/ 51 w 52"/>
                <a:gd name="T5" fmla="*/ 31 h 52"/>
                <a:gd name="T6" fmla="*/ 49 w 52"/>
                <a:gd name="T7" fmla="*/ 36 h 52"/>
                <a:gd name="T8" fmla="*/ 47 w 52"/>
                <a:gd name="T9" fmla="*/ 40 h 52"/>
                <a:gd name="T10" fmla="*/ 44 w 52"/>
                <a:gd name="T11" fmla="*/ 44 h 52"/>
                <a:gd name="T12" fmla="*/ 40 w 52"/>
                <a:gd name="T13" fmla="*/ 47 h 52"/>
                <a:gd name="T14" fmla="*/ 36 w 52"/>
                <a:gd name="T15" fmla="*/ 49 h 52"/>
                <a:gd name="T16" fmla="*/ 31 w 52"/>
                <a:gd name="T17" fmla="*/ 52 h 52"/>
                <a:gd name="T18" fmla="*/ 25 w 52"/>
                <a:gd name="T19" fmla="*/ 52 h 52"/>
                <a:gd name="T20" fmla="*/ 25 w 52"/>
                <a:gd name="T21" fmla="*/ 52 h 52"/>
                <a:gd name="T22" fmla="*/ 21 w 52"/>
                <a:gd name="T23" fmla="*/ 52 h 52"/>
                <a:gd name="T24" fmla="*/ 16 w 52"/>
                <a:gd name="T25" fmla="*/ 49 h 52"/>
                <a:gd name="T26" fmla="*/ 11 w 52"/>
                <a:gd name="T27" fmla="*/ 47 h 52"/>
                <a:gd name="T28" fmla="*/ 7 w 52"/>
                <a:gd name="T29" fmla="*/ 44 h 52"/>
                <a:gd name="T30" fmla="*/ 4 w 52"/>
                <a:gd name="T31" fmla="*/ 40 h 52"/>
                <a:gd name="T32" fmla="*/ 2 w 52"/>
                <a:gd name="T33" fmla="*/ 36 h 52"/>
                <a:gd name="T34" fmla="*/ 0 w 52"/>
                <a:gd name="T35" fmla="*/ 31 h 52"/>
                <a:gd name="T36" fmla="*/ 0 w 52"/>
                <a:gd name="T37" fmla="*/ 26 h 52"/>
                <a:gd name="T38" fmla="*/ 0 w 52"/>
                <a:gd name="T39" fmla="*/ 26 h 52"/>
                <a:gd name="T40" fmla="*/ 0 w 52"/>
                <a:gd name="T41" fmla="*/ 21 h 52"/>
                <a:gd name="T42" fmla="*/ 2 w 52"/>
                <a:gd name="T43" fmla="*/ 16 h 52"/>
                <a:gd name="T44" fmla="*/ 4 w 52"/>
                <a:gd name="T45" fmla="*/ 11 h 52"/>
                <a:gd name="T46" fmla="*/ 7 w 52"/>
                <a:gd name="T47" fmla="*/ 8 h 52"/>
                <a:gd name="T48" fmla="*/ 11 w 52"/>
                <a:gd name="T49" fmla="*/ 5 h 52"/>
                <a:gd name="T50" fmla="*/ 16 w 52"/>
                <a:gd name="T51" fmla="*/ 2 h 52"/>
                <a:gd name="T52" fmla="*/ 21 w 52"/>
                <a:gd name="T53" fmla="*/ 1 h 52"/>
                <a:gd name="T54" fmla="*/ 25 w 52"/>
                <a:gd name="T55" fmla="*/ 0 h 52"/>
                <a:gd name="T56" fmla="*/ 25 w 52"/>
                <a:gd name="T57" fmla="*/ 0 h 52"/>
                <a:gd name="T58" fmla="*/ 31 w 52"/>
                <a:gd name="T59" fmla="*/ 1 h 52"/>
                <a:gd name="T60" fmla="*/ 36 w 52"/>
                <a:gd name="T61" fmla="*/ 2 h 52"/>
                <a:gd name="T62" fmla="*/ 40 w 52"/>
                <a:gd name="T63" fmla="*/ 5 h 52"/>
                <a:gd name="T64" fmla="*/ 44 w 52"/>
                <a:gd name="T65" fmla="*/ 8 h 52"/>
                <a:gd name="T66" fmla="*/ 47 w 52"/>
                <a:gd name="T67" fmla="*/ 11 h 52"/>
                <a:gd name="T68" fmla="*/ 49 w 52"/>
                <a:gd name="T69" fmla="*/ 16 h 52"/>
                <a:gd name="T70" fmla="*/ 51 w 52"/>
                <a:gd name="T71" fmla="*/ 21 h 52"/>
                <a:gd name="T72" fmla="*/ 52 w 52"/>
                <a:gd name="T73" fmla="*/ 26 h 52"/>
                <a:gd name="T74" fmla="*/ 52 w 52"/>
                <a:gd name="T75"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52">
                  <a:moveTo>
                    <a:pt x="52" y="26"/>
                  </a:moveTo>
                  <a:lnTo>
                    <a:pt x="52" y="26"/>
                  </a:lnTo>
                  <a:lnTo>
                    <a:pt x="51" y="31"/>
                  </a:lnTo>
                  <a:lnTo>
                    <a:pt x="49" y="36"/>
                  </a:lnTo>
                  <a:lnTo>
                    <a:pt x="47" y="40"/>
                  </a:lnTo>
                  <a:lnTo>
                    <a:pt x="44" y="44"/>
                  </a:lnTo>
                  <a:lnTo>
                    <a:pt x="40" y="47"/>
                  </a:lnTo>
                  <a:lnTo>
                    <a:pt x="36" y="49"/>
                  </a:lnTo>
                  <a:lnTo>
                    <a:pt x="31" y="52"/>
                  </a:lnTo>
                  <a:lnTo>
                    <a:pt x="25" y="52"/>
                  </a:lnTo>
                  <a:lnTo>
                    <a:pt x="25" y="52"/>
                  </a:lnTo>
                  <a:lnTo>
                    <a:pt x="21" y="52"/>
                  </a:lnTo>
                  <a:lnTo>
                    <a:pt x="16" y="49"/>
                  </a:lnTo>
                  <a:lnTo>
                    <a:pt x="11" y="47"/>
                  </a:lnTo>
                  <a:lnTo>
                    <a:pt x="7" y="44"/>
                  </a:lnTo>
                  <a:lnTo>
                    <a:pt x="4" y="40"/>
                  </a:lnTo>
                  <a:lnTo>
                    <a:pt x="2" y="36"/>
                  </a:lnTo>
                  <a:lnTo>
                    <a:pt x="0" y="31"/>
                  </a:lnTo>
                  <a:lnTo>
                    <a:pt x="0" y="26"/>
                  </a:lnTo>
                  <a:lnTo>
                    <a:pt x="0" y="26"/>
                  </a:lnTo>
                  <a:lnTo>
                    <a:pt x="0" y="21"/>
                  </a:lnTo>
                  <a:lnTo>
                    <a:pt x="2" y="16"/>
                  </a:lnTo>
                  <a:lnTo>
                    <a:pt x="4" y="11"/>
                  </a:lnTo>
                  <a:lnTo>
                    <a:pt x="7" y="8"/>
                  </a:lnTo>
                  <a:lnTo>
                    <a:pt x="11" y="5"/>
                  </a:lnTo>
                  <a:lnTo>
                    <a:pt x="16" y="2"/>
                  </a:lnTo>
                  <a:lnTo>
                    <a:pt x="21" y="1"/>
                  </a:lnTo>
                  <a:lnTo>
                    <a:pt x="25" y="0"/>
                  </a:lnTo>
                  <a:lnTo>
                    <a:pt x="25" y="0"/>
                  </a:lnTo>
                  <a:lnTo>
                    <a:pt x="31" y="1"/>
                  </a:lnTo>
                  <a:lnTo>
                    <a:pt x="36" y="2"/>
                  </a:lnTo>
                  <a:lnTo>
                    <a:pt x="40" y="5"/>
                  </a:lnTo>
                  <a:lnTo>
                    <a:pt x="44" y="8"/>
                  </a:lnTo>
                  <a:lnTo>
                    <a:pt x="47" y="11"/>
                  </a:lnTo>
                  <a:lnTo>
                    <a:pt x="49" y="16"/>
                  </a:lnTo>
                  <a:lnTo>
                    <a:pt x="51" y="21"/>
                  </a:lnTo>
                  <a:lnTo>
                    <a:pt x="52" y="26"/>
                  </a:lnTo>
                  <a:lnTo>
                    <a:pt x="52"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Line 19"/>
            <p:cNvSpPr>
              <a:spLocks noChangeShapeType="1"/>
            </p:cNvSpPr>
            <p:nvPr userDrawn="1"/>
          </p:nvSpPr>
          <p:spPr bwMode="auto">
            <a:xfrm>
              <a:off x="3211" y="2046"/>
              <a:ext cx="206" cy="0"/>
            </a:xfrm>
            <a:prstGeom prst="line">
              <a:avLst/>
            </a:prstGeom>
            <a:noFill/>
            <a:ln w="11113">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Line 20"/>
            <p:cNvSpPr>
              <a:spLocks noChangeShapeType="1"/>
            </p:cNvSpPr>
            <p:nvPr userDrawn="1"/>
          </p:nvSpPr>
          <p:spPr bwMode="auto">
            <a:xfrm>
              <a:off x="3211" y="2075"/>
              <a:ext cx="107" cy="0"/>
            </a:xfrm>
            <a:prstGeom prst="line">
              <a:avLst/>
            </a:prstGeom>
            <a:noFill/>
            <a:ln w="11113">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4" name="Freeform 12"/>
          <p:cNvSpPr>
            <a:spLocks/>
          </p:cNvSpPr>
          <p:nvPr userDrawn="1"/>
        </p:nvSpPr>
        <p:spPr bwMode="auto">
          <a:xfrm>
            <a:off x="0" y="5870877"/>
            <a:ext cx="9144000" cy="988713"/>
          </a:xfrm>
          <a:custGeom>
            <a:avLst/>
            <a:gdLst>
              <a:gd name="T0" fmla="*/ 11520 w 11520"/>
              <a:gd name="T1" fmla="*/ 0 h 933"/>
              <a:gd name="T2" fmla="*/ 0 w 11520"/>
              <a:gd name="T3" fmla="*/ 507 h 933"/>
              <a:gd name="T4" fmla="*/ 0 w 11520"/>
              <a:gd name="T5" fmla="*/ 933 h 933"/>
              <a:gd name="T6" fmla="*/ 11520 w 11520"/>
              <a:gd name="T7" fmla="*/ 933 h 933"/>
              <a:gd name="T8" fmla="*/ 11520 w 11520"/>
              <a:gd name="T9" fmla="*/ 0 h 933"/>
            </a:gdLst>
            <a:ahLst/>
            <a:cxnLst>
              <a:cxn ang="0">
                <a:pos x="T0" y="T1"/>
              </a:cxn>
              <a:cxn ang="0">
                <a:pos x="T2" y="T3"/>
              </a:cxn>
              <a:cxn ang="0">
                <a:pos x="T4" y="T5"/>
              </a:cxn>
              <a:cxn ang="0">
                <a:pos x="T6" y="T7"/>
              </a:cxn>
              <a:cxn ang="0">
                <a:pos x="T8" y="T9"/>
              </a:cxn>
            </a:cxnLst>
            <a:rect l="0" t="0" r="r" b="b"/>
            <a:pathLst>
              <a:path w="11520" h="933">
                <a:moveTo>
                  <a:pt x="11520" y="0"/>
                </a:moveTo>
                <a:lnTo>
                  <a:pt x="0" y="507"/>
                </a:lnTo>
                <a:lnTo>
                  <a:pt x="0" y="933"/>
                </a:lnTo>
                <a:lnTo>
                  <a:pt x="11520" y="933"/>
                </a:lnTo>
                <a:lnTo>
                  <a:pt x="11520" y="0"/>
                </a:lnTo>
                <a:close/>
              </a:path>
            </a:pathLst>
          </a:custGeom>
          <a:solidFill>
            <a:srgbClr val="F3BC21"/>
          </a:solidFill>
          <a:ln>
            <a:noFill/>
          </a:ln>
          <a:extLst/>
        </p:spPr>
        <p:txBody>
          <a:bodyPr vert="horz" wrap="square" lIns="91440" tIns="45720" rIns="91440" bIns="45720" numCol="1" anchor="t" anchorCtr="0" compatLnSpc="1">
            <a:prstTxWarp prst="textNoShape">
              <a:avLst/>
            </a:prstTxWarp>
          </a:bodyPr>
          <a:lstStyle/>
          <a:p>
            <a:endParaRPr lang="en-US"/>
          </a:p>
        </p:txBody>
      </p:sp>
      <p:pic>
        <p:nvPicPr>
          <p:cNvPr id="7" name="Picture 3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941168"/>
            <a:ext cx="2555639" cy="1916832"/>
          </a:xfrm>
          <a:prstGeom prst="rect">
            <a:avLst/>
          </a:prstGeom>
        </p:spPr>
      </p:pic>
      <p:pic>
        <p:nvPicPr>
          <p:cNvPr id="25"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424737" y="6453336"/>
            <a:ext cx="1719263" cy="41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792747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424737" y="6453336"/>
            <a:ext cx="1719263" cy="41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標題版面配置區 1"/>
          <p:cNvSpPr>
            <a:spLocks noGrp="1"/>
          </p:cNvSpPr>
          <p:nvPr>
            <p:ph type="title"/>
          </p:nvPr>
        </p:nvSpPr>
        <p:spPr>
          <a:xfrm>
            <a:off x="457200" y="274638"/>
            <a:ext cx="8229600" cy="922114"/>
          </a:xfrm>
          <a:prstGeom prst="rect">
            <a:avLst/>
          </a:prstGeom>
        </p:spPr>
        <p:txBody>
          <a:bodyPr vert="horz" lIns="0" rIns="0" bIns="0" anchor="b">
            <a:normAutofit/>
          </a:bodyPr>
          <a:lstStyle/>
          <a:p>
            <a:pPr lvl="0" algn="l"/>
            <a:r>
              <a:rPr lang="zh-TW" altLang="en-US" dirty="0" smtClean="0"/>
              <a:t>按一下以編輯母片標題樣式</a:t>
            </a:r>
            <a:endParaRPr lang="zh-TW" altLang="en-US" dirty="0"/>
          </a:p>
        </p:txBody>
      </p:sp>
      <p:sp>
        <p:nvSpPr>
          <p:cNvPr id="3" name="文字版面配置區 2"/>
          <p:cNvSpPr>
            <a:spLocks noGrp="1"/>
          </p:cNvSpPr>
          <p:nvPr>
            <p:ph type="body" idx="1"/>
          </p:nvPr>
        </p:nvSpPr>
        <p:spPr>
          <a:xfrm>
            <a:off x="457200" y="1772816"/>
            <a:ext cx="8229600" cy="4353347"/>
          </a:xfrm>
          <a:prstGeom prst="rect">
            <a:avLst/>
          </a:prstGeom>
        </p:spPr>
        <p:txBody>
          <a:bodyPr vert="horz" lIns="91440" tIns="45720" rIns="91440" bIns="45720" rtlCol="0">
            <a:normAutofit/>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8A1790-F87D-46C3-8A9A-A39F51776E2B}" type="datetimeFigureOut">
              <a:rPr lang="zh-TW" altLang="en-US" smtClean="0"/>
              <a:t>2020/2/5</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EF44F1-1257-4C25-AB8A-807CA769B911}" type="slidenum">
              <a:rPr lang="zh-TW" altLang="en-US" smtClean="0"/>
              <a:t>‹#›</a:t>
            </a:fld>
            <a:endParaRPr lang="zh-TW" altLang="en-US"/>
          </a:p>
        </p:txBody>
      </p:sp>
      <p:cxnSp>
        <p:nvCxnSpPr>
          <p:cNvPr id="9" name="直線接點 8"/>
          <p:cNvCxnSpPr/>
          <p:nvPr userDrawn="1"/>
        </p:nvCxnSpPr>
        <p:spPr>
          <a:xfrm>
            <a:off x="408236" y="1412776"/>
            <a:ext cx="5891956" cy="0"/>
          </a:xfrm>
          <a:prstGeom prst="line">
            <a:avLst/>
          </a:prstGeom>
          <a:ln/>
        </p:spPr>
        <p:style>
          <a:lnRef idx="3">
            <a:schemeClr val="accent6"/>
          </a:lnRef>
          <a:fillRef idx="0">
            <a:schemeClr val="accent6"/>
          </a:fillRef>
          <a:effectRef idx="2">
            <a:schemeClr val="accent6"/>
          </a:effectRef>
          <a:fontRef idx="minor">
            <a:schemeClr val="tx1"/>
          </a:fontRef>
        </p:style>
      </p:cxnSp>
      <p:sp>
        <p:nvSpPr>
          <p:cNvPr id="11" name="Freeform 12"/>
          <p:cNvSpPr>
            <a:spLocks/>
          </p:cNvSpPr>
          <p:nvPr userDrawn="1"/>
        </p:nvSpPr>
        <p:spPr bwMode="auto">
          <a:xfrm>
            <a:off x="0" y="5870877"/>
            <a:ext cx="9144000" cy="988713"/>
          </a:xfrm>
          <a:custGeom>
            <a:avLst/>
            <a:gdLst>
              <a:gd name="T0" fmla="*/ 11520 w 11520"/>
              <a:gd name="T1" fmla="*/ 0 h 933"/>
              <a:gd name="T2" fmla="*/ 0 w 11520"/>
              <a:gd name="T3" fmla="*/ 507 h 933"/>
              <a:gd name="T4" fmla="*/ 0 w 11520"/>
              <a:gd name="T5" fmla="*/ 933 h 933"/>
              <a:gd name="T6" fmla="*/ 11520 w 11520"/>
              <a:gd name="T7" fmla="*/ 933 h 933"/>
              <a:gd name="T8" fmla="*/ 11520 w 11520"/>
              <a:gd name="T9" fmla="*/ 0 h 933"/>
            </a:gdLst>
            <a:ahLst/>
            <a:cxnLst>
              <a:cxn ang="0">
                <a:pos x="T0" y="T1"/>
              </a:cxn>
              <a:cxn ang="0">
                <a:pos x="T2" y="T3"/>
              </a:cxn>
              <a:cxn ang="0">
                <a:pos x="T4" y="T5"/>
              </a:cxn>
              <a:cxn ang="0">
                <a:pos x="T6" y="T7"/>
              </a:cxn>
              <a:cxn ang="0">
                <a:pos x="T8" y="T9"/>
              </a:cxn>
            </a:cxnLst>
            <a:rect l="0" t="0" r="r" b="b"/>
            <a:pathLst>
              <a:path w="11520" h="933">
                <a:moveTo>
                  <a:pt x="11520" y="0"/>
                </a:moveTo>
                <a:lnTo>
                  <a:pt x="0" y="507"/>
                </a:lnTo>
                <a:lnTo>
                  <a:pt x="0" y="933"/>
                </a:lnTo>
                <a:lnTo>
                  <a:pt x="11520" y="933"/>
                </a:lnTo>
                <a:lnTo>
                  <a:pt x="11520" y="0"/>
                </a:lnTo>
                <a:close/>
              </a:path>
            </a:pathLst>
          </a:custGeom>
          <a:solidFill>
            <a:srgbClr val="F3BC21"/>
          </a:solidFill>
          <a:ln>
            <a:noFill/>
          </a:ln>
          <a:extLst/>
        </p:spPr>
        <p:txBody>
          <a:bodyPr vert="horz" wrap="square" lIns="91440" tIns="45720" rIns="91440" bIns="45720" numCol="1" anchor="t" anchorCtr="0" compatLnSpc="1">
            <a:prstTxWarp prst="textNoShape">
              <a:avLst/>
            </a:prstTxWarp>
          </a:bodyPr>
          <a:lstStyle/>
          <a:p>
            <a:endParaRPr lang="en-US"/>
          </a:p>
        </p:txBody>
      </p:sp>
      <p:grpSp>
        <p:nvGrpSpPr>
          <p:cNvPr id="12" name="Group 4"/>
          <p:cNvGrpSpPr>
            <a:grpSpLocks noChangeAspect="1"/>
          </p:cNvGrpSpPr>
          <p:nvPr userDrawn="1"/>
        </p:nvGrpSpPr>
        <p:grpSpPr bwMode="auto">
          <a:xfrm>
            <a:off x="6815519" y="114489"/>
            <a:ext cx="2076961" cy="794231"/>
            <a:chOff x="2474" y="1891"/>
            <a:chExt cx="1681" cy="482"/>
          </a:xfrm>
        </p:grpSpPr>
        <p:sp>
          <p:nvSpPr>
            <p:cNvPr id="13" name="Freeform 6"/>
            <p:cNvSpPr>
              <a:spLocks/>
            </p:cNvSpPr>
            <p:nvPr userDrawn="1"/>
          </p:nvSpPr>
          <p:spPr bwMode="auto">
            <a:xfrm>
              <a:off x="3074" y="1891"/>
              <a:ext cx="482" cy="482"/>
            </a:xfrm>
            <a:custGeom>
              <a:avLst/>
              <a:gdLst>
                <a:gd name="T0" fmla="*/ 963 w 964"/>
                <a:gd name="T1" fmla="*/ 507 h 964"/>
                <a:gd name="T2" fmla="*/ 954 w 964"/>
                <a:gd name="T3" fmla="*/ 579 h 964"/>
                <a:gd name="T4" fmla="*/ 934 w 964"/>
                <a:gd name="T5" fmla="*/ 647 h 964"/>
                <a:gd name="T6" fmla="*/ 906 w 964"/>
                <a:gd name="T7" fmla="*/ 712 h 964"/>
                <a:gd name="T8" fmla="*/ 868 w 964"/>
                <a:gd name="T9" fmla="*/ 770 h 964"/>
                <a:gd name="T10" fmla="*/ 823 w 964"/>
                <a:gd name="T11" fmla="*/ 822 h 964"/>
                <a:gd name="T12" fmla="*/ 771 w 964"/>
                <a:gd name="T13" fmla="*/ 868 h 964"/>
                <a:gd name="T14" fmla="*/ 712 w 964"/>
                <a:gd name="T15" fmla="*/ 905 h 964"/>
                <a:gd name="T16" fmla="*/ 647 w 964"/>
                <a:gd name="T17" fmla="*/ 934 h 964"/>
                <a:gd name="T18" fmla="*/ 580 w 964"/>
                <a:gd name="T19" fmla="*/ 954 h 964"/>
                <a:gd name="T20" fmla="*/ 507 w 964"/>
                <a:gd name="T21" fmla="*/ 963 h 964"/>
                <a:gd name="T22" fmla="*/ 457 w 964"/>
                <a:gd name="T23" fmla="*/ 963 h 964"/>
                <a:gd name="T24" fmla="*/ 385 w 964"/>
                <a:gd name="T25" fmla="*/ 954 h 964"/>
                <a:gd name="T26" fmla="*/ 317 w 964"/>
                <a:gd name="T27" fmla="*/ 934 h 964"/>
                <a:gd name="T28" fmla="*/ 252 w 964"/>
                <a:gd name="T29" fmla="*/ 905 h 964"/>
                <a:gd name="T30" fmla="*/ 194 w 964"/>
                <a:gd name="T31" fmla="*/ 868 h 964"/>
                <a:gd name="T32" fmla="*/ 142 w 964"/>
                <a:gd name="T33" fmla="*/ 822 h 964"/>
                <a:gd name="T34" fmla="*/ 96 w 964"/>
                <a:gd name="T35" fmla="*/ 770 h 964"/>
                <a:gd name="T36" fmla="*/ 59 w 964"/>
                <a:gd name="T37" fmla="*/ 712 h 964"/>
                <a:gd name="T38" fmla="*/ 29 w 964"/>
                <a:gd name="T39" fmla="*/ 647 h 964"/>
                <a:gd name="T40" fmla="*/ 10 w 964"/>
                <a:gd name="T41" fmla="*/ 579 h 964"/>
                <a:gd name="T42" fmla="*/ 1 w 964"/>
                <a:gd name="T43" fmla="*/ 507 h 964"/>
                <a:gd name="T44" fmla="*/ 1 w 964"/>
                <a:gd name="T45" fmla="*/ 457 h 964"/>
                <a:gd name="T46" fmla="*/ 10 w 964"/>
                <a:gd name="T47" fmla="*/ 384 h 964"/>
                <a:gd name="T48" fmla="*/ 29 w 964"/>
                <a:gd name="T49" fmla="*/ 316 h 964"/>
                <a:gd name="T50" fmla="*/ 59 w 964"/>
                <a:gd name="T51" fmla="*/ 252 h 964"/>
                <a:gd name="T52" fmla="*/ 96 w 964"/>
                <a:gd name="T53" fmla="*/ 193 h 964"/>
                <a:gd name="T54" fmla="*/ 142 w 964"/>
                <a:gd name="T55" fmla="*/ 141 h 964"/>
                <a:gd name="T56" fmla="*/ 194 w 964"/>
                <a:gd name="T57" fmla="*/ 95 h 964"/>
                <a:gd name="T58" fmla="*/ 252 w 964"/>
                <a:gd name="T59" fmla="*/ 58 h 964"/>
                <a:gd name="T60" fmla="*/ 317 w 964"/>
                <a:gd name="T61" fmla="*/ 29 h 964"/>
                <a:gd name="T62" fmla="*/ 385 w 964"/>
                <a:gd name="T63" fmla="*/ 10 h 964"/>
                <a:gd name="T64" fmla="*/ 457 w 964"/>
                <a:gd name="T65" fmla="*/ 1 h 964"/>
                <a:gd name="T66" fmla="*/ 507 w 964"/>
                <a:gd name="T67" fmla="*/ 1 h 964"/>
                <a:gd name="T68" fmla="*/ 580 w 964"/>
                <a:gd name="T69" fmla="*/ 10 h 964"/>
                <a:gd name="T70" fmla="*/ 647 w 964"/>
                <a:gd name="T71" fmla="*/ 29 h 964"/>
                <a:gd name="T72" fmla="*/ 712 w 964"/>
                <a:gd name="T73" fmla="*/ 58 h 964"/>
                <a:gd name="T74" fmla="*/ 771 w 964"/>
                <a:gd name="T75" fmla="*/ 95 h 964"/>
                <a:gd name="T76" fmla="*/ 823 w 964"/>
                <a:gd name="T77" fmla="*/ 141 h 964"/>
                <a:gd name="T78" fmla="*/ 868 w 964"/>
                <a:gd name="T79" fmla="*/ 193 h 964"/>
                <a:gd name="T80" fmla="*/ 906 w 964"/>
                <a:gd name="T81" fmla="*/ 252 h 964"/>
                <a:gd name="T82" fmla="*/ 934 w 964"/>
                <a:gd name="T83" fmla="*/ 316 h 964"/>
                <a:gd name="T84" fmla="*/ 954 w 964"/>
                <a:gd name="T85" fmla="*/ 384 h 964"/>
                <a:gd name="T86" fmla="*/ 963 w 964"/>
                <a:gd name="T87" fmla="*/ 457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4" h="964">
                  <a:moveTo>
                    <a:pt x="964" y="482"/>
                  </a:moveTo>
                  <a:lnTo>
                    <a:pt x="964" y="482"/>
                  </a:lnTo>
                  <a:lnTo>
                    <a:pt x="963" y="507"/>
                  </a:lnTo>
                  <a:lnTo>
                    <a:pt x="961" y="531"/>
                  </a:lnTo>
                  <a:lnTo>
                    <a:pt x="959" y="555"/>
                  </a:lnTo>
                  <a:lnTo>
                    <a:pt x="954" y="579"/>
                  </a:lnTo>
                  <a:lnTo>
                    <a:pt x="948" y="602"/>
                  </a:lnTo>
                  <a:lnTo>
                    <a:pt x="942" y="625"/>
                  </a:lnTo>
                  <a:lnTo>
                    <a:pt x="934" y="647"/>
                  </a:lnTo>
                  <a:lnTo>
                    <a:pt x="926" y="669"/>
                  </a:lnTo>
                  <a:lnTo>
                    <a:pt x="916" y="691"/>
                  </a:lnTo>
                  <a:lnTo>
                    <a:pt x="906" y="712"/>
                  </a:lnTo>
                  <a:lnTo>
                    <a:pt x="894" y="731"/>
                  </a:lnTo>
                  <a:lnTo>
                    <a:pt x="881" y="751"/>
                  </a:lnTo>
                  <a:lnTo>
                    <a:pt x="868" y="770"/>
                  </a:lnTo>
                  <a:lnTo>
                    <a:pt x="854" y="789"/>
                  </a:lnTo>
                  <a:lnTo>
                    <a:pt x="839" y="806"/>
                  </a:lnTo>
                  <a:lnTo>
                    <a:pt x="823" y="822"/>
                  </a:lnTo>
                  <a:lnTo>
                    <a:pt x="806" y="838"/>
                  </a:lnTo>
                  <a:lnTo>
                    <a:pt x="788" y="853"/>
                  </a:lnTo>
                  <a:lnTo>
                    <a:pt x="771" y="868"/>
                  </a:lnTo>
                  <a:lnTo>
                    <a:pt x="751" y="881"/>
                  </a:lnTo>
                  <a:lnTo>
                    <a:pt x="732" y="894"/>
                  </a:lnTo>
                  <a:lnTo>
                    <a:pt x="712" y="905"/>
                  </a:lnTo>
                  <a:lnTo>
                    <a:pt x="691" y="917"/>
                  </a:lnTo>
                  <a:lnTo>
                    <a:pt x="669" y="926"/>
                  </a:lnTo>
                  <a:lnTo>
                    <a:pt x="647" y="934"/>
                  </a:lnTo>
                  <a:lnTo>
                    <a:pt x="626" y="942"/>
                  </a:lnTo>
                  <a:lnTo>
                    <a:pt x="603" y="949"/>
                  </a:lnTo>
                  <a:lnTo>
                    <a:pt x="580" y="954"/>
                  </a:lnTo>
                  <a:lnTo>
                    <a:pt x="555" y="958"/>
                  </a:lnTo>
                  <a:lnTo>
                    <a:pt x="531" y="962"/>
                  </a:lnTo>
                  <a:lnTo>
                    <a:pt x="507" y="963"/>
                  </a:lnTo>
                  <a:lnTo>
                    <a:pt x="482" y="964"/>
                  </a:lnTo>
                  <a:lnTo>
                    <a:pt x="482" y="964"/>
                  </a:lnTo>
                  <a:lnTo>
                    <a:pt x="457" y="963"/>
                  </a:lnTo>
                  <a:lnTo>
                    <a:pt x="433" y="962"/>
                  </a:lnTo>
                  <a:lnTo>
                    <a:pt x="409" y="958"/>
                  </a:lnTo>
                  <a:lnTo>
                    <a:pt x="385" y="954"/>
                  </a:lnTo>
                  <a:lnTo>
                    <a:pt x="362" y="949"/>
                  </a:lnTo>
                  <a:lnTo>
                    <a:pt x="339" y="942"/>
                  </a:lnTo>
                  <a:lnTo>
                    <a:pt x="317" y="934"/>
                  </a:lnTo>
                  <a:lnTo>
                    <a:pt x="295" y="926"/>
                  </a:lnTo>
                  <a:lnTo>
                    <a:pt x="273" y="917"/>
                  </a:lnTo>
                  <a:lnTo>
                    <a:pt x="252" y="905"/>
                  </a:lnTo>
                  <a:lnTo>
                    <a:pt x="232" y="894"/>
                  </a:lnTo>
                  <a:lnTo>
                    <a:pt x="212" y="881"/>
                  </a:lnTo>
                  <a:lnTo>
                    <a:pt x="194" y="868"/>
                  </a:lnTo>
                  <a:lnTo>
                    <a:pt x="175" y="853"/>
                  </a:lnTo>
                  <a:lnTo>
                    <a:pt x="158" y="838"/>
                  </a:lnTo>
                  <a:lnTo>
                    <a:pt x="142" y="822"/>
                  </a:lnTo>
                  <a:lnTo>
                    <a:pt x="126" y="806"/>
                  </a:lnTo>
                  <a:lnTo>
                    <a:pt x="111" y="789"/>
                  </a:lnTo>
                  <a:lnTo>
                    <a:pt x="96" y="770"/>
                  </a:lnTo>
                  <a:lnTo>
                    <a:pt x="83" y="751"/>
                  </a:lnTo>
                  <a:lnTo>
                    <a:pt x="70" y="731"/>
                  </a:lnTo>
                  <a:lnTo>
                    <a:pt x="59" y="712"/>
                  </a:lnTo>
                  <a:lnTo>
                    <a:pt x="47" y="691"/>
                  </a:lnTo>
                  <a:lnTo>
                    <a:pt x="38" y="669"/>
                  </a:lnTo>
                  <a:lnTo>
                    <a:pt x="29" y="647"/>
                  </a:lnTo>
                  <a:lnTo>
                    <a:pt x="22" y="625"/>
                  </a:lnTo>
                  <a:lnTo>
                    <a:pt x="15" y="602"/>
                  </a:lnTo>
                  <a:lnTo>
                    <a:pt x="10" y="579"/>
                  </a:lnTo>
                  <a:lnTo>
                    <a:pt x="6" y="555"/>
                  </a:lnTo>
                  <a:lnTo>
                    <a:pt x="2" y="531"/>
                  </a:lnTo>
                  <a:lnTo>
                    <a:pt x="1" y="507"/>
                  </a:lnTo>
                  <a:lnTo>
                    <a:pt x="0" y="482"/>
                  </a:lnTo>
                  <a:lnTo>
                    <a:pt x="0" y="482"/>
                  </a:lnTo>
                  <a:lnTo>
                    <a:pt x="1" y="457"/>
                  </a:lnTo>
                  <a:lnTo>
                    <a:pt x="2" y="433"/>
                  </a:lnTo>
                  <a:lnTo>
                    <a:pt x="6" y="409"/>
                  </a:lnTo>
                  <a:lnTo>
                    <a:pt x="10" y="384"/>
                  </a:lnTo>
                  <a:lnTo>
                    <a:pt x="15" y="361"/>
                  </a:lnTo>
                  <a:lnTo>
                    <a:pt x="22" y="338"/>
                  </a:lnTo>
                  <a:lnTo>
                    <a:pt x="29" y="316"/>
                  </a:lnTo>
                  <a:lnTo>
                    <a:pt x="38" y="295"/>
                  </a:lnTo>
                  <a:lnTo>
                    <a:pt x="47" y="273"/>
                  </a:lnTo>
                  <a:lnTo>
                    <a:pt x="59" y="252"/>
                  </a:lnTo>
                  <a:lnTo>
                    <a:pt x="70" y="232"/>
                  </a:lnTo>
                  <a:lnTo>
                    <a:pt x="83" y="213"/>
                  </a:lnTo>
                  <a:lnTo>
                    <a:pt x="96" y="193"/>
                  </a:lnTo>
                  <a:lnTo>
                    <a:pt x="111" y="176"/>
                  </a:lnTo>
                  <a:lnTo>
                    <a:pt x="126" y="157"/>
                  </a:lnTo>
                  <a:lnTo>
                    <a:pt x="142" y="141"/>
                  </a:lnTo>
                  <a:lnTo>
                    <a:pt x="158" y="125"/>
                  </a:lnTo>
                  <a:lnTo>
                    <a:pt x="175" y="110"/>
                  </a:lnTo>
                  <a:lnTo>
                    <a:pt x="194" y="95"/>
                  </a:lnTo>
                  <a:lnTo>
                    <a:pt x="212" y="82"/>
                  </a:lnTo>
                  <a:lnTo>
                    <a:pt x="232" y="70"/>
                  </a:lnTo>
                  <a:lnTo>
                    <a:pt x="252" y="58"/>
                  </a:lnTo>
                  <a:lnTo>
                    <a:pt x="273" y="48"/>
                  </a:lnTo>
                  <a:lnTo>
                    <a:pt x="295" y="38"/>
                  </a:lnTo>
                  <a:lnTo>
                    <a:pt x="317" y="29"/>
                  </a:lnTo>
                  <a:lnTo>
                    <a:pt x="339" y="21"/>
                  </a:lnTo>
                  <a:lnTo>
                    <a:pt x="362" y="16"/>
                  </a:lnTo>
                  <a:lnTo>
                    <a:pt x="385" y="10"/>
                  </a:lnTo>
                  <a:lnTo>
                    <a:pt x="409" y="5"/>
                  </a:lnTo>
                  <a:lnTo>
                    <a:pt x="433" y="3"/>
                  </a:lnTo>
                  <a:lnTo>
                    <a:pt x="457" y="1"/>
                  </a:lnTo>
                  <a:lnTo>
                    <a:pt x="482" y="0"/>
                  </a:lnTo>
                  <a:lnTo>
                    <a:pt x="482" y="0"/>
                  </a:lnTo>
                  <a:lnTo>
                    <a:pt x="507" y="1"/>
                  </a:lnTo>
                  <a:lnTo>
                    <a:pt x="531" y="3"/>
                  </a:lnTo>
                  <a:lnTo>
                    <a:pt x="555" y="5"/>
                  </a:lnTo>
                  <a:lnTo>
                    <a:pt x="580" y="10"/>
                  </a:lnTo>
                  <a:lnTo>
                    <a:pt x="603" y="16"/>
                  </a:lnTo>
                  <a:lnTo>
                    <a:pt x="626" y="21"/>
                  </a:lnTo>
                  <a:lnTo>
                    <a:pt x="647" y="29"/>
                  </a:lnTo>
                  <a:lnTo>
                    <a:pt x="669" y="38"/>
                  </a:lnTo>
                  <a:lnTo>
                    <a:pt x="691" y="48"/>
                  </a:lnTo>
                  <a:lnTo>
                    <a:pt x="712" y="58"/>
                  </a:lnTo>
                  <a:lnTo>
                    <a:pt x="732" y="70"/>
                  </a:lnTo>
                  <a:lnTo>
                    <a:pt x="751" y="82"/>
                  </a:lnTo>
                  <a:lnTo>
                    <a:pt x="771" y="95"/>
                  </a:lnTo>
                  <a:lnTo>
                    <a:pt x="788" y="110"/>
                  </a:lnTo>
                  <a:lnTo>
                    <a:pt x="806" y="125"/>
                  </a:lnTo>
                  <a:lnTo>
                    <a:pt x="823" y="141"/>
                  </a:lnTo>
                  <a:lnTo>
                    <a:pt x="839" y="157"/>
                  </a:lnTo>
                  <a:lnTo>
                    <a:pt x="854" y="176"/>
                  </a:lnTo>
                  <a:lnTo>
                    <a:pt x="868" y="193"/>
                  </a:lnTo>
                  <a:lnTo>
                    <a:pt x="881" y="213"/>
                  </a:lnTo>
                  <a:lnTo>
                    <a:pt x="894" y="232"/>
                  </a:lnTo>
                  <a:lnTo>
                    <a:pt x="906" y="252"/>
                  </a:lnTo>
                  <a:lnTo>
                    <a:pt x="916" y="273"/>
                  </a:lnTo>
                  <a:lnTo>
                    <a:pt x="926" y="295"/>
                  </a:lnTo>
                  <a:lnTo>
                    <a:pt x="934" y="316"/>
                  </a:lnTo>
                  <a:lnTo>
                    <a:pt x="942" y="338"/>
                  </a:lnTo>
                  <a:lnTo>
                    <a:pt x="948" y="361"/>
                  </a:lnTo>
                  <a:lnTo>
                    <a:pt x="954" y="384"/>
                  </a:lnTo>
                  <a:lnTo>
                    <a:pt x="959" y="409"/>
                  </a:lnTo>
                  <a:lnTo>
                    <a:pt x="961" y="433"/>
                  </a:lnTo>
                  <a:lnTo>
                    <a:pt x="963" y="457"/>
                  </a:lnTo>
                  <a:lnTo>
                    <a:pt x="964" y="482"/>
                  </a:lnTo>
                  <a:lnTo>
                    <a:pt x="964" y="482"/>
                  </a:lnTo>
                  <a:close/>
                </a:path>
              </a:pathLst>
            </a:custGeom>
            <a:solidFill>
              <a:srgbClr val="FFCE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7"/>
            <p:cNvSpPr>
              <a:spLocks/>
            </p:cNvSpPr>
            <p:nvPr userDrawn="1"/>
          </p:nvSpPr>
          <p:spPr bwMode="auto">
            <a:xfrm>
              <a:off x="2474" y="1891"/>
              <a:ext cx="481" cy="482"/>
            </a:xfrm>
            <a:custGeom>
              <a:avLst/>
              <a:gdLst>
                <a:gd name="T0" fmla="*/ 963 w 963"/>
                <a:gd name="T1" fmla="*/ 507 h 964"/>
                <a:gd name="T2" fmla="*/ 954 w 963"/>
                <a:gd name="T3" fmla="*/ 579 h 964"/>
                <a:gd name="T4" fmla="*/ 934 w 963"/>
                <a:gd name="T5" fmla="*/ 647 h 964"/>
                <a:gd name="T6" fmla="*/ 905 w 963"/>
                <a:gd name="T7" fmla="*/ 712 h 964"/>
                <a:gd name="T8" fmla="*/ 867 w 963"/>
                <a:gd name="T9" fmla="*/ 770 h 964"/>
                <a:gd name="T10" fmla="*/ 822 w 963"/>
                <a:gd name="T11" fmla="*/ 822 h 964"/>
                <a:gd name="T12" fmla="*/ 769 w 963"/>
                <a:gd name="T13" fmla="*/ 868 h 964"/>
                <a:gd name="T14" fmla="*/ 711 w 963"/>
                <a:gd name="T15" fmla="*/ 905 h 964"/>
                <a:gd name="T16" fmla="*/ 647 w 963"/>
                <a:gd name="T17" fmla="*/ 934 h 964"/>
                <a:gd name="T18" fmla="*/ 578 w 963"/>
                <a:gd name="T19" fmla="*/ 954 h 964"/>
                <a:gd name="T20" fmla="*/ 507 w 963"/>
                <a:gd name="T21" fmla="*/ 963 h 964"/>
                <a:gd name="T22" fmla="*/ 456 w 963"/>
                <a:gd name="T23" fmla="*/ 963 h 964"/>
                <a:gd name="T24" fmla="*/ 385 w 963"/>
                <a:gd name="T25" fmla="*/ 954 h 964"/>
                <a:gd name="T26" fmla="*/ 315 w 963"/>
                <a:gd name="T27" fmla="*/ 934 h 964"/>
                <a:gd name="T28" fmla="*/ 252 w 963"/>
                <a:gd name="T29" fmla="*/ 905 h 964"/>
                <a:gd name="T30" fmla="*/ 193 w 963"/>
                <a:gd name="T31" fmla="*/ 868 h 964"/>
                <a:gd name="T32" fmla="*/ 140 w 963"/>
                <a:gd name="T33" fmla="*/ 822 h 964"/>
                <a:gd name="T34" fmla="*/ 95 w 963"/>
                <a:gd name="T35" fmla="*/ 770 h 964"/>
                <a:gd name="T36" fmla="*/ 57 w 963"/>
                <a:gd name="T37" fmla="*/ 712 h 964"/>
                <a:gd name="T38" fmla="*/ 29 w 963"/>
                <a:gd name="T39" fmla="*/ 647 h 964"/>
                <a:gd name="T40" fmla="*/ 9 w 963"/>
                <a:gd name="T41" fmla="*/ 579 h 964"/>
                <a:gd name="T42" fmla="*/ 0 w 963"/>
                <a:gd name="T43" fmla="*/ 507 h 964"/>
                <a:gd name="T44" fmla="*/ 0 w 963"/>
                <a:gd name="T45" fmla="*/ 457 h 964"/>
                <a:gd name="T46" fmla="*/ 9 w 963"/>
                <a:gd name="T47" fmla="*/ 384 h 964"/>
                <a:gd name="T48" fmla="*/ 29 w 963"/>
                <a:gd name="T49" fmla="*/ 316 h 964"/>
                <a:gd name="T50" fmla="*/ 57 w 963"/>
                <a:gd name="T51" fmla="*/ 252 h 964"/>
                <a:gd name="T52" fmla="*/ 95 w 963"/>
                <a:gd name="T53" fmla="*/ 193 h 964"/>
                <a:gd name="T54" fmla="*/ 140 w 963"/>
                <a:gd name="T55" fmla="*/ 141 h 964"/>
                <a:gd name="T56" fmla="*/ 193 w 963"/>
                <a:gd name="T57" fmla="*/ 95 h 964"/>
                <a:gd name="T58" fmla="*/ 252 w 963"/>
                <a:gd name="T59" fmla="*/ 58 h 964"/>
                <a:gd name="T60" fmla="*/ 315 w 963"/>
                <a:gd name="T61" fmla="*/ 29 h 964"/>
                <a:gd name="T62" fmla="*/ 385 w 963"/>
                <a:gd name="T63" fmla="*/ 10 h 964"/>
                <a:gd name="T64" fmla="*/ 456 w 963"/>
                <a:gd name="T65" fmla="*/ 1 h 964"/>
                <a:gd name="T66" fmla="*/ 507 w 963"/>
                <a:gd name="T67" fmla="*/ 1 h 964"/>
                <a:gd name="T68" fmla="*/ 578 w 963"/>
                <a:gd name="T69" fmla="*/ 10 h 964"/>
                <a:gd name="T70" fmla="*/ 647 w 963"/>
                <a:gd name="T71" fmla="*/ 29 h 964"/>
                <a:gd name="T72" fmla="*/ 711 w 963"/>
                <a:gd name="T73" fmla="*/ 58 h 964"/>
                <a:gd name="T74" fmla="*/ 769 w 963"/>
                <a:gd name="T75" fmla="*/ 95 h 964"/>
                <a:gd name="T76" fmla="*/ 822 w 963"/>
                <a:gd name="T77" fmla="*/ 141 h 964"/>
                <a:gd name="T78" fmla="*/ 867 w 963"/>
                <a:gd name="T79" fmla="*/ 193 h 964"/>
                <a:gd name="T80" fmla="*/ 905 w 963"/>
                <a:gd name="T81" fmla="*/ 252 h 964"/>
                <a:gd name="T82" fmla="*/ 934 w 963"/>
                <a:gd name="T83" fmla="*/ 316 h 964"/>
                <a:gd name="T84" fmla="*/ 954 w 963"/>
                <a:gd name="T85" fmla="*/ 384 h 964"/>
                <a:gd name="T86" fmla="*/ 963 w 963"/>
                <a:gd name="T87" fmla="*/ 457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3" h="964">
                  <a:moveTo>
                    <a:pt x="963" y="482"/>
                  </a:moveTo>
                  <a:lnTo>
                    <a:pt x="963" y="482"/>
                  </a:lnTo>
                  <a:lnTo>
                    <a:pt x="963" y="507"/>
                  </a:lnTo>
                  <a:lnTo>
                    <a:pt x="961" y="531"/>
                  </a:lnTo>
                  <a:lnTo>
                    <a:pt x="957" y="555"/>
                  </a:lnTo>
                  <a:lnTo>
                    <a:pt x="954" y="579"/>
                  </a:lnTo>
                  <a:lnTo>
                    <a:pt x="948" y="602"/>
                  </a:lnTo>
                  <a:lnTo>
                    <a:pt x="941" y="625"/>
                  </a:lnTo>
                  <a:lnTo>
                    <a:pt x="934" y="647"/>
                  </a:lnTo>
                  <a:lnTo>
                    <a:pt x="925" y="669"/>
                  </a:lnTo>
                  <a:lnTo>
                    <a:pt x="916" y="691"/>
                  </a:lnTo>
                  <a:lnTo>
                    <a:pt x="905" y="712"/>
                  </a:lnTo>
                  <a:lnTo>
                    <a:pt x="894" y="731"/>
                  </a:lnTo>
                  <a:lnTo>
                    <a:pt x="881" y="751"/>
                  </a:lnTo>
                  <a:lnTo>
                    <a:pt x="867" y="770"/>
                  </a:lnTo>
                  <a:lnTo>
                    <a:pt x="853" y="789"/>
                  </a:lnTo>
                  <a:lnTo>
                    <a:pt x="838" y="806"/>
                  </a:lnTo>
                  <a:lnTo>
                    <a:pt x="822" y="822"/>
                  </a:lnTo>
                  <a:lnTo>
                    <a:pt x="805" y="838"/>
                  </a:lnTo>
                  <a:lnTo>
                    <a:pt x="788" y="853"/>
                  </a:lnTo>
                  <a:lnTo>
                    <a:pt x="769" y="868"/>
                  </a:lnTo>
                  <a:lnTo>
                    <a:pt x="751" y="881"/>
                  </a:lnTo>
                  <a:lnTo>
                    <a:pt x="731" y="894"/>
                  </a:lnTo>
                  <a:lnTo>
                    <a:pt x="711" y="905"/>
                  </a:lnTo>
                  <a:lnTo>
                    <a:pt x="690" y="917"/>
                  </a:lnTo>
                  <a:lnTo>
                    <a:pt x="669" y="926"/>
                  </a:lnTo>
                  <a:lnTo>
                    <a:pt x="647" y="934"/>
                  </a:lnTo>
                  <a:lnTo>
                    <a:pt x="624" y="942"/>
                  </a:lnTo>
                  <a:lnTo>
                    <a:pt x="602" y="949"/>
                  </a:lnTo>
                  <a:lnTo>
                    <a:pt x="578" y="954"/>
                  </a:lnTo>
                  <a:lnTo>
                    <a:pt x="555" y="958"/>
                  </a:lnTo>
                  <a:lnTo>
                    <a:pt x="531" y="962"/>
                  </a:lnTo>
                  <a:lnTo>
                    <a:pt x="507" y="963"/>
                  </a:lnTo>
                  <a:lnTo>
                    <a:pt x="481" y="964"/>
                  </a:lnTo>
                  <a:lnTo>
                    <a:pt x="481" y="964"/>
                  </a:lnTo>
                  <a:lnTo>
                    <a:pt x="456" y="963"/>
                  </a:lnTo>
                  <a:lnTo>
                    <a:pt x="432" y="962"/>
                  </a:lnTo>
                  <a:lnTo>
                    <a:pt x="408" y="958"/>
                  </a:lnTo>
                  <a:lnTo>
                    <a:pt x="385" y="954"/>
                  </a:lnTo>
                  <a:lnTo>
                    <a:pt x="360" y="949"/>
                  </a:lnTo>
                  <a:lnTo>
                    <a:pt x="339" y="942"/>
                  </a:lnTo>
                  <a:lnTo>
                    <a:pt x="315" y="934"/>
                  </a:lnTo>
                  <a:lnTo>
                    <a:pt x="294" y="926"/>
                  </a:lnTo>
                  <a:lnTo>
                    <a:pt x="273" y="917"/>
                  </a:lnTo>
                  <a:lnTo>
                    <a:pt x="252" y="905"/>
                  </a:lnTo>
                  <a:lnTo>
                    <a:pt x="231" y="894"/>
                  </a:lnTo>
                  <a:lnTo>
                    <a:pt x="212" y="881"/>
                  </a:lnTo>
                  <a:lnTo>
                    <a:pt x="193" y="868"/>
                  </a:lnTo>
                  <a:lnTo>
                    <a:pt x="175" y="853"/>
                  </a:lnTo>
                  <a:lnTo>
                    <a:pt x="158" y="838"/>
                  </a:lnTo>
                  <a:lnTo>
                    <a:pt x="140" y="822"/>
                  </a:lnTo>
                  <a:lnTo>
                    <a:pt x="124" y="806"/>
                  </a:lnTo>
                  <a:lnTo>
                    <a:pt x="109" y="789"/>
                  </a:lnTo>
                  <a:lnTo>
                    <a:pt x="95" y="770"/>
                  </a:lnTo>
                  <a:lnTo>
                    <a:pt x="82" y="751"/>
                  </a:lnTo>
                  <a:lnTo>
                    <a:pt x="69" y="731"/>
                  </a:lnTo>
                  <a:lnTo>
                    <a:pt x="57" y="712"/>
                  </a:lnTo>
                  <a:lnTo>
                    <a:pt x="47" y="691"/>
                  </a:lnTo>
                  <a:lnTo>
                    <a:pt x="38" y="669"/>
                  </a:lnTo>
                  <a:lnTo>
                    <a:pt x="29" y="647"/>
                  </a:lnTo>
                  <a:lnTo>
                    <a:pt x="22" y="625"/>
                  </a:lnTo>
                  <a:lnTo>
                    <a:pt x="15" y="602"/>
                  </a:lnTo>
                  <a:lnTo>
                    <a:pt x="9" y="579"/>
                  </a:lnTo>
                  <a:lnTo>
                    <a:pt x="6" y="555"/>
                  </a:lnTo>
                  <a:lnTo>
                    <a:pt x="2" y="531"/>
                  </a:lnTo>
                  <a:lnTo>
                    <a:pt x="0" y="507"/>
                  </a:lnTo>
                  <a:lnTo>
                    <a:pt x="0" y="482"/>
                  </a:lnTo>
                  <a:lnTo>
                    <a:pt x="0" y="482"/>
                  </a:lnTo>
                  <a:lnTo>
                    <a:pt x="0" y="457"/>
                  </a:lnTo>
                  <a:lnTo>
                    <a:pt x="2" y="433"/>
                  </a:lnTo>
                  <a:lnTo>
                    <a:pt x="6" y="409"/>
                  </a:lnTo>
                  <a:lnTo>
                    <a:pt x="9" y="384"/>
                  </a:lnTo>
                  <a:lnTo>
                    <a:pt x="15" y="361"/>
                  </a:lnTo>
                  <a:lnTo>
                    <a:pt x="22" y="338"/>
                  </a:lnTo>
                  <a:lnTo>
                    <a:pt x="29" y="316"/>
                  </a:lnTo>
                  <a:lnTo>
                    <a:pt x="38" y="295"/>
                  </a:lnTo>
                  <a:lnTo>
                    <a:pt x="47" y="273"/>
                  </a:lnTo>
                  <a:lnTo>
                    <a:pt x="57" y="252"/>
                  </a:lnTo>
                  <a:lnTo>
                    <a:pt x="69" y="232"/>
                  </a:lnTo>
                  <a:lnTo>
                    <a:pt x="82" y="213"/>
                  </a:lnTo>
                  <a:lnTo>
                    <a:pt x="95" y="193"/>
                  </a:lnTo>
                  <a:lnTo>
                    <a:pt x="109" y="176"/>
                  </a:lnTo>
                  <a:lnTo>
                    <a:pt x="124" y="157"/>
                  </a:lnTo>
                  <a:lnTo>
                    <a:pt x="140" y="141"/>
                  </a:lnTo>
                  <a:lnTo>
                    <a:pt x="158" y="125"/>
                  </a:lnTo>
                  <a:lnTo>
                    <a:pt x="175" y="110"/>
                  </a:lnTo>
                  <a:lnTo>
                    <a:pt x="193" y="95"/>
                  </a:lnTo>
                  <a:lnTo>
                    <a:pt x="212" y="82"/>
                  </a:lnTo>
                  <a:lnTo>
                    <a:pt x="231" y="70"/>
                  </a:lnTo>
                  <a:lnTo>
                    <a:pt x="252" y="58"/>
                  </a:lnTo>
                  <a:lnTo>
                    <a:pt x="273" y="48"/>
                  </a:lnTo>
                  <a:lnTo>
                    <a:pt x="294" y="38"/>
                  </a:lnTo>
                  <a:lnTo>
                    <a:pt x="315" y="29"/>
                  </a:lnTo>
                  <a:lnTo>
                    <a:pt x="339" y="21"/>
                  </a:lnTo>
                  <a:lnTo>
                    <a:pt x="360" y="16"/>
                  </a:lnTo>
                  <a:lnTo>
                    <a:pt x="385" y="10"/>
                  </a:lnTo>
                  <a:lnTo>
                    <a:pt x="408" y="5"/>
                  </a:lnTo>
                  <a:lnTo>
                    <a:pt x="432" y="3"/>
                  </a:lnTo>
                  <a:lnTo>
                    <a:pt x="456" y="1"/>
                  </a:lnTo>
                  <a:lnTo>
                    <a:pt x="481" y="0"/>
                  </a:lnTo>
                  <a:lnTo>
                    <a:pt x="481" y="0"/>
                  </a:lnTo>
                  <a:lnTo>
                    <a:pt x="507" y="1"/>
                  </a:lnTo>
                  <a:lnTo>
                    <a:pt x="531" y="3"/>
                  </a:lnTo>
                  <a:lnTo>
                    <a:pt x="555" y="5"/>
                  </a:lnTo>
                  <a:lnTo>
                    <a:pt x="578" y="10"/>
                  </a:lnTo>
                  <a:lnTo>
                    <a:pt x="602" y="16"/>
                  </a:lnTo>
                  <a:lnTo>
                    <a:pt x="624" y="21"/>
                  </a:lnTo>
                  <a:lnTo>
                    <a:pt x="647" y="29"/>
                  </a:lnTo>
                  <a:lnTo>
                    <a:pt x="669" y="38"/>
                  </a:lnTo>
                  <a:lnTo>
                    <a:pt x="690" y="48"/>
                  </a:lnTo>
                  <a:lnTo>
                    <a:pt x="711" y="58"/>
                  </a:lnTo>
                  <a:lnTo>
                    <a:pt x="731" y="70"/>
                  </a:lnTo>
                  <a:lnTo>
                    <a:pt x="751" y="82"/>
                  </a:lnTo>
                  <a:lnTo>
                    <a:pt x="769" y="95"/>
                  </a:lnTo>
                  <a:lnTo>
                    <a:pt x="788" y="110"/>
                  </a:lnTo>
                  <a:lnTo>
                    <a:pt x="805" y="125"/>
                  </a:lnTo>
                  <a:lnTo>
                    <a:pt x="822" y="141"/>
                  </a:lnTo>
                  <a:lnTo>
                    <a:pt x="838" y="157"/>
                  </a:lnTo>
                  <a:lnTo>
                    <a:pt x="853" y="176"/>
                  </a:lnTo>
                  <a:lnTo>
                    <a:pt x="867" y="193"/>
                  </a:lnTo>
                  <a:lnTo>
                    <a:pt x="881" y="213"/>
                  </a:lnTo>
                  <a:lnTo>
                    <a:pt x="894" y="232"/>
                  </a:lnTo>
                  <a:lnTo>
                    <a:pt x="905" y="252"/>
                  </a:lnTo>
                  <a:lnTo>
                    <a:pt x="916" y="273"/>
                  </a:lnTo>
                  <a:lnTo>
                    <a:pt x="925" y="295"/>
                  </a:lnTo>
                  <a:lnTo>
                    <a:pt x="934" y="316"/>
                  </a:lnTo>
                  <a:lnTo>
                    <a:pt x="941" y="338"/>
                  </a:lnTo>
                  <a:lnTo>
                    <a:pt x="948" y="361"/>
                  </a:lnTo>
                  <a:lnTo>
                    <a:pt x="954" y="384"/>
                  </a:lnTo>
                  <a:lnTo>
                    <a:pt x="957" y="409"/>
                  </a:lnTo>
                  <a:lnTo>
                    <a:pt x="961" y="433"/>
                  </a:lnTo>
                  <a:lnTo>
                    <a:pt x="963" y="457"/>
                  </a:lnTo>
                  <a:lnTo>
                    <a:pt x="963" y="482"/>
                  </a:lnTo>
                  <a:lnTo>
                    <a:pt x="963" y="482"/>
                  </a:lnTo>
                  <a:close/>
                </a:path>
              </a:pathLst>
            </a:custGeom>
            <a:solidFill>
              <a:srgbClr val="FFCE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8"/>
            <p:cNvSpPr>
              <a:spLocks/>
            </p:cNvSpPr>
            <p:nvPr userDrawn="1"/>
          </p:nvSpPr>
          <p:spPr bwMode="auto">
            <a:xfrm>
              <a:off x="3673" y="1891"/>
              <a:ext cx="482" cy="482"/>
            </a:xfrm>
            <a:custGeom>
              <a:avLst/>
              <a:gdLst>
                <a:gd name="T0" fmla="*/ 963 w 965"/>
                <a:gd name="T1" fmla="*/ 507 h 964"/>
                <a:gd name="T2" fmla="*/ 954 w 965"/>
                <a:gd name="T3" fmla="*/ 579 h 964"/>
                <a:gd name="T4" fmla="*/ 935 w 965"/>
                <a:gd name="T5" fmla="*/ 647 h 964"/>
                <a:gd name="T6" fmla="*/ 906 w 965"/>
                <a:gd name="T7" fmla="*/ 712 h 964"/>
                <a:gd name="T8" fmla="*/ 869 w 965"/>
                <a:gd name="T9" fmla="*/ 770 h 964"/>
                <a:gd name="T10" fmla="*/ 823 w 965"/>
                <a:gd name="T11" fmla="*/ 822 h 964"/>
                <a:gd name="T12" fmla="*/ 771 w 965"/>
                <a:gd name="T13" fmla="*/ 868 h 964"/>
                <a:gd name="T14" fmla="*/ 712 w 965"/>
                <a:gd name="T15" fmla="*/ 905 h 964"/>
                <a:gd name="T16" fmla="*/ 648 w 965"/>
                <a:gd name="T17" fmla="*/ 934 h 964"/>
                <a:gd name="T18" fmla="*/ 580 w 965"/>
                <a:gd name="T19" fmla="*/ 954 h 964"/>
                <a:gd name="T20" fmla="*/ 507 w 965"/>
                <a:gd name="T21" fmla="*/ 963 h 964"/>
                <a:gd name="T22" fmla="*/ 458 w 965"/>
                <a:gd name="T23" fmla="*/ 963 h 964"/>
                <a:gd name="T24" fmla="*/ 385 w 965"/>
                <a:gd name="T25" fmla="*/ 954 h 964"/>
                <a:gd name="T26" fmla="*/ 317 w 965"/>
                <a:gd name="T27" fmla="*/ 934 h 964"/>
                <a:gd name="T28" fmla="*/ 253 w 965"/>
                <a:gd name="T29" fmla="*/ 905 h 964"/>
                <a:gd name="T30" fmla="*/ 194 w 965"/>
                <a:gd name="T31" fmla="*/ 868 h 964"/>
                <a:gd name="T32" fmla="*/ 142 w 965"/>
                <a:gd name="T33" fmla="*/ 822 h 964"/>
                <a:gd name="T34" fmla="*/ 97 w 965"/>
                <a:gd name="T35" fmla="*/ 770 h 964"/>
                <a:gd name="T36" fmla="*/ 59 w 965"/>
                <a:gd name="T37" fmla="*/ 712 h 964"/>
                <a:gd name="T38" fmla="*/ 30 w 965"/>
                <a:gd name="T39" fmla="*/ 647 h 964"/>
                <a:gd name="T40" fmla="*/ 11 w 965"/>
                <a:gd name="T41" fmla="*/ 579 h 964"/>
                <a:gd name="T42" fmla="*/ 1 w 965"/>
                <a:gd name="T43" fmla="*/ 507 h 964"/>
                <a:gd name="T44" fmla="*/ 1 w 965"/>
                <a:gd name="T45" fmla="*/ 457 h 964"/>
                <a:gd name="T46" fmla="*/ 11 w 965"/>
                <a:gd name="T47" fmla="*/ 384 h 964"/>
                <a:gd name="T48" fmla="*/ 30 w 965"/>
                <a:gd name="T49" fmla="*/ 316 h 964"/>
                <a:gd name="T50" fmla="*/ 59 w 965"/>
                <a:gd name="T51" fmla="*/ 252 h 964"/>
                <a:gd name="T52" fmla="*/ 97 w 965"/>
                <a:gd name="T53" fmla="*/ 193 h 964"/>
                <a:gd name="T54" fmla="*/ 142 w 965"/>
                <a:gd name="T55" fmla="*/ 141 h 964"/>
                <a:gd name="T56" fmla="*/ 194 w 965"/>
                <a:gd name="T57" fmla="*/ 95 h 964"/>
                <a:gd name="T58" fmla="*/ 253 w 965"/>
                <a:gd name="T59" fmla="*/ 58 h 964"/>
                <a:gd name="T60" fmla="*/ 317 w 965"/>
                <a:gd name="T61" fmla="*/ 29 h 964"/>
                <a:gd name="T62" fmla="*/ 385 w 965"/>
                <a:gd name="T63" fmla="*/ 10 h 964"/>
                <a:gd name="T64" fmla="*/ 458 w 965"/>
                <a:gd name="T65" fmla="*/ 1 h 964"/>
                <a:gd name="T66" fmla="*/ 507 w 965"/>
                <a:gd name="T67" fmla="*/ 1 h 964"/>
                <a:gd name="T68" fmla="*/ 580 w 965"/>
                <a:gd name="T69" fmla="*/ 10 h 964"/>
                <a:gd name="T70" fmla="*/ 648 w 965"/>
                <a:gd name="T71" fmla="*/ 29 h 964"/>
                <a:gd name="T72" fmla="*/ 712 w 965"/>
                <a:gd name="T73" fmla="*/ 58 h 964"/>
                <a:gd name="T74" fmla="*/ 771 w 965"/>
                <a:gd name="T75" fmla="*/ 95 h 964"/>
                <a:gd name="T76" fmla="*/ 823 w 965"/>
                <a:gd name="T77" fmla="*/ 141 h 964"/>
                <a:gd name="T78" fmla="*/ 869 w 965"/>
                <a:gd name="T79" fmla="*/ 193 h 964"/>
                <a:gd name="T80" fmla="*/ 906 w 965"/>
                <a:gd name="T81" fmla="*/ 252 h 964"/>
                <a:gd name="T82" fmla="*/ 935 w 965"/>
                <a:gd name="T83" fmla="*/ 316 h 964"/>
                <a:gd name="T84" fmla="*/ 954 w 965"/>
                <a:gd name="T85" fmla="*/ 384 h 964"/>
                <a:gd name="T86" fmla="*/ 963 w 965"/>
                <a:gd name="T87" fmla="*/ 457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5" h="964">
                  <a:moveTo>
                    <a:pt x="965" y="482"/>
                  </a:moveTo>
                  <a:lnTo>
                    <a:pt x="965" y="482"/>
                  </a:lnTo>
                  <a:lnTo>
                    <a:pt x="963" y="507"/>
                  </a:lnTo>
                  <a:lnTo>
                    <a:pt x="962" y="531"/>
                  </a:lnTo>
                  <a:lnTo>
                    <a:pt x="959" y="555"/>
                  </a:lnTo>
                  <a:lnTo>
                    <a:pt x="954" y="579"/>
                  </a:lnTo>
                  <a:lnTo>
                    <a:pt x="950" y="602"/>
                  </a:lnTo>
                  <a:lnTo>
                    <a:pt x="943" y="625"/>
                  </a:lnTo>
                  <a:lnTo>
                    <a:pt x="935" y="647"/>
                  </a:lnTo>
                  <a:lnTo>
                    <a:pt x="927" y="669"/>
                  </a:lnTo>
                  <a:lnTo>
                    <a:pt x="917" y="691"/>
                  </a:lnTo>
                  <a:lnTo>
                    <a:pt x="906" y="712"/>
                  </a:lnTo>
                  <a:lnTo>
                    <a:pt x="894" y="731"/>
                  </a:lnTo>
                  <a:lnTo>
                    <a:pt x="882" y="751"/>
                  </a:lnTo>
                  <a:lnTo>
                    <a:pt x="869" y="770"/>
                  </a:lnTo>
                  <a:lnTo>
                    <a:pt x="854" y="789"/>
                  </a:lnTo>
                  <a:lnTo>
                    <a:pt x="839" y="806"/>
                  </a:lnTo>
                  <a:lnTo>
                    <a:pt x="823" y="822"/>
                  </a:lnTo>
                  <a:lnTo>
                    <a:pt x="807" y="838"/>
                  </a:lnTo>
                  <a:lnTo>
                    <a:pt x="789" y="853"/>
                  </a:lnTo>
                  <a:lnTo>
                    <a:pt x="771" y="868"/>
                  </a:lnTo>
                  <a:lnTo>
                    <a:pt x="751" y="881"/>
                  </a:lnTo>
                  <a:lnTo>
                    <a:pt x="732" y="894"/>
                  </a:lnTo>
                  <a:lnTo>
                    <a:pt x="712" y="905"/>
                  </a:lnTo>
                  <a:lnTo>
                    <a:pt x="692" y="917"/>
                  </a:lnTo>
                  <a:lnTo>
                    <a:pt x="670" y="926"/>
                  </a:lnTo>
                  <a:lnTo>
                    <a:pt x="648" y="934"/>
                  </a:lnTo>
                  <a:lnTo>
                    <a:pt x="626" y="942"/>
                  </a:lnTo>
                  <a:lnTo>
                    <a:pt x="603" y="949"/>
                  </a:lnTo>
                  <a:lnTo>
                    <a:pt x="580" y="954"/>
                  </a:lnTo>
                  <a:lnTo>
                    <a:pt x="556" y="958"/>
                  </a:lnTo>
                  <a:lnTo>
                    <a:pt x="531" y="962"/>
                  </a:lnTo>
                  <a:lnTo>
                    <a:pt x="507" y="963"/>
                  </a:lnTo>
                  <a:lnTo>
                    <a:pt x="483" y="964"/>
                  </a:lnTo>
                  <a:lnTo>
                    <a:pt x="483" y="964"/>
                  </a:lnTo>
                  <a:lnTo>
                    <a:pt x="458" y="963"/>
                  </a:lnTo>
                  <a:lnTo>
                    <a:pt x="433" y="962"/>
                  </a:lnTo>
                  <a:lnTo>
                    <a:pt x="409" y="958"/>
                  </a:lnTo>
                  <a:lnTo>
                    <a:pt x="385" y="954"/>
                  </a:lnTo>
                  <a:lnTo>
                    <a:pt x="362" y="949"/>
                  </a:lnTo>
                  <a:lnTo>
                    <a:pt x="339" y="942"/>
                  </a:lnTo>
                  <a:lnTo>
                    <a:pt x="317" y="934"/>
                  </a:lnTo>
                  <a:lnTo>
                    <a:pt x="295" y="926"/>
                  </a:lnTo>
                  <a:lnTo>
                    <a:pt x="273" y="917"/>
                  </a:lnTo>
                  <a:lnTo>
                    <a:pt x="253" y="905"/>
                  </a:lnTo>
                  <a:lnTo>
                    <a:pt x="233" y="894"/>
                  </a:lnTo>
                  <a:lnTo>
                    <a:pt x="213" y="881"/>
                  </a:lnTo>
                  <a:lnTo>
                    <a:pt x="194" y="868"/>
                  </a:lnTo>
                  <a:lnTo>
                    <a:pt x="177" y="853"/>
                  </a:lnTo>
                  <a:lnTo>
                    <a:pt x="158" y="838"/>
                  </a:lnTo>
                  <a:lnTo>
                    <a:pt x="142" y="822"/>
                  </a:lnTo>
                  <a:lnTo>
                    <a:pt x="126" y="806"/>
                  </a:lnTo>
                  <a:lnTo>
                    <a:pt x="111" y="789"/>
                  </a:lnTo>
                  <a:lnTo>
                    <a:pt x="97" y="770"/>
                  </a:lnTo>
                  <a:lnTo>
                    <a:pt x="83" y="751"/>
                  </a:lnTo>
                  <a:lnTo>
                    <a:pt x="71" y="731"/>
                  </a:lnTo>
                  <a:lnTo>
                    <a:pt x="59" y="712"/>
                  </a:lnTo>
                  <a:lnTo>
                    <a:pt x="49" y="691"/>
                  </a:lnTo>
                  <a:lnTo>
                    <a:pt x="38" y="669"/>
                  </a:lnTo>
                  <a:lnTo>
                    <a:pt x="30" y="647"/>
                  </a:lnTo>
                  <a:lnTo>
                    <a:pt x="22" y="625"/>
                  </a:lnTo>
                  <a:lnTo>
                    <a:pt x="16" y="602"/>
                  </a:lnTo>
                  <a:lnTo>
                    <a:pt x="11" y="579"/>
                  </a:lnTo>
                  <a:lnTo>
                    <a:pt x="6" y="555"/>
                  </a:lnTo>
                  <a:lnTo>
                    <a:pt x="4" y="531"/>
                  </a:lnTo>
                  <a:lnTo>
                    <a:pt x="1" y="507"/>
                  </a:lnTo>
                  <a:lnTo>
                    <a:pt x="0" y="482"/>
                  </a:lnTo>
                  <a:lnTo>
                    <a:pt x="0" y="482"/>
                  </a:lnTo>
                  <a:lnTo>
                    <a:pt x="1" y="457"/>
                  </a:lnTo>
                  <a:lnTo>
                    <a:pt x="4" y="433"/>
                  </a:lnTo>
                  <a:lnTo>
                    <a:pt x="6" y="409"/>
                  </a:lnTo>
                  <a:lnTo>
                    <a:pt x="11" y="384"/>
                  </a:lnTo>
                  <a:lnTo>
                    <a:pt x="16" y="361"/>
                  </a:lnTo>
                  <a:lnTo>
                    <a:pt x="22" y="338"/>
                  </a:lnTo>
                  <a:lnTo>
                    <a:pt x="30" y="316"/>
                  </a:lnTo>
                  <a:lnTo>
                    <a:pt x="38" y="295"/>
                  </a:lnTo>
                  <a:lnTo>
                    <a:pt x="49" y="273"/>
                  </a:lnTo>
                  <a:lnTo>
                    <a:pt x="59" y="252"/>
                  </a:lnTo>
                  <a:lnTo>
                    <a:pt x="71" y="232"/>
                  </a:lnTo>
                  <a:lnTo>
                    <a:pt x="83" y="213"/>
                  </a:lnTo>
                  <a:lnTo>
                    <a:pt x="97" y="193"/>
                  </a:lnTo>
                  <a:lnTo>
                    <a:pt x="111" y="176"/>
                  </a:lnTo>
                  <a:lnTo>
                    <a:pt x="126" y="157"/>
                  </a:lnTo>
                  <a:lnTo>
                    <a:pt x="142" y="141"/>
                  </a:lnTo>
                  <a:lnTo>
                    <a:pt x="158" y="125"/>
                  </a:lnTo>
                  <a:lnTo>
                    <a:pt x="177" y="110"/>
                  </a:lnTo>
                  <a:lnTo>
                    <a:pt x="194" y="95"/>
                  </a:lnTo>
                  <a:lnTo>
                    <a:pt x="213" y="82"/>
                  </a:lnTo>
                  <a:lnTo>
                    <a:pt x="233" y="70"/>
                  </a:lnTo>
                  <a:lnTo>
                    <a:pt x="253" y="58"/>
                  </a:lnTo>
                  <a:lnTo>
                    <a:pt x="273" y="48"/>
                  </a:lnTo>
                  <a:lnTo>
                    <a:pt x="295" y="38"/>
                  </a:lnTo>
                  <a:lnTo>
                    <a:pt x="317" y="29"/>
                  </a:lnTo>
                  <a:lnTo>
                    <a:pt x="339" y="21"/>
                  </a:lnTo>
                  <a:lnTo>
                    <a:pt x="362" y="16"/>
                  </a:lnTo>
                  <a:lnTo>
                    <a:pt x="385" y="10"/>
                  </a:lnTo>
                  <a:lnTo>
                    <a:pt x="409" y="5"/>
                  </a:lnTo>
                  <a:lnTo>
                    <a:pt x="433" y="3"/>
                  </a:lnTo>
                  <a:lnTo>
                    <a:pt x="458" y="1"/>
                  </a:lnTo>
                  <a:lnTo>
                    <a:pt x="483" y="0"/>
                  </a:lnTo>
                  <a:lnTo>
                    <a:pt x="483" y="0"/>
                  </a:lnTo>
                  <a:lnTo>
                    <a:pt x="507" y="1"/>
                  </a:lnTo>
                  <a:lnTo>
                    <a:pt x="531" y="3"/>
                  </a:lnTo>
                  <a:lnTo>
                    <a:pt x="556" y="5"/>
                  </a:lnTo>
                  <a:lnTo>
                    <a:pt x="580" y="10"/>
                  </a:lnTo>
                  <a:lnTo>
                    <a:pt x="603" y="16"/>
                  </a:lnTo>
                  <a:lnTo>
                    <a:pt x="626" y="21"/>
                  </a:lnTo>
                  <a:lnTo>
                    <a:pt x="648" y="29"/>
                  </a:lnTo>
                  <a:lnTo>
                    <a:pt x="670" y="38"/>
                  </a:lnTo>
                  <a:lnTo>
                    <a:pt x="692" y="48"/>
                  </a:lnTo>
                  <a:lnTo>
                    <a:pt x="712" y="58"/>
                  </a:lnTo>
                  <a:lnTo>
                    <a:pt x="732" y="70"/>
                  </a:lnTo>
                  <a:lnTo>
                    <a:pt x="751" y="82"/>
                  </a:lnTo>
                  <a:lnTo>
                    <a:pt x="771" y="95"/>
                  </a:lnTo>
                  <a:lnTo>
                    <a:pt x="789" y="110"/>
                  </a:lnTo>
                  <a:lnTo>
                    <a:pt x="807" y="125"/>
                  </a:lnTo>
                  <a:lnTo>
                    <a:pt x="823" y="141"/>
                  </a:lnTo>
                  <a:lnTo>
                    <a:pt x="839" y="157"/>
                  </a:lnTo>
                  <a:lnTo>
                    <a:pt x="854" y="176"/>
                  </a:lnTo>
                  <a:lnTo>
                    <a:pt x="869" y="193"/>
                  </a:lnTo>
                  <a:lnTo>
                    <a:pt x="882" y="213"/>
                  </a:lnTo>
                  <a:lnTo>
                    <a:pt x="894" y="232"/>
                  </a:lnTo>
                  <a:lnTo>
                    <a:pt x="906" y="252"/>
                  </a:lnTo>
                  <a:lnTo>
                    <a:pt x="917" y="273"/>
                  </a:lnTo>
                  <a:lnTo>
                    <a:pt x="927" y="295"/>
                  </a:lnTo>
                  <a:lnTo>
                    <a:pt x="935" y="316"/>
                  </a:lnTo>
                  <a:lnTo>
                    <a:pt x="943" y="338"/>
                  </a:lnTo>
                  <a:lnTo>
                    <a:pt x="950" y="361"/>
                  </a:lnTo>
                  <a:lnTo>
                    <a:pt x="954" y="384"/>
                  </a:lnTo>
                  <a:lnTo>
                    <a:pt x="959" y="409"/>
                  </a:lnTo>
                  <a:lnTo>
                    <a:pt x="962" y="433"/>
                  </a:lnTo>
                  <a:lnTo>
                    <a:pt x="963" y="457"/>
                  </a:lnTo>
                  <a:lnTo>
                    <a:pt x="965" y="482"/>
                  </a:lnTo>
                  <a:lnTo>
                    <a:pt x="965" y="482"/>
                  </a:lnTo>
                  <a:close/>
                </a:path>
              </a:pathLst>
            </a:custGeom>
            <a:solidFill>
              <a:srgbClr val="FFCE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9"/>
            <p:cNvSpPr>
              <a:spLocks noEditPoints="1"/>
            </p:cNvSpPr>
            <p:nvPr userDrawn="1"/>
          </p:nvSpPr>
          <p:spPr bwMode="auto">
            <a:xfrm>
              <a:off x="2672" y="1966"/>
              <a:ext cx="198" cy="198"/>
            </a:xfrm>
            <a:custGeom>
              <a:avLst/>
              <a:gdLst>
                <a:gd name="T0" fmla="*/ 179 w 396"/>
                <a:gd name="T1" fmla="*/ 396 h 397"/>
                <a:gd name="T2" fmla="*/ 122 w 396"/>
                <a:gd name="T3" fmla="*/ 382 h 397"/>
                <a:gd name="T4" fmla="*/ 73 w 396"/>
                <a:gd name="T5" fmla="*/ 352 h 397"/>
                <a:gd name="T6" fmla="*/ 45 w 396"/>
                <a:gd name="T7" fmla="*/ 324 h 397"/>
                <a:gd name="T8" fmla="*/ 15 w 396"/>
                <a:gd name="T9" fmla="*/ 273 h 397"/>
                <a:gd name="T10" fmla="*/ 1 w 396"/>
                <a:gd name="T11" fmla="*/ 218 h 397"/>
                <a:gd name="T12" fmla="*/ 4 w 396"/>
                <a:gd name="T13" fmla="*/ 160 h 397"/>
                <a:gd name="T14" fmla="*/ 23 w 396"/>
                <a:gd name="T15" fmla="*/ 106 h 397"/>
                <a:gd name="T16" fmla="*/ 58 w 396"/>
                <a:gd name="T17" fmla="*/ 59 h 397"/>
                <a:gd name="T18" fmla="*/ 89 w 396"/>
                <a:gd name="T19" fmla="*/ 34 h 397"/>
                <a:gd name="T20" fmla="*/ 141 w 396"/>
                <a:gd name="T21" fmla="*/ 10 h 397"/>
                <a:gd name="T22" fmla="*/ 198 w 396"/>
                <a:gd name="T23" fmla="*/ 0 h 397"/>
                <a:gd name="T24" fmla="*/ 237 w 396"/>
                <a:gd name="T25" fmla="*/ 4 h 397"/>
                <a:gd name="T26" fmla="*/ 292 w 396"/>
                <a:gd name="T27" fmla="*/ 23 h 397"/>
                <a:gd name="T28" fmla="*/ 339 w 396"/>
                <a:gd name="T29" fmla="*/ 59 h 397"/>
                <a:gd name="T30" fmla="*/ 364 w 396"/>
                <a:gd name="T31" fmla="*/ 89 h 397"/>
                <a:gd name="T32" fmla="*/ 388 w 396"/>
                <a:gd name="T33" fmla="*/ 142 h 397"/>
                <a:gd name="T34" fmla="*/ 396 w 396"/>
                <a:gd name="T35" fmla="*/ 199 h 397"/>
                <a:gd name="T36" fmla="*/ 388 w 396"/>
                <a:gd name="T37" fmla="*/ 255 h 397"/>
                <a:gd name="T38" fmla="*/ 364 w 396"/>
                <a:gd name="T39" fmla="*/ 308 h 397"/>
                <a:gd name="T40" fmla="*/ 339 w 396"/>
                <a:gd name="T41" fmla="*/ 339 h 397"/>
                <a:gd name="T42" fmla="*/ 292 w 396"/>
                <a:gd name="T43" fmla="*/ 374 h 397"/>
                <a:gd name="T44" fmla="*/ 237 w 396"/>
                <a:gd name="T45" fmla="*/ 393 h 397"/>
                <a:gd name="T46" fmla="*/ 198 w 396"/>
                <a:gd name="T47" fmla="*/ 397 h 397"/>
                <a:gd name="T48" fmla="*/ 180 w 396"/>
                <a:gd name="T49" fmla="*/ 12 h 397"/>
                <a:gd name="T50" fmla="*/ 127 w 396"/>
                <a:gd name="T51" fmla="*/ 26 h 397"/>
                <a:gd name="T52" fmla="*/ 80 w 396"/>
                <a:gd name="T53" fmla="*/ 53 h 397"/>
                <a:gd name="T54" fmla="*/ 53 w 396"/>
                <a:gd name="T55" fmla="*/ 80 h 397"/>
                <a:gd name="T56" fmla="*/ 24 w 396"/>
                <a:gd name="T57" fmla="*/ 128 h 397"/>
                <a:gd name="T58" fmla="*/ 12 w 396"/>
                <a:gd name="T59" fmla="*/ 181 h 397"/>
                <a:gd name="T60" fmla="*/ 14 w 396"/>
                <a:gd name="T61" fmla="*/ 234 h 397"/>
                <a:gd name="T62" fmla="*/ 32 w 396"/>
                <a:gd name="T63" fmla="*/ 286 h 397"/>
                <a:gd name="T64" fmla="*/ 66 w 396"/>
                <a:gd name="T65" fmla="*/ 331 h 397"/>
                <a:gd name="T66" fmla="*/ 95 w 396"/>
                <a:gd name="T67" fmla="*/ 355 h 397"/>
                <a:gd name="T68" fmla="*/ 144 w 396"/>
                <a:gd name="T69" fmla="*/ 378 h 397"/>
                <a:gd name="T70" fmla="*/ 198 w 396"/>
                <a:gd name="T71" fmla="*/ 386 h 397"/>
                <a:gd name="T72" fmla="*/ 235 w 396"/>
                <a:gd name="T73" fmla="*/ 383 h 397"/>
                <a:gd name="T74" fmla="*/ 287 w 396"/>
                <a:gd name="T75" fmla="*/ 364 h 397"/>
                <a:gd name="T76" fmla="*/ 331 w 396"/>
                <a:gd name="T77" fmla="*/ 331 h 397"/>
                <a:gd name="T78" fmla="*/ 355 w 396"/>
                <a:gd name="T79" fmla="*/ 302 h 397"/>
                <a:gd name="T80" fmla="*/ 378 w 396"/>
                <a:gd name="T81" fmla="*/ 253 h 397"/>
                <a:gd name="T82" fmla="*/ 386 w 396"/>
                <a:gd name="T83" fmla="*/ 199 h 397"/>
                <a:gd name="T84" fmla="*/ 378 w 396"/>
                <a:gd name="T85" fmla="*/ 146 h 397"/>
                <a:gd name="T86" fmla="*/ 355 w 396"/>
                <a:gd name="T87" fmla="*/ 96 h 397"/>
                <a:gd name="T88" fmla="*/ 331 w 396"/>
                <a:gd name="T89" fmla="*/ 66 h 397"/>
                <a:gd name="T90" fmla="*/ 287 w 396"/>
                <a:gd name="T91" fmla="*/ 34 h 397"/>
                <a:gd name="T92" fmla="*/ 235 w 396"/>
                <a:gd name="T93" fmla="*/ 15 h 397"/>
                <a:gd name="T94" fmla="*/ 198 w 396"/>
                <a:gd name="T95" fmla="*/ 11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96" h="397">
                  <a:moveTo>
                    <a:pt x="198" y="397"/>
                  </a:moveTo>
                  <a:lnTo>
                    <a:pt x="198" y="397"/>
                  </a:lnTo>
                  <a:lnTo>
                    <a:pt x="179" y="396"/>
                  </a:lnTo>
                  <a:lnTo>
                    <a:pt x="159" y="393"/>
                  </a:lnTo>
                  <a:lnTo>
                    <a:pt x="141" y="389"/>
                  </a:lnTo>
                  <a:lnTo>
                    <a:pt x="122" y="382"/>
                  </a:lnTo>
                  <a:lnTo>
                    <a:pt x="105" y="374"/>
                  </a:lnTo>
                  <a:lnTo>
                    <a:pt x="89" y="363"/>
                  </a:lnTo>
                  <a:lnTo>
                    <a:pt x="73" y="352"/>
                  </a:lnTo>
                  <a:lnTo>
                    <a:pt x="58" y="339"/>
                  </a:lnTo>
                  <a:lnTo>
                    <a:pt x="58" y="339"/>
                  </a:lnTo>
                  <a:lnTo>
                    <a:pt x="45" y="324"/>
                  </a:lnTo>
                  <a:lnTo>
                    <a:pt x="32" y="308"/>
                  </a:lnTo>
                  <a:lnTo>
                    <a:pt x="23" y="291"/>
                  </a:lnTo>
                  <a:lnTo>
                    <a:pt x="15" y="273"/>
                  </a:lnTo>
                  <a:lnTo>
                    <a:pt x="8" y="255"/>
                  </a:lnTo>
                  <a:lnTo>
                    <a:pt x="4" y="237"/>
                  </a:lnTo>
                  <a:lnTo>
                    <a:pt x="1" y="218"/>
                  </a:lnTo>
                  <a:lnTo>
                    <a:pt x="0" y="199"/>
                  </a:lnTo>
                  <a:lnTo>
                    <a:pt x="1" y="180"/>
                  </a:lnTo>
                  <a:lnTo>
                    <a:pt x="4" y="160"/>
                  </a:lnTo>
                  <a:lnTo>
                    <a:pt x="8" y="142"/>
                  </a:lnTo>
                  <a:lnTo>
                    <a:pt x="15" y="124"/>
                  </a:lnTo>
                  <a:lnTo>
                    <a:pt x="23" y="106"/>
                  </a:lnTo>
                  <a:lnTo>
                    <a:pt x="32" y="89"/>
                  </a:lnTo>
                  <a:lnTo>
                    <a:pt x="45" y="74"/>
                  </a:lnTo>
                  <a:lnTo>
                    <a:pt x="58" y="59"/>
                  </a:lnTo>
                  <a:lnTo>
                    <a:pt x="58" y="59"/>
                  </a:lnTo>
                  <a:lnTo>
                    <a:pt x="73" y="45"/>
                  </a:lnTo>
                  <a:lnTo>
                    <a:pt x="89" y="34"/>
                  </a:lnTo>
                  <a:lnTo>
                    <a:pt x="105" y="23"/>
                  </a:lnTo>
                  <a:lnTo>
                    <a:pt x="122" y="15"/>
                  </a:lnTo>
                  <a:lnTo>
                    <a:pt x="141" y="10"/>
                  </a:lnTo>
                  <a:lnTo>
                    <a:pt x="159" y="4"/>
                  </a:lnTo>
                  <a:lnTo>
                    <a:pt x="179" y="1"/>
                  </a:lnTo>
                  <a:lnTo>
                    <a:pt x="198" y="0"/>
                  </a:lnTo>
                  <a:lnTo>
                    <a:pt x="198" y="0"/>
                  </a:lnTo>
                  <a:lnTo>
                    <a:pt x="218" y="1"/>
                  </a:lnTo>
                  <a:lnTo>
                    <a:pt x="237" y="4"/>
                  </a:lnTo>
                  <a:lnTo>
                    <a:pt x="256" y="10"/>
                  </a:lnTo>
                  <a:lnTo>
                    <a:pt x="274" y="15"/>
                  </a:lnTo>
                  <a:lnTo>
                    <a:pt x="292" y="23"/>
                  </a:lnTo>
                  <a:lnTo>
                    <a:pt x="309" y="34"/>
                  </a:lnTo>
                  <a:lnTo>
                    <a:pt x="324" y="45"/>
                  </a:lnTo>
                  <a:lnTo>
                    <a:pt x="339" y="59"/>
                  </a:lnTo>
                  <a:lnTo>
                    <a:pt x="339" y="59"/>
                  </a:lnTo>
                  <a:lnTo>
                    <a:pt x="353" y="74"/>
                  </a:lnTo>
                  <a:lnTo>
                    <a:pt x="364" y="89"/>
                  </a:lnTo>
                  <a:lnTo>
                    <a:pt x="373" y="106"/>
                  </a:lnTo>
                  <a:lnTo>
                    <a:pt x="383" y="124"/>
                  </a:lnTo>
                  <a:lnTo>
                    <a:pt x="388" y="142"/>
                  </a:lnTo>
                  <a:lnTo>
                    <a:pt x="393" y="160"/>
                  </a:lnTo>
                  <a:lnTo>
                    <a:pt x="395" y="180"/>
                  </a:lnTo>
                  <a:lnTo>
                    <a:pt x="396" y="199"/>
                  </a:lnTo>
                  <a:lnTo>
                    <a:pt x="395" y="218"/>
                  </a:lnTo>
                  <a:lnTo>
                    <a:pt x="393" y="237"/>
                  </a:lnTo>
                  <a:lnTo>
                    <a:pt x="388" y="255"/>
                  </a:lnTo>
                  <a:lnTo>
                    <a:pt x="383" y="273"/>
                  </a:lnTo>
                  <a:lnTo>
                    <a:pt x="373" y="291"/>
                  </a:lnTo>
                  <a:lnTo>
                    <a:pt x="364" y="308"/>
                  </a:lnTo>
                  <a:lnTo>
                    <a:pt x="353" y="324"/>
                  </a:lnTo>
                  <a:lnTo>
                    <a:pt x="339" y="339"/>
                  </a:lnTo>
                  <a:lnTo>
                    <a:pt x="339" y="339"/>
                  </a:lnTo>
                  <a:lnTo>
                    <a:pt x="324" y="352"/>
                  </a:lnTo>
                  <a:lnTo>
                    <a:pt x="309" y="363"/>
                  </a:lnTo>
                  <a:lnTo>
                    <a:pt x="292" y="374"/>
                  </a:lnTo>
                  <a:lnTo>
                    <a:pt x="274" y="382"/>
                  </a:lnTo>
                  <a:lnTo>
                    <a:pt x="256" y="389"/>
                  </a:lnTo>
                  <a:lnTo>
                    <a:pt x="237" y="393"/>
                  </a:lnTo>
                  <a:lnTo>
                    <a:pt x="218" y="396"/>
                  </a:lnTo>
                  <a:lnTo>
                    <a:pt x="198" y="397"/>
                  </a:lnTo>
                  <a:lnTo>
                    <a:pt x="198" y="397"/>
                  </a:lnTo>
                  <a:close/>
                  <a:moveTo>
                    <a:pt x="198" y="11"/>
                  </a:moveTo>
                  <a:lnTo>
                    <a:pt x="198" y="11"/>
                  </a:lnTo>
                  <a:lnTo>
                    <a:pt x="180" y="12"/>
                  </a:lnTo>
                  <a:lnTo>
                    <a:pt x="161" y="15"/>
                  </a:lnTo>
                  <a:lnTo>
                    <a:pt x="144" y="19"/>
                  </a:lnTo>
                  <a:lnTo>
                    <a:pt x="127" y="26"/>
                  </a:lnTo>
                  <a:lnTo>
                    <a:pt x="111" y="34"/>
                  </a:lnTo>
                  <a:lnTo>
                    <a:pt x="95" y="43"/>
                  </a:lnTo>
                  <a:lnTo>
                    <a:pt x="80" y="53"/>
                  </a:lnTo>
                  <a:lnTo>
                    <a:pt x="66" y="66"/>
                  </a:lnTo>
                  <a:lnTo>
                    <a:pt x="66" y="66"/>
                  </a:lnTo>
                  <a:lnTo>
                    <a:pt x="53" y="80"/>
                  </a:lnTo>
                  <a:lnTo>
                    <a:pt x="42" y="96"/>
                  </a:lnTo>
                  <a:lnTo>
                    <a:pt x="32" y="111"/>
                  </a:lnTo>
                  <a:lnTo>
                    <a:pt x="24" y="128"/>
                  </a:lnTo>
                  <a:lnTo>
                    <a:pt x="19" y="146"/>
                  </a:lnTo>
                  <a:lnTo>
                    <a:pt x="14" y="163"/>
                  </a:lnTo>
                  <a:lnTo>
                    <a:pt x="12" y="181"/>
                  </a:lnTo>
                  <a:lnTo>
                    <a:pt x="12" y="199"/>
                  </a:lnTo>
                  <a:lnTo>
                    <a:pt x="12" y="217"/>
                  </a:lnTo>
                  <a:lnTo>
                    <a:pt x="14" y="234"/>
                  </a:lnTo>
                  <a:lnTo>
                    <a:pt x="19" y="253"/>
                  </a:lnTo>
                  <a:lnTo>
                    <a:pt x="24" y="269"/>
                  </a:lnTo>
                  <a:lnTo>
                    <a:pt x="32" y="286"/>
                  </a:lnTo>
                  <a:lnTo>
                    <a:pt x="42" y="302"/>
                  </a:lnTo>
                  <a:lnTo>
                    <a:pt x="53" y="317"/>
                  </a:lnTo>
                  <a:lnTo>
                    <a:pt x="66" y="331"/>
                  </a:lnTo>
                  <a:lnTo>
                    <a:pt x="66" y="331"/>
                  </a:lnTo>
                  <a:lnTo>
                    <a:pt x="80" y="344"/>
                  </a:lnTo>
                  <a:lnTo>
                    <a:pt x="95" y="355"/>
                  </a:lnTo>
                  <a:lnTo>
                    <a:pt x="111" y="364"/>
                  </a:lnTo>
                  <a:lnTo>
                    <a:pt x="127" y="372"/>
                  </a:lnTo>
                  <a:lnTo>
                    <a:pt x="144" y="378"/>
                  </a:lnTo>
                  <a:lnTo>
                    <a:pt x="161" y="383"/>
                  </a:lnTo>
                  <a:lnTo>
                    <a:pt x="180" y="385"/>
                  </a:lnTo>
                  <a:lnTo>
                    <a:pt x="198" y="386"/>
                  </a:lnTo>
                  <a:lnTo>
                    <a:pt x="198" y="386"/>
                  </a:lnTo>
                  <a:lnTo>
                    <a:pt x="217" y="385"/>
                  </a:lnTo>
                  <a:lnTo>
                    <a:pt x="235" y="383"/>
                  </a:lnTo>
                  <a:lnTo>
                    <a:pt x="254" y="378"/>
                  </a:lnTo>
                  <a:lnTo>
                    <a:pt x="270" y="372"/>
                  </a:lnTo>
                  <a:lnTo>
                    <a:pt x="287" y="364"/>
                  </a:lnTo>
                  <a:lnTo>
                    <a:pt x="302" y="355"/>
                  </a:lnTo>
                  <a:lnTo>
                    <a:pt x="317" y="344"/>
                  </a:lnTo>
                  <a:lnTo>
                    <a:pt x="331" y="331"/>
                  </a:lnTo>
                  <a:lnTo>
                    <a:pt x="331" y="331"/>
                  </a:lnTo>
                  <a:lnTo>
                    <a:pt x="343" y="317"/>
                  </a:lnTo>
                  <a:lnTo>
                    <a:pt x="355" y="302"/>
                  </a:lnTo>
                  <a:lnTo>
                    <a:pt x="364" y="286"/>
                  </a:lnTo>
                  <a:lnTo>
                    <a:pt x="372" y="269"/>
                  </a:lnTo>
                  <a:lnTo>
                    <a:pt x="378" y="253"/>
                  </a:lnTo>
                  <a:lnTo>
                    <a:pt x="383" y="234"/>
                  </a:lnTo>
                  <a:lnTo>
                    <a:pt x="385" y="217"/>
                  </a:lnTo>
                  <a:lnTo>
                    <a:pt x="386" y="199"/>
                  </a:lnTo>
                  <a:lnTo>
                    <a:pt x="385" y="181"/>
                  </a:lnTo>
                  <a:lnTo>
                    <a:pt x="383" y="163"/>
                  </a:lnTo>
                  <a:lnTo>
                    <a:pt x="378" y="146"/>
                  </a:lnTo>
                  <a:lnTo>
                    <a:pt x="372" y="128"/>
                  </a:lnTo>
                  <a:lnTo>
                    <a:pt x="364" y="111"/>
                  </a:lnTo>
                  <a:lnTo>
                    <a:pt x="355" y="96"/>
                  </a:lnTo>
                  <a:lnTo>
                    <a:pt x="343" y="80"/>
                  </a:lnTo>
                  <a:lnTo>
                    <a:pt x="331" y="66"/>
                  </a:lnTo>
                  <a:lnTo>
                    <a:pt x="331" y="66"/>
                  </a:lnTo>
                  <a:lnTo>
                    <a:pt x="317" y="53"/>
                  </a:lnTo>
                  <a:lnTo>
                    <a:pt x="302" y="43"/>
                  </a:lnTo>
                  <a:lnTo>
                    <a:pt x="287" y="34"/>
                  </a:lnTo>
                  <a:lnTo>
                    <a:pt x="270" y="26"/>
                  </a:lnTo>
                  <a:lnTo>
                    <a:pt x="254" y="19"/>
                  </a:lnTo>
                  <a:lnTo>
                    <a:pt x="235" y="15"/>
                  </a:lnTo>
                  <a:lnTo>
                    <a:pt x="217" y="12"/>
                  </a:lnTo>
                  <a:lnTo>
                    <a:pt x="198" y="11"/>
                  </a:lnTo>
                  <a:lnTo>
                    <a:pt x="198"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p:cNvSpPr>
              <a:spLocks noEditPoints="1"/>
            </p:cNvSpPr>
            <p:nvPr userDrawn="1"/>
          </p:nvSpPr>
          <p:spPr bwMode="auto">
            <a:xfrm>
              <a:off x="2688" y="1981"/>
              <a:ext cx="167" cy="167"/>
            </a:xfrm>
            <a:custGeom>
              <a:avLst/>
              <a:gdLst>
                <a:gd name="T0" fmla="*/ 151 w 334"/>
                <a:gd name="T1" fmla="*/ 335 h 335"/>
                <a:gd name="T2" fmla="*/ 104 w 334"/>
                <a:gd name="T3" fmla="*/ 322 h 335"/>
                <a:gd name="T4" fmla="*/ 61 w 334"/>
                <a:gd name="T5" fmla="*/ 298 h 335"/>
                <a:gd name="T6" fmla="*/ 38 w 334"/>
                <a:gd name="T7" fmla="*/ 274 h 335"/>
                <a:gd name="T8" fmla="*/ 13 w 334"/>
                <a:gd name="T9" fmla="*/ 232 h 335"/>
                <a:gd name="T10" fmla="*/ 1 w 334"/>
                <a:gd name="T11" fmla="*/ 185 h 335"/>
                <a:gd name="T12" fmla="*/ 1 w 334"/>
                <a:gd name="T13" fmla="*/ 151 h 335"/>
                <a:gd name="T14" fmla="*/ 13 w 334"/>
                <a:gd name="T15" fmla="*/ 104 h 335"/>
                <a:gd name="T16" fmla="*/ 38 w 334"/>
                <a:gd name="T17" fmla="*/ 61 h 335"/>
                <a:gd name="T18" fmla="*/ 61 w 334"/>
                <a:gd name="T19" fmla="*/ 38 h 335"/>
                <a:gd name="T20" fmla="*/ 104 w 334"/>
                <a:gd name="T21" fmla="*/ 13 h 335"/>
                <a:gd name="T22" fmla="*/ 151 w 334"/>
                <a:gd name="T23" fmla="*/ 2 h 335"/>
                <a:gd name="T24" fmla="*/ 185 w 334"/>
                <a:gd name="T25" fmla="*/ 2 h 335"/>
                <a:gd name="T26" fmla="*/ 232 w 334"/>
                <a:gd name="T27" fmla="*/ 13 h 335"/>
                <a:gd name="T28" fmla="*/ 273 w 334"/>
                <a:gd name="T29" fmla="*/ 38 h 335"/>
                <a:gd name="T30" fmla="*/ 297 w 334"/>
                <a:gd name="T31" fmla="*/ 61 h 335"/>
                <a:gd name="T32" fmla="*/ 322 w 334"/>
                <a:gd name="T33" fmla="*/ 104 h 335"/>
                <a:gd name="T34" fmla="*/ 334 w 334"/>
                <a:gd name="T35" fmla="*/ 151 h 335"/>
                <a:gd name="T36" fmla="*/ 334 w 334"/>
                <a:gd name="T37" fmla="*/ 185 h 335"/>
                <a:gd name="T38" fmla="*/ 322 w 334"/>
                <a:gd name="T39" fmla="*/ 232 h 335"/>
                <a:gd name="T40" fmla="*/ 297 w 334"/>
                <a:gd name="T41" fmla="*/ 274 h 335"/>
                <a:gd name="T42" fmla="*/ 273 w 334"/>
                <a:gd name="T43" fmla="*/ 298 h 335"/>
                <a:gd name="T44" fmla="*/ 232 w 334"/>
                <a:gd name="T45" fmla="*/ 322 h 335"/>
                <a:gd name="T46" fmla="*/ 185 w 334"/>
                <a:gd name="T47" fmla="*/ 335 h 335"/>
                <a:gd name="T48" fmla="*/ 167 w 334"/>
                <a:gd name="T49" fmla="*/ 11 h 335"/>
                <a:gd name="T50" fmla="*/ 136 w 334"/>
                <a:gd name="T51" fmla="*/ 14 h 335"/>
                <a:gd name="T52" fmla="*/ 94 w 334"/>
                <a:gd name="T53" fmla="*/ 29 h 335"/>
                <a:gd name="T54" fmla="*/ 57 w 334"/>
                <a:gd name="T55" fmla="*/ 57 h 335"/>
                <a:gd name="T56" fmla="*/ 37 w 334"/>
                <a:gd name="T57" fmla="*/ 81 h 335"/>
                <a:gd name="T58" fmla="*/ 18 w 334"/>
                <a:gd name="T59" fmla="*/ 123 h 335"/>
                <a:gd name="T60" fmla="*/ 11 w 334"/>
                <a:gd name="T61" fmla="*/ 168 h 335"/>
                <a:gd name="T62" fmla="*/ 14 w 334"/>
                <a:gd name="T63" fmla="*/ 199 h 335"/>
                <a:gd name="T64" fmla="*/ 29 w 334"/>
                <a:gd name="T65" fmla="*/ 241 h 335"/>
                <a:gd name="T66" fmla="*/ 57 w 334"/>
                <a:gd name="T67" fmla="*/ 278 h 335"/>
                <a:gd name="T68" fmla="*/ 81 w 334"/>
                <a:gd name="T69" fmla="*/ 298 h 335"/>
                <a:gd name="T70" fmla="*/ 122 w 334"/>
                <a:gd name="T71" fmla="*/ 317 h 335"/>
                <a:gd name="T72" fmla="*/ 167 w 334"/>
                <a:gd name="T73" fmla="*/ 324 h 335"/>
                <a:gd name="T74" fmla="*/ 198 w 334"/>
                <a:gd name="T75" fmla="*/ 321 h 335"/>
                <a:gd name="T76" fmla="*/ 241 w 334"/>
                <a:gd name="T77" fmla="*/ 306 h 335"/>
                <a:gd name="T78" fmla="*/ 278 w 334"/>
                <a:gd name="T79" fmla="*/ 278 h 335"/>
                <a:gd name="T80" fmla="*/ 297 w 334"/>
                <a:gd name="T81" fmla="*/ 255 h 335"/>
                <a:gd name="T82" fmla="*/ 317 w 334"/>
                <a:gd name="T83" fmla="*/ 214 h 335"/>
                <a:gd name="T84" fmla="*/ 324 w 334"/>
                <a:gd name="T85" fmla="*/ 168 h 335"/>
                <a:gd name="T86" fmla="*/ 320 w 334"/>
                <a:gd name="T87" fmla="*/ 136 h 335"/>
                <a:gd name="T88" fmla="*/ 306 w 334"/>
                <a:gd name="T89" fmla="*/ 94 h 335"/>
                <a:gd name="T90" fmla="*/ 278 w 334"/>
                <a:gd name="T91" fmla="*/ 57 h 335"/>
                <a:gd name="T92" fmla="*/ 254 w 334"/>
                <a:gd name="T93" fmla="*/ 37 h 335"/>
                <a:gd name="T94" fmla="*/ 213 w 334"/>
                <a:gd name="T95" fmla="*/ 18 h 335"/>
                <a:gd name="T96" fmla="*/ 167 w 334"/>
                <a:gd name="T97" fmla="*/ 11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4" h="335">
                  <a:moveTo>
                    <a:pt x="167" y="335"/>
                  </a:moveTo>
                  <a:lnTo>
                    <a:pt x="167" y="335"/>
                  </a:lnTo>
                  <a:lnTo>
                    <a:pt x="151" y="335"/>
                  </a:lnTo>
                  <a:lnTo>
                    <a:pt x="135" y="332"/>
                  </a:lnTo>
                  <a:lnTo>
                    <a:pt x="119" y="328"/>
                  </a:lnTo>
                  <a:lnTo>
                    <a:pt x="104" y="322"/>
                  </a:lnTo>
                  <a:lnTo>
                    <a:pt x="89" y="315"/>
                  </a:lnTo>
                  <a:lnTo>
                    <a:pt x="75" y="307"/>
                  </a:lnTo>
                  <a:lnTo>
                    <a:pt x="61" y="298"/>
                  </a:lnTo>
                  <a:lnTo>
                    <a:pt x="49" y="286"/>
                  </a:lnTo>
                  <a:lnTo>
                    <a:pt x="49" y="286"/>
                  </a:lnTo>
                  <a:lnTo>
                    <a:pt x="38" y="274"/>
                  </a:lnTo>
                  <a:lnTo>
                    <a:pt x="28" y="261"/>
                  </a:lnTo>
                  <a:lnTo>
                    <a:pt x="20" y="247"/>
                  </a:lnTo>
                  <a:lnTo>
                    <a:pt x="13" y="232"/>
                  </a:lnTo>
                  <a:lnTo>
                    <a:pt x="7" y="216"/>
                  </a:lnTo>
                  <a:lnTo>
                    <a:pt x="4" y="201"/>
                  </a:lnTo>
                  <a:lnTo>
                    <a:pt x="1" y="185"/>
                  </a:lnTo>
                  <a:lnTo>
                    <a:pt x="0" y="168"/>
                  </a:lnTo>
                  <a:lnTo>
                    <a:pt x="0" y="168"/>
                  </a:lnTo>
                  <a:lnTo>
                    <a:pt x="1" y="151"/>
                  </a:lnTo>
                  <a:lnTo>
                    <a:pt x="4" y="135"/>
                  </a:lnTo>
                  <a:lnTo>
                    <a:pt x="7" y="119"/>
                  </a:lnTo>
                  <a:lnTo>
                    <a:pt x="13" y="104"/>
                  </a:lnTo>
                  <a:lnTo>
                    <a:pt x="20" y="89"/>
                  </a:lnTo>
                  <a:lnTo>
                    <a:pt x="28" y="75"/>
                  </a:lnTo>
                  <a:lnTo>
                    <a:pt x="38" y="61"/>
                  </a:lnTo>
                  <a:lnTo>
                    <a:pt x="49" y="49"/>
                  </a:lnTo>
                  <a:lnTo>
                    <a:pt x="49" y="49"/>
                  </a:lnTo>
                  <a:lnTo>
                    <a:pt x="61" y="38"/>
                  </a:lnTo>
                  <a:lnTo>
                    <a:pt x="75" y="28"/>
                  </a:lnTo>
                  <a:lnTo>
                    <a:pt x="89" y="20"/>
                  </a:lnTo>
                  <a:lnTo>
                    <a:pt x="104" y="13"/>
                  </a:lnTo>
                  <a:lnTo>
                    <a:pt x="119" y="7"/>
                  </a:lnTo>
                  <a:lnTo>
                    <a:pt x="135" y="4"/>
                  </a:lnTo>
                  <a:lnTo>
                    <a:pt x="151" y="2"/>
                  </a:lnTo>
                  <a:lnTo>
                    <a:pt x="167" y="0"/>
                  </a:lnTo>
                  <a:lnTo>
                    <a:pt x="167" y="0"/>
                  </a:lnTo>
                  <a:lnTo>
                    <a:pt x="185" y="2"/>
                  </a:lnTo>
                  <a:lnTo>
                    <a:pt x="201" y="4"/>
                  </a:lnTo>
                  <a:lnTo>
                    <a:pt x="216" y="7"/>
                  </a:lnTo>
                  <a:lnTo>
                    <a:pt x="232" y="13"/>
                  </a:lnTo>
                  <a:lnTo>
                    <a:pt x="247" y="20"/>
                  </a:lnTo>
                  <a:lnTo>
                    <a:pt x="261" y="28"/>
                  </a:lnTo>
                  <a:lnTo>
                    <a:pt x="273" y="38"/>
                  </a:lnTo>
                  <a:lnTo>
                    <a:pt x="286" y="49"/>
                  </a:lnTo>
                  <a:lnTo>
                    <a:pt x="286" y="49"/>
                  </a:lnTo>
                  <a:lnTo>
                    <a:pt x="297" y="61"/>
                  </a:lnTo>
                  <a:lnTo>
                    <a:pt x="307" y="75"/>
                  </a:lnTo>
                  <a:lnTo>
                    <a:pt x="315" y="89"/>
                  </a:lnTo>
                  <a:lnTo>
                    <a:pt x="322" y="104"/>
                  </a:lnTo>
                  <a:lnTo>
                    <a:pt x="327" y="119"/>
                  </a:lnTo>
                  <a:lnTo>
                    <a:pt x="332" y="135"/>
                  </a:lnTo>
                  <a:lnTo>
                    <a:pt x="334" y="151"/>
                  </a:lnTo>
                  <a:lnTo>
                    <a:pt x="334" y="168"/>
                  </a:lnTo>
                  <a:lnTo>
                    <a:pt x="334" y="168"/>
                  </a:lnTo>
                  <a:lnTo>
                    <a:pt x="334" y="185"/>
                  </a:lnTo>
                  <a:lnTo>
                    <a:pt x="332" y="201"/>
                  </a:lnTo>
                  <a:lnTo>
                    <a:pt x="327" y="216"/>
                  </a:lnTo>
                  <a:lnTo>
                    <a:pt x="322" y="232"/>
                  </a:lnTo>
                  <a:lnTo>
                    <a:pt x="315" y="247"/>
                  </a:lnTo>
                  <a:lnTo>
                    <a:pt x="307" y="261"/>
                  </a:lnTo>
                  <a:lnTo>
                    <a:pt x="297" y="274"/>
                  </a:lnTo>
                  <a:lnTo>
                    <a:pt x="286" y="286"/>
                  </a:lnTo>
                  <a:lnTo>
                    <a:pt x="286" y="286"/>
                  </a:lnTo>
                  <a:lnTo>
                    <a:pt x="273" y="298"/>
                  </a:lnTo>
                  <a:lnTo>
                    <a:pt x="261" y="307"/>
                  </a:lnTo>
                  <a:lnTo>
                    <a:pt x="247" y="315"/>
                  </a:lnTo>
                  <a:lnTo>
                    <a:pt x="232" y="322"/>
                  </a:lnTo>
                  <a:lnTo>
                    <a:pt x="216" y="328"/>
                  </a:lnTo>
                  <a:lnTo>
                    <a:pt x="201" y="332"/>
                  </a:lnTo>
                  <a:lnTo>
                    <a:pt x="185" y="335"/>
                  </a:lnTo>
                  <a:lnTo>
                    <a:pt x="167" y="335"/>
                  </a:lnTo>
                  <a:lnTo>
                    <a:pt x="167" y="335"/>
                  </a:lnTo>
                  <a:close/>
                  <a:moveTo>
                    <a:pt x="167" y="11"/>
                  </a:moveTo>
                  <a:lnTo>
                    <a:pt x="167" y="11"/>
                  </a:lnTo>
                  <a:lnTo>
                    <a:pt x="152" y="12"/>
                  </a:lnTo>
                  <a:lnTo>
                    <a:pt x="136" y="14"/>
                  </a:lnTo>
                  <a:lnTo>
                    <a:pt x="122" y="18"/>
                  </a:lnTo>
                  <a:lnTo>
                    <a:pt x="107" y="23"/>
                  </a:lnTo>
                  <a:lnTo>
                    <a:pt x="94" y="29"/>
                  </a:lnTo>
                  <a:lnTo>
                    <a:pt x="81" y="37"/>
                  </a:lnTo>
                  <a:lnTo>
                    <a:pt x="68" y="47"/>
                  </a:lnTo>
                  <a:lnTo>
                    <a:pt x="57" y="57"/>
                  </a:lnTo>
                  <a:lnTo>
                    <a:pt x="57" y="57"/>
                  </a:lnTo>
                  <a:lnTo>
                    <a:pt x="46" y="68"/>
                  </a:lnTo>
                  <a:lnTo>
                    <a:pt x="37" y="81"/>
                  </a:lnTo>
                  <a:lnTo>
                    <a:pt x="29" y="94"/>
                  </a:lnTo>
                  <a:lnTo>
                    <a:pt x="23" y="108"/>
                  </a:lnTo>
                  <a:lnTo>
                    <a:pt x="18" y="123"/>
                  </a:lnTo>
                  <a:lnTo>
                    <a:pt x="14" y="136"/>
                  </a:lnTo>
                  <a:lnTo>
                    <a:pt x="12" y="153"/>
                  </a:lnTo>
                  <a:lnTo>
                    <a:pt x="11" y="168"/>
                  </a:lnTo>
                  <a:lnTo>
                    <a:pt x="11" y="168"/>
                  </a:lnTo>
                  <a:lnTo>
                    <a:pt x="12" y="184"/>
                  </a:lnTo>
                  <a:lnTo>
                    <a:pt x="14" y="199"/>
                  </a:lnTo>
                  <a:lnTo>
                    <a:pt x="18" y="214"/>
                  </a:lnTo>
                  <a:lnTo>
                    <a:pt x="23" y="227"/>
                  </a:lnTo>
                  <a:lnTo>
                    <a:pt x="29" y="241"/>
                  </a:lnTo>
                  <a:lnTo>
                    <a:pt x="37" y="255"/>
                  </a:lnTo>
                  <a:lnTo>
                    <a:pt x="46" y="267"/>
                  </a:lnTo>
                  <a:lnTo>
                    <a:pt x="57" y="278"/>
                  </a:lnTo>
                  <a:lnTo>
                    <a:pt x="57" y="278"/>
                  </a:lnTo>
                  <a:lnTo>
                    <a:pt x="68" y="288"/>
                  </a:lnTo>
                  <a:lnTo>
                    <a:pt x="81" y="298"/>
                  </a:lnTo>
                  <a:lnTo>
                    <a:pt x="94" y="306"/>
                  </a:lnTo>
                  <a:lnTo>
                    <a:pt x="107" y="313"/>
                  </a:lnTo>
                  <a:lnTo>
                    <a:pt x="122" y="317"/>
                  </a:lnTo>
                  <a:lnTo>
                    <a:pt x="136" y="321"/>
                  </a:lnTo>
                  <a:lnTo>
                    <a:pt x="152" y="323"/>
                  </a:lnTo>
                  <a:lnTo>
                    <a:pt x="167" y="324"/>
                  </a:lnTo>
                  <a:lnTo>
                    <a:pt x="167" y="324"/>
                  </a:lnTo>
                  <a:lnTo>
                    <a:pt x="183" y="323"/>
                  </a:lnTo>
                  <a:lnTo>
                    <a:pt x="198" y="321"/>
                  </a:lnTo>
                  <a:lnTo>
                    <a:pt x="213" y="317"/>
                  </a:lnTo>
                  <a:lnTo>
                    <a:pt x="227" y="313"/>
                  </a:lnTo>
                  <a:lnTo>
                    <a:pt x="241" y="306"/>
                  </a:lnTo>
                  <a:lnTo>
                    <a:pt x="254" y="298"/>
                  </a:lnTo>
                  <a:lnTo>
                    <a:pt x="266" y="288"/>
                  </a:lnTo>
                  <a:lnTo>
                    <a:pt x="278" y="278"/>
                  </a:lnTo>
                  <a:lnTo>
                    <a:pt x="278" y="278"/>
                  </a:lnTo>
                  <a:lnTo>
                    <a:pt x="288" y="267"/>
                  </a:lnTo>
                  <a:lnTo>
                    <a:pt x="297" y="255"/>
                  </a:lnTo>
                  <a:lnTo>
                    <a:pt x="306" y="241"/>
                  </a:lnTo>
                  <a:lnTo>
                    <a:pt x="312" y="227"/>
                  </a:lnTo>
                  <a:lnTo>
                    <a:pt x="317" y="214"/>
                  </a:lnTo>
                  <a:lnTo>
                    <a:pt x="320" y="199"/>
                  </a:lnTo>
                  <a:lnTo>
                    <a:pt x="323" y="184"/>
                  </a:lnTo>
                  <a:lnTo>
                    <a:pt x="324" y="168"/>
                  </a:lnTo>
                  <a:lnTo>
                    <a:pt x="324" y="168"/>
                  </a:lnTo>
                  <a:lnTo>
                    <a:pt x="323" y="153"/>
                  </a:lnTo>
                  <a:lnTo>
                    <a:pt x="320" y="136"/>
                  </a:lnTo>
                  <a:lnTo>
                    <a:pt x="317" y="123"/>
                  </a:lnTo>
                  <a:lnTo>
                    <a:pt x="312" y="108"/>
                  </a:lnTo>
                  <a:lnTo>
                    <a:pt x="306" y="94"/>
                  </a:lnTo>
                  <a:lnTo>
                    <a:pt x="297" y="81"/>
                  </a:lnTo>
                  <a:lnTo>
                    <a:pt x="288" y="68"/>
                  </a:lnTo>
                  <a:lnTo>
                    <a:pt x="278" y="57"/>
                  </a:lnTo>
                  <a:lnTo>
                    <a:pt x="278" y="57"/>
                  </a:lnTo>
                  <a:lnTo>
                    <a:pt x="266" y="47"/>
                  </a:lnTo>
                  <a:lnTo>
                    <a:pt x="254" y="37"/>
                  </a:lnTo>
                  <a:lnTo>
                    <a:pt x="241" y="29"/>
                  </a:lnTo>
                  <a:lnTo>
                    <a:pt x="227" y="23"/>
                  </a:lnTo>
                  <a:lnTo>
                    <a:pt x="213" y="18"/>
                  </a:lnTo>
                  <a:lnTo>
                    <a:pt x="198" y="14"/>
                  </a:lnTo>
                  <a:lnTo>
                    <a:pt x="183" y="12"/>
                  </a:lnTo>
                  <a:lnTo>
                    <a:pt x="167" y="11"/>
                  </a:lnTo>
                  <a:lnTo>
                    <a:pt x="167"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p:cNvSpPr>
              <a:spLocks/>
            </p:cNvSpPr>
            <p:nvPr userDrawn="1"/>
          </p:nvSpPr>
          <p:spPr bwMode="auto">
            <a:xfrm>
              <a:off x="2684" y="2133"/>
              <a:ext cx="19" cy="19"/>
            </a:xfrm>
            <a:custGeom>
              <a:avLst/>
              <a:gdLst>
                <a:gd name="T0" fmla="*/ 8 w 39"/>
                <a:gd name="T1" fmla="*/ 40 h 40"/>
                <a:gd name="T2" fmla="*/ 0 w 39"/>
                <a:gd name="T3" fmla="*/ 33 h 40"/>
                <a:gd name="T4" fmla="*/ 32 w 39"/>
                <a:gd name="T5" fmla="*/ 0 h 40"/>
                <a:gd name="T6" fmla="*/ 39 w 39"/>
                <a:gd name="T7" fmla="*/ 9 h 40"/>
                <a:gd name="T8" fmla="*/ 8 w 39"/>
                <a:gd name="T9" fmla="*/ 40 h 40"/>
              </a:gdLst>
              <a:ahLst/>
              <a:cxnLst>
                <a:cxn ang="0">
                  <a:pos x="T0" y="T1"/>
                </a:cxn>
                <a:cxn ang="0">
                  <a:pos x="T2" y="T3"/>
                </a:cxn>
                <a:cxn ang="0">
                  <a:pos x="T4" y="T5"/>
                </a:cxn>
                <a:cxn ang="0">
                  <a:pos x="T6" y="T7"/>
                </a:cxn>
                <a:cxn ang="0">
                  <a:pos x="T8" y="T9"/>
                </a:cxn>
              </a:cxnLst>
              <a:rect l="0" t="0" r="r" b="b"/>
              <a:pathLst>
                <a:path w="39" h="40">
                  <a:moveTo>
                    <a:pt x="8" y="40"/>
                  </a:moveTo>
                  <a:lnTo>
                    <a:pt x="0" y="33"/>
                  </a:lnTo>
                  <a:lnTo>
                    <a:pt x="32" y="0"/>
                  </a:lnTo>
                  <a:lnTo>
                    <a:pt x="39" y="9"/>
                  </a:lnTo>
                  <a:lnTo>
                    <a:pt x="8"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p:cNvSpPr>
              <a:spLocks noEditPoints="1"/>
            </p:cNvSpPr>
            <p:nvPr userDrawn="1"/>
          </p:nvSpPr>
          <p:spPr bwMode="auto">
            <a:xfrm>
              <a:off x="2553" y="2144"/>
              <a:ext cx="139" cy="139"/>
            </a:xfrm>
            <a:custGeom>
              <a:avLst/>
              <a:gdLst>
                <a:gd name="T0" fmla="*/ 27 w 278"/>
                <a:gd name="T1" fmla="*/ 279 h 279"/>
                <a:gd name="T2" fmla="*/ 27 w 278"/>
                <a:gd name="T3" fmla="*/ 279 h 279"/>
                <a:gd name="T4" fmla="*/ 20 w 278"/>
                <a:gd name="T5" fmla="*/ 278 h 279"/>
                <a:gd name="T6" fmla="*/ 15 w 278"/>
                <a:gd name="T7" fmla="*/ 275 h 279"/>
                <a:gd name="T8" fmla="*/ 4 w 278"/>
                <a:gd name="T9" fmla="*/ 264 h 279"/>
                <a:gd name="T10" fmla="*/ 4 w 278"/>
                <a:gd name="T11" fmla="*/ 264 h 279"/>
                <a:gd name="T12" fmla="*/ 1 w 278"/>
                <a:gd name="T13" fmla="*/ 258 h 279"/>
                <a:gd name="T14" fmla="*/ 0 w 278"/>
                <a:gd name="T15" fmla="*/ 253 h 279"/>
                <a:gd name="T16" fmla="*/ 0 w 278"/>
                <a:gd name="T17" fmla="*/ 253 h 279"/>
                <a:gd name="T18" fmla="*/ 1 w 278"/>
                <a:gd name="T19" fmla="*/ 246 h 279"/>
                <a:gd name="T20" fmla="*/ 4 w 278"/>
                <a:gd name="T21" fmla="*/ 240 h 279"/>
                <a:gd name="T22" fmla="*/ 239 w 278"/>
                <a:gd name="T23" fmla="*/ 5 h 279"/>
                <a:gd name="T24" fmla="*/ 239 w 278"/>
                <a:gd name="T25" fmla="*/ 5 h 279"/>
                <a:gd name="T26" fmla="*/ 245 w 278"/>
                <a:gd name="T27" fmla="*/ 2 h 279"/>
                <a:gd name="T28" fmla="*/ 252 w 278"/>
                <a:gd name="T29" fmla="*/ 0 h 279"/>
                <a:gd name="T30" fmla="*/ 252 w 278"/>
                <a:gd name="T31" fmla="*/ 0 h 279"/>
                <a:gd name="T32" fmla="*/ 258 w 278"/>
                <a:gd name="T33" fmla="*/ 2 h 279"/>
                <a:gd name="T34" fmla="*/ 263 w 278"/>
                <a:gd name="T35" fmla="*/ 5 h 279"/>
                <a:gd name="T36" fmla="*/ 274 w 278"/>
                <a:gd name="T37" fmla="*/ 15 h 279"/>
                <a:gd name="T38" fmla="*/ 274 w 278"/>
                <a:gd name="T39" fmla="*/ 15 h 279"/>
                <a:gd name="T40" fmla="*/ 276 w 278"/>
                <a:gd name="T41" fmla="*/ 18 h 279"/>
                <a:gd name="T42" fmla="*/ 277 w 278"/>
                <a:gd name="T43" fmla="*/ 21 h 279"/>
                <a:gd name="T44" fmla="*/ 278 w 278"/>
                <a:gd name="T45" fmla="*/ 28 h 279"/>
                <a:gd name="T46" fmla="*/ 277 w 278"/>
                <a:gd name="T47" fmla="*/ 34 h 279"/>
                <a:gd name="T48" fmla="*/ 276 w 278"/>
                <a:gd name="T49" fmla="*/ 37 h 279"/>
                <a:gd name="T50" fmla="*/ 274 w 278"/>
                <a:gd name="T51" fmla="*/ 40 h 279"/>
                <a:gd name="T52" fmla="*/ 39 w 278"/>
                <a:gd name="T53" fmla="*/ 275 h 279"/>
                <a:gd name="T54" fmla="*/ 39 w 278"/>
                <a:gd name="T55" fmla="*/ 275 h 279"/>
                <a:gd name="T56" fmla="*/ 33 w 278"/>
                <a:gd name="T57" fmla="*/ 278 h 279"/>
                <a:gd name="T58" fmla="*/ 27 w 278"/>
                <a:gd name="T59" fmla="*/ 279 h 279"/>
                <a:gd name="T60" fmla="*/ 27 w 278"/>
                <a:gd name="T61" fmla="*/ 279 h 279"/>
                <a:gd name="T62" fmla="*/ 252 w 278"/>
                <a:gd name="T63" fmla="*/ 11 h 279"/>
                <a:gd name="T64" fmla="*/ 252 w 278"/>
                <a:gd name="T65" fmla="*/ 11 h 279"/>
                <a:gd name="T66" fmla="*/ 250 w 278"/>
                <a:gd name="T67" fmla="*/ 12 h 279"/>
                <a:gd name="T68" fmla="*/ 247 w 278"/>
                <a:gd name="T69" fmla="*/ 13 h 279"/>
                <a:gd name="T70" fmla="*/ 12 w 278"/>
                <a:gd name="T71" fmla="*/ 248 h 279"/>
                <a:gd name="T72" fmla="*/ 12 w 278"/>
                <a:gd name="T73" fmla="*/ 248 h 279"/>
                <a:gd name="T74" fmla="*/ 11 w 278"/>
                <a:gd name="T75" fmla="*/ 250 h 279"/>
                <a:gd name="T76" fmla="*/ 10 w 278"/>
                <a:gd name="T77" fmla="*/ 253 h 279"/>
                <a:gd name="T78" fmla="*/ 10 w 278"/>
                <a:gd name="T79" fmla="*/ 253 h 279"/>
                <a:gd name="T80" fmla="*/ 11 w 278"/>
                <a:gd name="T81" fmla="*/ 255 h 279"/>
                <a:gd name="T82" fmla="*/ 12 w 278"/>
                <a:gd name="T83" fmla="*/ 257 h 279"/>
                <a:gd name="T84" fmla="*/ 23 w 278"/>
                <a:gd name="T85" fmla="*/ 267 h 279"/>
                <a:gd name="T86" fmla="*/ 23 w 278"/>
                <a:gd name="T87" fmla="*/ 267 h 279"/>
                <a:gd name="T88" fmla="*/ 25 w 278"/>
                <a:gd name="T89" fmla="*/ 269 h 279"/>
                <a:gd name="T90" fmla="*/ 27 w 278"/>
                <a:gd name="T91" fmla="*/ 269 h 279"/>
                <a:gd name="T92" fmla="*/ 30 w 278"/>
                <a:gd name="T93" fmla="*/ 269 h 279"/>
                <a:gd name="T94" fmla="*/ 31 w 278"/>
                <a:gd name="T95" fmla="*/ 267 h 279"/>
                <a:gd name="T96" fmla="*/ 267 w 278"/>
                <a:gd name="T97" fmla="*/ 31 h 279"/>
                <a:gd name="T98" fmla="*/ 267 w 278"/>
                <a:gd name="T99" fmla="*/ 31 h 279"/>
                <a:gd name="T100" fmla="*/ 268 w 278"/>
                <a:gd name="T101" fmla="*/ 30 h 279"/>
                <a:gd name="T102" fmla="*/ 268 w 278"/>
                <a:gd name="T103" fmla="*/ 28 h 279"/>
                <a:gd name="T104" fmla="*/ 268 w 278"/>
                <a:gd name="T105" fmla="*/ 25 h 279"/>
                <a:gd name="T106" fmla="*/ 267 w 278"/>
                <a:gd name="T107" fmla="*/ 23 h 279"/>
                <a:gd name="T108" fmla="*/ 257 w 278"/>
                <a:gd name="T109" fmla="*/ 13 h 279"/>
                <a:gd name="T110" fmla="*/ 257 w 278"/>
                <a:gd name="T111" fmla="*/ 13 h 279"/>
                <a:gd name="T112" fmla="*/ 254 w 278"/>
                <a:gd name="T113" fmla="*/ 12 h 279"/>
                <a:gd name="T114" fmla="*/ 252 w 278"/>
                <a:gd name="T115" fmla="*/ 11 h 279"/>
                <a:gd name="T116" fmla="*/ 252 w 278"/>
                <a:gd name="T117" fmla="*/ 11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8" h="279">
                  <a:moveTo>
                    <a:pt x="27" y="279"/>
                  </a:moveTo>
                  <a:lnTo>
                    <a:pt x="27" y="279"/>
                  </a:lnTo>
                  <a:lnTo>
                    <a:pt x="20" y="278"/>
                  </a:lnTo>
                  <a:lnTo>
                    <a:pt x="15" y="275"/>
                  </a:lnTo>
                  <a:lnTo>
                    <a:pt x="4" y="264"/>
                  </a:lnTo>
                  <a:lnTo>
                    <a:pt x="4" y="264"/>
                  </a:lnTo>
                  <a:lnTo>
                    <a:pt x="1" y="258"/>
                  </a:lnTo>
                  <a:lnTo>
                    <a:pt x="0" y="253"/>
                  </a:lnTo>
                  <a:lnTo>
                    <a:pt x="0" y="253"/>
                  </a:lnTo>
                  <a:lnTo>
                    <a:pt x="1" y="246"/>
                  </a:lnTo>
                  <a:lnTo>
                    <a:pt x="4" y="240"/>
                  </a:lnTo>
                  <a:lnTo>
                    <a:pt x="239" y="5"/>
                  </a:lnTo>
                  <a:lnTo>
                    <a:pt x="239" y="5"/>
                  </a:lnTo>
                  <a:lnTo>
                    <a:pt x="245" y="2"/>
                  </a:lnTo>
                  <a:lnTo>
                    <a:pt x="252" y="0"/>
                  </a:lnTo>
                  <a:lnTo>
                    <a:pt x="252" y="0"/>
                  </a:lnTo>
                  <a:lnTo>
                    <a:pt x="258" y="2"/>
                  </a:lnTo>
                  <a:lnTo>
                    <a:pt x="263" y="5"/>
                  </a:lnTo>
                  <a:lnTo>
                    <a:pt x="274" y="15"/>
                  </a:lnTo>
                  <a:lnTo>
                    <a:pt x="274" y="15"/>
                  </a:lnTo>
                  <a:lnTo>
                    <a:pt x="276" y="18"/>
                  </a:lnTo>
                  <a:lnTo>
                    <a:pt x="277" y="21"/>
                  </a:lnTo>
                  <a:lnTo>
                    <a:pt x="278" y="28"/>
                  </a:lnTo>
                  <a:lnTo>
                    <a:pt x="277" y="34"/>
                  </a:lnTo>
                  <a:lnTo>
                    <a:pt x="276" y="37"/>
                  </a:lnTo>
                  <a:lnTo>
                    <a:pt x="274" y="40"/>
                  </a:lnTo>
                  <a:lnTo>
                    <a:pt x="39" y="275"/>
                  </a:lnTo>
                  <a:lnTo>
                    <a:pt x="39" y="275"/>
                  </a:lnTo>
                  <a:lnTo>
                    <a:pt x="33" y="278"/>
                  </a:lnTo>
                  <a:lnTo>
                    <a:pt x="27" y="279"/>
                  </a:lnTo>
                  <a:lnTo>
                    <a:pt x="27" y="279"/>
                  </a:lnTo>
                  <a:close/>
                  <a:moveTo>
                    <a:pt x="252" y="11"/>
                  </a:moveTo>
                  <a:lnTo>
                    <a:pt x="252" y="11"/>
                  </a:lnTo>
                  <a:lnTo>
                    <a:pt x="250" y="12"/>
                  </a:lnTo>
                  <a:lnTo>
                    <a:pt x="247" y="13"/>
                  </a:lnTo>
                  <a:lnTo>
                    <a:pt x="12" y="248"/>
                  </a:lnTo>
                  <a:lnTo>
                    <a:pt x="12" y="248"/>
                  </a:lnTo>
                  <a:lnTo>
                    <a:pt x="11" y="250"/>
                  </a:lnTo>
                  <a:lnTo>
                    <a:pt x="10" y="253"/>
                  </a:lnTo>
                  <a:lnTo>
                    <a:pt x="10" y="253"/>
                  </a:lnTo>
                  <a:lnTo>
                    <a:pt x="11" y="255"/>
                  </a:lnTo>
                  <a:lnTo>
                    <a:pt x="12" y="257"/>
                  </a:lnTo>
                  <a:lnTo>
                    <a:pt x="23" y="267"/>
                  </a:lnTo>
                  <a:lnTo>
                    <a:pt x="23" y="267"/>
                  </a:lnTo>
                  <a:lnTo>
                    <a:pt x="25" y="269"/>
                  </a:lnTo>
                  <a:lnTo>
                    <a:pt x="27" y="269"/>
                  </a:lnTo>
                  <a:lnTo>
                    <a:pt x="30" y="269"/>
                  </a:lnTo>
                  <a:lnTo>
                    <a:pt x="31" y="267"/>
                  </a:lnTo>
                  <a:lnTo>
                    <a:pt x="267" y="31"/>
                  </a:lnTo>
                  <a:lnTo>
                    <a:pt x="267" y="31"/>
                  </a:lnTo>
                  <a:lnTo>
                    <a:pt x="268" y="30"/>
                  </a:lnTo>
                  <a:lnTo>
                    <a:pt x="268" y="28"/>
                  </a:lnTo>
                  <a:lnTo>
                    <a:pt x="268" y="25"/>
                  </a:lnTo>
                  <a:lnTo>
                    <a:pt x="267" y="23"/>
                  </a:lnTo>
                  <a:lnTo>
                    <a:pt x="257" y="13"/>
                  </a:lnTo>
                  <a:lnTo>
                    <a:pt x="257" y="13"/>
                  </a:lnTo>
                  <a:lnTo>
                    <a:pt x="254" y="12"/>
                  </a:lnTo>
                  <a:lnTo>
                    <a:pt x="252" y="11"/>
                  </a:lnTo>
                  <a:lnTo>
                    <a:pt x="252"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p:cNvSpPr>
              <a:spLocks noEditPoints="1"/>
            </p:cNvSpPr>
            <p:nvPr userDrawn="1"/>
          </p:nvSpPr>
          <p:spPr bwMode="auto">
            <a:xfrm>
              <a:off x="3802" y="1982"/>
              <a:ext cx="224" cy="303"/>
            </a:xfrm>
            <a:custGeom>
              <a:avLst/>
              <a:gdLst>
                <a:gd name="T0" fmla="*/ 225 w 448"/>
                <a:gd name="T1" fmla="*/ 0 h 607"/>
                <a:gd name="T2" fmla="*/ 180 w 448"/>
                <a:gd name="T3" fmla="*/ 4 h 607"/>
                <a:gd name="T4" fmla="*/ 137 w 448"/>
                <a:gd name="T5" fmla="*/ 17 h 607"/>
                <a:gd name="T6" fmla="*/ 99 w 448"/>
                <a:gd name="T7" fmla="*/ 38 h 607"/>
                <a:gd name="T8" fmla="*/ 66 w 448"/>
                <a:gd name="T9" fmla="*/ 65 h 607"/>
                <a:gd name="T10" fmla="*/ 40 w 448"/>
                <a:gd name="T11" fmla="*/ 99 h 607"/>
                <a:gd name="T12" fmla="*/ 19 w 448"/>
                <a:gd name="T13" fmla="*/ 137 h 607"/>
                <a:gd name="T14" fmla="*/ 5 w 448"/>
                <a:gd name="T15" fmla="*/ 178 h 607"/>
                <a:gd name="T16" fmla="*/ 0 w 448"/>
                <a:gd name="T17" fmla="*/ 223 h 607"/>
                <a:gd name="T18" fmla="*/ 2 w 448"/>
                <a:gd name="T19" fmla="*/ 236 h 607"/>
                <a:gd name="T20" fmla="*/ 6 w 448"/>
                <a:gd name="T21" fmla="*/ 261 h 607"/>
                <a:gd name="T22" fmla="*/ 15 w 448"/>
                <a:gd name="T23" fmla="*/ 290 h 607"/>
                <a:gd name="T24" fmla="*/ 36 w 448"/>
                <a:gd name="T25" fmla="*/ 335 h 607"/>
                <a:gd name="T26" fmla="*/ 72 w 448"/>
                <a:gd name="T27" fmla="*/ 399 h 607"/>
                <a:gd name="T28" fmla="*/ 113 w 448"/>
                <a:gd name="T29" fmla="*/ 462 h 607"/>
                <a:gd name="T30" fmla="*/ 154 w 448"/>
                <a:gd name="T31" fmla="*/ 518 h 607"/>
                <a:gd name="T32" fmla="*/ 215 w 448"/>
                <a:gd name="T33" fmla="*/ 596 h 607"/>
                <a:gd name="T34" fmla="*/ 225 w 448"/>
                <a:gd name="T35" fmla="*/ 607 h 607"/>
                <a:gd name="T36" fmla="*/ 260 w 448"/>
                <a:gd name="T37" fmla="*/ 564 h 607"/>
                <a:gd name="T38" fmla="*/ 316 w 448"/>
                <a:gd name="T39" fmla="*/ 492 h 607"/>
                <a:gd name="T40" fmla="*/ 357 w 448"/>
                <a:gd name="T41" fmla="*/ 431 h 607"/>
                <a:gd name="T42" fmla="*/ 397 w 448"/>
                <a:gd name="T43" fmla="*/ 367 h 607"/>
                <a:gd name="T44" fmla="*/ 428 w 448"/>
                <a:gd name="T45" fmla="*/ 305 h 607"/>
                <a:gd name="T46" fmla="*/ 438 w 448"/>
                <a:gd name="T47" fmla="*/ 275 h 607"/>
                <a:gd name="T48" fmla="*/ 446 w 448"/>
                <a:gd name="T49" fmla="*/ 248 h 607"/>
                <a:gd name="T50" fmla="*/ 448 w 448"/>
                <a:gd name="T51" fmla="*/ 223 h 607"/>
                <a:gd name="T52" fmla="*/ 447 w 448"/>
                <a:gd name="T53" fmla="*/ 200 h 607"/>
                <a:gd name="T54" fmla="*/ 438 w 448"/>
                <a:gd name="T55" fmla="*/ 156 h 607"/>
                <a:gd name="T56" fmla="*/ 421 w 448"/>
                <a:gd name="T57" fmla="*/ 117 h 607"/>
                <a:gd name="T58" fmla="*/ 397 w 448"/>
                <a:gd name="T59" fmla="*/ 81 h 607"/>
                <a:gd name="T60" fmla="*/ 367 w 448"/>
                <a:gd name="T61" fmla="*/ 50 h 607"/>
                <a:gd name="T62" fmla="*/ 331 w 448"/>
                <a:gd name="T63" fmla="*/ 26 h 607"/>
                <a:gd name="T64" fmla="*/ 291 w 448"/>
                <a:gd name="T65" fmla="*/ 10 h 607"/>
                <a:gd name="T66" fmla="*/ 247 w 448"/>
                <a:gd name="T67" fmla="*/ 1 h 607"/>
                <a:gd name="T68" fmla="*/ 225 w 448"/>
                <a:gd name="T69" fmla="*/ 0 h 607"/>
                <a:gd name="T70" fmla="*/ 225 w 448"/>
                <a:gd name="T71" fmla="*/ 288 h 607"/>
                <a:gd name="T72" fmla="*/ 210 w 448"/>
                <a:gd name="T73" fmla="*/ 286 h 607"/>
                <a:gd name="T74" fmla="*/ 197 w 448"/>
                <a:gd name="T75" fmla="*/ 282 h 607"/>
                <a:gd name="T76" fmla="*/ 174 w 448"/>
                <a:gd name="T77" fmla="*/ 267 h 607"/>
                <a:gd name="T78" fmla="*/ 158 w 448"/>
                <a:gd name="T79" fmla="*/ 244 h 607"/>
                <a:gd name="T80" fmla="*/ 155 w 448"/>
                <a:gd name="T81" fmla="*/ 230 h 607"/>
                <a:gd name="T82" fmla="*/ 152 w 448"/>
                <a:gd name="T83" fmla="*/ 216 h 607"/>
                <a:gd name="T84" fmla="*/ 154 w 448"/>
                <a:gd name="T85" fmla="*/ 208 h 607"/>
                <a:gd name="T86" fmla="*/ 156 w 448"/>
                <a:gd name="T87" fmla="*/ 194 h 607"/>
                <a:gd name="T88" fmla="*/ 165 w 448"/>
                <a:gd name="T89" fmla="*/ 176 h 607"/>
                <a:gd name="T90" fmla="*/ 185 w 448"/>
                <a:gd name="T91" fmla="*/ 156 h 607"/>
                <a:gd name="T92" fmla="*/ 203 w 448"/>
                <a:gd name="T93" fmla="*/ 147 h 607"/>
                <a:gd name="T94" fmla="*/ 217 w 448"/>
                <a:gd name="T95" fmla="*/ 145 h 607"/>
                <a:gd name="T96" fmla="*/ 225 w 448"/>
                <a:gd name="T97" fmla="*/ 144 h 607"/>
                <a:gd name="T98" fmla="*/ 239 w 448"/>
                <a:gd name="T99" fmla="*/ 146 h 607"/>
                <a:gd name="T100" fmla="*/ 253 w 448"/>
                <a:gd name="T101" fmla="*/ 149 h 607"/>
                <a:gd name="T102" fmla="*/ 276 w 448"/>
                <a:gd name="T103" fmla="*/ 164 h 607"/>
                <a:gd name="T104" fmla="*/ 291 w 448"/>
                <a:gd name="T105" fmla="*/ 187 h 607"/>
                <a:gd name="T106" fmla="*/ 295 w 448"/>
                <a:gd name="T107" fmla="*/ 201 h 607"/>
                <a:gd name="T108" fmla="*/ 296 w 448"/>
                <a:gd name="T109" fmla="*/ 216 h 607"/>
                <a:gd name="T110" fmla="*/ 296 w 448"/>
                <a:gd name="T111" fmla="*/ 223 h 607"/>
                <a:gd name="T112" fmla="*/ 293 w 448"/>
                <a:gd name="T113" fmla="*/ 237 h 607"/>
                <a:gd name="T114" fmla="*/ 284 w 448"/>
                <a:gd name="T115" fmla="*/ 255 h 607"/>
                <a:gd name="T116" fmla="*/ 265 w 448"/>
                <a:gd name="T117" fmla="*/ 275 h 607"/>
                <a:gd name="T118" fmla="*/ 246 w 448"/>
                <a:gd name="T119" fmla="*/ 284 h 607"/>
                <a:gd name="T120" fmla="*/ 232 w 448"/>
                <a:gd name="T121" fmla="*/ 288 h 607"/>
                <a:gd name="T122" fmla="*/ 225 w 448"/>
                <a:gd name="T123" fmla="*/ 288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8" h="607">
                  <a:moveTo>
                    <a:pt x="225" y="0"/>
                  </a:moveTo>
                  <a:lnTo>
                    <a:pt x="225" y="0"/>
                  </a:lnTo>
                  <a:lnTo>
                    <a:pt x="202" y="1"/>
                  </a:lnTo>
                  <a:lnTo>
                    <a:pt x="180" y="4"/>
                  </a:lnTo>
                  <a:lnTo>
                    <a:pt x="158" y="10"/>
                  </a:lnTo>
                  <a:lnTo>
                    <a:pt x="137" y="17"/>
                  </a:lnTo>
                  <a:lnTo>
                    <a:pt x="118" y="26"/>
                  </a:lnTo>
                  <a:lnTo>
                    <a:pt x="99" y="38"/>
                  </a:lnTo>
                  <a:lnTo>
                    <a:pt x="82" y="50"/>
                  </a:lnTo>
                  <a:lnTo>
                    <a:pt x="66" y="65"/>
                  </a:lnTo>
                  <a:lnTo>
                    <a:pt x="52" y="81"/>
                  </a:lnTo>
                  <a:lnTo>
                    <a:pt x="40" y="99"/>
                  </a:lnTo>
                  <a:lnTo>
                    <a:pt x="28" y="117"/>
                  </a:lnTo>
                  <a:lnTo>
                    <a:pt x="19" y="137"/>
                  </a:lnTo>
                  <a:lnTo>
                    <a:pt x="11" y="156"/>
                  </a:lnTo>
                  <a:lnTo>
                    <a:pt x="5" y="178"/>
                  </a:lnTo>
                  <a:lnTo>
                    <a:pt x="2" y="200"/>
                  </a:lnTo>
                  <a:lnTo>
                    <a:pt x="0" y="223"/>
                  </a:lnTo>
                  <a:lnTo>
                    <a:pt x="0" y="223"/>
                  </a:lnTo>
                  <a:lnTo>
                    <a:pt x="2" y="236"/>
                  </a:lnTo>
                  <a:lnTo>
                    <a:pt x="4" y="248"/>
                  </a:lnTo>
                  <a:lnTo>
                    <a:pt x="6" y="261"/>
                  </a:lnTo>
                  <a:lnTo>
                    <a:pt x="11" y="275"/>
                  </a:lnTo>
                  <a:lnTo>
                    <a:pt x="15" y="290"/>
                  </a:lnTo>
                  <a:lnTo>
                    <a:pt x="21" y="305"/>
                  </a:lnTo>
                  <a:lnTo>
                    <a:pt x="36" y="335"/>
                  </a:lnTo>
                  <a:lnTo>
                    <a:pt x="53" y="367"/>
                  </a:lnTo>
                  <a:lnTo>
                    <a:pt x="72" y="399"/>
                  </a:lnTo>
                  <a:lnTo>
                    <a:pt x="91" y="431"/>
                  </a:lnTo>
                  <a:lnTo>
                    <a:pt x="113" y="462"/>
                  </a:lnTo>
                  <a:lnTo>
                    <a:pt x="134" y="492"/>
                  </a:lnTo>
                  <a:lnTo>
                    <a:pt x="154" y="518"/>
                  </a:lnTo>
                  <a:lnTo>
                    <a:pt x="189" y="564"/>
                  </a:lnTo>
                  <a:lnTo>
                    <a:pt x="215" y="596"/>
                  </a:lnTo>
                  <a:lnTo>
                    <a:pt x="225" y="607"/>
                  </a:lnTo>
                  <a:lnTo>
                    <a:pt x="225" y="607"/>
                  </a:lnTo>
                  <a:lnTo>
                    <a:pt x="234" y="596"/>
                  </a:lnTo>
                  <a:lnTo>
                    <a:pt x="260" y="564"/>
                  </a:lnTo>
                  <a:lnTo>
                    <a:pt x="295" y="518"/>
                  </a:lnTo>
                  <a:lnTo>
                    <a:pt x="316" y="492"/>
                  </a:lnTo>
                  <a:lnTo>
                    <a:pt x="337" y="462"/>
                  </a:lnTo>
                  <a:lnTo>
                    <a:pt x="357" y="431"/>
                  </a:lnTo>
                  <a:lnTo>
                    <a:pt x="377" y="399"/>
                  </a:lnTo>
                  <a:lnTo>
                    <a:pt x="397" y="367"/>
                  </a:lnTo>
                  <a:lnTo>
                    <a:pt x="413" y="335"/>
                  </a:lnTo>
                  <a:lnTo>
                    <a:pt x="428" y="305"/>
                  </a:lnTo>
                  <a:lnTo>
                    <a:pt x="434" y="290"/>
                  </a:lnTo>
                  <a:lnTo>
                    <a:pt x="438" y="275"/>
                  </a:lnTo>
                  <a:lnTo>
                    <a:pt x="443" y="261"/>
                  </a:lnTo>
                  <a:lnTo>
                    <a:pt x="446" y="248"/>
                  </a:lnTo>
                  <a:lnTo>
                    <a:pt x="447" y="236"/>
                  </a:lnTo>
                  <a:lnTo>
                    <a:pt x="448" y="223"/>
                  </a:lnTo>
                  <a:lnTo>
                    <a:pt x="448" y="223"/>
                  </a:lnTo>
                  <a:lnTo>
                    <a:pt x="447" y="200"/>
                  </a:lnTo>
                  <a:lnTo>
                    <a:pt x="444" y="178"/>
                  </a:lnTo>
                  <a:lnTo>
                    <a:pt x="438" y="156"/>
                  </a:lnTo>
                  <a:lnTo>
                    <a:pt x="430" y="137"/>
                  </a:lnTo>
                  <a:lnTo>
                    <a:pt x="421" y="117"/>
                  </a:lnTo>
                  <a:lnTo>
                    <a:pt x="410" y="99"/>
                  </a:lnTo>
                  <a:lnTo>
                    <a:pt x="397" y="81"/>
                  </a:lnTo>
                  <a:lnTo>
                    <a:pt x="383" y="65"/>
                  </a:lnTo>
                  <a:lnTo>
                    <a:pt x="367" y="50"/>
                  </a:lnTo>
                  <a:lnTo>
                    <a:pt x="349" y="38"/>
                  </a:lnTo>
                  <a:lnTo>
                    <a:pt x="331" y="26"/>
                  </a:lnTo>
                  <a:lnTo>
                    <a:pt x="311" y="17"/>
                  </a:lnTo>
                  <a:lnTo>
                    <a:pt x="291" y="10"/>
                  </a:lnTo>
                  <a:lnTo>
                    <a:pt x="270" y="4"/>
                  </a:lnTo>
                  <a:lnTo>
                    <a:pt x="247" y="1"/>
                  </a:lnTo>
                  <a:lnTo>
                    <a:pt x="225" y="0"/>
                  </a:lnTo>
                  <a:lnTo>
                    <a:pt x="225" y="0"/>
                  </a:lnTo>
                  <a:close/>
                  <a:moveTo>
                    <a:pt x="225" y="288"/>
                  </a:moveTo>
                  <a:lnTo>
                    <a:pt x="225" y="288"/>
                  </a:lnTo>
                  <a:lnTo>
                    <a:pt x="217" y="288"/>
                  </a:lnTo>
                  <a:lnTo>
                    <a:pt x="210" y="286"/>
                  </a:lnTo>
                  <a:lnTo>
                    <a:pt x="203" y="284"/>
                  </a:lnTo>
                  <a:lnTo>
                    <a:pt x="197" y="282"/>
                  </a:lnTo>
                  <a:lnTo>
                    <a:pt x="185" y="275"/>
                  </a:lnTo>
                  <a:lnTo>
                    <a:pt x="174" y="267"/>
                  </a:lnTo>
                  <a:lnTo>
                    <a:pt x="165" y="255"/>
                  </a:lnTo>
                  <a:lnTo>
                    <a:pt x="158" y="244"/>
                  </a:lnTo>
                  <a:lnTo>
                    <a:pt x="156" y="237"/>
                  </a:lnTo>
                  <a:lnTo>
                    <a:pt x="155" y="230"/>
                  </a:lnTo>
                  <a:lnTo>
                    <a:pt x="154" y="223"/>
                  </a:lnTo>
                  <a:lnTo>
                    <a:pt x="152" y="216"/>
                  </a:lnTo>
                  <a:lnTo>
                    <a:pt x="152" y="216"/>
                  </a:lnTo>
                  <a:lnTo>
                    <a:pt x="154" y="208"/>
                  </a:lnTo>
                  <a:lnTo>
                    <a:pt x="155" y="201"/>
                  </a:lnTo>
                  <a:lnTo>
                    <a:pt x="156" y="194"/>
                  </a:lnTo>
                  <a:lnTo>
                    <a:pt x="158" y="187"/>
                  </a:lnTo>
                  <a:lnTo>
                    <a:pt x="165" y="176"/>
                  </a:lnTo>
                  <a:lnTo>
                    <a:pt x="174" y="164"/>
                  </a:lnTo>
                  <a:lnTo>
                    <a:pt x="185" y="156"/>
                  </a:lnTo>
                  <a:lnTo>
                    <a:pt x="197" y="149"/>
                  </a:lnTo>
                  <a:lnTo>
                    <a:pt x="203" y="147"/>
                  </a:lnTo>
                  <a:lnTo>
                    <a:pt x="210" y="146"/>
                  </a:lnTo>
                  <a:lnTo>
                    <a:pt x="217" y="145"/>
                  </a:lnTo>
                  <a:lnTo>
                    <a:pt x="225" y="144"/>
                  </a:lnTo>
                  <a:lnTo>
                    <a:pt x="225" y="144"/>
                  </a:lnTo>
                  <a:lnTo>
                    <a:pt x="232" y="145"/>
                  </a:lnTo>
                  <a:lnTo>
                    <a:pt x="239" y="146"/>
                  </a:lnTo>
                  <a:lnTo>
                    <a:pt x="246" y="147"/>
                  </a:lnTo>
                  <a:lnTo>
                    <a:pt x="253" y="149"/>
                  </a:lnTo>
                  <a:lnTo>
                    <a:pt x="265" y="156"/>
                  </a:lnTo>
                  <a:lnTo>
                    <a:pt x="276" y="164"/>
                  </a:lnTo>
                  <a:lnTo>
                    <a:pt x="284" y="176"/>
                  </a:lnTo>
                  <a:lnTo>
                    <a:pt x="291" y="187"/>
                  </a:lnTo>
                  <a:lnTo>
                    <a:pt x="293" y="194"/>
                  </a:lnTo>
                  <a:lnTo>
                    <a:pt x="295" y="201"/>
                  </a:lnTo>
                  <a:lnTo>
                    <a:pt x="296" y="208"/>
                  </a:lnTo>
                  <a:lnTo>
                    <a:pt x="296" y="216"/>
                  </a:lnTo>
                  <a:lnTo>
                    <a:pt x="296" y="216"/>
                  </a:lnTo>
                  <a:lnTo>
                    <a:pt x="296" y="223"/>
                  </a:lnTo>
                  <a:lnTo>
                    <a:pt x="295" y="230"/>
                  </a:lnTo>
                  <a:lnTo>
                    <a:pt x="293" y="237"/>
                  </a:lnTo>
                  <a:lnTo>
                    <a:pt x="291" y="244"/>
                  </a:lnTo>
                  <a:lnTo>
                    <a:pt x="284" y="255"/>
                  </a:lnTo>
                  <a:lnTo>
                    <a:pt x="276" y="267"/>
                  </a:lnTo>
                  <a:lnTo>
                    <a:pt x="265" y="275"/>
                  </a:lnTo>
                  <a:lnTo>
                    <a:pt x="253" y="282"/>
                  </a:lnTo>
                  <a:lnTo>
                    <a:pt x="246" y="284"/>
                  </a:lnTo>
                  <a:lnTo>
                    <a:pt x="239" y="286"/>
                  </a:lnTo>
                  <a:lnTo>
                    <a:pt x="232" y="288"/>
                  </a:lnTo>
                  <a:lnTo>
                    <a:pt x="225" y="288"/>
                  </a:lnTo>
                  <a:lnTo>
                    <a:pt x="225" y="288"/>
                  </a:lnTo>
                  <a:close/>
                </a:path>
              </a:pathLst>
            </a:custGeom>
            <a:noFill/>
            <a:ln w="1111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p:cNvSpPr>
              <a:spLocks/>
            </p:cNvSpPr>
            <p:nvPr userDrawn="1"/>
          </p:nvSpPr>
          <p:spPr bwMode="auto">
            <a:xfrm>
              <a:off x="3179" y="2138"/>
              <a:ext cx="294" cy="123"/>
            </a:xfrm>
            <a:custGeom>
              <a:avLst/>
              <a:gdLst>
                <a:gd name="T0" fmla="*/ 587 w 587"/>
                <a:gd name="T1" fmla="*/ 242 h 244"/>
                <a:gd name="T2" fmla="*/ 577 w 587"/>
                <a:gd name="T3" fmla="*/ 226 h 244"/>
                <a:gd name="T4" fmla="*/ 570 w 587"/>
                <a:gd name="T5" fmla="*/ 207 h 244"/>
                <a:gd name="T6" fmla="*/ 562 w 587"/>
                <a:gd name="T7" fmla="*/ 169 h 244"/>
                <a:gd name="T8" fmla="*/ 561 w 587"/>
                <a:gd name="T9" fmla="*/ 138 h 244"/>
                <a:gd name="T10" fmla="*/ 561 w 587"/>
                <a:gd name="T11" fmla="*/ 82 h 244"/>
                <a:gd name="T12" fmla="*/ 560 w 587"/>
                <a:gd name="T13" fmla="*/ 74 h 244"/>
                <a:gd name="T14" fmla="*/ 557 w 587"/>
                <a:gd name="T15" fmla="*/ 58 h 244"/>
                <a:gd name="T16" fmla="*/ 551 w 587"/>
                <a:gd name="T17" fmla="*/ 43 h 244"/>
                <a:gd name="T18" fmla="*/ 541 w 587"/>
                <a:gd name="T19" fmla="*/ 30 h 244"/>
                <a:gd name="T20" fmla="*/ 531 w 587"/>
                <a:gd name="T21" fmla="*/ 18 h 244"/>
                <a:gd name="T22" fmla="*/ 517 w 587"/>
                <a:gd name="T23" fmla="*/ 9 h 244"/>
                <a:gd name="T24" fmla="*/ 502 w 587"/>
                <a:gd name="T25" fmla="*/ 3 h 244"/>
                <a:gd name="T26" fmla="*/ 486 w 587"/>
                <a:gd name="T27" fmla="*/ 0 h 244"/>
                <a:gd name="T28" fmla="*/ 82 w 587"/>
                <a:gd name="T29" fmla="*/ 0 h 244"/>
                <a:gd name="T30" fmla="*/ 74 w 587"/>
                <a:gd name="T31" fmla="*/ 0 h 244"/>
                <a:gd name="T32" fmla="*/ 57 w 587"/>
                <a:gd name="T33" fmla="*/ 3 h 244"/>
                <a:gd name="T34" fmla="*/ 43 w 587"/>
                <a:gd name="T35" fmla="*/ 9 h 244"/>
                <a:gd name="T36" fmla="*/ 30 w 587"/>
                <a:gd name="T37" fmla="*/ 18 h 244"/>
                <a:gd name="T38" fmla="*/ 18 w 587"/>
                <a:gd name="T39" fmla="*/ 30 h 244"/>
                <a:gd name="T40" fmla="*/ 9 w 587"/>
                <a:gd name="T41" fmla="*/ 43 h 244"/>
                <a:gd name="T42" fmla="*/ 3 w 587"/>
                <a:gd name="T43" fmla="*/ 58 h 244"/>
                <a:gd name="T44" fmla="*/ 0 w 587"/>
                <a:gd name="T45" fmla="*/ 74 h 244"/>
                <a:gd name="T46" fmla="*/ 0 w 587"/>
                <a:gd name="T47" fmla="*/ 124 h 244"/>
                <a:gd name="T48" fmla="*/ 0 w 587"/>
                <a:gd name="T49" fmla="*/ 134 h 244"/>
                <a:gd name="T50" fmla="*/ 3 w 587"/>
                <a:gd name="T51" fmla="*/ 150 h 244"/>
                <a:gd name="T52" fmla="*/ 9 w 587"/>
                <a:gd name="T53" fmla="*/ 165 h 244"/>
                <a:gd name="T54" fmla="*/ 18 w 587"/>
                <a:gd name="T55" fmla="*/ 177 h 244"/>
                <a:gd name="T56" fmla="*/ 30 w 587"/>
                <a:gd name="T57" fmla="*/ 189 h 244"/>
                <a:gd name="T58" fmla="*/ 43 w 587"/>
                <a:gd name="T59" fmla="*/ 197 h 244"/>
                <a:gd name="T60" fmla="*/ 57 w 587"/>
                <a:gd name="T61" fmla="*/ 204 h 244"/>
                <a:gd name="T62" fmla="*/ 74 w 587"/>
                <a:gd name="T63" fmla="*/ 207 h 244"/>
                <a:gd name="T64" fmla="*/ 478 w 587"/>
                <a:gd name="T65" fmla="*/ 207 h 244"/>
                <a:gd name="T66" fmla="*/ 486 w 587"/>
                <a:gd name="T67" fmla="*/ 207 h 244"/>
                <a:gd name="T68" fmla="*/ 502 w 587"/>
                <a:gd name="T69" fmla="*/ 204 h 244"/>
                <a:gd name="T70" fmla="*/ 509 w 587"/>
                <a:gd name="T71" fmla="*/ 202 h 244"/>
                <a:gd name="T72" fmla="*/ 531 w 587"/>
                <a:gd name="T73" fmla="*/ 210 h 244"/>
                <a:gd name="T74" fmla="*/ 568 w 587"/>
                <a:gd name="T75" fmla="*/ 230 h 244"/>
                <a:gd name="T76" fmla="*/ 586 w 587"/>
                <a:gd name="T77" fmla="*/ 244 h 244"/>
                <a:gd name="T78" fmla="*/ 587 w 587"/>
                <a:gd name="T79" fmla="*/ 244 h 244"/>
                <a:gd name="T80" fmla="*/ 587 w 587"/>
                <a:gd name="T81" fmla="*/ 242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87" h="244">
                  <a:moveTo>
                    <a:pt x="587" y="242"/>
                  </a:moveTo>
                  <a:lnTo>
                    <a:pt x="587" y="242"/>
                  </a:lnTo>
                  <a:lnTo>
                    <a:pt x="582" y="235"/>
                  </a:lnTo>
                  <a:lnTo>
                    <a:pt x="577" y="226"/>
                  </a:lnTo>
                  <a:lnTo>
                    <a:pt x="574" y="217"/>
                  </a:lnTo>
                  <a:lnTo>
                    <a:pt x="570" y="207"/>
                  </a:lnTo>
                  <a:lnTo>
                    <a:pt x="566" y="188"/>
                  </a:lnTo>
                  <a:lnTo>
                    <a:pt x="562" y="169"/>
                  </a:lnTo>
                  <a:lnTo>
                    <a:pt x="561" y="152"/>
                  </a:lnTo>
                  <a:lnTo>
                    <a:pt x="561" y="138"/>
                  </a:lnTo>
                  <a:lnTo>
                    <a:pt x="561" y="124"/>
                  </a:lnTo>
                  <a:lnTo>
                    <a:pt x="561" y="82"/>
                  </a:lnTo>
                  <a:lnTo>
                    <a:pt x="561" y="82"/>
                  </a:lnTo>
                  <a:lnTo>
                    <a:pt x="560" y="74"/>
                  </a:lnTo>
                  <a:lnTo>
                    <a:pt x="559" y="66"/>
                  </a:lnTo>
                  <a:lnTo>
                    <a:pt x="557" y="58"/>
                  </a:lnTo>
                  <a:lnTo>
                    <a:pt x="554" y="50"/>
                  </a:lnTo>
                  <a:lnTo>
                    <a:pt x="551" y="43"/>
                  </a:lnTo>
                  <a:lnTo>
                    <a:pt x="547" y="36"/>
                  </a:lnTo>
                  <a:lnTo>
                    <a:pt x="541" y="30"/>
                  </a:lnTo>
                  <a:lnTo>
                    <a:pt x="537" y="24"/>
                  </a:lnTo>
                  <a:lnTo>
                    <a:pt x="531" y="18"/>
                  </a:lnTo>
                  <a:lnTo>
                    <a:pt x="524" y="14"/>
                  </a:lnTo>
                  <a:lnTo>
                    <a:pt x="517" y="9"/>
                  </a:lnTo>
                  <a:lnTo>
                    <a:pt x="510" y="6"/>
                  </a:lnTo>
                  <a:lnTo>
                    <a:pt x="502" y="3"/>
                  </a:lnTo>
                  <a:lnTo>
                    <a:pt x="495" y="1"/>
                  </a:lnTo>
                  <a:lnTo>
                    <a:pt x="486" y="0"/>
                  </a:lnTo>
                  <a:lnTo>
                    <a:pt x="478" y="0"/>
                  </a:lnTo>
                  <a:lnTo>
                    <a:pt x="82" y="0"/>
                  </a:lnTo>
                  <a:lnTo>
                    <a:pt x="82" y="0"/>
                  </a:lnTo>
                  <a:lnTo>
                    <a:pt x="74" y="0"/>
                  </a:lnTo>
                  <a:lnTo>
                    <a:pt x="66" y="1"/>
                  </a:lnTo>
                  <a:lnTo>
                    <a:pt x="57" y="3"/>
                  </a:lnTo>
                  <a:lnTo>
                    <a:pt x="49" y="6"/>
                  </a:lnTo>
                  <a:lnTo>
                    <a:pt x="43" y="9"/>
                  </a:lnTo>
                  <a:lnTo>
                    <a:pt x="36" y="14"/>
                  </a:lnTo>
                  <a:lnTo>
                    <a:pt x="30" y="18"/>
                  </a:lnTo>
                  <a:lnTo>
                    <a:pt x="24" y="24"/>
                  </a:lnTo>
                  <a:lnTo>
                    <a:pt x="18" y="30"/>
                  </a:lnTo>
                  <a:lnTo>
                    <a:pt x="14" y="36"/>
                  </a:lnTo>
                  <a:lnTo>
                    <a:pt x="9" y="43"/>
                  </a:lnTo>
                  <a:lnTo>
                    <a:pt x="6" y="50"/>
                  </a:lnTo>
                  <a:lnTo>
                    <a:pt x="3" y="58"/>
                  </a:lnTo>
                  <a:lnTo>
                    <a:pt x="1" y="66"/>
                  </a:lnTo>
                  <a:lnTo>
                    <a:pt x="0" y="74"/>
                  </a:lnTo>
                  <a:lnTo>
                    <a:pt x="0" y="82"/>
                  </a:lnTo>
                  <a:lnTo>
                    <a:pt x="0" y="124"/>
                  </a:lnTo>
                  <a:lnTo>
                    <a:pt x="0" y="124"/>
                  </a:lnTo>
                  <a:lnTo>
                    <a:pt x="0" y="134"/>
                  </a:lnTo>
                  <a:lnTo>
                    <a:pt x="1" y="142"/>
                  </a:lnTo>
                  <a:lnTo>
                    <a:pt x="3" y="150"/>
                  </a:lnTo>
                  <a:lnTo>
                    <a:pt x="6" y="157"/>
                  </a:lnTo>
                  <a:lnTo>
                    <a:pt x="9" y="165"/>
                  </a:lnTo>
                  <a:lnTo>
                    <a:pt x="14" y="171"/>
                  </a:lnTo>
                  <a:lnTo>
                    <a:pt x="18" y="177"/>
                  </a:lnTo>
                  <a:lnTo>
                    <a:pt x="24" y="183"/>
                  </a:lnTo>
                  <a:lnTo>
                    <a:pt x="30" y="189"/>
                  </a:lnTo>
                  <a:lnTo>
                    <a:pt x="36" y="194"/>
                  </a:lnTo>
                  <a:lnTo>
                    <a:pt x="43" y="197"/>
                  </a:lnTo>
                  <a:lnTo>
                    <a:pt x="49" y="200"/>
                  </a:lnTo>
                  <a:lnTo>
                    <a:pt x="57" y="204"/>
                  </a:lnTo>
                  <a:lnTo>
                    <a:pt x="66" y="206"/>
                  </a:lnTo>
                  <a:lnTo>
                    <a:pt x="74" y="207"/>
                  </a:lnTo>
                  <a:lnTo>
                    <a:pt x="82" y="207"/>
                  </a:lnTo>
                  <a:lnTo>
                    <a:pt x="478" y="207"/>
                  </a:lnTo>
                  <a:lnTo>
                    <a:pt x="478" y="207"/>
                  </a:lnTo>
                  <a:lnTo>
                    <a:pt x="486" y="207"/>
                  </a:lnTo>
                  <a:lnTo>
                    <a:pt x="494" y="206"/>
                  </a:lnTo>
                  <a:lnTo>
                    <a:pt x="502" y="204"/>
                  </a:lnTo>
                  <a:lnTo>
                    <a:pt x="509" y="202"/>
                  </a:lnTo>
                  <a:lnTo>
                    <a:pt x="509" y="202"/>
                  </a:lnTo>
                  <a:lnTo>
                    <a:pt x="521" y="205"/>
                  </a:lnTo>
                  <a:lnTo>
                    <a:pt x="531" y="210"/>
                  </a:lnTo>
                  <a:lnTo>
                    <a:pt x="549" y="219"/>
                  </a:lnTo>
                  <a:lnTo>
                    <a:pt x="568" y="230"/>
                  </a:lnTo>
                  <a:lnTo>
                    <a:pt x="586" y="244"/>
                  </a:lnTo>
                  <a:lnTo>
                    <a:pt x="586" y="244"/>
                  </a:lnTo>
                  <a:lnTo>
                    <a:pt x="587" y="244"/>
                  </a:lnTo>
                  <a:lnTo>
                    <a:pt x="587" y="244"/>
                  </a:lnTo>
                  <a:lnTo>
                    <a:pt x="587" y="242"/>
                  </a:lnTo>
                  <a:lnTo>
                    <a:pt x="587" y="242"/>
                  </a:lnTo>
                  <a:close/>
                </a:path>
              </a:pathLst>
            </a:custGeom>
            <a:noFill/>
            <a:ln w="1111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p:cNvSpPr>
              <a:spLocks/>
            </p:cNvSpPr>
            <p:nvPr userDrawn="1"/>
          </p:nvSpPr>
          <p:spPr bwMode="auto">
            <a:xfrm>
              <a:off x="3159" y="2004"/>
              <a:ext cx="294" cy="122"/>
            </a:xfrm>
            <a:custGeom>
              <a:avLst/>
              <a:gdLst>
                <a:gd name="T0" fmla="*/ 0 w 587"/>
                <a:gd name="T1" fmla="*/ 243 h 244"/>
                <a:gd name="T2" fmla="*/ 10 w 587"/>
                <a:gd name="T3" fmla="*/ 227 h 244"/>
                <a:gd name="T4" fmla="*/ 17 w 587"/>
                <a:gd name="T5" fmla="*/ 208 h 244"/>
                <a:gd name="T6" fmla="*/ 25 w 587"/>
                <a:gd name="T7" fmla="*/ 170 h 244"/>
                <a:gd name="T8" fmla="*/ 26 w 587"/>
                <a:gd name="T9" fmla="*/ 139 h 244"/>
                <a:gd name="T10" fmla="*/ 26 w 587"/>
                <a:gd name="T11" fmla="*/ 82 h 244"/>
                <a:gd name="T12" fmla="*/ 27 w 587"/>
                <a:gd name="T13" fmla="*/ 74 h 244"/>
                <a:gd name="T14" fmla="*/ 30 w 587"/>
                <a:gd name="T15" fmla="*/ 58 h 244"/>
                <a:gd name="T16" fmla="*/ 36 w 587"/>
                <a:gd name="T17" fmla="*/ 43 h 244"/>
                <a:gd name="T18" fmla="*/ 46 w 587"/>
                <a:gd name="T19" fmla="*/ 29 h 244"/>
                <a:gd name="T20" fmla="*/ 56 w 587"/>
                <a:gd name="T21" fmla="*/ 19 h 244"/>
                <a:gd name="T22" fmla="*/ 70 w 587"/>
                <a:gd name="T23" fmla="*/ 10 h 244"/>
                <a:gd name="T24" fmla="*/ 85 w 587"/>
                <a:gd name="T25" fmla="*/ 4 h 244"/>
                <a:gd name="T26" fmla="*/ 101 w 587"/>
                <a:gd name="T27" fmla="*/ 1 h 244"/>
                <a:gd name="T28" fmla="*/ 505 w 587"/>
                <a:gd name="T29" fmla="*/ 0 h 244"/>
                <a:gd name="T30" fmla="*/ 513 w 587"/>
                <a:gd name="T31" fmla="*/ 1 h 244"/>
                <a:gd name="T32" fmla="*/ 529 w 587"/>
                <a:gd name="T33" fmla="*/ 4 h 244"/>
                <a:gd name="T34" fmla="*/ 544 w 587"/>
                <a:gd name="T35" fmla="*/ 10 h 244"/>
                <a:gd name="T36" fmla="*/ 557 w 587"/>
                <a:gd name="T37" fmla="*/ 19 h 244"/>
                <a:gd name="T38" fmla="*/ 569 w 587"/>
                <a:gd name="T39" fmla="*/ 29 h 244"/>
                <a:gd name="T40" fmla="*/ 578 w 587"/>
                <a:gd name="T41" fmla="*/ 43 h 244"/>
                <a:gd name="T42" fmla="*/ 584 w 587"/>
                <a:gd name="T43" fmla="*/ 58 h 244"/>
                <a:gd name="T44" fmla="*/ 587 w 587"/>
                <a:gd name="T45" fmla="*/ 74 h 244"/>
                <a:gd name="T46" fmla="*/ 587 w 587"/>
                <a:gd name="T47" fmla="*/ 125 h 244"/>
                <a:gd name="T48" fmla="*/ 587 w 587"/>
                <a:gd name="T49" fmla="*/ 133 h 244"/>
                <a:gd name="T50" fmla="*/ 584 w 587"/>
                <a:gd name="T51" fmla="*/ 149 h 244"/>
                <a:gd name="T52" fmla="*/ 578 w 587"/>
                <a:gd name="T53" fmla="*/ 164 h 244"/>
                <a:gd name="T54" fmla="*/ 569 w 587"/>
                <a:gd name="T55" fmla="*/ 178 h 244"/>
                <a:gd name="T56" fmla="*/ 557 w 587"/>
                <a:gd name="T57" fmla="*/ 188 h 244"/>
                <a:gd name="T58" fmla="*/ 544 w 587"/>
                <a:gd name="T59" fmla="*/ 198 h 244"/>
                <a:gd name="T60" fmla="*/ 529 w 587"/>
                <a:gd name="T61" fmla="*/ 205 h 244"/>
                <a:gd name="T62" fmla="*/ 513 w 587"/>
                <a:gd name="T63" fmla="*/ 207 h 244"/>
                <a:gd name="T64" fmla="*/ 109 w 587"/>
                <a:gd name="T65" fmla="*/ 208 h 244"/>
                <a:gd name="T66" fmla="*/ 101 w 587"/>
                <a:gd name="T67" fmla="*/ 207 h 244"/>
                <a:gd name="T68" fmla="*/ 85 w 587"/>
                <a:gd name="T69" fmla="*/ 205 h 244"/>
                <a:gd name="T70" fmla="*/ 78 w 587"/>
                <a:gd name="T71" fmla="*/ 202 h 244"/>
                <a:gd name="T72" fmla="*/ 56 w 587"/>
                <a:gd name="T73" fmla="*/ 209 h 244"/>
                <a:gd name="T74" fmla="*/ 19 w 587"/>
                <a:gd name="T75" fmla="*/ 231 h 244"/>
                <a:gd name="T76" fmla="*/ 1 w 587"/>
                <a:gd name="T77" fmla="*/ 244 h 244"/>
                <a:gd name="T78" fmla="*/ 0 w 587"/>
                <a:gd name="T79" fmla="*/ 244 h 244"/>
                <a:gd name="T80" fmla="*/ 0 w 587"/>
                <a:gd name="T81" fmla="*/ 243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87" h="244">
                  <a:moveTo>
                    <a:pt x="0" y="243"/>
                  </a:moveTo>
                  <a:lnTo>
                    <a:pt x="0" y="243"/>
                  </a:lnTo>
                  <a:lnTo>
                    <a:pt x="5" y="235"/>
                  </a:lnTo>
                  <a:lnTo>
                    <a:pt x="10" y="227"/>
                  </a:lnTo>
                  <a:lnTo>
                    <a:pt x="13" y="217"/>
                  </a:lnTo>
                  <a:lnTo>
                    <a:pt x="17" y="208"/>
                  </a:lnTo>
                  <a:lnTo>
                    <a:pt x="21" y="188"/>
                  </a:lnTo>
                  <a:lnTo>
                    <a:pt x="25" y="170"/>
                  </a:lnTo>
                  <a:lnTo>
                    <a:pt x="26" y="153"/>
                  </a:lnTo>
                  <a:lnTo>
                    <a:pt x="26" y="139"/>
                  </a:lnTo>
                  <a:lnTo>
                    <a:pt x="26" y="125"/>
                  </a:lnTo>
                  <a:lnTo>
                    <a:pt x="26" y="82"/>
                  </a:lnTo>
                  <a:lnTo>
                    <a:pt x="26" y="82"/>
                  </a:lnTo>
                  <a:lnTo>
                    <a:pt x="27" y="74"/>
                  </a:lnTo>
                  <a:lnTo>
                    <a:pt x="28" y="66"/>
                  </a:lnTo>
                  <a:lnTo>
                    <a:pt x="30" y="58"/>
                  </a:lnTo>
                  <a:lnTo>
                    <a:pt x="33" y="50"/>
                  </a:lnTo>
                  <a:lnTo>
                    <a:pt x="36" y="43"/>
                  </a:lnTo>
                  <a:lnTo>
                    <a:pt x="40" y="36"/>
                  </a:lnTo>
                  <a:lnTo>
                    <a:pt x="46" y="29"/>
                  </a:lnTo>
                  <a:lnTo>
                    <a:pt x="50" y="24"/>
                  </a:lnTo>
                  <a:lnTo>
                    <a:pt x="56" y="19"/>
                  </a:lnTo>
                  <a:lnTo>
                    <a:pt x="63" y="14"/>
                  </a:lnTo>
                  <a:lnTo>
                    <a:pt x="70" y="10"/>
                  </a:lnTo>
                  <a:lnTo>
                    <a:pt x="77" y="6"/>
                  </a:lnTo>
                  <a:lnTo>
                    <a:pt x="85" y="4"/>
                  </a:lnTo>
                  <a:lnTo>
                    <a:pt x="92" y="2"/>
                  </a:lnTo>
                  <a:lnTo>
                    <a:pt x="101" y="1"/>
                  </a:lnTo>
                  <a:lnTo>
                    <a:pt x="109" y="0"/>
                  </a:lnTo>
                  <a:lnTo>
                    <a:pt x="505" y="0"/>
                  </a:lnTo>
                  <a:lnTo>
                    <a:pt x="505" y="0"/>
                  </a:lnTo>
                  <a:lnTo>
                    <a:pt x="513" y="1"/>
                  </a:lnTo>
                  <a:lnTo>
                    <a:pt x="521" y="2"/>
                  </a:lnTo>
                  <a:lnTo>
                    <a:pt x="529" y="4"/>
                  </a:lnTo>
                  <a:lnTo>
                    <a:pt x="538" y="6"/>
                  </a:lnTo>
                  <a:lnTo>
                    <a:pt x="544" y="10"/>
                  </a:lnTo>
                  <a:lnTo>
                    <a:pt x="551" y="14"/>
                  </a:lnTo>
                  <a:lnTo>
                    <a:pt x="557" y="19"/>
                  </a:lnTo>
                  <a:lnTo>
                    <a:pt x="563" y="24"/>
                  </a:lnTo>
                  <a:lnTo>
                    <a:pt x="569" y="29"/>
                  </a:lnTo>
                  <a:lnTo>
                    <a:pt x="573" y="36"/>
                  </a:lnTo>
                  <a:lnTo>
                    <a:pt x="578" y="43"/>
                  </a:lnTo>
                  <a:lnTo>
                    <a:pt x="581" y="50"/>
                  </a:lnTo>
                  <a:lnTo>
                    <a:pt x="584" y="58"/>
                  </a:lnTo>
                  <a:lnTo>
                    <a:pt x="586" y="66"/>
                  </a:lnTo>
                  <a:lnTo>
                    <a:pt x="587" y="74"/>
                  </a:lnTo>
                  <a:lnTo>
                    <a:pt x="587" y="82"/>
                  </a:lnTo>
                  <a:lnTo>
                    <a:pt x="587" y="125"/>
                  </a:lnTo>
                  <a:lnTo>
                    <a:pt x="587" y="125"/>
                  </a:lnTo>
                  <a:lnTo>
                    <a:pt x="587" y="133"/>
                  </a:lnTo>
                  <a:lnTo>
                    <a:pt x="586" y="142"/>
                  </a:lnTo>
                  <a:lnTo>
                    <a:pt x="584" y="149"/>
                  </a:lnTo>
                  <a:lnTo>
                    <a:pt x="581" y="157"/>
                  </a:lnTo>
                  <a:lnTo>
                    <a:pt x="578" y="164"/>
                  </a:lnTo>
                  <a:lnTo>
                    <a:pt x="573" y="171"/>
                  </a:lnTo>
                  <a:lnTo>
                    <a:pt x="569" y="178"/>
                  </a:lnTo>
                  <a:lnTo>
                    <a:pt x="563" y="184"/>
                  </a:lnTo>
                  <a:lnTo>
                    <a:pt x="557" y="188"/>
                  </a:lnTo>
                  <a:lnTo>
                    <a:pt x="551" y="194"/>
                  </a:lnTo>
                  <a:lnTo>
                    <a:pt x="544" y="198"/>
                  </a:lnTo>
                  <a:lnTo>
                    <a:pt x="538" y="201"/>
                  </a:lnTo>
                  <a:lnTo>
                    <a:pt x="529" y="205"/>
                  </a:lnTo>
                  <a:lnTo>
                    <a:pt x="521" y="206"/>
                  </a:lnTo>
                  <a:lnTo>
                    <a:pt x="513" y="207"/>
                  </a:lnTo>
                  <a:lnTo>
                    <a:pt x="505" y="208"/>
                  </a:lnTo>
                  <a:lnTo>
                    <a:pt x="109" y="208"/>
                  </a:lnTo>
                  <a:lnTo>
                    <a:pt x="109" y="208"/>
                  </a:lnTo>
                  <a:lnTo>
                    <a:pt x="101" y="207"/>
                  </a:lnTo>
                  <a:lnTo>
                    <a:pt x="93" y="206"/>
                  </a:lnTo>
                  <a:lnTo>
                    <a:pt x="85" y="205"/>
                  </a:lnTo>
                  <a:lnTo>
                    <a:pt x="78" y="202"/>
                  </a:lnTo>
                  <a:lnTo>
                    <a:pt x="78" y="202"/>
                  </a:lnTo>
                  <a:lnTo>
                    <a:pt x="66" y="206"/>
                  </a:lnTo>
                  <a:lnTo>
                    <a:pt x="56" y="209"/>
                  </a:lnTo>
                  <a:lnTo>
                    <a:pt x="38" y="220"/>
                  </a:lnTo>
                  <a:lnTo>
                    <a:pt x="19" y="231"/>
                  </a:lnTo>
                  <a:lnTo>
                    <a:pt x="1" y="244"/>
                  </a:lnTo>
                  <a:lnTo>
                    <a:pt x="1" y="244"/>
                  </a:lnTo>
                  <a:lnTo>
                    <a:pt x="0" y="244"/>
                  </a:lnTo>
                  <a:lnTo>
                    <a:pt x="0" y="244"/>
                  </a:lnTo>
                  <a:lnTo>
                    <a:pt x="0" y="243"/>
                  </a:lnTo>
                  <a:lnTo>
                    <a:pt x="0" y="243"/>
                  </a:lnTo>
                  <a:close/>
                </a:path>
              </a:pathLst>
            </a:custGeom>
            <a:noFill/>
            <a:ln w="1111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p:cNvSpPr>
              <a:spLocks/>
            </p:cNvSpPr>
            <p:nvPr userDrawn="1"/>
          </p:nvSpPr>
          <p:spPr bwMode="auto">
            <a:xfrm>
              <a:off x="3276" y="2180"/>
              <a:ext cx="26" cy="26"/>
            </a:xfrm>
            <a:custGeom>
              <a:avLst/>
              <a:gdLst>
                <a:gd name="T0" fmla="*/ 51 w 51"/>
                <a:gd name="T1" fmla="*/ 26 h 52"/>
                <a:gd name="T2" fmla="*/ 51 w 51"/>
                <a:gd name="T3" fmla="*/ 26 h 52"/>
                <a:gd name="T4" fmla="*/ 51 w 51"/>
                <a:gd name="T5" fmla="*/ 31 h 52"/>
                <a:gd name="T6" fmla="*/ 49 w 51"/>
                <a:gd name="T7" fmla="*/ 36 h 52"/>
                <a:gd name="T8" fmla="*/ 47 w 51"/>
                <a:gd name="T9" fmla="*/ 40 h 52"/>
                <a:gd name="T10" fmla="*/ 45 w 51"/>
                <a:gd name="T11" fmla="*/ 44 h 52"/>
                <a:gd name="T12" fmla="*/ 40 w 51"/>
                <a:gd name="T13" fmla="*/ 47 h 52"/>
                <a:gd name="T14" fmla="*/ 36 w 51"/>
                <a:gd name="T15" fmla="*/ 49 h 52"/>
                <a:gd name="T16" fmla="*/ 31 w 51"/>
                <a:gd name="T17" fmla="*/ 52 h 52"/>
                <a:gd name="T18" fmla="*/ 26 w 51"/>
                <a:gd name="T19" fmla="*/ 52 h 52"/>
                <a:gd name="T20" fmla="*/ 26 w 51"/>
                <a:gd name="T21" fmla="*/ 52 h 52"/>
                <a:gd name="T22" fmla="*/ 20 w 51"/>
                <a:gd name="T23" fmla="*/ 52 h 52"/>
                <a:gd name="T24" fmla="*/ 16 w 51"/>
                <a:gd name="T25" fmla="*/ 49 h 52"/>
                <a:gd name="T26" fmla="*/ 11 w 51"/>
                <a:gd name="T27" fmla="*/ 47 h 52"/>
                <a:gd name="T28" fmla="*/ 8 w 51"/>
                <a:gd name="T29" fmla="*/ 44 h 52"/>
                <a:gd name="T30" fmla="*/ 4 w 51"/>
                <a:gd name="T31" fmla="*/ 40 h 52"/>
                <a:gd name="T32" fmla="*/ 2 w 51"/>
                <a:gd name="T33" fmla="*/ 36 h 52"/>
                <a:gd name="T34" fmla="*/ 1 w 51"/>
                <a:gd name="T35" fmla="*/ 31 h 52"/>
                <a:gd name="T36" fmla="*/ 0 w 51"/>
                <a:gd name="T37" fmla="*/ 26 h 52"/>
                <a:gd name="T38" fmla="*/ 0 w 51"/>
                <a:gd name="T39" fmla="*/ 26 h 52"/>
                <a:gd name="T40" fmla="*/ 1 w 51"/>
                <a:gd name="T41" fmla="*/ 21 h 52"/>
                <a:gd name="T42" fmla="*/ 2 w 51"/>
                <a:gd name="T43" fmla="*/ 16 h 52"/>
                <a:gd name="T44" fmla="*/ 4 w 51"/>
                <a:gd name="T45" fmla="*/ 11 h 52"/>
                <a:gd name="T46" fmla="*/ 8 w 51"/>
                <a:gd name="T47" fmla="*/ 8 h 52"/>
                <a:gd name="T48" fmla="*/ 11 w 51"/>
                <a:gd name="T49" fmla="*/ 5 h 52"/>
                <a:gd name="T50" fmla="*/ 16 w 51"/>
                <a:gd name="T51" fmla="*/ 2 h 52"/>
                <a:gd name="T52" fmla="*/ 20 w 51"/>
                <a:gd name="T53" fmla="*/ 1 h 52"/>
                <a:gd name="T54" fmla="*/ 26 w 51"/>
                <a:gd name="T55" fmla="*/ 0 h 52"/>
                <a:gd name="T56" fmla="*/ 26 w 51"/>
                <a:gd name="T57" fmla="*/ 0 h 52"/>
                <a:gd name="T58" fmla="*/ 31 w 51"/>
                <a:gd name="T59" fmla="*/ 1 h 52"/>
                <a:gd name="T60" fmla="*/ 36 w 51"/>
                <a:gd name="T61" fmla="*/ 2 h 52"/>
                <a:gd name="T62" fmla="*/ 40 w 51"/>
                <a:gd name="T63" fmla="*/ 5 h 52"/>
                <a:gd name="T64" fmla="*/ 45 w 51"/>
                <a:gd name="T65" fmla="*/ 8 h 52"/>
                <a:gd name="T66" fmla="*/ 47 w 51"/>
                <a:gd name="T67" fmla="*/ 11 h 52"/>
                <a:gd name="T68" fmla="*/ 49 w 51"/>
                <a:gd name="T69" fmla="*/ 16 h 52"/>
                <a:gd name="T70" fmla="*/ 51 w 51"/>
                <a:gd name="T71" fmla="*/ 21 h 52"/>
                <a:gd name="T72" fmla="*/ 51 w 51"/>
                <a:gd name="T73" fmla="*/ 26 h 52"/>
                <a:gd name="T74" fmla="*/ 51 w 51"/>
                <a:gd name="T75"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1" h="52">
                  <a:moveTo>
                    <a:pt x="51" y="26"/>
                  </a:moveTo>
                  <a:lnTo>
                    <a:pt x="51" y="26"/>
                  </a:lnTo>
                  <a:lnTo>
                    <a:pt x="51" y="31"/>
                  </a:lnTo>
                  <a:lnTo>
                    <a:pt x="49" y="36"/>
                  </a:lnTo>
                  <a:lnTo>
                    <a:pt x="47" y="40"/>
                  </a:lnTo>
                  <a:lnTo>
                    <a:pt x="45" y="44"/>
                  </a:lnTo>
                  <a:lnTo>
                    <a:pt x="40" y="47"/>
                  </a:lnTo>
                  <a:lnTo>
                    <a:pt x="36" y="49"/>
                  </a:lnTo>
                  <a:lnTo>
                    <a:pt x="31" y="52"/>
                  </a:lnTo>
                  <a:lnTo>
                    <a:pt x="26" y="52"/>
                  </a:lnTo>
                  <a:lnTo>
                    <a:pt x="26" y="52"/>
                  </a:lnTo>
                  <a:lnTo>
                    <a:pt x="20" y="52"/>
                  </a:lnTo>
                  <a:lnTo>
                    <a:pt x="16" y="49"/>
                  </a:lnTo>
                  <a:lnTo>
                    <a:pt x="11" y="47"/>
                  </a:lnTo>
                  <a:lnTo>
                    <a:pt x="8" y="44"/>
                  </a:lnTo>
                  <a:lnTo>
                    <a:pt x="4" y="40"/>
                  </a:lnTo>
                  <a:lnTo>
                    <a:pt x="2" y="36"/>
                  </a:lnTo>
                  <a:lnTo>
                    <a:pt x="1" y="31"/>
                  </a:lnTo>
                  <a:lnTo>
                    <a:pt x="0" y="26"/>
                  </a:lnTo>
                  <a:lnTo>
                    <a:pt x="0" y="26"/>
                  </a:lnTo>
                  <a:lnTo>
                    <a:pt x="1" y="21"/>
                  </a:lnTo>
                  <a:lnTo>
                    <a:pt x="2" y="16"/>
                  </a:lnTo>
                  <a:lnTo>
                    <a:pt x="4" y="11"/>
                  </a:lnTo>
                  <a:lnTo>
                    <a:pt x="8" y="8"/>
                  </a:lnTo>
                  <a:lnTo>
                    <a:pt x="11" y="5"/>
                  </a:lnTo>
                  <a:lnTo>
                    <a:pt x="16" y="2"/>
                  </a:lnTo>
                  <a:lnTo>
                    <a:pt x="20" y="1"/>
                  </a:lnTo>
                  <a:lnTo>
                    <a:pt x="26" y="0"/>
                  </a:lnTo>
                  <a:lnTo>
                    <a:pt x="26" y="0"/>
                  </a:lnTo>
                  <a:lnTo>
                    <a:pt x="31" y="1"/>
                  </a:lnTo>
                  <a:lnTo>
                    <a:pt x="36" y="2"/>
                  </a:lnTo>
                  <a:lnTo>
                    <a:pt x="40" y="5"/>
                  </a:lnTo>
                  <a:lnTo>
                    <a:pt x="45" y="8"/>
                  </a:lnTo>
                  <a:lnTo>
                    <a:pt x="47" y="11"/>
                  </a:lnTo>
                  <a:lnTo>
                    <a:pt x="49" y="16"/>
                  </a:lnTo>
                  <a:lnTo>
                    <a:pt x="51" y="21"/>
                  </a:lnTo>
                  <a:lnTo>
                    <a:pt x="51" y="26"/>
                  </a:lnTo>
                  <a:lnTo>
                    <a:pt x="51"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p:cNvSpPr>
              <a:spLocks/>
            </p:cNvSpPr>
            <p:nvPr userDrawn="1"/>
          </p:nvSpPr>
          <p:spPr bwMode="auto">
            <a:xfrm>
              <a:off x="3313" y="2180"/>
              <a:ext cx="25" cy="26"/>
            </a:xfrm>
            <a:custGeom>
              <a:avLst/>
              <a:gdLst>
                <a:gd name="T0" fmla="*/ 51 w 51"/>
                <a:gd name="T1" fmla="*/ 26 h 52"/>
                <a:gd name="T2" fmla="*/ 51 w 51"/>
                <a:gd name="T3" fmla="*/ 26 h 52"/>
                <a:gd name="T4" fmla="*/ 51 w 51"/>
                <a:gd name="T5" fmla="*/ 31 h 52"/>
                <a:gd name="T6" fmla="*/ 50 w 51"/>
                <a:gd name="T7" fmla="*/ 36 h 52"/>
                <a:gd name="T8" fmla="*/ 48 w 51"/>
                <a:gd name="T9" fmla="*/ 40 h 52"/>
                <a:gd name="T10" fmla="*/ 44 w 51"/>
                <a:gd name="T11" fmla="*/ 44 h 52"/>
                <a:gd name="T12" fmla="*/ 41 w 51"/>
                <a:gd name="T13" fmla="*/ 47 h 52"/>
                <a:gd name="T14" fmla="*/ 36 w 51"/>
                <a:gd name="T15" fmla="*/ 49 h 52"/>
                <a:gd name="T16" fmla="*/ 31 w 51"/>
                <a:gd name="T17" fmla="*/ 52 h 52"/>
                <a:gd name="T18" fmla="*/ 26 w 51"/>
                <a:gd name="T19" fmla="*/ 52 h 52"/>
                <a:gd name="T20" fmla="*/ 26 w 51"/>
                <a:gd name="T21" fmla="*/ 52 h 52"/>
                <a:gd name="T22" fmla="*/ 21 w 51"/>
                <a:gd name="T23" fmla="*/ 52 h 52"/>
                <a:gd name="T24" fmla="*/ 15 w 51"/>
                <a:gd name="T25" fmla="*/ 49 h 52"/>
                <a:gd name="T26" fmla="*/ 12 w 51"/>
                <a:gd name="T27" fmla="*/ 47 h 52"/>
                <a:gd name="T28" fmla="*/ 7 w 51"/>
                <a:gd name="T29" fmla="*/ 44 h 52"/>
                <a:gd name="T30" fmla="*/ 4 w 51"/>
                <a:gd name="T31" fmla="*/ 40 h 52"/>
                <a:gd name="T32" fmla="*/ 1 w 51"/>
                <a:gd name="T33" fmla="*/ 36 h 52"/>
                <a:gd name="T34" fmla="*/ 0 w 51"/>
                <a:gd name="T35" fmla="*/ 31 h 52"/>
                <a:gd name="T36" fmla="*/ 0 w 51"/>
                <a:gd name="T37" fmla="*/ 26 h 52"/>
                <a:gd name="T38" fmla="*/ 0 w 51"/>
                <a:gd name="T39" fmla="*/ 26 h 52"/>
                <a:gd name="T40" fmla="*/ 0 w 51"/>
                <a:gd name="T41" fmla="*/ 21 h 52"/>
                <a:gd name="T42" fmla="*/ 1 w 51"/>
                <a:gd name="T43" fmla="*/ 16 h 52"/>
                <a:gd name="T44" fmla="*/ 4 w 51"/>
                <a:gd name="T45" fmla="*/ 11 h 52"/>
                <a:gd name="T46" fmla="*/ 7 w 51"/>
                <a:gd name="T47" fmla="*/ 8 h 52"/>
                <a:gd name="T48" fmla="*/ 12 w 51"/>
                <a:gd name="T49" fmla="*/ 5 h 52"/>
                <a:gd name="T50" fmla="*/ 15 w 51"/>
                <a:gd name="T51" fmla="*/ 2 h 52"/>
                <a:gd name="T52" fmla="*/ 21 w 51"/>
                <a:gd name="T53" fmla="*/ 1 h 52"/>
                <a:gd name="T54" fmla="*/ 26 w 51"/>
                <a:gd name="T55" fmla="*/ 0 h 52"/>
                <a:gd name="T56" fmla="*/ 26 w 51"/>
                <a:gd name="T57" fmla="*/ 0 h 52"/>
                <a:gd name="T58" fmla="*/ 31 w 51"/>
                <a:gd name="T59" fmla="*/ 1 h 52"/>
                <a:gd name="T60" fmla="*/ 36 w 51"/>
                <a:gd name="T61" fmla="*/ 2 h 52"/>
                <a:gd name="T62" fmla="*/ 41 w 51"/>
                <a:gd name="T63" fmla="*/ 5 h 52"/>
                <a:gd name="T64" fmla="*/ 44 w 51"/>
                <a:gd name="T65" fmla="*/ 8 h 52"/>
                <a:gd name="T66" fmla="*/ 48 w 51"/>
                <a:gd name="T67" fmla="*/ 11 h 52"/>
                <a:gd name="T68" fmla="*/ 50 w 51"/>
                <a:gd name="T69" fmla="*/ 16 h 52"/>
                <a:gd name="T70" fmla="*/ 51 w 51"/>
                <a:gd name="T71" fmla="*/ 21 h 52"/>
                <a:gd name="T72" fmla="*/ 51 w 51"/>
                <a:gd name="T73" fmla="*/ 26 h 52"/>
                <a:gd name="T74" fmla="*/ 51 w 51"/>
                <a:gd name="T75"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1" h="52">
                  <a:moveTo>
                    <a:pt x="51" y="26"/>
                  </a:moveTo>
                  <a:lnTo>
                    <a:pt x="51" y="26"/>
                  </a:lnTo>
                  <a:lnTo>
                    <a:pt x="51" y="31"/>
                  </a:lnTo>
                  <a:lnTo>
                    <a:pt x="50" y="36"/>
                  </a:lnTo>
                  <a:lnTo>
                    <a:pt x="48" y="40"/>
                  </a:lnTo>
                  <a:lnTo>
                    <a:pt x="44" y="44"/>
                  </a:lnTo>
                  <a:lnTo>
                    <a:pt x="41" y="47"/>
                  </a:lnTo>
                  <a:lnTo>
                    <a:pt x="36" y="49"/>
                  </a:lnTo>
                  <a:lnTo>
                    <a:pt x="31" y="52"/>
                  </a:lnTo>
                  <a:lnTo>
                    <a:pt x="26" y="52"/>
                  </a:lnTo>
                  <a:lnTo>
                    <a:pt x="26" y="52"/>
                  </a:lnTo>
                  <a:lnTo>
                    <a:pt x="21" y="52"/>
                  </a:lnTo>
                  <a:lnTo>
                    <a:pt x="15" y="49"/>
                  </a:lnTo>
                  <a:lnTo>
                    <a:pt x="12" y="47"/>
                  </a:lnTo>
                  <a:lnTo>
                    <a:pt x="7" y="44"/>
                  </a:lnTo>
                  <a:lnTo>
                    <a:pt x="4" y="40"/>
                  </a:lnTo>
                  <a:lnTo>
                    <a:pt x="1" y="36"/>
                  </a:lnTo>
                  <a:lnTo>
                    <a:pt x="0" y="31"/>
                  </a:lnTo>
                  <a:lnTo>
                    <a:pt x="0" y="26"/>
                  </a:lnTo>
                  <a:lnTo>
                    <a:pt x="0" y="26"/>
                  </a:lnTo>
                  <a:lnTo>
                    <a:pt x="0" y="21"/>
                  </a:lnTo>
                  <a:lnTo>
                    <a:pt x="1" y="16"/>
                  </a:lnTo>
                  <a:lnTo>
                    <a:pt x="4" y="11"/>
                  </a:lnTo>
                  <a:lnTo>
                    <a:pt x="7" y="8"/>
                  </a:lnTo>
                  <a:lnTo>
                    <a:pt x="12" y="5"/>
                  </a:lnTo>
                  <a:lnTo>
                    <a:pt x="15" y="2"/>
                  </a:lnTo>
                  <a:lnTo>
                    <a:pt x="21" y="1"/>
                  </a:lnTo>
                  <a:lnTo>
                    <a:pt x="26" y="0"/>
                  </a:lnTo>
                  <a:lnTo>
                    <a:pt x="26" y="0"/>
                  </a:lnTo>
                  <a:lnTo>
                    <a:pt x="31" y="1"/>
                  </a:lnTo>
                  <a:lnTo>
                    <a:pt x="36" y="2"/>
                  </a:lnTo>
                  <a:lnTo>
                    <a:pt x="41" y="5"/>
                  </a:lnTo>
                  <a:lnTo>
                    <a:pt x="44" y="8"/>
                  </a:lnTo>
                  <a:lnTo>
                    <a:pt x="48" y="11"/>
                  </a:lnTo>
                  <a:lnTo>
                    <a:pt x="50" y="16"/>
                  </a:lnTo>
                  <a:lnTo>
                    <a:pt x="51" y="21"/>
                  </a:lnTo>
                  <a:lnTo>
                    <a:pt x="51" y="26"/>
                  </a:lnTo>
                  <a:lnTo>
                    <a:pt x="51"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p:cNvSpPr>
              <a:spLocks/>
            </p:cNvSpPr>
            <p:nvPr userDrawn="1"/>
          </p:nvSpPr>
          <p:spPr bwMode="auto">
            <a:xfrm>
              <a:off x="3349" y="2180"/>
              <a:ext cx="26" cy="26"/>
            </a:xfrm>
            <a:custGeom>
              <a:avLst/>
              <a:gdLst>
                <a:gd name="T0" fmla="*/ 52 w 52"/>
                <a:gd name="T1" fmla="*/ 26 h 52"/>
                <a:gd name="T2" fmla="*/ 52 w 52"/>
                <a:gd name="T3" fmla="*/ 26 h 52"/>
                <a:gd name="T4" fmla="*/ 51 w 52"/>
                <a:gd name="T5" fmla="*/ 31 h 52"/>
                <a:gd name="T6" fmla="*/ 49 w 52"/>
                <a:gd name="T7" fmla="*/ 36 h 52"/>
                <a:gd name="T8" fmla="*/ 47 w 52"/>
                <a:gd name="T9" fmla="*/ 40 h 52"/>
                <a:gd name="T10" fmla="*/ 44 w 52"/>
                <a:gd name="T11" fmla="*/ 44 h 52"/>
                <a:gd name="T12" fmla="*/ 40 w 52"/>
                <a:gd name="T13" fmla="*/ 47 h 52"/>
                <a:gd name="T14" fmla="*/ 36 w 52"/>
                <a:gd name="T15" fmla="*/ 49 h 52"/>
                <a:gd name="T16" fmla="*/ 31 w 52"/>
                <a:gd name="T17" fmla="*/ 52 h 52"/>
                <a:gd name="T18" fmla="*/ 25 w 52"/>
                <a:gd name="T19" fmla="*/ 52 h 52"/>
                <a:gd name="T20" fmla="*/ 25 w 52"/>
                <a:gd name="T21" fmla="*/ 52 h 52"/>
                <a:gd name="T22" fmla="*/ 21 w 52"/>
                <a:gd name="T23" fmla="*/ 52 h 52"/>
                <a:gd name="T24" fmla="*/ 16 w 52"/>
                <a:gd name="T25" fmla="*/ 49 h 52"/>
                <a:gd name="T26" fmla="*/ 11 w 52"/>
                <a:gd name="T27" fmla="*/ 47 h 52"/>
                <a:gd name="T28" fmla="*/ 7 w 52"/>
                <a:gd name="T29" fmla="*/ 44 h 52"/>
                <a:gd name="T30" fmla="*/ 4 w 52"/>
                <a:gd name="T31" fmla="*/ 40 h 52"/>
                <a:gd name="T32" fmla="*/ 2 w 52"/>
                <a:gd name="T33" fmla="*/ 36 h 52"/>
                <a:gd name="T34" fmla="*/ 0 w 52"/>
                <a:gd name="T35" fmla="*/ 31 h 52"/>
                <a:gd name="T36" fmla="*/ 0 w 52"/>
                <a:gd name="T37" fmla="*/ 26 h 52"/>
                <a:gd name="T38" fmla="*/ 0 w 52"/>
                <a:gd name="T39" fmla="*/ 26 h 52"/>
                <a:gd name="T40" fmla="*/ 0 w 52"/>
                <a:gd name="T41" fmla="*/ 21 h 52"/>
                <a:gd name="T42" fmla="*/ 2 w 52"/>
                <a:gd name="T43" fmla="*/ 16 h 52"/>
                <a:gd name="T44" fmla="*/ 4 w 52"/>
                <a:gd name="T45" fmla="*/ 11 h 52"/>
                <a:gd name="T46" fmla="*/ 7 w 52"/>
                <a:gd name="T47" fmla="*/ 8 h 52"/>
                <a:gd name="T48" fmla="*/ 11 w 52"/>
                <a:gd name="T49" fmla="*/ 5 h 52"/>
                <a:gd name="T50" fmla="*/ 16 w 52"/>
                <a:gd name="T51" fmla="*/ 2 h 52"/>
                <a:gd name="T52" fmla="*/ 21 w 52"/>
                <a:gd name="T53" fmla="*/ 1 h 52"/>
                <a:gd name="T54" fmla="*/ 25 w 52"/>
                <a:gd name="T55" fmla="*/ 0 h 52"/>
                <a:gd name="T56" fmla="*/ 25 w 52"/>
                <a:gd name="T57" fmla="*/ 0 h 52"/>
                <a:gd name="T58" fmla="*/ 31 w 52"/>
                <a:gd name="T59" fmla="*/ 1 h 52"/>
                <a:gd name="T60" fmla="*/ 36 w 52"/>
                <a:gd name="T61" fmla="*/ 2 h 52"/>
                <a:gd name="T62" fmla="*/ 40 w 52"/>
                <a:gd name="T63" fmla="*/ 5 h 52"/>
                <a:gd name="T64" fmla="*/ 44 w 52"/>
                <a:gd name="T65" fmla="*/ 8 h 52"/>
                <a:gd name="T66" fmla="*/ 47 w 52"/>
                <a:gd name="T67" fmla="*/ 11 h 52"/>
                <a:gd name="T68" fmla="*/ 49 w 52"/>
                <a:gd name="T69" fmla="*/ 16 h 52"/>
                <a:gd name="T70" fmla="*/ 51 w 52"/>
                <a:gd name="T71" fmla="*/ 21 h 52"/>
                <a:gd name="T72" fmla="*/ 52 w 52"/>
                <a:gd name="T73" fmla="*/ 26 h 52"/>
                <a:gd name="T74" fmla="*/ 52 w 52"/>
                <a:gd name="T75"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52">
                  <a:moveTo>
                    <a:pt x="52" y="26"/>
                  </a:moveTo>
                  <a:lnTo>
                    <a:pt x="52" y="26"/>
                  </a:lnTo>
                  <a:lnTo>
                    <a:pt x="51" y="31"/>
                  </a:lnTo>
                  <a:lnTo>
                    <a:pt x="49" y="36"/>
                  </a:lnTo>
                  <a:lnTo>
                    <a:pt x="47" y="40"/>
                  </a:lnTo>
                  <a:lnTo>
                    <a:pt x="44" y="44"/>
                  </a:lnTo>
                  <a:lnTo>
                    <a:pt x="40" y="47"/>
                  </a:lnTo>
                  <a:lnTo>
                    <a:pt x="36" y="49"/>
                  </a:lnTo>
                  <a:lnTo>
                    <a:pt x="31" y="52"/>
                  </a:lnTo>
                  <a:lnTo>
                    <a:pt x="25" y="52"/>
                  </a:lnTo>
                  <a:lnTo>
                    <a:pt x="25" y="52"/>
                  </a:lnTo>
                  <a:lnTo>
                    <a:pt x="21" y="52"/>
                  </a:lnTo>
                  <a:lnTo>
                    <a:pt x="16" y="49"/>
                  </a:lnTo>
                  <a:lnTo>
                    <a:pt x="11" y="47"/>
                  </a:lnTo>
                  <a:lnTo>
                    <a:pt x="7" y="44"/>
                  </a:lnTo>
                  <a:lnTo>
                    <a:pt x="4" y="40"/>
                  </a:lnTo>
                  <a:lnTo>
                    <a:pt x="2" y="36"/>
                  </a:lnTo>
                  <a:lnTo>
                    <a:pt x="0" y="31"/>
                  </a:lnTo>
                  <a:lnTo>
                    <a:pt x="0" y="26"/>
                  </a:lnTo>
                  <a:lnTo>
                    <a:pt x="0" y="26"/>
                  </a:lnTo>
                  <a:lnTo>
                    <a:pt x="0" y="21"/>
                  </a:lnTo>
                  <a:lnTo>
                    <a:pt x="2" y="16"/>
                  </a:lnTo>
                  <a:lnTo>
                    <a:pt x="4" y="11"/>
                  </a:lnTo>
                  <a:lnTo>
                    <a:pt x="7" y="8"/>
                  </a:lnTo>
                  <a:lnTo>
                    <a:pt x="11" y="5"/>
                  </a:lnTo>
                  <a:lnTo>
                    <a:pt x="16" y="2"/>
                  </a:lnTo>
                  <a:lnTo>
                    <a:pt x="21" y="1"/>
                  </a:lnTo>
                  <a:lnTo>
                    <a:pt x="25" y="0"/>
                  </a:lnTo>
                  <a:lnTo>
                    <a:pt x="25" y="0"/>
                  </a:lnTo>
                  <a:lnTo>
                    <a:pt x="31" y="1"/>
                  </a:lnTo>
                  <a:lnTo>
                    <a:pt x="36" y="2"/>
                  </a:lnTo>
                  <a:lnTo>
                    <a:pt x="40" y="5"/>
                  </a:lnTo>
                  <a:lnTo>
                    <a:pt x="44" y="8"/>
                  </a:lnTo>
                  <a:lnTo>
                    <a:pt x="47" y="11"/>
                  </a:lnTo>
                  <a:lnTo>
                    <a:pt x="49" y="16"/>
                  </a:lnTo>
                  <a:lnTo>
                    <a:pt x="51" y="21"/>
                  </a:lnTo>
                  <a:lnTo>
                    <a:pt x="52" y="26"/>
                  </a:lnTo>
                  <a:lnTo>
                    <a:pt x="52"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Line 19"/>
            <p:cNvSpPr>
              <a:spLocks noChangeShapeType="1"/>
            </p:cNvSpPr>
            <p:nvPr userDrawn="1"/>
          </p:nvSpPr>
          <p:spPr bwMode="auto">
            <a:xfrm>
              <a:off x="3211" y="2046"/>
              <a:ext cx="206" cy="0"/>
            </a:xfrm>
            <a:prstGeom prst="line">
              <a:avLst/>
            </a:prstGeom>
            <a:noFill/>
            <a:ln w="11113">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Line 20"/>
            <p:cNvSpPr>
              <a:spLocks noChangeShapeType="1"/>
            </p:cNvSpPr>
            <p:nvPr userDrawn="1"/>
          </p:nvSpPr>
          <p:spPr bwMode="auto">
            <a:xfrm>
              <a:off x="3211" y="2075"/>
              <a:ext cx="107" cy="0"/>
            </a:xfrm>
            <a:prstGeom prst="line">
              <a:avLst/>
            </a:prstGeom>
            <a:noFill/>
            <a:ln w="11113">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pic>
        <p:nvPicPr>
          <p:cNvPr id="28"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409819" y="6443663"/>
            <a:ext cx="1719263" cy="41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7323611"/>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Lst>
  <p:timing>
    <p:tnLst>
      <p:par>
        <p:cTn id="1" dur="indefinite" restart="never" nodeType="tmRoot"/>
      </p:par>
    </p:tnLst>
  </p:timing>
  <p:txStyles>
    <p:titleStyle>
      <a:lvl1pPr algn="ctr" defTabSz="914400" rtl="0" eaLnBrk="1" latinLnBrk="0" hangingPunct="1">
        <a:spcBef>
          <a:spcPct val="0"/>
        </a:spcBef>
        <a:buNone/>
        <a:defRPr kumimoji="0" lang="zh-TW" altLang="en-US" sz="4000" b="1" kern="1200" dirty="0" smtClean="0">
          <a:ln>
            <a:noFill/>
          </a:ln>
          <a:solidFill>
            <a:schemeClr val="accent5">
              <a:lumMod val="50000"/>
            </a:schemeClr>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defRPr>
      </a:lvl1pPr>
    </p:titleStyle>
    <p:bodyStyle>
      <a:lvl1pPr marL="447675" indent="-357188" algn="l" defTabSz="914400" rtl="0" eaLnBrk="1" latinLnBrk="0" hangingPunct="1">
        <a:spcBef>
          <a:spcPts val="1200"/>
        </a:spcBef>
        <a:buClr>
          <a:srgbClr val="0070C0"/>
        </a:buClr>
        <a:buSzPct val="85000"/>
        <a:buFont typeface="Wingdings" pitchFamily="2" charset="2"/>
        <a:buChar char="l"/>
        <a:defRPr sz="2400" kern="1200">
          <a:solidFill>
            <a:schemeClr val="tx1"/>
          </a:solidFill>
          <a:latin typeface="Times New Roman" pitchFamily="18" charset="0"/>
          <a:ea typeface="標楷體" pitchFamily="65" charset="-120"/>
          <a:cs typeface="Times New Roman" pitchFamily="18" charset="0"/>
        </a:defRPr>
      </a:lvl1pPr>
      <a:lvl2pPr marL="625475" indent="-285750" algn="l" defTabSz="914400" rtl="0" eaLnBrk="1" latinLnBrk="0" hangingPunct="1">
        <a:spcBef>
          <a:spcPts val="1200"/>
        </a:spcBef>
        <a:buClr>
          <a:srgbClr val="7030A0"/>
        </a:buClr>
        <a:buFont typeface="Arial" pitchFamily="34" charset="0"/>
        <a:buChar char="–"/>
        <a:defRPr sz="2200" kern="1200">
          <a:solidFill>
            <a:schemeClr val="tx1"/>
          </a:solidFill>
          <a:latin typeface="Times New Roman" pitchFamily="18" charset="0"/>
          <a:ea typeface="標楷體" pitchFamily="65" charset="-120"/>
          <a:cs typeface="Times New Roman" pitchFamily="18" charset="0"/>
        </a:defRPr>
      </a:lvl2pPr>
      <a:lvl3pPr marL="806450" indent="-268288" algn="l" defTabSz="914400" rtl="0" eaLnBrk="1" latinLnBrk="0" hangingPunct="1">
        <a:spcBef>
          <a:spcPts val="1200"/>
        </a:spcBef>
        <a:buClr>
          <a:srgbClr val="002060"/>
        </a:buClr>
        <a:buSzPct val="80000"/>
        <a:buFont typeface="Wingdings" pitchFamily="2" charset="2"/>
        <a:buChar char="l"/>
        <a:tabLst/>
        <a:defRPr sz="2000" kern="1200">
          <a:solidFill>
            <a:schemeClr val="tx1"/>
          </a:solidFill>
          <a:latin typeface="Times New Roman" pitchFamily="18" charset="0"/>
          <a:ea typeface="標楷體" pitchFamily="65" charset="-120"/>
          <a:cs typeface="Times New Roman" pitchFamily="18" charset="0"/>
        </a:defRPr>
      </a:lvl3pPr>
      <a:lvl4pPr marL="985838" indent="-268288" algn="l" defTabSz="914400" rtl="0" eaLnBrk="1" latinLnBrk="0" hangingPunct="1">
        <a:spcBef>
          <a:spcPts val="1200"/>
        </a:spcBef>
        <a:buClr>
          <a:schemeClr val="accent6">
            <a:lumMod val="50000"/>
          </a:schemeClr>
        </a:buClr>
        <a:buFont typeface="Arial" pitchFamily="34" charset="0"/>
        <a:buChar char="–"/>
        <a:tabLst/>
        <a:defRPr sz="2000" kern="1200">
          <a:solidFill>
            <a:schemeClr val="tx1"/>
          </a:solidFill>
          <a:latin typeface="Times New Roman" pitchFamily="18" charset="0"/>
          <a:ea typeface="標楷體" pitchFamily="65" charset="-120"/>
          <a:cs typeface="Times New Roman" pitchFamily="18" charset="0"/>
        </a:defRPr>
      </a:lvl4pPr>
      <a:lvl5pPr marL="1347788" indent="-271463" algn="l" defTabSz="914400" rtl="0" eaLnBrk="1" latinLnBrk="0" hangingPunct="1">
        <a:spcBef>
          <a:spcPts val="1200"/>
        </a:spcBef>
        <a:buClr>
          <a:srgbClr val="00B050"/>
        </a:buClr>
        <a:buFont typeface="Arial" pitchFamily="34" charset="0"/>
        <a:buChar char="»"/>
        <a:defRPr sz="2000" kern="1200">
          <a:solidFill>
            <a:schemeClr val="tx1"/>
          </a:solidFill>
          <a:latin typeface="Times New Roman" pitchFamily="18" charset="0"/>
          <a:ea typeface="標楷體" pitchFamily="65" charset="-120"/>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png"/><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a:xfrm>
            <a:off x="1117848" y="260648"/>
            <a:ext cx="3310136" cy="1224137"/>
          </a:xfrm>
          <a:prstGeom prst="rect">
            <a:avLst/>
          </a:prstGeom>
        </p:spPr>
        <p:txBody>
          <a:bodyPr vert="horz" lIns="0" rIns="0" bIns="0" anchor="b">
            <a:normAutofit fontScale="75000" lnSpcReduction="20000"/>
          </a:bodyPr>
          <a:lstStyle>
            <a:lvl1pPr algn="ctr" defTabSz="914400" rtl="0" eaLnBrk="1" latinLnBrk="0" hangingPunct="1">
              <a:spcBef>
                <a:spcPct val="0"/>
              </a:spcBef>
              <a:buNone/>
              <a:defRPr kumimoji="0" lang="zh-TW" altLang="en-US" sz="4000" b="1" kern="1200">
                <a:ln>
                  <a:noFill/>
                </a:ln>
                <a:solidFill>
                  <a:schemeClr val="accent6">
                    <a:lumMod val="75000"/>
                  </a:schemeClr>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defRPr>
            </a:lvl1pPr>
          </a:lstStyle>
          <a:p>
            <a:pPr algn="l"/>
            <a:r>
              <a:rPr lang="en-US" altLang="zh-TW" sz="5400"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itchFamily="34" charset="-120"/>
                <a:ea typeface="微軟正黑體" pitchFamily="34" charset="-120"/>
              </a:rPr>
              <a:t>Chapter</a:t>
            </a:r>
            <a:r>
              <a:rPr lang="en-US" altLang="zh-TW" sz="6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itchFamily="34" charset="-120"/>
                <a:ea typeface="微軟正黑體" pitchFamily="34" charset="-120"/>
              </a:rPr>
              <a:t>  </a:t>
            </a:r>
            <a:r>
              <a:rPr lang="en-US" altLang="zh-TW" sz="66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itchFamily="34" charset="-120"/>
                <a:ea typeface="微軟正黑體" pitchFamily="34" charset="-120"/>
              </a:rPr>
              <a:t>11</a:t>
            </a:r>
            <a:endParaRPr lang="en-US" sz="66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itchFamily="34" charset="-120"/>
              <a:ea typeface="微軟正黑體" pitchFamily="34" charset="-120"/>
            </a:endParaRPr>
          </a:p>
        </p:txBody>
      </p:sp>
      <p:sp>
        <p:nvSpPr>
          <p:cNvPr id="5" name="副標題 2"/>
          <p:cNvSpPr txBox="1">
            <a:spLocks/>
          </p:cNvSpPr>
          <p:nvPr/>
        </p:nvSpPr>
        <p:spPr>
          <a:xfrm>
            <a:off x="179512" y="2924944"/>
            <a:ext cx="5832648" cy="2040632"/>
          </a:xfrm>
          <a:prstGeom prst="rect">
            <a:avLst/>
          </a:prstGeom>
        </p:spPr>
        <p:txBody>
          <a:bodyPr vert="horz" lIns="91440" tIns="45720" rIns="91440" bIns="45720" rtlCol="0">
            <a:normAutofit/>
          </a:bodyPr>
          <a:lstStyle>
            <a:lvl1pPr marL="0" indent="0" algn="ctr" defTabSz="914400" rtl="0" eaLnBrk="1" latinLnBrk="0" hangingPunct="1">
              <a:spcBef>
                <a:spcPts val="1200"/>
              </a:spcBef>
              <a:buClr>
                <a:srgbClr val="0070C0"/>
              </a:buClr>
              <a:buSzPct val="85000"/>
              <a:buFont typeface="Wingdings" pitchFamily="2" charset="2"/>
              <a:buNone/>
              <a:defRPr sz="2400" kern="1200">
                <a:solidFill>
                  <a:schemeClr val="tx1">
                    <a:tint val="75000"/>
                  </a:schemeClr>
                </a:solidFill>
                <a:latin typeface="Times New Roman" pitchFamily="18" charset="0"/>
                <a:ea typeface="標楷體" pitchFamily="65" charset="-120"/>
                <a:cs typeface="Times New Roman" pitchFamily="18" charset="0"/>
              </a:defRPr>
            </a:lvl1pPr>
            <a:lvl2pPr marL="457200" indent="0" algn="ctr" defTabSz="914400" rtl="0" eaLnBrk="1" latinLnBrk="0" hangingPunct="1">
              <a:spcBef>
                <a:spcPts val="1200"/>
              </a:spcBef>
              <a:buClr>
                <a:srgbClr val="7030A0"/>
              </a:buClr>
              <a:buFont typeface="Arial" pitchFamily="34" charset="0"/>
              <a:buNone/>
              <a:defRPr sz="2200" kern="1200">
                <a:solidFill>
                  <a:schemeClr val="tx1">
                    <a:tint val="75000"/>
                  </a:schemeClr>
                </a:solidFill>
                <a:latin typeface="Times New Roman" pitchFamily="18" charset="0"/>
                <a:ea typeface="標楷體" pitchFamily="65" charset="-120"/>
                <a:cs typeface="Times New Roman" pitchFamily="18" charset="0"/>
              </a:defRPr>
            </a:lvl2pPr>
            <a:lvl3pPr marL="914400" indent="0" algn="ctr" defTabSz="914400" rtl="0" eaLnBrk="1" latinLnBrk="0" hangingPunct="1">
              <a:spcBef>
                <a:spcPts val="1200"/>
              </a:spcBef>
              <a:buClr>
                <a:srgbClr val="002060"/>
              </a:buClr>
              <a:buSzPct val="80000"/>
              <a:buFont typeface="Wingdings" pitchFamily="2" charset="2"/>
              <a:buNone/>
              <a:tabLst/>
              <a:defRPr sz="2000" kern="1200">
                <a:solidFill>
                  <a:schemeClr val="tx1">
                    <a:tint val="75000"/>
                  </a:schemeClr>
                </a:solidFill>
                <a:latin typeface="Times New Roman" pitchFamily="18" charset="0"/>
                <a:ea typeface="標楷體" pitchFamily="65" charset="-120"/>
                <a:cs typeface="Times New Roman" pitchFamily="18" charset="0"/>
              </a:defRPr>
            </a:lvl3pPr>
            <a:lvl4pPr marL="1371600" indent="0" algn="ctr" defTabSz="914400" rtl="0" eaLnBrk="1" latinLnBrk="0" hangingPunct="1">
              <a:spcBef>
                <a:spcPts val="1200"/>
              </a:spcBef>
              <a:buClr>
                <a:schemeClr val="accent6">
                  <a:lumMod val="50000"/>
                </a:schemeClr>
              </a:buClr>
              <a:buFont typeface="Arial" pitchFamily="34" charset="0"/>
              <a:buNone/>
              <a:tabLst/>
              <a:defRPr sz="2000" kern="1200">
                <a:solidFill>
                  <a:schemeClr val="tx1">
                    <a:tint val="75000"/>
                  </a:schemeClr>
                </a:solidFill>
                <a:latin typeface="Times New Roman" pitchFamily="18" charset="0"/>
                <a:ea typeface="標楷體" pitchFamily="65" charset="-120"/>
                <a:cs typeface="Times New Roman" pitchFamily="18" charset="0"/>
              </a:defRPr>
            </a:lvl4pPr>
            <a:lvl5pPr marL="1828800" indent="0" algn="ctr" defTabSz="914400" rtl="0" eaLnBrk="1" latinLnBrk="0" hangingPunct="1">
              <a:spcBef>
                <a:spcPts val="1200"/>
              </a:spcBef>
              <a:buClr>
                <a:srgbClr val="00B050"/>
              </a:buClr>
              <a:buFont typeface="Arial" pitchFamily="34" charset="0"/>
              <a:buNone/>
              <a:defRPr sz="2000" kern="1200">
                <a:solidFill>
                  <a:schemeClr val="tx1">
                    <a:tint val="75000"/>
                  </a:schemeClr>
                </a:solidFill>
                <a:latin typeface="Times New Roman" pitchFamily="18" charset="0"/>
                <a:ea typeface="標楷體" pitchFamily="65" charset="-120"/>
                <a:cs typeface="Times New Roman"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Bef>
                <a:spcPct val="20000"/>
              </a:spcBef>
              <a:buSzPct val="90000"/>
            </a:pPr>
            <a:r>
              <a:rPr lang="zh-TW" altLang="en-US" sz="4800" b="1" dirty="0" smtClean="0">
                <a:solidFill>
                  <a:schemeClr val="accent1">
                    <a:lumMod val="75000"/>
                  </a:schemeClr>
                </a:solidFill>
                <a:effectLst>
                  <a:outerShdw blurRad="38100" dist="38100" dir="2700000" algn="tl">
                    <a:srgbClr val="000000">
                      <a:alpha val="43137"/>
                    </a:srgbClr>
                  </a:outerShdw>
                </a:effectLst>
                <a:latin typeface="標楷體" pitchFamily="65" charset="-120"/>
              </a:rPr>
              <a:t>數位</a:t>
            </a:r>
            <a:r>
              <a:rPr lang="zh-TW" altLang="en-US" sz="4800" b="1" dirty="0">
                <a:solidFill>
                  <a:schemeClr val="accent1">
                    <a:lumMod val="75000"/>
                  </a:schemeClr>
                </a:solidFill>
                <a:effectLst>
                  <a:outerShdw blurRad="38100" dist="38100" dir="2700000" algn="tl">
                    <a:srgbClr val="000000">
                      <a:alpha val="43137"/>
                    </a:srgbClr>
                  </a:outerShdw>
                </a:effectLst>
                <a:latin typeface="標楷體" pitchFamily="65" charset="-120"/>
              </a:rPr>
              <a:t>行銷</a:t>
            </a:r>
          </a:p>
          <a:p>
            <a:pPr>
              <a:spcBef>
                <a:spcPct val="20000"/>
              </a:spcBef>
              <a:buSzPct val="90000"/>
            </a:pPr>
            <a:endParaRPr lang="zh-TW" altLang="en-US" dirty="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002811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2800" dirty="0">
                <a:solidFill>
                  <a:srgbClr val="660066"/>
                </a:solidFill>
              </a:rPr>
              <a:t>11.1.2</a:t>
            </a:r>
            <a:r>
              <a:rPr lang="zh-TW" altLang="en-US" sz="2800" dirty="0">
                <a:solidFill>
                  <a:srgbClr val="660066"/>
                </a:solidFill>
              </a:rPr>
              <a:t>  </a:t>
            </a:r>
            <a:r>
              <a:rPr lang="zh-TW" altLang="zh-TW" sz="2800" dirty="0">
                <a:solidFill>
                  <a:srgbClr val="660066"/>
                </a:solidFill>
                <a:effectLst/>
              </a:rPr>
              <a:t>行銷的</a:t>
            </a:r>
            <a:r>
              <a:rPr lang="en-US" altLang="zh-TW" sz="2800" dirty="0">
                <a:solidFill>
                  <a:srgbClr val="660066"/>
                </a:solidFill>
                <a:effectLst/>
              </a:rPr>
              <a:t>4P</a:t>
            </a:r>
            <a:r>
              <a:rPr lang="zh-TW" altLang="zh-TW" sz="2800" dirty="0">
                <a:solidFill>
                  <a:srgbClr val="660066"/>
                </a:solidFill>
                <a:effectLst/>
              </a:rPr>
              <a:t>與</a:t>
            </a:r>
            <a:r>
              <a:rPr lang="en-US" altLang="zh-TW" sz="2800" dirty="0">
                <a:solidFill>
                  <a:srgbClr val="660066"/>
                </a:solidFill>
                <a:effectLst/>
              </a:rPr>
              <a:t>4C</a:t>
            </a:r>
            <a:endParaRPr lang="zh-TW" altLang="en-US" sz="2800" dirty="0"/>
          </a:p>
        </p:txBody>
      </p:sp>
      <p:sp>
        <p:nvSpPr>
          <p:cNvPr id="3" name="內容版面配置區 2"/>
          <p:cNvSpPr>
            <a:spLocks noGrp="1"/>
          </p:cNvSpPr>
          <p:nvPr>
            <p:ph idx="1"/>
          </p:nvPr>
        </p:nvSpPr>
        <p:spPr/>
        <p:txBody>
          <a:bodyPr/>
          <a:lstStyle/>
          <a:p>
            <a:pPr marL="648000" lvl="1" indent="-288000">
              <a:buClr>
                <a:srgbClr val="000066"/>
              </a:buClr>
              <a:buFont typeface="+mj-lt"/>
              <a:buAutoNum type="arabicPeriod" startAt="3"/>
            </a:pPr>
            <a:r>
              <a:rPr lang="zh-TW" altLang="zh-TW" b="1" dirty="0">
                <a:solidFill>
                  <a:srgbClr val="000066"/>
                </a:solidFill>
              </a:rPr>
              <a:t>促銷</a:t>
            </a:r>
            <a:r>
              <a:rPr lang="zh-TW" altLang="zh-TW" b="1" dirty="0" smtClean="0">
                <a:solidFill>
                  <a:srgbClr val="000066"/>
                </a:solidFill>
              </a:rPr>
              <a:t>：</a:t>
            </a:r>
            <a:r>
              <a:rPr lang="zh-TW" altLang="zh-TW" dirty="0"/>
              <a:t>利用一些短期的誘惑，如降價或贈品，以吸引消費者的購買欲望，達成提升短期銷售目的</a:t>
            </a:r>
            <a:r>
              <a:rPr lang="zh-TW" altLang="zh-TW" dirty="0" smtClean="0"/>
              <a:t>。</a:t>
            </a:r>
            <a:endParaRPr lang="en-US" altLang="zh-TW" dirty="0"/>
          </a:p>
          <a:p>
            <a:pPr marL="648000" lvl="1" indent="-288000">
              <a:buClr>
                <a:srgbClr val="000066"/>
              </a:buClr>
              <a:buFont typeface="+mj-lt"/>
              <a:buAutoNum type="arabicPeriod" startAt="3"/>
            </a:pPr>
            <a:r>
              <a:rPr lang="zh-TW" altLang="zh-TW" b="1" dirty="0">
                <a:solidFill>
                  <a:srgbClr val="000066"/>
                </a:solidFill>
              </a:rPr>
              <a:t>人員銷售</a:t>
            </a:r>
            <a:r>
              <a:rPr lang="zh-TW" altLang="zh-TW" b="1" dirty="0" smtClean="0">
                <a:solidFill>
                  <a:srgbClr val="000066"/>
                </a:solidFill>
              </a:rPr>
              <a:t>：</a:t>
            </a:r>
            <a:r>
              <a:rPr lang="zh-TW" altLang="zh-TW" dirty="0"/>
              <a:t>由第一線的人員進行說服與銷售的工作</a:t>
            </a:r>
            <a:r>
              <a:rPr lang="zh-TW" altLang="zh-TW" dirty="0" smtClean="0"/>
              <a:t>。</a:t>
            </a:r>
            <a:endParaRPr lang="en-US" altLang="zh-TW" dirty="0"/>
          </a:p>
          <a:p>
            <a:pPr marL="648000" lvl="1" indent="-288000">
              <a:buClr>
                <a:srgbClr val="000066"/>
              </a:buClr>
              <a:buFont typeface="+mj-lt"/>
              <a:buAutoNum type="arabicPeriod" startAt="3"/>
            </a:pPr>
            <a:r>
              <a:rPr lang="zh-TW" altLang="zh-TW" b="1" dirty="0">
                <a:solidFill>
                  <a:srgbClr val="000066"/>
                </a:solidFill>
              </a:rPr>
              <a:t>直效行銷 </a:t>
            </a:r>
            <a:r>
              <a:rPr lang="en-US" altLang="zh-TW" b="1" dirty="0">
                <a:solidFill>
                  <a:srgbClr val="000066"/>
                </a:solidFill>
              </a:rPr>
              <a:t>(Direct Marketing)</a:t>
            </a:r>
            <a:r>
              <a:rPr lang="zh-TW" altLang="zh-TW" b="1" dirty="0" smtClean="0">
                <a:solidFill>
                  <a:srgbClr val="000066"/>
                </a:solidFill>
              </a:rPr>
              <a:t>：</a:t>
            </a:r>
            <a:r>
              <a:rPr lang="zh-TW" altLang="zh-TW" dirty="0"/>
              <a:t>企業不透過其他管道，進行與消費者間直接的互動及溝通</a:t>
            </a:r>
            <a:r>
              <a:rPr lang="zh-TW" altLang="zh-TW" dirty="0" smtClean="0"/>
              <a:t>。</a:t>
            </a:r>
            <a:endParaRPr lang="en-US" altLang="zh-TW" dirty="0"/>
          </a:p>
          <a:p>
            <a:pPr>
              <a:buClr>
                <a:srgbClr val="000066"/>
              </a:buClr>
            </a:pPr>
            <a:r>
              <a:rPr lang="zh-TW" altLang="zh-TW" dirty="0"/>
              <a:t>除了</a:t>
            </a:r>
            <a:r>
              <a:rPr lang="en-US" altLang="zh-TW" dirty="0"/>
              <a:t>4P</a:t>
            </a:r>
            <a:r>
              <a:rPr lang="zh-TW" altLang="zh-TW" dirty="0"/>
              <a:t>之外，後來也有學者將其延伸，加入其他重要的組合元素</a:t>
            </a:r>
            <a:r>
              <a:rPr lang="zh-TW" altLang="zh-TW" dirty="0" smtClean="0"/>
              <a:t>。</a:t>
            </a:r>
            <a:endParaRPr lang="zh-TW" altLang="en-US" dirty="0"/>
          </a:p>
        </p:txBody>
      </p:sp>
    </p:spTree>
    <p:extLst>
      <p:ext uri="{BB962C8B-B14F-4D97-AF65-F5344CB8AC3E}">
        <p14:creationId xmlns:p14="http://schemas.microsoft.com/office/powerpoint/2010/main" val="32884261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2800" dirty="0">
                <a:solidFill>
                  <a:srgbClr val="660066"/>
                </a:solidFill>
              </a:rPr>
              <a:t>11.1.2</a:t>
            </a:r>
            <a:r>
              <a:rPr lang="zh-TW" altLang="en-US" sz="2800" dirty="0">
                <a:solidFill>
                  <a:srgbClr val="660066"/>
                </a:solidFill>
              </a:rPr>
              <a:t>  </a:t>
            </a:r>
            <a:r>
              <a:rPr lang="zh-TW" altLang="zh-TW" sz="2800" dirty="0">
                <a:solidFill>
                  <a:srgbClr val="660066"/>
                </a:solidFill>
                <a:effectLst/>
              </a:rPr>
              <a:t>行銷的</a:t>
            </a:r>
            <a:r>
              <a:rPr lang="en-US" altLang="zh-TW" sz="2800" dirty="0">
                <a:solidFill>
                  <a:srgbClr val="660066"/>
                </a:solidFill>
                <a:effectLst/>
              </a:rPr>
              <a:t>4P</a:t>
            </a:r>
            <a:r>
              <a:rPr lang="zh-TW" altLang="zh-TW" sz="2800" dirty="0">
                <a:solidFill>
                  <a:srgbClr val="660066"/>
                </a:solidFill>
                <a:effectLst/>
              </a:rPr>
              <a:t>與</a:t>
            </a:r>
            <a:r>
              <a:rPr lang="en-US" altLang="zh-TW" sz="2800" dirty="0">
                <a:solidFill>
                  <a:srgbClr val="660066"/>
                </a:solidFill>
                <a:effectLst/>
              </a:rPr>
              <a:t>4C</a:t>
            </a:r>
            <a:endParaRPr lang="zh-TW" altLang="en-US" sz="2800" dirty="0"/>
          </a:p>
        </p:txBody>
      </p:sp>
      <p:sp>
        <p:nvSpPr>
          <p:cNvPr id="3" name="內容版面配置區 2"/>
          <p:cNvSpPr>
            <a:spLocks noGrp="1"/>
          </p:cNvSpPr>
          <p:nvPr>
            <p:ph idx="1"/>
          </p:nvPr>
        </p:nvSpPr>
        <p:spPr/>
        <p:txBody>
          <a:bodyPr/>
          <a:lstStyle/>
          <a:p>
            <a:pPr marL="72000" indent="0">
              <a:buNone/>
            </a:pPr>
            <a:r>
              <a:rPr lang="zh-TW" altLang="en-US" b="1" dirty="0"/>
              <a:t>    </a:t>
            </a:r>
            <a:r>
              <a:rPr lang="en-US" altLang="zh-TW" b="1" dirty="0"/>
              <a:t>(</a:t>
            </a:r>
            <a:r>
              <a:rPr lang="zh-TW" altLang="zh-TW" b="1" dirty="0"/>
              <a:t>一</a:t>
            </a:r>
            <a:r>
              <a:rPr lang="en-US" altLang="zh-TW" b="1" dirty="0"/>
              <a:t>)	</a:t>
            </a:r>
            <a:r>
              <a:rPr lang="zh-TW" altLang="zh-TW" b="1" dirty="0"/>
              <a:t>顧客的需要及想要</a:t>
            </a:r>
            <a:r>
              <a:rPr lang="en-US" altLang="zh-TW" b="1" dirty="0"/>
              <a:t> (Customer Needs &amp; Wants)</a:t>
            </a:r>
            <a:endParaRPr lang="zh-TW" altLang="zh-TW" b="1" dirty="0"/>
          </a:p>
          <a:p>
            <a:r>
              <a:rPr lang="zh-TW" altLang="zh-TW" dirty="0"/>
              <a:t>我們可將</a:t>
            </a:r>
            <a:r>
              <a:rPr lang="zh-TW" altLang="zh-TW" dirty="0">
                <a:solidFill>
                  <a:srgbClr val="003300"/>
                </a:solidFill>
              </a:rPr>
              <a:t>需求</a:t>
            </a:r>
            <a:r>
              <a:rPr lang="en-US" altLang="zh-TW" dirty="0">
                <a:solidFill>
                  <a:srgbClr val="003300"/>
                </a:solidFill>
              </a:rPr>
              <a:t> (demand)</a:t>
            </a:r>
            <a:r>
              <a:rPr lang="zh-TW" altLang="zh-TW" dirty="0"/>
              <a:t>、</a:t>
            </a:r>
            <a:r>
              <a:rPr lang="zh-TW" altLang="zh-TW" dirty="0">
                <a:solidFill>
                  <a:srgbClr val="003300"/>
                </a:solidFill>
              </a:rPr>
              <a:t>需要</a:t>
            </a:r>
            <a:r>
              <a:rPr lang="en-US" altLang="zh-TW" dirty="0">
                <a:solidFill>
                  <a:srgbClr val="003300"/>
                </a:solidFill>
              </a:rPr>
              <a:t> (needs) </a:t>
            </a:r>
            <a:r>
              <a:rPr lang="zh-TW" altLang="zh-TW" dirty="0"/>
              <a:t>及</a:t>
            </a:r>
            <a:r>
              <a:rPr lang="zh-TW" altLang="zh-TW" dirty="0">
                <a:solidFill>
                  <a:srgbClr val="003300"/>
                </a:solidFill>
              </a:rPr>
              <a:t>想要</a:t>
            </a:r>
            <a:r>
              <a:rPr lang="en-US" altLang="zh-TW" dirty="0">
                <a:solidFill>
                  <a:srgbClr val="003300"/>
                </a:solidFill>
              </a:rPr>
              <a:t> (wants) </a:t>
            </a:r>
            <a:r>
              <a:rPr lang="zh-TW" altLang="zh-TW" dirty="0"/>
              <a:t>做一區別。需要是為了完成特定任務所必須的，例如吃東西是為了果腹以繼續生存。想要則是源自於個人心理的期待，有時只是因為虛榮心而產生，然而，這樣的期待是個人能力所難以達成的；因此，想要的欲望能夠驅使人們努力以獲得滿足。需求可被解釋為消費者個人有能力滿足的欲望。對行銷而言，針對人們的需求加以滿足，才能夠創造獲利</a:t>
            </a:r>
            <a:r>
              <a:rPr lang="zh-TW" altLang="zh-TW" dirty="0" smtClean="0"/>
              <a:t>。</a:t>
            </a:r>
            <a:endParaRPr lang="zh-TW" altLang="en-US" dirty="0"/>
          </a:p>
        </p:txBody>
      </p:sp>
    </p:spTree>
    <p:extLst>
      <p:ext uri="{BB962C8B-B14F-4D97-AF65-F5344CB8AC3E}">
        <p14:creationId xmlns:p14="http://schemas.microsoft.com/office/powerpoint/2010/main" val="32884261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2800" dirty="0">
                <a:solidFill>
                  <a:srgbClr val="660066"/>
                </a:solidFill>
              </a:rPr>
              <a:t>11.1.2</a:t>
            </a:r>
            <a:r>
              <a:rPr lang="zh-TW" altLang="en-US" sz="2800" dirty="0">
                <a:solidFill>
                  <a:srgbClr val="660066"/>
                </a:solidFill>
              </a:rPr>
              <a:t>  </a:t>
            </a:r>
            <a:r>
              <a:rPr lang="zh-TW" altLang="zh-TW" sz="2800" dirty="0">
                <a:solidFill>
                  <a:srgbClr val="660066"/>
                </a:solidFill>
                <a:effectLst/>
              </a:rPr>
              <a:t>行銷的</a:t>
            </a:r>
            <a:r>
              <a:rPr lang="en-US" altLang="zh-TW" sz="2800" dirty="0">
                <a:solidFill>
                  <a:srgbClr val="660066"/>
                </a:solidFill>
                <a:effectLst/>
              </a:rPr>
              <a:t>4P</a:t>
            </a:r>
            <a:r>
              <a:rPr lang="zh-TW" altLang="zh-TW" sz="2800" dirty="0">
                <a:solidFill>
                  <a:srgbClr val="660066"/>
                </a:solidFill>
                <a:effectLst/>
              </a:rPr>
              <a:t>與</a:t>
            </a:r>
            <a:r>
              <a:rPr lang="en-US" altLang="zh-TW" sz="2800" dirty="0">
                <a:solidFill>
                  <a:srgbClr val="660066"/>
                </a:solidFill>
                <a:effectLst/>
              </a:rPr>
              <a:t>4C</a:t>
            </a:r>
            <a:endParaRPr lang="zh-TW" altLang="en-US" sz="2800" dirty="0"/>
          </a:p>
        </p:txBody>
      </p:sp>
      <p:sp>
        <p:nvSpPr>
          <p:cNvPr id="3" name="內容版面配置區 2"/>
          <p:cNvSpPr>
            <a:spLocks noGrp="1"/>
          </p:cNvSpPr>
          <p:nvPr>
            <p:ph idx="1"/>
          </p:nvPr>
        </p:nvSpPr>
        <p:spPr/>
        <p:txBody>
          <a:bodyPr/>
          <a:lstStyle/>
          <a:p>
            <a:pPr marL="72000" indent="0">
              <a:buNone/>
            </a:pPr>
            <a:r>
              <a:rPr lang="zh-TW" altLang="en-US" b="1" dirty="0"/>
              <a:t>    </a:t>
            </a:r>
            <a:r>
              <a:rPr lang="en-US" altLang="zh-TW" b="1" dirty="0"/>
              <a:t>(</a:t>
            </a:r>
            <a:r>
              <a:rPr lang="zh-TW" altLang="zh-TW" b="1" dirty="0"/>
              <a:t>二</a:t>
            </a:r>
            <a:r>
              <a:rPr lang="en-US" altLang="zh-TW" b="1" dirty="0"/>
              <a:t>)	</a:t>
            </a:r>
            <a:r>
              <a:rPr lang="zh-TW" altLang="zh-TW" b="1" dirty="0"/>
              <a:t>成本</a:t>
            </a:r>
            <a:r>
              <a:rPr lang="en-US" altLang="zh-TW" b="1" dirty="0"/>
              <a:t> (Cost to Satisfy)</a:t>
            </a:r>
            <a:endParaRPr lang="zh-TW" altLang="zh-TW" b="1" dirty="0"/>
          </a:p>
          <a:p>
            <a:r>
              <a:rPr lang="zh-TW" altLang="zh-TW" dirty="0"/>
              <a:t>成本意謂著顧客為了取得商品或服務，所必須付出的成本。相對於從生產者的角度思考訂價，成本則是從消費者的角度思考其花費及相對能得到的價值</a:t>
            </a:r>
            <a:r>
              <a:rPr lang="zh-TW" altLang="zh-TW" dirty="0" smtClean="0"/>
              <a:t>。</a:t>
            </a:r>
            <a:endParaRPr lang="en-US" altLang="zh-TW" dirty="0"/>
          </a:p>
          <a:p>
            <a:r>
              <a:rPr lang="zh-TW" altLang="zh-TW" dirty="0"/>
              <a:t>此外，成本也不單單指價格，顧客為了購買商品，除了付出金錢之外，也必須付出時間與體力</a:t>
            </a:r>
            <a:r>
              <a:rPr lang="zh-TW" altLang="zh-TW" dirty="0" smtClean="0"/>
              <a:t>。</a:t>
            </a:r>
            <a:endParaRPr lang="zh-TW" altLang="en-US" dirty="0"/>
          </a:p>
        </p:txBody>
      </p:sp>
    </p:spTree>
    <p:extLst>
      <p:ext uri="{BB962C8B-B14F-4D97-AF65-F5344CB8AC3E}">
        <p14:creationId xmlns:p14="http://schemas.microsoft.com/office/powerpoint/2010/main" val="32884261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2800" dirty="0">
                <a:solidFill>
                  <a:srgbClr val="660066"/>
                </a:solidFill>
              </a:rPr>
              <a:t>11.1.2</a:t>
            </a:r>
            <a:r>
              <a:rPr lang="zh-TW" altLang="en-US" sz="2800" dirty="0">
                <a:solidFill>
                  <a:srgbClr val="660066"/>
                </a:solidFill>
              </a:rPr>
              <a:t>  </a:t>
            </a:r>
            <a:r>
              <a:rPr lang="zh-TW" altLang="zh-TW" sz="2800" dirty="0">
                <a:solidFill>
                  <a:srgbClr val="660066"/>
                </a:solidFill>
                <a:effectLst/>
              </a:rPr>
              <a:t>行銷的</a:t>
            </a:r>
            <a:r>
              <a:rPr lang="en-US" altLang="zh-TW" sz="2800" dirty="0">
                <a:solidFill>
                  <a:srgbClr val="660066"/>
                </a:solidFill>
                <a:effectLst/>
              </a:rPr>
              <a:t>4P</a:t>
            </a:r>
            <a:r>
              <a:rPr lang="zh-TW" altLang="zh-TW" sz="2800" dirty="0">
                <a:solidFill>
                  <a:srgbClr val="660066"/>
                </a:solidFill>
                <a:effectLst/>
              </a:rPr>
              <a:t>與</a:t>
            </a:r>
            <a:r>
              <a:rPr lang="en-US" altLang="zh-TW" sz="2800" dirty="0">
                <a:solidFill>
                  <a:srgbClr val="660066"/>
                </a:solidFill>
                <a:effectLst/>
              </a:rPr>
              <a:t>4C</a:t>
            </a:r>
            <a:endParaRPr lang="zh-TW" altLang="en-US" sz="2800" dirty="0"/>
          </a:p>
        </p:txBody>
      </p:sp>
      <p:sp>
        <p:nvSpPr>
          <p:cNvPr id="3" name="內容版面配置區 2"/>
          <p:cNvSpPr>
            <a:spLocks noGrp="1"/>
          </p:cNvSpPr>
          <p:nvPr>
            <p:ph idx="1"/>
          </p:nvPr>
        </p:nvSpPr>
        <p:spPr/>
        <p:txBody>
          <a:bodyPr/>
          <a:lstStyle/>
          <a:p>
            <a:pPr marL="72000" indent="0">
              <a:buNone/>
            </a:pPr>
            <a:r>
              <a:rPr lang="zh-TW" altLang="en-US" b="1" dirty="0"/>
              <a:t>    </a:t>
            </a:r>
            <a:r>
              <a:rPr lang="en-US" altLang="zh-TW" b="1" dirty="0"/>
              <a:t>(</a:t>
            </a:r>
            <a:r>
              <a:rPr lang="zh-TW" altLang="zh-TW" b="1" dirty="0"/>
              <a:t>三</a:t>
            </a:r>
            <a:r>
              <a:rPr lang="en-US" altLang="zh-TW" b="1" dirty="0"/>
              <a:t>)	</a:t>
            </a:r>
            <a:r>
              <a:rPr lang="zh-TW" altLang="zh-TW" b="1" dirty="0"/>
              <a:t>便利性</a:t>
            </a:r>
            <a:r>
              <a:rPr lang="en-US" altLang="zh-TW" b="1" dirty="0"/>
              <a:t> (Convenience to Buy)</a:t>
            </a:r>
            <a:endParaRPr lang="zh-TW" altLang="zh-TW" b="1" dirty="0"/>
          </a:p>
          <a:p>
            <a:r>
              <a:rPr lang="zh-TW" altLang="zh-TW" dirty="0"/>
              <a:t>通路是根據產品類別，決定要在什麼地方銷售商品。便利性則是思考顧客的特性，以決定如何能讓其便利地購買到商品</a:t>
            </a:r>
            <a:r>
              <a:rPr lang="zh-TW" altLang="zh-TW" dirty="0" smtClean="0"/>
              <a:t>。</a:t>
            </a:r>
            <a:endParaRPr lang="en-US" altLang="zh-TW" dirty="0"/>
          </a:p>
          <a:p>
            <a:r>
              <a:rPr lang="zh-TW" altLang="zh-TW" dirty="0"/>
              <a:t>自從型錄購物、電話購物、電視購物等無店鋪銷售方式出現後，消費者已經愈來愈習慣在家購物的模式，網路購物則是讓無店鋪行銷變得更加便利</a:t>
            </a:r>
            <a:r>
              <a:rPr lang="zh-TW" altLang="zh-TW" dirty="0" smtClean="0"/>
              <a:t>。</a:t>
            </a:r>
            <a:endParaRPr lang="zh-TW" altLang="en-US" dirty="0"/>
          </a:p>
        </p:txBody>
      </p:sp>
    </p:spTree>
    <p:extLst>
      <p:ext uri="{BB962C8B-B14F-4D97-AF65-F5344CB8AC3E}">
        <p14:creationId xmlns:p14="http://schemas.microsoft.com/office/powerpoint/2010/main" val="32884261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2800" dirty="0">
                <a:solidFill>
                  <a:srgbClr val="660066"/>
                </a:solidFill>
              </a:rPr>
              <a:t>11.1.2</a:t>
            </a:r>
            <a:r>
              <a:rPr lang="zh-TW" altLang="en-US" sz="2800" dirty="0">
                <a:solidFill>
                  <a:srgbClr val="660066"/>
                </a:solidFill>
              </a:rPr>
              <a:t>  </a:t>
            </a:r>
            <a:r>
              <a:rPr lang="zh-TW" altLang="zh-TW" sz="2800" dirty="0">
                <a:solidFill>
                  <a:srgbClr val="660066"/>
                </a:solidFill>
                <a:effectLst/>
              </a:rPr>
              <a:t>行銷的</a:t>
            </a:r>
            <a:r>
              <a:rPr lang="en-US" altLang="zh-TW" sz="2800" dirty="0">
                <a:solidFill>
                  <a:srgbClr val="660066"/>
                </a:solidFill>
                <a:effectLst/>
              </a:rPr>
              <a:t>4P</a:t>
            </a:r>
            <a:r>
              <a:rPr lang="zh-TW" altLang="zh-TW" sz="2800" dirty="0">
                <a:solidFill>
                  <a:srgbClr val="660066"/>
                </a:solidFill>
                <a:effectLst/>
              </a:rPr>
              <a:t>與</a:t>
            </a:r>
            <a:r>
              <a:rPr lang="en-US" altLang="zh-TW" sz="2800" dirty="0">
                <a:solidFill>
                  <a:srgbClr val="660066"/>
                </a:solidFill>
                <a:effectLst/>
              </a:rPr>
              <a:t>4C</a:t>
            </a:r>
            <a:endParaRPr lang="zh-TW" altLang="en-US" sz="2800" dirty="0"/>
          </a:p>
        </p:txBody>
      </p:sp>
      <p:sp>
        <p:nvSpPr>
          <p:cNvPr id="3" name="內容版面配置區 2"/>
          <p:cNvSpPr>
            <a:spLocks noGrp="1"/>
          </p:cNvSpPr>
          <p:nvPr>
            <p:ph idx="1"/>
          </p:nvPr>
        </p:nvSpPr>
        <p:spPr/>
        <p:txBody>
          <a:bodyPr/>
          <a:lstStyle/>
          <a:p>
            <a:pPr marL="72000" indent="0">
              <a:buNone/>
            </a:pPr>
            <a:r>
              <a:rPr lang="zh-TW" altLang="en-US" b="1" dirty="0"/>
              <a:t>    </a:t>
            </a:r>
            <a:r>
              <a:rPr lang="en-US" altLang="zh-TW" b="1" dirty="0"/>
              <a:t>(</a:t>
            </a:r>
            <a:r>
              <a:rPr lang="zh-TW" altLang="zh-TW" b="1" dirty="0"/>
              <a:t>四</a:t>
            </a:r>
            <a:r>
              <a:rPr lang="en-US" altLang="zh-TW" b="1" dirty="0"/>
              <a:t>)	</a:t>
            </a:r>
            <a:r>
              <a:rPr lang="zh-TW" altLang="zh-TW" b="1" dirty="0"/>
              <a:t>溝通</a:t>
            </a:r>
            <a:r>
              <a:rPr lang="en-US" altLang="zh-TW" b="1" dirty="0"/>
              <a:t> (Communication)</a:t>
            </a:r>
            <a:endParaRPr lang="zh-TW" altLang="zh-TW" b="1" dirty="0"/>
          </a:p>
          <a:p>
            <a:r>
              <a:rPr lang="zh-TW" altLang="zh-TW" dirty="0"/>
              <a:t>行銷最重要的工作是傳遞價值，包括了企業價值與商品價值。企業透過各種管道。與消費者進行溝通互動，期使消費者了解並認同其價值</a:t>
            </a:r>
            <a:r>
              <a:rPr lang="zh-TW" altLang="zh-TW" dirty="0" smtClean="0"/>
              <a:t>。</a:t>
            </a:r>
            <a:endParaRPr lang="en-US" altLang="zh-TW" dirty="0"/>
          </a:p>
          <a:p>
            <a:r>
              <a:rPr lang="zh-TW" altLang="zh-TW" dirty="0"/>
              <a:t>消費者對訊息傳遞的管道有了更大的影響力，尤其像網路這類雙向溝通的管道，更讓消費者可以主動發聲</a:t>
            </a:r>
            <a:r>
              <a:rPr lang="zh-TW" altLang="zh-TW" dirty="0" smtClean="0"/>
              <a:t>。</a:t>
            </a:r>
            <a:endParaRPr lang="zh-TW" altLang="en-US" dirty="0"/>
          </a:p>
        </p:txBody>
      </p:sp>
    </p:spTree>
    <p:extLst>
      <p:ext uri="{BB962C8B-B14F-4D97-AF65-F5344CB8AC3E}">
        <p14:creationId xmlns:p14="http://schemas.microsoft.com/office/powerpoint/2010/main" val="32884261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2800" dirty="0">
                <a:solidFill>
                  <a:srgbClr val="660066"/>
                </a:solidFill>
              </a:rPr>
              <a:t>11.1.3</a:t>
            </a:r>
            <a:r>
              <a:rPr lang="zh-TW" altLang="en-US" sz="2800" dirty="0">
                <a:solidFill>
                  <a:srgbClr val="660066"/>
                </a:solidFill>
              </a:rPr>
              <a:t>  </a:t>
            </a:r>
            <a:r>
              <a:rPr lang="zh-TW" altLang="zh-TW" sz="2800" dirty="0">
                <a:solidFill>
                  <a:srgbClr val="660066"/>
                </a:solidFill>
                <a:effectLst/>
              </a:rPr>
              <a:t>行銷策略</a:t>
            </a:r>
            <a:endParaRPr lang="zh-TW" altLang="en-US" sz="2800" dirty="0">
              <a:solidFill>
                <a:srgbClr val="660066"/>
              </a:solidFill>
            </a:endParaRPr>
          </a:p>
        </p:txBody>
      </p:sp>
      <p:sp>
        <p:nvSpPr>
          <p:cNvPr id="3" name="內容版面配置區 2"/>
          <p:cNvSpPr>
            <a:spLocks noGrp="1"/>
          </p:cNvSpPr>
          <p:nvPr>
            <p:ph idx="1"/>
          </p:nvPr>
        </p:nvSpPr>
        <p:spPr/>
        <p:txBody>
          <a:bodyPr/>
          <a:lstStyle/>
          <a:p>
            <a:r>
              <a:rPr lang="zh-TW" altLang="zh-TW" dirty="0"/>
              <a:t>傳統的行銷觀念做的是</a:t>
            </a:r>
            <a:r>
              <a:rPr lang="zh-TW" altLang="zh-TW" dirty="0">
                <a:solidFill>
                  <a:srgbClr val="003300"/>
                </a:solidFill>
              </a:rPr>
              <a:t>大眾行銷</a:t>
            </a:r>
            <a:r>
              <a:rPr lang="en-US" altLang="zh-TW" dirty="0">
                <a:solidFill>
                  <a:srgbClr val="003300"/>
                </a:solidFill>
              </a:rPr>
              <a:t> (mass marketing)</a:t>
            </a:r>
            <a:r>
              <a:rPr lang="zh-TW" altLang="zh-TW" dirty="0"/>
              <a:t>，設法接觸到最多的人，以達到提高銷售量的目的。隨著企業的思維轉向顧客導向行銷時，便會發現每個顧客都是不同的，他們有不同的需求，對相同的產品、相同的行銷活動有不同的反應，這使得</a:t>
            </a:r>
            <a:r>
              <a:rPr lang="zh-TW" altLang="zh-TW" dirty="0">
                <a:solidFill>
                  <a:srgbClr val="003300"/>
                </a:solidFill>
              </a:rPr>
              <a:t>目標行銷</a:t>
            </a:r>
            <a:r>
              <a:rPr lang="en-US" altLang="zh-TW" dirty="0">
                <a:solidFill>
                  <a:srgbClr val="003300"/>
                </a:solidFill>
              </a:rPr>
              <a:t> (target marketing)</a:t>
            </a:r>
            <a:r>
              <a:rPr lang="en-US" altLang="zh-TW" dirty="0"/>
              <a:t> </a:t>
            </a:r>
            <a:r>
              <a:rPr lang="zh-TW" altLang="zh-TW" dirty="0"/>
              <a:t>的觀念成為主流</a:t>
            </a:r>
            <a:r>
              <a:rPr lang="zh-TW" altLang="zh-TW" dirty="0" smtClean="0"/>
              <a:t>。</a:t>
            </a:r>
            <a:endParaRPr lang="en-US" altLang="zh-TW" dirty="0"/>
          </a:p>
          <a:p>
            <a:r>
              <a:rPr lang="en-US" altLang="zh-TW" dirty="0" smtClean="0"/>
              <a:t> STP</a:t>
            </a:r>
            <a:r>
              <a:rPr lang="zh-TW" altLang="zh-TW" dirty="0"/>
              <a:t>是常見的目標行銷策略，其代表了</a:t>
            </a:r>
            <a:r>
              <a:rPr lang="zh-TW" altLang="zh-TW" dirty="0">
                <a:solidFill>
                  <a:srgbClr val="003300"/>
                </a:solidFill>
              </a:rPr>
              <a:t>區隔</a:t>
            </a:r>
            <a:r>
              <a:rPr lang="en-US" altLang="zh-TW" dirty="0">
                <a:solidFill>
                  <a:srgbClr val="003300"/>
                </a:solidFill>
              </a:rPr>
              <a:t> (Segmentation)</a:t>
            </a:r>
            <a:r>
              <a:rPr lang="zh-TW" altLang="zh-TW" dirty="0"/>
              <a:t>、</a:t>
            </a:r>
            <a:r>
              <a:rPr lang="zh-TW" altLang="zh-TW" dirty="0">
                <a:solidFill>
                  <a:srgbClr val="003300"/>
                </a:solidFill>
              </a:rPr>
              <a:t>目標</a:t>
            </a:r>
            <a:r>
              <a:rPr lang="en-US" altLang="zh-TW" dirty="0">
                <a:solidFill>
                  <a:srgbClr val="003300"/>
                </a:solidFill>
              </a:rPr>
              <a:t> (Targeting) </a:t>
            </a:r>
            <a:r>
              <a:rPr lang="zh-TW" altLang="zh-TW" dirty="0"/>
              <a:t>及</a:t>
            </a:r>
            <a:r>
              <a:rPr lang="zh-TW" altLang="zh-TW" dirty="0">
                <a:solidFill>
                  <a:srgbClr val="003300"/>
                </a:solidFill>
              </a:rPr>
              <a:t>定位</a:t>
            </a:r>
            <a:r>
              <a:rPr lang="en-US" altLang="zh-TW" dirty="0">
                <a:solidFill>
                  <a:srgbClr val="003300"/>
                </a:solidFill>
              </a:rPr>
              <a:t> (Positioning)</a:t>
            </a:r>
            <a:r>
              <a:rPr lang="zh-TW" altLang="zh-TW" dirty="0" smtClean="0"/>
              <a:t>。</a:t>
            </a:r>
            <a:endParaRPr lang="zh-TW" altLang="en-US" dirty="0"/>
          </a:p>
        </p:txBody>
      </p:sp>
    </p:spTree>
    <p:extLst>
      <p:ext uri="{BB962C8B-B14F-4D97-AF65-F5344CB8AC3E}">
        <p14:creationId xmlns:p14="http://schemas.microsoft.com/office/powerpoint/2010/main" val="40213534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2800" dirty="0">
                <a:solidFill>
                  <a:srgbClr val="660066"/>
                </a:solidFill>
              </a:rPr>
              <a:t>11.1.3</a:t>
            </a:r>
            <a:r>
              <a:rPr lang="zh-TW" altLang="en-US" sz="2800" dirty="0">
                <a:solidFill>
                  <a:srgbClr val="660066"/>
                </a:solidFill>
              </a:rPr>
              <a:t>  </a:t>
            </a:r>
            <a:r>
              <a:rPr lang="zh-TW" altLang="zh-TW" sz="2800" dirty="0">
                <a:solidFill>
                  <a:srgbClr val="660066"/>
                </a:solidFill>
                <a:effectLst/>
              </a:rPr>
              <a:t>行銷策略</a:t>
            </a:r>
            <a:endParaRPr lang="zh-TW" altLang="en-US" sz="2800" dirty="0"/>
          </a:p>
        </p:txBody>
      </p:sp>
      <p:sp>
        <p:nvSpPr>
          <p:cNvPr id="3" name="內容版面配置區 2"/>
          <p:cNvSpPr>
            <a:spLocks noGrp="1"/>
          </p:cNvSpPr>
          <p:nvPr>
            <p:ph idx="1"/>
          </p:nvPr>
        </p:nvSpPr>
        <p:spPr/>
        <p:txBody>
          <a:bodyPr/>
          <a:lstStyle/>
          <a:p>
            <a:r>
              <a:rPr lang="zh-TW" altLang="zh-TW" dirty="0"/>
              <a:t>在進行市場區隔時，可透過下列指標確認區隔是否有效</a:t>
            </a:r>
            <a:r>
              <a:rPr lang="zh-TW" altLang="zh-TW" dirty="0" smtClean="0"/>
              <a:t>：</a:t>
            </a:r>
            <a:endParaRPr lang="zh-TW" altLang="zh-TW" dirty="0"/>
          </a:p>
          <a:p>
            <a:pPr marL="648000" lvl="1" indent="-288000">
              <a:buClr>
                <a:srgbClr val="000066"/>
              </a:buClr>
              <a:buFont typeface="+mj-lt"/>
              <a:buAutoNum type="arabicPeriod"/>
            </a:pPr>
            <a:r>
              <a:rPr lang="zh-TW" altLang="zh-TW" b="1" dirty="0">
                <a:solidFill>
                  <a:srgbClr val="000066"/>
                </a:solidFill>
              </a:rPr>
              <a:t>可衡量性</a:t>
            </a:r>
            <a:r>
              <a:rPr lang="zh-TW" altLang="zh-TW" b="1" dirty="0" smtClean="0">
                <a:solidFill>
                  <a:srgbClr val="000066"/>
                </a:solidFill>
              </a:rPr>
              <a:t>：</a:t>
            </a:r>
            <a:r>
              <a:rPr lang="zh-TW" altLang="zh-TW" dirty="0"/>
              <a:t>意指市場區隔的大小與購買力，能夠被有效地衡量</a:t>
            </a:r>
            <a:r>
              <a:rPr lang="zh-TW" altLang="zh-TW" dirty="0" smtClean="0"/>
              <a:t>。</a:t>
            </a:r>
            <a:endParaRPr lang="en-US" altLang="zh-TW" dirty="0"/>
          </a:p>
          <a:p>
            <a:pPr marL="648000" lvl="1" indent="-288000">
              <a:buClr>
                <a:srgbClr val="000066"/>
              </a:buClr>
              <a:buFont typeface="+mj-lt"/>
              <a:buAutoNum type="arabicPeriod"/>
            </a:pPr>
            <a:r>
              <a:rPr lang="zh-TW" altLang="zh-TW" b="1" dirty="0">
                <a:solidFill>
                  <a:srgbClr val="000066"/>
                </a:solidFill>
              </a:rPr>
              <a:t>可接近性</a:t>
            </a:r>
            <a:r>
              <a:rPr lang="zh-TW" altLang="zh-TW" b="1" dirty="0" smtClean="0">
                <a:solidFill>
                  <a:srgbClr val="000066"/>
                </a:solidFill>
              </a:rPr>
              <a:t>：</a:t>
            </a:r>
            <a:r>
              <a:rPr lang="zh-TW" altLang="zh-TW" dirty="0"/>
              <a:t>係指該市場區隔是能夠被接觸及服務的</a:t>
            </a:r>
            <a:r>
              <a:rPr lang="zh-TW" altLang="zh-TW" dirty="0" smtClean="0"/>
              <a:t>。</a:t>
            </a:r>
            <a:endParaRPr lang="en-US" altLang="zh-TW" dirty="0"/>
          </a:p>
          <a:p>
            <a:pPr marL="648000" lvl="1" indent="-288000">
              <a:buClr>
                <a:srgbClr val="000066"/>
              </a:buClr>
              <a:buFont typeface="+mj-lt"/>
              <a:buAutoNum type="arabicPeriod"/>
            </a:pPr>
            <a:r>
              <a:rPr lang="zh-TW" altLang="zh-TW" b="1" dirty="0">
                <a:solidFill>
                  <a:srgbClr val="000066"/>
                </a:solidFill>
              </a:rPr>
              <a:t>足量性</a:t>
            </a:r>
            <a:r>
              <a:rPr lang="zh-TW" altLang="zh-TW" b="1" dirty="0" smtClean="0">
                <a:solidFill>
                  <a:srgbClr val="000066"/>
                </a:solidFill>
              </a:rPr>
              <a:t>：</a:t>
            </a:r>
            <a:r>
              <a:rPr lang="zh-TW" altLang="zh-TW" dirty="0"/>
              <a:t>指該市場區隔的獲利性夠高，是值得被開發的</a:t>
            </a:r>
            <a:r>
              <a:rPr lang="zh-TW" altLang="zh-TW" dirty="0" smtClean="0"/>
              <a:t>。</a:t>
            </a:r>
            <a:endParaRPr lang="en-US" altLang="zh-TW" dirty="0"/>
          </a:p>
          <a:p>
            <a:pPr marL="648000" lvl="1" indent="-288000">
              <a:buClr>
                <a:srgbClr val="000066"/>
              </a:buClr>
              <a:buFont typeface="+mj-lt"/>
              <a:buAutoNum type="arabicPeriod"/>
            </a:pPr>
            <a:r>
              <a:rPr lang="zh-TW" altLang="zh-TW" b="1" dirty="0">
                <a:solidFill>
                  <a:srgbClr val="000066"/>
                </a:solidFill>
              </a:rPr>
              <a:t>持久性</a:t>
            </a:r>
            <a:r>
              <a:rPr lang="zh-TW" altLang="zh-TW" b="1" dirty="0" smtClean="0">
                <a:solidFill>
                  <a:srgbClr val="000066"/>
                </a:solidFill>
              </a:rPr>
              <a:t>：</a:t>
            </a:r>
            <a:r>
              <a:rPr lang="zh-TW" altLang="zh-TW" dirty="0"/>
              <a:t>意謂著該市場區隔的需求不會有頻繁或大幅的變化</a:t>
            </a:r>
            <a:r>
              <a:rPr lang="zh-TW" altLang="zh-TW" dirty="0" smtClean="0"/>
              <a:t>。</a:t>
            </a:r>
            <a:endParaRPr lang="en-US" altLang="zh-TW" dirty="0"/>
          </a:p>
          <a:p>
            <a:pPr marL="648000" lvl="1" indent="-288000">
              <a:buClr>
                <a:srgbClr val="000066"/>
              </a:buClr>
              <a:buFont typeface="+mj-lt"/>
              <a:buAutoNum type="arabicPeriod"/>
            </a:pPr>
            <a:r>
              <a:rPr lang="zh-TW" altLang="zh-TW" b="1" dirty="0">
                <a:solidFill>
                  <a:srgbClr val="000066"/>
                </a:solidFill>
              </a:rPr>
              <a:t>差異性</a:t>
            </a:r>
            <a:r>
              <a:rPr lang="zh-TW" altLang="zh-TW" b="1" dirty="0" smtClean="0">
                <a:solidFill>
                  <a:srgbClr val="000066"/>
                </a:solidFill>
              </a:rPr>
              <a:t>：</a:t>
            </a:r>
            <a:r>
              <a:rPr lang="zh-TW" altLang="zh-TW" dirty="0"/>
              <a:t>意指該市場區隔和其他區隔有明顯不同的需求，或是對於行銷活動會有不同的反應</a:t>
            </a:r>
            <a:r>
              <a:rPr lang="zh-TW" altLang="zh-TW" dirty="0" smtClean="0"/>
              <a:t>。</a:t>
            </a:r>
            <a:endParaRPr lang="en-US" altLang="zh-TW" dirty="0"/>
          </a:p>
          <a:p>
            <a:pPr marL="648000" lvl="1" indent="-288000">
              <a:buClr>
                <a:srgbClr val="000066"/>
              </a:buClr>
              <a:buFont typeface="+mj-lt"/>
              <a:buAutoNum type="arabicPeriod"/>
            </a:pPr>
            <a:r>
              <a:rPr lang="zh-TW" altLang="zh-TW" b="1" dirty="0">
                <a:solidFill>
                  <a:srgbClr val="000066"/>
                </a:solidFill>
              </a:rPr>
              <a:t>可行動性</a:t>
            </a:r>
            <a:r>
              <a:rPr lang="zh-TW" altLang="zh-TW" b="1" dirty="0" smtClean="0">
                <a:solidFill>
                  <a:srgbClr val="000066"/>
                </a:solidFill>
              </a:rPr>
              <a:t>：</a:t>
            </a:r>
            <a:r>
              <a:rPr lang="zh-TW" altLang="zh-TW" dirty="0"/>
              <a:t>企業應有足夠的能力或資源以進入該市場區隔，從顧客的角度來看，則是指該市場區隔的顧客會對企業的活動有預期的回應</a:t>
            </a:r>
            <a:r>
              <a:rPr lang="zh-TW" altLang="zh-TW" dirty="0" smtClean="0"/>
              <a:t>。</a:t>
            </a:r>
            <a:endParaRPr lang="zh-TW" altLang="en-US" dirty="0"/>
          </a:p>
        </p:txBody>
      </p:sp>
    </p:spTree>
    <p:extLst>
      <p:ext uri="{BB962C8B-B14F-4D97-AF65-F5344CB8AC3E}">
        <p14:creationId xmlns:p14="http://schemas.microsoft.com/office/powerpoint/2010/main" val="15984470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2800" dirty="0">
                <a:solidFill>
                  <a:srgbClr val="660066"/>
                </a:solidFill>
              </a:rPr>
              <a:t>11.1.3</a:t>
            </a:r>
            <a:r>
              <a:rPr lang="zh-TW" altLang="en-US" sz="2800" dirty="0">
                <a:solidFill>
                  <a:srgbClr val="660066"/>
                </a:solidFill>
              </a:rPr>
              <a:t>  </a:t>
            </a:r>
            <a:r>
              <a:rPr lang="zh-TW" altLang="zh-TW" sz="2800" dirty="0">
                <a:solidFill>
                  <a:srgbClr val="660066"/>
                </a:solidFill>
                <a:effectLst/>
              </a:rPr>
              <a:t>行銷策略</a:t>
            </a:r>
            <a:endParaRPr lang="zh-TW" altLang="en-US" sz="2800" dirty="0"/>
          </a:p>
        </p:txBody>
      </p:sp>
      <p:sp>
        <p:nvSpPr>
          <p:cNvPr id="3" name="內容版面配置區 2"/>
          <p:cNvSpPr>
            <a:spLocks noGrp="1"/>
          </p:cNvSpPr>
          <p:nvPr>
            <p:ph idx="1"/>
          </p:nvPr>
        </p:nvSpPr>
        <p:spPr/>
        <p:txBody>
          <a:bodyPr/>
          <a:lstStyle/>
          <a:p>
            <a:r>
              <a:rPr lang="zh-TW" altLang="zh-TW" dirty="0"/>
              <a:t>因而可形成下列四種不同的行銷策略</a:t>
            </a:r>
            <a:r>
              <a:rPr lang="zh-TW" altLang="zh-TW" dirty="0" smtClean="0"/>
              <a:t>：</a:t>
            </a:r>
            <a:endParaRPr lang="zh-TW" altLang="zh-TW" dirty="0"/>
          </a:p>
          <a:p>
            <a:pPr marL="648000" lvl="1" indent="-288000">
              <a:buClr>
                <a:srgbClr val="000066"/>
              </a:buClr>
              <a:buFont typeface="+mj-lt"/>
              <a:buAutoNum type="arabicPeriod"/>
            </a:pPr>
            <a:r>
              <a:rPr lang="zh-TW" altLang="zh-TW" b="1" dirty="0">
                <a:solidFill>
                  <a:srgbClr val="000066"/>
                </a:solidFill>
              </a:rPr>
              <a:t>無差異行銷</a:t>
            </a:r>
            <a:r>
              <a:rPr lang="zh-TW" altLang="zh-TW" b="1" dirty="0" smtClean="0">
                <a:solidFill>
                  <a:srgbClr val="000066"/>
                </a:solidFill>
              </a:rPr>
              <a:t>：</a:t>
            </a:r>
            <a:r>
              <a:rPr lang="zh-TW" altLang="zh-TW" dirty="0"/>
              <a:t>針對大眾進行行銷活動，忽略市場區隔的存在</a:t>
            </a:r>
            <a:r>
              <a:rPr lang="zh-TW" altLang="zh-TW" dirty="0" smtClean="0"/>
              <a:t>。</a:t>
            </a:r>
            <a:endParaRPr lang="en-US" altLang="zh-TW" dirty="0"/>
          </a:p>
          <a:p>
            <a:pPr marL="648000" lvl="1" indent="-288000">
              <a:buClr>
                <a:srgbClr val="000066"/>
              </a:buClr>
              <a:buFont typeface="+mj-lt"/>
              <a:buAutoNum type="arabicPeriod"/>
            </a:pPr>
            <a:r>
              <a:rPr lang="zh-TW" altLang="zh-TW" b="1" dirty="0">
                <a:solidFill>
                  <a:srgbClr val="000066"/>
                </a:solidFill>
              </a:rPr>
              <a:t>差異化行銷</a:t>
            </a:r>
            <a:r>
              <a:rPr lang="zh-TW" altLang="zh-TW" b="1" dirty="0" smtClean="0">
                <a:solidFill>
                  <a:srgbClr val="000066"/>
                </a:solidFill>
              </a:rPr>
              <a:t>：</a:t>
            </a:r>
            <a:r>
              <a:rPr lang="zh-TW" altLang="zh-TW" dirty="0"/>
              <a:t>針對不同的市場區隔，設計不同的行銷組合，滿足不同需求或特質的顧客</a:t>
            </a:r>
            <a:r>
              <a:rPr lang="zh-TW" altLang="zh-TW" dirty="0" smtClean="0"/>
              <a:t>。</a:t>
            </a:r>
            <a:endParaRPr lang="en-US" altLang="zh-TW" dirty="0"/>
          </a:p>
          <a:p>
            <a:pPr marL="648000" lvl="1" indent="-288000">
              <a:buClr>
                <a:srgbClr val="000066"/>
              </a:buClr>
              <a:buFont typeface="+mj-lt"/>
              <a:buAutoNum type="arabicPeriod"/>
            </a:pPr>
            <a:r>
              <a:rPr lang="zh-TW" altLang="zh-TW" b="1" dirty="0">
                <a:solidFill>
                  <a:srgbClr val="000066"/>
                </a:solidFill>
              </a:rPr>
              <a:t>集中行銷</a:t>
            </a:r>
            <a:r>
              <a:rPr lang="zh-TW" altLang="zh-TW" b="1" dirty="0" smtClean="0">
                <a:solidFill>
                  <a:srgbClr val="000066"/>
                </a:solidFill>
              </a:rPr>
              <a:t>：</a:t>
            </a:r>
            <a:r>
              <a:rPr lang="zh-TW" altLang="zh-TW" dirty="0"/>
              <a:t>又稱為利基行銷</a:t>
            </a:r>
            <a:r>
              <a:rPr lang="zh-TW" altLang="zh-TW" dirty="0" smtClean="0"/>
              <a:t>。</a:t>
            </a:r>
            <a:endParaRPr lang="en-US" altLang="zh-TW" dirty="0"/>
          </a:p>
          <a:p>
            <a:pPr marL="648000" lvl="1" indent="-288000">
              <a:buClr>
                <a:srgbClr val="000066"/>
              </a:buClr>
              <a:buFont typeface="+mj-lt"/>
              <a:buAutoNum type="arabicPeriod"/>
            </a:pPr>
            <a:r>
              <a:rPr lang="zh-TW" altLang="zh-TW" b="1" dirty="0">
                <a:solidFill>
                  <a:srgbClr val="000066"/>
                </a:solidFill>
              </a:rPr>
              <a:t>個人化行銷 </a:t>
            </a:r>
            <a:r>
              <a:rPr lang="en-US" altLang="zh-TW" b="1" dirty="0">
                <a:solidFill>
                  <a:srgbClr val="000066"/>
                </a:solidFill>
              </a:rPr>
              <a:t>(Individual Marketing)</a:t>
            </a:r>
            <a:r>
              <a:rPr lang="zh-TW" altLang="zh-TW" b="1" dirty="0" smtClean="0">
                <a:solidFill>
                  <a:srgbClr val="000066"/>
                </a:solidFill>
              </a:rPr>
              <a:t>：</a:t>
            </a:r>
            <a:r>
              <a:rPr lang="zh-TW" altLang="zh-TW" dirty="0"/>
              <a:t>又稱為一對一行銷</a:t>
            </a:r>
            <a:r>
              <a:rPr lang="zh-TW" altLang="zh-TW" dirty="0" smtClean="0"/>
              <a:t>。</a:t>
            </a:r>
            <a:endParaRPr lang="en-US" altLang="zh-TW" dirty="0"/>
          </a:p>
          <a:p>
            <a:pPr>
              <a:buClr>
                <a:srgbClr val="000066"/>
              </a:buClr>
            </a:pPr>
            <a:r>
              <a:rPr lang="zh-TW" altLang="zh-TW" dirty="0"/>
              <a:t>第三個階段即是在每一個區隔市場中設定自身的定位</a:t>
            </a:r>
            <a:r>
              <a:rPr lang="zh-TW" altLang="zh-TW" dirty="0" smtClean="0"/>
              <a:t>。</a:t>
            </a:r>
            <a:endParaRPr lang="zh-TW" altLang="en-US" dirty="0"/>
          </a:p>
        </p:txBody>
      </p:sp>
    </p:spTree>
    <p:extLst>
      <p:ext uri="{BB962C8B-B14F-4D97-AF65-F5344CB8AC3E}">
        <p14:creationId xmlns:p14="http://schemas.microsoft.com/office/powerpoint/2010/main" val="5883079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11.2</a:t>
            </a:r>
            <a:r>
              <a:rPr lang="zh-TW" altLang="en-US" dirty="0"/>
              <a:t>  </a:t>
            </a:r>
            <a:r>
              <a:rPr lang="zh-TW" altLang="zh-TW" dirty="0">
                <a:effectLst/>
              </a:rPr>
              <a:t>網路行銷</a:t>
            </a:r>
            <a:r>
              <a:rPr lang="zh-TW" altLang="en-US" dirty="0">
                <a:effectLst/>
              </a:rPr>
              <a:t> </a:t>
            </a:r>
            <a:r>
              <a:rPr lang="en-US" altLang="zh-TW" dirty="0">
                <a:effectLst/>
              </a:rPr>
              <a:t>–</a:t>
            </a:r>
            <a:r>
              <a:rPr lang="zh-TW" altLang="en-US" dirty="0">
                <a:effectLst/>
              </a:rPr>
              <a:t> </a:t>
            </a:r>
            <a:r>
              <a:rPr lang="en-US" altLang="zh-TW" sz="2800" dirty="0">
                <a:solidFill>
                  <a:srgbClr val="660066"/>
                </a:solidFill>
                <a:effectLst/>
              </a:rPr>
              <a:t>11.2.1</a:t>
            </a:r>
            <a:r>
              <a:rPr lang="zh-TW" altLang="en-US" sz="2800" dirty="0">
                <a:solidFill>
                  <a:srgbClr val="660066"/>
                </a:solidFill>
                <a:effectLst/>
              </a:rPr>
              <a:t>  </a:t>
            </a:r>
            <a:r>
              <a:rPr lang="zh-TW" altLang="zh-TW" sz="2800" dirty="0">
                <a:solidFill>
                  <a:srgbClr val="660066"/>
                </a:solidFill>
                <a:effectLst/>
              </a:rPr>
              <a:t>網路消費者行為</a:t>
            </a:r>
            <a:endParaRPr lang="zh-TW" altLang="en-US" sz="2800" dirty="0">
              <a:solidFill>
                <a:srgbClr val="660066"/>
              </a:solidFill>
            </a:endParaRPr>
          </a:p>
        </p:txBody>
      </p:sp>
      <p:sp>
        <p:nvSpPr>
          <p:cNvPr id="3" name="內容版面配置區 2"/>
          <p:cNvSpPr>
            <a:spLocks noGrp="1"/>
          </p:cNvSpPr>
          <p:nvPr>
            <p:ph idx="1"/>
          </p:nvPr>
        </p:nvSpPr>
        <p:spPr/>
        <p:txBody>
          <a:bodyPr>
            <a:normAutofit/>
          </a:bodyPr>
          <a:lstStyle/>
          <a:p>
            <a:r>
              <a:rPr lang="zh-TW" altLang="zh-TW" dirty="0"/>
              <a:t>所有透過網際網路進行交易的消費者皆是所謂的網路消費者</a:t>
            </a:r>
            <a:r>
              <a:rPr lang="zh-TW" altLang="zh-TW" dirty="0" smtClean="0"/>
              <a:t>。</a:t>
            </a:r>
            <a:r>
              <a:rPr lang="zh-TW" altLang="zh-TW" dirty="0"/>
              <a:t>過去在分析消費者購物行為時，常見的模型包括了</a:t>
            </a:r>
            <a:r>
              <a:rPr lang="en-US" altLang="zh-TW" dirty="0"/>
              <a:t>AIDA</a:t>
            </a:r>
            <a:r>
              <a:rPr lang="zh-TW" altLang="zh-TW" dirty="0"/>
              <a:t>、</a:t>
            </a:r>
            <a:r>
              <a:rPr lang="en-US" altLang="zh-TW" dirty="0"/>
              <a:t>AIDMA</a:t>
            </a:r>
            <a:r>
              <a:rPr lang="zh-TW" altLang="zh-TW" dirty="0"/>
              <a:t>、</a:t>
            </a:r>
            <a:r>
              <a:rPr lang="en-US" altLang="zh-TW" dirty="0"/>
              <a:t>AIDAS</a:t>
            </a:r>
            <a:r>
              <a:rPr lang="zh-TW" altLang="zh-TW" dirty="0"/>
              <a:t>、</a:t>
            </a:r>
            <a:r>
              <a:rPr lang="en-US" altLang="zh-TW" dirty="0"/>
              <a:t>AIDAR</a:t>
            </a:r>
            <a:r>
              <a:rPr lang="zh-TW" altLang="zh-TW" dirty="0"/>
              <a:t>等</a:t>
            </a:r>
            <a:r>
              <a:rPr lang="zh-TW" altLang="zh-TW" dirty="0" smtClean="0"/>
              <a:t>。</a:t>
            </a:r>
            <a:r>
              <a:rPr lang="zh-TW" altLang="zh-TW" dirty="0"/>
              <a:t>第一個</a:t>
            </a:r>
            <a:r>
              <a:rPr lang="en-US" altLang="zh-TW" dirty="0"/>
              <a:t>A</a:t>
            </a:r>
            <a:r>
              <a:rPr lang="zh-TW" altLang="zh-TW" dirty="0"/>
              <a:t>代表了</a:t>
            </a:r>
            <a:r>
              <a:rPr lang="zh-TW" altLang="zh-TW" dirty="0">
                <a:solidFill>
                  <a:srgbClr val="003300"/>
                </a:solidFill>
              </a:rPr>
              <a:t>吸引</a:t>
            </a:r>
            <a:r>
              <a:rPr lang="en-US" altLang="zh-TW" dirty="0">
                <a:solidFill>
                  <a:srgbClr val="003300"/>
                </a:solidFill>
              </a:rPr>
              <a:t> (Attract)</a:t>
            </a:r>
            <a:r>
              <a:rPr lang="zh-TW" altLang="zh-TW" dirty="0"/>
              <a:t>，意謂著消費者受到特定的資訊所吸引，而對資訊產生專注</a:t>
            </a:r>
            <a:r>
              <a:rPr lang="zh-TW" altLang="zh-TW" dirty="0" smtClean="0"/>
              <a:t>。</a:t>
            </a:r>
            <a:endParaRPr lang="en-US" altLang="zh-TW" dirty="0"/>
          </a:p>
          <a:p>
            <a:r>
              <a:rPr lang="zh-TW" altLang="zh-TW" dirty="0"/>
              <a:t>亦有學者認為</a:t>
            </a:r>
            <a:r>
              <a:rPr lang="en-US" altLang="zh-TW" dirty="0"/>
              <a:t>A</a:t>
            </a:r>
            <a:r>
              <a:rPr lang="zh-TW" altLang="zh-TW" dirty="0"/>
              <a:t>代表的是</a:t>
            </a:r>
            <a:r>
              <a:rPr lang="zh-TW" altLang="zh-TW" dirty="0">
                <a:solidFill>
                  <a:srgbClr val="003300"/>
                </a:solidFill>
              </a:rPr>
              <a:t>知曉</a:t>
            </a:r>
            <a:r>
              <a:rPr lang="en-US" altLang="zh-TW" dirty="0">
                <a:solidFill>
                  <a:srgbClr val="003300"/>
                </a:solidFill>
              </a:rPr>
              <a:t> (Awareness)</a:t>
            </a:r>
            <a:r>
              <a:rPr lang="zh-TW" altLang="zh-TW" dirty="0" smtClean="0"/>
              <a:t>。</a:t>
            </a:r>
            <a:r>
              <a:rPr lang="en-US" altLang="zh-TW" dirty="0"/>
              <a:t>I</a:t>
            </a:r>
            <a:r>
              <a:rPr lang="zh-TW" altLang="zh-TW" dirty="0"/>
              <a:t>代表</a:t>
            </a:r>
            <a:r>
              <a:rPr lang="zh-TW" altLang="zh-TW" dirty="0">
                <a:solidFill>
                  <a:srgbClr val="003300"/>
                </a:solidFill>
              </a:rPr>
              <a:t>興趣</a:t>
            </a:r>
            <a:r>
              <a:rPr lang="en-US" altLang="zh-TW" dirty="0">
                <a:solidFill>
                  <a:srgbClr val="003300"/>
                </a:solidFill>
              </a:rPr>
              <a:t> (Interest)</a:t>
            </a:r>
            <a:r>
              <a:rPr lang="zh-TW" altLang="en-US" dirty="0" smtClean="0"/>
              <a:t>。</a:t>
            </a:r>
            <a:r>
              <a:rPr lang="en-US" altLang="zh-TW" dirty="0"/>
              <a:t>D</a:t>
            </a:r>
            <a:r>
              <a:rPr lang="zh-TW" altLang="zh-TW" dirty="0"/>
              <a:t>代表</a:t>
            </a:r>
            <a:r>
              <a:rPr lang="zh-TW" altLang="zh-TW" dirty="0">
                <a:solidFill>
                  <a:srgbClr val="003300"/>
                </a:solidFill>
              </a:rPr>
              <a:t>欲望</a:t>
            </a:r>
            <a:r>
              <a:rPr lang="en-US" altLang="zh-TW" dirty="0">
                <a:solidFill>
                  <a:srgbClr val="003300"/>
                </a:solidFill>
              </a:rPr>
              <a:t> (Desire)</a:t>
            </a:r>
            <a:r>
              <a:rPr lang="zh-TW" altLang="en-US" dirty="0" smtClean="0"/>
              <a:t>。</a:t>
            </a:r>
            <a:endParaRPr lang="en-US" altLang="zh-TW" dirty="0"/>
          </a:p>
        </p:txBody>
      </p:sp>
    </p:spTree>
    <p:extLst>
      <p:ext uri="{BB962C8B-B14F-4D97-AF65-F5344CB8AC3E}">
        <p14:creationId xmlns:p14="http://schemas.microsoft.com/office/powerpoint/2010/main" val="40458789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2800" dirty="0">
                <a:solidFill>
                  <a:srgbClr val="660066"/>
                </a:solidFill>
              </a:rPr>
              <a:t>11.2.1</a:t>
            </a:r>
            <a:r>
              <a:rPr lang="zh-TW" altLang="en-US" sz="2800" dirty="0">
                <a:solidFill>
                  <a:srgbClr val="660066"/>
                </a:solidFill>
              </a:rPr>
              <a:t>  </a:t>
            </a:r>
            <a:r>
              <a:rPr lang="zh-TW" altLang="zh-TW" sz="2800" dirty="0">
                <a:solidFill>
                  <a:srgbClr val="660066"/>
                </a:solidFill>
                <a:effectLst/>
              </a:rPr>
              <a:t>網路消費者行為</a:t>
            </a:r>
            <a:endParaRPr lang="zh-TW" altLang="en-US" sz="2800" dirty="0">
              <a:solidFill>
                <a:srgbClr val="660066"/>
              </a:solidFill>
            </a:endParaRPr>
          </a:p>
        </p:txBody>
      </p:sp>
      <p:sp>
        <p:nvSpPr>
          <p:cNvPr id="3" name="內容版面配置區 2"/>
          <p:cNvSpPr>
            <a:spLocks noGrp="1"/>
          </p:cNvSpPr>
          <p:nvPr>
            <p:ph idx="1"/>
          </p:nvPr>
        </p:nvSpPr>
        <p:spPr/>
        <p:txBody>
          <a:bodyPr/>
          <a:lstStyle/>
          <a:p>
            <a:r>
              <a:rPr lang="zh-TW" altLang="zh-TW" dirty="0"/>
              <a:t>在</a:t>
            </a:r>
            <a:r>
              <a:rPr lang="en-US" altLang="zh-TW" dirty="0"/>
              <a:t>AIDMA</a:t>
            </a:r>
            <a:r>
              <a:rPr lang="zh-TW" altLang="zh-TW" dirty="0"/>
              <a:t>模型中，消費者會將相關資訊</a:t>
            </a:r>
            <a:r>
              <a:rPr lang="zh-TW" altLang="zh-TW" dirty="0">
                <a:solidFill>
                  <a:srgbClr val="003300"/>
                </a:solidFill>
              </a:rPr>
              <a:t>記憶</a:t>
            </a:r>
            <a:r>
              <a:rPr lang="en-US" altLang="zh-TW" dirty="0">
                <a:solidFill>
                  <a:srgbClr val="003300"/>
                </a:solidFill>
              </a:rPr>
              <a:t> (Memory) </a:t>
            </a:r>
            <a:r>
              <a:rPr lang="zh-TW" altLang="zh-TW" dirty="0"/>
              <a:t>在自己的腦中，從宣傳的角度來說，在消費者心中產生記憶是相當重要的</a:t>
            </a:r>
            <a:r>
              <a:rPr lang="zh-TW" altLang="zh-TW" dirty="0" smtClean="0"/>
              <a:t>。</a:t>
            </a:r>
            <a:r>
              <a:rPr lang="zh-TW" altLang="zh-TW" dirty="0"/>
              <a:t>表示未來在採購時，消費者會優先選擇此商品或服務。第二個</a:t>
            </a:r>
            <a:r>
              <a:rPr lang="en-US" altLang="zh-TW" dirty="0"/>
              <a:t>A</a:t>
            </a:r>
            <a:r>
              <a:rPr lang="zh-TW" altLang="zh-TW" dirty="0"/>
              <a:t>代表的是</a:t>
            </a:r>
            <a:r>
              <a:rPr lang="zh-TW" altLang="zh-TW" dirty="0">
                <a:solidFill>
                  <a:srgbClr val="003300"/>
                </a:solidFill>
              </a:rPr>
              <a:t>行動</a:t>
            </a:r>
            <a:r>
              <a:rPr lang="en-US" altLang="zh-TW" dirty="0">
                <a:solidFill>
                  <a:srgbClr val="003300"/>
                </a:solidFill>
              </a:rPr>
              <a:t> (Action)</a:t>
            </a:r>
            <a:r>
              <a:rPr lang="zh-TW" altLang="zh-TW" dirty="0"/>
              <a:t>，表示消費者真正採取了消費的行為，達成了行銷的目的</a:t>
            </a:r>
            <a:r>
              <a:rPr lang="zh-TW" altLang="zh-TW" dirty="0" smtClean="0"/>
              <a:t>。</a:t>
            </a:r>
            <a:r>
              <a:rPr lang="en-US" altLang="zh-TW" dirty="0"/>
              <a:t>AIDAS</a:t>
            </a:r>
            <a:r>
              <a:rPr lang="zh-TW" altLang="zh-TW" dirty="0"/>
              <a:t>模型中則加入了</a:t>
            </a:r>
            <a:r>
              <a:rPr lang="zh-TW" altLang="zh-TW" dirty="0">
                <a:solidFill>
                  <a:srgbClr val="003300"/>
                </a:solidFill>
              </a:rPr>
              <a:t>滿意</a:t>
            </a:r>
            <a:r>
              <a:rPr lang="en-US" altLang="zh-TW" dirty="0">
                <a:solidFill>
                  <a:srgbClr val="003300"/>
                </a:solidFill>
              </a:rPr>
              <a:t> (Satisfaction) </a:t>
            </a:r>
            <a:r>
              <a:rPr lang="zh-TW" altLang="zh-TW" dirty="0"/>
              <a:t>的概念，讓行銷活動並非在消費者購買後就結束，而應延伸到購後的滿意感受，以建立顧客的忠誠度</a:t>
            </a:r>
            <a:r>
              <a:rPr lang="zh-TW" altLang="zh-TW" dirty="0" smtClean="0"/>
              <a:t>。</a:t>
            </a:r>
            <a:endParaRPr lang="zh-TW" altLang="en-US" dirty="0"/>
          </a:p>
          <a:p>
            <a:endParaRPr lang="zh-TW" altLang="en-US" dirty="0"/>
          </a:p>
        </p:txBody>
      </p:sp>
    </p:spTree>
    <p:extLst>
      <p:ext uri="{BB962C8B-B14F-4D97-AF65-F5344CB8AC3E}">
        <p14:creationId xmlns:p14="http://schemas.microsoft.com/office/powerpoint/2010/main" val="32420256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zh-TW" dirty="0">
                <a:effectLst/>
              </a:rPr>
              <a:t>學習目標</a:t>
            </a:r>
          </a:p>
        </p:txBody>
      </p:sp>
      <p:sp>
        <p:nvSpPr>
          <p:cNvPr id="3" name="內容版面配置區 2"/>
          <p:cNvSpPr>
            <a:spLocks noGrp="1"/>
          </p:cNvSpPr>
          <p:nvPr>
            <p:ph idx="1"/>
          </p:nvPr>
        </p:nvSpPr>
        <p:spPr/>
        <p:txBody>
          <a:bodyPr>
            <a:normAutofit/>
          </a:bodyPr>
          <a:lstStyle/>
          <a:p>
            <a:pPr marL="288000" indent="-360000">
              <a:lnSpc>
                <a:spcPts val="3500"/>
              </a:lnSpc>
            </a:pPr>
            <a:r>
              <a:rPr lang="zh-TW" altLang="zh-TW" sz="2800" dirty="0"/>
              <a:t>數位行銷的定義</a:t>
            </a:r>
            <a:r>
              <a:rPr lang="zh-TW" altLang="zh-TW" sz="2800" dirty="0" smtClean="0"/>
              <a:t>。</a:t>
            </a:r>
            <a:endParaRPr lang="zh-TW" altLang="zh-TW" sz="2800" dirty="0"/>
          </a:p>
          <a:p>
            <a:pPr marL="288000" indent="-360000">
              <a:lnSpc>
                <a:spcPts val="3500"/>
              </a:lnSpc>
            </a:pPr>
            <a:r>
              <a:rPr lang="zh-TW" altLang="zh-TW" sz="2800" dirty="0"/>
              <a:t>數位行銷的策略</a:t>
            </a:r>
            <a:r>
              <a:rPr lang="zh-TW" altLang="zh-TW" sz="2800" dirty="0" smtClean="0"/>
              <a:t>。</a:t>
            </a:r>
            <a:endParaRPr lang="zh-TW" altLang="zh-TW" sz="2800" dirty="0"/>
          </a:p>
          <a:p>
            <a:pPr marL="288000" indent="-360000">
              <a:lnSpc>
                <a:spcPts val="3500"/>
              </a:lnSpc>
            </a:pPr>
            <a:r>
              <a:rPr lang="zh-TW" altLang="zh-TW" sz="2800" dirty="0"/>
              <a:t>數位行銷與傳統行銷的差異</a:t>
            </a:r>
            <a:r>
              <a:rPr lang="zh-TW" altLang="zh-TW" sz="2800" dirty="0" smtClean="0"/>
              <a:t>。</a:t>
            </a:r>
            <a:endParaRPr lang="zh-TW" altLang="zh-TW" sz="2800" dirty="0"/>
          </a:p>
          <a:p>
            <a:pPr marL="288000" indent="-360000">
              <a:lnSpc>
                <a:spcPts val="3500"/>
              </a:lnSpc>
            </a:pPr>
            <a:r>
              <a:rPr lang="zh-TW" altLang="zh-TW" sz="2800" dirty="0"/>
              <a:t>不同類型的數位行銷</a:t>
            </a:r>
            <a:r>
              <a:rPr lang="zh-TW" altLang="zh-TW" sz="2800" dirty="0" smtClean="0"/>
              <a:t>。</a:t>
            </a:r>
            <a:endParaRPr lang="zh-TW" altLang="zh-TW" sz="2800" dirty="0"/>
          </a:p>
          <a:p>
            <a:pPr marL="288000" indent="-360000">
              <a:lnSpc>
                <a:spcPts val="3500"/>
              </a:lnSpc>
            </a:pPr>
            <a:r>
              <a:rPr lang="zh-TW" altLang="zh-TW" sz="2800" dirty="0"/>
              <a:t>顧客關係管理</a:t>
            </a:r>
            <a:r>
              <a:rPr lang="zh-TW" altLang="zh-TW" sz="2800" dirty="0" smtClean="0"/>
              <a:t>。</a:t>
            </a:r>
            <a:endParaRPr lang="zh-TW" altLang="zh-TW" sz="2800" dirty="0"/>
          </a:p>
        </p:txBody>
      </p:sp>
      <p:sp>
        <p:nvSpPr>
          <p:cNvPr id="4" name="Freeform 12"/>
          <p:cNvSpPr>
            <a:spLocks/>
          </p:cNvSpPr>
          <p:nvPr/>
        </p:nvSpPr>
        <p:spPr bwMode="auto">
          <a:xfrm>
            <a:off x="0" y="5870877"/>
            <a:ext cx="9144000" cy="988713"/>
          </a:xfrm>
          <a:custGeom>
            <a:avLst/>
            <a:gdLst>
              <a:gd name="T0" fmla="*/ 11520 w 11520"/>
              <a:gd name="T1" fmla="*/ 0 h 933"/>
              <a:gd name="T2" fmla="*/ 0 w 11520"/>
              <a:gd name="T3" fmla="*/ 507 h 933"/>
              <a:gd name="T4" fmla="*/ 0 w 11520"/>
              <a:gd name="T5" fmla="*/ 933 h 933"/>
              <a:gd name="T6" fmla="*/ 11520 w 11520"/>
              <a:gd name="T7" fmla="*/ 933 h 933"/>
              <a:gd name="T8" fmla="*/ 11520 w 11520"/>
              <a:gd name="T9" fmla="*/ 0 h 933"/>
            </a:gdLst>
            <a:ahLst/>
            <a:cxnLst>
              <a:cxn ang="0">
                <a:pos x="T0" y="T1"/>
              </a:cxn>
              <a:cxn ang="0">
                <a:pos x="T2" y="T3"/>
              </a:cxn>
              <a:cxn ang="0">
                <a:pos x="T4" y="T5"/>
              </a:cxn>
              <a:cxn ang="0">
                <a:pos x="T6" y="T7"/>
              </a:cxn>
              <a:cxn ang="0">
                <a:pos x="T8" y="T9"/>
              </a:cxn>
            </a:cxnLst>
            <a:rect l="0" t="0" r="r" b="b"/>
            <a:pathLst>
              <a:path w="11520" h="933">
                <a:moveTo>
                  <a:pt x="11520" y="0"/>
                </a:moveTo>
                <a:lnTo>
                  <a:pt x="0" y="507"/>
                </a:lnTo>
                <a:lnTo>
                  <a:pt x="0" y="933"/>
                </a:lnTo>
                <a:lnTo>
                  <a:pt x="11520" y="933"/>
                </a:lnTo>
                <a:lnTo>
                  <a:pt x="11520" y="0"/>
                </a:lnTo>
                <a:close/>
              </a:path>
            </a:pathLst>
          </a:custGeom>
          <a:solidFill>
            <a:srgbClr val="F3BC21"/>
          </a:solidFill>
          <a:ln>
            <a:noFill/>
          </a:ln>
          <a:extLst/>
        </p:spPr>
        <p:txBody>
          <a:bodyPr vert="horz" wrap="square" lIns="91440" tIns="45720" rIns="91440" bIns="45720" numCol="1" anchor="t" anchorCtr="0" compatLnSpc="1">
            <a:prstTxWarp prst="textNoShape">
              <a:avLst/>
            </a:prstTxWarp>
          </a:bodyPr>
          <a:lstStyle/>
          <a:p>
            <a:endParaRPr lang="en-US"/>
          </a:p>
        </p:txBody>
      </p:sp>
      <p:grpSp>
        <p:nvGrpSpPr>
          <p:cNvPr id="5" name="Group 4"/>
          <p:cNvGrpSpPr>
            <a:grpSpLocks noChangeAspect="1"/>
          </p:cNvGrpSpPr>
          <p:nvPr/>
        </p:nvGrpSpPr>
        <p:grpSpPr bwMode="auto">
          <a:xfrm>
            <a:off x="6815519" y="114489"/>
            <a:ext cx="2076961" cy="794231"/>
            <a:chOff x="2474" y="1891"/>
            <a:chExt cx="1681" cy="482"/>
          </a:xfrm>
        </p:grpSpPr>
        <p:sp>
          <p:nvSpPr>
            <p:cNvPr id="6" name="Freeform 6"/>
            <p:cNvSpPr>
              <a:spLocks/>
            </p:cNvSpPr>
            <p:nvPr userDrawn="1"/>
          </p:nvSpPr>
          <p:spPr bwMode="auto">
            <a:xfrm>
              <a:off x="3074" y="1891"/>
              <a:ext cx="482" cy="482"/>
            </a:xfrm>
            <a:custGeom>
              <a:avLst/>
              <a:gdLst>
                <a:gd name="T0" fmla="*/ 963 w 964"/>
                <a:gd name="T1" fmla="*/ 507 h 964"/>
                <a:gd name="T2" fmla="*/ 954 w 964"/>
                <a:gd name="T3" fmla="*/ 579 h 964"/>
                <a:gd name="T4" fmla="*/ 934 w 964"/>
                <a:gd name="T5" fmla="*/ 647 h 964"/>
                <a:gd name="T6" fmla="*/ 906 w 964"/>
                <a:gd name="T7" fmla="*/ 712 h 964"/>
                <a:gd name="T8" fmla="*/ 868 w 964"/>
                <a:gd name="T9" fmla="*/ 770 h 964"/>
                <a:gd name="T10" fmla="*/ 823 w 964"/>
                <a:gd name="T11" fmla="*/ 822 h 964"/>
                <a:gd name="T12" fmla="*/ 771 w 964"/>
                <a:gd name="T13" fmla="*/ 868 h 964"/>
                <a:gd name="T14" fmla="*/ 712 w 964"/>
                <a:gd name="T15" fmla="*/ 905 h 964"/>
                <a:gd name="T16" fmla="*/ 647 w 964"/>
                <a:gd name="T17" fmla="*/ 934 h 964"/>
                <a:gd name="T18" fmla="*/ 580 w 964"/>
                <a:gd name="T19" fmla="*/ 954 h 964"/>
                <a:gd name="T20" fmla="*/ 507 w 964"/>
                <a:gd name="T21" fmla="*/ 963 h 964"/>
                <a:gd name="T22" fmla="*/ 457 w 964"/>
                <a:gd name="T23" fmla="*/ 963 h 964"/>
                <a:gd name="T24" fmla="*/ 385 w 964"/>
                <a:gd name="T25" fmla="*/ 954 h 964"/>
                <a:gd name="T26" fmla="*/ 317 w 964"/>
                <a:gd name="T27" fmla="*/ 934 h 964"/>
                <a:gd name="T28" fmla="*/ 252 w 964"/>
                <a:gd name="T29" fmla="*/ 905 h 964"/>
                <a:gd name="T30" fmla="*/ 194 w 964"/>
                <a:gd name="T31" fmla="*/ 868 h 964"/>
                <a:gd name="T32" fmla="*/ 142 w 964"/>
                <a:gd name="T33" fmla="*/ 822 h 964"/>
                <a:gd name="T34" fmla="*/ 96 w 964"/>
                <a:gd name="T35" fmla="*/ 770 h 964"/>
                <a:gd name="T36" fmla="*/ 59 w 964"/>
                <a:gd name="T37" fmla="*/ 712 h 964"/>
                <a:gd name="T38" fmla="*/ 29 w 964"/>
                <a:gd name="T39" fmla="*/ 647 h 964"/>
                <a:gd name="T40" fmla="*/ 10 w 964"/>
                <a:gd name="T41" fmla="*/ 579 h 964"/>
                <a:gd name="T42" fmla="*/ 1 w 964"/>
                <a:gd name="T43" fmla="*/ 507 h 964"/>
                <a:gd name="T44" fmla="*/ 1 w 964"/>
                <a:gd name="T45" fmla="*/ 457 h 964"/>
                <a:gd name="T46" fmla="*/ 10 w 964"/>
                <a:gd name="T47" fmla="*/ 384 h 964"/>
                <a:gd name="T48" fmla="*/ 29 w 964"/>
                <a:gd name="T49" fmla="*/ 316 h 964"/>
                <a:gd name="T50" fmla="*/ 59 w 964"/>
                <a:gd name="T51" fmla="*/ 252 h 964"/>
                <a:gd name="T52" fmla="*/ 96 w 964"/>
                <a:gd name="T53" fmla="*/ 193 h 964"/>
                <a:gd name="T54" fmla="*/ 142 w 964"/>
                <a:gd name="T55" fmla="*/ 141 h 964"/>
                <a:gd name="T56" fmla="*/ 194 w 964"/>
                <a:gd name="T57" fmla="*/ 95 h 964"/>
                <a:gd name="T58" fmla="*/ 252 w 964"/>
                <a:gd name="T59" fmla="*/ 58 h 964"/>
                <a:gd name="T60" fmla="*/ 317 w 964"/>
                <a:gd name="T61" fmla="*/ 29 h 964"/>
                <a:gd name="T62" fmla="*/ 385 w 964"/>
                <a:gd name="T63" fmla="*/ 10 h 964"/>
                <a:gd name="T64" fmla="*/ 457 w 964"/>
                <a:gd name="T65" fmla="*/ 1 h 964"/>
                <a:gd name="T66" fmla="*/ 507 w 964"/>
                <a:gd name="T67" fmla="*/ 1 h 964"/>
                <a:gd name="T68" fmla="*/ 580 w 964"/>
                <a:gd name="T69" fmla="*/ 10 h 964"/>
                <a:gd name="T70" fmla="*/ 647 w 964"/>
                <a:gd name="T71" fmla="*/ 29 h 964"/>
                <a:gd name="T72" fmla="*/ 712 w 964"/>
                <a:gd name="T73" fmla="*/ 58 h 964"/>
                <a:gd name="T74" fmla="*/ 771 w 964"/>
                <a:gd name="T75" fmla="*/ 95 h 964"/>
                <a:gd name="T76" fmla="*/ 823 w 964"/>
                <a:gd name="T77" fmla="*/ 141 h 964"/>
                <a:gd name="T78" fmla="*/ 868 w 964"/>
                <a:gd name="T79" fmla="*/ 193 h 964"/>
                <a:gd name="T80" fmla="*/ 906 w 964"/>
                <a:gd name="T81" fmla="*/ 252 h 964"/>
                <a:gd name="T82" fmla="*/ 934 w 964"/>
                <a:gd name="T83" fmla="*/ 316 h 964"/>
                <a:gd name="T84" fmla="*/ 954 w 964"/>
                <a:gd name="T85" fmla="*/ 384 h 964"/>
                <a:gd name="T86" fmla="*/ 963 w 964"/>
                <a:gd name="T87" fmla="*/ 457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4" h="964">
                  <a:moveTo>
                    <a:pt x="964" y="482"/>
                  </a:moveTo>
                  <a:lnTo>
                    <a:pt x="964" y="482"/>
                  </a:lnTo>
                  <a:lnTo>
                    <a:pt x="963" y="507"/>
                  </a:lnTo>
                  <a:lnTo>
                    <a:pt x="961" y="531"/>
                  </a:lnTo>
                  <a:lnTo>
                    <a:pt x="959" y="555"/>
                  </a:lnTo>
                  <a:lnTo>
                    <a:pt x="954" y="579"/>
                  </a:lnTo>
                  <a:lnTo>
                    <a:pt x="948" y="602"/>
                  </a:lnTo>
                  <a:lnTo>
                    <a:pt x="942" y="625"/>
                  </a:lnTo>
                  <a:lnTo>
                    <a:pt x="934" y="647"/>
                  </a:lnTo>
                  <a:lnTo>
                    <a:pt x="926" y="669"/>
                  </a:lnTo>
                  <a:lnTo>
                    <a:pt x="916" y="691"/>
                  </a:lnTo>
                  <a:lnTo>
                    <a:pt x="906" y="712"/>
                  </a:lnTo>
                  <a:lnTo>
                    <a:pt x="894" y="731"/>
                  </a:lnTo>
                  <a:lnTo>
                    <a:pt x="881" y="751"/>
                  </a:lnTo>
                  <a:lnTo>
                    <a:pt x="868" y="770"/>
                  </a:lnTo>
                  <a:lnTo>
                    <a:pt x="854" y="789"/>
                  </a:lnTo>
                  <a:lnTo>
                    <a:pt x="839" y="806"/>
                  </a:lnTo>
                  <a:lnTo>
                    <a:pt x="823" y="822"/>
                  </a:lnTo>
                  <a:lnTo>
                    <a:pt x="806" y="838"/>
                  </a:lnTo>
                  <a:lnTo>
                    <a:pt x="788" y="853"/>
                  </a:lnTo>
                  <a:lnTo>
                    <a:pt x="771" y="868"/>
                  </a:lnTo>
                  <a:lnTo>
                    <a:pt x="751" y="881"/>
                  </a:lnTo>
                  <a:lnTo>
                    <a:pt x="732" y="894"/>
                  </a:lnTo>
                  <a:lnTo>
                    <a:pt x="712" y="905"/>
                  </a:lnTo>
                  <a:lnTo>
                    <a:pt x="691" y="917"/>
                  </a:lnTo>
                  <a:lnTo>
                    <a:pt x="669" y="926"/>
                  </a:lnTo>
                  <a:lnTo>
                    <a:pt x="647" y="934"/>
                  </a:lnTo>
                  <a:lnTo>
                    <a:pt x="626" y="942"/>
                  </a:lnTo>
                  <a:lnTo>
                    <a:pt x="603" y="949"/>
                  </a:lnTo>
                  <a:lnTo>
                    <a:pt x="580" y="954"/>
                  </a:lnTo>
                  <a:lnTo>
                    <a:pt x="555" y="958"/>
                  </a:lnTo>
                  <a:lnTo>
                    <a:pt x="531" y="962"/>
                  </a:lnTo>
                  <a:lnTo>
                    <a:pt x="507" y="963"/>
                  </a:lnTo>
                  <a:lnTo>
                    <a:pt x="482" y="964"/>
                  </a:lnTo>
                  <a:lnTo>
                    <a:pt x="482" y="964"/>
                  </a:lnTo>
                  <a:lnTo>
                    <a:pt x="457" y="963"/>
                  </a:lnTo>
                  <a:lnTo>
                    <a:pt x="433" y="962"/>
                  </a:lnTo>
                  <a:lnTo>
                    <a:pt x="409" y="958"/>
                  </a:lnTo>
                  <a:lnTo>
                    <a:pt x="385" y="954"/>
                  </a:lnTo>
                  <a:lnTo>
                    <a:pt x="362" y="949"/>
                  </a:lnTo>
                  <a:lnTo>
                    <a:pt x="339" y="942"/>
                  </a:lnTo>
                  <a:lnTo>
                    <a:pt x="317" y="934"/>
                  </a:lnTo>
                  <a:lnTo>
                    <a:pt x="295" y="926"/>
                  </a:lnTo>
                  <a:lnTo>
                    <a:pt x="273" y="917"/>
                  </a:lnTo>
                  <a:lnTo>
                    <a:pt x="252" y="905"/>
                  </a:lnTo>
                  <a:lnTo>
                    <a:pt x="232" y="894"/>
                  </a:lnTo>
                  <a:lnTo>
                    <a:pt x="212" y="881"/>
                  </a:lnTo>
                  <a:lnTo>
                    <a:pt x="194" y="868"/>
                  </a:lnTo>
                  <a:lnTo>
                    <a:pt x="175" y="853"/>
                  </a:lnTo>
                  <a:lnTo>
                    <a:pt x="158" y="838"/>
                  </a:lnTo>
                  <a:lnTo>
                    <a:pt x="142" y="822"/>
                  </a:lnTo>
                  <a:lnTo>
                    <a:pt x="126" y="806"/>
                  </a:lnTo>
                  <a:lnTo>
                    <a:pt x="111" y="789"/>
                  </a:lnTo>
                  <a:lnTo>
                    <a:pt x="96" y="770"/>
                  </a:lnTo>
                  <a:lnTo>
                    <a:pt x="83" y="751"/>
                  </a:lnTo>
                  <a:lnTo>
                    <a:pt x="70" y="731"/>
                  </a:lnTo>
                  <a:lnTo>
                    <a:pt x="59" y="712"/>
                  </a:lnTo>
                  <a:lnTo>
                    <a:pt x="47" y="691"/>
                  </a:lnTo>
                  <a:lnTo>
                    <a:pt x="38" y="669"/>
                  </a:lnTo>
                  <a:lnTo>
                    <a:pt x="29" y="647"/>
                  </a:lnTo>
                  <a:lnTo>
                    <a:pt x="22" y="625"/>
                  </a:lnTo>
                  <a:lnTo>
                    <a:pt x="15" y="602"/>
                  </a:lnTo>
                  <a:lnTo>
                    <a:pt x="10" y="579"/>
                  </a:lnTo>
                  <a:lnTo>
                    <a:pt x="6" y="555"/>
                  </a:lnTo>
                  <a:lnTo>
                    <a:pt x="2" y="531"/>
                  </a:lnTo>
                  <a:lnTo>
                    <a:pt x="1" y="507"/>
                  </a:lnTo>
                  <a:lnTo>
                    <a:pt x="0" y="482"/>
                  </a:lnTo>
                  <a:lnTo>
                    <a:pt x="0" y="482"/>
                  </a:lnTo>
                  <a:lnTo>
                    <a:pt x="1" y="457"/>
                  </a:lnTo>
                  <a:lnTo>
                    <a:pt x="2" y="433"/>
                  </a:lnTo>
                  <a:lnTo>
                    <a:pt x="6" y="409"/>
                  </a:lnTo>
                  <a:lnTo>
                    <a:pt x="10" y="384"/>
                  </a:lnTo>
                  <a:lnTo>
                    <a:pt x="15" y="361"/>
                  </a:lnTo>
                  <a:lnTo>
                    <a:pt x="22" y="338"/>
                  </a:lnTo>
                  <a:lnTo>
                    <a:pt x="29" y="316"/>
                  </a:lnTo>
                  <a:lnTo>
                    <a:pt x="38" y="295"/>
                  </a:lnTo>
                  <a:lnTo>
                    <a:pt x="47" y="273"/>
                  </a:lnTo>
                  <a:lnTo>
                    <a:pt x="59" y="252"/>
                  </a:lnTo>
                  <a:lnTo>
                    <a:pt x="70" y="232"/>
                  </a:lnTo>
                  <a:lnTo>
                    <a:pt x="83" y="213"/>
                  </a:lnTo>
                  <a:lnTo>
                    <a:pt x="96" y="193"/>
                  </a:lnTo>
                  <a:lnTo>
                    <a:pt x="111" y="176"/>
                  </a:lnTo>
                  <a:lnTo>
                    <a:pt x="126" y="157"/>
                  </a:lnTo>
                  <a:lnTo>
                    <a:pt x="142" y="141"/>
                  </a:lnTo>
                  <a:lnTo>
                    <a:pt x="158" y="125"/>
                  </a:lnTo>
                  <a:lnTo>
                    <a:pt x="175" y="110"/>
                  </a:lnTo>
                  <a:lnTo>
                    <a:pt x="194" y="95"/>
                  </a:lnTo>
                  <a:lnTo>
                    <a:pt x="212" y="82"/>
                  </a:lnTo>
                  <a:lnTo>
                    <a:pt x="232" y="70"/>
                  </a:lnTo>
                  <a:lnTo>
                    <a:pt x="252" y="58"/>
                  </a:lnTo>
                  <a:lnTo>
                    <a:pt x="273" y="48"/>
                  </a:lnTo>
                  <a:lnTo>
                    <a:pt x="295" y="38"/>
                  </a:lnTo>
                  <a:lnTo>
                    <a:pt x="317" y="29"/>
                  </a:lnTo>
                  <a:lnTo>
                    <a:pt x="339" y="21"/>
                  </a:lnTo>
                  <a:lnTo>
                    <a:pt x="362" y="16"/>
                  </a:lnTo>
                  <a:lnTo>
                    <a:pt x="385" y="10"/>
                  </a:lnTo>
                  <a:lnTo>
                    <a:pt x="409" y="5"/>
                  </a:lnTo>
                  <a:lnTo>
                    <a:pt x="433" y="3"/>
                  </a:lnTo>
                  <a:lnTo>
                    <a:pt x="457" y="1"/>
                  </a:lnTo>
                  <a:lnTo>
                    <a:pt x="482" y="0"/>
                  </a:lnTo>
                  <a:lnTo>
                    <a:pt x="482" y="0"/>
                  </a:lnTo>
                  <a:lnTo>
                    <a:pt x="507" y="1"/>
                  </a:lnTo>
                  <a:lnTo>
                    <a:pt x="531" y="3"/>
                  </a:lnTo>
                  <a:lnTo>
                    <a:pt x="555" y="5"/>
                  </a:lnTo>
                  <a:lnTo>
                    <a:pt x="580" y="10"/>
                  </a:lnTo>
                  <a:lnTo>
                    <a:pt x="603" y="16"/>
                  </a:lnTo>
                  <a:lnTo>
                    <a:pt x="626" y="21"/>
                  </a:lnTo>
                  <a:lnTo>
                    <a:pt x="647" y="29"/>
                  </a:lnTo>
                  <a:lnTo>
                    <a:pt x="669" y="38"/>
                  </a:lnTo>
                  <a:lnTo>
                    <a:pt x="691" y="48"/>
                  </a:lnTo>
                  <a:lnTo>
                    <a:pt x="712" y="58"/>
                  </a:lnTo>
                  <a:lnTo>
                    <a:pt x="732" y="70"/>
                  </a:lnTo>
                  <a:lnTo>
                    <a:pt x="751" y="82"/>
                  </a:lnTo>
                  <a:lnTo>
                    <a:pt x="771" y="95"/>
                  </a:lnTo>
                  <a:lnTo>
                    <a:pt x="788" y="110"/>
                  </a:lnTo>
                  <a:lnTo>
                    <a:pt x="806" y="125"/>
                  </a:lnTo>
                  <a:lnTo>
                    <a:pt x="823" y="141"/>
                  </a:lnTo>
                  <a:lnTo>
                    <a:pt x="839" y="157"/>
                  </a:lnTo>
                  <a:lnTo>
                    <a:pt x="854" y="176"/>
                  </a:lnTo>
                  <a:lnTo>
                    <a:pt x="868" y="193"/>
                  </a:lnTo>
                  <a:lnTo>
                    <a:pt x="881" y="213"/>
                  </a:lnTo>
                  <a:lnTo>
                    <a:pt x="894" y="232"/>
                  </a:lnTo>
                  <a:lnTo>
                    <a:pt x="906" y="252"/>
                  </a:lnTo>
                  <a:lnTo>
                    <a:pt x="916" y="273"/>
                  </a:lnTo>
                  <a:lnTo>
                    <a:pt x="926" y="295"/>
                  </a:lnTo>
                  <a:lnTo>
                    <a:pt x="934" y="316"/>
                  </a:lnTo>
                  <a:lnTo>
                    <a:pt x="942" y="338"/>
                  </a:lnTo>
                  <a:lnTo>
                    <a:pt x="948" y="361"/>
                  </a:lnTo>
                  <a:lnTo>
                    <a:pt x="954" y="384"/>
                  </a:lnTo>
                  <a:lnTo>
                    <a:pt x="959" y="409"/>
                  </a:lnTo>
                  <a:lnTo>
                    <a:pt x="961" y="433"/>
                  </a:lnTo>
                  <a:lnTo>
                    <a:pt x="963" y="457"/>
                  </a:lnTo>
                  <a:lnTo>
                    <a:pt x="964" y="482"/>
                  </a:lnTo>
                  <a:lnTo>
                    <a:pt x="964" y="482"/>
                  </a:lnTo>
                  <a:close/>
                </a:path>
              </a:pathLst>
            </a:custGeom>
            <a:solidFill>
              <a:srgbClr val="FFCE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7"/>
            <p:cNvSpPr>
              <a:spLocks/>
            </p:cNvSpPr>
            <p:nvPr userDrawn="1"/>
          </p:nvSpPr>
          <p:spPr bwMode="auto">
            <a:xfrm>
              <a:off x="2474" y="1891"/>
              <a:ext cx="481" cy="482"/>
            </a:xfrm>
            <a:custGeom>
              <a:avLst/>
              <a:gdLst>
                <a:gd name="T0" fmla="*/ 963 w 963"/>
                <a:gd name="T1" fmla="*/ 507 h 964"/>
                <a:gd name="T2" fmla="*/ 954 w 963"/>
                <a:gd name="T3" fmla="*/ 579 h 964"/>
                <a:gd name="T4" fmla="*/ 934 w 963"/>
                <a:gd name="T5" fmla="*/ 647 h 964"/>
                <a:gd name="T6" fmla="*/ 905 w 963"/>
                <a:gd name="T7" fmla="*/ 712 h 964"/>
                <a:gd name="T8" fmla="*/ 867 w 963"/>
                <a:gd name="T9" fmla="*/ 770 h 964"/>
                <a:gd name="T10" fmla="*/ 822 w 963"/>
                <a:gd name="T11" fmla="*/ 822 h 964"/>
                <a:gd name="T12" fmla="*/ 769 w 963"/>
                <a:gd name="T13" fmla="*/ 868 h 964"/>
                <a:gd name="T14" fmla="*/ 711 w 963"/>
                <a:gd name="T15" fmla="*/ 905 h 964"/>
                <a:gd name="T16" fmla="*/ 647 w 963"/>
                <a:gd name="T17" fmla="*/ 934 h 964"/>
                <a:gd name="T18" fmla="*/ 578 w 963"/>
                <a:gd name="T19" fmla="*/ 954 h 964"/>
                <a:gd name="T20" fmla="*/ 507 w 963"/>
                <a:gd name="T21" fmla="*/ 963 h 964"/>
                <a:gd name="T22" fmla="*/ 456 w 963"/>
                <a:gd name="T23" fmla="*/ 963 h 964"/>
                <a:gd name="T24" fmla="*/ 385 w 963"/>
                <a:gd name="T25" fmla="*/ 954 h 964"/>
                <a:gd name="T26" fmla="*/ 315 w 963"/>
                <a:gd name="T27" fmla="*/ 934 h 964"/>
                <a:gd name="T28" fmla="*/ 252 w 963"/>
                <a:gd name="T29" fmla="*/ 905 h 964"/>
                <a:gd name="T30" fmla="*/ 193 w 963"/>
                <a:gd name="T31" fmla="*/ 868 h 964"/>
                <a:gd name="T32" fmla="*/ 140 w 963"/>
                <a:gd name="T33" fmla="*/ 822 h 964"/>
                <a:gd name="T34" fmla="*/ 95 w 963"/>
                <a:gd name="T35" fmla="*/ 770 h 964"/>
                <a:gd name="T36" fmla="*/ 57 w 963"/>
                <a:gd name="T37" fmla="*/ 712 h 964"/>
                <a:gd name="T38" fmla="*/ 29 w 963"/>
                <a:gd name="T39" fmla="*/ 647 h 964"/>
                <a:gd name="T40" fmla="*/ 9 w 963"/>
                <a:gd name="T41" fmla="*/ 579 h 964"/>
                <a:gd name="T42" fmla="*/ 0 w 963"/>
                <a:gd name="T43" fmla="*/ 507 h 964"/>
                <a:gd name="T44" fmla="*/ 0 w 963"/>
                <a:gd name="T45" fmla="*/ 457 h 964"/>
                <a:gd name="T46" fmla="*/ 9 w 963"/>
                <a:gd name="T47" fmla="*/ 384 h 964"/>
                <a:gd name="T48" fmla="*/ 29 w 963"/>
                <a:gd name="T49" fmla="*/ 316 h 964"/>
                <a:gd name="T50" fmla="*/ 57 w 963"/>
                <a:gd name="T51" fmla="*/ 252 h 964"/>
                <a:gd name="T52" fmla="*/ 95 w 963"/>
                <a:gd name="T53" fmla="*/ 193 h 964"/>
                <a:gd name="T54" fmla="*/ 140 w 963"/>
                <a:gd name="T55" fmla="*/ 141 h 964"/>
                <a:gd name="T56" fmla="*/ 193 w 963"/>
                <a:gd name="T57" fmla="*/ 95 h 964"/>
                <a:gd name="T58" fmla="*/ 252 w 963"/>
                <a:gd name="T59" fmla="*/ 58 h 964"/>
                <a:gd name="T60" fmla="*/ 315 w 963"/>
                <a:gd name="T61" fmla="*/ 29 h 964"/>
                <a:gd name="T62" fmla="*/ 385 w 963"/>
                <a:gd name="T63" fmla="*/ 10 h 964"/>
                <a:gd name="T64" fmla="*/ 456 w 963"/>
                <a:gd name="T65" fmla="*/ 1 h 964"/>
                <a:gd name="T66" fmla="*/ 507 w 963"/>
                <a:gd name="T67" fmla="*/ 1 h 964"/>
                <a:gd name="T68" fmla="*/ 578 w 963"/>
                <a:gd name="T69" fmla="*/ 10 h 964"/>
                <a:gd name="T70" fmla="*/ 647 w 963"/>
                <a:gd name="T71" fmla="*/ 29 h 964"/>
                <a:gd name="T72" fmla="*/ 711 w 963"/>
                <a:gd name="T73" fmla="*/ 58 h 964"/>
                <a:gd name="T74" fmla="*/ 769 w 963"/>
                <a:gd name="T75" fmla="*/ 95 h 964"/>
                <a:gd name="T76" fmla="*/ 822 w 963"/>
                <a:gd name="T77" fmla="*/ 141 h 964"/>
                <a:gd name="T78" fmla="*/ 867 w 963"/>
                <a:gd name="T79" fmla="*/ 193 h 964"/>
                <a:gd name="T80" fmla="*/ 905 w 963"/>
                <a:gd name="T81" fmla="*/ 252 h 964"/>
                <a:gd name="T82" fmla="*/ 934 w 963"/>
                <a:gd name="T83" fmla="*/ 316 h 964"/>
                <a:gd name="T84" fmla="*/ 954 w 963"/>
                <a:gd name="T85" fmla="*/ 384 h 964"/>
                <a:gd name="T86" fmla="*/ 963 w 963"/>
                <a:gd name="T87" fmla="*/ 457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3" h="964">
                  <a:moveTo>
                    <a:pt x="963" y="482"/>
                  </a:moveTo>
                  <a:lnTo>
                    <a:pt x="963" y="482"/>
                  </a:lnTo>
                  <a:lnTo>
                    <a:pt x="963" y="507"/>
                  </a:lnTo>
                  <a:lnTo>
                    <a:pt x="961" y="531"/>
                  </a:lnTo>
                  <a:lnTo>
                    <a:pt x="957" y="555"/>
                  </a:lnTo>
                  <a:lnTo>
                    <a:pt x="954" y="579"/>
                  </a:lnTo>
                  <a:lnTo>
                    <a:pt x="948" y="602"/>
                  </a:lnTo>
                  <a:lnTo>
                    <a:pt x="941" y="625"/>
                  </a:lnTo>
                  <a:lnTo>
                    <a:pt x="934" y="647"/>
                  </a:lnTo>
                  <a:lnTo>
                    <a:pt x="925" y="669"/>
                  </a:lnTo>
                  <a:lnTo>
                    <a:pt x="916" y="691"/>
                  </a:lnTo>
                  <a:lnTo>
                    <a:pt x="905" y="712"/>
                  </a:lnTo>
                  <a:lnTo>
                    <a:pt x="894" y="731"/>
                  </a:lnTo>
                  <a:lnTo>
                    <a:pt x="881" y="751"/>
                  </a:lnTo>
                  <a:lnTo>
                    <a:pt x="867" y="770"/>
                  </a:lnTo>
                  <a:lnTo>
                    <a:pt x="853" y="789"/>
                  </a:lnTo>
                  <a:lnTo>
                    <a:pt x="838" y="806"/>
                  </a:lnTo>
                  <a:lnTo>
                    <a:pt x="822" y="822"/>
                  </a:lnTo>
                  <a:lnTo>
                    <a:pt x="805" y="838"/>
                  </a:lnTo>
                  <a:lnTo>
                    <a:pt x="788" y="853"/>
                  </a:lnTo>
                  <a:lnTo>
                    <a:pt x="769" y="868"/>
                  </a:lnTo>
                  <a:lnTo>
                    <a:pt x="751" y="881"/>
                  </a:lnTo>
                  <a:lnTo>
                    <a:pt x="731" y="894"/>
                  </a:lnTo>
                  <a:lnTo>
                    <a:pt x="711" y="905"/>
                  </a:lnTo>
                  <a:lnTo>
                    <a:pt x="690" y="917"/>
                  </a:lnTo>
                  <a:lnTo>
                    <a:pt x="669" y="926"/>
                  </a:lnTo>
                  <a:lnTo>
                    <a:pt x="647" y="934"/>
                  </a:lnTo>
                  <a:lnTo>
                    <a:pt x="624" y="942"/>
                  </a:lnTo>
                  <a:lnTo>
                    <a:pt x="602" y="949"/>
                  </a:lnTo>
                  <a:lnTo>
                    <a:pt x="578" y="954"/>
                  </a:lnTo>
                  <a:lnTo>
                    <a:pt x="555" y="958"/>
                  </a:lnTo>
                  <a:lnTo>
                    <a:pt x="531" y="962"/>
                  </a:lnTo>
                  <a:lnTo>
                    <a:pt x="507" y="963"/>
                  </a:lnTo>
                  <a:lnTo>
                    <a:pt x="481" y="964"/>
                  </a:lnTo>
                  <a:lnTo>
                    <a:pt x="481" y="964"/>
                  </a:lnTo>
                  <a:lnTo>
                    <a:pt x="456" y="963"/>
                  </a:lnTo>
                  <a:lnTo>
                    <a:pt x="432" y="962"/>
                  </a:lnTo>
                  <a:lnTo>
                    <a:pt x="408" y="958"/>
                  </a:lnTo>
                  <a:lnTo>
                    <a:pt x="385" y="954"/>
                  </a:lnTo>
                  <a:lnTo>
                    <a:pt x="360" y="949"/>
                  </a:lnTo>
                  <a:lnTo>
                    <a:pt x="339" y="942"/>
                  </a:lnTo>
                  <a:lnTo>
                    <a:pt x="315" y="934"/>
                  </a:lnTo>
                  <a:lnTo>
                    <a:pt x="294" y="926"/>
                  </a:lnTo>
                  <a:lnTo>
                    <a:pt x="273" y="917"/>
                  </a:lnTo>
                  <a:lnTo>
                    <a:pt x="252" y="905"/>
                  </a:lnTo>
                  <a:lnTo>
                    <a:pt x="231" y="894"/>
                  </a:lnTo>
                  <a:lnTo>
                    <a:pt x="212" y="881"/>
                  </a:lnTo>
                  <a:lnTo>
                    <a:pt x="193" y="868"/>
                  </a:lnTo>
                  <a:lnTo>
                    <a:pt x="175" y="853"/>
                  </a:lnTo>
                  <a:lnTo>
                    <a:pt x="158" y="838"/>
                  </a:lnTo>
                  <a:lnTo>
                    <a:pt x="140" y="822"/>
                  </a:lnTo>
                  <a:lnTo>
                    <a:pt x="124" y="806"/>
                  </a:lnTo>
                  <a:lnTo>
                    <a:pt x="109" y="789"/>
                  </a:lnTo>
                  <a:lnTo>
                    <a:pt x="95" y="770"/>
                  </a:lnTo>
                  <a:lnTo>
                    <a:pt x="82" y="751"/>
                  </a:lnTo>
                  <a:lnTo>
                    <a:pt x="69" y="731"/>
                  </a:lnTo>
                  <a:lnTo>
                    <a:pt x="57" y="712"/>
                  </a:lnTo>
                  <a:lnTo>
                    <a:pt x="47" y="691"/>
                  </a:lnTo>
                  <a:lnTo>
                    <a:pt x="38" y="669"/>
                  </a:lnTo>
                  <a:lnTo>
                    <a:pt x="29" y="647"/>
                  </a:lnTo>
                  <a:lnTo>
                    <a:pt x="22" y="625"/>
                  </a:lnTo>
                  <a:lnTo>
                    <a:pt x="15" y="602"/>
                  </a:lnTo>
                  <a:lnTo>
                    <a:pt x="9" y="579"/>
                  </a:lnTo>
                  <a:lnTo>
                    <a:pt x="6" y="555"/>
                  </a:lnTo>
                  <a:lnTo>
                    <a:pt x="2" y="531"/>
                  </a:lnTo>
                  <a:lnTo>
                    <a:pt x="0" y="507"/>
                  </a:lnTo>
                  <a:lnTo>
                    <a:pt x="0" y="482"/>
                  </a:lnTo>
                  <a:lnTo>
                    <a:pt x="0" y="482"/>
                  </a:lnTo>
                  <a:lnTo>
                    <a:pt x="0" y="457"/>
                  </a:lnTo>
                  <a:lnTo>
                    <a:pt x="2" y="433"/>
                  </a:lnTo>
                  <a:lnTo>
                    <a:pt x="6" y="409"/>
                  </a:lnTo>
                  <a:lnTo>
                    <a:pt x="9" y="384"/>
                  </a:lnTo>
                  <a:lnTo>
                    <a:pt x="15" y="361"/>
                  </a:lnTo>
                  <a:lnTo>
                    <a:pt x="22" y="338"/>
                  </a:lnTo>
                  <a:lnTo>
                    <a:pt x="29" y="316"/>
                  </a:lnTo>
                  <a:lnTo>
                    <a:pt x="38" y="295"/>
                  </a:lnTo>
                  <a:lnTo>
                    <a:pt x="47" y="273"/>
                  </a:lnTo>
                  <a:lnTo>
                    <a:pt x="57" y="252"/>
                  </a:lnTo>
                  <a:lnTo>
                    <a:pt x="69" y="232"/>
                  </a:lnTo>
                  <a:lnTo>
                    <a:pt x="82" y="213"/>
                  </a:lnTo>
                  <a:lnTo>
                    <a:pt x="95" y="193"/>
                  </a:lnTo>
                  <a:lnTo>
                    <a:pt x="109" y="176"/>
                  </a:lnTo>
                  <a:lnTo>
                    <a:pt x="124" y="157"/>
                  </a:lnTo>
                  <a:lnTo>
                    <a:pt x="140" y="141"/>
                  </a:lnTo>
                  <a:lnTo>
                    <a:pt x="158" y="125"/>
                  </a:lnTo>
                  <a:lnTo>
                    <a:pt x="175" y="110"/>
                  </a:lnTo>
                  <a:lnTo>
                    <a:pt x="193" y="95"/>
                  </a:lnTo>
                  <a:lnTo>
                    <a:pt x="212" y="82"/>
                  </a:lnTo>
                  <a:lnTo>
                    <a:pt x="231" y="70"/>
                  </a:lnTo>
                  <a:lnTo>
                    <a:pt x="252" y="58"/>
                  </a:lnTo>
                  <a:lnTo>
                    <a:pt x="273" y="48"/>
                  </a:lnTo>
                  <a:lnTo>
                    <a:pt x="294" y="38"/>
                  </a:lnTo>
                  <a:lnTo>
                    <a:pt x="315" y="29"/>
                  </a:lnTo>
                  <a:lnTo>
                    <a:pt x="339" y="21"/>
                  </a:lnTo>
                  <a:lnTo>
                    <a:pt x="360" y="16"/>
                  </a:lnTo>
                  <a:lnTo>
                    <a:pt x="385" y="10"/>
                  </a:lnTo>
                  <a:lnTo>
                    <a:pt x="408" y="5"/>
                  </a:lnTo>
                  <a:lnTo>
                    <a:pt x="432" y="3"/>
                  </a:lnTo>
                  <a:lnTo>
                    <a:pt x="456" y="1"/>
                  </a:lnTo>
                  <a:lnTo>
                    <a:pt x="481" y="0"/>
                  </a:lnTo>
                  <a:lnTo>
                    <a:pt x="481" y="0"/>
                  </a:lnTo>
                  <a:lnTo>
                    <a:pt x="507" y="1"/>
                  </a:lnTo>
                  <a:lnTo>
                    <a:pt x="531" y="3"/>
                  </a:lnTo>
                  <a:lnTo>
                    <a:pt x="555" y="5"/>
                  </a:lnTo>
                  <a:lnTo>
                    <a:pt x="578" y="10"/>
                  </a:lnTo>
                  <a:lnTo>
                    <a:pt x="602" y="16"/>
                  </a:lnTo>
                  <a:lnTo>
                    <a:pt x="624" y="21"/>
                  </a:lnTo>
                  <a:lnTo>
                    <a:pt x="647" y="29"/>
                  </a:lnTo>
                  <a:lnTo>
                    <a:pt x="669" y="38"/>
                  </a:lnTo>
                  <a:lnTo>
                    <a:pt x="690" y="48"/>
                  </a:lnTo>
                  <a:lnTo>
                    <a:pt x="711" y="58"/>
                  </a:lnTo>
                  <a:lnTo>
                    <a:pt x="731" y="70"/>
                  </a:lnTo>
                  <a:lnTo>
                    <a:pt x="751" y="82"/>
                  </a:lnTo>
                  <a:lnTo>
                    <a:pt x="769" y="95"/>
                  </a:lnTo>
                  <a:lnTo>
                    <a:pt x="788" y="110"/>
                  </a:lnTo>
                  <a:lnTo>
                    <a:pt x="805" y="125"/>
                  </a:lnTo>
                  <a:lnTo>
                    <a:pt x="822" y="141"/>
                  </a:lnTo>
                  <a:lnTo>
                    <a:pt x="838" y="157"/>
                  </a:lnTo>
                  <a:lnTo>
                    <a:pt x="853" y="176"/>
                  </a:lnTo>
                  <a:lnTo>
                    <a:pt x="867" y="193"/>
                  </a:lnTo>
                  <a:lnTo>
                    <a:pt x="881" y="213"/>
                  </a:lnTo>
                  <a:lnTo>
                    <a:pt x="894" y="232"/>
                  </a:lnTo>
                  <a:lnTo>
                    <a:pt x="905" y="252"/>
                  </a:lnTo>
                  <a:lnTo>
                    <a:pt x="916" y="273"/>
                  </a:lnTo>
                  <a:lnTo>
                    <a:pt x="925" y="295"/>
                  </a:lnTo>
                  <a:lnTo>
                    <a:pt x="934" y="316"/>
                  </a:lnTo>
                  <a:lnTo>
                    <a:pt x="941" y="338"/>
                  </a:lnTo>
                  <a:lnTo>
                    <a:pt x="948" y="361"/>
                  </a:lnTo>
                  <a:lnTo>
                    <a:pt x="954" y="384"/>
                  </a:lnTo>
                  <a:lnTo>
                    <a:pt x="957" y="409"/>
                  </a:lnTo>
                  <a:lnTo>
                    <a:pt x="961" y="433"/>
                  </a:lnTo>
                  <a:lnTo>
                    <a:pt x="963" y="457"/>
                  </a:lnTo>
                  <a:lnTo>
                    <a:pt x="963" y="482"/>
                  </a:lnTo>
                  <a:lnTo>
                    <a:pt x="963" y="482"/>
                  </a:lnTo>
                  <a:close/>
                </a:path>
              </a:pathLst>
            </a:custGeom>
            <a:solidFill>
              <a:srgbClr val="FFCE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8"/>
            <p:cNvSpPr>
              <a:spLocks/>
            </p:cNvSpPr>
            <p:nvPr userDrawn="1"/>
          </p:nvSpPr>
          <p:spPr bwMode="auto">
            <a:xfrm>
              <a:off x="3673" y="1891"/>
              <a:ext cx="482" cy="482"/>
            </a:xfrm>
            <a:custGeom>
              <a:avLst/>
              <a:gdLst>
                <a:gd name="T0" fmla="*/ 963 w 965"/>
                <a:gd name="T1" fmla="*/ 507 h 964"/>
                <a:gd name="T2" fmla="*/ 954 w 965"/>
                <a:gd name="T3" fmla="*/ 579 h 964"/>
                <a:gd name="T4" fmla="*/ 935 w 965"/>
                <a:gd name="T5" fmla="*/ 647 h 964"/>
                <a:gd name="T6" fmla="*/ 906 w 965"/>
                <a:gd name="T7" fmla="*/ 712 h 964"/>
                <a:gd name="T8" fmla="*/ 869 w 965"/>
                <a:gd name="T9" fmla="*/ 770 h 964"/>
                <a:gd name="T10" fmla="*/ 823 w 965"/>
                <a:gd name="T11" fmla="*/ 822 h 964"/>
                <a:gd name="T12" fmla="*/ 771 w 965"/>
                <a:gd name="T13" fmla="*/ 868 h 964"/>
                <a:gd name="T14" fmla="*/ 712 w 965"/>
                <a:gd name="T15" fmla="*/ 905 h 964"/>
                <a:gd name="T16" fmla="*/ 648 w 965"/>
                <a:gd name="T17" fmla="*/ 934 h 964"/>
                <a:gd name="T18" fmla="*/ 580 w 965"/>
                <a:gd name="T19" fmla="*/ 954 h 964"/>
                <a:gd name="T20" fmla="*/ 507 w 965"/>
                <a:gd name="T21" fmla="*/ 963 h 964"/>
                <a:gd name="T22" fmla="*/ 458 w 965"/>
                <a:gd name="T23" fmla="*/ 963 h 964"/>
                <a:gd name="T24" fmla="*/ 385 w 965"/>
                <a:gd name="T25" fmla="*/ 954 h 964"/>
                <a:gd name="T26" fmla="*/ 317 w 965"/>
                <a:gd name="T27" fmla="*/ 934 h 964"/>
                <a:gd name="T28" fmla="*/ 253 w 965"/>
                <a:gd name="T29" fmla="*/ 905 h 964"/>
                <a:gd name="T30" fmla="*/ 194 w 965"/>
                <a:gd name="T31" fmla="*/ 868 h 964"/>
                <a:gd name="T32" fmla="*/ 142 w 965"/>
                <a:gd name="T33" fmla="*/ 822 h 964"/>
                <a:gd name="T34" fmla="*/ 97 w 965"/>
                <a:gd name="T35" fmla="*/ 770 h 964"/>
                <a:gd name="T36" fmla="*/ 59 w 965"/>
                <a:gd name="T37" fmla="*/ 712 h 964"/>
                <a:gd name="T38" fmla="*/ 30 w 965"/>
                <a:gd name="T39" fmla="*/ 647 h 964"/>
                <a:gd name="T40" fmla="*/ 11 w 965"/>
                <a:gd name="T41" fmla="*/ 579 h 964"/>
                <a:gd name="T42" fmla="*/ 1 w 965"/>
                <a:gd name="T43" fmla="*/ 507 h 964"/>
                <a:gd name="T44" fmla="*/ 1 w 965"/>
                <a:gd name="T45" fmla="*/ 457 h 964"/>
                <a:gd name="T46" fmla="*/ 11 w 965"/>
                <a:gd name="T47" fmla="*/ 384 h 964"/>
                <a:gd name="T48" fmla="*/ 30 w 965"/>
                <a:gd name="T49" fmla="*/ 316 h 964"/>
                <a:gd name="T50" fmla="*/ 59 w 965"/>
                <a:gd name="T51" fmla="*/ 252 h 964"/>
                <a:gd name="T52" fmla="*/ 97 w 965"/>
                <a:gd name="T53" fmla="*/ 193 h 964"/>
                <a:gd name="T54" fmla="*/ 142 w 965"/>
                <a:gd name="T55" fmla="*/ 141 h 964"/>
                <a:gd name="T56" fmla="*/ 194 w 965"/>
                <a:gd name="T57" fmla="*/ 95 h 964"/>
                <a:gd name="T58" fmla="*/ 253 w 965"/>
                <a:gd name="T59" fmla="*/ 58 h 964"/>
                <a:gd name="T60" fmla="*/ 317 w 965"/>
                <a:gd name="T61" fmla="*/ 29 h 964"/>
                <a:gd name="T62" fmla="*/ 385 w 965"/>
                <a:gd name="T63" fmla="*/ 10 h 964"/>
                <a:gd name="T64" fmla="*/ 458 w 965"/>
                <a:gd name="T65" fmla="*/ 1 h 964"/>
                <a:gd name="T66" fmla="*/ 507 w 965"/>
                <a:gd name="T67" fmla="*/ 1 h 964"/>
                <a:gd name="T68" fmla="*/ 580 w 965"/>
                <a:gd name="T69" fmla="*/ 10 h 964"/>
                <a:gd name="T70" fmla="*/ 648 w 965"/>
                <a:gd name="T71" fmla="*/ 29 h 964"/>
                <a:gd name="T72" fmla="*/ 712 w 965"/>
                <a:gd name="T73" fmla="*/ 58 h 964"/>
                <a:gd name="T74" fmla="*/ 771 w 965"/>
                <a:gd name="T75" fmla="*/ 95 h 964"/>
                <a:gd name="T76" fmla="*/ 823 w 965"/>
                <a:gd name="T77" fmla="*/ 141 h 964"/>
                <a:gd name="T78" fmla="*/ 869 w 965"/>
                <a:gd name="T79" fmla="*/ 193 h 964"/>
                <a:gd name="T80" fmla="*/ 906 w 965"/>
                <a:gd name="T81" fmla="*/ 252 h 964"/>
                <a:gd name="T82" fmla="*/ 935 w 965"/>
                <a:gd name="T83" fmla="*/ 316 h 964"/>
                <a:gd name="T84" fmla="*/ 954 w 965"/>
                <a:gd name="T85" fmla="*/ 384 h 964"/>
                <a:gd name="T86" fmla="*/ 963 w 965"/>
                <a:gd name="T87" fmla="*/ 457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5" h="964">
                  <a:moveTo>
                    <a:pt x="965" y="482"/>
                  </a:moveTo>
                  <a:lnTo>
                    <a:pt x="965" y="482"/>
                  </a:lnTo>
                  <a:lnTo>
                    <a:pt x="963" y="507"/>
                  </a:lnTo>
                  <a:lnTo>
                    <a:pt x="962" y="531"/>
                  </a:lnTo>
                  <a:lnTo>
                    <a:pt x="959" y="555"/>
                  </a:lnTo>
                  <a:lnTo>
                    <a:pt x="954" y="579"/>
                  </a:lnTo>
                  <a:lnTo>
                    <a:pt x="950" y="602"/>
                  </a:lnTo>
                  <a:lnTo>
                    <a:pt x="943" y="625"/>
                  </a:lnTo>
                  <a:lnTo>
                    <a:pt x="935" y="647"/>
                  </a:lnTo>
                  <a:lnTo>
                    <a:pt x="927" y="669"/>
                  </a:lnTo>
                  <a:lnTo>
                    <a:pt x="917" y="691"/>
                  </a:lnTo>
                  <a:lnTo>
                    <a:pt x="906" y="712"/>
                  </a:lnTo>
                  <a:lnTo>
                    <a:pt x="894" y="731"/>
                  </a:lnTo>
                  <a:lnTo>
                    <a:pt x="882" y="751"/>
                  </a:lnTo>
                  <a:lnTo>
                    <a:pt x="869" y="770"/>
                  </a:lnTo>
                  <a:lnTo>
                    <a:pt x="854" y="789"/>
                  </a:lnTo>
                  <a:lnTo>
                    <a:pt x="839" y="806"/>
                  </a:lnTo>
                  <a:lnTo>
                    <a:pt x="823" y="822"/>
                  </a:lnTo>
                  <a:lnTo>
                    <a:pt x="807" y="838"/>
                  </a:lnTo>
                  <a:lnTo>
                    <a:pt x="789" y="853"/>
                  </a:lnTo>
                  <a:lnTo>
                    <a:pt x="771" y="868"/>
                  </a:lnTo>
                  <a:lnTo>
                    <a:pt x="751" y="881"/>
                  </a:lnTo>
                  <a:lnTo>
                    <a:pt x="732" y="894"/>
                  </a:lnTo>
                  <a:lnTo>
                    <a:pt x="712" y="905"/>
                  </a:lnTo>
                  <a:lnTo>
                    <a:pt x="692" y="917"/>
                  </a:lnTo>
                  <a:lnTo>
                    <a:pt x="670" y="926"/>
                  </a:lnTo>
                  <a:lnTo>
                    <a:pt x="648" y="934"/>
                  </a:lnTo>
                  <a:lnTo>
                    <a:pt x="626" y="942"/>
                  </a:lnTo>
                  <a:lnTo>
                    <a:pt x="603" y="949"/>
                  </a:lnTo>
                  <a:lnTo>
                    <a:pt x="580" y="954"/>
                  </a:lnTo>
                  <a:lnTo>
                    <a:pt x="556" y="958"/>
                  </a:lnTo>
                  <a:lnTo>
                    <a:pt x="531" y="962"/>
                  </a:lnTo>
                  <a:lnTo>
                    <a:pt x="507" y="963"/>
                  </a:lnTo>
                  <a:lnTo>
                    <a:pt x="483" y="964"/>
                  </a:lnTo>
                  <a:lnTo>
                    <a:pt x="483" y="964"/>
                  </a:lnTo>
                  <a:lnTo>
                    <a:pt x="458" y="963"/>
                  </a:lnTo>
                  <a:lnTo>
                    <a:pt x="433" y="962"/>
                  </a:lnTo>
                  <a:lnTo>
                    <a:pt x="409" y="958"/>
                  </a:lnTo>
                  <a:lnTo>
                    <a:pt x="385" y="954"/>
                  </a:lnTo>
                  <a:lnTo>
                    <a:pt x="362" y="949"/>
                  </a:lnTo>
                  <a:lnTo>
                    <a:pt x="339" y="942"/>
                  </a:lnTo>
                  <a:lnTo>
                    <a:pt x="317" y="934"/>
                  </a:lnTo>
                  <a:lnTo>
                    <a:pt x="295" y="926"/>
                  </a:lnTo>
                  <a:lnTo>
                    <a:pt x="273" y="917"/>
                  </a:lnTo>
                  <a:lnTo>
                    <a:pt x="253" y="905"/>
                  </a:lnTo>
                  <a:lnTo>
                    <a:pt x="233" y="894"/>
                  </a:lnTo>
                  <a:lnTo>
                    <a:pt x="213" y="881"/>
                  </a:lnTo>
                  <a:lnTo>
                    <a:pt x="194" y="868"/>
                  </a:lnTo>
                  <a:lnTo>
                    <a:pt x="177" y="853"/>
                  </a:lnTo>
                  <a:lnTo>
                    <a:pt x="158" y="838"/>
                  </a:lnTo>
                  <a:lnTo>
                    <a:pt x="142" y="822"/>
                  </a:lnTo>
                  <a:lnTo>
                    <a:pt x="126" y="806"/>
                  </a:lnTo>
                  <a:lnTo>
                    <a:pt x="111" y="789"/>
                  </a:lnTo>
                  <a:lnTo>
                    <a:pt x="97" y="770"/>
                  </a:lnTo>
                  <a:lnTo>
                    <a:pt x="83" y="751"/>
                  </a:lnTo>
                  <a:lnTo>
                    <a:pt x="71" y="731"/>
                  </a:lnTo>
                  <a:lnTo>
                    <a:pt x="59" y="712"/>
                  </a:lnTo>
                  <a:lnTo>
                    <a:pt x="49" y="691"/>
                  </a:lnTo>
                  <a:lnTo>
                    <a:pt x="38" y="669"/>
                  </a:lnTo>
                  <a:lnTo>
                    <a:pt x="30" y="647"/>
                  </a:lnTo>
                  <a:lnTo>
                    <a:pt x="22" y="625"/>
                  </a:lnTo>
                  <a:lnTo>
                    <a:pt x="16" y="602"/>
                  </a:lnTo>
                  <a:lnTo>
                    <a:pt x="11" y="579"/>
                  </a:lnTo>
                  <a:lnTo>
                    <a:pt x="6" y="555"/>
                  </a:lnTo>
                  <a:lnTo>
                    <a:pt x="4" y="531"/>
                  </a:lnTo>
                  <a:lnTo>
                    <a:pt x="1" y="507"/>
                  </a:lnTo>
                  <a:lnTo>
                    <a:pt x="0" y="482"/>
                  </a:lnTo>
                  <a:lnTo>
                    <a:pt x="0" y="482"/>
                  </a:lnTo>
                  <a:lnTo>
                    <a:pt x="1" y="457"/>
                  </a:lnTo>
                  <a:lnTo>
                    <a:pt x="4" y="433"/>
                  </a:lnTo>
                  <a:lnTo>
                    <a:pt x="6" y="409"/>
                  </a:lnTo>
                  <a:lnTo>
                    <a:pt x="11" y="384"/>
                  </a:lnTo>
                  <a:lnTo>
                    <a:pt x="16" y="361"/>
                  </a:lnTo>
                  <a:lnTo>
                    <a:pt x="22" y="338"/>
                  </a:lnTo>
                  <a:lnTo>
                    <a:pt x="30" y="316"/>
                  </a:lnTo>
                  <a:lnTo>
                    <a:pt x="38" y="295"/>
                  </a:lnTo>
                  <a:lnTo>
                    <a:pt x="49" y="273"/>
                  </a:lnTo>
                  <a:lnTo>
                    <a:pt x="59" y="252"/>
                  </a:lnTo>
                  <a:lnTo>
                    <a:pt x="71" y="232"/>
                  </a:lnTo>
                  <a:lnTo>
                    <a:pt x="83" y="213"/>
                  </a:lnTo>
                  <a:lnTo>
                    <a:pt x="97" y="193"/>
                  </a:lnTo>
                  <a:lnTo>
                    <a:pt x="111" y="176"/>
                  </a:lnTo>
                  <a:lnTo>
                    <a:pt x="126" y="157"/>
                  </a:lnTo>
                  <a:lnTo>
                    <a:pt x="142" y="141"/>
                  </a:lnTo>
                  <a:lnTo>
                    <a:pt x="158" y="125"/>
                  </a:lnTo>
                  <a:lnTo>
                    <a:pt x="177" y="110"/>
                  </a:lnTo>
                  <a:lnTo>
                    <a:pt x="194" y="95"/>
                  </a:lnTo>
                  <a:lnTo>
                    <a:pt x="213" y="82"/>
                  </a:lnTo>
                  <a:lnTo>
                    <a:pt x="233" y="70"/>
                  </a:lnTo>
                  <a:lnTo>
                    <a:pt x="253" y="58"/>
                  </a:lnTo>
                  <a:lnTo>
                    <a:pt x="273" y="48"/>
                  </a:lnTo>
                  <a:lnTo>
                    <a:pt x="295" y="38"/>
                  </a:lnTo>
                  <a:lnTo>
                    <a:pt x="317" y="29"/>
                  </a:lnTo>
                  <a:lnTo>
                    <a:pt x="339" y="21"/>
                  </a:lnTo>
                  <a:lnTo>
                    <a:pt x="362" y="16"/>
                  </a:lnTo>
                  <a:lnTo>
                    <a:pt x="385" y="10"/>
                  </a:lnTo>
                  <a:lnTo>
                    <a:pt x="409" y="5"/>
                  </a:lnTo>
                  <a:lnTo>
                    <a:pt x="433" y="3"/>
                  </a:lnTo>
                  <a:lnTo>
                    <a:pt x="458" y="1"/>
                  </a:lnTo>
                  <a:lnTo>
                    <a:pt x="483" y="0"/>
                  </a:lnTo>
                  <a:lnTo>
                    <a:pt x="483" y="0"/>
                  </a:lnTo>
                  <a:lnTo>
                    <a:pt x="507" y="1"/>
                  </a:lnTo>
                  <a:lnTo>
                    <a:pt x="531" y="3"/>
                  </a:lnTo>
                  <a:lnTo>
                    <a:pt x="556" y="5"/>
                  </a:lnTo>
                  <a:lnTo>
                    <a:pt x="580" y="10"/>
                  </a:lnTo>
                  <a:lnTo>
                    <a:pt x="603" y="16"/>
                  </a:lnTo>
                  <a:lnTo>
                    <a:pt x="626" y="21"/>
                  </a:lnTo>
                  <a:lnTo>
                    <a:pt x="648" y="29"/>
                  </a:lnTo>
                  <a:lnTo>
                    <a:pt x="670" y="38"/>
                  </a:lnTo>
                  <a:lnTo>
                    <a:pt x="692" y="48"/>
                  </a:lnTo>
                  <a:lnTo>
                    <a:pt x="712" y="58"/>
                  </a:lnTo>
                  <a:lnTo>
                    <a:pt x="732" y="70"/>
                  </a:lnTo>
                  <a:lnTo>
                    <a:pt x="751" y="82"/>
                  </a:lnTo>
                  <a:lnTo>
                    <a:pt x="771" y="95"/>
                  </a:lnTo>
                  <a:lnTo>
                    <a:pt x="789" y="110"/>
                  </a:lnTo>
                  <a:lnTo>
                    <a:pt x="807" y="125"/>
                  </a:lnTo>
                  <a:lnTo>
                    <a:pt x="823" y="141"/>
                  </a:lnTo>
                  <a:lnTo>
                    <a:pt x="839" y="157"/>
                  </a:lnTo>
                  <a:lnTo>
                    <a:pt x="854" y="176"/>
                  </a:lnTo>
                  <a:lnTo>
                    <a:pt x="869" y="193"/>
                  </a:lnTo>
                  <a:lnTo>
                    <a:pt x="882" y="213"/>
                  </a:lnTo>
                  <a:lnTo>
                    <a:pt x="894" y="232"/>
                  </a:lnTo>
                  <a:lnTo>
                    <a:pt x="906" y="252"/>
                  </a:lnTo>
                  <a:lnTo>
                    <a:pt x="917" y="273"/>
                  </a:lnTo>
                  <a:lnTo>
                    <a:pt x="927" y="295"/>
                  </a:lnTo>
                  <a:lnTo>
                    <a:pt x="935" y="316"/>
                  </a:lnTo>
                  <a:lnTo>
                    <a:pt x="943" y="338"/>
                  </a:lnTo>
                  <a:lnTo>
                    <a:pt x="950" y="361"/>
                  </a:lnTo>
                  <a:lnTo>
                    <a:pt x="954" y="384"/>
                  </a:lnTo>
                  <a:lnTo>
                    <a:pt x="959" y="409"/>
                  </a:lnTo>
                  <a:lnTo>
                    <a:pt x="962" y="433"/>
                  </a:lnTo>
                  <a:lnTo>
                    <a:pt x="963" y="457"/>
                  </a:lnTo>
                  <a:lnTo>
                    <a:pt x="965" y="482"/>
                  </a:lnTo>
                  <a:lnTo>
                    <a:pt x="965" y="482"/>
                  </a:lnTo>
                  <a:close/>
                </a:path>
              </a:pathLst>
            </a:custGeom>
            <a:solidFill>
              <a:srgbClr val="FFCE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9"/>
            <p:cNvSpPr>
              <a:spLocks noEditPoints="1"/>
            </p:cNvSpPr>
            <p:nvPr userDrawn="1"/>
          </p:nvSpPr>
          <p:spPr bwMode="auto">
            <a:xfrm>
              <a:off x="2672" y="1966"/>
              <a:ext cx="198" cy="198"/>
            </a:xfrm>
            <a:custGeom>
              <a:avLst/>
              <a:gdLst>
                <a:gd name="T0" fmla="*/ 179 w 396"/>
                <a:gd name="T1" fmla="*/ 396 h 397"/>
                <a:gd name="T2" fmla="*/ 122 w 396"/>
                <a:gd name="T3" fmla="*/ 382 h 397"/>
                <a:gd name="T4" fmla="*/ 73 w 396"/>
                <a:gd name="T5" fmla="*/ 352 h 397"/>
                <a:gd name="T6" fmla="*/ 45 w 396"/>
                <a:gd name="T7" fmla="*/ 324 h 397"/>
                <a:gd name="T8" fmla="*/ 15 w 396"/>
                <a:gd name="T9" fmla="*/ 273 h 397"/>
                <a:gd name="T10" fmla="*/ 1 w 396"/>
                <a:gd name="T11" fmla="*/ 218 h 397"/>
                <a:gd name="T12" fmla="*/ 4 w 396"/>
                <a:gd name="T13" fmla="*/ 160 h 397"/>
                <a:gd name="T14" fmla="*/ 23 w 396"/>
                <a:gd name="T15" fmla="*/ 106 h 397"/>
                <a:gd name="T16" fmla="*/ 58 w 396"/>
                <a:gd name="T17" fmla="*/ 59 h 397"/>
                <a:gd name="T18" fmla="*/ 89 w 396"/>
                <a:gd name="T19" fmla="*/ 34 h 397"/>
                <a:gd name="T20" fmla="*/ 141 w 396"/>
                <a:gd name="T21" fmla="*/ 10 h 397"/>
                <a:gd name="T22" fmla="*/ 198 w 396"/>
                <a:gd name="T23" fmla="*/ 0 h 397"/>
                <a:gd name="T24" fmla="*/ 237 w 396"/>
                <a:gd name="T25" fmla="*/ 4 h 397"/>
                <a:gd name="T26" fmla="*/ 292 w 396"/>
                <a:gd name="T27" fmla="*/ 23 h 397"/>
                <a:gd name="T28" fmla="*/ 339 w 396"/>
                <a:gd name="T29" fmla="*/ 59 h 397"/>
                <a:gd name="T30" fmla="*/ 364 w 396"/>
                <a:gd name="T31" fmla="*/ 89 h 397"/>
                <a:gd name="T32" fmla="*/ 388 w 396"/>
                <a:gd name="T33" fmla="*/ 142 h 397"/>
                <a:gd name="T34" fmla="*/ 396 w 396"/>
                <a:gd name="T35" fmla="*/ 199 h 397"/>
                <a:gd name="T36" fmla="*/ 388 w 396"/>
                <a:gd name="T37" fmla="*/ 255 h 397"/>
                <a:gd name="T38" fmla="*/ 364 w 396"/>
                <a:gd name="T39" fmla="*/ 308 h 397"/>
                <a:gd name="T40" fmla="*/ 339 w 396"/>
                <a:gd name="T41" fmla="*/ 339 h 397"/>
                <a:gd name="T42" fmla="*/ 292 w 396"/>
                <a:gd name="T43" fmla="*/ 374 h 397"/>
                <a:gd name="T44" fmla="*/ 237 w 396"/>
                <a:gd name="T45" fmla="*/ 393 h 397"/>
                <a:gd name="T46" fmla="*/ 198 w 396"/>
                <a:gd name="T47" fmla="*/ 397 h 397"/>
                <a:gd name="T48" fmla="*/ 180 w 396"/>
                <a:gd name="T49" fmla="*/ 12 h 397"/>
                <a:gd name="T50" fmla="*/ 127 w 396"/>
                <a:gd name="T51" fmla="*/ 26 h 397"/>
                <a:gd name="T52" fmla="*/ 80 w 396"/>
                <a:gd name="T53" fmla="*/ 53 h 397"/>
                <a:gd name="T54" fmla="*/ 53 w 396"/>
                <a:gd name="T55" fmla="*/ 80 h 397"/>
                <a:gd name="T56" fmla="*/ 24 w 396"/>
                <a:gd name="T57" fmla="*/ 128 h 397"/>
                <a:gd name="T58" fmla="*/ 12 w 396"/>
                <a:gd name="T59" fmla="*/ 181 h 397"/>
                <a:gd name="T60" fmla="*/ 14 w 396"/>
                <a:gd name="T61" fmla="*/ 234 h 397"/>
                <a:gd name="T62" fmla="*/ 32 w 396"/>
                <a:gd name="T63" fmla="*/ 286 h 397"/>
                <a:gd name="T64" fmla="*/ 66 w 396"/>
                <a:gd name="T65" fmla="*/ 331 h 397"/>
                <a:gd name="T66" fmla="*/ 95 w 396"/>
                <a:gd name="T67" fmla="*/ 355 h 397"/>
                <a:gd name="T68" fmla="*/ 144 w 396"/>
                <a:gd name="T69" fmla="*/ 378 h 397"/>
                <a:gd name="T70" fmla="*/ 198 w 396"/>
                <a:gd name="T71" fmla="*/ 386 h 397"/>
                <a:gd name="T72" fmla="*/ 235 w 396"/>
                <a:gd name="T73" fmla="*/ 383 h 397"/>
                <a:gd name="T74" fmla="*/ 287 w 396"/>
                <a:gd name="T75" fmla="*/ 364 h 397"/>
                <a:gd name="T76" fmla="*/ 331 w 396"/>
                <a:gd name="T77" fmla="*/ 331 h 397"/>
                <a:gd name="T78" fmla="*/ 355 w 396"/>
                <a:gd name="T79" fmla="*/ 302 h 397"/>
                <a:gd name="T80" fmla="*/ 378 w 396"/>
                <a:gd name="T81" fmla="*/ 253 h 397"/>
                <a:gd name="T82" fmla="*/ 386 w 396"/>
                <a:gd name="T83" fmla="*/ 199 h 397"/>
                <a:gd name="T84" fmla="*/ 378 w 396"/>
                <a:gd name="T85" fmla="*/ 146 h 397"/>
                <a:gd name="T86" fmla="*/ 355 w 396"/>
                <a:gd name="T87" fmla="*/ 96 h 397"/>
                <a:gd name="T88" fmla="*/ 331 w 396"/>
                <a:gd name="T89" fmla="*/ 66 h 397"/>
                <a:gd name="T90" fmla="*/ 287 w 396"/>
                <a:gd name="T91" fmla="*/ 34 h 397"/>
                <a:gd name="T92" fmla="*/ 235 w 396"/>
                <a:gd name="T93" fmla="*/ 15 h 397"/>
                <a:gd name="T94" fmla="*/ 198 w 396"/>
                <a:gd name="T95" fmla="*/ 11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96" h="397">
                  <a:moveTo>
                    <a:pt x="198" y="397"/>
                  </a:moveTo>
                  <a:lnTo>
                    <a:pt x="198" y="397"/>
                  </a:lnTo>
                  <a:lnTo>
                    <a:pt x="179" y="396"/>
                  </a:lnTo>
                  <a:lnTo>
                    <a:pt x="159" y="393"/>
                  </a:lnTo>
                  <a:lnTo>
                    <a:pt x="141" y="389"/>
                  </a:lnTo>
                  <a:lnTo>
                    <a:pt x="122" y="382"/>
                  </a:lnTo>
                  <a:lnTo>
                    <a:pt x="105" y="374"/>
                  </a:lnTo>
                  <a:lnTo>
                    <a:pt x="89" y="363"/>
                  </a:lnTo>
                  <a:lnTo>
                    <a:pt x="73" y="352"/>
                  </a:lnTo>
                  <a:lnTo>
                    <a:pt x="58" y="339"/>
                  </a:lnTo>
                  <a:lnTo>
                    <a:pt x="58" y="339"/>
                  </a:lnTo>
                  <a:lnTo>
                    <a:pt x="45" y="324"/>
                  </a:lnTo>
                  <a:lnTo>
                    <a:pt x="32" y="308"/>
                  </a:lnTo>
                  <a:lnTo>
                    <a:pt x="23" y="291"/>
                  </a:lnTo>
                  <a:lnTo>
                    <a:pt x="15" y="273"/>
                  </a:lnTo>
                  <a:lnTo>
                    <a:pt x="8" y="255"/>
                  </a:lnTo>
                  <a:lnTo>
                    <a:pt x="4" y="237"/>
                  </a:lnTo>
                  <a:lnTo>
                    <a:pt x="1" y="218"/>
                  </a:lnTo>
                  <a:lnTo>
                    <a:pt x="0" y="199"/>
                  </a:lnTo>
                  <a:lnTo>
                    <a:pt x="1" y="180"/>
                  </a:lnTo>
                  <a:lnTo>
                    <a:pt x="4" y="160"/>
                  </a:lnTo>
                  <a:lnTo>
                    <a:pt x="8" y="142"/>
                  </a:lnTo>
                  <a:lnTo>
                    <a:pt x="15" y="124"/>
                  </a:lnTo>
                  <a:lnTo>
                    <a:pt x="23" y="106"/>
                  </a:lnTo>
                  <a:lnTo>
                    <a:pt x="32" y="89"/>
                  </a:lnTo>
                  <a:lnTo>
                    <a:pt x="45" y="74"/>
                  </a:lnTo>
                  <a:lnTo>
                    <a:pt x="58" y="59"/>
                  </a:lnTo>
                  <a:lnTo>
                    <a:pt x="58" y="59"/>
                  </a:lnTo>
                  <a:lnTo>
                    <a:pt x="73" y="45"/>
                  </a:lnTo>
                  <a:lnTo>
                    <a:pt x="89" y="34"/>
                  </a:lnTo>
                  <a:lnTo>
                    <a:pt x="105" y="23"/>
                  </a:lnTo>
                  <a:lnTo>
                    <a:pt x="122" y="15"/>
                  </a:lnTo>
                  <a:lnTo>
                    <a:pt x="141" y="10"/>
                  </a:lnTo>
                  <a:lnTo>
                    <a:pt x="159" y="4"/>
                  </a:lnTo>
                  <a:lnTo>
                    <a:pt x="179" y="1"/>
                  </a:lnTo>
                  <a:lnTo>
                    <a:pt x="198" y="0"/>
                  </a:lnTo>
                  <a:lnTo>
                    <a:pt x="198" y="0"/>
                  </a:lnTo>
                  <a:lnTo>
                    <a:pt x="218" y="1"/>
                  </a:lnTo>
                  <a:lnTo>
                    <a:pt x="237" y="4"/>
                  </a:lnTo>
                  <a:lnTo>
                    <a:pt x="256" y="10"/>
                  </a:lnTo>
                  <a:lnTo>
                    <a:pt x="274" y="15"/>
                  </a:lnTo>
                  <a:lnTo>
                    <a:pt x="292" y="23"/>
                  </a:lnTo>
                  <a:lnTo>
                    <a:pt x="309" y="34"/>
                  </a:lnTo>
                  <a:lnTo>
                    <a:pt x="324" y="45"/>
                  </a:lnTo>
                  <a:lnTo>
                    <a:pt x="339" y="59"/>
                  </a:lnTo>
                  <a:lnTo>
                    <a:pt x="339" y="59"/>
                  </a:lnTo>
                  <a:lnTo>
                    <a:pt x="353" y="74"/>
                  </a:lnTo>
                  <a:lnTo>
                    <a:pt x="364" y="89"/>
                  </a:lnTo>
                  <a:lnTo>
                    <a:pt x="373" y="106"/>
                  </a:lnTo>
                  <a:lnTo>
                    <a:pt x="383" y="124"/>
                  </a:lnTo>
                  <a:lnTo>
                    <a:pt x="388" y="142"/>
                  </a:lnTo>
                  <a:lnTo>
                    <a:pt x="393" y="160"/>
                  </a:lnTo>
                  <a:lnTo>
                    <a:pt x="395" y="180"/>
                  </a:lnTo>
                  <a:lnTo>
                    <a:pt x="396" y="199"/>
                  </a:lnTo>
                  <a:lnTo>
                    <a:pt x="395" y="218"/>
                  </a:lnTo>
                  <a:lnTo>
                    <a:pt x="393" y="237"/>
                  </a:lnTo>
                  <a:lnTo>
                    <a:pt x="388" y="255"/>
                  </a:lnTo>
                  <a:lnTo>
                    <a:pt x="383" y="273"/>
                  </a:lnTo>
                  <a:lnTo>
                    <a:pt x="373" y="291"/>
                  </a:lnTo>
                  <a:lnTo>
                    <a:pt x="364" y="308"/>
                  </a:lnTo>
                  <a:lnTo>
                    <a:pt x="353" y="324"/>
                  </a:lnTo>
                  <a:lnTo>
                    <a:pt x="339" y="339"/>
                  </a:lnTo>
                  <a:lnTo>
                    <a:pt x="339" y="339"/>
                  </a:lnTo>
                  <a:lnTo>
                    <a:pt x="324" y="352"/>
                  </a:lnTo>
                  <a:lnTo>
                    <a:pt x="309" y="363"/>
                  </a:lnTo>
                  <a:lnTo>
                    <a:pt x="292" y="374"/>
                  </a:lnTo>
                  <a:lnTo>
                    <a:pt x="274" y="382"/>
                  </a:lnTo>
                  <a:lnTo>
                    <a:pt x="256" y="389"/>
                  </a:lnTo>
                  <a:lnTo>
                    <a:pt x="237" y="393"/>
                  </a:lnTo>
                  <a:lnTo>
                    <a:pt x="218" y="396"/>
                  </a:lnTo>
                  <a:lnTo>
                    <a:pt x="198" y="397"/>
                  </a:lnTo>
                  <a:lnTo>
                    <a:pt x="198" y="397"/>
                  </a:lnTo>
                  <a:close/>
                  <a:moveTo>
                    <a:pt x="198" y="11"/>
                  </a:moveTo>
                  <a:lnTo>
                    <a:pt x="198" y="11"/>
                  </a:lnTo>
                  <a:lnTo>
                    <a:pt x="180" y="12"/>
                  </a:lnTo>
                  <a:lnTo>
                    <a:pt x="161" y="15"/>
                  </a:lnTo>
                  <a:lnTo>
                    <a:pt x="144" y="19"/>
                  </a:lnTo>
                  <a:lnTo>
                    <a:pt x="127" y="26"/>
                  </a:lnTo>
                  <a:lnTo>
                    <a:pt x="111" y="34"/>
                  </a:lnTo>
                  <a:lnTo>
                    <a:pt x="95" y="43"/>
                  </a:lnTo>
                  <a:lnTo>
                    <a:pt x="80" y="53"/>
                  </a:lnTo>
                  <a:lnTo>
                    <a:pt x="66" y="66"/>
                  </a:lnTo>
                  <a:lnTo>
                    <a:pt x="66" y="66"/>
                  </a:lnTo>
                  <a:lnTo>
                    <a:pt x="53" y="80"/>
                  </a:lnTo>
                  <a:lnTo>
                    <a:pt x="42" y="96"/>
                  </a:lnTo>
                  <a:lnTo>
                    <a:pt x="32" y="111"/>
                  </a:lnTo>
                  <a:lnTo>
                    <a:pt x="24" y="128"/>
                  </a:lnTo>
                  <a:lnTo>
                    <a:pt x="19" y="146"/>
                  </a:lnTo>
                  <a:lnTo>
                    <a:pt x="14" y="163"/>
                  </a:lnTo>
                  <a:lnTo>
                    <a:pt x="12" y="181"/>
                  </a:lnTo>
                  <a:lnTo>
                    <a:pt x="12" y="199"/>
                  </a:lnTo>
                  <a:lnTo>
                    <a:pt x="12" y="217"/>
                  </a:lnTo>
                  <a:lnTo>
                    <a:pt x="14" y="234"/>
                  </a:lnTo>
                  <a:lnTo>
                    <a:pt x="19" y="253"/>
                  </a:lnTo>
                  <a:lnTo>
                    <a:pt x="24" y="269"/>
                  </a:lnTo>
                  <a:lnTo>
                    <a:pt x="32" y="286"/>
                  </a:lnTo>
                  <a:lnTo>
                    <a:pt x="42" y="302"/>
                  </a:lnTo>
                  <a:lnTo>
                    <a:pt x="53" y="317"/>
                  </a:lnTo>
                  <a:lnTo>
                    <a:pt x="66" y="331"/>
                  </a:lnTo>
                  <a:lnTo>
                    <a:pt x="66" y="331"/>
                  </a:lnTo>
                  <a:lnTo>
                    <a:pt x="80" y="344"/>
                  </a:lnTo>
                  <a:lnTo>
                    <a:pt x="95" y="355"/>
                  </a:lnTo>
                  <a:lnTo>
                    <a:pt x="111" y="364"/>
                  </a:lnTo>
                  <a:lnTo>
                    <a:pt x="127" y="372"/>
                  </a:lnTo>
                  <a:lnTo>
                    <a:pt x="144" y="378"/>
                  </a:lnTo>
                  <a:lnTo>
                    <a:pt x="161" y="383"/>
                  </a:lnTo>
                  <a:lnTo>
                    <a:pt x="180" y="385"/>
                  </a:lnTo>
                  <a:lnTo>
                    <a:pt x="198" y="386"/>
                  </a:lnTo>
                  <a:lnTo>
                    <a:pt x="198" y="386"/>
                  </a:lnTo>
                  <a:lnTo>
                    <a:pt x="217" y="385"/>
                  </a:lnTo>
                  <a:lnTo>
                    <a:pt x="235" y="383"/>
                  </a:lnTo>
                  <a:lnTo>
                    <a:pt x="254" y="378"/>
                  </a:lnTo>
                  <a:lnTo>
                    <a:pt x="270" y="372"/>
                  </a:lnTo>
                  <a:lnTo>
                    <a:pt x="287" y="364"/>
                  </a:lnTo>
                  <a:lnTo>
                    <a:pt x="302" y="355"/>
                  </a:lnTo>
                  <a:lnTo>
                    <a:pt x="317" y="344"/>
                  </a:lnTo>
                  <a:lnTo>
                    <a:pt x="331" y="331"/>
                  </a:lnTo>
                  <a:lnTo>
                    <a:pt x="331" y="331"/>
                  </a:lnTo>
                  <a:lnTo>
                    <a:pt x="343" y="317"/>
                  </a:lnTo>
                  <a:lnTo>
                    <a:pt x="355" y="302"/>
                  </a:lnTo>
                  <a:lnTo>
                    <a:pt x="364" y="286"/>
                  </a:lnTo>
                  <a:lnTo>
                    <a:pt x="372" y="269"/>
                  </a:lnTo>
                  <a:lnTo>
                    <a:pt x="378" y="253"/>
                  </a:lnTo>
                  <a:lnTo>
                    <a:pt x="383" y="234"/>
                  </a:lnTo>
                  <a:lnTo>
                    <a:pt x="385" y="217"/>
                  </a:lnTo>
                  <a:lnTo>
                    <a:pt x="386" y="199"/>
                  </a:lnTo>
                  <a:lnTo>
                    <a:pt x="385" y="181"/>
                  </a:lnTo>
                  <a:lnTo>
                    <a:pt x="383" y="163"/>
                  </a:lnTo>
                  <a:lnTo>
                    <a:pt x="378" y="146"/>
                  </a:lnTo>
                  <a:lnTo>
                    <a:pt x="372" y="128"/>
                  </a:lnTo>
                  <a:lnTo>
                    <a:pt x="364" y="111"/>
                  </a:lnTo>
                  <a:lnTo>
                    <a:pt x="355" y="96"/>
                  </a:lnTo>
                  <a:lnTo>
                    <a:pt x="343" y="80"/>
                  </a:lnTo>
                  <a:lnTo>
                    <a:pt x="331" y="66"/>
                  </a:lnTo>
                  <a:lnTo>
                    <a:pt x="331" y="66"/>
                  </a:lnTo>
                  <a:lnTo>
                    <a:pt x="317" y="53"/>
                  </a:lnTo>
                  <a:lnTo>
                    <a:pt x="302" y="43"/>
                  </a:lnTo>
                  <a:lnTo>
                    <a:pt x="287" y="34"/>
                  </a:lnTo>
                  <a:lnTo>
                    <a:pt x="270" y="26"/>
                  </a:lnTo>
                  <a:lnTo>
                    <a:pt x="254" y="19"/>
                  </a:lnTo>
                  <a:lnTo>
                    <a:pt x="235" y="15"/>
                  </a:lnTo>
                  <a:lnTo>
                    <a:pt x="217" y="12"/>
                  </a:lnTo>
                  <a:lnTo>
                    <a:pt x="198" y="11"/>
                  </a:lnTo>
                  <a:lnTo>
                    <a:pt x="198"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0"/>
            <p:cNvSpPr>
              <a:spLocks noEditPoints="1"/>
            </p:cNvSpPr>
            <p:nvPr userDrawn="1"/>
          </p:nvSpPr>
          <p:spPr bwMode="auto">
            <a:xfrm>
              <a:off x="2688" y="1981"/>
              <a:ext cx="167" cy="167"/>
            </a:xfrm>
            <a:custGeom>
              <a:avLst/>
              <a:gdLst>
                <a:gd name="T0" fmla="*/ 151 w 334"/>
                <a:gd name="T1" fmla="*/ 335 h 335"/>
                <a:gd name="T2" fmla="*/ 104 w 334"/>
                <a:gd name="T3" fmla="*/ 322 h 335"/>
                <a:gd name="T4" fmla="*/ 61 w 334"/>
                <a:gd name="T5" fmla="*/ 298 h 335"/>
                <a:gd name="T6" fmla="*/ 38 w 334"/>
                <a:gd name="T7" fmla="*/ 274 h 335"/>
                <a:gd name="T8" fmla="*/ 13 w 334"/>
                <a:gd name="T9" fmla="*/ 232 h 335"/>
                <a:gd name="T10" fmla="*/ 1 w 334"/>
                <a:gd name="T11" fmla="*/ 185 h 335"/>
                <a:gd name="T12" fmla="*/ 1 w 334"/>
                <a:gd name="T13" fmla="*/ 151 h 335"/>
                <a:gd name="T14" fmla="*/ 13 w 334"/>
                <a:gd name="T15" fmla="*/ 104 h 335"/>
                <a:gd name="T16" fmla="*/ 38 w 334"/>
                <a:gd name="T17" fmla="*/ 61 h 335"/>
                <a:gd name="T18" fmla="*/ 61 w 334"/>
                <a:gd name="T19" fmla="*/ 38 h 335"/>
                <a:gd name="T20" fmla="*/ 104 w 334"/>
                <a:gd name="T21" fmla="*/ 13 h 335"/>
                <a:gd name="T22" fmla="*/ 151 w 334"/>
                <a:gd name="T23" fmla="*/ 2 h 335"/>
                <a:gd name="T24" fmla="*/ 185 w 334"/>
                <a:gd name="T25" fmla="*/ 2 h 335"/>
                <a:gd name="T26" fmla="*/ 232 w 334"/>
                <a:gd name="T27" fmla="*/ 13 h 335"/>
                <a:gd name="T28" fmla="*/ 273 w 334"/>
                <a:gd name="T29" fmla="*/ 38 h 335"/>
                <a:gd name="T30" fmla="*/ 297 w 334"/>
                <a:gd name="T31" fmla="*/ 61 h 335"/>
                <a:gd name="T32" fmla="*/ 322 w 334"/>
                <a:gd name="T33" fmla="*/ 104 h 335"/>
                <a:gd name="T34" fmla="*/ 334 w 334"/>
                <a:gd name="T35" fmla="*/ 151 h 335"/>
                <a:gd name="T36" fmla="*/ 334 w 334"/>
                <a:gd name="T37" fmla="*/ 185 h 335"/>
                <a:gd name="T38" fmla="*/ 322 w 334"/>
                <a:gd name="T39" fmla="*/ 232 h 335"/>
                <a:gd name="T40" fmla="*/ 297 w 334"/>
                <a:gd name="T41" fmla="*/ 274 h 335"/>
                <a:gd name="T42" fmla="*/ 273 w 334"/>
                <a:gd name="T43" fmla="*/ 298 h 335"/>
                <a:gd name="T44" fmla="*/ 232 w 334"/>
                <a:gd name="T45" fmla="*/ 322 h 335"/>
                <a:gd name="T46" fmla="*/ 185 w 334"/>
                <a:gd name="T47" fmla="*/ 335 h 335"/>
                <a:gd name="T48" fmla="*/ 167 w 334"/>
                <a:gd name="T49" fmla="*/ 11 h 335"/>
                <a:gd name="T50" fmla="*/ 136 w 334"/>
                <a:gd name="T51" fmla="*/ 14 h 335"/>
                <a:gd name="T52" fmla="*/ 94 w 334"/>
                <a:gd name="T53" fmla="*/ 29 h 335"/>
                <a:gd name="T54" fmla="*/ 57 w 334"/>
                <a:gd name="T55" fmla="*/ 57 h 335"/>
                <a:gd name="T56" fmla="*/ 37 w 334"/>
                <a:gd name="T57" fmla="*/ 81 h 335"/>
                <a:gd name="T58" fmla="*/ 18 w 334"/>
                <a:gd name="T59" fmla="*/ 123 h 335"/>
                <a:gd name="T60" fmla="*/ 11 w 334"/>
                <a:gd name="T61" fmla="*/ 168 h 335"/>
                <a:gd name="T62" fmla="*/ 14 w 334"/>
                <a:gd name="T63" fmla="*/ 199 h 335"/>
                <a:gd name="T64" fmla="*/ 29 w 334"/>
                <a:gd name="T65" fmla="*/ 241 h 335"/>
                <a:gd name="T66" fmla="*/ 57 w 334"/>
                <a:gd name="T67" fmla="*/ 278 h 335"/>
                <a:gd name="T68" fmla="*/ 81 w 334"/>
                <a:gd name="T69" fmla="*/ 298 h 335"/>
                <a:gd name="T70" fmla="*/ 122 w 334"/>
                <a:gd name="T71" fmla="*/ 317 h 335"/>
                <a:gd name="T72" fmla="*/ 167 w 334"/>
                <a:gd name="T73" fmla="*/ 324 h 335"/>
                <a:gd name="T74" fmla="*/ 198 w 334"/>
                <a:gd name="T75" fmla="*/ 321 h 335"/>
                <a:gd name="T76" fmla="*/ 241 w 334"/>
                <a:gd name="T77" fmla="*/ 306 h 335"/>
                <a:gd name="T78" fmla="*/ 278 w 334"/>
                <a:gd name="T79" fmla="*/ 278 h 335"/>
                <a:gd name="T80" fmla="*/ 297 w 334"/>
                <a:gd name="T81" fmla="*/ 255 h 335"/>
                <a:gd name="T82" fmla="*/ 317 w 334"/>
                <a:gd name="T83" fmla="*/ 214 h 335"/>
                <a:gd name="T84" fmla="*/ 324 w 334"/>
                <a:gd name="T85" fmla="*/ 168 h 335"/>
                <a:gd name="T86" fmla="*/ 320 w 334"/>
                <a:gd name="T87" fmla="*/ 136 h 335"/>
                <a:gd name="T88" fmla="*/ 306 w 334"/>
                <a:gd name="T89" fmla="*/ 94 h 335"/>
                <a:gd name="T90" fmla="*/ 278 w 334"/>
                <a:gd name="T91" fmla="*/ 57 h 335"/>
                <a:gd name="T92" fmla="*/ 254 w 334"/>
                <a:gd name="T93" fmla="*/ 37 h 335"/>
                <a:gd name="T94" fmla="*/ 213 w 334"/>
                <a:gd name="T95" fmla="*/ 18 h 335"/>
                <a:gd name="T96" fmla="*/ 167 w 334"/>
                <a:gd name="T97" fmla="*/ 11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4" h="335">
                  <a:moveTo>
                    <a:pt x="167" y="335"/>
                  </a:moveTo>
                  <a:lnTo>
                    <a:pt x="167" y="335"/>
                  </a:lnTo>
                  <a:lnTo>
                    <a:pt x="151" y="335"/>
                  </a:lnTo>
                  <a:lnTo>
                    <a:pt x="135" y="332"/>
                  </a:lnTo>
                  <a:lnTo>
                    <a:pt x="119" y="328"/>
                  </a:lnTo>
                  <a:lnTo>
                    <a:pt x="104" y="322"/>
                  </a:lnTo>
                  <a:lnTo>
                    <a:pt x="89" y="315"/>
                  </a:lnTo>
                  <a:lnTo>
                    <a:pt x="75" y="307"/>
                  </a:lnTo>
                  <a:lnTo>
                    <a:pt x="61" y="298"/>
                  </a:lnTo>
                  <a:lnTo>
                    <a:pt x="49" y="286"/>
                  </a:lnTo>
                  <a:lnTo>
                    <a:pt x="49" y="286"/>
                  </a:lnTo>
                  <a:lnTo>
                    <a:pt x="38" y="274"/>
                  </a:lnTo>
                  <a:lnTo>
                    <a:pt x="28" y="261"/>
                  </a:lnTo>
                  <a:lnTo>
                    <a:pt x="20" y="247"/>
                  </a:lnTo>
                  <a:lnTo>
                    <a:pt x="13" y="232"/>
                  </a:lnTo>
                  <a:lnTo>
                    <a:pt x="7" y="216"/>
                  </a:lnTo>
                  <a:lnTo>
                    <a:pt x="4" y="201"/>
                  </a:lnTo>
                  <a:lnTo>
                    <a:pt x="1" y="185"/>
                  </a:lnTo>
                  <a:lnTo>
                    <a:pt x="0" y="168"/>
                  </a:lnTo>
                  <a:lnTo>
                    <a:pt x="0" y="168"/>
                  </a:lnTo>
                  <a:lnTo>
                    <a:pt x="1" y="151"/>
                  </a:lnTo>
                  <a:lnTo>
                    <a:pt x="4" y="135"/>
                  </a:lnTo>
                  <a:lnTo>
                    <a:pt x="7" y="119"/>
                  </a:lnTo>
                  <a:lnTo>
                    <a:pt x="13" y="104"/>
                  </a:lnTo>
                  <a:lnTo>
                    <a:pt x="20" y="89"/>
                  </a:lnTo>
                  <a:lnTo>
                    <a:pt x="28" y="75"/>
                  </a:lnTo>
                  <a:lnTo>
                    <a:pt x="38" y="61"/>
                  </a:lnTo>
                  <a:lnTo>
                    <a:pt x="49" y="49"/>
                  </a:lnTo>
                  <a:lnTo>
                    <a:pt x="49" y="49"/>
                  </a:lnTo>
                  <a:lnTo>
                    <a:pt x="61" y="38"/>
                  </a:lnTo>
                  <a:lnTo>
                    <a:pt x="75" y="28"/>
                  </a:lnTo>
                  <a:lnTo>
                    <a:pt x="89" y="20"/>
                  </a:lnTo>
                  <a:lnTo>
                    <a:pt x="104" y="13"/>
                  </a:lnTo>
                  <a:lnTo>
                    <a:pt x="119" y="7"/>
                  </a:lnTo>
                  <a:lnTo>
                    <a:pt x="135" y="4"/>
                  </a:lnTo>
                  <a:lnTo>
                    <a:pt x="151" y="2"/>
                  </a:lnTo>
                  <a:lnTo>
                    <a:pt x="167" y="0"/>
                  </a:lnTo>
                  <a:lnTo>
                    <a:pt x="167" y="0"/>
                  </a:lnTo>
                  <a:lnTo>
                    <a:pt x="185" y="2"/>
                  </a:lnTo>
                  <a:lnTo>
                    <a:pt x="201" y="4"/>
                  </a:lnTo>
                  <a:lnTo>
                    <a:pt x="216" y="7"/>
                  </a:lnTo>
                  <a:lnTo>
                    <a:pt x="232" y="13"/>
                  </a:lnTo>
                  <a:lnTo>
                    <a:pt x="247" y="20"/>
                  </a:lnTo>
                  <a:lnTo>
                    <a:pt x="261" y="28"/>
                  </a:lnTo>
                  <a:lnTo>
                    <a:pt x="273" y="38"/>
                  </a:lnTo>
                  <a:lnTo>
                    <a:pt x="286" y="49"/>
                  </a:lnTo>
                  <a:lnTo>
                    <a:pt x="286" y="49"/>
                  </a:lnTo>
                  <a:lnTo>
                    <a:pt x="297" y="61"/>
                  </a:lnTo>
                  <a:lnTo>
                    <a:pt x="307" y="75"/>
                  </a:lnTo>
                  <a:lnTo>
                    <a:pt x="315" y="89"/>
                  </a:lnTo>
                  <a:lnTo>
                    <a:pt x="322" y="104"/>
                  </a:lnTo>
                  <a:lnTo>
                    <a:pt x="327" y="119"/>
                  </a:lnTo>
                  <a:lnTo>
                    <a:pt x="332" y="135"/>
                  </a:lnTo>
                  <a:lnTo>
                    <a:pt x="334" y="151"/>
                  </a:lnTo>
                  <a:lnTo>
                    <a:pt x="334" y="168"/>
                  </a:lnTo>
                  <a:lnTo>
                    <a:pt x="334" y="168"/>
                  </a:lnTo>
                  <a:lnTo>
                    <a:pt x="334" y="185"/>
                  </a:lnTo>
                  <a:lnTo>
                    <a:pt x="332" y="201"/>
                  </a:lnTo>
                  <a:lnTo>
                    <a:pt x="327" y="216"/>
                  </a:lnTo>
                  <a:lnTo>
                    <a:pt x="322" y="232"/>
                  </a:lnTo>
                  <a:lnTo>
                    <a:pt x="315" y="247"/>
                  </a:lnTo>
                  <a:lnTo>
                    <a:pt x="307" y="261"/>
                  </a:lnTo>
                  <a:lnTo>
                    <a:pt x="297" y="274"/>
                  </a:lnTo>
                  <a:lnTo>
                    <a:pt x="286" y="286"/>
                  </a:lnTo>
                  <a:lnTo>
                    <a:pt x="286" y="286"/>
                  </a:lnTo>
                  <a:lnTo>
                    <a:pt x="273" y="298"/>
                  </a:lnTo>
                  <a:lnTo>
                    <a:pt x="261" y="307"/>
                  </a:lnTo>
                  <a:lnTo>
                    <a:pt x="247" y="315"/>
                  </a:lnTo>
                  <a:lnTo>
                    <a:pt x="232" y="322"/>
                  </a:lnTo>
                  <a:lnTo>
                    <a:pt x="216" y="328"/>
                  </a:lnTo>
                  <a:lnTo>
                    <a:pt x="201" y="332"/>
                  </a:lnTo>
                  <a:lnTo>
                    <a:pt x="185" y="335"/>
                  </a:lnTo>
                  <a:lnTo>
                    <a:pt x="167" y="335"/>
                  </a:lnTo>
                  <a:lnTo>
                    <a:pt x="167" y="335"/>
                  </a:lnTo>
                  <a:close/>
                  <a:moveTo>
                    <a:pt x="167" y="11"/>
                  </a:moveTo>
                  <a:lnTo>
                    <a:pt x="167" y="11"/>
                  </a:lnTo>
                  <a:lnTo>
                    <a:pt x="152" y="12"/>
                  </a:lnTo>
                  <a:lnTo>
                    <a:pt x="136" y="14"/>
                  </a:lnTo>
                  <a:lnTo>
                    <a:pt x="122" y="18"/>
                  </a:lnTo>
                  <a:lnTo>
                    <a:pt x="107" y="23"/>
                  </a:lnTo>
                  <a:lnTo>
                    <a:pt x="94" y="29"/>
                  </a:lnTo>
                  <a:lnTo>
                    <a:pt x="81" y="37"/>
                  </a:lnTo>
                  <a:lnTo>
                    <a:pt x="68" y="47"/>
                  </a:lnTo>
                  <a:lnTo>
                    <a:pt x="57" y="57"/>
                  </a:lnTo>
                  <a:lnTo>
                    <a:pt x="57" y="57"/>
                  </a:lnTo>
                  <a:lnTo>
                    <a:pt x="46" y="68"/>
                  </a:lnTo>
                  <a:lnTo>
                    <a:pt x="37" y="81"/>
                  </a:lnTo>
                  <a:lnTo>
                    <a:pt x="29" y="94"/>
                  </a:lnTo>
                  <a:lnTo>
                    <a:pt x="23" y="108"/>
                  </a:lnTo>
                  <a:lnTo>
                    <a:pt x="18" y="123"/>
                  </a:lnTo>
                  <a:lnTo>
                    <a:pt x="14" y="136"/>
                  </a:lnTo>
                  <a:lnTo>
                    <a:pt x="12" y="153"/>
                  </a:lnTo>
                  <a:lnTo>
                    <a:pt x="11" y="168"/>
                  </a:lnTo>
                  <a:lnTo>
                    <a:pt x="11" y="168"/>
                  </a:lnTo>
                  <a:lnTo>
                    <a:pt x="12" y="184"/>
                  </a:lnTo>
                  <a:lnTo>
                    <a:pt x="14" y="199"/>
                  </a:lnTo>
                  <a:lnTo>
                    <a:pt x="18" y="214"/>
                  </a:lnTo>
                  <a:lnTo>
                    <a:pt x="23" y="227"/>
                  </a:lnTo>
                  <a:lnTo>
                    <a:pt x="29" y="241"/>
                  </a:lnTo>
                  <a:lnTo>
                    <a:pt x="37" y="255"/>
                  </a:lnTo>
                  <a:lnTo>
                    <a:pt x="46" y="267"/>
                  </a:lnTo>
                  <a:lnTo>
                    <a:pt x="57" y="278"/>
                  </a:lnTo>
                  <a:lnTo>
                    <a:pt x="57" y="278"/>
                  </a:lnTo>
                  <a:lnTo>
                    <a:pt x="68" y="288"/>
                  </a:lnTo>
                  <a:lnTo>
                    <a:pt x="81" y="298"/>
                  </a:lnTo>
                  <a:lnTo>
                    <a:pt x="94" y="306"/>
                  </a:lnTo>
                  <a:lnTo>
                    <a:pt x="107" y="313"/>
                  </a:lnTo>
                  <a:lnTo>
                    <a:pt x="122" y="317"/>
                  </a:lnTo>
                  <a:lnTo>
                    <a:pt x="136" y="321"/>
                  </a:lnTo>
                  <a:lnTo>
                    <a:pt x="152" y="323"/>
                  </a:lnTo>
                  <a:lnTo>
                    <a:pt x="167" y="324"/>
                  </a:lnTo>
                  <a:lnTo>
                    <a:pt x="167" y="324"/>
                  </a:lnTo>
                  <a:lnTo>
                    <a:pt x="183" y="323"/>
                  </a:lnTo>
                  <a:lnTo>
                    <a:pt x="198" y="321"/>
                  </a:lnTo>
                  <a:lnTo>
                    <a:pt x="213" y="317"/>
                  </a:lnTo>
                  <a:lnTo>
                    <a:pt x="227" y="313"/>
                  </a:lnTo>
                  <a:lnTo>
                    <a:pt x="241" y="306"/>
                  </a:lnTo>
                  <a:lnTo>
                    <a:pt x="254" y="298"/>
                  </a:lnTo>
                  <a:lnTo>
                    <a:pt x="266" y="288"/>
                  </a:lnTo>
                  <a:lnTo>
                    <a:pt x="278" y="278"/>
                  </a:lnTo>
                  <a:lnTo>
                    <a:pt x="278" y="278"/>
                  </a:lnTo>
                  <a:lnTo>
                    <a:pt x="288" y="267"/>
                  </a:lnTo>
                  <a:lnTo>
                    <a:pt x="297" y="255"/>
                  </a:lnTo>
                  <a:lnTo>
                    <a:pt x="306" y="241"/>
                  </a:lnTo>
                  <a:lnTo>
                    <a:pt x="312" y="227"/>
                  </a:lnTo>
                  <a:lnTo>
                    <a:pt x="317" y="214"/>
                  </a:lnTo>
                  <a:lnTo>
                    <a:pt x="320" y="199"/>
                  </a:lnTo>
                  <a:lnTo>
                    <a:pt x="323" y="184"/>
                  </a:lnTo>
                  <a:lnTo>
                    <a:pt x="324" y="168"/>
                  </a:lnTo>
                  <a:lnTo>
                    <a:pt x="324" y="168"/>
                  </a:lnTo>
                  <a:lnTo>
                    <a:pt x="323" y="153"/>
                  </a:lnTo>
                  <a:lnTo>
                    <a:pt x="320" y="136"/>
                  </a:lnTo>
                  <a:lnTo>
                    <a:pt x="317" y="123"/>
                  </a:lnTo>
                  <a:lnTo>
                    <a:pt x="312" y="108"/>
                  </a:lnTo>
                  <a:lnTo>
                    <a:pt x="306" y="94"/>
                  </a:lnTo>
                  <a:lnTo>
                    <a:pt x="297" y="81"/>
                  </a:lnTo>
                  <a:lnTo>
                    <a:pt x="288" y="68"/>
                  </a:lnTo>
                  <a:lnTo>
                    <a:pt x="278" y="57"/>
                  </a:lnTo>
                  <a:lnTo>
                    <a:pt x="278" y="57"/>
                  </a:lnTo>
                  <a:lnTo>
                    <a:pt x="266" y="47"/>
                  </a:lnTo>
                  <a:lnTo>
                    <a:pt x="254" y="37"/>
                  </a:lnTo>
                  <a:lnTo>
                    <a:pt x="241" y="29"/>
                  </a:lnTo>
                  <a:lnTo>
                    <a:pt x="227" y="23"/>
                  </a:lnTo>
                  <a:lnTo>
                    <a:pt x="213" y="18"/>
                  </a:lnTo>
                  <a:lnTo>
                    <a:pt x="198" y="14"/>
                  </a:lnTo>
                  <a:lnTo>
                    <a:pt x="183" y="12"/>
                  </a:lnTo>
                  <a:lnTo>
                    <a:pt x="167" y="11"/>
                  </a:lnTo>
                  <a:lnTo>
                    <a:pt x="167"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1"/>
            <p:cNvSpPr>
              <a:spLocks/>
            </p:cNvSpPr>
            <p:nvPr userDrawn="1"/>
          </p:nvSpPr>
          <p:spPr bwMode="auto">
            <a:xfrm>
              <a:off x="2684" y="2133"/>
              <a:ext cx="19" cy="19"/>
            </a:xfrm>
            <a:custGeom>
              <a:avLst/>
              <a:gdLst>
                <a:gd name="T0" fmla="*/ 8 w 39"/>
                <a:gd name="T1" fmla="*/ 40 h 40"/>
                <a:gd name="T2" fmla="*/ 0 w 39"/>
                <a:gd name="T3" fmla="*/ 33 h 40"/>
                <a:gd name="T4" fmla="*/ 32 w 39"/>
                <a:gd name="T5" fmla="*/ 0 h 40"/>
                <a:gd name="T6" fmla="*/ 39 w 39"/>
                <a:gd name="T7" fmla="*/ 9 h 40"/>
                <a:gd name="T8" fmla="*/ 8 w 39"/>
                <a:gd name="T9" fmla="*/ 40 h 40"/>
              </a:gdLst>
              <a:ahLst/>
              <a:cxnLst>
                <a:cxn ang="0">
                  <a:pos x="T0" y="T1"/>
                </a:cxn>
                <a:cxn ang="0">
                  <a:pos x="T2" y="T3"/>
                </a:cxn>
                <a:cxn ang="0">
                  <a:pos x="T4" y="T5"/>
                </a:cxn>
                <a:cxn ang="0">
                  <a:pos x="T6" y="T7"/>
                </a:cxn>
                <a:cxn ang="0">
                  <a:pos x="T8" y="T9"/>
                </a:cxn>
              </a:cxnLst>
              <a:rect l="0" t="0" r="r" b="b"/>
              <a:pathLst>
                <a:path w="39" h="40">
                  <a:moveTo>
                    <a:pt x="8" y="40"/>
                  </a:moveTo>
                  <a:lnTo>
                    <a:pt x="0" y="33"/>
                  </a:lnTo>
                  <a:lnTo>
                    <a:pt x="32" y="0"/>
                  </a:lnTo>
                  <a:lnTo>
                    <a:pt x="39" y="9"/>
                  </a:lnTo>
                  <a:lnTo>
                    <a:pt x="8"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2"/>
            <p:cNvSpPr>
              <a:spLocks noEditPoints="1"/>
            </p:cNvSpPr>
            <p:nvPr userDrawn="1"/>
          </p:nvSpPr>
          <p:spPr bwMode="auto">
            <a:xfrm>
              <a:off x="2553" y="2144"/>
              <a:ext cx="139" cy="139"/>
            </a:xfrm>
            <a:custGeom>
              <a:avLst/>
              <a:gdLst>
                <a:gd name="T0" fmla="*/ 27 w 278"/>
                <a:gd name="T1" fmla="*/ 279 h 279"/>
                <a:gd name="T2" fmla="*/ 27 w 278"/>
                <a:gd name="T3" fmla="*/ 279 h 279"/>
                <a:gd name="T4" fmla="*/ 20 w 278"/>
                <a:gd name="T5" fmla="*/ 278 h 279"/>
                <a:gd name="T6" fmla="*/ 15 w 278"/>
                <a:gd name="T7" fmla="*/ 275 h 279"/>
                <a:gd name="T8" fmla="*/ 4 w 278"/>
                <a:gd name="T9" fmla="*/ 264 h 279"/>
                <a:gd name="T10" fmla="*/ 4 w 278"/>
                <a:gd name="T11" fmla="*/ 264 h 279"/>
                <a:gd name="T12" fmla="*/ 1 w 278"/>
                <a:gd name="T13" fmla="*/ 258 h 279"/>
                <a:gd name="T14" fmla="*/ 0 w 278"/>
                <a:gd name="T15" fmla="*/ 253 h 279"/>
                <a:gd name="T16" fmla="*/ 0 w 278"/>
                <a:gd name="T17" fmla="*/ 253 h 279"/>
                <a:gd name="T18" fmla="*/ 1 w 278"/>
                <a:gd name="T19" fmla="*/ 246 h 279"/>
                <a:gd name="T20" fmla="*/ 4 w 278"/>
                <a:gd name="T21" fmla="*/ 240 h 279"/>
                <a:gd name="T22" fmla="*/ 239 w 278"/>
                <a:gd name="T23" fmla="*/ 5 h 279"/>
                <a:gd name="T24" fmla="*/ 239 w 278"/>
                <a:gd name="T25" fmla="*/ 5 h 279"/>
                <a:gd name="T26" fmla="*/ 245 w 278"/>
                <a:gd name="T27" fmla="*/ 2 h 279"/>
                <a:gd name="T28" fmla="*/ 252 w 278"/>
                <a:gd name="T29" fmla="*/ 0 h 279"/>
                <a:gd name="T30" fmla="*/ 252 w 278"/>
                <a:gd name="T31" fmla="*/ 0 h 279"/>
                <a:gd name="T32" fmla="*/ 258 w 278"/>
                <a:gd name="T33" fmla="*/ 2 h 279"/>
                <a:gd name="T34" fmla="*/ 263 w 278"/>
                <a:gd name="T35" fmla="*/ 5 h 279"/>
                <a:gd name="T36" fmla="*/ 274 w 278"/>
                <a:gd name="T37" fmla="*/ 15 h 279"/>
                <a:gd name="T38" fmla="*/ 274 w 278"/>
                <a:gd name="T39" fmla="*/ 15 h 279"/>
                <a:gd name="T40" fmla="*/ 276 w 278"/>
                <a:gd name="T41" fmla="*/ 18 h 279"/>
                <a:gd name="T42" fmla="*/ 277 w 278"/>
                <a:gd name="T43" fmla="*/ 21 h 279"/>
                <a:gd name="T44" fmla="*/ 278 w 278"/>
                <a:gd name="T45" fmla="*/ 28 h 279"/>
                <a:gd name="T46" fmla="*/ 277 w 278"/>
                <a:gd name="T47" fmla="*/ 34 h 279"/>
                <a:gd name="T48" fmla="*/ 276 w 278"/>
                <a:gd name="T49" fmla="*/ 37 h 279"/>
                <a:gd name="T50" fmla="*/ 274 w 278"/>
                <a:gd name="T51" fmla="*/ 40 h 279"/>
                <a:gd name="T52" fmla="*/ 39 w 278"/>
                <a:gd name="T53" fmla="*/ 275 h 279"/>
                <a:gd name="T54" fmla="*/ 39 w 278"/>
                <a:gd name="T55" fmla="*/ 275 h 279"/>
                <a:gd name="T56" fmla="*/ 33 w 278"/>
                <a:gd name="T57" fmla="*/ 278 h 279"/>
                <a:gd name="T58" fmla="*/ 27 w 278"/>
                <a:gd name="T59" fmla="*/ 279 h 279"/>
                <a:gd name="T60" fmla="*/ 27 w 278"/>
                <a:gd name="T61" fmla="*/ 279 h 279"/>
                <a:gd name="T62" fmla="*/ 252 w 278"/>
                <a:gd name="T63" fmla="*/ 11 h 279"/>
                <a:gd name="T64" fmla="*/ 252 w 278"/>
                <a:gd name="T65" fmla="*/ 11 h 279"/>
                <a:gd name="T66" fmla="*/ 250 w 278"/>
                <a:gd name="T67" fmla="*/ 12 h 279"/>
                <a:gd name="T68" fmla="*/ 247 w 278"/>
                <a:gd name="T69" fmla="*/ 13 h 279"/>
                <a:gd name="T70" fmla="*/ 12 w 278"/>
                <a:gd name="T71" fmla="*/ 248 h 279"/>
                <a:gd name="T72" fmla="*/ 12 w 278"/>
                <a:gd name="T73" fmla="*/ 248 h 279"/>
                <a:gd name="T74" fmla="*/ 11 w 278"/>
                <a:gd name="T75" fmla="*/ 250 h 279"/>
                <a:gd name="T76" fmla="*/ 10 w 278"/>
                <a:gd name="T77" fmla="*/ 253 h 279"/>
                <a:gd name="T78" fmla="*/ 10 w 278"/>
                <a:gd name="T79" fmla="*/ 253 h 279"/>
                <a:gd name="T80" fmla="*/ 11 w 278"/>
                <a:gd name="T81" fmla="*/ 255 h 279"/>
                <a:gd name="T82" fmla="*/ 12 w 278"/>
                <a:gd name="T83" fmla="*/ 257 h 279"/>
                <a:gd name="T84" fmla="*/ 23 w 278"/>
                <a:gd name="T85" fmla="*/ 267 h 279"/>
                <a:gd name="T86" fmla="*/ 23 w 278"/>
                <a:gd name="T87" fmla="*/ 267 h 279"/>
                <a:gd name="T88" fmla="*/ 25 w 278"/>
                <a:gd name="T89" fmla="*/ 269 h 279"/>
                <a:gd name="T90" fmla="*/ 27 w 278"/>
                <a:gd name="T91" fmla="*/ 269 h 279"/>
                <a:gd name="T92" fmla="*/ 30 w 278"/>
                <a:gd name="T93" fmla="*/ 269 h 279"/>
                <a:gd name="T94" fmla="*/ 31 w 278"/>
                <a:gd name="T95" fmla="*/ 267 h 279"/>
                <a:gd name="T96" fmla="*/ 267 w 278"/>
                <a:gd name="T97" fmla="*/ 31 h 279"/>
                <a:gd name="T98" fmla="*/ 267 w 278"/>
                <a:gd name="T99" fmla="*/ 31 h 279"/>
                <a:gd name="T100" fmla="*/ 268 w 278"/>
                <a:gd name="T101" fmla="*/ 30 h 279"/>
                <a:gd name="T102" fmla="*/ 268 w 278"/>
                <a:gd name="T103" fmla="*/ 28 h 279"/>
                <a:gd name="T104" fmla="*/ 268 w 278"/>
                <a:gd name="T105" fmla="*/ 25 h 279"/>
                <a:gd name="T106" fmla="*/ 267 w 278"/>
                <a:gd name="T107" fmla="*/ 23 h 279"/>
                <a:gd name="T108" fmla="*/ 257 w 278"/>
                <a:gd name="T109" fmla="*/ 13 h 279"/>
                <a:gd name="T110" fmla="*/ 257 w 278"/>
                <a:gd name="T111" fmla="*/ 13 h 279"/>
                <a:gd name="T112" fmla="*/ 254 w 278"/>
                <a:gd name="T113" fmla="*/ 12 h 279"/>
                <a:gd name="T114" fmla="*/ 252 w 278"/>
                <a:gd name="T115" fmla="*/ 11 h 279"/>
                <a:gd name="T116" fmla="*/ 252 w 278"/>
                <a:gd name="T117" fmla="*/ 11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8" h="279">
                  <a:moveTo>
                    <a:pt x="27" y="279"/>
                  </a:moveTo>
                  <a:lnTo>
                    <a:pt x="27" y="279"/>
                  </a:lnTo>
                  <a:lnTo>
                    <a:pt x="20" y="278"/>
                  </a:lnTo>
                  <a:lnTo>
                    <a:pt x="15" y="275"/>
                  </a:lnTo>
                  <a:lnTo>
                    <a:pt x="4" y="264"/>
                  </a:lnTo>
                  <a:lnTo>
                    <a:pt x="4" y="264"/>
                  </a:lnTo>
                  <a:lnTo>
                    <a:pt x="1" y="258"/>
                  </a:lnTo>
                  <a:lnTo>
                    <a:pt x="0" y="253"/>
                  </a:lnTo>
                  <a:lnTo>
                    <a:pt x="0" y="253"/>
                  </a:lnTo>
                  <a:lnTo>
                    <a:pt x="1" y="246"/>
                  </a:lnTo>
                  <a:lnTo>
                    <a:pt x="4" y="240"/>
                  </a:lnTo>
                  <a:lnTo>
                    <a:pt x="239" y="5"/>
                  </a:lnTo>
                  <a:lnTo>
                    <a:pt x="239" y="5"/>
                  </a:lnTo>
                  <a:lnTo>
                    <a:pt x="245" y="2"/>
                  </a:lnTo>
                  <a:lnTo>
                    <a:pt x="252" y="0"/>
                  </a:lnTo>
                  <a:lnTo>
                    <a:pt x="252" y="0"/>
                  </a:lnTo>
                  <a:lnTo>
                    <a:pt x="258" y="2"/>
                  </a:lnTo>
                  <a:lnTo>
                    <a:pt x="263" y="5"/>
                  </a:lnTo>
                  <a:lnTo>
                    <a:pt x="274" y="15"/>
                  </a:lnTo>
                  <a:lnTo>
                    <a:pt x="274" y="15"/>
                  </a:lnTo>
                  <a:lnTo>
                    <a:pt x="276" y="18"/>
                  </a:lnTo>
                  <a:lnTo>
                    <a:pt x="277" y="21"/>
                  </a:lnTo>
                  <a:lnTo>
                    <a:pt x="278" y="28"/>
                  </a:lnTo>
                  <a:lnTo>
                    <a:pt x="277" y="34"/>
                  </a:lnTo>
                  <a:lnTo>
                    <a:pt x="276" y="37"/>
                  </a:lnTo>
                  <a:lnTo>
                    <a:pt x="274" y="40"/>
                  </a:lnTo>
                  <a:lnTo>
                    <a:pt x="39" y="275"/>
                  </a:lnTo>
                  <a:lnTo>
                    <a:pt x="39" y="275"/>
                  </a:lnTo>
                  <a:lnTo>
                    <a:pt x="33" y="278"/>
                  </a:lnTo>
                  <a:lnTo>
                    <a:pt x="27" y="279"/>
                  </a:lnTo>
                  <a:lnTo>
                    <a:pt x="27" y="279"/>
                  </a:lnTo>
                  <a:close/>
                  <a:moveTo>
                    <a:pt x="252" y="11"/>
                  </a:moveTo>
                  <a:lnTo>
                    <a:pt x="252" y="11"/>
                  </a:lnTo>
                  <a:lnTo>
                    <a:pt x="250" y="12"/>
                  </a:lnTo>
                  <a:lnTo>
                    <a:pt x="247" y="13"/>
                  </a:lnTo>
                  <a:lnTo>
                    <a:pt x="12" y="248"/>
                  </a:lnTo>
                  <a:lnTo>
                    <a:pt x="12" y="248"/>
                  </a:lnTo>
                  <a:lnTo>
                    <a:pt x="11" y="250"/>
                  </a:lnTo>
                  <a:lnTo>
                    <a:pt x="10" y="253"/>
                  </a:lnTo>
                  <a:lnTo>
                    <a:pt x="10" y="253"/>
                  </a:lnTo>
                  <a:lnTo>
                    <a:pt x="11" y="255"/>
                  </a:lnTo>
                  <a:lnTo>
                    <a:pt x="12" y="257"/>
                  </a:lnTo>
                  <a:lnTo>
                    <a:pt x="23" y="267"/>
                  </a:lnTo>
                  <a:lnTo>
                    <a:pt x="23" y="267"/>
                  </a:lnTo>
                  <a:lnTo>
                    <a:pt x="25" y="269"/>
                  </a:lnTo>
                  <a:lnTo>
                    <a:pt x="27" y="269"/>
                  </a:lnTo>
                  <a:lnTo>
                    <a:pt x="30" y="269"/>
                  </a:lnTo>
                  <a:lnTo>
                    <a:pt x="31" y="267"/>
                  </a:lnTo>
                  <a:lnTo>
                    <a:pt x="267" y="31"/>
                  </a:lnTo>
                  <a:lnTo>
                    <a:pt x="267" y="31"/>
                  </a:lnTo>
                  <a:lnTo>
                    <a:pt x="268" y="30"/>
                  </a:lnTo>
                  <a:lnTo>
                    <a:pt x="268" y="28"/>
                  </a:lnTo>
                  <a:lnTo>
                    <a:pt x="268" y="25"/>
                  </a:lnTo>
                  <a:lnTo>
                    <a:pt x="267" y="23"/>
                  </a:lnTo>
                  <a:lnTo>
                    <a:pt x="257" y="13"/>
                  </a:lnTo>
                  <a:lnTo>
                    <a:pt x="257" y="13"/>
                  </a:lnTo>
                  <a:lnTo>
                    <a:pt x="254" y="12"/>
                  </a:lnTo>
                  <a:lnTo>
                    <a:pt x="252" y="11"/>
                  </a:lnTo>
                  <a:lnTo>
                    <a:pt x="252"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3"/>
            <p:cNvSpPr>
              <a:spLocks noEditPoints="1"/>
            </p:cNvSpPr>
            <p:nvPr userDrawn="1"/>
          </p:nvSpPr>
          <p:spPr bwMode="auto">
            <a:xfrm>
              <a:off x="3802" y="1982"/>
              <a:ext cx="224" cy="303"/>
            </a:xfrm>
            <a:custGeom>
              <a:avLst/>
              <a:gdLst>
                <a:gd name="T0" fmla="*/ 225 w 448"/>
                <a:gd name="T1" fmla="*/ 0 h 607"/>
                <a:gd name="T2" fmla="*/ 180 w 448"/>
                <a:gd name="T3" fmla="*/ 4 h 607"/>
                <a:gd name="T4" fmla="*/ 137 w 448"/>
                <a:gd name="T5" fmla="*/ 17 h 607"/>
                <a:gd name="T6" fmla="*/ 99 w 448"/>
                <a:gd name="T7" fmla="*/ 38 h 607"/>
                <a:gd name="T8" fmla="*/ 66 w 448"/>
                <a:gd name="T9" fmla="*/ 65 h 607"/>
                <a:gd name="T10" fmla="*/ 40 w 448"/>
                <a:gd name="T11" fmla="*/ 99 h 607"/>
                <a:gd name="T12" fmla="*/ 19 w 448"/>
                <a:gd name="T13" fmla="*/ 137 h 607"/>
                <a:gd name="T14" fmla="*/ 5 w 448"/>
                <a:gd name="T15" fmla="*/ 178 h 607"/>
                <a:gd name="T16" fmla="*/ 0 w 448"/>
                <a:gd name="T17" fmla="*/ 223 h 607"/>
                <a:gd name="T18" fmla="*/ 2 w 448"/>
                <a:gd name="T19" fmla="*/ 236 h 607"/>
                <a:gd name="T20" fmla="*/ 6 w 448"/>
                <a:gd name="T21" fmla="*/ 261 h 607"/>
                <a:gd name="T22" fmla="*/ 15 w 448"/>
                <a:gd name="T23" fmla="*/ 290 h 607"/>
                <a:gd name="T24" fmla="*/ 36 w 448"/>
                <a:gd name="T25" fmla="*/ 335 h 607"/>
                <a:gd name="T26" fmla="*/ 72 w 448"/>
                <a:gd name="T27" fmla="*/ 399 h 607"/>
                <a:gd name="T28" fmla="*/ 113 w 448"/>
                <a:gd name="T29" fmla="*/ 462 h 607"/>
                <a:gd name="T30" fmla="*/ 154 w 448"/>
                <a:gd name="T31" fmla="*/ 518 h 607"/>
                <a:gd name="T32" fmla="*/ 215 w 448"/>
                <a:gd name="T33" fmla="*/ 596 h 607"/>
                <a:gd name="T34" fmla="*/ 225 w 448"/>
                <a:gd name="T35" fmla="*/ 607 h 607"/>
                <a:gd name="T36" fmla="*/ 260 w 448"/>
                <a:gd name="T37" fmla="*/ 564 h 607"/>
                <a:gd name="T38" fmla="*/ 316 w 448"/>
                <a:gd name="T39" fmla="*/ 492 h 607"/>
                <a:gd name="T40" fmla="*/ 357 w 448"/>
                <a:gd name="T41" fmla="*/ 431 h 607"/>
                <a:gd name="T42" fmla="*/ 397 w 448"/>
                <a:gd name="T43" fmla="*/ 367 h 607"/>
                <a:gd name="T44" fmla="*/ 428 w 448"/>
                <a:gd name="T45" fmla="*/ 305 h 607"/>
                <a:gd name="T46" fmla="*/ 438 w 448"/>
                <a:gd name="T47" fmla="*/ 275 h 607"/>
                <a:gd name="T48" fmla="*/ 446 w 448"/>
                <a:gd name="T49" fmla="*/ 248 h 607"/>
                <a:gd name="T50" fmla="*/ 448 w 448"/>
                <a:gd name="T51" fmla="*/ 223 h 607"/>
                <a:gd name="T52" fmla="*/ 447 w 448"/>
                <a:gd name="T53" fmla="*/ 200 h 607"/>
                <a:gd name="T54" fmla="*/ 438 w 448"/>
                <a:gd name="T55" fmla="*/ 156 h 607"/>
                <a:gd name="T56" fmla="*/ 421 w 448"/>
                <a:gd name="T57" fmla="*/ 117 h 607"/>
                <a:gd name="T58" fmla="*/ 397 w 448"/>
                <a:gd name="T59" fmla="*/ 81 h 607"/>
                <a:gd name="T60" fmla="*/ 367 w 448"/>
                <a:gd name="T61" fmla="*/ 50 h 607"/>
                <a:gd name="T62" fmla="*/ 331 w 448"/>
                <a:gd name="T63" fmla="*/ 26 h 607"/>
                <a:gd name="T64" fmla="*/ 291 w 448"/>
                <a:gd name="T65" fmla="*/ 10 h 607"/>
                <a:gd name="T66" fmla="*/ 247 w 448"/>
                <a:gd name="T67" fmla="*/ 1 h 607"/>
                <a:gd name="T68" fmla="*/ 225 w 448"/>
                <a:gd name="T69" fmla="*/ 0 h 607"/>
                <a:gd name="T70" fmla="*/ 225 w 448"/>
                <a:gd name="T71" fmla="*/ 288 h 607"/>
                <a:gd name="T72" fmla="*/ 210 w 448"/>
                <a:gd name="T73" fmla="*/ 286 h 607"/>
                <a:gd name="T74" fmla="*/ 197 w 448"/>
                <a:gd name="T75" fmla="*/ 282 h 607"/>
                <a:gd name="T76" fmla="*/ 174 w 448"/>
                <a:gd name="T77" fmla="*/ 267 h 607"/>
                <a:gd name="T78" fmla="*/ 158 w 448"/>
                <a:gd name="T79" fmla="*/ 244 h 607"/>
                <a:gd name="T80" fmla="*/ 155 w 448"/>
                <a:gd name="T81" fmla="*/ 230 h 607"/>
                <a:gd name="T82" fmla="*/ 152 w 448"/>
                <a:gd name="T83" fmla="*/ 216 h 607"/>
                <a:gd name="T84" fmla="*/ 154 w 448"/>
                <a:gd name="T85" fmla="*/ 208 h 607"/>
                <a:gd name="T86" fmla="*/ 156 w 448"/>
                <a:gd name="T87" fmla="*/ 194 h 607"/>
                <a:gd name="T88" fmla="*/ 165 w 448"/>
                <a:gd name="T89" fmla="*/ 176 h 607"/>
                <a:gd name="T90" fmla="*/ 185 w 448"/>
                <a:gd name="T91" fmla="*/ 156 h 607"/>
                <a:gd name="T92" fmla="*/ 203 w 448"/>
                <a:gd name="T93" fmla="*/ 147 h 607"/>
                <a:gd name="T94" fmla="*/ 217 w 448"/>
                <a:gd name="T95" fmla="*/ 145 h 607"/>
                <a:gd name="T96" fmla="*/ 225 w 448"/>
                <a:gd name="T97" fmla="*/ 144 h 607"/>
                <a:gd name="T98" fmla="*/ 239 w 448"/>
                <a:gd name="T99" fmla="*/ 146 h 607"/>
                <a:gd name="T100" fmla="*/ 253 w 448"/>
                <a:gd name="T101" fmla="*/ 149 h 607"/>
                <a:gd name="T102" fmla="*/ 276 w 448"/>
                <a:gd name="T103" fmla="*/ 164 h 607"/>
                <a:gd name="T104" fmla="*/ 291 w 448"/>
                <a:gd name="T105" fmla="*/ 187 h 607"/>
                <a:gd name="T106" fmla="*/ 295 w 448"/>
                <a:gd name="T107" fmla="*/ 201 h 607"/>
                <a:gd name="T108" fmla="*/ 296 w 448"/>
                <a:gd name="T109" fmla="*/ 216 h 607"/>
                <a:gd name="T110" fmla="*/ 296 w 448"/>
                <a:gd name="T111" fmla="*/ 223 h 607"/>
                <a:gd name="T112" fmla="*/ 293 w 448"/>
                <a:gd name="T113" fmla="*/ 237 h 607"/>
                <a:gd name="T114" fmla="*/ 284 w 448"/>
                <a:gd name="T115" fmla="*/ 255 h 607"/>
                <a:gd name="T116" fmla="*/ 265 w 448"/>
                <a:gd name="T117" fmla="*/ 275 h 607"/>
                <a:gd name="T118" fmla="*/ 246 w 448"/>
                <a:gd name="T119" fmla="*/ 284 h 607"/>
                <a:gd name="T120" fmla="*/ 232 w 448"/>
                <a:gd name="T121" fmla="*/ 288 h 607"/>
                <a:gd name="T122" fmla="*/ 225 w 448"/>
                <a:gd name="T123" fmla="*/ 288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8" h="607">
                  <a:moveTo>
                    <a:pt x="225" y="0"/>
                  </a:moveTo>
                  <a:lnTo>
                    <a:pt x="225" y="0"/>
                  </a:lnTo>
                  <a:lnTo>
                    <a:pt x="202" y="1"/>
                  </a:lnTo>
                  <a:lnTo>
                    <a:pt x="180" y="4"/>
                  </a:lnTo>
                  <a:lnTo>
                    <a:pt x="158" y="10"/>
                  </a:lnTo>
                  <a:lnTo>
                    <a:pt x="137" y="17"/>
                  </a:lnTo>
                  <a:lnTo>
                    <a:pt x="118" y="26"/>
                  </a:lnTo>
                  <a:lnTo>
                    <a:pt x="99" y="38"/>
                  </a:lnTo>
                  <a:lnTo>
                    <a:pt x="82" y="50"/>
                  </a:lnTo>
                  <a:lnTo>
                    <a:pt x="66" y="65"/>
                  </a:lnTo>
                  <a:lnTo>
                    <a:pt x="52" y="81"/>
                  </a:lnTo>
                  <a:lnTo>
                    <a:pt x="40" y="99"/>
                  </a:lnTo>
                  <a:lnTo>
                    <a:pt x="28" y="117"/>
                  </a:lnTo>
                  <a:lnTo>
                    <a:pt x="19" y="137"/>
                  </a:lnTo>
                  <a:lnTo>
                    <a:pt x="11" y="156"/>
                  </a:lnTo>
                  <a:lnTo>
                    <a:pt x="5" y="178"/>
                  </a:lnTo>
                  <a:lnTo>
                    <a:pt x="2" y="200"/>
                  </a:lnTo>
                  <a:lnTo>
                    <a:pt x="0" y="223"/>
                  </a:lnTo>
                  <a:lnTo>
                    <a:pt x="0" y="223"/>
                  </a:lnTo>
                  <a:lnTo>
                    <a:pt x="2" y="236"/>
                  </a:lnTo>
                  <a:lnTo>
                    <a:pt x="4" y="248"/>
                  </a:lnTo>
                  <a:lnTo>
                    <a:pt x="6" y="261"/>
                  </a:lnTo>
                  <a:lnTo>
                    <a:pt x="11" y="275"/>
                  </a:lnTo>
                  <a:lnTo>
                    <a:pt x="15" y="290"/>
                  </a:lnTo>
                  <a:lnTo>
                    <a:pt x="21" y="305"/>
                  </a:lnTo>
                  <a:lnTo>
                    <a:pt x="36" y="335"/>
                  </a:lnTo>
                  <a:lnTo>
                    <a:pt x="53" y="367"/>
                  </a:lnTo>
                  <a:lnTo>
                    <a:pt x="72" y="399"/>
                  </a:lnTo>
                  <a:lnTo>
                    <a:pt x="91" y="431"/>
                  </a:lnTo>
                  <a:lnTo>
                    <a:pt x="113" y="462"/>
                  </a:lnTo>
                  <a:lnTo>
                    <a:pt x="134" y="492"/>
                  </a:lnTo>
                  <a:lnTo>
                    <a:pt x="154" y="518"/>
                  </a:lnTo>
                  <a:lnTo>
                    <a:pt x="189" y="564"/>
                  </a:lnTo>
                  <a:lnTo>
                    <a:pt x="215" y="596"/>
                  </a:lnTo>
                  <a:lnTo>
                    <a:pt x="225" y="607"/>
                  </a:lnTo>
                  <a:lnTo>
                    <a:pt x="225" y="607"/>
                  </a:lnTo>
                  <a:lnTo>
                    <a:pt x="234" y="596"/>
                  </a:lnTo>
                  <a:lnTo>
                    <a:pt x="260" y="564"/>
                  </a:lnTo>
                  <a:lnTo>
                    <a:pt x="295" y="518"/>
                  </a:lnTo>
                  <a:lnTo>
                    <a:pt x="316" y="492"/>
                  </a:lnTo>
                  <a:lnTo>
                    <a:pt x="337" y="462"/>
                  </a:lnTo>
                  <a:lnTo>
                    <a:pt x="357" y="431"/>
                  </a:lnTo>
                  <a:lnTo>
                    <a:pt x="377" y="399"/>
                  </a:lnTo>
                  <a:lnTo>
                    <a:pt x="397" y="367"/>
                  </a:lnTo>
                  <a:lnTo>
                    <a:pt x="413" y="335"/>
                  </a:lnTo>
                  <a:lnTo>
                    <a:pt x="428" y="305"/>
                  </a:lnTo>
                  <a:lnTo>
                    <a:pt x="434" y="290"/>
                  </a:lnTo>
                  <a:lnTo>
                    <a:pt x="438" y="275"/>
                  </a:lnTo>
                  <a:lnTo>
                    <a:pt x="443" y="261"/>
                  </a:lnTo>
                  <a:lnTo>
                    <a:pt x="446" y="248"/>
                  </a:lnTo>
                  <a:lnTo>
                    <a:pt x="447" y="236"/>
                  </a:lnTo>
                  <a:lnTo>
                    <a:pt x="448" y="223"/>
                  </a:lnTo>
                  <a:lnTo>
                    <a:pt x="448" y="223"/>
                  </a:lnTo>
                  <a:lnTo>
                    <a:pt x="447" y="200"/>
                  </a:lnTo>
                  <a:lnTo>
                    <a:pt x="444" y="178"/>
                  </a:lnTo>
                  <a:lnTo>
                    <a:pt x="438" y="156"/>
                  </a:lnTo>
                  <a:lnTo>
                    <a:pt x="430" y="137"/>
                  </a:lnTo>
                  <a:lnTo>
                    <a:pt x="421" y="117"/>
                  </a:lnTo>
                  <a:lnTo>
                    <a:pt x="410" y="99"/>
                  </a:lnTo>
                  <a:lnTo>
                    <a:pt x="397" y="81"/>
                  </a:lnTo>
                  <a:lnTo>
                    <a:pt x="383" y="65"/>
                  </a:lnTo>
                  <a:lnTo>
                    <a:pt x="367" y="50"/>
                  </a:lnTo>
                  <a:lnTo>
                    <a:pt x="349" y="38"/>
                  </a:lnTo>
                  <a:lnTo>
                    <a:pt x="331" y="26"/>
                  </a:lnTo>
                  <a:lnTo>
                    <a:pt x="311" y="17"/>
                  </a:lnTo>
                  <a:lnTo>
                    <a:pt x="291" y="10"/>
                  </a:lnTo>
                  <a:lnTo>
                    <a:pt x="270" y="4"/>
                  </a:lnTo>
                  <a:lnTo>
                    <a:pt x="247" y="1"/>
                  </a:lnTo>
                  <a:lnTo>
                    <a:pt x="225" y="0"/>
                  </a:lnTo>
                  <a:lnTo>
                    <a:pt x="225" y="0"/>
                  </a:lnTo>
                  <a:close/>
                  <a:moveTo>
                    <a:pt x="225" y="288"/>
                  </a:moveTo>
                  <a:lnTo>
                    <a:pt x="225" y="288"/>
                  </a:lnTo>
                  <a:lnTo>
                    <a:pt x="217" y="288"/>
                  </a:lnTo>
                  <a:lnTo>
                    <a:pt x="210" y="286"/>
                  </a:lnTo>
                  <a:lnTo>
                    <a:pt x="203" y="284"/>
                  </a:lnTo>
                  <a:lnTo>
                    <a:pt x="197" y="282"/>
                  </a:lnTo>
                  <a:lnTo>
                    <a:pt x="185" y="275"/>
                  </a:lnTo>
                  <a:lnTo>
                    <a:pt x="174" y="267"/>
                  </a:lnTo>
                  <a:lnTo>
                    <a:pt x="165" y="255"/>
                  </a:lnTo>
                  <a:lnTo>
                    <a:pt x="158" y="244"/>
                  </a:lnTo>
                  <a:lnTo>
                    <a:pt x="156" y="237"/>
                  </a:lnTo>
                  <a:lnTo>
                    <a:pt x="155" y="230"/>
                  </a:lnTo>
                  <a:lnTo>
                    <a:pt x="154" y="223"/>
                  </a:lnTo>
                  <a:lnTo>
                    <a:pt x="152" y="216"/>
                  </a:lnTo>
                  <a:lnTo>
                    <a:pt x="152" y="216"/>
                  </a:lnTo>
                  <a:lnTo>
                    <a:pt x="154" y="208"/>
                  </a:lnTo>
                  <a:lnTo>
                    <a:pt x="155" y="201"/>
                  </a:lnTo>
                  <a:lnTo>
                    <a:pt x="156" y="194"/>
                  </a:lnTo>
                  <a:lnTo>
                    <a:pt x="158" y="187"/>
                  </a:lnTo>
                  <a:lnTo>
                    <a:pt x="165" y="176"/>
                  </a:lnTo>
                  <a:lnTo>
                    <a:pt x="174" y="164"/>
                  </a:lnTo>
                  <a:lnTo>
                    <a:pt x="185" y="156"/>
                  </a:lnTo>
                  <a:lnTo>
                    <a:pt x="197" y="149"/>
                  </a:lnTo>
                  <a:lnTo>
                    <a:pt x="203" y="147"/>
                  </a:lnTo>
                  <a:lnTo>
                    <a:pt x="210" y="146"/>
                  </a:lnTo>
                  <a:lnTo>
                    <a:pt x="217" y="145"/>
                  </a:lnTo>
                  <a:lnTo>
                    <a:pt x="225" y="144"/>
                  </a:lnTo>
                  <a:lnTo>
                    <a:pt x="225" y="144"/>
                  </a:lnTo>
                  <a:lnTo>
                    <a:pt x="232" y="145"/>
                  </a:lnTo>
                  <a:lnTo>
                    <a:pt x="239" y="146"/>
                  </a:lnTo>
                  <a:lnTo>
                    <a:pt x="246" y="147"/>
                  </a:lnTo>
                  <a:lnTo>
                    <a:pt x="253" y="149"/>
                  </a:lnTo>
                  <a:lnTo>
                    <a:pt x="265" y="156"/>
                  </a:lnTo>
                  <a:lnTo>
                    <a:pt x="276" y="164"/>
                  </a:lnTo>
                  <a:lnTo>
                    <a:pt x="284" y="176"/>
                  </a:lnTo>
                  <a:lnTo>
                    <a:pt x="291" y="187"/>
                  </a:lnTo>
                  <a:lnTo>
                    <a:pt x="293" y="194"/>
                  </a:lnTo>
                  <a:lnTo>
                    <a:pt x="295" y="201"/>
                  </a:lnTo>
                  <a:lnTo>
                    <a:pt x="296" y="208"/>
                  </a:lnTo>
                  <a:lnTo>
                    <a:pt x="296" y="216"/>
                  </a:lnTo>
                  <a:lnTo>
                    <a:pt x="296" y="216"/>
                  </a:lnTo>
                  <a:lnTo>
                    <a:pt x="296" y="223"/>
                  </a:lnTo>
                  <a:lnTo>
                    <a:pt x="295" y="230"/>
                  </a:lnTo>
                  <a:lnTo>
                    <a:pt x="293" y="237"/>
                  </a:lnTo>
                  <a:lnTo>
                    <a:pt x="291" y="244"/>
                  </a:lnTo>
                  <a:lnTo>
                    <a:pt x="284" y="255"/>
                  </a:lnTo>
                  <a:lnTo>
                    <a:pt x="276" y="267"/>
                  </a:lnTo>
                  <a:lnTo>
                    <a:pt x="265" y="275"/>
                  </a:lnTo>
                  <a:lnTo>
                    <a:pt x="253" y="282"/>
                  </a:lnTo>
                  <a:lnTo>
                    <a:pt x="246" y="284"/>
                  </a:lnTo>
                  <a:lnTo>
                    <a:pt x="239" y="286"/>
                  </a:lnTo>
                  <a:lnTo>
                    <a:pt x="232" y="288"/>
                  </a:lnTo>
                  <a:lnTo>
                    <a:pt x="225" y="288"/>
                  </a:lnTo>
                  <a:lnTo>
                    <a:pt x="225" y="288"/>
                  </a:lnTo>
                  <a:close/>
                </a:path>
              </a:pathLst>
            </a:custGeom>
            <a:noFill/>
            <a:ln w="1111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14"/>
            <p:cNvSpPr>
              <a:spLocks/>
            </p:cNvSpPr>
            <p:nvPr userDrawn="1"/>
          </p:nvSpPr>
          <p:spPr bwMode="auto">
            <a:xfrm>
              <a:off x="3179" y="2138"/>
              <a:ext cx="294" cy="123"/>
            </a:xfrm>
            <a:custGeom>
              <a:avLst/>
              <a:gdLst>
                <a:gd name="T0" fmla="*/ 587 w 587"/>
                <a:gd name="T1" fmla="*/ 242 h 244"/>
                <a:gd name="T2" fmla="*/ 577 w 587"/>
                <a:gd name="T3" fmla="*/ 226 h 244"/>
                <a:gd name="T4" fmla="*/ 570 w 587"/>
                <a:gd name="T5" fmla="*/ 207 h 244"/>
                <a:gd name="T6" fmla="*/ 562 w 587"/>
                <a:gd name="T7" fmla="*/ 169 h 244"/>
                <a:gd name="T8" fmla="*/ 561 w 587"/>
                <a:gd name="T9" fmla="*/ 138 h 244"/>
                <a:gd name="T10" fmla="*/ 561 w 587"/>
                <a:gd name="T11" fmla="*/ 82 h 244"/>
                <a:gd name="T12" fmla="*/ 560 w 587"/>
                <a:gd name="T13" fmla="*/ 74 h 244"/>
                <a:gd name="T14" fmla="*/ 557 w 587"/>
                <a:gd name="T15" fmla="*/ 58 h 244"/>
                <a:gd name="T16" fmla="*/ 551 w 587"/>
                <a:gd name="T17" fmla="*/ 43 h 244"/>
                <a:gd name="T18" fmla="*/ 541 w 587"/>
                <a:gd name="T19" fmla="*/ 30 h 244"/>
                <a:gd name="T20" fmla="*/ 531 w 587"/>
                <a:gd name="T21" fmla="*/ 18 h 244"/>
                <a:gd name="T22" fmla="*/ 517 w 587"/>
                <a:gd name="T23" fmla="*/ 9 h 244"/>
                <a:gd name="T24" fmla="*/ 502 w 587"/>
                <a:gd name="T25" fmla="*/ 3 h 244"/>
                <a:gd name="T26" fmla="*/ 486 w 587"/>
                <a:gd name="T27" fmla="*/ 0 h 244"/>
                <a:gd name="T28" fmla="*/ 82 w 587"/>
                <a:gd name="T29" fmla="*/ 0 h 244"/>
                <a:gd name="T30" fmla="*/ 74 w 587"/>
                <a:gd name="T31" fmla="*/ 0 h 244"/>
                <a:gd name="T32" fmla="*/ 57 w 587"/>
                <a:gd name="T33" fmla="*/ 3 h 244"/>
                <a:gd name="T34" fmla="*/ 43 w 587"/>
                <a:gd name="T35" fmla="*/ 9 h 244"/>
                <a:gd name="T36" fmla="*/ 30 w 587"/>
                <a:gd name="T37" fmla="*/ 18 h 244"/>
                <a:gd name="T38" fmla="*/ 18 w 587"/>
                <a:gd name="T39" fmla="*/ 30 h 244"/>
                <a:gd name="T40" fmla="*/ 9 w 587"/>
                <a:gd name="T41" fmla="*/ 43 h 244"/>
                <a:gd name="T42" fmla="*/ 3 w 587"/>
                <a:gd name="T43" fmla="*/ 58 h 244"/>
                <a:gd name="T44" fmla="*/ 0 w 587"/>
                <a:gd name="T45" fmla="*/ 74 h 244"/>
                <a:gd name="T46" fmla="*/ 0 w 587"/>
                <a:gd name="T47" fmla="*/ 124 h 244"/>
                <a:gd name="T48" fmla="*/ 0 w 587"/>
                <a:gd name="T49" fmla="*/ 134 h 244"/>
                <a:gd name="T50" fmla="*/ 3 w 587"/>
                <a:gd name="T51" fmla="*/ 150 h 244"/>
                <a:gd name="T52" fmla="*/ 9 w 587"/>
                <a:gd name="T53" fmla="*/ 165 h 244"/>
                <a:gd name="T54" fmla="*/ 18 w 587"/>
                <a:gd name="T55" fmla="*/ 177 h 244"/>
                <a:gd name="T56" fmla="*/ 30 w 587"/>
                <a:gd name="T57" fmla="*/ 189 h 244"/>
                <a:gd name="T58" fmla="*/ 43 w 587"/>
                <a:gd name="T59" fmla="*/ 197 h 244"/>
                <a:gd name="T60" fmla="*/ 57 w 587"/>
                <a:gd name="T61" fmla="*/ 204 h 244"/>
                <a:gd name="T62" fmla="*/ 74 w 587"/>
                <a:gd name="T63" fmla="*/ 207 h 244"/>
                <a:gd name="T64" fmla="*/ 478 w 587"/>
                <a:gd name="T65" fmla="*/ 207 h 244"/>
                <a:gd name="T66" fmla="*/ 486 w 587"/>
                <a:gd name="T67" fmla="*/ 207 h 244"/>
                <a:gd name="T68" fmla="*/ 502 w 587"/>
                <a:gd name="T69" fmla="*/ 204 h 244"/>
                <a:gd name="T70" fmla="*/ 509 w 587"/>
                <a:gd name="T71" fmla="*/ 202 h 244"/>
                <a:gd name="T72" fmla="*/ 531 w 587"/>
                <a:gd name="T73" fmla="*/ 210 h 244"/>
                <a:gd name="T74" fmla="*/ 568 w 587"/>
                <a:gd name="T75" fmla="*/ 230 h 244"/>
                <a:gd name="T76" fmla="*/ 586 w 587"/>
                <a:gd name="T77" fmla="*/ 244 h 244"/>
                <a:gd name="T78" fmla="*/ 587 w 587"/>
                <a:gd name="T79" fmla="*/ 244 h 244"/>
                <a:gd name="T80" fmla="*/ 587 w 587"/>
                <a:gd name="T81" fmla="*/ 242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87" h="244">
                  <a:moveTo>
                    <a:pt x="587" y="242"/>
                  </a:moveTo>
                  <a:lnTo>
                    <a:pt x="587" y="242"/>
                  </a:lnTo>
                  <a:lnTo>
                    <a:pt x="582" y="235"/>
                  </a:lnTo>
                  <a:lnTo>
                    <a:pt x="577" y="226"/>
                  </a:lnTo>
                  <a:lnTo>
                    <a:pt x="574" y="217"/>
                  </a:lnTo>
                  <a:lnTo>
                    <a:pt x="570" y="207"/>
                  </a:lnTo>
                  <a:lnTo>
                    <a:pt x="566" y="188"/>
                  </a:lnTo>
                  <a:lnTo>
                    <a:pt x="562" y="169"/>
                  </a:lnTo>
                  <a:lnTo>
                    <a:pt x="561" y="152"/>
                  </a:lnTo>
                  <a:lnTo>
                    <a:pt x="561" y="138"/>
                  </a:lnTo>
                  <a:lnTo>
                    <a:pt x="561" y="124"/>
                  </a:lnTo>
                  <a:lnTo>
                    <a:pt x="561" y="82"/>
                  </a:lnTo>
                  <a:lnTo>
                    <a:pt x="561" y="82"/>
                  </a:lnTo>
                  <a:lnTo>
                    <a:pt x="560" y="74"/>
                  </a:lnTo>
                  <a:lnTo>
                    <a:pt x="559" y="66"/>
                  </a:lnTo>
                  <a:lnTo>
                    <a:pt x="557" y="58"/>
                  </a:lnTo>
                  <a:lnTo>
                    <a:pt x="554" y="50"/>
                  </a:lnTo>
                  <a:lnTo>
                    <a:pt x="551" y="43"/>
                  </a:lnTo>
                  <a:lnTo>
                    <a:pt x="547" y="36"/>
                  </a:lnTo>
                  <a:lnTo>
                    <a:pt x="541" y="30"/>
                  </a:lnTo>
                  <a:lnTo>
                    <a:pt x="537" y="24"/>
                  </a:lnTo>
                  <a:lnTo>
                    <a:pt x="531" y="18"/>
                  </a:lnTo>
                  <a:lnTo>
                    <a:pt x="524" y="14"/>
                  </a:lnTo>
                  <a:lnTo>
                    <a:pt x="517" y="9"/>
                  </a:lnTo>
                  <a:lnTo>
                    <a:pt x="510" y="6"/>
                  </a:lnTo>
                  <a:lnTo>
                    <a:pt x="502" y="3"/>
                  </a:lnTo>
                  <a:lnTo>
                    <a:pt x="495" y="1"/>
                  </a:lnTo>
                  <a:lnTo>
                    <a:pt x="486" y="0"/>
                  </a:lnTo>
                  <a:lnTo>
                    <a:pt x="478" y="0"/>
                  </a:lnTo>
                  <a:lnTo>
                    <a:pt x="82" y="0"/>
                  </a:lnTo>
                  <a:lnTo>
                    <a:pt x="82" y="0"/>
                  </a:lnTo>
                  <a:lnTo>
                    <a:pt x="74" y="0"/>
                  </a:lnTo>
                  <a:lnTo>
                    <a:pt x="66" y="1"/>
                  </a:lnTo>
                  <a:lnTo>
                    <a:pt x="57" y="3"/>
                  </a:lnTo>
                  <a:lnTo>
                    <a:pt x="49" y="6"/>
                  </a:lnTo>
                  <a:lnTo>
                    <a:pt x="43" y="9"/>
                  </a:lnTo>
                  <a:lnTo>
                    <a:pt x="36" y="14"/>
                  </a:lnTo>
                  <a:lnTo>
                    <a:pt x="30" y="18"/>
                  </a:lnTo>
                  <a:lnTo>
                    <a:pt x="24" y="24"/>
                  </a:lnTo>
                  <a:lnTo>
                    <a:pt x="18" y="30"/>
                  </a:lnTo>
                  <a:lnTo>
                    <a:pt x="14" y="36"/>
                  </a:lnTo>
                  <a:lnTo>
                    <a:pt x="9" y="43"/>
                  </a:lnTo>
                  <a:lnTo>
                    <a:pt x="6" y="50"/>
                  </a:lnTo>
                  <a:lnTo>
                    <a:pt x="3" y="58"/>
                  </a:lnTo>
                  <a:lnTo>
                    <a:pt x="1" y="66"/>
                  </a:lnTo>
                  <a:lnTo>
                    <a:pt x="0" y="74"/>
                  </a:lnTo>
                  <a:lnTo>
                    <a:pt x="0" y="82"/>
                  </a:lnTo>
                  <a:lnTo>
                    <a:pt x="0" y="124"/>
                  </a:lnTo>
                  <a:lnTo>
                    <a:pt x="0" y="124"/>
                  </a:lnTo>
                  <a:lnTo>
                    <a:pt x="0" y="134"/>
                  </a:lnTo>
                  <a:lnTo>
                    <a:pt x="1" y="142"/>
                  </a:lnTo>
                  <a:lnTo>
                    <a:pt x="3" y="150"/>
                  </a:lnTo>
                  <a:lnTo>
                    <a:pt x="6" y="157"/>
                  </a:lnTo>
                  <a:lnTo>
                    <a:pt x="9" y="165"/>
                  </a:lnTo>
                  <a:lnTo>
                    <a:pt x="14" y="171"/>
                  </a:lnTo>
                  <a:lnTo>
                    <a:pt x="18" y="177"/>
                  </a:lnTo>
                  <a:lnTo>
                    <a:pt x="24" y="183"/>
                  </a:lnTo>
                  <a:lnTo>
                    <a:pt x="30" y="189"/>
                  </a:lnTo>
                  <a:lnTo>
                    <a:pt x="36" y="194"/>
                  </a:lnTo>
                  <a:lnTo>
                    <a:pt x="43" y="197"/>
                  </a:lnTo>
                  <a:lnTo>
                    <a:pt x="49" y="200"/>
                  </a:lnTo>
                  <a:lnTo>
                    <a:pt x="57" y="204"/>
                  </a:lnTo>
                  <a:lnTo>
                    <a:pt x="66" y="206"/>
                  </a:lnTo>
                  <a:lnTo>
                    <a:pt x="74" y="207"/>
                  </a:lnTo>
                  <a:lnTo>
                    <a:pt x="82" y="207"/>
                  </a:lnTo>
                  <a:lnTo>
                    <a:pt x="478" y="207"/>
                  </a:lnTo>
                  <a:lnTo>
                    <a:pt x="478" y="207"/>
                  </a:lnTo>
                  <a:lnTo>
                    <a:pt x="486" y="207"/>
                  </a:lnTo>
                  <a:lnTo>
                    <a:pt x="494" y="206"/>
                  </a:lnTo>
                  <a:lnTo>
                    <a:pt x="502" y="204"/>
                  </a:lnTo>
                  <a:lnTo>
                    <a:pt x="509" y="202"/>
                  </a:lnTo>
                  <a:lnTo>
                    <a:pt x="509" y="202"/>
                  </a:lnTo>
                  <a:lnTo>
                    <a:pt x="521" y="205"/>
                  </a:lnTo>
                  <a:lnTo>
                    <a:pt x="531" y="210"/>
                  </a:lnTo>
                  <a:lnTo>
                    <a:pt x="549" y="219"/>
                  </a:lnTo>
                  <a:lnTo>
                    <a:pt x="568" y="230"/>
                  </a:lnTo>
                  <a:lnTo>
                    <a:pt x="586" y="244"/>
                  </a:lnTo>
                  <a:lnTo>
                    <a:pt x="586" y="244"/>
                  </a:lnTo>
                  <a:lnTo>
                    <a:pt x="587" y="244"/>
                  </a:lnTo>
                  <a:lnTo>
                    <a:pt x="587" y="244"/>
                  </a:lnTo>
                  <a:lnTo>
                    <a:pt x="587" y="242"/>
                  </a:lnTo>
                  <a:lnTo>
                    <a:pt x="587" y="242"/>
                  </a:lnTo>
                  <a:close/>
                </a:path>
              </a:pathLst>
            </a:custGeom>
            <a:noFill/>
            <a:ln w="1111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15"/>
            <p:cNvSpPr>
              <a:spLocks/>
            </p:cNvSpPr>
            <p:nvPr userDrawn="1"/>
          </p:nvSpPr>
          <p:spPr bwMode="auto">
            <a:xfrm>
              <a:off x="3159" y="2004"/>
              <a:ext cx="294" cy="122"/>
            </a:xfrm>
            <a:custGeom>
              <a:avLst/>
              <a:gdLst>
                <a:gd name="T0" fmla="*/ 0 w 587"/>
                <a:gd name="T1" fmla="*/ 243 h 244"/>
                <a:gd name="T2" fmla="*/ 10 w 587"/>
                <a:gd name="T3" fmla="*/ 227 h 244"/>
                <a:gd name="T4" fmla="*/ 17 w 587"/>
                <a:gd name="T5" fmla="*/ 208 h 244"/>
                <a:gd name="T6" fmla="*/ 25 w 587"/>
                <a:gd name="T7" fmla="*/ 170 h 244"/>
                <a:gd name="T8" fmla="*/ 26 w 587"/>
                <a:gd name="T9" fmla="*/ 139 h 244"/>
                <a:gd name="T10" fmla="*/ 26 w 587"/>
                <a:gd name="T11" fmla="*/ 82 h 244"/>
                <a:gd name="T12" fmla="*/ 27 w 587"/>
                <a:gd name="T13" fmla="*/ 74 h 244"/>
                <a:gd name="T14" fmla="*/ 30 w 587"/>
                <a:gd name="T15" fmla="*/ 58 h 244"/>
                <a:gd name="T16" fmla="*/ 36 w 587"/>
                <a:gd name="T17" fmla="*/ 43 h 244"/>
                <a:gd name="T18" fmla="*/ 46 w 587"/>
                <a:gd name="T19" fmla="*/ 29 h 244"/>
                <a:gd name="T20" fmla="*/ 56 w 587"/>
                <a:gd name="T21" fmla="*/ 19 h 244"/>
                <a:gd name="T22" fmla="*/ 70 w 587"/>
                <a:gd name="T23" fmla="*/ 10 h 244"/>
                <a:gd name="T24" fmla="*/ 85 w 587"/>
                <a:gd name="T25" fmla="*/ 4 h 244"/>
                <a:gd name="T26" fmla="*/ 101 w 587"/>
                <a:gd name="T27" fmla="*/ 1 h 244"/>
                <a:gd name="T28" fmla="*/ 505 w 587"/>
                <a:gd name="T29" fmla="*/ 0 h 244"/>
                <a:gd name="T30" fmla="*/ 513 w 587"/>
                <a:gd name="T31" fmla="*/ 1 h 244"/>
                <a:gd name="T32" fmla="*/ 529 w 587"/>
                <a:gd name="T33" fmla="*/ 4 h 244"/>
                <a:gd name="T34" fmla="*/ 544 w 587"/>
                <a:gd name="T35" fmla="*/ 10 h 244"/>
                <a:gd name="T36" fmla="*/ 557 w 587"/>
                <a:gd name="T37" fmla="*/ 19 h 244"/>
                <a:gd name="T38" fmla="*/ 569 w 587"/>
                <a:gd name="T39" fmla="*/ 29 h 244"/>
                <a:gd name="T40" fmla="*/ 578 w 587"/>
                <a:gd name="T41" fmla="*/ 43 h 244"/>
                <a:gd name="T42" fmla="*/ 584 w 587"/>
                <a:gd name="T43" fmla="*/ 58 h 244"/>
                <a:gd name="T44" fmla="*/ 587 w 587"/>
                <a:gd name="T45" fmla="*/ 74 h 244"/>
                <a:gd name="T46" fmla="*/ 587 w 587"/>
                <a:gd name="T47" fmla="*/ 125 h 244"/>
                <a:gd name="T48" fmla="*/ 587 w 587"/>
                <a:gd name="T49" fmla="*/ 133 h 244"/>
                <a:gd name="T50" fmla="*/ 584 w 587"/>
                <a:gd name="T51" fmla="*/ 149 h 244"/>
                <a:gd name="T52" fmla="*/ 578 w 587"/>
                <a:gd name="T53" fmla="*/ 164 h 244"/>
                <a:gd name="T54" fmla="*/ 569 w 587"/>
                <a:gd name="T55" fmla="*/ 178 h 244"/>
                <a:gd name="T56" fmla="*/ 557 w 587"/>
                <a:gd name="T57" fmla="*/ 188 h 244"/>
                <a:gd name="T58" fmla="*/ 544 w 587"/>
                <a:gd name="T59" fmla="*/ 198 h 244"/>
                <a:gd name="T60" fmla="*/ 529 w 587"/>
                <a:gd name="T61" fmla="*/ 205 h 244"/>
                <a:gd name="T62" fmla="*/ 513 w 587"/>
                <a:gd name="T63" fmla="*/ 207 h 244"/>
                <a:gd name="T64" fmla="*/ 109 w 587"/>
                <a:gd name="T65" fmla="*/ 208 h 244"/>
                <a:gd name="T66" fmla="*/ 101 w 587"/>
                <a:gd name="T67" fmla="*/ 207 h 244"/>
                <a:gd name="T68" fmla="*/ 85 w 587"/>
                <a:gd name="T69" fmla="*/ 205 h 244"/>
                <a:gd name="T70" fmla="*/ 78 w 587"/>
                <a:gd name="T71" fmla="*/ 202 h 244"/>
                <a:gd name="T72" fmla="*/ 56 w 587"/>
                <a:gd name="T73" fmla="*/ 209 h 244"/>
                <a:gd name="T74" fmla="*/ 19 w 587"/>
                <a:gd name="T75" fmla="*/ 231 h 244"/>
                <a:gd name="T76" fmla="*/ 1 w 587"/>
                <a:gd name="T77" fmla="*/ 244 h 244"/>
                <a:gd name="T78" fmla="*/ 0 w 587"/>
                <a:gd name="T79" fmla="*/ 244 h 244"/>
                <a:gd name="T80" fmla="*/ 0 w 587"/>
                <a:gd name="T81" fmla="*/ 243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87" h="244">
                  <a:moveTo>
                    <a:pt x="0" y="243"/>
                  </a:moveTo>
                  <a:lnTo>
                    <a:pt x="0" y="243"/>
                  </a:lnTo>
                  <a:lnTo>
                    <a:pt x="5" y="235"/>
                  </a:lnTo>
                  <a:lnTo>
                    <a:pt x="10" y="227"/>
                  </a:lnTo>
                  <a:lnTo>
                    <a:pt x="13" y="217"/>
                  </a:lnTo>
                  <a:lnTo>
                    <a:pt x="17" y="208"/>
                  </a:lnTo>
                  <a:lnTo>
                    <a:pt x="21" y="188"/>
                  </a:lnTo>
                  <a:lnTo>
                    <a:pt x="25" y="170"/>
                  </a:lnTo>
                  <a:lnTo>
                    <a:pt x="26" y="153"/>
                  </a:lnTo>
                  <a:lnTo>
                    <a:pt x="26" y="139"/>
                  </a:lnTo>
                  <a:lnTo>
                    <a:pt x="26" y="125"/>
                  </a:lnTo>
                  <a:lnTo>
                    <a:pt x="26" y="82"/>
                  </a:lnTo>
                  <a:lnTo>
                    <a:pt x="26" y="82"/>
                  </a:lnTo>
                  <a:lnTo>
                    <a:pt x="27" y="74"/>
                  </a:lnTo>
                  <a:lnTo>
                    <a:pt x="28" y="66"/>
                  </a:lnTo>
                  <a:lnTo>
                    <a:pt x="30" y="58"/>
                  </a:lnTo>
                  <a:lnTo>
                    <a:pt x="33" y="50"/>
                  </a:lnTo>
                  <a:lnTo>
                    <a:pt x="36" y="43"/>
                  </a:lnTo>
                  <a:lnTo>
                    <a:pt x="40" y="36"/>
                  </a:lnTo>
                  <a:lnTo>
                    <a:pt x="46" y="29"/>
                  </a:lnTo>
                  <a:lnTo>
                    <a:pt x="50" y="24"/>
                  </a:lnTo>
                  <a:lnTo>
                    <a:pt x="56" y="19"/>
                  </a:lnTo>
                  <a:lnTo>
                    <a:pt x="63" y="14"/>
                  </a:lnTo>
                  <a:lnTo>
                    <a:pt x="70" y="10"/>
                  </a:lnTo>
                  <a:lnTo>
                    <a:pt x="77" y="6"/>
                  </a:lnTo>
                  <a:lnTo>
                    <a:pt x="85" y="4"/>
                  </a:lnTo>
                  <a:lnTo>
                    <a:pt x="92" y="2"/>
                  </a:lnTo>
                  <a:lnTo>
                    <a:pt x="101" y="1"/>
                  </a:lnTo>
                  <a:lnTo>
                    <a:pt x="109" y="0"/>
                  </a:lnTo>
                  <a:lnTo>
                    <a:pt x="505" y="0"/>
                  </a:lnTo>
                  <a:lnTo>
                    <a:pt x="505" y="0"/>
                  </a:lnTo>
                  <a:lnTo>
                    <a:pt x="513" y="1"/>
                  </a:lnTo>
                  <a:lnTo>
                    <a:pt x="521" y="2"/>
                  </a:lnTo>
                  <a:lnTo>
                    <a:pt x="529" y="4"/>
                  </a:lnTo>
                  <a:lnTo>
                    <a:pt x="538" y="6"/>
                  </a:lnTo>
                  <a:lnTo>
                    <a:pt x="544" y="10"/>
                  </a:lnTo>
                  <a:lnTo>
                    <a:pt x="551" y="14"/>
                  </a:lnTo>
                  <a:lnTo>
                    <a:pt x="557" y="19"/>
                  </a:lnTo>
                  <a:lnTo>
                    <a:pt x="563" y="24"/>
                  </a:lnTo>
                  <a:lnTo>
                    <a:pt x="569" y="29"/>
                  </a:lnTo>
                  <a:lnTo>
                    <a:pt x="573" y="36"/>
                  </a:lnTo>
                  <a:lnTo>
                    <a:pt x="578" y="43"/>
                  </a:lnTo>
                  <a:lnTo>
                    <a:pt x="581" y="50"/>
                  </a:lnTo>
                  <a:lnTo>
                    <a:pt x="584" y="58"/>
                  </a:lnTo>
                  <a:lnTo>
                    <a:pt x="586" y="66"/>
                  </a:lnTo>
                  <a:lnTo>
                    <a:pt x="587" y="74"/>
                  </a:lnTo>
                  <a:lnTo>
                    <a:pt x="587" y="82"/>
                  </a:lnTo>
                  <a:lnTo>
                    <a:pt x="587" y="125"/>
                  </a:lnTo>
                  <a:lnTo>
                    <a:pt x="587" y="125"/>
                  </a:lnTo>
                  <a:lnTo>
                    <a:pt x="587" y="133"/>
                  </a:lnTo>
                  <a:lnTo>
                    <a:pt x="586" y="142"/>
                  </a:lnTo>
                  <a:lnTo>
                    <a:pt x="584" y="149"/>
                  </a:lnTo>
                  <a:lnTo>
                    <a:pt x="581" y="157"/>
                  </a:lnTo>
                  <a:lnTo>
                    <a:pt x="578" y="164"/>
                  </a:lnTo>
                  <a:lnTo>
                    <a:pt x="573" y="171"/>
                  </a:lnTo>
                  <a:lnTo>
                    <a:pt x="569" y="178"/>
                  </a:lnTo>
                  <a:lnTo>
                    <a:pt x="563" y="184"/>
                  </a:lnTo>
                  <a:lnTo>
                    <a:pt x="557" y="188"/>
                  </a:lnTo>
                  <a:lnTo>
                    <a:pt x="551" y="194"/>
                  </a:lnTo>
                  <a:lnTo>
                    <a:pt x="544" y="198"/>
                  </a:lnTo>
                  <a:lnTo>
                    <a:pt x="538" y="201"/>
                  </a:lnTo>
                  <a:lnTo>
                    <a:pt x="529" y="205"/>
                  </a:lnTo>
                  <a:lnTo>
                    <a:pt x="521" y="206"/>
                  </a:lnTo>
                  <a:lnTo>
                    <a:pt x="513" y="207"/>
                  </a:lnTo>
                  <a:lnTo>
                    <a:pt x="505" y="208"/>
                  </a:lnTo>
                  <a:lnTo>
                    <a:pt x="109" y="208"/>
                  </a:lnTo>
                  <a:lnTo>
                    <a:pt x="109" y="208"/>
                  </a:lnTo>
                  <a:lnTo>
                    <a:pt x="101" y="207"/>
                  </a:lnTo>
                  <a:lnTo>
                    <a:pt x="93" y="206"/>
                  </a:lnTo>
                  <a:lnTo>
                    <a:pt x="85" y="205"/>
                  </a:lnTo>
                  <a:lnTo>
                    <a:pt x="78" y="202"/>
                  </a:lnTo>
                  <a:lnTo>
                    <a:pt x="78" y="202"/>
                  </a:lnTo>
                  <a:lnTo>
                    <a:pt x="66" y="206"/>
                  </a:lnTo>
                  <a:lnTo>
                    <a:pt x="56" y="209"/>
                  </a:lnTo>
                  <a:lnTo>
                    <a:pt x="38" y="220"/>
                  </a:lnTo>
                  <a:lnTo>
                    <a:pt x="19" y="231"/>
                  </a:lnTo>
                  <a:lnTo>
                    <a:pt x="1" y="244"/>
                  </a:lnTo>
                  <a:lnTo>
                    <a:pt x="1" y="244"/>
                  </a:lnTo>
                  <a:lnTo>
                    <a:pt x="0" y="244"/>
                  </a:lnTo>
                  <a:lnTo>
                    <a:pt x="0" y="244"/>
                  </a:lnTo>
                  <a:lnTo>
                    <a:pt x="0" y="243"/>
                  </a:lnTo>
                  <a:lnTo>
                    <a:pt x="0" y="243"/>
                  </a:lnTo>
                  <a:close/>
                </a:path>
              </a:pathLst>
            </a:custGeom>
            <a:noFill/>
            <a:ln w="1111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16"/>
            <p:cNvSpPr>
              <a:spLocks/>
            </p:cNvSpPr>
            <p:nvPr userDrawn="1"/>
          </p:nvSpPr>
          <p:spPr bwMode="auto">
            <a:xfrm>
              <a:off x="3276" y="2180"/>
              <a:ext cx="26" cy="26"/>
            </a:xfrm>
            <a:custGeom>
              <a:avLst/>
              <a:gdLst>
                <a:gd name="T0" fmla="*/ 51 w 51"/>
                <a:gd name="T1" fmla="*/ 26 h 52"/>
                <a:gd name="T2" fmla="*/ 51 w 51"/>
                <a:gd name="T3" fmla="*/ 26 h 52"/>
                <a:gd name="T4" fmla="*/ 51 w 51"/>
                <a:gd name="T5" fmla="*/ 31 h 52"/>
                <a:gd name="T6" fmla="*/ 49 w 51"/>
                <a:gd name="T7" fmla="*/ 36 h 52"/>
                <a:gd name="T8" fmla="*/ 47 w 51"/>
                <a:gd name="T9" fmla="*/ 40 h 52"/>
                <a:gd name="T10" fmla="*/ 45 w 51"/>
                <a:gd name="T11" fmla="*/ 44 h 52"/>
                <a:gd name="T12" fmla="*/ 40 w 51"/>
                <a:gd name="T13" fmla="*/ 47 h 52"/>
                <a:gd name="T14" fmla="*/ 36 w 51"/>
                <a:gd name="T15" fmla="*/ 49 h 52"/>
                <a:gd name="T16" fmla="*/ 31 w 51"/>
                <a:gd name="T17" fmla="*/ 52 h 52"/>
                <a:gd name="T18" fmla="*/ 26 w 51"/>
                <a:gd name="T19" fmla="*/ 52 h 52"/>
                <a:gd name="T20" fmla="*/ 26 w 51"/>
                <a:gd name="T21" fmla="*/ 52 h 52"/>
                <a:gd name="T22" fmla="*/ 20 w 51"/>
                <a:gd name="T23" fmla="*/ 52 h 52"/>
                <a:gd name="T24" fmla="*/ 16 w 51"/>
                <a:gd name="T25" fmla="*/ 49 h 52"/>
                <a:gd name="T26" fmla="*/ 11 w 51"/>
                <a:gd name="T27" fmla="*/ 47 h 52"/>
                <a:gd name="T28" fmla="*/ 8 w 51"/>
                <a:gd name="T29" fmla="*/ 44 h 52"/>
                <a:gd name="T30" fmla="*/ 4 w 51"/>
                <a:gd name="T31" fmla="*/ 40 h 52"/>
                <a:gd name="T32" fmla="*/ 2 w 51"/>
                <a:gd name="T33" fmla="*/ 36 h 52"/>
                <a:gd name="T34" fmla="*/ 1 w 51"/>
                <a:gd name="T35" fmla="*/ 31 h 52"/>
                <a:gd name="T36" fmla="*/ 0 w 51"/>
                <a:gd name="T37" fmla="*/ 26 h 52"/>
                <a:gd name="T38" fmla="*/ 0 w 51"/>
                <a:gd name="T39" fmla="*/ 26 h 52"/>
                <a:gd name="T40" fmla="*/ 1 w 51"/>
                <a:gd name="T41" fmla="*/ 21 h 52"/>
                <a:gd name="T42" fmla="*/ 2 w 51"/>
                <a:gd name="T43" fmla="*/ 16 h 52"/>
                <a:gd name="T44" fmla="*/ 4 w 51"/>
                <a:gd name="T45" fmla="*/ 11 h 52"/>
                <a:gd name="T46" fmla="*/ 8 w 51"/>
                <a:gd name="T47" fmla="*/ 8 h 52"/>
                <a:gd name="T48" fmla="*/ 11 w 51"/>
                <a:gd name="T49" fmla="*/ 5 h 52"/>
                <a:gd name="T50" fmla="*/ 16 w 51"/>
                <a:gd name="T51" fmla="*/ 2 h 52"/>
                <a:gd name="T52" fmla="*/ 20 w 51"/>
                <a:gd name="T53" fmla="*/ 1 h 52"/>
                <a:gd name="T54" fmla="*/ 26 w 51"/>
                <a:gd name="T55" fmla="*/ 0 h 52"/>
                <a:gd name="T56" fmla="*/ 26 w 51"/>
                <a:gd name="T57" fmla="*/ 0 h 52"/>
                <a:gd name="T58" fmla="*/ 31 w 51"/>
                <a:gd name="T59" fmla="*/ 1 h 52"/>
                <a:gd name="T60" fmla="*/ 36 w 51"/>
                <a:gd name="T61" fmla="*/ 2 h 52"/>
                <a:gd name="T62" fmla="*/ 40 w 51"/>
                <a:gd name="T63" fmla="*/ 5 h 52"/>
                <a:gd name="T64" fmla="*/ 45 w 51"/>
                <a:gd name="T65" fmla="*/ 8 h 52"/>
                <a:gd name="T66" fmla="*/ 47 w 51"/>
                <a:gd name="T67" fmla="*/ 11 h 52"/>
                <a:gd name="T68" fmla="*/ 49 w 51"/>
                <a:gd name="T69" fmla="*/ 16 h 52"/>
                <a:gd name="T70" fmla="*/ 51 w 51"/>
                <a:gd name="T71" fmla="*/ 21 h 52"/>
                <a:gd name="T72" fmla="*/ 51 w 51"/>
                <a:gd name="T73" fmla="*/ 26 h 52"/>
                <a:gd name="T74" fmla="*/ 51 w 51"/>
                <a:gd name="T75"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1" h="52">
                  <a:moveTo>
                    <a:pt x="51" y="26"/>
                  </a:moveTo>
                  <a:lnTo>
                    <a:pt x="51" y="26"/>
                  </a:lnTo>
                  <a:lnTo>
                    <a:pt x="51" y="31"/>
                  </a:lnTo>
                  <a:lnTo>
                    <a:pt x="49" y="36"/>
                  </a:lnTo>
                  <a:lnTo>
                    <a:pt x="47" y="40"/>
                  </a:lnTo>
                  <a:lnTo>
                    <a:pt x="45" y="44"/>
                  </a:lnTo>
                  <a:lnTo>
                    <a:pt x="40" y="47"/>
                  </a:lnTo>
                  <a:lnTo>
                    <a:pt x="36" y="49"/>
                  </a:lnTo>
                  <a:lnTo>
                    <a:pt x="31" y="52"/>
                  </a:lnTo>
                  <a:lnTo>
                    <a:pt x="26" y="52"/>
                  </a:lnTo>
                  <a:lnTo>
                    <a:pt x="26" y="52"/>
                  </a:lnTo>
                  <a:lnTo>
                    <a:pt x="20" y="52"/>
                  </a:lnTo>
                  <a:lnTo>
                    <a:pt x="16" y="49"/>
                  </a:lnTo>
                  <a:lnTo>
                    <a:pt x="11" y="47"/>
                  </a:lnTo>
                  <a:lnTo>
                    <a:pt x="8" y="44"/>
                  </a:lnTo>
                  <a:lnTo>
                    <a:pt x="4" y="40"/>
                  </a:lnTo>
                  <a:lnTo>
                    <a:pt x="2" y="36"/>
                  </a:lnTo>
                  <a:lnTo>
                    <a:pt x="1" y="31"/>
                  </a:lnTo>
                  <a:lnTo>
                    <a:pt x="0" y="26"/>
                  </a:lnTo>
                  <a:lnTo>
                    <a:pt x="0" y="26"/>
                  </a:lnTo>
                  <a:lnTo>
                    <a:pt x="1" y="21"/>
                  </a:lnTo>
                  <a:lnTo>
                    <a:pt x="2" y="16"/>
                  </a:lnTo>
                  <a:lnTo>
                    <a:pt x="4" y="11"/>
                  </a:lnTo>
                  <a:lnTo>
                    <a:pt x="8" y="8"/>
                  </a:lnTo>
                  <a:lnTo>
                    <a:pt x="11" y="5"/>
                  </a:lnTo>
                  <a:lnTo>
                    <a:pt x="16" y="2"/>
                  </a:lnTo>
                  <a:lnTo>
                    <a:pt x="20" y="1"/>
                  </a:lnTo>
                  <a:lnTo>
                    <a:pt x="26" y="0"/>
                  </a:lnTo>
                  <a:lnTo>
                    <a:pt x="26" y="0"/>
                  </a:lnTo>
                  <a:lnTo>
                    <a:pt x="31" y="1"/>
                  </a:lnTo>
                  <a:lnTo>
                    <a:pt x="36" y="2"/>
                  </a:lnTo>
                  <a:lnTo>
                    <a:pt x="40" y="5"/>
                  </a:lnTo>
                  <a:lnTo>
                    <a:pt x="45" y="8"/>
                  </a:lnTo>
                  <a:lnTo>
                    <a:pt x="47" y="11"/>
                  </a:lnTo>
                  <a:lnTo>
                    <a:pt x="49" y="16"/>
                  </a:lnTo>
                  <a:lnTo>
                    <a:pt x="51" y="21"/>
                  </a:lnTo>
                  <a:lnTo>
                    <a:pt x="51" y="26"/>
                  </a:lnTo>
                  <a:lnTo>
                    <a:pt x="51"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7"/>
            <p:cNvSpPr>
              <a:spLocks/>
            </p:cNvSpPr>
            <p:nvPr userDrawn="1"/>
          </p:nvSpPr>
          <p:spPr bwMode="auto">
            <a:xfrm>
              <a:off x="3313" y="2180"/>
              <a:ext cx="25" cy="26"/>
            </a:xfrm>
            <a:custGeom>
              <a:avLst/>
              <a:gdLst>
                <a:gd name="T0" fmla="*/ 51 w 51"/>
                <a:gd name="T1" fmla="*/ 26 h 52"/>
                <a:gd name="T2" fmla="*/ 51 w 51"/>
                <a:gd name="T3" fmla="*/ 26 h 52"/>
                <a:gd name="T4" fmla="*/ 51 w 51"/>
                <a:gd name="T5" fmla="*/ 31 h 52"/>
                <a:gd name="T6" fmla="*/ 50 w 51"/>
                <a:gd name="T7" fmla="*/ 36 h 52"/>
                <a:gd name="T8" fmla="*/ 48 w 51"/>
                <a:gd name="T9" fmla="*/ 40 h 52"/>
                <a:gd name="T10" fmla="*/ 44 w 51"/>
                <a:gd name="T11" fmla="*/ 44 h 52"/>
                <a:gd name="T12" fmla="*/ 41 w 51"/>
                <a:gd name="T13" fmla="*/ 47 h 52"/>
                <a:gd name="T14" fmla="*/ 36 w 51"/>
                <a:gd name="T15" fmla="*/ 49 h 52"/>
                <a:gd name="T16" fmla="*/ 31 w 51"/>
                <a:gd name="T17" fmla="*/ 52 h 52"/>
                <a:gd name="T18" fmla="*/ 26 w 51"/>
                <a:gd name="T19" fmla="*/ 52 h 52"/>
                <a:gd name="T20" fmla="*/ 26 w 51"/>
                <a:gd name="T21" fmla="*/ 52 h 52"/>
                <a:gd name="T22" fmla="*/ 21 w 51"/>
                <a:gd name="T23" fmla="*/ 52 h 52"/>
                <a:gd name="T24" fmla="*/ 15 w 51"/>
                <a:gd name="T25" fmla="*/ 49 h 52"/>
                <a:gd name="T26" fmla="*/ 12 w 51"/>
                <a:gd name="T27" fmla="*/ 47 h 52"/>
                <a:gd name="T28" fmla="*/ 7 w 51"/>
                <a:gd name="T29" fmla="*/ 44 h 52"/>
                <a:gd name="T30" fmla="*/ 4 w 51"/>
                <a:gd name="T31" fmla="*/ 40 h 52"/>
                <a:gd name="T32" fmla="*/ 1 w 51"/>
                <a:gd name="T33" fmla="*/ 36 h 52"/>
                <a:gd name="T34" fmla="*/ 0 w 51"/>
                <a:gd name="T35" fmla="*/ 31 h 52"/>
                <a:gd name="T36" fmla="*/ 0 w 51"/>
                <a:gd name="T37" fmla="*/ 26 h 52"/>
                <a:gd name="T38" fmla="*/ 0 w 51"/>
                <a:gd name="T39" fmla="*/ 26 h 52"/>
                <a:gd name="T40" fmla="*/ 0 w 51"/>
                <a:gd name="T41" fmla="*/ 21 h 52"/>
                <a:gd name="T42" fmla="*/ 1 w 51"/>
                <a:gd name="T43" fmla="*/ 16 h 52"/>
                <a:gd name="T44" fmla="*/ 4 w 51"/>
                <a:gd name="T45" fmla="*/ 11 h 52"/>
                <a:gd name="T46" fmla="*/ 7 w 51"/>
                <a:gd name="T47" fmla="*/ 8 h 52"/>
                <a:gd name="T48" fmla="*/ 12 w 51"/>
                <a:gd name="T49" fmla="*/ 5 h 52"/>
                <a:gd name="T50" fmla="*/ 15 w 51"/>
                <a:gd name="T51" fmla="*/ 2 h 52"/>
                <a:gd name="T52" fmla="*/ 21 w 51"/>
                <a:gd name="T53" fmla="*/ 1 h 52"/>
                <a:gd name="T54" fmla="*/ 26 w 51"/>
                <a:gd name="T55" fmla="*/ 0 h 52"/>
                <a:gd name="T56" fmla="*/ 26 w 51"/>
                <a:gd name="T57" fmla="*/ 0 h 52"/>
                <a:gd name="T58" fmla="*/ 31 w 51"/>
                <a:gd name="T59" fmla="*/ 1 h 52"/>
                <a:gd name="T60" fmla="*/ 36 w 51"/>
                <a:gd name="T61" fmla="*/ 2 h 52"/>
                <a:gd name="T62" fmla="*/ 41 w 51"/>
                <a:gd name="T63" fmla="*/ 5 h 52"/>
                <a:gd name="T64" fmla="*/ 44 w 51"/>
                <a:gd name="T65" fmla="*/ 8 h 52"/>
                <a:gd name="T66" fmla="*/ 48 w 51"/>
                <a:gd name="T67" fmla="*/ 11 h 52"/>
                <a:gd name="T68" fmla="*/ 50 w 51"/>
                <a:gd name="T69" fmla="*/ 16 h 52"/>
                <a:gd name="T70" fmla="*/ 51 w 51"/>
                <a:gd name="T71" fmla="*/ 21 h 52"/>
                <a:gd name="T72" fmla="*/ 51 w 51"/>
                <a:gd name="T73" fmla="*/ 26 h 52"/>
                <a:gd name="T74" fmla="*/ 51 w 51"/>
                <a:gd name="T75"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1" h="52">
                  <a:moveTo>
                    <a:pt x="51" y="26"/>
                  </a:moveTo>
                  <a:lnTo>
                    <a:pt x="51" y="26"/>
                  </a:lnTo>
                  <a:lnTo>
                    <a:pt x="51" y="31"/>
                  </a:lnTo>
                  <a:lnTo>
                    <a:pt x="50" y="36"/>
                  </a:lnTo>
                  <a:lnTo>
                    <a:pt x="48" y="40"/>
                  </a:lnTo>
                  <a:lnTo>
                    <a:pt x="44" y="44"/>
                  </a:lnTo>
                  <a:lnTo>
                    <a:pt x="41" y="47"/>
                  </a:lnTo>
                  <a:lnTo>
                    <a:pt x="36" y="49"/>
                  </a:lnTo>
                  <a:lnTo>
                    <a:pt x="31" y="52"/>
                  </a:lnTo>
                  <a:lnTo>
                    <a:pt x="26" y="52"/>
                  </a:lnTo>
                  <a:lnTo>
                    <a:pt x="26" y="52"/>
                  </a:lnTo>
                  <a:lnTo>
                    <a:pt x="21" y="52"/>
                  </a:lnTo>
                  <a:lnTo>
                    <a:pt x="15" y="49"/>
                  </a:lnTo>
                  <a:lnTo>
                    <a:pt x="12" y="47"/>
                  </a:lnTo>
                  <a:lnTo>
                    <a:pt x="7" y="44"/>
                  </a:lnTo>
                  <a:lnTo>
                    <a:pt x="4" y="40"/>
                  </a:lnTo>
                  <a:lnTo>
                    <a:pt x="1" y="36"/>
                  </a:lnTo>
                  <a:lnTo>
                    <a:pt x="0" y="31"/>
                  </a:lnTo>
                  <a:lnTo>
                    <a:pt x="0" y="26"/>
                  </a:lnTo>
                  <a:lnTo>
                    <a:pt x="0" y="26"/>
                  </a:lnTo>
                  <a:lnTo>
                    <a:pt x="0" y="21"/>
                  </a:lnTo>
                  <a:lnTo>
                    <a:pt x="1" y="16"/>
                  </a:lnTo>
                  <a:lnTo>
                    <a:pt x="4" y="11"/>
                  </a:lnTo>
                  <a:lnTo>
                    <a:pt x="7" y="8"/>
                  </a:lnTo>
                  <a:lnTo>
                    <a:pt x="12" y="5"/>
                  </a:lnTo>
                  <a:lnTo>
                    <a:pt x="15" y="2"/>
                  </a:lnTo>
                  <a:lnTo>
                    <a:pt x="21" y="1"/>
                  </a:lnTo>
                  <a:lnTo>
                    <a:pt x="26" y="0"/>
                  </a:lnTo>
                  <a:lnTo>
                    <a:pt x="26" y="0"/>
                  </a:lnTo>
                  <a:lnTo>
                    <a:pt x="31" y="1"/>
                  </a:lnTo>
                  <a:lnTo>
                    <a:pt x="36" y="2"/>
                  </a:lnTo>
                  <a:lnTo>
                    <a:pt x="41" y="5"/>
                  </a:lnTo>
                  <a:lnTo>
                    <a:pt x="44" y="8"/>
                  </a:lnTo>
                  <a:lnTo>
                    <a:pt x="48" y="11"/>
                  </a:lnTo>
                  <a:lnTo>
                    <a:pt x="50" y="16"/>
                  </a:lnTo>
                  <a:lnTo>
                    <a:pt x="51" y="21"/>
                  </a:lnTo>
                  <a:lnTo>
                    <a:pt x="51" y="26"/>
                  </a:lnTo>
                  <a:lnTo>
                    <a:pt x="51"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userDrawn="1"/>
          </p:nvSpPr>
          <p:spPr bwMode="auto">
            <a:xfrm>
              <a:off x="3349" y="2180"/>
              <a:ext cx="26" cy="26"/>
            </a:xfrm>
            <a:custGeom>
              <a:avLst/>
              <a:gdLst>
                <a:gd name="T0" fmla="*/ 52 w 52"/>
                <a:gd name="T1" fmla="*/ 26 h 52"/>
                <a:gd name="T2" fmla="*/ 52 w 52"/>
                <a:gd name="T3" fmla="*/ 26 h 52"/>
                <a:gd name="T4" fmla="*/ 51 w 52"/>
                <a:gd name="T5" fmla="*/ 31 h 52"/>
                <a:gd name="T6" fmla="*/ 49 w 52"/>
                <a:gd name="T7" fmla="*/ 36 h 52"/>
                <a:gd name="T8" fmla="*/ 47 w 52"/>
                <a:gd name="T9" fmla="*/ 40 h 52"/>
                <a:gd name="T10" fmla="*/ 44 w 52"/>
                <a:gd name="T11" fmla="*/ 44 h 52"/>
                <a:gd name="T12" fmla="*/ 40 w 52"/>
                <a:gd name="T13" fmla="*/ 47 h 52"/>
                <a:gd name="T14" fmla="*/ 36 w 52"/>
                <a:gd name="T15" fmla="*/ 49 h 52"/>
                <a:gd name="T16" fmla="*/ 31 w 52"/>
                <a:gd name="T17" fmla="*/ 52 h 52"/>
                <a:gd name="T18" fmla="*/ 25 w 52"/>
                <a:gd name="T19" fmla="*/ 52 h 52"/>
                <a:gd name="T20" fmla="*/ 25 w 52"/>
                <a:gd name="T21" fmla="*/ 52 h 52"/>
                <a:gd name="T22" fmla="*/ 21 w 52"/>
                <a:gd name="T23" fmla="*/ 52 h 52"/>
                <a:gd name="T24" fmla="*/ 16 w 52"/>
                <a:gd name="T25" fmla="*/ 49 h 52"/>
                <a:gd name="T26" fmla="*/ 11 w 52"/>
                <a:gd name="T27" fmla="*/ 47 h 52"/>
                <a:gd name="T28" fmla="*/ 7 w 52"/>
                <a:gd name="T29" fmla="*/ 44 h 52"/>
                <a:gd name="T30" fmla="*/ 4 w 52"/>
                <a:gd name="T31" fmla="*/ 40 h 52"/>
                <a:gd name="T32" fmla="*/ 2 w 52"/>
                <a:gd name="T33" fmla="*/ 36 h 52"/>
                <a:gd name="T34" fmla="*/ 0 w 52"/>
                <a:gd name="T35" fmla="*/ 31 h 52"/>
                <a:gd name="T36" fmla="*/ 0 w 52"/>
                <a:gd name="T37" fmla="*/ 26 h 52"/>
                <a:gd name="T38" fmla="*/ 0 w 52"/>
                <a:gd name="T39" fmla="*/ 26 h 52"/>
                <a:gd name="T40" fmla="*/ 0 w 52"/>
                <a:gd name="T41" fmla="*/ 21 h 52"/>
                <a:gd name="T42" fmla="*/ 2 w 52"/>
                <a:gd name="T43" fmla="*/ 16 h 52"/>
                <a:gd name="T44" fmla="*/ 4 w 52"/>
                <a:gd name="T45" fmla="*/ 11 h 52"/>
                <a:gd name="T46" fmla="*/ 7 w 52"/>
                <a:gd name="T47" fmla="*/ 8 h 52"/>
                <a:gd name="T48" fmla="*/ 11 w 52"/>
                <a:gd name="T49" fmla="*/ 5 h 52"/>
                <a:gd name="T50" fmla="*/ 16 w 52"/>
                <a:gd name="T51" fmla="*/ 2 h 52"/>
                <a:gd name="T52" fmla="*/ 21 w 52"/>
                <a:gd name="T53" fmla="*/ 1 h 52"/>
                <a:gd name="T54" fmla="*/ 25 w 52"/>
                <a:gd name="T55" fmla="*/ 0 h 52"/>
                <a:gd name="T56" fmla="*/ 25 w 52"/>
                <a:gd name="T57" fmla="*/ 0 h 52"/>
                <a:gd name="T58" fmla="*/ 31 w 52"/>
                <a:gd name="T59" fmla="*/ 1 h 52"/>
                <a:gd name="T60" fmla="*/ 36 w 52"/>
                <a:gd name="T61" fmla="*/ 2 h 52"/>
                <a:gd name="T62" fmla="*/ 40 w 52"/>
                <a:gd name="T63" fmla="*/ 5 h 52"/>
                <a:gd name="T64" fmla="*/ 44 w 52"/>
                <a:gd name="T65" fmla="*/ 8 h 52"/>
                <a:gd name="T66" fmla="*/ 47 w 52"/>
                <a:gd name="T67" fmla="*/ 11 h 52"/>
                <a:gd name="T68" fmla="*/ 49 w 52"/>
                <a:gd name="T69" fmla="*/ 16 h 52"/>
                <a:gd name="T70" fmla="*/ 51 w 52"/>
                <a:gd name="T71" fmla="*/ 21 h 52"/>
                <a:gd name="T72" fmla="*/ 52 w 52"/>
                <a:gd name="T73" fmla="*/ 26 h 52"/>
                <a:gd name="T74" fmla="*/ 52 w 52"/>
                <a:gd name="T75"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52">
                  <a:moveTo>
                    <a:pt x="52" y="26"/>
                  </a:moveTo>
                  <a:lnTo>
                    <a:pt x="52" y="26"/>
                  </a:lnTo>
                  <a:lnTo>
                    <a:pt x="51" y="31"/>
                  </a:lnTo>
                  <a:lnTo>
                    <a:pt x="49" y="36"/>
                  </a:lnTo>
                  <a:lnTo>
                    <a:pt x="47" y="40"/>
                  </a:lnTo>
                  <a:lnTo>
                    <a:pt x="44" y="44"/>
                  </a:lnTo>
                  <a:lnTo>
                    <a:pt x="40" y="47"/>
                  </a:lnTo>
                  <a:lnTo>
                    <a:pt x="36" y="49"/>
                  </a:lnTo>
                  <a:lnTo>
                    <a:pt x="31" y="52"/>
                  </a:lnTo>
                  <a:lnTo>
                    <a:pt x="25" y="52"/>
                  </a:lnTo>
                  <a:lnTo>
                    <a:pt x="25" y="52"/>
                  </a:lnTo>
                  <a:lnTo>
                    <a:pt x="21" y="52"/>
                  </a:lnTo>
                  <a:lnTo>
                    <a:pt x="16" y="49"/>
                  </a:lnTo>
                  <a:lnTo>
                    <a:pt x="11" y="47"/>
                  </a:lnTo>
                  <a:lnTo>
                    <a:pt x="7" y="44"/>
                  </a:lnTo>
                  <a:lnTo>
                    <a:pt x="4" y="40"/>
                  </a:lnTo>
                  <a:lnTo>
                    <a:pt x="2" y="36"/>
                  </a:lnTo>
                  <a:lnTo>
                    <a:pt x="0" y="31"/>
                  </a:lnTo>
                  <a:lnTo>
                    <a:pt x="0" y="26"/>
                  </a:lnTo>
                  <a:lnTo>
                    <a:pt x="0" y="26"/>
                  </a:lnTo>
                  <a:lnTo>
                    <a:pt x="0" y="21"/>
                  </a:lnTo>
                  <a:lnTo>
                    <a:pt x="2" y="16"/>
                  </a:lnTo>
                  <a:lnTo>
                    <a:pt x="4" y="11"/>
                  </a:lnTo>
                  <a:lnTo>
                    <a:pt x="7" y="8"/>
                  </a:lnTo>
                  <a:lnTo>
                    <a:pt x="11" y="5"/>
                  </a:lnTo>
                  <a:lnTo>
                    <a:pt x="16" y="2"/>
                  </a:lnTo>
                  <a:lnTo>
                    <a:pt x="21" y="1"/>
                  </a:lnTo>
                  <a:lnTo>
                    <a:pt x="25" y="0"/>
                  </a:lnTo>
                  <a:lnTo>
                    <a:pt x="25" y="0"/>
                  </a:lnTo>
                  <a:lnTo>
                    <a:pt x="31" y="1"/>
                  </a:lnTo>
                  <a:lnTo>
                    <a:pt x="36" y="2"/>
                  </a:lnTo>
                  <a:lnTo>
                    <a:pt x="40" y="5"/>
                  </a:lnTo>
                  <a:lnTo>
                    <a:pt x="44" y="8"/>
                  </a:lnTo>
                  <a:lnTo>
                    <a:pt x="47" y="11"/>
                  </a:lnTo>
                  <a:lnTo>
                    <a:pt x="49" y="16"/>
                  </a:lnTo>
                  <a:lnTo>
                    <a:pt x="51" y="21"/>
                  </a:lnTo>
                  <a:lnTo>
                    <a:pt x="52" y="26"/>
                  </a:lnTo>
                  <a:lnTo>
                    <a:pt x="52"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Line 19"/>
            <p:cNvSpPr>
              <a:spLocks noChangeShapeType="1"/>
            </p:cNvSpPr>
            <p:nvPr userDrawn="1"/>
          </p:nvSpPr>
          <p:spPr bwMode="auto">
            <a:xfrm>
              <a:off x="3211" y="2046"/>
              <a:ext cx="206" cy="0"/>
            </a:xfrm>
            <a:prstGeom prst="line">
              <a:avLst/>
            </a:prstGeom>
            <a:noFill/>
            <a:ln w="11113">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Line 20"/>
            <p:cNvSpPr>
              <a:spLocks noChangeShapeType="1"/>
            </p:cNvSpPr>
            <p:nvPr userDrawn="1"/>
          </p:nvSpPr>
          <p:spPr bwMode="auto">
            <a:xfrm>
              <a:off x="3211" y="2075"/>
              <a:ext cx="107" cy="0"/>
            </a:xfrm>
            <a:prstGeom prst="line">
              <a:avLst/>
            </a:prstGeom>
            <a:noFill/>
            <a:ln w="11113">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9819" y="6443663"/>
            <a:ext cx="1719263" cy="41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949251"/>
            <a:ext cx="2555639" cy="1916832"/>
          </a:xfrm>
          <a:prstGeom prst="rect">
            <a:avLst/>
          </a:prstGeom>
        </p:spPr>
      </p:pic>
    </p:spTree>
    <p:extLst>
      <p:ext uri="{BB962C8B-B14F-4D97-AF65-F5344CB8AC3E}">
        <p14:creationId xmlns:p14="http://schemas.microsoft.com/office/powerpoint/2010/main" val="28151733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2800" dirty="0">
                <a:solidFill>
                  <a:srgbClr val="660066"/>
                </a:solidFill>
              </a:rPr>
              <a:t>11.2.1</a:t>
            </a:r>
            <a:r>
              <a:rPr lang="zh-TW" altLang="en-US" sz="2800" dirty="0">
                <a:solidFill>
                  <a:srgbClr val="660066"/>
                </a:solidFill>
              </a:rPr>
              <a:t>  </a:t>
            </a:r>
            <a:r>
              <a:rPr lang="zh-TW" altLang="zh-TW" sz="2800" dirty="0">
                <a:solidFill>
                  <a:srgbClr val="660066"/>
                </a:solidFill>
                <a:effectLst/>
              </a:rPr>
              <a:t>網路消費者行為</a:t>
            </a:r>
            <a:endParaRPr lang="zh-TW" altLang="en-US" sz="2800" dirty="0"/>
          </a:p>
        </p:txBody>
      </p:sp>
      <p:sp>
        <p:nvSpPr>
          <p:cNvPr id="3" name="內容版面配置區 2"/>
          <p:cNvSpPr>
            <a:spLocks noGrp="1"/>
          </p:cNvSpPr>
          <p:nvPr>
            <p:ph idx="1"/>
          </p:nvPr>
        </p:nvSpPr>
        <p:spPr/>
        <p:txBody>
          <a:bodyPr/>
          <a:lstStyle/>
          <a:p>
            <a:r>
              <a:rPr lang="zh-TW" altLang="zh-TW" dirty="0"/>
              <a:t>到了網路時代，消費者的購物行為有顯著的不同。其中一項重要的差別在於消費者的主動性大幅提高</a:t>
            </a:r>
            <a:r>
              <a:rPr lang="zh-TW" altLang="zh-TW" dirty="0" smtClean="0"/>
              <a:t>。</a:t>
            </a:r>
            <a:endParaRPr lang="en-US" altLang="zh-TW" dirty="0"/>
          </a:p>
          <a:p>
            <a:r>
              <a:rPr lang="en-US" altLang="zh-TW" dirty="0"/>
              <a:t> </a:t>
            </a:r>
            <a:r>
              <a:rPr lang="en-US" altLang="zh-TW" dirty="0" smtClean="0"/>
              <a:t>AISAS</a:t>
            </a:r>
            <a:r>
              <a:rPr lang="zh-TW" altLang="zh-TW" dirty="0"/>
              <a:t>模型是由日本電通集團</a:t>
            </a:r>
            <a:r>
              <a:rPr lang="en-US" altLang="zh-TW" dirty="0"/>
              <a:t> (</a:t>
            </a:r>
            <a:r>
              <a:rPr lang="en-US" altLang="zh-TW" dirty="0" err="1"/>
              <a:t>dentsu</a:t>
            </a:r>
            <a:r>
              <a:rPr lang="en-US" altLang="zh-TW" dirty="0"/>
              <a:t>, http://www.dentsu.com/) </a:t>
            </a:r>
            <a:r>
              <a:rPr lang="zh-TW" altLang="zh-TW" dirty="0"/>
              <a:t>所提出，將消費者的購物行為分成</a:t>
            </a:r>
            <a:r>
              <a:rPr lang="zh-TW" altLang="zh-TW" dirty="0">
                <a:solidFill>
                  <a:srgbClr val="003300"/>
                </a:solidFill>
              </a:rPr>
              <a:t>吸引</a:t>
            </a:r>
            <a:r>
              <a:rPr lang="en-US" altLang="zh-TW" dirty="0">
                <a:solidFill>
                  <a:srgbClr val="003300"/>
                </a:solidFill>
              </a:rPr>
              <a:t> (Attract) </a:t>
            </a:r>
            <a:r>
              <a:rPr lang="zh-TW" altLang="zh-TW" dirty="0"/>
              <a:t>→ </a:t>
            </a:r>
            <a:r>
              <a:rPr lang="zh-TW" altLang="zh-TW" dirty="0">
                <a:solidFill>
                  <a:srgbClr val="003300"/>
                </a:solidFill>
              </a:rPr>
              <a:t>興趣</a:t>
            </a:r>
            <a:r>
              <a:rPr lang="en-US" altLang="zh-TW" dirty="0">
                <a:solidFill>
                  <a:srgbClr val="003300"/>
                </a:solidFill>
              </a:rPr>
              <a:t> (Interest) </a:t>
            </a:r>
            <a:r>
              <a:rPr lang="zh-TW" altLang="zh-TW" dirty="0"/>
              <a:t>→ </a:t>
            </a:r>
            <a:r>
              <a:rPr lang="zh-TW" altLang="zh-TW" dirty="0">
                <a:solidFill>
                  <a:srgbClr val="003300"/>
                </a:solidFill>
              </a:rPr>
              <a:t>搜尋</a:t>
            </a:r>
            <a:r>
              <a:rPr lang="en-US" altLang="zh-TW" dirty="0">
                <a:solidFill>
                  <a:srgbClr val="003300"/>
                </a:solidFill>
              </a:rPr>
              <a:t> (Search) </a:t>
            </a:r>
            <a:r>
              <a:rPr lang="zh-TW" altLang="zh-TW" dirty="0"/>
              <a:t>→ </a:t>
            </a:r>
            <a:r>
              <a:rPr lang="zh-TW" altLang="zh-TW" dirty="0">
                <a:solidFill>
                  <a:srgbClr val="003300"/>
                </a:solidFill>
              </a:rPr>
              <a:t>行動</a:t>
            </a:r>
            <a:r>
              <a:rPr lang="en-US" altLang="zh-TW" dirty="0">
                <a:solidFill>
                  <a:srgbClr val="003300"/>
                </a:solidFill>
              </a:rPr>
              <a:t> (Action) </a:t>
            </a:r>
            <a:r>
              <a:rPr lang="zh-TW" altLang="zh-TW" dirty="0"/>
              <a:t>→ </a:t>
            </a:r>
            <a:r>
              <a:rPr lang="zh-TW" altLang="zh-TW" dirty="0">
                <a:solidFill>
                  <a:srgbClr val="003300"/>
                </a:solidFill>
              </a:rPr>
              <a:t>分享</a:t>
            </a:r>
            <a:r>
              <a:rPr lang="en-US" altLang="zh-TW" dirty="0">
                <a:solidFill>
                  <a:srgbClr val="003300"/>
                </a:solidFill>
              </a:rPr>
              <a:t> (Share) </a:t>
            </a:r>
            <a:r>
              <a:rPr lang="zh-TW" altLang="zh-TW" dirty="0"/>
              <a:t>五個階段</a:t>
            </a:r>
            <a:r>
              <a:rPr lang="zh-TW" altLang="zh-TW" dirty="0" smtClean="0"/>
              <a:t>。</a:t>
            </a:r>
            <a:endParaRPr lang="en-US" altLang="zh-TW" dirty="0"/>
          </a:p>
          <a:p>
            <a:r>
              <a:rPr lang="zh-TW" altLang="zh-TW" dirty="0"/>
              <a:t>網路時代最大的不同，可以</a:t>
            </a:r>
            <a:r>
              <a:rPr lang="zh-TW" altLang="zh-TW" dirty="0" smtClean="0"/>
              <a:t>從</a:t>
            </a:r>
            <a:r>
              <a:rPr lang="en-US" altLang="zh-TW" dirty="0" smtClean="0"/>
              <a:t>AIDA</a:t>
            </a:r>
            <a:r>
              <a:rPr lang="zh-TW" altLang="zh-TW" dirty="0"/>
              <a:t>與</a:t>
            </a:r>
            <a:r>
              <a:rPr lang="en-US" altLang="zh-TW" dirty="0"/>
              <a:t>AISAS</a:t>
            </a:r>
            <a:r>
              <a:rPr lang="zh-TW" altLang="zh-TW" dirty="0"/>
              <a:t>模型了解。</a:t>
            </a:r>
            <a:r>
              <a:rPr lang="en-US" altLang="zh-TW" dirty="0"/>
              <a:t>AIDA</a:t>
            </a:r>
            <a:r>
              <a:rPr lang="zh-TW" altLang="zh-TW" dirty="0"/>
              <a:t>是一種線性的觀念，認為消費者的購物決策是一個直線活動，在完成購買後即宣告結束</a:t>
            </a:r>
            <a:r>
              <a:rPr lang="zh-TW" altLang="zh-TW" dirty="0" smtClean="0"/>
              <a:t>。</a:t>
            </a:r>
            <a:endParaRPr lang="en-US" altLang="zh-TW" dirty="0"/>
          </a:p>
          <a:p>
            <a:r>
              <a:rPr lang="zh-TW" altLang="zh-TW" dirty="0"/>
              <a:t>因此，消費者可能因為看了其他人在網路上分享的消費經驗，而產生了購物的欲望及行動</a:t>
            </a:r>
            <a:r>
              <a:rPr lang="zh-TW" altLang="zh-TW" dirty="0" smtClean="0"/>
              <a:t>。</a:t>
            </a:r>
            <a:endParaRPr lang="zh-TW" altLang="en-US" dirty="0"/>
          </a:p>
        </p:txBody>
      </p:sp>
    </p:spTree>
    <p:extLst>
      <p:ext uri="{BB962C8B-B14F-4D97-AF65-F5344CB8AC3E}">
        <p14:creationId xmlns:p14="http://schemas.microsoft.com/office/powerpoint/2010/main" val="16112165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2800" dirty="0">
                <a:solidFill>
                  <a:srgbClr val="660066"/>
                </a:solidFill>
              </a:rPr>
              <a:t>11.2.1</a:t>
            </a:r>
            <a:r>
              <a:rPr lang="zh-TW" altLang="en-US" sz="2800" dirty="0">
                <a:solidFill>
                  <a:srgbClr val="660066"/>
                </a:solidFill>
              </a:rPr>
              <a:t>  </a:t>
            </a:r>
            <a:r>
              <a:rPr lang="zh-TW" altLang="zh-TW" sz="2800" dirty="0">
                <a:solidFill>
                  <a:srgbClr val="660066"/>
                </a:solidFill>
                <a:effectLst/>
              </a:rPr>
              <a:t>網路消費者行為</a:t>
            </a:r>
            <a:endParaRPr lang="zh-TW" altLang="en-US" sz="2800" dirty="0"/>
          </a:p>
        </p:txBody>
      </p:sp>
      <p:sp>
        <p:nvSpPr>
          <p:cNvPr id="5" name="內容版面配置區 4"/>
          <p:cNvSpPr>
            <a:spLocks noGrp="1"/>
          </p:cNvSpPr>
          <p:nvPr>
            <p:ph idx="1"/>
          </p:nvPr>
        </p:nvSpPr>
        <p:spPr/>
        <p:txBody>
          <a:bodyPr/>
          <a:lstStyle/>
          <a:p>
            <a:endParaRPr lang="zh-TW" alt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1268760"/>
            <a:ext cx="5279158"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37404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2800" dirty="0">
                <a:solidFill>
                  <a:srgbClr val="660066"/>
                </a:solidFill>
              </a:rPr>
              <a:t>11.2.2</a:t>
            </a:r>
            <a:r>
              <a:rPr lang="zh-TW" altLang="en-US" sz="2800" dirty="0">
                <a:solidFill>
                  <a:srgbClr val="660066"/>
                </a:solidFill>
              </a:rPr>
              <a:t>  </a:t>
            </a:r>
            <a:r>
              <a:rPr lang="zh-TW" altLang="zh-TW" sz="2800" dirty="0">
                <a:solidFill>
                  <a:srgbClr val="660066"/>
                </a:solidFill>
                <a:effectLst/>
              </a:rPr>
              <a:t>網路行銷的</a:t>
            </a:r>
            <a:r>
              <a:rPr lang="en-US" altLang="zh-TW" sz="2800" dirty="0">
                <a:solidFill>
                  <a:srgbClr val="660066"/>
                </a:solidFill>
                <a:effectLst/>
              </a:rPr>
              <a:t>4P</a:t>
            </a:r>
            <a:r>
              <a:rPr lang="zh-TW" altLang="zh-TW" sz="2800" dirty="0">
                <a:solidFill>
                  <a:srgbClr val="660066"/>
                </a:solidFill>
                <a:effectLst/>
              </a:rPr>
              <a:t>及</a:t>
            </a:r>
            <a:r>
              <a:rPr lang="en-US" altLang="zh-TW" sz="2800" dirty="0">
                <a:solidFill>
                  <a:srgbClr val="660066"/>
                </a:solidFill>
                <a:effectLst/>
              </a:rPr>
              <a:t>4C</a:t>
            </a:r>
            <a:endParaRPr lang="zh-TW" altLang="en-US" sz="2800" dirty="0">
              <a:solidFill>
                <a:srgbClr val="660066"/>
              </a:solidFill>
            </a:endParaRPr>
          </a:p>
        </p:txBody>
      </p:sp>
      <p:sp>
        <p:nvSpPr>
          <p:cNvPr id="3" name="內容版面配置區 2"/>
          <p:cNvSpPr>
            <a:spLocks noGrp="1"/>
          </p:cNvSpPr>
          <p:nvPr>
            <p:ph idx="1"/>
          </p:nvPr>
        </p:nvSpPr>
        <p:spPr/>
        <p:txBody>
          <a:bodyPr>
            <a:normAutofit fontScale="92500"/>
          </a:bodyPr>
          <a:lstStyle/>
          <a:p>
            <a:r>
              <a:rPr lang="zh-TW" altLang="zh-TW" dirty="0"/>
              <a:t>當行銷活動從傳統媒介延伸到網際網路上後，其行銷組合也隨之發生變化，以下針對行銷的</a:t>
            </a:r>
            <a:r>
              <a:rPr lang="en-US" altLang="zh-TW" dirty="0"/>
              <a:t>4P</a:t>
            </a:r>
            <a:r>
              <a:rPr lang="zh-TW" altLang="zh-TW" dirty="0"/>
              <a:t>和</a:t>
            </a:r>
            <a:r>
              <a:rPr lang="en-US" altLang="zh-TW" dirty="0"/>
              <a:t>4C</a:t>
            </a:r>
            <a:r>
              <a:rPr lang="zh-TW" altLang="zh-TW" dirty="0"/>
              <a:t>做進一步的說明</a:t>
            </a:r>
            <a:r>
              <a:rPr lang="zh-TW" altLang="zh-TW" dirty="0" smtClean="0"/>
              <a:t>。</a:t>
            </a:r>
            <a:endParaRPr lang="zh-TW" altLang="zh-TW" dirty="0"/>
          </a:p>
          <a:p>
            <a:pPr marL="72000" indent="0">
              <a:buNone/>
            </a:pPr>
            <a:r>
              <a:rPr lang="zh-TW" altLang="en-US" b="1" dirty="0"/>
              <a:t>    </a:t>
            </a:r>
            <a:r>
              <a:rPr lang="en-US" altLang="zh-TW" b="1" dirty="0"/>
              <a:t>(</a:t>
            </a:r>
            <a:r>
              <a:rPr lang="zh-TW" altLang="zh-TW" b="1" dirty="0"/>
              <a:t>一</a:t>
            </a:r>
            <a:r>
              <a:rPr lang="en-US" altLang="zh-TW" b="1" dirty="0"/>
              <a:t>)	</a:t>
            </a:r>
            <a:r>
              <a:rPr lang="zh-TW" altLang="zh-TW" b="1" dirty="0" smtClean="0"/>
              <a:t>產品</a:t>
            </a:r>
            <a:endParaRPr lang="zh-TW" altLang="zh-TW" b="1" dirty="0"/>
          </a:p>
          <a:p>
            <a:r>
              <a:rPr lang="zh-TW" altLang="zh-TW" dirty="0"/>
              <a:t>在探討網路行銷的產品策略時，可以分幾個角度來探討。首先，從產品</a:t>
            </a:r>
            <a:r>
              <a:rPr lang="zh-TW" altLang="zh-TW" dirty="0" smtClean="0"/>
              <a:t>的</a:t>
            </a:r>
            <a:r>
              <a:rPr lang="zh-TW" altLang="zh-TW" dirty="0"/>
              <a:t>類型來分析，一般認為由於消費者對便利品的涉入程度低，且其品質風險小，只要善加利用網路的便利性與較低的通路成本，會是相當適合在網路上銷售的產品</a:t>
            </a:r>
            <a:r>
              <a:rPr lang="zh-TW" altLang="zh-TW" dirty="0" smtClean="0"/>
              <a:t>。</a:t>
            </a:r>
            <a:endParaRPr lang="en-US" altLang="zh-TW" dirty="0"/>
          </a:p>
          <a:p>
            <a:r>
              <a:rPr lang="zh-TW" altLang="zh-TW" dirty="0"/>
              <a:t>除了傳統商品，數位化商品也愈來愈多元。數位商品可透過網路進行即時傳輸的特性，也使其更適合在網路上銷售</a:t>
            </a:r>
            <a:r>
              <a:rPr lang="zh-TW" altLang="zh-TW" dirty="0" smtClean="0"/>
              <a:t>。</a:t>
            </a:r>
            <a:endParaRPr lang="en-US" altLang="zh-TW" dirty="0"/>
          </a:p>
          <a:p>
            <a:r>
              <a:rPr lang="zh-TW" altLang="zh-TW" dirty="0"/>
              <a:t>由於網路的進入門檻低，產品的差異化也更顯重要。設法突顯出商品的特色，或是開發出創新的商品，是讓產品在茫茫網海中被發現的重要關鍵</a:t>
            </a:r>
            <a:r>
              <a:rPr lang="zh-TW" altLang="zh-TW" dirty="0" smtClean="0"/>
              <a:t>。</a:t>
            </a:r>
            <a:endParaRPr lang="zh-TW" altLang="en-US" dirty="0"/>
          </a:p>
        </p:txBody>
      </p:sp>
    </p:spTree>
    <p:extLst>
      <p:ext uri="{BB962C8B-B14F-4D97-AF65-F5344CB8AC3E}">
        <p14:creationId xmlns:p14="http://schemas.microsoft.com/office/powerpoint/2010/main" val="20183082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2800">
                <a:solidFill>
                  <a:srgbClr val="660066"/>
                </a:solidFill>
              </a:rPr>
              <a:t>11.2.2</a:t>
            </a:r>
            <a:r>
              <a:rPr lang="zh-TW" altLang="en-US" sz="2800" dirty="0">
                <a:solidFill>
                  <a:srgbClr val="660066"/>
                </a:solidFill>
              </a:rPr>
              <a:t>  </a:t>
            </a:r>
            <a:r>
              <a:rPr lang="zh-TW" altLang="zh-TW" sz="2800" dirty="0">
                <a:solidFill>
                  <a:srgbClr val="660066"/>
                </a:solidFill>
                <a:effectLst/>
              </a:rPr>
              <a:t>網路行銷的</a:t>
            </a:r>
            <a:r>
              <a:rPr lang="en-US" altLang="zh-TW" sz="2800" dirty="0">
                <a:solidFill>
                  <a:srgbClr val="660066"/>
                </a:solidFill>
                <a:effectLst/>
              </a:rPr>
              <a:t>4P</a:t>
            </a:r>
            <a:r>
              <a:rPr lang="zh-TW" altLang="zh-TW" sz="2800" dirty="0">
                <a:solidFill>
                  <a:srgbClr val="660066"/>
                </a:solidFill>
                <a:effectLst/>
              </a:rPr>
              <a:t>及</a:t>
            </a:r>
            <a:r>
              <a:rPr lang="en-US" altLang="zh-TW" sz="2800" dirty="0">
                <a:solidFill>
                  <a:srgbClr val="660066"/>
                </a:solidFill>
                <a:effectLst/>
              </a:rPr>
              <a:t>4C</a:t>
            </a:r>
            <a:endParaRPr lang="zh-TW" altLang="en-US" sz="2800" dirty="0"/>
          </a:p>
        </p:txBody>
      </p:sp>
      <p:sp>
        <p:nvSpPr>
          <p:cNvPr id="3" name="內容版面配置區 2"/>
          <p:cNvSpPr>
            <a:spLocks noGrp="1"/>
          </p:cNvSpPr>
          <p:nvPr>
            <p:ph idx="1"/>
          </p:nvPr>
        </p:nvSpPr>
        <p:spPr/>
        <p:txBody>
          <a:bodyPr/>
          <a:lstStyle/>
          <a:p>
            <a:pPr marL="72000" indent="0">
              <a:buNone/>
            </a:pPr>
            <a:r>
              <a:rPr lang="zh-TW" altLang="en-US" b="1" dirty="0"/>
              <a:t>    </a:t>
            </a:r>
            <a:r>
              <a:rPr lang="en-US" altLang="zh-TW" b="1" dirty="0"/>
              <a:t>(</a:t>
            </a:r>
            <a:r>
              <a:rPr lang="zh-TW" altLang="zh-TW" b="1" dirty="0"/>
              <a:t>二</a:t>
            </a:r>
            <a:r>
              <a:rPr lang="en-US" altLang="zh-TW" b="1" dirty="0"/>
              <a:t>)	</a:t>
            </a:r>
            <a:r>
              <a:rPr lang="zh-TW" altLang="zh-TW" b="1" dirty="0" smtClean="0"/>
              <a:t>訂價</a:t>
            </a:r>
            <a:endParaRPr lang="zh-TW" altLang="zh-TW" b="1" dirty="0"/>
          </a:p>
          <a:p>
            <a:r>
              <a:rPr lang="zh-TW" altLang="zh-TW" dirty="0"/>
              <a:t>網路上的商品訂價通常會較實體通路低，這主要是因為網路商店少了實體店面的成本，使得消費者預期應有較優惠的價格</a:t>
            </a:r>
            <a:r>
              <a:rPr lang="zh-TW" altLang="zh-TW" dirty="0" smtClean="0"/>
              <a:t>。</a:t>
            </a:r>
            <a:endParaRPr lang="en-US" altLang="zh-TW" dirty="0"/>
          </a:p>
          <a:p>
            <a:r>
              <a:rPr lang="zh-TW" altLang="zh-TW" dirty="0"/>
              <a:t>另一方面，過去由於實務運作上的困難，完全差別訂價並不容易執行，也可能造成消費者的不滿</a:t>
            </a:r>
            <a:r>
              <a:rPr lang="zh-TW" altLang="zh-TW" dirty="0" smtClean="0"/>
              <a:t>。</a:t>
            </a:r>
            <a:endParaRPr lang="zh-TW" altLang="en-US" dirty="0"/>
          </a:p>
        </p:txBody>
      </p:sp>
    </p:spTree>
    <p:extLst>
      <p:ext uri="{BB962C8B-B14F-4D97-AF65-F5344CB8AC3E}">
        <p14:creationId xmlns:p14="http://schemas.microsoft.com/office/powerpoint/2010/main" val="3764979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2800">
                <a:solidFill>
                  <a:srgbClr val="660066"/>
                </a:solidFill>
              </a:rPr>
              <a:t>11.2.2</a:t>
            </a:r>
            <a:r>
              <a:rPr lang="zh-TW" altLang="en-US" sz="2800" dirty="0">
                <a:solidFill>
                  <a:srgbClr val="660066"/>
                </a:solidFill>
              </a:rPr>
              <a:t>  </a:t>
            </a:r>
            <a:r>
              <a:rPr lang="zh-TW" altLang="zh-TW" sz="2800" dirty="0">
                <a:solidFill>
                  <a:srgbClr val="660066"/>
                </a:solidFill>
                <a:effectLst/>
              </a:rPr>
              <a:t>網路行銷的</a:t>
            </a:r>
            <a:r>
              <a:rPr lang="en-US" altLang="zh-TW" sz="2800" dirty="0">
                <a:solidFill>
                  <a:srgbClr val="660066"/>
                </a:solidFill>
                <a:effectLst/>
              </a:rPr>
              <a:t>4P</a:t>
            </a:r>
            <a:r>
              <a:rPr lang="zh-TW" altLang="zh-TW" sz="2800" dirty="0">
                <a:solidFill>
                  <a:srgbClr val="660066"/>
                </a:solidFill>
                <a:effectLst/>
              </a:rPr>
              <a:t>及</a:t>
            </a:r>
            <a:r>
              <a:rPr lang="en-US" altLang="zh-TW" sz="2800" dirty="0">
                <a:solidFill>
                  <a:srgbClr val="660066"/>
                </a:solidFill>
                <a:effectLst/>
              </a:rPr>
              <a:t>4C</a:t>
            </a:r>
            <a:endParaRPr lang="zh-TW" altLang="en-US" sz="2800" dirty="0"/>
          </a:p>
        </p:txBody>
      </p:sp>
      <p:sp>
        <p:nvSpPr>
          <p:cNvPr id="3" name="內容版面配置區 2"/>
          <p:cNvSpPr>
            <a:spLocks noGrp="1"/>
          </p:cNvSpPr>
          <p:nvPr>
            <p:ph idx="1"/>
          </p:nvPr>
        </p:nvSpPr>
        <p:spPr/>
        <p:txBody>
          <a:bodyPr/>
          <a:lstStyle/>
          <a:p>
            <a:pPr marL="72000" indent="0">
              <a:buNone/>
            </a:pPr>
            <a:r>
              <a:rPr lang="zh-TW" altLang="en-US" b="1" dirty="0"/>
              <a:t>    </a:t>
            </a:r>
            <a:r>
              <a:rPr lang="en-US" altLang="zh-TW" b="1" dirty="0"/>
              <a:t>(</a:t>
            </a:r>
            <a:r>
              <a:rPr lang="zh-TW" altLang="zh-TW" b="1" dirty="0"/>
              <a:t>三</a:t>
            </a:r>
            <a:r>
              <a:rPr lang="en-US" altLang="zh-TW" b="1" dirty="0"/>
              <a:t>)	</a:t>
            </a:r>
            <a:r>
              <a:rPr lang="zh-TW" altLang="zh-TW" b="1" dirty="0" smtClean="0"/>
              <a:t>通路</a:t>
            </a:r>
            <a:endParaRPr lang="zh-TW" altLang="zh-TW" b="1" dirty="0"/>
          </a:p>
          <a:p>
            <a:r>
              <a:rPr lang="zh-TW" altLang="zh-TW" dirty="0"/>
              <a:t>網路是個可接觸到大量潛在消費者的通路，早期網路開店有較高的技術門檻，現今則有多種開店的選擇，像是加入網路商城或是使用網路開店的套件，即可輕鬆在網路上賣東西，大幅降低了技術門檻</a:t>
            </a:r>
            <a:r>
              <a:rPr lang="zh-TW" altLang="zh-TW" dirty="0" smtClean="0"/>
              <a:t>。</a:t>
            </a:r>
            <a:endParaRPr lang="en-US" altLang="zh-TW" dirty="0"/>
          </a:p>
          <a:p>
            <a:r>
              <a:rPr lang="zh-TW" altLang="zh-TW" dirty="0"/>
              <a:t>網路除了是一個新的銷售通路外，也可作為服務通路。消費者運用此通路購買商品或是與供應商互動，取得所需的支援與服務</a:t>
            </a:r>
            <a:r>
              <a:rPr lang="zh-TW" altLang="zh-TW" dirty="0" smtClean="0"/>
              <a:t>。</a:t>
            </a:r>
            <a:endParaRPr lang="zh-TW" altLang="en-US" dirty="0"/>
          </a:p>
        </p:txBody>
      </p:sp>
    </p:spTree>
    <p:extLst>
      <p:ext uri="{BB962C8B-B14F-4D97-AF65-F5344CB8AC3E}">
        <p14:creationId xmlns:p14="http://schemas.microsoft.com/office/powerpoint/2010/main" val="18935393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2800">
                <a:solidFill>
                  <a:srgbClr val="660066"/>
                </a:solidFill>
              </a:rPr>
              <a:t>11.2.2</a:t>
            </a:r>
            <a:r>
              <a:rPr lang="zh-TW" altLang="en-US" sz="2800" dirty="0">
                <a:solidFill>
                  <a:srgbClr val="660066"/>
                </a:solidFill>
              </a:rPr>
              <a:t>  </a:t>
            </a:r>
            <a:r>
              <a:rPr lang="zh-TW" altLang="zh-TW" sz="2800" dirty="0">
                <a:solidFill>
                  <a:srgbClr val="660066"/>
                </a:solidFill>
                <a:effectLst/>
              </a:rPr>
              <a:t>網路行銷的</a:t>
            </a:r>
            <a:r>
              <a:rPr lang="en-US" altLang="zh-TW" sz="2800" dirty="0">
                <a:solidFill>
                  <a:srgbClr val="660066"/>
                </a:solidFill>
                <a:effectLst/>
              </a:rPr>
              <a:t>4P</a:t>
            </a:r>
            <a:r>
              <a:rPr lang="zh-TW" altLang="zh-TW" sz="2800" dirty="0">
                <a:solidFill>
                  <a:srgbClr val="660066"/>
                </a:solidFill>
                <a:effectLst/>
              </a:rPr>
              <a:t>及</a:t>
            </a:r>
            <a:r>
              <a:rPr lang="en-US" altLang="zh-TW" sz="2800" dirty="0">
                <a:solidFill>
                  <a:srgbClr val="660066"/>
                </a:solidFill>
                <a:effectLst/>
              </a:rPr>
              <a:t>4C</a:t>
            </a:r>
            <a:endParaRPr lang="zh-TW" altLang="en-US" sz="2800" dirty="0"/>
          </a:p>
        </p:txBody>
      </p:sp>
      <p:sp>
        <p:nvSpPr>
          <p:cNvPr id="3" name="內容版面配置區 2"/>
          <p:cNvSpPr>
            <a:spLocks noGrp="1"/>
          </p:cNvSpPr>
          <p:nvPr>
            <p:ph idx="1"/>
          </p:nvPr>
        </p:nvSpPr>
        <p:spPr/>
        <p:txBody>
          <a:bodyPr/>
          <a:lstStyle/>
          <a:p>
            <a:pPr marL="72000" indent="0">
              <a:buNone/>
            </a:pPr>
            <a:r>
              <a:rPr lang="zh-TW" altLang="en-US" b="1" dirty="0"/>
              <a:t>    </a:t>
            </a:r>
            <a:r>
              <a:rPr lang="en-US" altLang="zh-TW" b="1" dirty="0"/>
              <a:t>(</a:t>
            </a:r>
            <a:r>
              <a:rPr lang="zh-TW" altLang="zh-TW" b="1" dirty="0"/>
              <a:t>四</a:t>
            </a:r>
            <a:r>
              <a:rPr lang="en-US" altLang="zh-TW" b="1" dirty="0"/>
              <a:t>)	</a:t>
            </a:r>
            <a:r>
              <a:rPr lang="zh-TW" altLang="zh-TW" b="1" dirty="0" smtClean="0"/>
              <a:t>推廣</a:t>
            </a:r>
            <a:endParaRPr lang="zh-TW" altLang="zh-TW" b="1" dirty="0"/>
          </a:p>
          <a:p>
            <a:r>
              <a:rPr lang="zh-TW" altLang="zh-TW" dirty="0"/>
              <a:t>網路提供了一個廣告的媒體，企業能進行比傳統媒體更豐富也更多元的推廣活動</a:t>
            </a:r>
            <a:r>
              <a:rPr lang="zh-TW" altLang="zh-TW" dirty="0" smtClean="0"/>
              <a:t>。</a:t>
            </a:r>
            <a:endParaRPr lang="en-US" altLang="zh-TW" dirty="0"/>
          </a:p>
          <a:p>
            <a:pPr marL="72000" indent="0">
              <a:buNone/>
            </a:pPr>
            <a:r>
              <a:rPr lang="zh-TW" altLang="en-US" b="1" dirty="0"/>
              <a:t>    </a:t>
            </a:r>
            <a:r>
              <a:rPr lang="en-US" altLang="zh-TW" b="1" dirty="0"/>
              <a:t>(</a:t>
            </a:r>
            <a:r>
              <a:rPr lang="zh-TW" altLang="zh-TW" b="1" dirty="0"/>
              <a:t>五</a:t>
            </a:r>
            <a:r>
              <a:rPr lang="en-US" altLang="zh-TW" b="1" dirty="0"/>
              <a:t>)	</a:t>
            </a:r>
            <a:r>
              <a:rPr lang="zh-TW" altLang="zh-TW" b="1" dirty="0" smtClean="0"/>
              <a:t>顧客</a:t>
            </a:r>
            <a:endParaRPr lang="zh-TW" altLang="zh-TW" b="1" dirty="0"/>
          </a:p>
          <a:p>
            <a:r>
              <a:rPr lang="zh-TW" altLang="zh-TW" dirty="0"/>
              <a:t>電子商務強調的是以顧客需求為主的行銷。企業必須了解顧客需求，進而滿足顧客需求</a:t>
            </a:r>
            <a:r>
              <a:rPr lang="zh-TW" altLang="zh-TW" dirty="0" smtClean="0"/>
              <a:t>。</a:t>
            </a:r>
            <a:endParaRPr lang="en-US" altLang="zh-TW" dirty="0"/>
          </a:p>
          <a:p>
            <a:r>
              <a:rPr lang="zh-TW" altLang="zh-TW" dirty="0"/>
              <a:t>另一方面，網際網路雖然提供了更為便捷的溝通管道，但同時也減少了企業與消費者直接溝通互動的</a:t>
            </a:r>
            <a:r>
              <a:rPr lang="zh-TW" altLang="zh-TW" dirty="0" smtClean="0"/>
              <a:t>機</a:t>
            </a:r>
            <a:r>
              <a:rPr lang="zh-TW" altLang="zh-TW" dirty="0"/>
              <a:t>會</a:t>
            </a:r>
            <a:r>
              <a:rPr lang="zh-TW" altLang="zh-TW" dirty="0" smtClean="0"/>
              <a:t>。</a:t>
            </a:r>
            <a:endParaRPr lang="zh-TW" altLang="en-US" dirty="0"/>
          </a:p>
        </p:txBody>
      </p:sp>
    </p:spTree>
    <p:extLst>
      <p:ext uri="{BB962C8B-B14F-4D97-AF65-F5344CB8AC3E}">
        <p14:creationId xmlns:p14="http://schemas.microsoft.com/office/powerpoint/2010/main" val="18935393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2800">
                <a:solidFill>
                  <a:srgbClr val="660066"/>
                </a:solidFill>
              </a:rPr>
              <a:t>11.2.2</a:t>
            </a:r>
            <a:r>
              <a:rPr lang="zh-TW" altLang="en-US" sz="2800" dirty="0">
                <a:solidFill>
                  <a:srgbClr val="660066"/>
                </a:solidFill>
              </a:rPr>
              <a:t>  </a:t>
            </a:r>
            <a:r>
              <a:rPr lang="zh-TW" altLang="zh-TW" sz="2800" dirty="0">
                <a:solidFill>
                  <a:srgbClr val="660066"/>
                </a:solidFill>
                <a:effectLst/>
              </a:rPr>
              <a:t>網路行銷的</a:t>
            </a:r>
            <a:r>
              <a:rPr lang="en-US" altLang="zh-TW" sz="2800" dirty="0">
                <a:solidFill>
                  <a:srgbClr val="660066"/>
                </a:solidFill>
                <a:effectLst/>
              </a:rPr>
              <a:t>4P</a:t>
            </a:r>
            <a:r>
              <a:rPr lang="zh-TW" altLang="zh-TW" sz="2800" dirty="0">
                <a:solidFill>
                  <a:srgbClr val="660066"/>
                </a:solidFill>
                <a:effectLst/>
              </a:rPr>
              <a:t>及</a:t>
            </a:r>
            <a:r>
              <a:rPr lang="en-US" altLang="zh-TW" sz="2800" dirty="0">
                <a:solidFill>
                  <a:srgbClr val="660066"/>
                </a:solidFill>
                <a:effectLst/>
              </a:rPr>
              <a:t>4C</a:t>
            </a:r>
            <a:endParaRPr lang="zh-TW" altLang="en-US" sz="2800" dirty="0"/>
          </a:p>
        </p:txBody>
      </p:sp>
      <p:sp>
        <p:nvSpPr>
          <p:cNvPr id="3" name="內容版面配置區 2"/>
          <p:cNvSpPr>
            <a:spLocks noGrp="1"/>
          </p:cNvSpPr>
          <p:nvPr>
            <p:ph idx="1"/>
          </p:nvPr>
        </p:nvSpPr>
        <p:spPr/>
        <p:txBody>
          <a:bodyPr/>
          <a:lstStyle/>
          <a:p>
            <a:pPr marL="72000" indent="0">
              <a:buNone/>
            </a:pPr>
            <a:r>
              <a:rPr lang="zh-TW" altLang="en-US" b="1" dirty="0"/>
              <a:t>    </a:t>
            </a:r>
            <a:r>
              <a:rPr lang="en-US" altLang="zh-TW" b="1" dirty="0"/>
              <a:t>(</a:t>
            </a:r>
            <a:r>
              <a:rPr lang="zh-TW" altLang="zh-TW" b="1" dirty="0"/>
              <a:t>六</a:t>
            </a:r>
            <a:r>
              <a:rPr lang="en-US" altLang="zh-TW" b="1" dirty="0"/>
              <a:t>)	</a:t>
            </a:r>
            <a:r>
              <a:rPr lang="zh-TW" altLang="zh-TW" b="1" dirty="0" smtClean="0"/>
              <a:t>成本</a:t>
            </a:r>
            <a:endParaRPr lang="zh-TW" altLang="zh-TW" b="1" dirty="0"/>
          </a:p>
          <a:p>
            <a:r>
              <a:rPr lang="zh-TW" altLang="zh-TW" dirty="0"/>
              <a:t>消費者要取得商品或服務，必須付出成本。成本並不是指單純的價錢，也包括了消費者必須付出的時間與心力</a:t>
            </a:r>
            <a:r>
              <a:rPr lang="zh-TW" altLang="zh-TW" dirty="0" smtClean="0"/>
              <a:t>。</a:t>
            </a:r>
            <a:endParaRPr lang="en-US" altLang="zh-TW" dirty="0"/>
          </a:p>
          <a:p>
            <a:r>
              <a:rPr lang="zh-TW" altLang="zh-TW" dirty="0"/>
              <a:t>很多時候，消費者為了降低交易的風險，願意支付更多的費用</a:t>
            </a:r>
            <a:r>
              <a:rPr lang="zh-TW" altLang="zh-TW" dirty="0" smtClean="0"/>
              <a:t>。</a:t>
            </a:r>
            <a:endParaRPr lang="en-US" altLang="zh-TW" dirty="0"/>
          </a:p>
          <a:p>
            <a:pPr marL="72000" indent="0">
              <a:buNone/>
            </a:pPr>
            <a:r>
              <a:rPr lang="zh-TW" altLang="en-US" b="1" dirty="0"/>
              <a:t>    </a:t>
            </a:r>
            <a:r>
              <a:rPr lang="en-US" altLang="zh-TW" b="1" dirty="0"/>
              <a:t>(</a:t>
            </a:r>
            <a:r>
              <a:rPr lang="zh-TW" altLang="zh-TW" b="1" dirty="0"/>
              <a:t>七</a:t>
            </a:r>
            <a:r>
              <a:rPr lang="en-US" altLang="zh-TW" b="1" dirty="0"/>
              <a:t>)	</a:t>
            </a:r>
            <a:r>
              <a:rPr lang="zh-TW" altLang="zh-TW" b="1" dirty="0"/>
              <a:t>便利性</a:t>
            </a:r>
          </a:p>
          <a:p>
            <a:r>
              <a:rPr lang="zh-TW" altLang="zh-TW" dirty="0"/>
              <a:t>網路對消費者而言，是一個方便的工具，不僅可以在短時間取得大量資訊與交易</a:t>
            </a:r>
            <a:r>
              <a:rPr lang="zh-TW" altLang="zh-TW" dirty="0" smtClean="0"/>
              <a:t>。</a:t>
            </a:r>
            <a:endParaRPr lang="en-US" altLang="zh-TW" dirty="0"/>
          </a:p>
          <a:p>
            <a:r>
              <a:rPr lang="zh-TW" altLang="zh-TW" dirty="0"/>
              <a:t>物流的部分主要問題在於實體商品的配送。由於物流配送需要時間，使得消費者下單後到取得商品，需要一段的等待期</a:t>
            </a:r>
            <a:r>
              <a:rPr lang="zh-TW" altLang="zh-TW" dirty="0" smtClean="0"/>
              <a:t>。</a:t>
            </a:r>
            <a:endParaRPr lang="en-US" altLang="zh-TW" dirty="0"/>
          </a:p>
          <a:p>
            <a:endParaRPr lang="zh-TW" altLang="en-US" dirty="0"/>
          </a:p>
        </p:txBody>
      </p:sp>
    </p:spTree>
    <p:extLst>
      <p:ext uri="{BB962C8B-B14F-4D97-AF65-F5344CB8AC3E}">
        <p14:creationId xmlns:p14="http://schemas.microsoft.com/office/powerpoint/2010/main" val="25728216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2800">
                <a:solidFill>
                  <a:srgbClr val="660066"/>
                </a:solidFill>
              </a:rPr>
              <a:t>11.2.2</a:t>
            </a:r>
            <a:r>
              <a:rPr lang="zh-TW" altLang="en-US" sz="2800" dirty="0">
                <a:solidFill>
                  <a:srgbClr val="660066"/>
                </a:solidFill>
              </a:rPr>
              <a:t>  </a:t>
            </a:r>
            <a:r>
              <a:rPr lang="zh-TW" altLang="zh-TW" sz="2800" dirty="0">
                <a:solidFill>
                  <a:srgbClr val="660066"/>
                </a:solidFill>
                <a:effectLst/>
              </a:rPr>
              <a:t>網路行銷的</a:t>
            </a:r>
            <a:r>
              <a:rPr lang="en-US" altLang="zh-TW" sz="2800" dirty="0">
                <a:solidFill>
                  <a:srgbClr val="660066"/>
                </a:solidFill>
                <a:effectLst/>
              </a:rPr>
              <a:t>4P</a:t>
            </a:r>
            <a:r>
              <a:rPr lang="zh-TW" altLang="zh-TW" sz="2800" dirty="0">
                <a:solidFill>
                  <a:srgbClr val="660066"/>
                </a:solidFill>
                <a:effectLst/>
              </a:rPr>
              <a:t>及</a:t>
            </a:r>
            <a:r>
              <a:rPr lang="en-US" altLang="zh-TW" sz="2800" dirty="0">
                <a:solidFill>
                  <a:srgbClr val="660066"/>
                </a:solidFill>
                <a:effectLst/>
              </a:rPr>
              <a:t>4C</a:t>
            </a:r>
            <a:endParaRPr lang="zh-TW" altLang="en-US" sz="2800" dirty="0"/>
          </a:p>
        </p:txBody>
      </p:sp>
      <p:sp>
        <p:nvSpPr>
          <p:cNvPr id="3" name="內容版面配置區 2"/>
          <p:cNvSpPr>
            <a:spLocks noGrp="1"/>
          </p:cNvSpPr>
          <p:nvPr>
            <p:ph idx="1"/>
          </p:nvPr>
        </p:nvSpPr>
        <p:spPr/>
        <p:txBody>
          <a:bodyPr/>
          <a:lstStyle/>
          <a:p>
            <a:pPr marL="72000" indent="0">
              <a:buNone/>
            </a:pPr>
            <a:r>
              <a:rPr lang="zh-TW" altLang="en-US" b="1" dirty="0"/>
              <a:t>    </a:t>
            </a:r>
            <a:r>
              <a:rPr lang="en-US" altLang="zh-TW" b="1" dirty="0"/>
              <a:t>(</a:t>
            </a:r>
            <a:r>
              <a:rPr lang="zh-TW" altLang="zh-TW" b="1" dirty="0"/>
              <a:t>八</a:t>
            </a:r>
            <a:r>
              <a:rPr lang="en-US" altLang="zh-TW" b="1" dirty="0"/>
              <a:t>)	</a:t>
            </a:r>
            <a:r>
              <a:rPr lang="zh-TW" altLang="zh-TW" b="1" dirty="0" smtClean="0"/>
              <a:t>溝通</a:t>
            </a:r>
            <a:endParaRPr lang="zh-TW" altLang="zh-TW" b="1" dirty="0"/>
          </a:p>
          <a:p>
            <a:r>
              <a:rPr lang="zh-TW" altLang="zh-TW" dirty="0"/>
              <a:t>傳統的溝通強調將企業品牌與產品的訊息傳遞給消費者，而網際網路則提供了雙向即時溝通的管道。企業透過網路，在消費者購物前、購物中與購物後都能與消費者進行互動交流</a:t>
            </a:r>
            <a:r>
              <a:rPr lang="zh-TW" altLang="zh-TW" dirty="0" smtClean="0"/>
              <a:t>。</a:t>
            </a:r>
            <a:endParaRPr lang="zh-TW" altLang="en-US" dirty="0"/>
          </a:p>
        </p:txBody>
      </p:sp>
    </p:spTree>
    <p:extLst>
      <p:ext uri="{BB962C8B-B14F-4D97-AF65-F5344CB8AC3E}">
        <p14:creationId xmlns:p14="http://schemas.microsoft.com/office/powerpoint/2010/main" val="25728216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11.3</a:t>
            </a:r>
            <a:r>
              <a:rPr lang="zh-TW" altLang="en-US" dirty="0"/>
              <a:t>  </a:t>
            </a:r>
            <a:r>
              <a:rPr lang="zh-TW" altLang="zh-TW" dirty="0">
                <a:effectLst/>
              </a:rPr>
              <a:t>網路廣告</a:t>
            </a:r>
            <a:endParaRPr lang="zh-TW" altLang="en-US" dirty="0"/>
          </a:p>
        </p:txBody>
      </p:sp>
      <p:sp>
        <p:nvSpPr>
          <p:cNvPr id="3" name="內容版面配置區 2"/>
          <p:cNvSpPr>
            <a:spLocks noGrp="1"/>
          </p:cNvSpPr>
          <p:nvPr>
            <p:ph idx="1"/>
          </p:nvPr>
        </p:nvSpPr>
        <p:spPr/>
        <p:txBody>
          <a:bodyPr/>
          <a:lstStyle/>
          <a:p>
            <a:r>
              <a:rPr lang="zh-TW" altLang="zh-TW" dirty="0"/>
              <a:t>廣告是行銷推廣活動之一，由業主出資透過特定的管道，向不特定的公眾發送訊息</a:t>
            </a:r>
            <a:r>
              <a:rPr lang="zh-TW" altLang="zh-TW" dirty="0" smtClean="0"/>
              <a:t>。</a:t>
            </a:r>
            <a:endParaRPr lang="zh-TW" alt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6340" y="2204864"/>
            <a:ext cx="7263054"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8016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2800" dirty="0">
                <a:solidFill>
                  <a:srgbClr val="660066"/>
                </a:solidFill>
              </a:rPr>
              <a:t>11.3.1</a:t>
            </a:r>
            <a:r>
              <a:rPr lang="zh-TW" altLang="en-US" sz="2800" dirty="0">
                <a:solidFill>
                  <a:srgbClr val="660066"/>
                </a:solidFill>
              </a:rPr>
              <a:t>  </a:t>
            </a:r>
            <a:r>
              <a:rPr lang="zh-TW" altLang="zh-TW" sz="2800" dirty="0">
                <a:solidFill>
                  <a:srgbClr val="660066"/>
                </a:solidFill>
                <a:effectLst/>
              </a:rPr>
              <a:t>網路廣告的形式</a:t>
            </a:r>
            <a:endParaRPr lang="zh-TW" altLang="en-US" sz="2800" dirty="0">
              <a:solidFill>
                <a:srgbClr val="660066"/>
              </a:solidFill>
            </a:endParaRPr>
          </a:p>
        </p:txBody>
      </p:sp>
      <p:sp>
        <p:nvSpPr>
          <p:cNvPr id="3" name="內容版面配置區 2"/>
          <p:cNvSpPr>
            <a:spLocks noGrp="1"/>
          </p:cNvSpPr>
          <p:nvPr>
            <p:ph idx="1"/>
          </p:nvPr>
        </p:nvSpPr>
        <p:spPr/>
        <p:txBody>
          <a:bodyPr/>
          <a:lstStyle/>
          <a:p>
            <a:r>
              <a:rPr lang="zh-TW" altLang="zh-TW" dirty="0"/>
              <a:t>所謂網路廣告係指利用網際網路與資訊科技，在網頁中或是在使用者瀏覽的過程中，接收到廣告的訊息。以下介紹幾種常見的網路廣告形式</a:t>
            </a:r>
            <a:r>
              <a:rPr lang="zh-TW" altLang="zh-TW" dirty="0" smtClean="0"/>
              <a:t>。</a:t>
            </a:r>
            <a:endParaRPr lang="zh-TW" altLang="zh-TW" dirty="0"/>
          </a:p>
          <a:p>
            <a:pPr marL="72000" indent="0">
              <a:buNone/>
            </a:pPr>
            <a:r>
              <a:rPr lang="zh-TW" altLang="en-US" b="1" dirty="0"/>
              <a:t>    </a:t>
            </a:r>
            <a:r>
              <a:rPr lang="en-US" altLang="zh-TW" b="1" dirty="0"/>
              <a:t>(</a:t>
            </a:r>
            <a:r>
              <a:rPr lang="zh-TW" altLang="zh-TW" b="1" dirty="0"/>
              <a:t>一</a:t>
            </a:r>
            <a:r>
              <a:rPr lang="en-US" altLang="zh-TW" b="1" dirty="0"/>
              <a:t>)	</a:t>
            </a:r>
            <a:r>
              <a:rPr lang="zh-TW" altLang="zh-TW" b="1" dirty="0"/>
              <a:t>橫幅廣告</a:t>
            </a:r>
            <a:r>
              <a:rPr lang="en-US" altLang="zh-TW" b="1" dirty="0"/>
              <a:t> (Banner)</a:t>
            </a:r>
            <a:endParaRPr lang="zh-TW" altLang="zh-TW" b="1" dirty="0"/>
          </a:p>
          <a:p>
            <a:r>
              <a:rPr lang="zh-TW" altLang="zh-TW" dirty="0"/>
              <a:t>橫幅廣告是最早出現也最常見的廣告類型</a:t>
            </a:r>
            <a:r>
              <a:rPr lang="zh-TW" altLang="zh-TW" dirty="0" smtClean="0"/>
              <a:t>。</a:t>
            </a:r>
            <a:endParaRPr lang="en-US" altLang="zh-TW" dirty="0"/>
          </a:p>
          <a:p>
            <a:pPr marL="72000" indent="0">
              <a:buNone/>
            </a:pPr>
            <a:r>
              <a:rPr lang="zh-TW" altLang="en-US" b="1" dirty="0"/>
              <a:t>    </a:t>
            </a:r>
            <a:r>
              <a:rPr lang="en-US" altLang="zh-TW" b="1" dirty="0"/>
              <a:t>(</a:t>
            </a:r>
            <a:r>
              <a:rPr lang="zh-TW" altLang="zh-TW" b="1" dirty="0"/>
              <a:t>二</a:t>
            </a:r>
            <a:r>
              <a:rPr lang="en-US" altLang="zh-TW" b="1" dirty="0"/>
              <a:t>)	</a:t>
            </a:r>
            <a:r>
              <a:rPr lang="zh-TW" altLang="zh-TW" b="1" dirty="0"/>
              <a:t>按鈕式廣告</a:t>
            </a:r>
            <a:r>
              <a:rPr lang="en-US" altLang="zh-TW" b="1" dirty="0"/>
              <a:t> (Button)</a:t>
            </a:r>
            <a:endParaRPr lang="zh-TW" altLang="zh-TW" b="1" dirty="0"/>
          </a:p>
          <a:p>
            <a:r>
              <a:rPr lang="zh-TW" altLang="zh-TW" dirty="0"/>
              <a:t>透過在網頁上放置小型的按鈕，讓使用者點選。其形式類似橫幅廣告，但較橫幅廣告小</a:t>
            </a:r>
            <a:r>
              <a:rPr lang="zh-TW" altLang="zh-TW" dirty="0" smtClean="0"/>
              <a:t>。</a:t>
            </a:r>
            <a:endParaRPr lang="en-US" altLang="zh-TW" dirty="0"/>
          </a:p>
          <a:p>
            <a:pPr marL="72000" indent="0">
              <a:buNone/>
            </a:pPr>
            <a:r>
              <a:rPr lang="zh-TW" altLang="en-US" b="1" dirty="0"/>
              <a:t>    </a:t>
            </a:r>
            <a:r>
              <a:rPr lang="en-US" altLang="zh-TW" b="1" dirty="0"/>
              <a:t>(</a:t>
            </a:r>
            <a:r>
              <a:rPr lang="zh-TW" altLang="zh-TW" b="1" dirty="0"/>
              <a:t>三</a:t>
            </a:r>
            <a:r>
              <a:rPr lang="en-US" altLang="zh-TW" b="1" dirty="0"/>
              <a:t>)	</a:t>
            </a:r>
            <a:r>
              <a:rPr lang="zh-TW" altLang="zh-TW" b="1" dirty="0"/>
              <a:t>文字連結廣告</a:t>
            </a:r>
            <a:r>
              <a:rPr lang="en-US" altLang="zh-TW" b="1" dirty="0"/>
              <a:t> (Text Ads)</a:t>
            </a:r>
            <a:endParaRPr lang="zh-TW" altLang="zh-TW" b="1" dirty="0"/>
          </a:p>
          <a:p>
            <a:r>
              <a:rPr lang="zh-TW" altLang="zh-TW" dirty="0"/>
              <a:t>文字連結廣告是出現在網頁中的文字超連結，用一句簡單的文字，吸引消費者點選</a:t>
            </a:r>
            <a:r>
              <a:rPr lang="zh-TW" altLang="zh-TW" dirty="0" smtClean="0"/>
              <a:t>。</a:t>
            </a:r>
            <a:endParaRPr lang="zh-TW" altLang="en-US" dirty="0"/>
          </a:p>
        </p:txBody>
      </p:sp>
    </p:spTree>
    <p:extLst>
      <p:ext uri="{BB962C8B-B14F-4D97-AF65-F5344CB8AC3E}">
        <p14:creationId xmlns:p14="http://schemas.microsoft.com/office/powerpoint/2010/main" val="34060685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11.1</a:t>
            </a:r>
            <a:r>
              <a:rPr lang="zh-TW" altLang="en-US" dirty="0"/>
              <a:t>  </a:t>
            </a:r>
            <a:r>
              <a:rPr lang="zh-TW" altLang="zh-TW" dirty="0">
                <a:effectLst/>
              </a:rPr>
              <a:t>什麼是行銷？</a:t>
            </a:r>
            <a:r>
              <a:rPr lang="zh-TW" altLang="en-US" dirty="0">
                <a:effectLst/>
              </a:rPr>
              <a:t> </a:t>
            </a:r>
            <a:r>
              <a:rPr lang="en-US" altLang="zh-TW" dirty="0">
                <a:effectLst/>
              </a:rPr>
              <a:t>-</a:t>
            </a:r>
            <a:r>
              <a:rPr lang="zh-TW" altLang="en-US" dirty="0">
                <a:effectLst/>
              </a:rPr>
              <a:t> </a:t>
            </a:r>
            <a:r>
              <a:rPr lang="en-US" altLang="zh-TW" sz="2800" dirty="0">
                <a:solidFill>
                  <a:srgbClr val="660066"/>
                </a:solidFill>
                <a:effectLst/>
              </a:rPr>
              <a:t>11.1.1</a:t>
            </a:r>
            <a:r>
              <a:rPr lang="zh-TW" altLang="en-US" sz="2800" dirty="0">
                <a:solidFill>
                  <a:srgbClr val="660066"/>
                </a:solidFill>
                <a:effectLst/>
              </a:rPr>
              <a:t>  </a:t>
            </a:r>
            <a:r>
              <a:rPr lang="zh-TW" altLang="zh-TW" sz="2800" dirty="0">
                <a:solidFill>
                  <a:srgbClr val="660066"/>
                </a:solidFill>
                <a:effectLst/>
              </a:rPr>
              <a:t>行銷的定義</a:t>
            </a:r>
            <a:endParaRPr lang="zh-TW" altLang="en-US" sz="2800" dirty="0">
              <a:solidFill>
                <a:srgbClr val="660066"/>
              </a:solidFill>
            </a:endParaRPr>
          </a:p>
        </p:txBody>
      </p:sp>
      <p:sp>
        <p:nvSpPr>
          <p:cNvPr id="3" name="內容版面配置區 2"/>
          <p:cNvSpPr>
            <a:spLocks noGrp="1"/>
          </p:cNvSpPr>
          <p:nvPr>
            <p:ph idx="1"/>
          </p:nvPr>
        </p:nvSpPr>
        <p:spPr/>
        <p:txBody>
          <a:bodyPr/>
          <a:lstStyle/>
          <a:p>
            <a:r>
              <a:rPr lang="zh-TW" altLang="zh-TW" dirty="0">
                <a:solidFill>
                  <a:srgbClr val="003300"/>
                </a:solidFill>
              </a:rPr>
              <a:t>美國行銷協會</a:t>
            </a:r>
            <a:r>
              <a:rPr lang="en-US" altLang="zh-TW" dirty="0">
                <a:solidFill>
                  <a:srgbClr val="003300"/>
                </a:solidFill>
              </a:rPr>
              <a:t> (American Marketing Association, AMA) </a:t>
            </a:r>
            <a:r>
              <a:rPr lang="zh-TW" altLang="zh-TW" dirty="0"/>
              <a:t>將行銷定義為一種組織的功能，也是一組將價值傳遞給顧客或與顧客溝通的過程，並以能使組織及關係人獲利的方式管理與顧客的關係</a:t>
            </a:r>
            <a:r>
              <a:rPr lang="zh-TW" altLang="zh-TW" dirty="0" smtClean="0"/>
              <a:t>。</a:t>
            </a:r>
            <a:endParaRPr lang="en-US" altLang="zh-TW" dirty="0"/>
          </a:p>
          <a:p>
            <a:r>
              <a:rPr lang="zh-TW" altLang="zh-TW" dirty="0"/>
              <a:t>好的行銷活動是產品吸引消費者購買，企業無須過多的推廣或促銷活動，消費者自會設法找尋產品，以滿足其需求</a:t>
            </a:r>
            <a:r>
              <a:rPr lang="zh-TW" altLang="zh-TW" dirty="0" smtClean="0"/>
              <a:t>。</a:t>
            </a:r>
            <a:endParaRPr lang="zh-TW" altLang="en-US" dirty="0"/>
          </a:p>
        </p:txBody>
      </p:sp>
    </p:spTree>
    <p:extLst>
      <p:ext uri="{BB962C8B-B14F-4D97-AF65-F5344CB8AC3E}">
        <p14:creationId xmlns:p14="http://schemas.microsoft.com/office/powerpoint/2010/main" val="31452125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2800" dirty="0">
                <a:solidFill>
                  <a:srgbClr val="660066"/>
                </a:solidFill>
              </a:rPr>
              <a:t>11.3.1</a:t>
            </a:r>
            <a:r>
              <a:rPr lang="zh-TW" altLang="en-US" sz="2800" dirty="0">
                <a:solidFill>
                  <a:srgbClr val="660066"/>
                </a:solidFill>
              </a:rPr>
              <a:t>  </a:t>
            </a:r>
            <a:r>
              <a:rPr lang="zh-TW" altLang="zh-TW" sz="2800" dirty="0">
                <a:solidFill>
                  <a:srgbClr val="660066"/>
                </a:solidFill>
                <a:effectLst/>
              </a:rPr>
              <a:t>網路廣告的形式</a:t>
            </a:r>
            <a:endParaRPr lang="zh-TW" altLang="en-US" sz="2800" dirty="0">
              <a:solidFill>
                <a:srgbClr val="660066"/>
              </a:solidFill>
            </a:endParaRPr>
          </a:p>
        </p:txBody>
      </p:sp>
      <p:sp>
        <p:nvSpPr>
          <p:cNvPr id="3" name="內容版面配置區 2"/>
          <p:cNvSpPr>
            <a:spLocks noGrp="1"/>
          </p:cNvSpPr>
          <p:nvPr>
            <p:ph idx="1"/>
          </p:nvPr>
        </p:nvSpPr>
        <p:spPr/>
        <p:txBody>
          <a:bodyPr>
            <a:normAutofit fontScale="92500"/>
          </a:bodyPr>
          <a:lstStyle/>
          <a:p>
            <a:pPr marL="72000" indent="0">
              <a:buNone/>
            </a:pPr>
            <a:r>
              <a:rPr lang="zh-TW" altLang="en-US" b="1" dirty="0"/>
              <a:t>    </a:t>
            </a:r>
            <a:r>
              <a:rPr lang="en-US" altLang="zh-TW" b="1" dirty="0"/>
              <a:t>(</a:t>
            </a:r>
            <a:r>
              <a:rPr lang="zh-TW" altLang="zh-TW" b="1" dirty="0"/>
              <a:t>四</a:t>
            </a:r>
            <a:r>
              <a:rPr lang="en-US" altLang="zh-TW" b="1" dirty="0"/>
              <a:t>)	</a:t>
            </a:r>
            <a:r>
              <a:rPr lang="zh-TW" altLang="zh-TW" b="1" dirty="0"/>
              <a:t>互動式廣告</a:t>
            </a:r>
          </a:p>
          <a:p>
            <a:r>
              <a:rPr lang="zh-TW" altLang="zh-TW" dirty="0"/>
              <a:t>透過與使用者的互動，以達到廣告的效果。這主要是利用網路能夠雙向溝通的特性，讓使用者能夠決定自己想看到什麼。互動的方式遠比單向溝通來得有趣，也能夠造成更強烈的印象</a:t>
            </a:r>
            <a:r>
              <a:rPr lang="zh-TW" altLang="zh-TW" dirty="0" smtClean="0"/>
              <a:t>。</a:t>
            </a:r>
            <a:endParaRPr lang="en-US" altLang="zh-TW" dirty="0"/>
          </a:p>
          <a:p>
            <a:pPr marL="72000" indent="0">
              <a:buNone/>
            </a:pPr>
            <a:r>
              <a:rPr lang="zh-TW" altLang="en-US" b="1" dirty="0"/>
              <a:t>    </a:t>
            </a:r>
            <a:r>
              <a:rPr lang="en-US" altLang="zh-TW" b="1" dirty="0"/>
              <a:t>(</a:t>
            </a:r>
            <a:r>
              <a:rPr lang="zh-TW" altLang="zh-TW" b="1" dirty="0"/>
              <a:t>五</a:t>
            </a:r>
            <a:r>
              <a:rPr lang="en-US" altLang="zh-TW" b="1" dirty="0"/>
              <a:t>)	</a:t>
            </a:r>
            <a:r>
              <a:rPr lang="zh-TW" altLang="zh-TW" b="1" dirty="0"/>
              <a:t>彈出式廣告</a:t>
            </a:r>
            <a:r>
              <a:rPr lang="en-US" altLang="zh-TW" b="1" dirty="0"/>
              <a:t> (Pop-Up)</a:t>
            </a:r>
            <a:endParaRPr lang="zh-TW" altLang="zh-TW" b="1" dirty="0"/>
          </a:p>
          <a:p>
            <a:r>
              <a:rPr lang="zh-TW" altLang="zh-TW" dirty="0"/>
              <a:t>由於網路廣告的數量日益增加，使用者開始對靜態或固定位置的廣告視而不見，降低了廣告效果。於是出現了這種在使用者連結到特定頁面時，自動開啟新的瀏覽器視窗，以吸引使用者觀看的網路廣告形式</a:t>
            </a:r>
            <a:r>
              <a:rPr lang="zh-TW" altLang="zh-TW" dirty="0" smtClean="0"/>
              <a:t>。</a:t>
            </a:r>
            <a:endParaRPr lang="en-US" altLang="zh-TW" dirty="0"/>
          </a:p>
          <a:p>
            <a:r>
              <a:rPr lang="zh-TW" altLang="zh-TW" dirty="0"/>
              <a:t>雖然研究數據顯示，彈出式廣告確實成功吸引了使用者的目光，也有較傳統網頁廣告更高的點擊率，但也同時對使用者造成了</a:t>
            </a:r>
            <a:r>
              <a:rPr lang="zh-TW" altLang="zh-TW" dirty="0" smtClean="0"/>
              <a:t>不便。</a:t>
            </a:r>
            <a:endParaRPr lang="zh-TW" altLang="en-US" dirty="0"/>
          </a:p>
        </p:txBody>
      </p:sp>
    </p:spTree>
    <p:extLst>
      <p:ext uri="{BB962C8B-B14F-4D97-AF65-F5344CB8AC3E}">
        <p14:creationId xmlns:p14="http://schemas.microsoft.com/office/powerpoint/2010/main" val="33632396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2800" dirty="0">
                <a:solidFill>
                  <a:srgbClr val="660066"/>
                </a:solidFill>
              </a:rPr>
              <a:t>11.3.1</a:t>
            </a:r>
            <a:r>
              <a:rPr lang="zh-TW" altLang="en-US" sz="2800" dirty="0">
                <a:solidFill>
                  <a:srgbClr val="660066"/>
                </a:solidFill>
              </a:rPr>
              <a:t>  </a:t>
            </a:r>
            <a:r>
              <a:rPr lang="zh-TW" altLang="zh-TW" sz="2800" dirty="0">
                <a:solidFill>
                  <a:srgbClr val="660066"/>
                </a:solidFill>
                <a:effectLst/>
              </a:rPr>
              <a:t>網路廣告的形式</a:t>
            </a:r>
            <a:endParaRPr lang="zh-TW" altLang="en-US" sz="2800" dirty="0">
              <a:solidFill>
                <a:srgbClr val="660066"/>
              </a:solidFill>
            </a:endParaRPr>
          </a:p>
        </p:txBody>
      </p:sp>
      <p:sp>
        <p:nvSpPr>
          <p:cNvPr id="5" name="內容版面配置區 4"/>
          <p:cNvSpPr>
            <a:spLocks noGrp="1"/>
          </p:cNvSpPr>
          <p:nvPr>
            <p:ph idx="1"/>
          </p:nvPr>
        </p:nvSpPr>
        <p:spPr/>
        <p:txBody>
          <a:bodyPr/>
          <a:lstStyle/>
          <a:p>
            <a:endParaRPr lang="zh-TW" alt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196752"/>
            <a:ext cx="5990122"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32396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2800" dirty="0">
                <a:solidFill>
                  <a:srgbClr val="660066"/>
                </a:solidFill>
              </a:rPr>
              <a:t>11.3.1</a:t>
            </a:r>
            <a:r>
              <a:rPr lang="zh-TW" altLang="en-US" sz="2800" dirty="0">
                <a:solidFill>
                  <a:srgbClr val="660066"/>
                </a:solidFill>
              </a:rPr>
              <a:t>  </a:t>
            </a:r>
            <a:r>
              <a:rPr lang="zh-TW" altLang="zh-TW" sz="2800" dirty="0">
                <a:solidFill>
                  <a:srgbClr val="660066"/>
                </a:solidFill>
                <a:effectLst/>
              </a:rPr>
              <a:t>網路廣告的形式</a:t>
            </a:r>
            <a:endParaRPr lang="zh-TW" altLang="en-US" sz="2800" dirty="0">
              <a:solidFill>
                <a:srgbClr val="660066"/>
              </a:solidFill>
            </a:endParaRPr>
          </a:p>
        </p:txBody>
      </p:sp>
      <p:sp>
        <p:nvSpPr>
          <p:cNvPr id="3" name="內容版面配置區 2"/>
          <p:cNvSpPr>
            <a:spLocks noGrp="1"/>
          </p:cNvSpPr>
          <p:nvPr>
            <p:ph idx="1"/>
          </p:nvPr>
        </p:nvSpPr>
        <p:spPr/>
        <p:txBody>
          <a:bodyPr/>
          <a:lstStyle/>
          <a:p>
            <a:pPr marL="72000" indent="0">
              <a:buNone/>
            </a:pPr>
            <a:r>
              <a:rPr lang="zh-TW" altLang="en-US" b="1" dirty="0"/>
              <a:t>    </a:t>
            </a:r>
            <a:r>
              <a:rPr lang="en-US" altLang="zh-TW" b="1" dirty="0"/>
              <a:t>(</a:t>
            </a:r>
            <a:r>
              <a:rPr lang="zh-TW" altLang="zh-TW" b="1" dirty="0"/>
              <a:t>六</a:t>
            </a:r>
            <a:r>
              <a:rPr lang="en-US" altLang="zh-TW" b="1" dirty="0"/>
              <a:t>)	</a:t>
            </a:r>
            <a:r>
              <a:rPr lang="zh-TW" altLang="zh-TW" b="1" dirty="0"/>
              <a:t>關鍵字廣告</a:t>
            </a:r>
          </a:p>
          <a:p>
            <a:r>
              <a:rPr lang="zh-TW" altLang="zh-TW" dirty="0"/>
              <a:t>關鍵字廣告是一種動態的廣告，會因使用者瀏覽或搜尋的內容不同，而出現不同的廣告</a:t>
            </a:r>
            <a:r>
              <a:rPr lang="zh-TW" altLang="zh-TW" dirty="0" smtClean="0"/>
              <a:t>。</a:t>
            </a:r>
            <a:endParaRPr lang="en-US" altLang="zh-TW" dirty="0"/>
          </a:p>
          <a:p>
            <a:r>
              <a:rPr lang="en-US" altLang="zh-TW" dirty="0"/>
              <a:t>Google</a:t>
            </a:r>
            <a:r>
              <a:rPr lang="zh-TW" altLang="zh-TW" dirty="0"/>
              <a:t>的關鍵字廣告除了出現在搜尋結果外，也搭配其各項應用出現，如</a:t>
            </a:r>
            <a:r>
              <a:rPr lang="en-US" altLang="zh-TW" dirty="0"/>
              <a:t>Gmail</a:t>
            </a:r>
            <a:r>
              <a:rPr lang="zh-TW" altLang="zh-TW" dirty="0"/>
              <a:t>就會根據信件內容出現的關鍵字，於右側出現相關的廣告。這個廣告方式一度造成消費者的隱私權疑慮</a:t>
            </a:r>
            <a:r>
              <a:rPr lang="zh-TW" altLang="zh-TW" dirty="0" smtClean="0"/>
              <a:t>。</a:t>
            </a:r>
            <a:endParaRPr lang="en-US" altLang="zh-TW" dirty="0"/>
          </a:p>
          <a:p>
            <a:r>
              <a:rPr lang="zh-TW" altLang="zh-TW" dirty="0"/>
              <a:t>另一方面，由於關鍵字廣告的目的是讓對特定主題有興趣的消費者能看到相關的商業訊息，因此網站在銷售關鍵字廣告時，也會確認廣告訊息與該關鍵字有關，以避免使用者看到不相關的資訊</a:t>
            </a:r>
            <a:r>
              <a:rPr lang="zh-TW" altLang="zh-TW" dirty="0" smtClean="0"/>
              <a:t>。</a:t>
            </a:r>
            <a:endParaRPr lang="zh-TW" altLang="en-US" dirty="0"/>
          </a:p>
        </p:txBody>
      </p:sp>
    </p:spTree>
    <p:extLst>
      <p:ext uri="{BB962C8B-B14F-4D97-AF65-F5344CB8AC3E}">
        <p14:creationId xmlns:p14="http://schemas.microsoft.com/office/powerpoint/2010/main" val="33632396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2800" dirty="0">
                <a:solidFill>
                  <a:srgbClr val="660066"/>
                </a:solidFill>
              </a:rPr>
              <a:t>11.3.1</a:t>
            </a:r>
            <a:r>
              <a:rPr lang="zh-TW" altLang="en-US" sz="2800" dirty="0">
                <a:solidFill>
                  <a:srgbClr val="660066"/>
                </a:solidFill>
              </a:rPr>
              <a:t>  </a:t>
            </a:r>
            <a:r>
              <a:rPr lang="zh-TW" altLang="zh-TW" sz="2800" dirty="0">
                <a:solidFill>
                  <a:srgbClr val="660066"/>
                </a:solidFill>
                <a:effectLst/>
              </a:rPr>
              <a:t>網路廣告的形式</a:t>
            </a:r>
            <a:endParaRPr lang="zh-TW" altLang="en-US" sz="2800" dirty="0">
              <a:solidFill>
                <a:srgbClr val="660066"/>
              </a:solidFill>
            </a:endParaRPr>
          </a:p>
        </p:txBody>
      </p:sp>
      <p:sp>
        <p:nvSpPr>
          <p:cNvPr id="5" name="內容版面配置區 4"/>
          <p:cNvSpPr>
            <a:spLocks noGrp="1"/>
          </p:cNvSpPr>
          <p:nvPr>
            <p:ph idx="1"/>
          </p:nvPr>
        </p:nvSpPr>
        <p:spPr/>
        <p:txBody>
          <a:bodyPr/>
          <a:lstStyle/>
          <a:p>
            <a:endParaRPr lang="zh-TW" alt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79" y="1268760"/>
            <a:ext cx="6057473"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45145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2800" dirty="0">
                <a:solidFill>
                  <a:srgbClr val="660066"/>
                </a:solidFill>
              </a:rPr>
              <a:t>11.3.1</a:t>
            </a:r>
            <a:r>
              <a:rPr lang="zh-TW" altLang="en-US" sz="2800" dirty="0">
                <a:solidFill>
                  <a:srgbClr val="660066"/>
                </a:solidFill>
              </a:rPr>
              <a:t>  </a:t>
            </a:r>
            <a:r>
              <a:rPr lang="zh-TW" altLang="zh-TW" sz="2800" dirty="0">
                <a:solidFill>
                  <a:srgbClr val="660066"/>
                </a:solidFill>
                <a:effectLst/>
              </a:rPr>
              <a:t>網路廣告的形式</a:t>
            </a:r>
            <a:endParaRPr lang="zh-TW" altLang="en-US" sz="2800" dirty="0">
              <a:solidFill>
                <a:srgbClr val="660066"/>
              </a:solidFill>
            </a:endParaRPr>
          </a:p>
        </p:txBody>
      </p:sp>
      <p:sp>
        <p:nvSpPr>
          <p:cNvPr id="3" name="內容版面配置區 2"/>
          <p:cNvSpPr>
            <a:spLocks noGrp="1"/>
          </p:cNvSpPr>
          <p:nvPr>
            <p:ph idx="1"/>
          </p:nvPr>
        </p:nvSpPr>
        <p:spPr/>
        <p:txBody>
          <a:bodyPr/>
          <a:lstStyle/>
          <a:p>
            <a:pPr marL="72000" indent="0">
              <a:buNone/>
            </a:pPr>
            <a:r>
              <a:rPr lang="zh-TW" altLang="en-US" b="1" dirty="0"/>
              <a:t>    </a:t>
            </a:r>
            <a:r>
              <a:rPr lang="en-US" altLang="zh-TW" b="1" dirty="0"/>
              <a:t>(</a:t>
            </a:r>
            <a:r>
              <a:rPr lang="zh-TW" altLang="zh-TW" b="1" dirty="0"/>
              <a:t>七</a:t>
            </a:r>
            <a:r>
              <a:rPr lang="en-US" altLang="zh-TW" b="1" dirty="0"/>
              <a:t>)	</a:t>
            </a:r>
            <a:r>
              <a:rPr lang="zh-TW" altLang="zh-TW" b="1" dirty="0"/>
              <a:t>浮動式廣告</a:t>
            </a:r>
          </a:p>
          <a:p>
            <a:r>
              <a:rPr lang="zh-TW" altLang="zh-TW" dirty="0">
                <a:solidFill>
                  <a:srgbClr val="003300"/>
                </a:solidFill>
              </a:rPr>
              <a:t>浮動式廣告</a:t>
            </a:r>
            <a:r>
              <a:rPr lang="en-US" altLang="zh-TW" dirty="0">
                <a:solidFill>
                  <a:srgbClr val="003300"/>
                </a:solidFill>
              </a:rPr>
              <a:t> (Floating Ads) </a:t>
            </a:r>
            <a:r>
              <a:rPr lang="zh-TW" altLang="zh-TW" dirty="0"/>
              <a:t>是一種出現的位置不固定的廣告形式，其會跟著使用者閱讀的視線，而出現在不同位置的廣告。當使用者捲動頁面時，會發現廣告的小圖案如影隨形的出現在頁面上</a:t>
            </a:r>
            <a:r>
              <a:rPr lang="zh-TW" altLang="zh-TW" dirty="0" smtClean="0"/>
              <a:t>。</a:t>
            </a:r>
            <a:endParaRPr lang="zh-TW" altLang="en-US" dirty="0"/>
          </a:p>
        </p:txBody>
      </p:sp>
    </p:spTree>
    <p:extLst>
      <p:ext uri="{BB962C8B-B14F-4D97-AF65-F5344CB8AC3E}">
        <p14:creationId xmlns:p14="http://schemas.microsoft.com/office/powerpoint/2010/main" val="12445145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2800" dirty="0">
                <a:solidFill>
                  <a:srgbClr val="660066"/>
                </a:solidFill>
              </a:rPr>
              <a:t>11.3.1</a:t>
            </a:r>
            <a:r>
              <a:rPr lang="zh-TW" altLang="en-US" sz="2800" dirty="0">
                <a:solidFill>
                  <a:srgbClr val="660066"/>
                </a:solidFill>
              </a:rPr>
              <a:t>  </a:t>
            </a:r>
            <a:r>
              <a:rPr lang="zh-TW" altLang="zh-TW" sz="2800" dirty="0">
                <a:solidFill>
                  <a:srgbClr val="660066"/>
                </a:solidFill>
                <a:effectLst/>
              </a:rPr>
              <a:t>網路廣告的形式</a:t>
            </a:r>
            <a:endParaRPr lang="zh-TW" altLang="en-US" sz="2800" dirty="0">
              <a:solidFill>
                <a:srgbClr val="660066"/>
              </a:solidFill>
            </a:endParaRPr>
          </a:p>
        </p:txBody>
      </p:sp>
      <p:sp>
        <p:nvSpPr>
          <p:cNvPr id="3" name="內容版面配置區 2"/>
          <p:cNvSpPr>
            <a:spLocks noGrp="1"/>
          </p:cNvSpPr>
          <p:nvPr>
            <p:ph idx="1"/>
          </p:nvPr>
        </p:nvSpPr>
        <p:spPr/>
        <p:txBody>
          <a:bodyPr/>
          <a:lstStyle/>
          <a:p>
            <a:pPr marL="72000" indent="0">
              <a:buNone/>
            </a:pPr>
            <a:r>
              <a:rPr lang="zh-TW" altLang="en-US" b="1" dirty="0"/>
              <a:t>    </a:t>
            </a:r>
            <a:r>
              <a:rPr lang="en-US" altLang="zh-TW" b="1" dirty="0"/>
              <a:t>(</a:t>
            </a:r>
            <a:r>
              <a:rPr lang="zh-TW" altLang="zh-TW" b="1" dirty="0"/>
              <a:t>八</a:t>
            </a:r>
            <a:r>
              <a:rPr lang="en-US" altLang="zh-TW" b="1" dirty="0"/>
              <a:t>)	</a:t>
            </a:r>
            <a:r>
              <a:rPr lang="zh-TW" altLang="zh-TW" b="1" dirty="0"/>
              <a:t>插播式廣告</a:t>
            </a:r>
          </a:p>
          <a:p>
            <a:r>
              <a:rPr lang="zh-TW" altLang="zh-TW" dirty="0">
                <a:solidFill>
                  <a:srgbClr val="003300"/>
                </a:solidFill>
              </a:rPr>
              <a:t>插播式廣告</a:t>
            </a:r>
            <a:r>
              <a:rPr lang="en-US" altLang="zh-TW" dirty="0">
                <a:solidFill>
                  <a:srgbClr val="003300"/>
                </a:solidFill>
              </a:rPr>
              <a:t> (Interstitial Ads) </a:t>
            </a:r>
            <a:r>
              <a:rPr lang="zh-TW" altLang="zh-TW" dirty="0"/>
              <a:t>是在開啟一個新頁面時，會先出現並自動播放的廣告</a:t>
            </a:r>
            <a:r>
              <a:rPr lang="zh-TW" altLang="zh-TW" dirty="0" smtClean="0"/>
              <a:t>。</a:t>
            </a:r>
            <a:endParaRPr lang="en-US" altLang="zh-TW" dirty="0"/>
          </a:p>
          <a:p>
            <a:r>
              <a:rPr lang="zh-TW" altLang="zh-TW" dirty="0"/>
              <a:t>行動裝置上使用插播式廣告的情形更是普遍。許多</a:t>
            </a:r>
            <a:r>
              <a:rPr lang="en-US" altLang="zh-TW" dirty="0"/>
              <a:t>App</a:t>
            </a:r>
            <a:r>
              <a:rPr lang="zh-TW" altLang="zh-TW" dirty="0"/>
              <a:t>會在啟動時先載入一個插播式廣告，宣傳自家的其他產品。許多使用者也會因此而選購，使得插播式廣告獲得不錯的成效</a:t>
            </a:r>
            <a:r>
              <a:rPr lang="zh-TW" altLang="zh-TW" dirty="0" smtClean="0"/>
              <a:t>。</a:t>
            </a:r>
            <a:endParaRPr lang="zh-TW" alt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3675135"/>
            <a:ext cx="5382723" cy="299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451458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2800" dirty="0">
                <a:solidFill>
                  <a:srgbClr val="660066"/>
                </a:solidFill>
              </a:rPr>
              <a:t>11.3.1</a:t>
            </a:r>
            <a:r>
              <a:rPr lang="zh-TW" altLang="en-US" sz="2800" dirty="0">
                <a:solidFill>
                  <a:srgbClr val="660066"/>
                </a:solidFill>
              </a:rPr>
              <a:t>  </a:t>
            </a:r>
            <a:r>
              <a:rPr lang="zh-TW" altLang="zh-TW" sz="2800" dirty="0">
                <a:solidFill>
                  <a:srgbClr val="660066"/>
                </a:solidFill>
                <a:effectLst/>
              </a:rPr>
              <a:t>網路廣告的形式</a:t>
            </a:r>
            <a:endParaRPr lang="zh-TW" altLang="en-US" sz="2800" dirty="0">
              <a:solidFill>
                <a:srgbClr val="660066"/>
              </a:solidFill>
            </a:endParaRPr>
          </a:p>
        </p:txBody>
      </p:sp>
      <p:sp>
        <p:nvSpPr>
          <p:cNvPr id="3" name="內容版面配置區 2"/>
          <p:cNvSpPr>
            <a:spLocks noGrp="1"/>
          </p:cNvSpPr>
          <p:nvPr>
            <p:ph idx="1"/>
          </p:nvPr>
        </p:nvSpPr>
        <p:spPr>
          <a:xfrm>
            <a:off x="467544" y="980728"/>
            <a:ext cx="6552728" cy="5472608"/>
          </a:xfrm>
        </p:spPr>
        <p:txBody>
          <a:bodyPr/>
          <a:lstStyle/>
          <a:p>
            <a:pPr marL="72000" indent="0">
              <a:buNone/>
            </a:pPr>
            <a:r>
              <a:rPr lang="zh-TW" altLang="en-US" b="1" dirty="0"/>
              <a:t>    </a:t>
            </a:r>
            <a:r>
              <a:rPr lang="en-US" altLang="zh-TW" b="1" dirty="0"/>
              <a:t>(</a:t>
            </a:r>
            <a:r>
              <a:rPr lang="zh-TW" altLang="zh-TW" b="1" dirty="0"/>
              <a:t>九</a:t>
            </a:r>
            <a:r>
              <a:rPr lang="en-US" altLang="zh-TW" b="1" dirty="0"/>
              <a:t>)	</a:t>
            </a:r>
            <a:r>
              <a:rPr lang="zh-TW" altLang="zh-TW" b="1" dirty="0"/>
              <a:t>贊助式廣告</a:t>
            </a:r>
          </a:p>
          <a:p>
            <a:r>
              <a:rPr lang="zh-TW" altLang="zh-TW" dirty="0">
                <a:solidFill>
                  <a:srgbClr val="003300"/>
                </a:solidFill>
              </a:rPr>
              <a:t>贊助式廣告</a:t>
            </a:r>
            <a:r>
              <a:rPr lang="en-US" altLang="zh-TW" dirty="0">
                <a:solidFill>
                  <a:srgbClr val="003300"/>
                </a:solidFill>
              </a:rPr>
              <a:t> (Sponsorship Ads) </a:t>
            </a:r>
            <a:r>
              <a:rPr lang="zh-TW" altLang="zh-TW" dirty="0"/>
              <a:t>是由企業主贊助網站的經營，而網站則提供企業資訊曝光的機會</a:t>
            </a:r>
            <a:r>
              <a:rPr lang="zh-TW" altLang="zh-TW" dirty="0" smtClean="0"/>
              <a:t>。</a:t>
            </a:r>
            <a:endParaRPr lang="en-US" altLang="zh-TW" dirty="0"/>
          </a:p>
          <a:p>
            <a:r>
              <a:rPr lang="zh-TW" altLang="zh-TW" dirty="0"/>
              <a:t>著名的社群網站</a:t>
            </a:r>
            <a:r>
              <a:rPr lang="en-US" altLang="zh-TW" dirty="0"/>
              <a:t>Facebook</a:t>
            </a:r>
            <a:r>
              <a:rPr lang="zh-TW" altLang="zh-TW" dirty="0"/>
              <a:t>也在</a:t>
            </a:r>
            <a:r>
              <a:rPr lang="en-US" altLang="zh-TW" dirty="0"/>
              <a:t>2011</a:t>
            </a:r>
            <a:r>
              <a:rPr lang="zh-TW" altLang="zh-TW" dirty="0"/>
              <a:t>年推出了贊助式廣告。當廠商付費贊助網站經營後，使用者只要有朋友在該商家打卡，或是使用了廠商的應用程式，在使用者畫面的右側，便會出現訊息</a:t>
            </a:r>
            <a:r>
              <a:rPr lang="zh-TW" altLang="en-US" dirty="0" smtClean="0"/>
              <a:t>。</a:t>
            </a:r>
            <a:endParaRPr lang="zh-TW" alt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6256" y="1196752"/>
            <a:ext cx="2088232" cy="5418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45145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2800" dirty="0">
                <a:solidFill>
                  <a:srgbClr val="660066"/>
                </a:solidFill>
              </a:rPr>
              <a:t>11.3.1</a:t>
            </a:r>
            <a:r>
              <a:rPr lang="zh-TW" altLang="en-US" sz="2800" dirty="0">
                <a:solidFill>
                  <a:srgbClr val="660066"/>
                </a:solidFill>
              </a:rPr>
              <a:t>  </a:t>
            </a:r>
            <a:r>
              <a:rPr lang="zh-TW" altLang="zh-TW" sz="2800" dirty="0">
                <a:solidFill>
                  <a:srgbClr val="660066"/>
                </a:solidFill>
                <a:effectLst/>
              </a:rPr>
              <a:t>網路廣告的形式</a:t>
            </a:r>
            <a:endParaRPr lang="zh-TW" altLang="en-US" sz="2800" dirty="0">
              <a:solidFill>
                <a:srgbClr val="660066"/>
              </a:solidFill>
            </a:endParaRPr>
          </a:p>
        </p:txBody>
      </p:sp>
      <p:sp>
        <p:nvSpPr>
          <p:cNvPr id="3" name="內容版面配置區 2"/>
          <p:cNvSpPr>
            <a:spLocks noGrp="1"/>
          </p:cNvSpPr>
          <p:nvPr>
            <p:ph idx="1"/>
          </p:nvPr>
        </p:nvSpPr>
        <p:spPr/>
        <p:txBody>
          <a:bodyPr/>
          <a:lstStyle/>
          <a:p>
            <a:pPr marL="72000" indent="0">
              <a:buNone/>
            </a:pPr>
            <a:r>
              <a:rPr lang="zh-TW" altLang="en-US" b="1" dirty="0"/>
              <a:t>    </a:t>
            </a:r>
            <a:r>
              <a:rPr lang="en-US" altLang="zh-TW" b="1" dirty="0"/>
              <a:t>(</a:t>
            </a:r>
            <a:r>
              <a:rPr lang="zh-TW" altLang="zh-TW" b="1" dirty="0"/>
              <a:t>十</a:t>
            </a:r>
            <a:r>
              <a:rPr lang="en-US" altLang="zh-TW" b="1" dirty="0"/>
              <a:t>)	</a:t>
            </a:r>
            <a:r>
              <a:rPr lang="zh-TW" altLang="zh-TW" b="1" dirty="0"/>
              <a:t>電子郵件廣告</a:t>
            </a:r>
          </a:p>
          <a:p>
            <a:r>
              <a:rPr lang="zh-TW" altLang="zh-TW" dirty="0"/>
              <a:t>以電子郵件寄發行銷資訊曾經是非常盛行的廣告方式。廠商透過各種管道收集使用者的電子郵件信箱資料後，透過大量發送的方式，寄到使用者的信箱中。其方式很像傳統將</a:t>
            </a:r>
            <a:r>
              <a:rPr lang="en-US" altLang="zh-TW" dirty="0"/>
              <a:t>DM</a:t>
            </a:r>
            <a:r>
              <a:rPr lang="zh-TW" altLang="zh-TW" dirty="0"/>
              <a:t>塞到住家信箱中，以達到廣告目的，差別只在於將傳統的紙張</a:t>
            </a:r>
            <a:r>
              <a:rPr lang="en-US" altLang="zh-TW" dirty="0"/>
              <a:t>DM</a:t>
            </a:r>
            <a:r>
              <a:rPr lang="zh-TW" altLang="zh-TW" dirty="0"/>
              <a:t>改成了電子郵件，因此被稱為</a:t>
            </a:r>
            <a:r>
              <a:rPr lang="en-US" altLang="zh-TW" dirty="0"/>
              <a:t>EDM</a:t>
            </a:r>
            <a:r>
              <a:rPr lang="zh-TW" altLang="zh-TW" dirty="0" smtClean="0"/>
              <a:t>。</a:t>
            </a:r>
            <a:endParaRPr lang="en-US" altLang="zh-TW" dirty="0"/>
          </a:p>
          <a:p>
            <a:r>
              <a:rPr lang="zh-TW" altLang="zh-TW" dirty="0">
                <a:solidFill>
                  <a:srgbClr val="003300"/>
                </a:solidFill>
              </a:rPr>
              <a:t>電子郵件廣告</a:t>
            </a:r>
            <a:r>
              <a:rPr lang="en-US" altLang="zh-TW" dirty="0">
                <a:solidFill>
                  <a:srgbClr val="003300"/>
                </a:solidFill>
              </a:rPr>
              <a:t> (E-Direct Marketing, EDM) </a:t>
            </a:r>
            <a:r>
              <a:rPr lang="zh-TW" altLang="zh-TW" dirty="0"/>
              <a:t>的另一個好處在於容易客製化，根據不同使用者的屬性或消費習慣，來寄發廣告郵件</a:t>
            </a:r>
            <a:r>
              <a:rPr lang="zh-TW" altLang="zh-TW" dirty="0" smtClean="0"/>
              <a:t>。</a:t>
            </a:r>
            <a:endParaRPr lang="zh-TW" altLang="en-US" dirty="0"/>
          </a:p>
        </p:txBody>
      </p:sp>
    </p:spTree>
    <p:extLst>
      <p:ext uri="{BB962C8B-B14F-4D97-AF65-F5344CB8AC3E}">
        <p14:creationId xmlns:p14="http://schemas.microsoft.com/office/powerpoint/2010/main" val="2717411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2800" dirty="0">
                <a:solidFill>
                  <a:srgbClr val="660066"/>
                </a:solidFill>
              </a:rPr>
              <a:t>11.3.1</a:t>
            </a:r>
            <a:r>
              <a:rPr lang="zh-TW" altLang="en-US" sz="2800" dirty="0">
                <a:solidFill>
                  <a:srgbClr val="660066"/>
                </a:solidFill>
              </a:rPr>
              <a:t>  </a:t>
            </a:r>
            <a:r>
              <a:rPr lang="zh-TW" altLang="zh-TW" sz="2800" dirty="0">
                <a:solidFill>
                  <a:srgbClr val="660066"/>
                </a:solidFill>
                <a:effectLst/>
              </a:rPr>
              <a:t>網路廣告的形式</a:t>
            </a:r>
            <a:endParaRPr lang="zh-TW" altLang="en-US" sz="2800" dirty="0">
              <a:solidFill>
                <a:srgbClr val="660066"/>
              </a:solidFill>
            </a:endParaRPr>
          </a:p>
        </p:txBody>
      </p:sp>
      <p:sp>
        <p:nvSpPr>
          <p:cNvPr id="5" name="內容版面配置區 4"/>
          <p:cNvSpPr>
            <a:spLocks noGrp="1"/>
          </p:cNvSpPr>
          <p:nvPr>
            <p:ph idx="1"/>
          </p:nvPr>
        </p:nvSpPr>
        <p:spPr/>
        <p:txBody>
          <a:bodyPr/>
          <a:lstStyle/>
          <a:p>
            <a:endParaRPr lang="zh-TW" alt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1328779"/>
            <a:ext cx="5976664" cy="4764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74115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2800" dirty="0">
                <a:solidFill>
                  <a:srgbClr val="660066"/>
                </a:solidFill>
              </a:rPr>
              <a:t>11.3.1</a:t>
            </a:r>
            <a:r>
              <a:rPr lang="zh-TW" altLang="en-US" sz="2800" dirty="0">
                <a:solidFill>
                  <a:srgbClr val="660066"/>
                </a:solidFill>
              </a:rPr>
              <a:t>  </a:t>
            </a:r>
            <a:r>
              <a:rPr lang="zh-TW" altLang="zh-TW" sz="2800" dirty="0">
                <a:solidFill>
                  <a:srgbClr val="660066"/>
                </a:solidFill>
                <a:effectLst/>
              </a:rPr>
              <a:t>網路廣告的形式</a:t>
            </a:r>
            <a:endParaRPr lang="zh-TW" altLang="en-US" sz="2800" dirty="0">
              <a:solidFill>
                <a:srgbClr val="660066"/>
              </a:solidFill>
            </a:endParaRPr>
          </a:p>
        </p:txBody>
      </p:sp>
      <p:sp>
        <p:nvSpPr>
          <p:cNvPr id="3" name="內容版面配置區 2"/>
          <p:cNvSpPr>
            <a:spLocks noGrp="1"/>
          </p:cNvSpPr>
          <p:nvPr>
            <p:ph idx="1"/>
          </p:nvPr>
        </p:nvSpPr>
        <p:spPr/>
        <p:txBody>
          <a:bodyPr/>
          <a:lstStyle/>
          <a:p>
            <a:pPr marL="72000" indent="0">
              <a:buNone/>
            </a:pPr>
            <a:r>
              <a:rPr lang="zh-TW" altLang="en-US" b="1" dirty="0"/>
              <a:t>    </a:t>
            </a:r>
            <a:r>
              <a:rPr lang="en-US" altLang="zh-TW" b="1" dirty="0"/>
              <a:t>(</a:t>
            </a:r>
            <a:r>
              <a:rPr lang="zh-TW" altLang="zh-TW" b="1" dirty="0"/>
              <a:t>十一</a:t>
            </a:r>
            <a:r>
              <a:rPr lang="en-US" altLang="zh-TW" b="1" dirty="0"/>
              <a:t>) </a:t>
            </a:r>
            <a:r>
              <a:rPr lang="zh-TW" altLang="zh-TW" b="1" dirty="0"/>
              <a:t>內嵌式廣告</a:t>
            </a:r>
          </a:p>
          <a:p>
            <a:r>
              <a:rPr lang="zh-TW" altLang="zh-TW" dirty="0">
                <a:solidFill>
                  <a:srgbClr val="003300"/>
                </a:solidFill>
              </a:rPr>
              <a:t>內嵌式廣告</a:t>
            </a:r>
            <a:r>
              <a:rPr lang="en-US" altLang="zh-TW" dirty="0">
                <a:solidFill>
                  <a:srgbClr val="003300"/>
                </a:solidFill>
              </a:rPr>
              <a:t> (Embedded Ad)</a:t>
            </a:r>
            <a:r>
              <a:rPr lang="en-US" altLang="zh-TW" dirty="0"/>
              <a:t> </a:t>
            </a:r>
            <a:r>
              <a:rPr lang="zh-TW" altLang="zh-TW" dirty="0"/>
              <a:t>是一種將廣告與頁面或影像結合的廣告方式，通常出現在由使用者提供內容的網站上，像是文字或影音部落格，又稱置入式廣告</a:t>
            </a:r>
            <a:r>
              <a:rPr lang="zh-TW" altLang="zh-TW" dirty="0" smtClean="0"/>
              <a:t>。</a:t>
            </a:r>
            <a:endParaRPr lang="zh-TW" alt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2996952"/>
            <a:ext cx="3602831"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7411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2800" dirty="0">
                <a:solidFill>
                  <a:srgbClr val="660066"/>
                </a:solidFill>
              </a:rPr>
              <a:t>11.1.1</a:t>
            </a:r>
            <a:r>
              <a:rPr lang="zh-TW" altLang="en-US" sz="2800" dirty="0">
                <a:solidFill>
                  <a:srgbClr val="660066"/>
                </a:solidFill>
              </a:rPr>
              <a:t>  </a:t>
            </a:r>
            <a:r>
              <a:rPr lang="zh-TW" altLang="zh-TW" sz="2800" dirty="0">
                <a:solidFill>
                  <a:srgbClr val="660066"/>
                </a:solidFill>
                <a:effectLst/>
              </a:rPr>
              <a:t>行銷的定義</a:t>
            </a:r>
            <a:endParaRPr lang="zh-TW" altLang="en-US" sz="2800" dirty="0">
              <a:solidFill>
                <a:srgbClr val="660066"/>
              </a:solidFill>
            </a:endParaRPr>
          </a:p>
        </p:txBody>
      </p:sp>
      <p:sp>
        <p:nvSpPr>
          <p:cNvPr id="3" name="內容版面配置區 2"/>
          <p:cNvSpPr>
            <a:spLocks noGrp="1"/>
          </p:cNvSpPr>
          <p:nvPr>
            <p:ph idx="1"/>
          </p:nvPr>
        </p:nvSpPr>
        <p:spPr/>
        <p:txBody>
          <a:bodyPr>
            <a:normAutofit fontScale="92500"/>
          </a:bodyPr>
          <a:lstStyle/>
          <a:p>
            <a:r>
              <a:rPr lang="zh-TW" altLang="zh-TW" dirty="0"/>
              <a:t>行銷觀念的發展，分成下列五個階段</a:t>
            </a:r>
            <a:r>
              <a:rPr lang="zh-TW" altLang="zh-TW" dirty="0" smtClean="0"/>
              <a:t>：</a:t>
            </a:r>
            <a:endParaRPr lang="en-US" altLang="zh-TW" dirty="0"/>
          </a:p>
          <a:p>
            <a:pPr marL="648000" lvl="1" indent="-288000">
              <a:buClr>
                <a:srgbClr val="000066"/>
              </a:buClr>
              <a:buFont typeface="+mj-lt"/>
              <a:buAutoNum type="arabicPeriod"/>
            </a:pPr>
            <a:r>
              <a:rPr lang="zh-TW" altLang="zh-TW" b="1" dirty="0">
                <a:solidFill>
                  <a:srgbClr val="000066"/>
                </a:solidFill>
              </a:rPr>
              <a:t>生產導向行銷</a:t>
            </a:r>
            <a:r>
              <a:rPr lang="zh-TW" altLang="zh-TW" b="1" dirty="0" smtClean="0">
                <a:solidFill>
                  <a:srgbClr val="000066"/>
                </a:solidFill>
              </a:rPr>
              <a:t>：</a:t>
            </a:r>
            <a:r>
              <a:rPr lang="zh-TW" altLang="zh-TW" dirty="0"/>
              <a:t>企業應該設法降低生產成本，以達到銷售的目的</a:t>
            </a:r>
            <a:r>
              <a:rPr lang="zh-TW" altLang="zh-TW" dirty="0" smtClean="0"/>
              <a:t>。</a:t>
            </a:r>
            <a:endParaRPr lang="en-US" altLang="zh-TW" dirty="0"/>
          </a:p>
          <a:p>
            <a:pPr marL="648000" lvl="1" indent="-288000">
              <a:buClr>
                <a:srgbClr val="000066"/>
              </a:buClr>
              <a:buFont typeface="+mj-lt"/>
              <a:buAutoNum type="arabicPeriod"/>
            </a:pPr>
            <a:r>
              <a:rPr lang="zh-TW" altLang="zh-TW" b="1" dirty="0">
                <a:solidFill>
                  <a:srgbClr val="000066"/>
                </a:solidFill>
              </a:rPr>
              <a:t>產品導向行銷</a:t>
            </a:r>
            <a:r>
              <a:rPr lang="zh-TW" altLang="zh-TW" b="1" dirty="0" smtClean="0">
                <a:solidFill>
                  <a:srgbClr val="000066"/>
                </a:solidFill>
              </a:rPr>
              <a:t>：</a:t>
            </a:r>
            <a:r>
              <a:rPr lang="zh-TW" altLang="zh-TW" dirty="0"/>
              <a:t>消費者雖然重視價格，但更希望能夠買到好的產品，因此企業應該致力於產品品質的提升，消費者自然願意購買</a:t>
            </a:r>
            <a:r>
              <a:rPr lang="zh-TW" altLang="zh-TW" dirty="0" smtClean="0"/>
              <a:t>。</a:t>
            </a:r>
            <a:endParaRPr lang="en-US" altLang="zh-TW" dirty="0"/>
          </a:p>
          <a:p>
            <a:pPr marL="648000" lvl="1" indent="-288000">
              <a:buClr>
                <a:srgbClr val="000066"/>
              </a:buClr>
              <a:buFont typeface="+mj-lt"/>
              <a:buAutoNum type="arabicPeriod"/>
            </a:pPr>
            <a:r>
              <a:rPr lang="zh-TW" altLang="zh-TW" b="1" dirty="0">
                <a:solidFill>
                  <a:srgbClr val="000066"/>
                </a:solidFill>
              </a:rPr>
              <a:t>銷售導向行銷</a:t>
            </a:r>
            <a:r>
              <a:rPr lang="zh-TW" altLang="zh-TW" b="1" dirty="0" smtClean="0">
                <a:solidFill>
                  <a:srgbClr val="000066"/>
                </a:solidFill>
              </a:rPr>
              <a:t>：</a:t>
            </a:r>
            <a:r>
              <a:rPr lang="zh-TW" altLang="zh-TW" dirty="0"/>
              <a:t>消費者對自己的需求並不了解，因此需要由銷售人員進行推銷，將產品介紹給消費者，進而達成銷售目的</a:t>
            </a:r>
            <a:r>
              <a:rPr lang="zh-TW" altLang="zh-TW" dirty="0" smtClean="0"/>
              <a:t>。</a:t>
            </a:r>
            <a:endParaRPr lang="en-US" altLang="zh-TW" dirty="0"/>
          </a:p>
          <a:p>
            <a:pPr marL="648000" lvl="1" indent="-288000">
              <a:buClr>
                <a:srgbClr val="000066"/>
              </a:buClr>
              <a:buFont typeface="+mj-lt"/>
              <a:buAutoNum type="arabicPeriod"/>
            </a:pPr>
            <a:r>
              <a:rPr lang="zh-TW" altLang="zh-TW" b="1" dirty="0">
                <a:solidFill>
                  <a:srgbClr val="000066"/>
                </a:solidFill>
              </a:rPr>
              <a:t>顧客導向行銷</a:t>
            </a:r>
            <a:r>
              <a:rPr lang="zh-TW" altLang="zh-TW" b="1" dirty="0" smtClean="0">
                <a:solidFill>
                  <a:srgbClr val="000066"/>
                </a:solidFill>
              </a:rPr>
              <a:t>：</a:t>
            </a:r>
            <a:r>
              <a:rPr lang="zh-TW" altLang="zh-TW" dirty="0"/>
              <a:t>上述三個行銷觀念都是從企業的角度出發，思考如何將商品賣給消費者</a:t>
            </a:r>
            <a:r>
              <a:rPr lang="zh-TW" altLang="zh-TW" dirty="0" smtClean="0"/>
              <a:t>。</a:t>
            </a:r>
            <a:endParaRPr lang="en-US" altLang="zh-TW" dirty="0"/>
          </a:p>
          <a:p>
            <a:pPr marL="648000" lvl="1" indent="-288000">
              <a:buClr>
                <a:srgbClr val="000066"/>
              </a:buClr>
              <a:buFont typeface="+mj-lt"/>
              <a:buAutoNum type="arabicPeriod"/>
            </a:pPr>
            <a:r>
              <a:rPr lang="zh-TW" altLang="zh-TW" b="1" dirty="0">
                <a:solidFill>
                  <a:srgbClr val="000066"/>
                </a:solidFill>
              </a:rPr>
              <a:t>社會導向行銷</a:t>
            </a:r>
            <a:r>
              <a:rPr lang="zh-TW" altLang="zh-TW" b="1" dirty="0" smtClean="0">
                <a:solidFill>
                  <a:srgbClr val="000066"/>
                </a:solidFill>
              </a:rPr>
              <a:t>：</a:t>
            </a:r>
            <a:r>
              <a:rPr lang="zh-TW" altLang="zh-TW" dirty="0"/>
              <a:t>企業的社會責任在</a:t>
            </a:r>
            <a:r>
              <a:rPr lang="en-US" altLang="zh-TW" dirty="0"/>
              <a:t>21</a:t>
            </a:r>
            <a:r>
              <a:rPr lang="zh-TW" altLang="zh-TW" dirty="0"/>
              <a:t>世紀時，受到了更大的重視</a:t>
            </a:r>
            <a:r>
              <a:rPr lang="zh-TW" altLang="zh-TW" dirty="0" smtClean="0"/>
              <a:t>。</a:t>
            </a:r>
            <a:endParaRPr lang="zh-TW" altLang="en-US" dirty="0"/>
          </a:p>
        </p:txBody>
      </p:sp>
    </p:spTree>
    <p:extLst>
      <p:ext uri="{BB962C8B-B14F-4D97-AF65-F5344CB8AC3E}">
        <p14:creationId xmlns:p14="http://schemas.microsoft.com/office/powerpoint/2010/main" val="214635663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2800" dirty="0">
                <a:solidFill>
                  <a:srgbClr val="660066"/>
                </a:solidFill>
              </a:rPr>
              <a:t>11.3.1</a:t>
            </a:r>
            <a:r>
              <a:rPr lang="zh-TW" altLang="en-US" sz="2800" dirty="0">
                <a:solidFill>
                  <a:srgbClr val="660066"/>
                </a:solidFill>
              </a:rPr>
              <a:t>  </a:t>
            </a:r>
            <a:r>
              <a:rPr lang="zh-TW" altLang="zh-TW" sz="2800" dirty="0">
                <a:solidFill>
                  <a:srgbClr val="660066"/>
                </a:solidFill>
                <a:effectLst/>
              </a:rPr>
              <a:t>網路廣告的形式</a:t>
            </a:r>
            <a:endParaRPr lang="zh-TW" altLang="en-US" sz="2800" dirty="0">
              <a:solidFill>
                <a:srgbClr val="660066"/>
              </a:solidFill>
            </a:endParaRPr>
          </a:p>
        </p:txBody>
      </p:sp>
      <p:sp>
        <p:nvSpPr>
          <p:cNvPr id="3" name="內容版面配置區 2"/>
          <p:cNvSpPr>
            <a:spLocks noGrp="1"/>
          </p:cNvSpPr>
          <p:nvPr>
            <p:ph idx="1"/>
          </p:nvPr>
        </p:nvSpPr>
        <p:spPr>
          <a:xfrm>
            <a:off x="467544" y="980728"/>
            <a:ext cx="6192688" cy="5472608"/>
          </a:xfrm>
        </p:spPr>
        <p:txBody>
          <a:bodyPr/>
          <a:lstStyle/>
          <a:p>
            <a:pPr marL="72000" indent="0">
              <a:buNone/>
            </a:pPr>
            <a:r>
              <a:rPr lang="zh-TW" altLang="en-US" b="1" dirty="0"/>
              <a:t>    </a:t>
            </a:r>
            <a:r>
              <a:rPr lang="en-US" altLang="zh-TW" b="1" dirty="0"/>
              <a:t>(</a:t>
            </a:r>
            <a:r>
              <a:rPr lang="zh-TW" altLang="zh-TW" b="1" dirty="0"/>
              <a:t>十二</a:t>
            </a:r>
            <a:r>
              <a:rPr lang="en-US" altLang="zh-TW" b="1" dirty="0"/>
              <a:t>) </a:t>
            </a:r>
            <a:r>
              <a:rPr lang="zh-TW" altLang="zh-TW" b="1" dirty="0"/>
              <a:t>行動廣告</a:t>
            </a:r>
          </a:p>
          <a:p>
            <a:r>
              <a:rPr lang="zh-TW" altLang="zh-TW" dirty="0"/>
              <a:t>隨著行動裝置與行動上網的普及，企業在行動廣告的支出快速成長。據統計，在</a:t>
            </a:r>
            <a:r>
              <a:rPr lang="en-US" altLang="zh-TW" dirty="0"/>
              <a:t>2015</a:t>
            </a:r>
            <a:r>
              <a:rPr lang="zh-TW" altLang="zh-TW" dirty="0"/>
              <a:t>年時行動廣告的規模已經超越桌面廣告，</a:t>
            </a:r>
            <a:r>
              <a:rPr lang="en-US" altLang="zh-TW" dirty="0"/>
              <a:t>2018</a:t>
            </a:r>
            <a:r>
              <a:rPr lang="zh-TW" altLang="zh-TW" dirty="0"/>
              <a:t>年時已超過千億美元</a:t>
            </a:r>
            <a:r>
              <a:rPr lang="zh-TW" altLang="zh-TW" dirty="0" smtClean="0"/>
              <a:t>。</a:t>
            </a:r>
            <a:endParaRPr lang="en-US" altLang="zh-TW" dirty="0"/>
          </a:p>
          <a:p>
            <a:r>
              <a:rPr lang="zh-TW" altLang="zh-TW" dirty="0"/>
              <a:t>第一類的行動廣告是</a:t>
            </a:r>
            <a:r>
              <a:rPr lang="zh-TW" altLang="zh-TW" dirty="0">
                <a:solidFill>
                  <a:srgbClr val="003300"/>
                </a:solidFill>
              </a:rPr>
              <a:t>應用程式置入式廣告</a:t>
            </a:r>
            <a:r>
              <a:rPr lang="en-US" altLang="zh-TW" dirty="0">
                <a:solidFill>
                  <a:srgbClr val="003300"/>
                </a:solidFill>
              </a:rPr>
              <a:t> (In-App Purchase)</a:t>
            </a:r>
            <a:r>
              <a:rPr lang="zh-TW" altLang="zh-TW" dirty="0"/>
              <a:t>，係指出現在免費應用程式中的廣告，使用者可透過付費購買應用程式，來消除廣告</a:t>
            </a:r>
            <a:r>
              <a:rPr lang="zh-TW" altLang="zh-TW" dirty="0" smtClean="0"/>
              <a:t>。</a:t>
            </a:r>
            <a:endParaRPr lang="zh-TW" alt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264" y="1340768"/>
            <a:ext cx="2007699"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74115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2800" dirty="0">
                <a:solidFill>
                  <a:srgbClr val="660066"/>
                </a:solidFill>
              </a:rPr>
              <a:t>11.3.1</a:t>
            </a:r>
            <a:r>
              <a:rPr lang="zh-TW" altLang="en-US" sz="2800" dirty="0">
                <a:solidFill>
                  <a:srgbClr val="660066"/>
                </a:solidFill>
              </a:rPr>
              <a:t>  </a:t>
            </a:r>
            <a:r>
              <a:rPr lang="zh-TW" altLang="zh-TW" sz="2800" dirty="0">
                <a:solidFill>
                  <a:srgbClr val="660066"/>
                </a:solidFill>
                <a:effectLst/>
              </a:rPr>
              <a:t>網路廣告的形式</a:t>
            </a:r>
            <a:endParaRPr lang="zh-TW" altLang="en-US" sz="2800" dirty="0">
              <a:solidFill>
                <a:srgbClr val="660066"/>
              </a:solidFill>
            </a:endParaRPr>
          </a:p>
        </p:txBody>
      </p:sp>
      <p:sp>
        <p:nvSpPr>
          <p:cNvPr id="3" name="內容版面配置區 2"/>
          <p:cNvSpPr>
            <a:spLocks noGrp="1"/>
          </p:cNvSpPr>
          <p:nvPr>
            <p:ph idx="1"/>
          </p:nvPr>
        </p:nvSpPr>
        <p:spPr/>
        <p:txBody>
          <a:bodyPr/>
          <a:lstStyle/>
          <a:p>
            <a:r>
              <a:rPr lang="zh-TW" altLang="zh-TW" dirty="0"/>
              <a:t>第二類的行動廣告則是內嵌在瀏覽器中的廣告，由於傳統的網頁並不適合在小螢幕的行動裝置上呈現，這也使得傳統網路廣告形式並不適用在行動裝置上</a:t>
            </a:r>
            <a:r>
              <a:rPr lang="zh-TW" altLang="zh-TW" dirty="0" smtClean="0"/>
              <a:t>。</a:t>
            </a:r>
            <a:endParaRPr lang="en-US" altLang="zh-TW" dirty="0"/>
          </a:p>
          <a:p>
            <a:r>
              <a:rPr lang="zh-TW" altLang="zh-TW" dirty="0"/>
              <a:t>第三類的行動廣告是插播式廣告</a:t>
            </a:r>
            <a:r>
              <a:rPr lang="zh-TW" altLang="zh-TW" dirty="0" smtClean="0"/>
              <a:t>。</a:t>
            </a:r>
            <a:endParaRPr lang="zh-TW" altLang="en-US" dirty="0"/>
          </a:p>
        </p:txBody>
      </p:sp>
    </p:spTree>
    <p:extLst>
      <p:ext uri="{BB962C8B-B14F-4D97-AF65-F5344CB8AC3E}">
        <p14:creationId xmlns:p14="http://schemas.microsoft.com/office/powerpoint/2010/main" val="78702074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2800" dirty="0">
                <a:solidFill>
                  <a:srgbClr val="660066"/>
                </a:solidFill>
              </a:rPr>
              <a:t>11.3.2</a:t>
            </a:r>
            <a:r>
              <a:rPr lang="zh-TW" altLang="en-US" sz="2800" dirty="0">
                <a:solidFill>
                  <a:srgbClr val="660066"/>
                </a:solidFill>
              </a:rPr>
              <a:t>  </a:t>
            </a:r>
            <a:r>
              <a:rPr lang="zh-TW" altLang="zh-TW" sz="2800" dirty="0">
                <a:solidFill>
                  <a:srgbClr val="660066"/>
                </a:solidFill>
                <a:effectLst/>
              </a:rPr>
              <a:t>網路廣告的特色</a:t>
            </a:r>
            <a:endParaRPr lang="zh-TW" altLang="en-US" sz="2800" dirty="0">
              <a:solidFill>
                <a:srgbClr val="660066"/>
              </a:solidFill>
            </a:endParaRPr>
          </a:p>
        </p:txBody>
      </p:sp>
      <p:sp>
        <p:nvSpPr>
          <p:cNvPr id="3" name="內容版面配置區 2"/>
          <p:cNvSpPr>
            <a:spLocks noGrp="1"/>
          </p:cNvSpPr>
          <p:nvPr>
            <p:ph idx="1"/>
          </p:nvPr>
        </p:nvSpPr>
        <p:spPr/>
        <p:txBody>
          <a:bodyPr/>
          <a:lstStyle/>
          <a:p>
            <a:r>
              <a:rPr lang="zh-TW" altLang="zh-TW" dirty="0"/>
              <a:t>網路廣告具有許多不同於傳統廣告媒體的特色，在操作網路廣告時，應善用其特性，才能創造出更佳的廣告效果。網路廣告的特色主要有下列幾項</a:t>
            </a:r>
            <a:r>
              <a:rPr lang="zh-TW" altLang="zh-TW" dirty="0" smtClean="0"/>
              <a:t>：</a:t>
            </a:r>
            <a:endParaRPr lang="zh-TW" altLang="zh-TW" dirty="0"/>
          </a:p>
          <a:p>
            <a:pPr marL="648000" lvl="1" indent="-288000">
              <a:buClr>
                <a:srgbClr val="000066"/>
              </a:buClr>
              <a:buFont typeface="+mj-lt"/>
              <a:buAutoNum type="arabicPeriod"/>
            </a:pPr>
            <a:r>
              <a:rPr lang="zh-TW" altLang="zh-TW" b="1" dirty="0">
                <a:solidFill>
                  <a:srgbClr val="000066"/>
                </a:solidFill>
              </a:rPr>
              <a:t>互動性</a:t>
            </a:r>
            <a:r>
              <a:rPr lang="zh-TW" altLang="zh-TW" b="1" dirty="0" smtClean="0">
                <a:solidFill>
                  <a:srgbClr val="000066"/>
                </a:solidFill>
              </a:rPr>
              <a:t>：</a:t>
            </a:r>
            <a:r>
              <a:rPr lang="zh-TW" altLang="zh-TW" dirty="0"/>
              <a:t>相較於傳統廣告形式，網路廣告能夠提供雙方互動的功能，由使用者自行選擇想看的廣告，互動式廣告更能進一步讓使用者決定廣告的呈現</a:t>
            </a:r>
            <a:r>
              <a:rPr lang="zh-TW" altLang="zh-TW" dirty="0" smtClean="0"/>
              <a:t>。</a:t>
            </a:r>
            <a:endParaRPr lang="en-US" altLang="zh-TW" dirty="0"/>
          </a:p>
          <a:p>
            <a:pPr marL="648000" lvl="1" indent="-288000">
              <a:buClr>
                <a:srgbClr val="000066"/>
              </a:buClr>
              <a:buFont typeface="+mj-lt"/>
              <a:buAutoNum type="arabicPeriod"/>
            </a:pPr>
            <a:r>
              <a:rPr lang="zh-TW" altLang="zh-TW" b="1" dirty="0">
                <a:solidFill>
                  <a:srgbClr val="000066"/>
                </a:solidFill>
              </a:rPr>
              <a:t>多元呈現形式</a:t>
            </a:r>
            <a:r>
              <a:rPr lang="zh-TW" altLang="zh-TW" b="1" dirty="0" smtClean="0">
                <a:solidFill>
                  <a:srgbClr val="000066"/>
                </a:solidFill>
              </a:rPr>
              <a:t>：</a:t>
            </a:r>
            <a:r>
              <a:rPr lang="zh-TW" altLang="zh-TW" dirty="0"/>
              <a:t>網路廣告是多媒體的形式，包含了聲音、影像、動畫與文字，有豐富的聲光效果</a:t>
            </a:r>
            <a:r>
              <a:rPr lang="zh-TW" altLang="zh-TW" dirty="0" smtClean="0"/>
              <a:t>。</a:t>
            </a:r>
            <a:endParaRPr lang="en-US" altLang="zh-TW" dirty="0"/>
          </a:p>
          <a:p>
            <a:pPr marL="648000" lvl="1" indent="-288000">
              <a:buClr>
                <a:srgbClr val="000066"/>
              </a:buClr>
              <a:buFont typeface="+mj-lt"/>
              <a:buAutoNum type="arabicPeriod"/>
            </a:pPr>
            <a:r>
              <a:rPr lang="zh-TW" altLang="zh-TW" b="1" dirty="0">
                <a:solidFill>
                  <a:srgbClr val="000066"/>
                </a:solidFill>
              </a:rPr>
              <a:t>高度曝光的機會</a:t>
            </a:r>
            <a:r>
              <a:rPr lang="zh-TW" altLang="zh-TW" b="1" dirty="0" smtClean="0">
                <a:solidFill>
                  <a:srgbClr val="000066"/>
                </a:solidFill>
              </a:rPr>
              <a:t>：</a:t>
            </a:r>
            <a:r>
              <a:rPr lang="zh-TW" altLang="zh-TW" dirty="0"/>
              <a:t>網路廣告可在每一次使用者瀏覽網頁時出現，不受時間空間的限制</a:t>
            </a:r>
            <a:r>
              <a:rPr lang="zh-TW" altLang="zh-TW" dirty="0" smtClean="0"/>
              <a:t>。</a:t>
            </a:r>
            <a:endParaRPr lang="en-US" altLang="zh-TW" dirty="0"/>
          </a:p>
        </p:txBody>
      </p:sp>
    </p:spTree>
    <p:extLst>
      <p:ext uri="{BB962C8B-B14F-4D97-AF65-F5344CB8AC3E}">
        <p14:creationId xmlns:p14="http://schemas.microsoft.com/office/powerpoint/2010/main" val="255780691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2800" dirty="0">
                <a:solidFill>
                  <a:srgbClr val="660066"/>
                </a:solidFill>
              </a:rPr>
              <a:t>11.3.2</a:t>
            </a:r>
            <a:r>
              <a:rPr lang="zh-TW" altLang="en-US" sz="2800" dirty="0">
                <a:solidFill>
                  <a:srgbClr val="660066"/>
                </a:solidFill>
              </a:rPr>
              <a:t>  </a:t>
            </a:r>
            <a:r>
              <a:rPr lang="zh-TW" altLang="zh-TW" sz="2800" dirty="0">
                <a:solidFill>
                  <a:srgbClr val="660066"/>
                </a:solidFill>
                <a:effectLst/>
              </a:rPr>
              <a:t>網路廣告的特色</a:t>
            </a:r>
            <a:endParaRPr lang="zh-TW" altLang="en-US" sz="2800" dirty="0"/>
          </a:p>
        </p:txBody>
      </p:sp>
      <p:sp>
        <p:nvSpPr>
          <p:cNvPr id="3" name="內容版面配置區 2"/>
          <p:cNvSpPr>
            <a:spLocks noGrp="1"/>
          </p:cNvSpPr>
          <p:nvPr>
            <p:ph idx="1"/>
          </p:nvPr>
        </p:nvSpPr>
        <p:spPr/>
        <p:txBody>
          <a:bodyPr/>
          <a:lstStyle/>
          <a:p>
            <a:pPr marL="648000" lvl="1" indent="-288000">
              <a:buClr>
                <a:srgbClr val="000066"/>
              </a:buClr>
              <a:buFont typeface="+mj-lt"/>
              <a:buAutoNum type="arabicPeriod" startAt="4"/>
            </a:pPr>
            <a:r>
              <a:rPr lang="zh-TW" altLang="zh-TW" b="1" dirty="0">
                <a:solidFill>
                  <a:srgbClr val="000066"/>
                </a:solidFill>
              </a:rPr>
              <a:t>易追蹤：</a:t>
            </a:r>
            <a:r>
              <a:rPr lang="zh-TW" altLang="zh-TW" dirty="0"/>
              <a:t>俗話說凡走過必留下痕跡，這句話用在網路上是最適合不過的</a:t>
            </a:r>
            <a:r>
              <a:rPr lang="zh-TW" altLang="zh-TW" dirty="0" smtClean="0"/>
              <a:t>。</a:t>
            </a:r>
            <a:endParaRPr lang="en-US" altLang="zh-TW" b="1" dirty="0" smtClean="0">
              <a:solidFill>
                <a:srgbClr val="000066"/>
              </a:solidFill>
            </a:endParaRPr>
          </a:p>
          <a:p>
            <a:pPr marL="648000" lvl="1" indent="-288000">
              <a:buClr>
                <a:srgbClr val="000066"/>
              </a:buClr>
              <a:buFont typeface="+mj-lt"/>
              <a:buAutoNum type="arabicPeriod" startAt="4"/>
            </a:pPr>
            <a:r>
              <a:rPr lang="zh-TW" altLang="zh-TW" b="1" dirty="0" smtClean="0">
                <a:solidFill>
                  <a:srgbClr val="000066"/>
                </a:solidFill>
              </a:rPr>
              <a:t>個人化</a:t>
            </a:r>
            <a:r>
              <a:rPr lang="zh-TW" altLang="zh-TW" b="1" dirty="0">
                <a:solidFill>
                  <a:srgbClr val="000066"/>
                </a:solidFill>
              </a:rPr>
              <a:t>：</a:t>
            </a:r>
            <a:r>
              <a:rPr lang="zh-TW" altLang="zh-TW" dirty="0"/>
              <a:t>企業利用</a:t>
            </a:r>
            <a:r>
              <a:rPr lang="en-US" altLang="zh-TW" dirty="0"/>
              <a:t>cookie</a:t>
            </a:r>
            <a:r>
              <a:rPr lang="zh-TW" altLang="zh-TW" dirty="0"/>
              <a:t>等方式記錄消費者行為後，可以依不同使用者提供更符合其偏好及需求的廣告，這樣的廣告對使用者而言更有用，也更有機會達成行銷的目標。</a:t>
            </a:r>
            <a:endParaRPr lang="zh-TW" altLang="en-US" dirty="0"/>
          </a:p>
        </p:txBody>
      </p:sp>
    </p:spTree>
    <p:extLst>
      <p:ext uri="{BB962C8B-B14F-4D97-AF65-F5344CB8AC3E}">
        <p14:creationId xmlns:p14="http://schemas.microsoft.com/office/powerpoint/2010/main" val="195878824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2800" dirty="0">
                <a:solidFill>
                  <a:srgbClr val="660066"/>
                </a:solidFill>
              </a:rPr>
              <a:t>11.3.3</a:t>
            </a:r>
            <a:r>
              <a:rPr lang="zh-TW" altLang="en-US" sz="2800" dirty="0">
                <a:solidFill>
                  <a:srgbClr val="660066"/>
                </a:solidFill>
              </a:rPr>
              <a:t>  </a:t>
            </a:r>
            <a:r>
              <a:rPr lang="zh-TW" altLang="zh-TW" sz="2800" dirty="0">
                <a:solidFill>
                  <a:srgbClr val="660066"/>
                </a:solidFill>
                <a:effectLst/>
              </a:rPr>
              <a:t>網路廣告的收費方式</a:t>
            </a:r>
            <a:endParaRPr lang="zh-TW" altLang="en-US" sz="2800" dirty="0">
              <a:solidFill>
                <a:srgbClr val="660066"/>
              </a:solidFill>
            </a:endParaRPr>
          </a:p>
        </p:txBody>
      </p:sp>
      <p:sp>
        <p:nvSpPr>
          <p:cNvPr id="3" name="內容版面配置區 2"/>
          <p:cNvSpPr>
            <a:spLocks noGrp="1"/>
          </p:cNvSpPr>
          <p:nvPr>
            <p:ph idx="1"/>
          </p:nvPr>
        </p:nvSpPr>
        <p:spPr/>
        <p:txBody>
          <a:bodyPr>
            <a:normAutofit fontScale="85000" lnSpcReduction="10000"/>
          </a:bodyPr>
          <a:lstStyle/>
          <a:p>
            <a:r>
              <a:rPr lang="zh-TW" altLang="zh-TW" dirty="0"/>
              <a:t>商家在網站上放置廣告必須付費是無庸置疑的，但如何付費，則有多種不同的收費方式，以下介紹幾種常見的方式</a:t>
            </a:r>
            <a:r>
              <a:rPr lang="zh-TW" altLang="zh-TW" dirty="0" smtClean="0"/>
              <a:t>：</a:t>
            </a:r>
            <a:endParaRPr lang="zh-TW" altLang="zh-TW" dirty="0"/>
          </a:p>
          <a:p>
            <a:pPr marL="648000" lvl="1" indent="-288000">
              <a:buClr>
                <a:srgbClr val="000066"/>
              </a:buClr>
              <a:buFont typeface="+mj-lt"/>
              <a:buAutoNum type="arabicPeriod"/>
            </a:pPr>
            <a:r>
              <a:rPr lang="zh-TW" altLang="zh-TW" b="1" dirty="0">
                <a:solidFill>
                  <a:srgbClr val="000066"/>
                </a:solidFill>
              </a:rPr>
              <a:t>廣告播放次數及時間</a:t>
            </a:r>
            <a:r>
              <a:rPr lang="zh-TW" altLang="zh-TW" b="1" dirty="0" smtClean="0">
                <a:solidFill>
                  <a:srgbClr val="000066"/>
                </a:solidFill>
              </a:rPr>
              <a:t>：</a:t>
            </a:r>
            <a:r>
              <a:rPr lang="zh-TW" altLang="zh-TW" dirty="0"/>
              <a:t>根據廣告所佔的版面大小及放置的時間，支付固定費用</a:t>
            </a:r>
            <a:r>
              <a:rPr lang="zh-TW" altLang="zh-TW" dirty="0" smtClean="0"/>
              <a:t>。</a:t>
            </a:r>
            <a:endParaRPr lang="en-US" altLang="zh-TW" dirty="0"/>
          </a:p>
          <a:p>
            <a:pPr marL="648000" lvl="1" indent="-288000">
              <a:buClr>
                <a:srgbClr val="000066"/>
              </a:buClr>
              <a:buFont typeface="+mj-lt"/>
              <a:buAutoNum type="arabicPeriod"/>
            </a:pPr>
            <a:r>
              <a:rPr lang="zh-TW" altLang="zh-TW" b="1" dirty="0">
                <a:solidFill>
                  <a:srgbClr val="000066"/>
                </a:solidFill>
              </a:rPr>
              <a:t>每千次展示成本</a:t>
            </a:r>
            <a:r>
              <a:rPr lang="en-US" altLang="zh-TW" b="1" dirty="0">
                <a:solidFill>
                  <a:srgbClr val="000066"/>
                </a:solidFill>
              </a:rPr>
              <a:t> (Cost Per Mille, CPM)</a:t>
            </a:r>
            <a:r>
              <a:rPr lang="zh-TW" altLang="zh-TW" b="1" dirty="0" smtClean="0">
                <a:solidFill>
                  <a:srgbClr val="000066"/>
                </a:solidFill>
              </a:rPr>
              <a:t>：</a:t>
            </a:r>
            <a:r>
              <a:rPr lang="zh-TW" altLang="zh-TW" dirty="0"/>
              <a:t>又稱為每千次印象收費</a:t>
            </a:r>
            <a:r>
              <a:rPr lang="zh-TW" altLang="zh-TW" dirty="0" smtClean="0"/>
              <a:t>。</a:t>
            </a:r>
            <a:endParaRPr lang="en-US" altLang="zh-TW" dirty="0"/>
          </a:p>
          <a:p>
            <a:pPr marL="648000" lvl="1" indent="-288000">
              <a:buClr>
                <a:srgbClr val="000066"/>
              </a:buClr>
              <a:buFont typeface="+mj-lt"/>
              <a:buAutoNum type="arabicPeriod"/>
            </a:pPr>
            <a:r>
              <a:rPr lang="zh-TW" altLang="zh-TW" b="1" dirty="0">
                <a:solidFill>
                  <a:srgbClr val="000066"/>
                </a:solidFill>
              </a:rPr>
              <a:t>每次點擊成本 </a:t>
            </a:r>
            <a:r>
              <a:rPr lang="en-US" altLang="zh-TW" b="1" dirty="0">
                <a:solidFill>
                  <a:srgbClr val="000066"/>
                </a:solidFill>
              </a:rPr>
              <a:t>(Cost Per Click, CPC)</a:t>
            </a:r>
            <a:r>
              <a:rPr lang="zh-TW" altLang="zh-TW" b="1" dirty="0" smtClean="0">
                <a:solidFill>
                  <a:srgbClr val="000066"/>
                </a:solidFill>
              </a:rPr>
              <a:t>：</a:t>
            </a:r>
            <a:r>
              <a:rPr lang="zh-TW" altLang="zh-TW" dirty="0"/>
              <a:t>瀏覽網頁不代表看到了廣告，且有部分網站以作弊的方式，假造流量，使商家希望能有更為公平的收費機制，</a:t>
            </a:r>
            <a:r>
              <a:rPr lang="en-US" altLang="zh-TW" dirty="0"/>
              <a:t>CPC</a:t>
            </a:r>
            <a:r>
              <a:rPr lang="zh-TW" altLang="zh-TW" dirty="0"/>
              <a:t>即因此而出現</a:t>
            </a:r>
            <a:r>
              <a:rPr lang="zh-TW" altLang="zh-TW" dirty="0" smtClean="0"/>
              <a:t>。</a:t>
            </a:r>
            <a:endParaRPr lang="en-US" altLang="zh-TW" dirty="0"/>
          </a:p>
          <a:p>
            <a:pPr marL="648000" lvl="1" indent="-288000">
              <a:buClr>
                <a:srgbClr val="000066"/>
              </a:buClr>
              <a:buFont typeface="+mj-lt"/>
              <a:buAutoNum type="arabicPeriod"/>
            </a:pPr>
            <a:r>
              <a:rPr lang="zh-TW" altLang="zh-TW" b="1" dirty="0">
                <a:solidFill>
                  <a:srgbClr val="000066"/>
                </a:solidFill>
              </a:rPr>
              <a:t>每次行動成本 </a:t>
            </a:r>
            <a:r>
              <a:rPr lang="en-US" altLang="zh-TW" b="1" dirty="0">
                <a:solidFill>
                  <a:srgbClr val="000066"/>
                </a:solidFill>
              </a:rPr>
              <a:t>(Cost Per Action, CPA)</a:t>
            </a:r>
            <a:r>
              <a:rPr lang="zh-TW" altLang="zh-TW" b="1" dirty="0" smtClean="0">
                <a:solidFill>
                  <a:srgbClr val="000066"/>
                </a:solidFill>
              </a:rPr>
              <a:t>：</a:t>
            </a:r>
            <a:r>
              <a:rPr lang="zh-TW" altLang="zh-TW" dirty="0"/>
              <a:t>只在使用者真正採取行動後才收費</a:t>
            </a:r>
            <a:r>
              <a:rPr lang="zh-TW" altLang="zh-TW" dirty="0" smtClean="0"/>
              <a:t>。</a:t>
            </a:r>
            <a:endParaRPr lang="en-US" altLang="zh-TW" dirty="0"/>
          </a:p>
          <a:p>
            <a:pPr marL="648000" lvl="1" indent="-288000">
              <a:buClr>
                <a:srgbClr val="000066"/>
              </a:buClr>
              <a:buFont typeface="+mj-lt"/>
              <a:buAutoNum type="arabicPeriod"/>
            </a:pPr>
            <a:r>
              <a:rPr lang="zh-TW" altLang="zh-TW" b="1" dirty="0">
                <a:solidFill>
                  <a:srgbClr val="000066"/>
                </a:solidFill>
              </a:rPr>
              <a:t>點閱率 </a:t>
            </a:r>
            <a:r>
              <a:rPr lang="en-US" altLang="zh-TW" b="1" dirty="0">
                <a:solidFill>
                  <a:srgbClr val="000066"/>
                </a:solidFill>
              </a:rPr>
              <a:t>(Click Through Rate, CTR)</a:t>
            </a:r>
            <a:r>
              <a:rPr lang="zh-TW" altLang="zh-TW" b="1" dirty="0" smtClean="0">
                <a:solidFill>
                  <a:srgbClr val="000066"/>
                </a:solidFill>
              </a:rPr>
              <a:t>：</a:t>
            </a:r>
            <a:r>
              <a:rPr lang="zh-TW" altLang="zh-TW" dirty="0"/>
              <a:t>相較於上述三種依絕對次數計費的方式，點閱率是依比例來計算</a:t>
            </a:r>
            <a:r>
              <a:rPr lang="zh-TW" altLang="zh-TW" dirty="0" smtClean="0"/>
              <a:t>。</a:t>
            </a:r>
            <a:endParaRPr lang="en-US" altLang="zh-TW" dirty="0"/>
          </a:p>
          <a:p>
            <a:pPr marL="648000" lvl="1" indent="-288000">
              <a:buClr>
                <a:srgbClr val="000066"/>
              </a:buClr>
              <a:buFont typeface="+mj-lt"/>
              <a:buAutoNum type="arabicPeriod"/>
            </a:pPr>
            <a:endParaRPr lang="zh-TW" altLang="en-US" dirty="0"/>
          </a:p>
        </p:txBody>
      </p:sp>
    </p:spTree>
    <p:extLst>
      <p:ext uri="{BB962C8B-B14F-4D97-AF65-F5344CB8AC3E}">
        <p14:creationId xmlns:p14="http://schemas.microsoft.com/office/powerpoint/2010/main" val="137067387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2800">
                <a:solidFill>
                  <a:srgbClr val="660066"/>
                </a:solidFill>
              </a:rPr>
              <a:t>11.3.3</a:t>
            </a:r>
            <a:r>
              <a:rPr lang="zh-TW" altLang="en-US" sz="2800" dirty="0">
                <a:solidFill>
                  <a:srgbClr val="660066"/>
                </a:solidFill>
              </a:rPr>
              <a:t>  </a:t>
            </a:r>
            <a:r>
              <a:rPr lang="zh-TW" altLang="zh-TW" sz="2800" dirty="0">
                <a:solidFill>
                  <a:srgbClr val="660066"/>
                </a:solidFill>
                <a:effectLst/>
              </a:rPr>
              <a:t>網路廣告的收費方式</a:t>
            </a:r>
            <a:endParaRPr lang="zh-TW" altLang="en-US" sz="2800" dirty="0"/>
          </a:p>
        </p:txBody>
      </p:sp>
      <p:sp>
        <p:nvSpPr>
          <p:cNvPr id="3" name="內容版面配置區 2"/>
          <p:cNvSpPr>
            <a:spLocks noGrp="1"/>
          </p:cNvSpPr>
          <p:nvPr>
            <p:ph idx="1"/>
          </p:nvPr>
        </p:nvSpPr>
        <p:spPr/>
        <p:txBody>
          <a:bodyPr/>
          <a:lstStyle/>
          <a:p>
            <a:r>
              <a:rPr lang="zh-TW" altLang="zh-TW" dirty="0"/>
              <a:t>總結上述的說明，固定收費制是對網站最有保障的收費方式，但卻無法反應廣告的成效，依成效的變動收費制則是對商家較有利，兩者之間必須有所取捨。臺灣許多大網站採固定收費制，亦有少數網站採變動收費或兩者並行</a:t>
            </a:r>
            <a:r>
              <a:rPr lang="zh-TW" altLang="zh-TW" dirty="0" smtClean="0"/>
              <a:t>。</a:t>
            </a:r>
            <a:endParaRPr lang="zh-TW" altLang="en-US" dirty="0"/>
          </a:p>
        </p:txBody>
      </p:sp>
    </p:spTree>
    <p:extLst>
      <p:ext uri="{BB962C8B-B14F-4D97-AF65-F5344CB8AC3E}">
        <p14:creationId xmlns:p14="http://schemas.microsoft.com/office/powerpoint/2010/main" val="225480619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11.4</a:t>
            </a:r>
            <a:r>
              <a:rPr lang="zh-TW" altLang="en-US" dirty="0"/>
              <a:t>  </a:t>
            </a:r>
            <a:r>
              <a:rPr lang="zh-TW" altLang="zh-TW" dirty="0">
                <a:effectLst/>
              </a:rPr>
              <a:t>個人化行銷</a:t>
            </a:r>
            <a:r>
              <a:rPr lang="zh-TW" altLang="en-US" dirty="0">
                <a:effectLst/>
              </a:rPr>
              <a:t> </a:t>
            </a:r>
            <a:r>
              <a:rPr lang="en-US" altLang="zh-TW" dirty="0">
                <a:effectLst/>
              </a:rPr>
              <a:t>–</a:t>
            </a:r>
            <a:r>
              <a:rPr lang="zh-TW" altLang="en-US" dirty="0">
                <a:effectLst/>
              </a:rPr>
              <a:t> </a:t>
            </a:r>
            <a:r>
              <a:rPr lang="en-US" altLang="zh-TW" sz="2800" dirty="0">
                <a:solidFill>
                  <a:srgbClr val="660066"/>
                </a:solidFill>
                <a:effectLst/>
              </a:rPr>
              <a:t>11.4.1</a:t>
            </a:r>
            <a:r>
              <a:rPr lang="zh-TW" altLang="en-US" sz="2800" dirty="0">
                <a:solidFill>
                  <a:srgbClr val="660066"/>
                </a:solidFill>
                <a:effectLst/>
              </a:rPr>
              <a:t>  </a:t>
            </a:r>
            <a:r>
              <a:rPr lang="zh-TW" altLang="zh-TW" sz="2800" dirty="0">
                <a:solidFill>
                  <a:srgbClr val="660066"/>
                </a:solidFill>
                <a:effectLst/>
              </a:rPr>
              <a:t>資料庫行銷與關係行銷</a:t>
            </a:r>
            <a:endParaRPr lang="zh-TW" altLang="en-US" sz="2800" dirty="0">
              <a:solidFill>
                <a:srgbClr val="660066"/>
              </a:solidFill>
            </a:endParaRPr>
          </a:p>
        </p:txBody>
      </p:sp>
      <p:sp>
        <p:nvSpPr>
          <p:cNvPr id="3" name="內容版面配置區 2"/>
          <p:cNvSpPr>
            <a:spLocks noGrp="1"/>
          </p:cNvSpPr>
          <p:nvPr>
            <p:ph idx="1"/>
          </p:nvPr>
        </p:nvSpPr>
        <p:spPr/>
        <p:txBody>
          <a:bodyPr/>
          <a:lstStyle/>
          <a:p>
            <a:r>
              <a:rPr lang="zh-TW" altLang="zh-TW" dirty="0"/>
              <a:t>由於網際網路上的活動能夠被記錄，使用者的身分能夠被辨識，使得企業能夠依使用者的屬性，進行個人化的行銷活動</a:t>
            </a:r>
            <a:r>
              <a:rPr lang="zh-TW" altLang="zh-TW" dirty="0" smtClean="0"/>
              <a:t>。</a:t>
            </a:r>
            <a:endParaRPr lang="en-US" altLang="zh-TW" dirty="0"/>
          </a:p>
          <a:p>
            <a:r>
              <a:rPr lang="zh-TW" altLang="zh-TW" dirty="0"/>
              <a:t>這樣的行銷方式包含了兩種不同的概念，其一是根據消費者個人的資料或偏好，提供符合需求的行銷資訊</a:t>
            </a:r>
            <a:r>
              <a:rPr lang="zh-TW" altLang="zh-TW" dirty="0" smtClean="0"/>
              <a:t>。</a:t>
            </a:r>
            <a:endParaRPr lang="en-US" altLang="zh-TW" dirty="0"/>
          </a:p>
          <a:p>
            <a:r>
              <a:rPr lang="zh-TW" altLang="zh-TW" dirty="0"/>
              <a:t>第二種概念則是利用資料庫中的資料，進行消費者的區隔</a:t>
            </a:r>
            <a:r>
              <a:rPr lang="zh-TW" altLang="zh-TW" dirty="0" smtClean="0"/>
              <a:t>。</a:t>
            </a:r>
            <a:endParaRPr lang="en-US" altLang="zh-TW" dirty="0"/>
          </a:p>
          <a:p>
            <a:r>
              <a:rPr lang="zh-TW" altLang="zh-TW" dirty="0"/>
              <a:t>以個人化推薦為例，企業根據消費者過去的消費記錄，了解消費者的偏好，在相關的新產品推出時，主動發送訊息。也能運用消費者的個人資料與消費記錄，將使用者分群，以同群消費者的消費偏好，進行交叉推薦</a:t>
            </a:r>
            <a:r>
              <a:rPr lang="zh-TW" altLang="zh-TW" dirty="0" smtClean="0"/>
              <a:t>。</a:t>
            </a:r>
            <a:endParaRPr lang="zh-TW" altLang="zh-TW" dirty="0"/>
          </a:p>
        </p:txBody>
      </p:sp>
    </p:spTree>
    <p:extLst>
      <p:ext uri="{BB962C8B-B14F-4D97-AF65-F5344CB8AC3E}">
        <p14:creationId xmlns:p14="http://schemas.microsoft.com/office/powerpoint/2010/main" val="228773956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2800" dirty="0">
                <a:solidFill>
                  <a:srgbClr val="660066"/>
                </a:solidFill>
              </a:rPr>
              <a:t>11.4.1</a:t>
            </a:r>
            <a:r>
              <a:rPr lang="zh-TW" altLang="en-US" sz="2800" dirty="0">
                <a:solidFill>
                  <a:srgbClr val="660066"/>
                </a:solidFill>
              </a:rPr>
              <a:t>  </a:t>
            </a:r>
            <a:r>
              <a:rPr lang="zh-TW" altLang="zh-TW" sz="2800" dirty="0">
                <a:solidFill>
                  <a:srgbClr val="660066"/>
                </a:solidFill>
                <a:effectLst/>
              </a:rPr>
              <a:t>資料庫行銷與關係行銷</a:t>
            </a:r>
            <a:endParaRPr lang="zh-TW" altLang="en-US" sz="2800" dirty="0">
              <a:solidFill>
                <a:srgbClr val="660066"/>
              </a:solidFill>
            </a:endParaRPr>
          </a:p>
        </p:txBody>
      </p:sp>
      <p:sp>
        <p:nvSpPr>
          <p:cNvPr id="3" name="內容版面配置區 2"/>
          <p:cNvSpPr>
            <a:spLocks noGrp="1"/>
          </p:cNvSpPr>
          <p:nvPr>
            <p:ph idx="1"/>
          </p:nvPr>
        </p:nvSpPr>
        <p:spPr/>
        <p:txBody>
          <a:bodyPr/>
          <a:lstStyle/>
          <a:p>
            <a:r>
              <a:rPr lang="zh-TW" altLang="zh-TW" dirty="0"/>
              <a:t>企業進行個人化行銷的另一個理由，是希望能夠找出對企業而言有價值的顧客，並鎖定特定顧客，進行行銷活動</a:t>
            </a:r>
            <a:r>
              <a:rPr lang="zh-TW" altLang="zh-TW" dirty="0" smtClean="0"/>
              <a:t>。</a:t>
            </a:r>
            <a:endParaRPr lang="zh-TW" alt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2276872"/>
            <a:ext cx="4498957"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421979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2800" dirty="0">
                <a:solidFill>
                  <a:srgbClr val="660066"/>
                </a:solidFill>
              </a:rPr>
              <a:t>11.4.1</a:t>
            </a:r>
            <a:r>
              <a:rPr lang="zh-TW" altLang="en-US" sz="2800" dirty="0">
                <a:solidFill>
                  <a:srgbClr val="660066"/>
                </a:solidFill>
              </a:rPr>
              <a:t>  </a:t>
            </a:r>
            <a:r>
              <a:rPr lang="zh-TW" altLang="zh-TW" sz="2800" dirty="0">
                <a:solidFill>
                  <a:srgbClr val="660066"/>
                </a:solidFill>
                <a:effectLst/>
              </a:rPr>
              <a:t>資料庫行銷與關係行銷</a:t>
            </a:r>
            <a:endParaRPr lang="zh-TW" altLang="en-US" sz="2800" dirty="0">
              <a:solidFill>
                <a:srgbClr val="660066"/>
              </a:solidFill>
            </a:endParaRPr>
          </a:p>
        </p:txBody>
      </p:sp>
      <p:sp>
        <p:nvSpPr>
          <p:cNvPr id="3" name="內容版面配置區 2"/>
          <p:cNvSpPr>
            <a:spLocks noGrp="1"/>
          </p:cNvSpPr>
          <p:nvPr>
            <p:ph idx="1"/>
          </p:nvPr>
        </p:nvSpPr>
        <p:spPr/>
        <p:txBody>
          <a:bodyPr/>
          <a:lstStyle/>
          <a:p>
            <a:r>
              <a:rPr lang="zh-TW" altLang="zh-TW" dirty="0"/>
              <a:t>個人化行銷的目的是要進行</a:t>
            </a:r>
            <a:r>
              <a:rPr lang="zh-TW" altLang="zh-TW" dirty="0">
                <a:solidFill>
                  <a:srgbClr val="003300"/>
                </a:solidFill>
              </a:rPr>
              <a:t>關係行銷</a:t>
            </a:r>
            <a:r>
              <a:rPr lang="en-US" altLang="zh-TW" dirty="0">
                <a:solidFill>
                  <a:srgbClr val="003300"/>
                </a:solidFill>
              </a:rPr>
              <a:t> (Relationship Marketing)</a:t>
            </a:r>
            <a:r>
              <a:rPr lang="zh-TW" altLang="zh-TW" dirty="0"/>
              <a:t>。所謂關係行銷係指針對單一的顧客，滿足其需求，以提升其滿意度。研究顯示，消費者的滿意度與其忠誠度高度相關。在提升了滿意度後，忠誠度也會隨之提高，進而創造更高的顧客終身價值</a:t>
            </a:r>
            <a:r>
              <a:rPr lang="zh-TW" altLang="zh-TW" dirty="0" smtClean="0"/>
              <a:t>。</a:t>
            </a:r>
            <a:endParaRPr lang="en-US" altLang="zh-TW" dirty="0"/>
          </a:p>
          <a:p>
            <a:endParaRPr lang="zh-TW" altLang="en-US" dirty="0"/>
          </a:p>
        </p:txBody>
      </p:sp>
    </p:spTree>
    <p:extLst>
      <p:ext uri="{BB962C8B-B14F-4D97-AF65-F5344CB8AC3E}">
        <p14:creationId xmlns:p14="http://schemas.microsoft.com/office/powerpoint/2010/main" val="203654526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2800" dirty="0">
                <a:solidFill>
                  <a:srgbClr val="660066"/>
                </a:solidFill>
              </a:rPr>
              <a:t>11.4.1</a:t>
            </a:r>
            <a:r>
              <a:rPr lang="zh-TW" altLang="en-US" sz="2800" dirty="0">
                <a:solidFill>
                  <a:srgbClr val="660066"/>
                </a:solidFill>
              </a:rPr>
              <a:t>  </a:t>
            </a:r>
            <a:r>
              <a:rPr lang="zh-TW" altLang="zh-TW" sz="2800" dirty="0">
                <a:solidFill>
                  <a:srgbClr val="660066"/>
                </a:solidFill>
                <a:effectLst/>
              </a:rPr>
              <a:t>資料庫行銷與關係行銷</a:t>
            </a:r>
            <a:endParaRPr lang="zh-TW" altLang="en-US" sz="2800" dirty="0">
              <a:solidFill>
                <a:srgbClr val="660066"/>
              </a:solidFill>
            </a:endParaRPr>
          </a:p>
        </p:txBody>
      </p:sp>
      <p:sp>
        <p:nvSpPr>
          <p:cNvPr id="3" name="內容版面配置區 2"/>
          <p:cNvSpPr>
            <a:spLocks noGrp="1"/>
          </p:cNvSpPr>
          <p:nvPr>
            <p:ph idx="1"/>
          </p:nvPr>
        </p:nvSpPr>
        <p:spPr/>
        <p:txBody>
          <a:bodyPr/>
          <a:lstStyle/>
          <a:p>
            <a:r>
              <a:rPr lang="zh-TW" altLang="zh-TW" dirty="0"/>
              <a:t>個人化行銷可以得到的效益包括了下列幾項</a:t>
            </a:r>
            <a:r>
              <a:rPr lang="zh-TW" altLang="zh-TW" dirty="0" smtClean="0"/>
              <a:t>：</a:t>
            </a:r>
            <a:endParaRPr lang="zh-TW" altLang="zh-TW" dirty="0"/>
          </a:p>
          <a:p>
            <a:pPr marL="648000" lvl="1" indent="-288000">
              <a:buClr>
                <a:srgbClr val="000066"/>
              </a:buClr>
              <a:buFont typeface="+mj-lt"/>
              <a:buAutoNum type="arabicPeriod"/>
            </a:pPr>
            <a:r>
              <a:rPr lang="zh-TW" altLang="zh-TW" b="1" dirty="0">
                <a:solidFill>
                  <a:srgbClr val="000066"/>
                </a:solidFill>
              </a:rPr>
              <a:t>增加現有顧客的銷售額</a:t>
            </a:r>
            <a:r>
              <a:rPr lang="zh-TW" altLang="zh-TW" b="1" dirty="0" smtClean="0">
                <a:solidFill>
                  <a:srgbClr val="000066"/>
                </a:solidFill>
              </a:rPr>
              <a:t>：</a:t>
            </a:r>
            <a:r>
              <a:rPr lang="zh-TW" altLang="zh-TW" dirty="0"/>
              <a:t>透過與消費者的溝通互動及資料分析，使得企業能夠更精準的掌握顧客需求與喜好，不但可獲得顧客的信任，也能夠做更有效的推薦</a:t>
            </a:r>
            <a:r>
              <a:rPr lang="zh-TW" altLang="zh-TW" dirty="0" smtClean="0"/>
              <a:t>。</a:t>
            </a:r>
            <a:endParaRPr lang="en-US" altLang="zh-TW" dirty="0"/>
          </a:p>
          <a:p>
            <a:pPr marL="648000" lvl="1" indent="-288000">
              <a:buClr>
                <a:srgbClr val="000066"/>
              </a:buClr>
              <a:buFont typeface="+mj-lt"/>
              <a:buAutoNum type="arabicPeriod"/>
            </a:pPr>
            <a:r>
              <a:rPr lang="zh-TW" altLang="zh-TW" b="1" dirty="0">
                <a:solidFill>
                  <a:srgbClr val="000066"/>
                </a:solidFill>
              </a:rPr>
              <a:t>提升顧客滿意度與忠誠度</a:t>
            </a:r>
            <a:r>
              <a:rPr lang="zh-TW" altLang="zh-TW" b="1" dirty="0" smtClean="0">
                <a:solidFill>
                  <a:srgbClr val="000066"/>
                </a:solidFill>
              </a:rPr>
              <a:t>：</a:t>
            </a:r>
            <a:r>
              <a:rPr lang="zh-TW" altLang="zh-TW" dirty="0"/>
              <a:t>對顧客而言，收到與自身相關的行銷訊息有助於其滿意度的提升</a:t>
            </a:r>
            <a:r>
              <a:rPr lang="zh-TW" altLang="zh-TW" dirty="0" smtClean="0"/>
              <a:t>。</a:t>
            </a:r>
            <a:endParaRPr lang="en-US" altLang="zh-TW" dirty="0"/>
          </a:p>
          <a:p>
            <a:pPr marL="648000" lvl="1" indent="-288000">
              <a:buClr>
                <a:srgbClr val="000066"/>
              </a:buClr>
              <a:buFont typeface="+mj-lt"/>
              <a:buAutoNum type="arabicPeriod"/>
            </a:pPr>
            <a:r>
              <a:rPr lang="zh-TW" altLang="zh-TW" b="1" dirty="0">
                <a:solidFill>
                  <a:srgbClr val="000066"/>
                </a:solidFill>
              </a:rPr>
              <a:t>降低行銷成本</a:t>
            </a:r>
            <a:r>
              <a:rPr lang="zh-TW" altLang="zh-TW" b="1" dirty="0" smtClean="0">
                <a:solidFill>
                  <a:srgbClr val="000066"/>
                </a:solidFill>
              </a:rPr>
              <a:t>：</a:t>
            </a:r>
            <a:r>
              <a:rPr lang="zh-TW" altLang="zh-TW" dirty="0"/>
              <a:t>許多研究都證實了留住老顧客的成本遠低於吸引新顧客，因此企業應致力於維繫顧客的忠誠度，以降低行銷成本</a:t>
            </a:r>
            <a:r>
              <a:rPr lang="zh-TW" altLang="zh-TW" dirty="0" smtClean="0"/>
              <a:t>。</a:t>
            </a:r>
            <a:endParaRPr lang="zh-TW" altLang="en-US" dirty="0"/>
          </a:p>
        </p:txBody>
      </p:sp>
    </p:spTree>
    <p:extLst>
      <p:ext uri="{BB962C8B-B14F-4D97-AF65-F5344CB8AC3E}">
        <p14:creationId xmlns:p14="http://schemas.microsoft.com/office/powerpoint/2010/main" val="7883273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2800" dirty="0">
                <a:solidFill>
                  <a:srgbClr val="660066"/>
                </a:solidFill>
              </a:rPr>
              <a:t>11.1.2</a:t>
            </a:r>
            <a:r>
              <a:rPr lang="zh-TW" altLang="en-US" sz="2800" dirty="0">
                <a:solidFill>
                  <a:srgbClr val="660066"/>
                </a:solidFill>
              </a:rPr>
              <a:t>  </a:t>
            </a:r>
            <a:r>
              <a:rPr lang="zh-TW" altLang="zh-TW" sz="2800" dirty="0">
                <a:solidFill>
                  <a:srgbClr val="660066"/>
                </a:solidFill>
                <a:effectLst/>
              </a:rPr>
              <a:t>行銷的</a:t>
            </a:r>
            <a:r>
              <a:rPr lang="en-US" altLang="zh-TW" sz="2800" dirty="0">
                <a:solidFill>
                  <a:srgbClr val="660066"/>
                </a:solidFill>
                <a:effectLst/>
              </a:rPr>
              <a:t>4P</a:t>
            </a:r>
            <a:r>
              <a:rPr lang="zh-TW" altLang="zh-TW" sz="2800" dirty="0">
                <a:solidFill>
                  <a:srgbClr val="660066"/>
                </a:solidFill>
                <a:effectLst/>
              </a:rPr>
              <a:t>與</a:t>
            </a:r>
            <a:r>
              <a:rPr lang="en-US" altLang="zh-TW" sz="2800" dirty="0">
                <a:solidFill>
                  <a:srgbClr val="660066"/>
                </a:solidFill>
                <a:effectLst/>
              </a:rPr>
              <a:t>4C</a:t>
            </a:r>
            <a:endParaRPr lang="zh-TW" altLang="en-US" sz="2800" dirty="0">
              <a:solidFill>
                <a:srgbClr val="660066"/>
              </a:solidFill>
            </a:endParaRPr>
          </a:p>
        </p:txBody>
      </p:sp>
      <p:sp>
        <p:nvSpPr>
          <p:cNvPr id="3" name="內容版面配置區 2"/>
          <p:cNvSpPr>
            <a:spLocks noGrp="1"/>
          </p:cNvSpPr>
          <p:nvPr>
            <p:ph idx="1"/>
          </p:nvPr>
        </p:nvSpPr>
        <p:spPr/>
        <p:txBody>
          <a:bodyPr/>
          <a:lstStyle/>
          <a:p>
            <a:r>
              <a:rPr lang="zh-TW" altLang="zh-TW" dirty="0"/>
              <a:t>一直以來，</a:t>
            </a:r>
            <a:r>
              <a:rPr lang="en-US" altLang="zh-TW" dirty="0"/>
              <a:t>4P</a:t>
            </a:r>
            <a:r>
              <a:rPr lang="zh-TW" altLang="zh-TW" dirty="0"/>
              <a:t>是行銷學者相當關注的議題，稱之為</a:t>
            </a:r>
            <a:r>
              <a:rPr lang="zh-TW" altLang="zh-TW" dirty="0">
                <a:solidFill>
                  <a:srgbClr val="003300"/>
                </a:solidFill>
              </a:rPr>
              <a:t>行銷組合</a:t>
            </a:r>
            <a:r>
              <a:rPr lang="en-US" altLang="zh-TW" dirty="0">
                <a:solidFill>
                  <a:srgbClr val="003300"/>
                </a:solidFill>
              </a:rPr>
              <a:t> (marketing mix)</a:t>
            </a:r>
            <a:r>
              <a:rPr lang="zh-TW" altLang="zh-TW" dirty="0"/>
              <a:t>。行銷組合最早是在</a:t>
            </a:r>
            <a:r>
              <a:rPr lang="en-US" altLang="zh-TW" dirty="0"/>
              <a:t>1960</a:t>
            </a:r>
            <a:r>
              <a:rPr lang="zh-TW" altLang="zh-TW" dirty="0"/>
              <a:t>年由</a:t>
            </a:r>
            <a:r>
              <a:rPr lang="en-US" altLang="zh-TW" dirty="0"/>
              <a:t>Jerome McCarthy</a:t>
            </a:r>
            <a:r>
              <a:rPr lang="zh-TW" altLang="zh-TW" dirty="0"/>
              <a:t>教授提出，其包含了行銷活動時所必須考量的四個主要決策問題，以下分別說明之</a:t>
            </a:r>
            <a:r>
              <a:rPr lang="zh-TW" altLang="zh-TW" dirty="0" smtClean="0"/>
              <a:t>。</a:t>
            </a:r>
            <a:endParaRPr lang="en-US" altLang="zh-TW" dirty="0"/>
          </a:p>
          <a:p>
            <a:pPr marL="72000" indent="0">
              <a:buNone/>
            </a:pPr>
            <a:r>
              <a:rPr lang="zh-TW" altLang="en-US" b="1" dirty="0"/>
              <a:t>    </a:t>
            </a:r>
            <a:r>
              <a:rPr lang="en-US" altLang="zh-TW" b="1" dirty="0"/>
              <a:t>(</a:t>
            </a:r>
            <a:r>
              <a:rPr lang="zh-TW" altLang="zh-TW" b="1" dirty="0"/>
              <a:t>一</a:t>
            </a:r>
            <a:r>
              <a:rPr lang="en-US" altLang="zh-TW" b="1" dirty="0"/>
              <a:t>)	</a:t>
            </a:r>
            <a:r>
              <a:rPr lang="zh-TW" altLang="zh-TW" b="1" dirty="0"/>
              <a:t>產品</a:t>
            </a:r>
            <a:r>
              <a:rPr lang="en-US" altLang="zh-TW" b="1" dirty="0"/>
              <a:t> (Product)</a:t>
            </a:r>
            <a:endParaRPr lang="zh-TW" altLang="zh-TW" b="1" dirty="0"/>
          </a:p>
          <a:p>
            <a:r>
              <a:rPr lang="zh-TW" altLang="zh-TW" dirty="0"/>
              <a:t>產品是企業銷售的商品，其可以為有形的商品，也可以是無形的服務。企業的首要決策即是要提供什麼樣的產品或服務。依消費者需求特性，產品可分為四類</a:t>
            </a:r>
            <a:r>
              <a:rPr lang="zh-TW" altLang="zh-TW" dirty="0" smtClean="0"/>
              <a:t>：</a:t>
            </a:r>
            <a:endParaRPr lang="zh-TW" altLang="zh-TW" dirty="0"/>
          </a:p>
          <a:p>
            <a:endParaRPr lang="zh-TW" altLang="zh-TW" dirty="0"/>
          </a:p>
          <a:p>
            <a:endParaRPr lang="zh-TW" altLang="en-US" dirty="0"/>
          </a:p>
        </p:txBody>
      </p:sp>
    </p:spTree>
    <p:extLst>
      <p:ext uri="{BB962C8B-B14F-4D97-AF65-F5344CB8AC3E}">
        <p14:creationId xmlns:p14="http://schemas.microsoft.com/office/powerpoint/2010/main" val="351936364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2800" dirty="0">
                <a:solidFill>
                  <a:srgbClr val="660066"/>
                </a:solidFill>
              </a:rPr>
              <a:t>11.4.2  </a:t>
            </a:r>
            <a:r>
              <a:rPr lang="zh-TW" altLang="zh-TW" sz="2800" dirty="0">
                <a:solidFill>
                  <a:srgbClr val="660066"/>
                </a:solidFill>
                <a:effectLst/>
              </a:rPr>
              <a:t>顧客關係管理</a:t>
            </a:r>
            <a:endParaRPr lang="zh-TW" altLang="en-US" sz="2800" dirty="0">
              <a:solidFill>
                <a:srgbClr val="660066"/>
              </a:solidFill>
            </a:endParaRPr>
          </a:p>
        </p:txBody>
      </p:sp>
      <p:sp>
        <p:nvSpPr>
          <p:cNvPr id="3" name="內容版面配置區 2"/>
          <p:cNvSpPr>
            <a:spLocks noGrp="1"/>
          </p:cNvSpPr>
          <p:nvPr>
            <p:ph idx="1"/>
          </p:nvPr>
        </p:nvSpPr>
        <p:spPr/>
        <p:txBody>
          <a:bodyPr/>
          <a:lstStyle/>
          <a:p>
            <a:r>
              <a:rPr lang="zh-TW" altLang="zh-TW" dirty="0"/>
              <a:t>對企業而言，維繫顧客忠誠度一直是重要的課題。</a:t>
            </a:r>
            <a:r>
              <a:rPr lang="en-US" altLang="zh-TW" dirty="0"/>
              <a:t>CRM</a:t>
            </a:r>
            <a:r>
              <a:rPr lang="zh-TW" altLang="zh-TW" dirty="0"/>
              <a:t>是一種電腦系統，其運用各種量化工具，如統計、數學模型，以及資訊技術，如資料挖掘、資料倉儲等，以分析組織所擁有的大量顧客與銷售資料。運用分析結果，發展可行的行銷與顧客忠誠度計畫</a:t>
            </a:r>
            <a:r>
              <a:rPr lang="zh-TW" altLang="zh-TW" dirty="0" smtClean="0"/>
              <a:t>。</a:t>
            </a:r>
            <a:endParaRPr lang="en-US" altLang="zh-TW" dirty="0"/>
          </a:p>
          <a:p>
            <a:r>
              <a:rPr lang="zh-TW" altLang="zh-TW" dirty="0">
                <a:solidFill>
                  <a:srgbClr val="003300"/>
                </a:solidFill>
              </a:rPr>
              <a:t>顧客關係管理</a:t>
            </a:r>
            <a:r>
              <a:rPr lang="en-US" altLang="zh-TW" dirty="0">
                <a:solidFill>
                  <a:srgbClr val="003300"/>
                </a:solidFill>
              </a:rPr>
              <a:t> (Customer Relationship Management, CRM) </a:t>
            </a:r>
            <a:r>
              <a:rPr lang="zh-TW" altLang="zh-TW" dirty="0"/>
              <a:t>是一個持續進行的關係行銷活動，目的在找出對企業而言有價值的顧客，整合各種與顧客互動的管道，收集與顧客相關的資料，運用資訊科技分析，調整企業的經營</a:t>
            </a:r>
            <a:r>
              <a:rPr lang="zh-TW" altLang="zh-TW" dirty="0" smtClean="0"/>
              <a:t>。</a:t>
            </a:r>
            <a:endParaRPr lang="en-US" altLang="zh-TW" dirty="0"/>
          </a:p>
          <a:p>
            <a:r>
              <a:rPr lang="en-US" altLang="zh-TW" dirty="0" smtClean="0"/>
              <a:t> </a:t>
            </a:r>
            <a:endParaRPr lang="zh-TW" altLang="en-US" dirty="0"/>
          </a:p>
        </p:txBody>
      </p:sp>
    </p:spTree>
    <p:extLst>
      <p:ext uri="{BB962C8B-B14F-4D97-AF65-F5344CB8AC3E}">
        <p14:creationId xmlns:p14="http://schemas.microsoft.com/office/powerpoint/2010/main" val="422212777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2800" dirty="0">
                <a:solidFill>
                  <a:srgbClr val="660066"/>
                </a:solidFill>
              </a:rPr>
              <a:t>11.4.2  </a:t>
            </a:r>
            <a:r>
              <a:rPr lang="zh-TW" altLang="zh-TW" sz="2800" dirty="0">
                <a:solidFill>
                  <a:srgbClr val="660066"/>
                </a:solidFill>
                <a:effectLst/>
              </a:rPr>
              <a:t>顧客關係管理</a:t>
            </a:r>
            <a:endParaRPr lang="zh-TW" altLang="en-US" sz="2800" dirty="0"/>
          </a:p>
        </p:txBody>
      </p:sp>
      <p:sp>
        <p:nvSpPr>
          <p:cNvPr id="3" name="內容版面配置區 2"/>
          <p:cNvSpPr>
            <a:spLocks noGrp="1"/>
          </p:cNvSpPr>
          <p:nvPr>
            <p:ph idx="1"/>
          </p:nvPr>
        </p:nvSpPr>
        <p:spPr/>
        <p:txBody>
          <a:bodyPr/>
          <a:lstStyle/>
          <a:p>
            <a:r>
              <a:rPr lang="en-US" altLang="zh-TW" dirty="0" smtClean="0"/>
              <a:t> </a:t>
            </a:r>
            <a:r>
              <a:rPr lang="en-US" altLang="zh-TW" dirty="0"/>
              <a:t>RFM</a:t>
            </a:r>
            <a:r>
              <a:rPr lang="zh-TW" altLang="zh-TW" dirty="0"/>
              <a:t>模型是最常用來區隔顧客價值的模型之一，</a:t>
            </a:r>
            <a:r>
              <a:rPr lang="en-US" altLang="zh-TW" dirty="0"/>
              <a:t>RFM</a:t>
            </a:r>
            <a:r>
              <a:rPr lang="zh-TW" altLang="zh-TW" dirty="0"/>
              <a:t>分別代表三個消費者的消費習慣</a:t>
            </a:r>
            <a:r>
              <a:rPr lang="zh-TW" altLang="zh-TW" dirty="0" smtClean="0"/>
              <a:t>。</a:t>
            </a:r>
            <a:endParaRPr lang="en-US" altLang="zh-TW" dirty="0" smtClean="0"/>
          </a:p>
          <a:p>
            <a:r>
              <a:rPr lang="en-US" altLang="zh-TW" dirty="0" smtClean="0"/>
              <a:t> R</a:t>
            </a:r>
            <a:r>
              <a:rPr lang="zh-TW" altLang="zh-TW" dirty="0"/>
              <a:t>指</a:t>
            </a:r>
            <a:r>
              <a:rPr lang="zh-TW" altLang="zh-TW" dirty="0">
                <a:solidFill>
                  <a:srgbClr val="003300"/>
                </a:solidFill>
              </a:rPr>
              <a:t>最近一次消費</a:t>
            </a:r>
            <a:r>
              <a:rPr lang="en-US" altLang="zh-TW" dirty="0">
                <a:solidFill>
                  <a:srgbClr val="003300"/>
                </a:solidFill>
              </a:rPr>
              <a:t> (</a:t>
            </a:r>
            <a:r>
              <a:rPr lang="en-US" altLang="zh-TW" dirty="0" err="1">
                <a:solidFill>
                  <a:srgbClr val="003300"/>
                </a:solidFill>
              </a:rPr>
              <a:t>Recency</a:t>
            </a:r>
            <a:r>
              <a:rPr lang="en-US" altLang="zh-TW" dirty="0">
                <a:solidFill>
                  <a:srgbClr val="003300"/>
                </a:solidFill>
              </a:rPr>
              <a:t>)</a:t>
            </a:r>
            <a:r>
              <a:rPr lang="zh-TW" altLang="zh-TW" dirty="0"/>
              <a:t>，亦即消費者前一次消費的時間，當這個日期愈接近現在時，表示消費者對商家的印象仍很深刻。</a:t>
            </a:r>
            <a:endParaRPr lang="en-US" altLang="zh-TW" dirty="0" smtClean="0"/>
          </a:p>
          <a:p>
            <a:r>
              <a:rPr lang="en-US" altLang="zh-TW" dirty="0"/>
              <a:t> </a:t>
            </a:r>
            <a:r>
              <a:rPr lang="en-US" altLang="zh-TW" dirty="0" smtClean="0"/>
              <a:t>F</a:t>
            </a:r>
            <a:r>
              <a:rPr lang="zh-TW" altLang="zh-TW" dirty="0"/>
              <a:t>代表</a:t>
            </a:r>
            <a:r>
              <a:rPr lang="zh-TW" altLang="zh-TW" dirty="0">
                <a:solidFill>
                  <a:srgbClr val="003300"/>
                </a:solidFill>
              </a:rPr>
              <a:t>消費的頻率</a:t>
            </a:r>
            <a:r>
              <a:rPr lang="en-US" altLang="zh-TW" dirty="0">
                <a:solidFill>
                  <a:srgbClr val="003300"/>
                </a:solidFill>
              </a:rPr>
              <a:t> (Frequency)</a:t>
            </a:r>
            <a:r>
              <a:rPr lang="zh-TW" altLang="zh-TW" dirty="0"/>
              <a:t>，即在一段特定的時間內，消費者前來消費的次數</a:t>
            </a:r>
            <a:r>
              <a:rPr lang="zh-TW" altLang="zh-TW" dirty="0" smtClean="0"/>
              <a:t>。</a:t>
            </a:r>
            <a:endParaRPr lang="en-US" altLang="zh-TW" dirty="0" smtClean="0"/>
          </a:p>
          <a:p>
            <a:r>
              <a:rPr lang="en-US" altLang="zh-TW" dirty="0"/>
              <a:t>M</a:t>
            </a:r>
            <a:r>
              <a:rPr lang="zh-TW" altLang="zh-TW" dirty="0"/>
              <a:t>則代表</a:t>
            </a:r>
            <a:r>
              <a:rPr lang="zh-TW" altLang="zh-TW" dirty="0">
                <a:solidFill>
                  <a:srgbClr val="003300"/>
                </a:solidFill>
              </a:rPr>
              <a:t>購買金額</a:t>
            </a:r>
            <a:r>
              <a:rPr lang="en-US" altLang="zh-TW" dirty="0">
                <a:solidFill>
                  <a:srgbClr val="003300"/>
                </a:solidFill>
              </a:rPr>
              <a:t> (Monetary value)</a:t>
            </a:r>
            <a:r>
              <a:rPr lang="zh-TW" altLang="zh-TW" dirty="0"/>
              <a:t>，即消費者在商家對企業營業額的貢獻。</a:t>
            </a:r>
            <a:endParaRPr lang="en-US" altLang="zh-TW" dirty="0"/>
          </a:p>
          <a:p>
            <a:r>
              <a:rPr lang="zh-TW" altLang="zh-TW" dirty="0"/>
              <a:t>企業應用</a:t>
            </a:r>
            <a:r>
              <a:rPr lang="en-US" altLang="zh-TW" dirty="0"/>
              <a:t>RFM</a:t>
            </a:r>
            <a:r>
              <a:rPr lang="zh-TW" altLang="zh-TW" dirty="0"/>
              <a:t>模型可以動態地描述消費者的消費行為，進而設計適合不同顧客的行銷方法。</a:t>
            </a:r>
            <a:endParaRPr lang="zh-TW" altLang="en-US" dirty="0"/>
          </a:p>
          <a:p>
            <a:endParaRPr lang="zh-TW" altLang="en-US" dirty="0"/>
          </a:p>
        </p:txBody>
      </p:sp>
    </p:spTree>
    <p:extLst>
      <p:ext uri="{BB962C8B-B14F-4D97-AF65-F5344CB8AC3E}">
        <p14:creationId xmlns:p14="http://schemas.microsoft.com/office/powerpoint/2010/main" val="13914840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11.5  </a:t>
            </a:r>
            <a:r>
              <a:rPr lang="zh-TW" altLang="zh-TW" dirty="0">
                <a:effectLst/>
              </a:rPr>
              <a:t>口碑行銷</a:t>
            </a:r>
            <a:endParaRPr lang="zh-TW" altLang="en-US" dirty="0"/>
          </a:p>
        </p:txBody>
      </p:sp>
      <p:sp>
        <p:nvSpPr>
          <p:cNvPr id="3" name="內容版面配置區 2"/>
          <p:cNvSpPr>
            <a:spLocks noGrp="1"/>
          </p:cNvSpPr>
          <p:nvPr>
            <p:ph idx="1"/>
          </p:nvPr>
        </p:nvSpPr>
        <p:spPr/>
        <p:txBody>
          <a:bodyPr/>
          <a:lstStyle/>
          <a:p>
            <a:r>
              <a:rPr lang="zh-TW" altLang="zh-TW" dirty="0"/>
              <a:t>口碑行銷是指利用消費者的口耳相傳，達到行銷的目的。一直以來，口碑對於消費者而言，就是相當具有影響力的參考資訊</a:t>
            </a:r>
            <a:r>
              <a:rPr lang="zh-TW" altLang="zh-TW" dirty="0" smtClean="0"/>
              <a:t>。</a:t>
            </a:r>
            <a:endParaRPr lang="en-US" altLang="zh-TW" dirty="0"/>
          </a:p>
          <a:p>
            <a:r>
              <a:rPr lang="zh-TW" altLang="zh-TW" dirty="0"/>
              <a:t>來自於討論區、社群網站與部落格等社交媒體的口碑分享，我們稱之為</a:t>
            </a:r>
            <a:r>
              <a:rPr lang="zh-TW" altLang="zh-TW" dirty="0">
                <a:solidFill>
                  <a:srgbClr val="003300"/>
                </a:solidFill>
              </a:rPr>
              <a:t>電子口碑</a:t>
            </a:r>
            <a:r>
              <a:rPr lang="en-US" altLang="zh-TW" dirty="0">
                <a:solidFill>
                  <a:srgbClr val="003300"/>
                </a:solidFill>
              </a:rPr>
              <a:t> (electronic Word-of-Mouth, e-WOM)</a:t>
            </a:r>
            <a:r>
              <a:rPr lang="zh-TW" altLang="zh-TW" dirty="0"/>
              <a:t>，指的是透過網際網路傳播的口碑訊息，因此又稱為網路口碑。</a:t>
            </a:r>
            <a:endParaRPr lang="zh-TW" altLang="en-US" dirty="0"/>
          </a:p>
        </p:txBody>
      </p:sp>
    </p:spTree>
    <p:extLst>
      <p:ext uri="{BB962C8B-B14F-4D97-AF65-F5344CB8AC3E}">
        <p14:creationId xmlns:p14="http://schemas.microsoft.com/office/powerpoint/2010/main" val="54212658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11.5  </a:t>
            </a:r>
            <a:r>
              <a:rPr lang="zh-TW" altLang="zh-TW" dirty="0">
                <a:effectLst/>
              </a:rPr>
              <a:t>口碑行銷</a:t>
            </a:r>
            <a:endParaRPr lang="zh-TW" altLang="en-US" dirty="0"/>
          </a:p>
        </p:txBody>
      </p:sp>
      <p:sp>
        <p:nvSpPr>
          <p:cNvPr id="3" name="內容版面配置區 2"/>
          <p:cNvSpPr>
            <a:spLocks noGrp="1"/>
          </p:cNvSpPr>
          <p:nvPr>
            <p:ph idx="1"/>
          </p:nvPr>
        </p:nvSpPr>
        <p:spPr/>
        <p:txBody>
          <a:bodyPr/>
          <a:lstStyle/>
          <a:p>
            <a:r>
              <a:rPr lang="zh-TW" altLang="zh-TW" dirty="0"/>
              <a:t>誠如前面提過的網路消費者行為，使用者在消費前，會先在網路上搜尋相關的評價與口碑，再做消費決策。口碑行銷便是利用消費者這個習慣，利用口碑達成行銷的目的。為了進行口碑行銷，企業會先尋找在網路上具有影響力的人，亦即所謂的意見領袖</a:t>
            </a:r>
            <a:r>
              <a:rPr lang="zh-TW" altLang="zh-TW" dirty="0" smtClean="0"/>
              <a:t>。</a:t>
            </a:r>
            <a:endParaRPr lang="zh-TW" altLang="en-US" dirty="0"/>
          </a:p>
        </p:txBody>
      </p:sp>
    </p:spTree>
    <p:extLst>
      <p:ext uri="{BB962C8B-B14F-4D97-AF65-F5344CB8AC3E}">
        <p14:creationId xmlns:p14="http://schemas.microsoft.com/office/powerpoint/2010/main" val="278818886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11.6  </a:t>
            </a:r>
            <a:r>
              <a:rPr lang="zh-TW" altLang="zh-TW" dirty="0">
                <a:effectLst/>
              </a:rPr>
              <a:t>社群行銷</a:t>
            </a:r>
            <a:endParaRPr lang="zh-TW" altLang="en-US" dirty="0"/>
          </a:p>
        </p:txBody>
      </p:sp>
      <p:sp>
        <p:nvSpPr>
          <p:cNvPr id="3" name="內容版面配置區 2"/>
          <p:cNvSpPr>
            <a:spLocks noGrp="1"/>
          </p:cNvSpPr>
          <p:nvPr>
            <p:ph idx="1"/>
          </p:nvPr>
        </p:nvSpPr>
        <p:spPr/>
        <p:txBody>
          <a:bodyPr/>
          <a:lstStyle/>
          <a:p>
            <a:r>
              <a:rPr lang="zh-TW" altLang="zh-TW" dirty="0"/>
              <a:t>近年來社群行銷幾乎已經成為企業網路行銷的主流，</a:t>
            </a:r>
            <a:r>
              <a:rPr lang="en-US" altLang="zh-TW" dirty="0"/>
              <a:t>2009</a:t>
            </a:r>
            <a:r>
              <a:rPr lang="zh-TW" altLang="zh-TW" dirty="0"/>
              <a:t>年時的調查顯示，企業花在入口網站的廣告費用開始下滑。同時，花在社群網站廣告的費用卻開始成長，顯示企業行銷費用朝社群流動的趨勢</a:t>
            </a:r>
            <a:r>
              <a:rPr lang="zh-TW" altLang="zh-TW" dirty="0" smtClean="0"/>
              <a:t>。</a:t>
            </a:r>
            <a:endParaRPr lang="en-US" altLang="zh-TW" dirty="0"/>
          </a:p>
          <a:p>
            <a:r>
              <a:rPr lang="zh-TW" altLang="zh-TW" dirty="0"/>
              <a:t>網路上存在各種不同類型的線上虛擬社群，企業可運用存在於社群成員間的連結，從事行銷活動</a:t>
            </a:r>
            <a:r>
              <a:rPr lang="zh-TW" altLang="zh-TW" dirty="0" smtClean="0"/>
              <a:t>。</a:t>
            </a:r>
            <a:r>
              <a:rPr lang="zh-TW" altLang="zh-TW" dirty="0"/>
              <a:t>社群行銷的種類相當多元，第一類是利用企業本身經營的社群，像是部落格、微網誌、</a:t>
            </a:r>
            <a:r>
              <a:rPr lang="en-US" altLang="zh-TW" dirty="0"/>
              <a:t>Facebook</a:t>
            </a:r>
            <a:r>
              <a:rPr lang="zh-TW" altLang="zh-TW" dirty="0"/>
              <a:t>粉絲專</a:t>
            </a:r>
            <a:r>
              <a:rPr lang="zh-TW" altLang="zh-TW" dirty="0" smtClean="0"/>
              <a:t>頁</a:t>
            </a:r>
            <a:r>
              <a:rPr lang="zh-TW" altLang="zh-TW" dirty="0"/>
              <a:t>，企業還可以利用社群平臺提供的統計數據了解使用者的瀏覽行為，調整平臺經營方式，提高經營</a:t>
            </a:r>
            <a:r>
              <a:rPr lang="zh-TW" altLang="zh-TW" dirty="0" smtClean="0"/>
              <a:t>成</a:t>
            </a:r>
            <a:r>
              <a:rPr lang="zh-TW" altLang="zh-TW" dirty="0"/>
              <a:t>效</a:t>
            </a:r>
            <a:r>
              <a:rPr lang="zh-TW" altLang="zh-TW" dirty="0" smtClean="0"/>
              <a:t>。</a:t>
            </a:r>
            <a:r>
              <a:rPr lang="zh-TW" altLang="zh-TW" dirty="0"/>
              <a:t>第二類則是利用其他業者或個人所經營的社群進行行銷，像是部落格行銷、論壇行銷與社群網站行銷等。</a:t>
            </a:r>
            <a:endParaRPr lang="zh-TW" altLang="en-US" dirty="0"/>
          </a:p>
        </p:txBody>
      </p:sp>
    </p:spTree>
    <p:extLst>
      <p:ext uri="{BB962C8B-B14F-4D97-AF65-F5344CB8AC3E}">
        <p14:creationId xmlns:p14="http://schemas.microsoft.com/office/powerpoint/2010/main" val="242040527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11.6  </a:t>
            </a:r>
            <a:r>
              <a:rPr lang="zh-TW" altLang="zh-TW" dirty="0">
                <a:effectLst/>
              </a:rPr>
              <a:t>社群行銷</a:t>
            </a:r>
            <a:endParaRPr lang="zh-TW" altLang="en-US" dirty="0"/>
          </a:p>
        </p:txBody>
      </p:sp>
      <p:sp>
        <p:nvSpPr>
          <p:cNvPr id="5" name="內容版面配置區 4"/>
          <p:cNvSpPr>
            <a:spLocks noGrp="1"/>
          </p:cNvSpPr>
          <p:nvPr>
            <p:ph idx="1"/>
          </p:nvPr>
        </p:nvSpPr>
        <p:spPr/>
        <p:txBody>
          <a:bodyPr/>
          <a:lstStyle/>
          <a:p>
            <a:endParaRPr lang="zh-TW" alt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124744"/>
            <a:ext cx="6883990" cy="51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291939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11.6  </a:t>
            </a:r>
            <a:r>
              <a:rPr lang="zh-TW" altLang="zh-TW" dirty="0">
                <a:effectLst/>
              </a:rPr>
              <a:t>社群行銷</a:t>
            </a:r>
            <a:endParaRPr lang="zh-TW" altLang="en-US" dirty="0"/>
          </a:p>
        </p:txBody>
      </p:sp>
      <p:sp>
        <p:nvSpPr>
          <p:cNvPr id="3" name="內容版面配置區 2"/>
          <p:cNvSpPr>
            <a:spLocks noGrp="1"/>
          </p:cNvSpPr>
          <p:nvPr>
            <p:ph idx="1"/>
          </p:nvPr>
        </p:nvSpPr>
        <p:spPr/>
        <p:txBody>
          <a:bodyPr/>
          <a:lstStyle/>
          <a:p>
            <a:r>
              <a:rPr lang="zh-TW" altLang="zh-TW" dirty="0"/>
              <a:t>首先，社群可作為企業與產品資訊宣傳的管道，透過社群的訊息發布與互動，讓消費者對企業或產品有更深入的了解。第二、社群可作為企業維繫顧客關係的管道，讓顧客在社群中提供建議，或回應顧客的意見，以適時解決顧客的問題，或是處理其不滿的情緒。第三、社群可從事行銷推廣活動，以吸引消費者前來</a:t>
            </a:r>
            <a:r>
              <a:rPr lang="zh-TW" altLang="zh-TW" dirty="0" smtClean="0"/>
              <a:t>。</a:t>
            </a:r>
            <a:endParaRPr lang="zh-TW" altLang="en-US" dirty="0"/>
          </a:p>
        </p:txBody>
      </p:sp>
    </p:spTree>
    <p:extLst>
      <p:ext uri="{BB962C8B-B14F-4D97-AF65-F5344CB8AC3E}">
        <p14:creationId xmlns:p14="http://schemas.microsoft.com/office/powerpoint/2010/main" val="189291939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11.7  </a:t>
            </a:r>
            <a:r>
              <a:rPr lang="zh-TW" altLang="zh-TW" dirty="0">
                <a:effectLst/>
              </a:rPr>
              <a:t>病毒行銷</a:t>
            </a:r>
            <a:endParaRPr lang="zh-TW" altLang="en-US" dirty="0"/>
          </a:p>
        </p:txBody>
      </p:sp>
      <p:sp>
        <p:nvSpPr>
          <p:cNvPr id="3" name="內容版面配置區 2"/>
          <p:cNvSpPr>
            <a:spLocks noGrp="1"/>
          </p:cNvSpPr>
          <p:nvPr>
            <p:ph idx="1"/>
          </p:nvPr>
        </p:nvSpPr>
        <p:spPr/>
        <p:txBody>
          <a:bodyPr/>
          <a:lstStyle/>
          <a:p>
            <a:r>
              <a:rPr lang="zh-TW" altLang="zh-TW" dirty="0"/>
              <a:t>由於網路的連結無遠弗屆，行銷的訊息可以如同病毒般在網路上被快速散布。早期的病毒行銷主要利用電子郵件，發送消費者有興趣的資訊或優惠，收到的人基於好東西要和好朋友分享的心情，將信件轉寄給自己通訊錄中的親友，進而達到傳播的效果</a:t>
            </a:r>
            <a:r>
              <a:rPr lang="zh-TW" altLang="zh-TW" dirty="0" smtClean="0"/>
              <a:t>。</a:t>
            </a:r>
            <a:endParaRPr lang="zh-TW" altLang="en-US" dirty="0"/>
          </a:p>
        </p:txBody>
      </p:sp>
    </p:spTree>
    <p:extLst>
      <p:ext uri="{BB962C8B-B14F-4D97-AF65-F5344CB8AC3E}">
        <p14:creationId xmlns:p14="http://schemas.microsoft.com/office/powerpoint/2010/main" val="189291939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11.8  </a:t>
            </a:r>
            <a:r>
              <a:rPr lang="zh-TW" altLang="zh-TW" dirty="0">
                <a:effectLst/>
              </a:rPr>
              <a:t>聯盟行銷</a:t>
            </a:r>
            <a:endParaRPr lang="zh-TW" altLang="en-US" dirty="0"/>
          </a:p>
        </p:txBody>
      </p:sp>
      <p:sp>
        <p:nvSpPr>
          <p:cNvPr id="3" name="內容版面配置區 2"/>
          <p:cNvSpPr>
            <a:spLocks noGrp="1"/>
          </p:cNvSpPr>
          <p:nvPr>
            <p:ph idx="1"/>
          </p:nvPr>
        </p:nvSpPr>
        <p:spPr/>
        <p:txBody>
          <a:bodyPr/>
          <a:lstStyle/>
          <a:p>
            <a:r>
              <a:rPr lang="zh-TW" altLang="zh-TW" dirty="0">
                <a:solidFill>
                  <a:srgbClr val="003300"/>
                </a:solidFill>
              </a:rPr>
              <a:t>聯盟行銷</a:t>
            </a:r>
            <a:r>
              <a:rPr lang="en-US" altLang="zh-TW" dirty="0">
                <a:solidFill>
                  <a:srgbClr val="003300"/>
                </a:solidFill>
              </a:rPr>
              <a:t> (affiliate marketing) </a:t>
            </a:r>
            <a:r>
              <a:rPr lang="zh-TW" altLang="zh-TW" dirty="0"/>
              <a:t>是指透過與其他的企業或個人結盟，以分享連結的方式，達到行銷的目的</a:t>
            </a:r>
            <a:r>
              <a:rPr lang="zh-TW" altLang="zh-TW" dirty="0" smtClean="0"/>
              <a:t>。</a:t>
            </a:r>
            <a:endParaRPr lang="en-US" altLang="zh-TW" dirty="0"/>
          </a:p>
          <a:p>
            <a:r>
              <a:rPr lang="zh-TW" altLang="zh-TW" dirty="0"/>
              <a:t>使用者參與聯盟後，選擇商品，將商品連結透過自己的管道分享給親友，只要親友透過此連結，購買了商品，使用者便能夠領取一定成數的回饋金</a:t>
            </a:r>
            <a:r>
              <a:rPr lang="zh-TW" altLang="zh-TW" dirty="0" smtClean="0"/>
              <a:t>。</a:t>
            </a:r>
            <a:endParaRPr lang="zh-TW" alt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3" y="3284984"/>
            <a:ext cx="5760641" cy="310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358030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11.8  </a:t>
            </a:r>
            <a:r>
              <a:rPr lang="zh-TW" altLang="zh-TW" dirty="0">
                <a:effectLst/>
              </a:rPr>
              <a:t>聯盟行銷</a:t>
            </a:r>
            <a:endParaRPr lang="zh-TW" altLang="en-US" dirty="0"/>
          </a:p>
        </p:txBody>
      </p:sp>
      <p:sp>
        <p:nvSpPr>
          <p:cNvPr id="3" name="內容版面配置區 2"/>
          <p:cNvSpPr>
            <a:spLocks noGrp="1"/>
          </p:cNvSpPr>
          <p:nvPr>
            <p:ph idx="1"/>
          </p:nvPr>
        </p:nvSpPr>
        <p:spPr/>
        <p:txBody>
          <a:bodyPr/>
          <a:lstStyle/>
          <a:p>
            <a:r>
              <a:rPr lang="zh-TW" altLang="zh-TW" dirty="0"/>
              <a:t>聯盟行銷的方式並非電子商務時代新興的行銷方式</a:t>
            </a:r>
            <a:r>
              <a:rPr lang="zh-TW" altLang="zh-TW" dirty="0" smtClean="0"/>
              <a:t>。</a:t>
            </a:r>
            <a:endParaRPr lang="zh-TW" alt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700807"/>
            <a:ext cx="6696744" cy="4426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45194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2800" dirty="0">
                <a:solidFill>
                  <a:srgbClr val="660066"/>
                </a:solidFill>
              </a:rPr>
              <a:t>11.1.2</a:t>
            </a:r>
            <a:r>
              <a:rPr lang="zh-TW" altLang="en-US" sz="2800" dirty="0">
                <a:solidFill>
                  <a:srgbClr val="660066"/>
                </a:solidFill>
              </a:rPr>
              <a:t>  </a:t>
            </a:r>
            <a:r>
              <a:rPr lang="zh-TW" altLang="zh-TW" sz="2800" dirty="0">
                <a:solidFill>
                  <a:srgbClr val="660066"/>
                </a:solidFill>
                <a:effectLst/>
              </a:rPr>
              <a:t>行銷的</a:t>
            </a:r>
            <a:r>
              <a:rPr lang="en-US" altLang="zh-TW" sz="2800" dirty="0">
                <a:solidFill>
                  <a:srgbClr val="660066"/>
                </a:solidFill>
                <a:effectLst/>
              </a:rPr>
              <a:t>4P</a:t>
            </a:r>
            <a:r>
              <a:rPr lang="zh-TW" altLang="zh-TW" sz="2800" dirty="0">
                <a:solidFill>
                  <a:srgbClr val="660066"/>
                </a:solidFill>
                <a:effectLst/>
              </a:rPr>
              <a:t>與</a:t>
            </a:r>
            <a:r>
              <a:rPr lang="en-US" altLang="zh-TW" sz="2800" dirty="0">
                <a:solidFill>
                  <a:srgbClr val="660066"/>
                </a:solidFill>
                <a:effectLst/>
              </a:rPr>
              <a:t>4C</a:t>
            </a:r>
            <a:endParaRPr lang="zh-TW" altLang="en-US" sz="2800" dirty="0"/>
          </a:p>
        </p:txBody>
      </p:sp>
      <p:sp>
        <p:nvSpPr>
          <p:cNvPr id="3" name="內容版面配置區 2"/>
          <p:cNvSpPr>
            <a:spLocks noGrp="1"/>
          </p:cNvSpPr>
          <p:nvPr>
            <p:ph idx="1"/>
          </p:nvPr>
        </p:nvSpPr>
        <p:spPr/>
        <p:txBody>
          <a:bodyPr/>
          <a:lstStyle/>
          <a:p>
            <a:pPr marL="648000" lvl="1" indent="-288000">
              <a:buClr>
                <a:srgbClr val="000066"/>
              </a:buClr>
              <a:buFont typeface="+mj-lt"/>
              <a:buAutoNum type="arabicPeriod"/>
            </a:pPr>
            <a:r>
              <a:rPr lang="zh-TW" altLang="zh-TW" b="1" dirty="0">
                <a:solidFill>
                  <a:srgbClr val="000066"/>
                </a:solidFill>
              </a:rPr>
              <a:t>便利品 </a:t>
            </a:r>
            <a:r>
              <a:rPr lang="en-US" altLang="zh-TW" b="1" dirty="0">
                <a:solidFill>
                  <a:srgbClr val="000066"/>
                </a:solidFill>
              </a:rPr>
              <a:t>(Convenience Goods)</a:t>
            </a:r>
            <a:r>
              <a:rPr lang="zh-TW" altLang="zh-TW" b="1" dirty="0" smtClean="0">
                <a:solidFill>
                  <a:srgbClr val="000066"/>
                </a:solidFill>
              </a:rPr>
              <a:t>：</a:t>
            </a:r>
            <a:r>
              <a:rPr lang="zh-TW" altLang="zh-TW" dirty="0"/>
              <a:t>係指消費者經常購買，購買時通常以便利性為訴求的產品</a:t>
            </a:r>
            <a:r>
              <a:rPr lang="zh-TW" altLang="zh-TW" dirty="0" smtClean="0"/>
              <a:t>。</a:t>
            </a:r>
            <a:endParaRPr lang="en-US" altLang="zh-TW" dirty="0"/>
          </a:p>
          <a:p>
            <a:pPr marL="648000" lvl="1" indent="-288000">
              <a:buClr>
                <a:srgbClr val="000066"/>
              </a:buClr>
              <a:buFont typeface="+mj-lt"/>
              <a:buAutoNum type="arabicPeriod"/>
            </a:pPr>
            <a:r>
              <a:rPr lang="zh-TW" altLang="zh-TW" b="1" dirty="0">
                <a:solidFill>
                  <a:srgbClr val="000066"/>
                </a:solidFill>
              </a:rPr>
              <a:t>選購品 </a:t>
            </a:r>
            <a:r>
              <a:rPr lang="en-US" altLang="zh-TW" b="1" dirty="0">
                <a:solidFill>
                  <a:srgbClr val="000066"/>
                </a:solidFill>
              </a:rPr>
              <a:t>(Shopping Goods)</a:t>
            </a:r>
            <a:r>
              <a:rPr lang="zh-TW" altLang="zh-TW" b="1" dirty="0" smtClean="0">
                <a:solidFill>
                  <a:srgbClr val="000066"/>
                </a:solidFill>
              </a:rPr>
              <a:t>：</a:t>
            </a:r>
            <a:r>
              <a:rPr lang="zh-TW" altLang="zh-TW" dirty="0"/>
              <a:t>係指消費者必須經過反覆比較才能做購買決策的產品</a:t>
            </a:r>
            <a:r>
              <a:rPr lang="zh-TW" altLang="zh-TW" dirty="0" smtClean="0"/>
              <a:t>。</a:t>
            </a:r>
            <a:endParaRPr lang="en-US" altLang="zh-TW" dirty="0"/>
          </a:p>
          <a:p>
            <a:pPr marL="648000" lvl="1" indent="-288000">
              <a:buClr>
                <a:srgbClr val="000066"/>
              </a:buClr>
              <a:buFont typeface="+mj-lt"/>
              <a:buAutoNum type="arabicPeriod"/>
            </a:pPr>
            <a:r>
              <a:rPr lang="zh-TW" altLang="zh-TW" b="1" dirty="0">
                <a:solidFill>
                  <a:srgbClr val="000066"/>
                </a:solidFill>
              </a:rPr>
              <a:t>特殊品 </a:t>
            </a:r>
            <a:r>
              <a:rPr lang="en-US" altLang="zh-TW" b="1" dirty="0">
                <a:solidFill>
                  <a:srgbClr val="000066"/>
                </a:solidFill>
              </a:rPr>
              <a:t>(Special Goods)</a:t>
            </a:r>
            <a:r>
              <a:rPr lang="zh-TW" altLang="zh-TW" b="1" dirty="0" smtClean="0">
                <a:solidFill>
                  <a:srgbClr val="000066"/>
                </a:solidFill>
              </a:rPr>
              <a:t>：</a:t>
            </a:r>
            <a:r>
              <a:rPr lang="zh-TW" altLang="zh-TW" dirty="0"/>
              <a:t>係指一些有特殊品牌或功能的產品，消費者通常會因為特定的偏好或需求，而願意多花額外的時間及金錢去購買這類商品</a:t>
            </a:r>
            <a:r>
              <a:rPr lang="zh-TW" altLang="zh-TW" dirty="0" smtClean="0"/>
              <a:t>。</a:t>
            </a:r>
            <a:endParaRPr lang="en-US" altLang="zh-TW" dirty="0"/>
          </a:p>
          <a:p>
            <a:pPr marL="648000" lvl="1" indent="-288000">
              <a:buClr>
                <a:srgbClr val="000066"/>
              </a:buClr>
              <a:buFont typeface="+mj-lt"/>
              <a:buAutoNum type="arabicPeriod"/>
            </a:pPr>
            <a:r>
              <a:rPr lang="zh-TW" altLang="zh-TW" b="1" dirty="0">
                <a:solidFill>
                  <a:srgbClr val="000066"/>
                </a:solidFill>
              </a:rPr>
              <a:t>冷門品 </a:t>
            </a:r>
            <a:r>
              <a:rPr lang="en-US" altLang="zh-TW" b="1" dirty="0">
                <a:solidFill>
                  <a:srgbClr val="000066"/>
                </a:solidFill>
              </a:rPr>
              <a:t>(Unsought Goods)</a:t>
            </a:r>
            <a:r>
              <a:rPr lang="zh-TW" altLang="zh-TW" b="1" dirty="0" smtClean="0">
                <a:solidFill>
                  <a:srgbClr val="000066"/>
                </a:solidFill>
              </a:rPr>
              <a:t>：</a:t>
            </a:r>
            <a:r>
              <a:rPr lang="zh-TW" altLang="zh-TW" dirty="0"/>
              <a:t>係指消費者沒聽過，或是雖然聽過，但是沒有興趣的產品</a:t>
            </a:r>
            <a:r>
              <a:rPr lang="zh-TW" altLang="zh-TW" dirty="0" smtClean="0"/>
              <a:t>。</a:t>
            </a:r>
            <a:endParaRPr lang="zh-TW" altLang="en-US" dirty="0"/>
          </a:p>
        </p:txBody>
      </p:sp>
    </p:spTree>
    <p:extLst>
      <p:ext uri="{BB962C8B-B14F-4D97-AF65-F5344CB8AC3E}">
        <p14:creationId xmlns:p14="http://schemas.microsoft.com/office/powerpoint/2010/main" val="45278701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11.8  </a:t>
            </a:r>
            <a:r>
              <a:rPr lang="zh-TW" altLang="zh-TW" dirty="0">
                <a:effectLst/>
              </a:rPr>
              <a:t>聯盟行銷</a:t>
            </a:r>
            <a:endParaRPr lang="zh-TW" altLang="en-US" dirty="0"/>
          </a:p>
        </p:txBody>
      </p:sp>
      <p:sp>
        <p:nvSpPr>
          <p:cNvPr id="3" name="內容版面配置區 2"/>
          <p:cNvSpPr>
            <a:spLocks noGrp="1"/>
          </p:cNvSpPr>
          <p:nvPr>
            <p:ph idx="1"/>
          </p:nvPr>
        </p:nvSpPr>
        <p:spPr/>
        <p:txBody>
          <a:bodyPr/>
          <a:lstStyle/>
          <a:p>
            <a:r>
              <a:rPr lang="zh-TW" altLang="zh-TW" dirty="0"/>
              <a:t>讀者們可以發現，聯盟行銷與推薦行銷是非常相似的概念，都是希望透過使用者的分享，以達到行銷的目的。兩者最大的差別在於推薦行銷強調推薦者本身是使用者，藉由推薦者本身使用的正向經驗與影響力，獲得其親友的信任，來達到行銷的目的</a:t>
            </a:r>
            <a:r>
              <a:rPr lang="zh-TW" altLang="zh-TW" dirty="0" smtClean="0"/>
              <a:t>。</a:t>
            </a:r>
            <a:endParaRPr lang="zh-TW" altLang="en-US" dirty="0"/>
          </a:p>
        </p:txBody>
      </p:sp>
    </p:spTree>
    <p:extLst>
      <p:ext uri="{BB962C8B-B14F-4D97-AF65-F5344CB8AC3E}">
        <p14:creationId xmlns:p14="http://schemas.microsoft.com/office/powerpoint/2010/main" val="405451942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11.9  </a:t>
            </a:r>
            <a:r>
              <a:rPr lang="zh-TW" altLang="zh-TW" dirty="0">
                <a:effectLst/>
              </a:rPr>
              <a:t>置入式行銷</a:t>
            </a:r>
            <a:endParaRPr lang="zh-TW" altLang="en-US" dirty="0"/>
          </a:p>
        </p:txBody>
      </p:sp>
      <p:sp>
        <p:nvSpPr>
          <p:cNvPr id="3" name="內容版面配置區 2"/>
          <p:cNvSpPr>
            <a:spLocks noGrp="1"/>
          </p:cNvSpPr>
          <p:nvPr>
            <p:ph idx="1"/>
          </p:nvPr>
        </p:nvSpPr>
        <p:spPr/>
        <p:txBody>
          <a:bodyPr/>
          <a:lstStyle/>
          <a:p>
            <a:r>
              <a:rPr lang="zh-TW" altLang="zh-TW" dirty="0">
                <a:solidFill>
                  <a:srgbClr val="003300"/>
                </a:solidFill>
              </a:rPr>
              <a:t>置入式行銷</a:t>
            </a:r>
            <a:r>
              <a:rPr lang="en-US" altLang="zh-TW" dirty="0">
                <a:solidFill>
                  <a:srgbClr val="003300"/>
                </a:solidFill>
              </a:rPr>
              <a:t> (placement marketing) </a:t>
            </a:r>
            <a:r>
              <a:rPr lang="zh-TW" altLang="zh-TW" dirty="0"/>
              <a:t>的由來已久，是指將產品或服務的訊息，巧妙地結合在既存的媒體版面中，在閱聽眾沒有察覺的情況下，將訊息傳遞給消費者</a:t>
            </a:r>
            <a:r>
              <a:rPr lang="zh-TW" altLang="zh-TW" dirty="0" smtClean="0"/>
              <a:t>。</a:t>
            </a:r>
            <a:endParaRPr lang="en-US" altLang="zh-TW" dirty="0"/>
          </a:p>
          <a:p>
            <a:r>
              <a:rPr lang="zh-TW" altLang="zh-TW" dirty="0"/>
              <a:t>除了電視、電影外，另一種常見的置入式行銷方式則是</a:t>
            </a:r>
            <a:r>
              <a:rPr lang="zh-TW" altLang="zh-TW" dirty="0">
                <a:solidFill>
                  <a:srgbClr val="003300"/>
                </a:solidFill>
              </a:rPr>
              <a:t>遊戲置入式廣告</a:t>
            </a:r>
            <a:r>
              <a:rPr lang="en-US" altLang="zh-TW" dirty="0">
                <a:solidFill>
                  <a:srgbClr val="003300"/>
                </a:solidFill>
              </a:rPr>
              <a:t> (in-game advertising)</a:t>
            </a:r>
            <a:r>
              <a:rPr lang="zh-TW" altLang="zh-TW" dirty="0"/>
              <a:t>，由於遊戲人口眾多，使得遊戲內廣告成為兵家必爭之地。除了企業想與遊戲結合進行行銷活動，科技廠商也研發各類遊戲內置入廣告的方式，包括微軟與</a:t>
            </a:r>
            <a:r>
              <a:rPr lang="en-US" altLang="zh-TW" dirty="0"/>
              <a:t>Google</a:t>
            </a:r>
            <a:r>
              <a:rPr lang="zh-TW" altLang="zh-TW" dirty="0"/>
              <a:t>都陸續參與遊戲置入廣告的經營</a:t>
            </a:r>
            <a:r>
              <a:rPr lang="zh-TW" altLang="zh-TW" dirty="0" smtClean="0"/>
              <a:t>。</a:t>
            </a:r>
            <a:endParaRPr lang="en-US" altLang="zh-TW" dirty="0"/>
          </a:p>
        </p:txBody>
      </p:sp>
    </p:spTree>
    <p:extLst>
      <p:ext uri="{BB962C8B-B14F-4D97-AF65-F5344CB8AC3E}">
        <p14:creationId xmlns:p14="http://schemas.microsoft.com/office/powerpoint/2010/main" val="405451942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11.9  </a:t>
            </a:r>
            <a:r>
              <a:rPr lang="zh-TW" altLang="zh-TW" dirty="0">
                <a:effectLst/>
              </a:rPr>
              <a:t>置入式行銷</a:t>
            </a:r>
            <a:endParaRPr lang="zh-TW" altLang="en-US" dirty="0"/>
          </a:p>
        </p:txBody>
      </p:sp>
      <p:sp>
        <p:nvSpPr>
          <p:cNvPr id="3" name="內容版面配置區 2"/>
          <p:cNvSpPr>
            <a:spLocks noGrp="1"/>
          </p:cNvSpPr>
          <p:nvPr>
            <p:ph idx="1"/>
          </p:nvPr>
        </p:nvSpPr>
        <p:spPr/>
        <p:txBody>
          <a:bodyPr/>
          <a:lstStyle/>
          <a:p>
            <a:r>
              <a:rPr lang="zh-TW" altLang="zh-TW" dirty="0"/>
              <a:t>遊戲置入式廣告除了以靜態方式呈現，廠商也開發出了動態的廣告型式。</a:t>
            </a:r>
            <a:endParaRPr lang="zh-TW" altLang="en-US" dirty="0"/>
          </a:p>
          <a:p>
            <a:endParaRPr lang="zh-TW" alt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2440" y="2294964"/>
            <a:ext cx="3409560" cy="3213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2294964"/>
            <a:ext cx="3456384" cy="3222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725058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11.10  </a:t>
            </a:r>
            <a:r>
              <a:rPr lang="zh-TW" altLang="zh-TW" dirty="0">
                <a:effectLst/>
              </a:rPr>
              <a:t>遊戲化</a:t>
            </a:r>
            <a:endParaRPr lang="zh-TW" altLang="en-US" dirty="0"/>
          </a:p>
        </p:txBody>
      </p:sp>
      <p:sp>
        <p:nvSpPr>
          <p:cNvPr id="3" name="內容版面配置區 2"/>
          <p:cNvSpPr>
            <a:spLocks noGrp="1"/>
          </p:cNvSpPr>
          <p:nvPr>
            <p:ph idx="1"/>
          </p:nvPr>
        </p:nvSpPr>
        <p:spPr/>
        <p:txBody>
          <a:bodyPr/>
          <a:lstStyle/>
          <a:p>
            <a:r>
              <a:rPr lang="zh-TW" altLang="zh-TW" dirty="0"/>
              <a:t>隨著資訊科技的應用愈來愈廣泛，行銷溝通的方式也不斷地推陳出新。遊戲具有提高使用者黏著度，以及強化體驗並加深品牌印象的效果，因此愈來愈多企業在行銷活動中加入遊戲的元素</a:t>
            </a:r>
            <a:r>
              <a:rPr lang="zh-TW" altLang="zh-TW" dirty="0" smtClean="0"/>
              <a:t>。</a:t>
            </a:r>
            <a:endParaRPr lang="en-US" altLang="zh-TW" dirty="0"/>
          </a:p>
          <a:p>
            <a:r>
              <a:rPr lang="zh-TW" altLang="zh-TW" dirty="0"/>
              <a:t>由於資訊來自於使用者的分享，因此鼓勵的機制也就相當重要</a:t>
            </a:r>
            <a:r>
              <a:rPr lang="zh-TW" altLang="zh-TW" dirty="0" smtClean="0"/>
              <a:t>。</a:t>
            </a:r>
            <a:endParaRPr lang="en-US" altLang="zh-TW" dirty="0"/>
          </a:p>
          <a:p>
            <a:r>
              <a:rPr lang="zh-TW" altLang="zh-TW" dirty="0"/>
              <a:t>遊戲化設計不僅讓社群活動更加活躍，搭配其他社群平臺，如</a:t>
            </a:r>
            <a:r>
              <a:rPr lang="en-US" altLang="zh-TW" dirty="0"/>
              <a:t>Twitter</a:t>
            </a:r>
            <a:r>
              <a:rPr lang="zh-TW" altLang="zh-TW" dirty="0"/>
              <a:t>，使用者得以與自己信任的社群成員分享資訊，也提高了平臺的可信度</a:t>
            </a:r>
            <a:r>
              <a:rPr lang="zh-TW" altLang="zh-TW" dirty="0" smtClean="0"/>
              <a:t>。</a:t>
            </a:r>
            <a:endParaRPr lang="en-US" altLang="zh-TW" dirty="0"/>
          </a:p>
          <a:p>
            <a:r>
              <a:rPr lang="zh-TW" altLang="zh-TW" dirty="0"/>
              <a:t>從上述的案例可以發現，</a:t>
            </a:r>
            <a:r>
              <a:rPr lang="zh-TW" altLang="zh-TW" dirty="0">
                <a:solidFill>
                  <a:srgbClr val="003300"/>
                </a:solidFill>
              </a:rPr>
              <a:t>遊戲化</a:t>
            </a:r>
            <a:r>
              <a:rPr lang="en-US" altLang="zh-TW" dirty="0">
                <a:solidFill>
                  <a:srgbClr val="003300"/>
                </a:solidFill>
              </a:rPr>
              <a:t> (</a:t>
            </a:r>
            <a:r>
              <a:rPr lang="en-US" altLang="zh-TW" dirty="0" err="1">
                <a:solidFill>
                  <a:srgbClr val="003300"/>
                </a:solidFill>
              </a:rPr>
              <a:t>Gamification</a:t>
            </a:r>
            <a:r>
              <a:rPr lang="en-US" altLang="zh-TW" dirty="0">
                <a:solidFill>
                  <a:srgbClr val="003300"/>
                </a:solidFill>
              </a:rPr>
              <a:t>) </a:t>
            </a:r>
            <a:r>
              <a:rPr lang="zh-TW" altLang="zh-TW" dirty="0"/>
              <a:t>的核心並不是遊戲，而是透過遊戲機制的設計，增加企業與消費者間互動的趣味性</a:t>
            </a:r>
            <a:r>
              <a:rPr lang="zh-TW" altLang="zh-TW" dirty="0" smtClean="0"/>
              <a:t>。</a:t>
            </a:r>
            <a:endParaRPr lang="zh-TW" altLang="en-US" dirty="0"/>
          </a:p>
        </p:txBody>
      </p:sp>
    </p:spTree>
    <p:extLst>
      <p:ext uri="{BB962C8B-B14F-4D97-AF65-F5344CB8AC3E}">
        <p14:creationId xmlns:p14="http://schemas.microsoft.com/office/powerpoint/2010/main" val="167049218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11.10  </a:t>
            </a:r>
            <a:r>
              <a:rPr lang="zh-TW" altLang="zh-TW" dirty="0">
                <a:effectLst/>
              </a:rPr>
              <a:t>遊戲化</a:t>
            </a:r>
            <a:endParaRPr lang="zh-TW" altLang="en-US" dirty="0"/>
          </a:p>
        </p:txBody>
      </p:sp>
      <p:sp>
        <p:nvSpPr>
          <p:cNvPr id="4" name="內容版面配置區 3"/>
          <p:cNvSpPr>
            <a:spLocks noGrp="1"/>
          </p:cNvSpPr>
          <p:nvPr>
            <p:ph idx="1"/>
          </p:nvPr>
        </p:nvSpPr>
        <p:spPr/>
        <p:txBody>
          <a:bodyPr/>
          <a:lstStyle/>
          <a:p>
            <a:endParaRPr lang="zh-TW" altLang="en-US"/>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980728"/>
            <a:ext cx="6178370"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464479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11.11</a:t>
            </a:r>
            <a:r>
              <a:rPr lang="en-US" altLang="zh-TW" dirty="0" smtClean="0">
                <a:effectLst/>
              </a:rPr>
              <a:t>  </a:t>
            </a:r>
            <a:r>
              <a:rPr lang="zh-TW" altLang="zh-TW" dirty="0" smtClean="0">
                <a:effectLst/>
              </a:rPr>
              <a:t>搜尋引擎</a:t>
            </a:r>
            <a:r>
              <a:rPr lang="zh-TW" altLang="zh-TW" dirty="0">
                <a:effectLst/>
              </a:rPr>
              <a:t>最佳化與內容行銷</a:t>
            </a:r>
            <a:endParaRPr lang="zh-TW" altLang="en-US" dirty="0"/>
          </a:p>
        </p:txBody>
      </p:sp>
      <p:sp>
        <p:nvSpPr>
          <p:cNvPr id="3" name="內容版面配置區 2"/>
          <p:cNvSpPr>
            <a:spLocks noGrp="1"/>
          </p:cNvSpPr>
          <p:nvPr>
            <p:ph idx="1"/>
          </p:nvPr>
        </p:nvSpPr>
        <p:spPr/>
        <p:txBody>
          <a:bodyPr/>
          <a:lstStyle/>
          <a:p>
            <a:r>
              <a:rPr lang="zh-TW" altLang="zh-TW" dirty="0">
                <a:solidFill>
                  <a:srgbClr val="000066"/>
                </a:solidFill>
              </a:rPr>
              <a:t>搜尋引擎最佳化 </a:t>
            </a:r>
            <a:r>
              <a:rPr lang="en-US" altLang="zh-TW" dirty="0">
                <a:solidFill>
                  <a:srgbClr val="000066"/>
                </a:solidFill>
              </a:rPr>
              <a:t>(Search Engine Optimization, SEO) </a:t>
            </a:r>
            <a:r>
              <a:rPr lang="zh-TW" altLang="zh-TW" dirty="0">
                <a:solidFill>
                  <a:srgbClr val="000066"/>
                </a:solidFill>
              </a:rPr>
              <a:t>是一種利用搜尋引擎的運算規則來調整網站，以提高在搜尋結果中排名的</a:t>
            </a:r>
            <a:r>
              <a:rPr lang="zh-TW" altLang="zh-TW" dirty="0" smtClean="0">
                <a:solidFill>
                  <a:srgbClr val="000066"/>
                </a:solidFill>
              </a:rPr>
              <a:t>方法</a:t>
            </a:r>
            <a:r>
              <a:rPr lang="zh-TW" altLang="en-US" dirty="0" smtClean="0"/>
              <a:t>。</a:t>
            </a:r>
            <a:endParaRPr lang="en-US" altLang="zh-TW" dirty="0" smtClean="0"/>
          </a:p>
          <a:p>
            <a:r>
              <a:rPr lang="zh-TW" altLang="zh-TW" dirty="0">
                <a:solidFill>
                  <a:srgbClr val="003300"/>
                </a:solidFill>
              </a:rPr>
              <a:t>內容行銷 </a:t>
            </a:r>
            <a:r>
              <a:rPr lang="en-US" altLang="zh-TW" dirty="0">
                <a:solidFill>
                  <a:srgbClr val="003300"/>
                </a:solidFill>
              </a:rPr>
              <a:t>(Content Marketing</a:t>
            </a:r>
            <a:r>
              <a:rPr lang="en-US" altLang="zh-TW" dirty="0" smtClean="0">
                <a:solidFill>
                  <a:srgbClr val="003300"/>
                </a:solidFill>
              </a:rPr>
              <a:t>)</a:t>
            </a:r>
            <a:r>
              <a:rPr lang="zh-TW" altLang="en-US" dirty="0" smtClean="0"/>
              <a:t>　</a:t>
            </a:r>
            <a:r>
              <a:rPr lang="zh-TW" altLang="zh-TW" dirty="0" smtClean="0"/>
              <a:t>過去</a:t>
            </a:r>
            <a:r>
              <a:rPr lang="zh-TW" altLang="zh-TW" dirty="0"/>
              <a:t>企業為了提高營收，不論是網站或社群的經營，總是以銷售為導向。但為了建立與消費者間更穩定長期的關係，網站內容不再侷限於產品知識，同時也包括了更多元完整的周邊相關知識。消費者因為對知識的喜好與信任，轉移成為對企業的認同與信任。</a:t>
            </a:r>
            <a:endParaRPr lang="zh-TW" altLang="en-US" dirty="0"/>
          </a:p>
        </p:txBody>
      </p:sp>
    </p:spTree>
    <p:extLst>
      <p:ext uri="{BB962C8B-B14F-4D97-AF65-F5344CB8AC3E}">
        <p14:creationId xmlns:p14="http://schemas.microsoft.com/office/powerpoint/2010/main" val="347267508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11.12  </a:t>
            </a:r>
            <a:r>
              <a:rPr lang="zh-TW" altLang="zh-TW" dirty="0">
                <a:effectLst/>
              </a:rPr>
              <a:t>結　論</a:t>
            </a:r>
            <a:endParaRPr lang="zh-TW" altLang="en-US" dirty="0"/>
          </a:p>
        </p:txBody>
      </p:sp>
      <p:sp>
        <p:nvSpPr>
          <p:cNvPr id="3" name="內容版面配置區 2"/>
          <p:cNvSpPr>
            <a:spLocks noGrp="1"/>
          </p:cNvSpPr>
          <p:nvPr>
            <p:ph idx="1"/>
          </p:nvPr>
        </p:nvSpPr>
        <p:spPr/>
        <p:txBody>
          <a:bodyPr/>
          <a:lstStyle/>
          <a:p>
            <a:r>
              <a:rPr lang="zh-TW" altLang="zh-TW" dirty="0"/>
              <a:t>數位行銷是電子商務時代相當重要的課題，網路從一開始被視為單純的廣告媒介，到現在已成為最具影響力的媒體。消費者從資訊的接受者，搖身一變成為訊息的製造與傳遞者，使得企業與消費者的關係產生了質變</a:t>
            </a:r>
            <a:r>
              <a:rPr lang="zh-TW" altLang="zh-TW" dirty="0" smtClean="0"/>
              <a:t>。</a:t>
            </a:r>
            <a:endParaRPr lang="en-US" altLang="zh-TW" dirty="0"/>
          </a:p>
          <a:p>
            <a:r>
              <a:rPr lang="zh-TW" altLang="zh-TW" dirty="0"/>
              <a:t>數位行銷可被應用在消費行為的任何階段。運用各種廣告與訊息傳遞途徑</a:t>
            </a:r>
            <a:r>
              <a:rPr lang="en-US" altLang="zh-TW" dirty="0"/>
              <a:t> ( </a:t>
            </a:r>
            <a:r>
              <a:rPr lang="zh-TW" altLang="zh-TW" dirty="0"/>
              <a:t>口碑</a:t>
            </a:r>
            <a:r>
              <a:rPr lang="en-US" altLang="zh-TW" dirty="0"/>
              <a:t> ) </a:t>
            </a:r>
            <a:r>
              <a:rPr lang="zh-TW" altLang="zh-TW" dirty="0"/>
              <a:t>以讓消費者獲得商品資訊，是以吸引消費者為目的，使其產生需求的重要活動</a:t>
            </a:r>
            <a:r>
              <a:rPr lang="zh-TW" altLang="zh-TW" dirty="0" smtClean="0"/>
              <a:t>。</a:t>
            </a:r>
            <a:endParaRPr lang="zh-TW" altLang="en-US" dirty="0"/>
          </a:p>
        </p:txBody>
      </p:sp>
    </p:spTree>
    <p:extLst>
      <p:ext uri="{BB962C8B-B14F-4D97-AF65-F5344CB8AC3E}">
        <p14:creationId xmlns:p14="http://schemas.microsoft.com/office/powerpoint/2010/main" val="64464479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5538" y="1985963"/>
            <a:ext cx="4352925" cy="288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sp>
        <p:nvSpPr>
          <p:cNvPr id="5" name="Freeform 12"/>
          <p:cNvSpPr>
            <a:spLocks/>
          </p:cNvSpPr>
          <p:nvPr/>
        </p:nvSpPr>
        <p:spPr bwMode="auto">
          <a:xfrm>
            <a:off x="0" y="5870877"/>
            <a:ext cx="9144000" cy="988713"/>
          </a:xfrm>
          <a:custGeom>
            <a:avLst/>
            <a:gdLst>
              <a:gd name="T0" fmla="*/ 11520 w 11520"/>
              <a:gd name="T1" fmla="*/ 0 h 933"/>
              <a:gd name="T2" fmla="*/ 0 w 11520"/>
              <a:gd name="T3" fmla="*/ 507 h 933"/>
              <a:gd name="T4" fmla="*/ 0 w 11520"/>
              <a:gd name="T5" fmla="*/ 933 h 933"/>
              <a:gd name="T6" fmla="*/ 11520 w 11520"/>
              <a:gd name="T7" fmla="*/ 933 h 933"/>
              <a:gd name="T8" fmla="*/ 11520 w 11520"/>
              <a:gd name="T9" fmla="*/ 0 h 933"/>
            </a:gdLst>
            <a:ahLst/>
            <a:cxnLst>
              <a:cxn ang="0">
                <a:pos x="T0" y="T1"/>
              </a:cxn>
              <a:cxn ang="0">
                <a:pos x="T2" y="T3"/>
              </a:cxn>
              <a:cxn ang="0">
                <a:pos x="T4" y="T5"/>
              </a:cxn>
              <a:cxn ang="0">
                <a:pos x="T6" y="T7"/>
              </a:cxn>
              <a:cxn ang="0">
                <a:pos x="T8" y="T9"/>
              </a:cxn>
            </a:cxnLst>
            <a:rect l="0" t="0" r="r" b="b"/>
            <a:pathLst>
              <a:path w="11520" h="933">
                <a:moveTo>
                  <a:pt x="11520" y="0"/>
                </a:moveTo>
                <a:lnTo>
                  <a:pt x="0" y="507"/>
                </a:lnTo>
                <a:lnTo>
                  <a:pt x="0" y="933"/>
                </a:lnTo>
                <a:lnTo>
                  <a:pt x="11520" y="933"/>
                </a:lnTo>
                <a:lnTo>
                  <a:pt x="11520" y="0"/>
                </a:lnTo>
                <a:close/>
              </a:path>
            </a:pathLst>
          </a:custGeom>
          <a:solidFill>
            <a:srgbClr val="F3BC21"/>
          </a:solidFill>
          <a:ln>
            <a:noFill/>
          </a:ln>
          <a:extLst/>
        </p:spPr>
        <p:txBody>
          <a:bodyPr vert="horz" wrap="square" lIns="91440" tIns="45720" rIns="91440" bIns="45720" numCol="1" anchor="t" anchorCtr="0" compatLnSpc="1">
            <a:prstTxWarp prst="textNoShape">
              <a:avLst/>
            </a:prstTxWarp>
          </a:bodyPr>
          <a:lstStyle/>
          <a:p>
            <a:endParaRPr lang="en-US"/>
          </a:p>
        </p:txBody>
      </p:sp>
      <p:grpSp>
        <p:nvGrpSpPr>
          <p:cNvPr id="6" name="Group 4"/>
          <p:cNvGrpSpPr>
            <a:grpSpLocks noChangeAspect="1"/>
          </p:cNvGrpSpPr>
          <p:nvPr/>
        </p:nvGrpSpPr>
        <p:grpSpPr bwMode="auto">
          <a:xfrm>
            <a:off x="6815519" y="114489"/>
            <a:ext cx="2076961" cy="794231"/>
            <a:chOff x="2474" y="1891"/>
            <a:chExt cx="1681" cy="482"/>
          </a:xfrm>
        </p:grpSpPr>
        <p:sp>
          <p:nvSpPr>
            <p:cNvPr id="7" name="Freeform 6"/>
            <p:cNvSpPr>
              <a:spLocks/>
            </p:cNvSpPr>
            <p:nvPr userDrawn="1"/>
          </p:nvSpPr>
          <p:spPr bwMode="auto">
            <a:xfrm>
              <a:off x="3074" y="1891"/>
              <a:ext cx="482" cy="482"/>
            </a:xfrm>
            <a:custGeom>
              <a:avLst/>
              <a:gdLst>
                <a:gd name="T0" fmla="*/ 963 w 964"/>
                <a:gd name="T1" fmla="*/ 507 h 964"/>
                <a:gd name="T2" fmla="*/ 954 w 964"/>
                <a:gd name="T3" fmla="*/ 579 h 964"/>
                <a:gd name="T4" fmla="*/ 934 w 964"/>
                <a:gd name="T5" fmla="*/ 647 h 964"/>
                <a:gd name="T6" fmla="*/ 906 w 964"/>
                <a:gd name="T7" fmla="*/ 712 h 964"/>
                <a:gd name="T8" fmla="*/ 868 w 964"/>
                <a:gd name="T9" fmla="*/ 770 h 964"/>
                <a:gd name="T10" fmla="*/ 823 w 964"/>
                <a:gd name="T11" fmla="*/ 822 h 964"/>
                <a:gd name="T12" fmla="*/ 771 w 964"/>
                <a:gd name="T13" fmla="*/ 868 h 964"/>
                <a:gd name="T14" fmla="*/ 712 w 964"/>
                <a:gd name="T15" fmla="*/ 905 h 964"/>
                <a:gd name="T16" fmla="*/ 647 w 964"/>
                <a:gd name="T17" fmla="*/ 934 h 964"/>
                <a:gd name="T18" fmla="*/ 580 w 964"/>
                <a:gd name="T19" fmla="*/ 954 h 964"/>
                <a:gd name="T20" fmla="*/ 507 w 964"/>
                <a:gd name="T21" fmla="*/ 963 h 964"/>
                <a:gd name="T22" fmla="*/ 457 w 964"/>
                <a:gd name="T23" fmla="*/ 963 h 964"/>
                <a:gd name="T24" fmla="*/ 385 w 964"/>
                <a:gd name="T25" fmla="*/ 954 h 964"/>
                <a:gd name="T26" fmla="*/ 317 w 964"/>
                <a:gd name="T27" fmla="*/ 934 h 964"/>
                <a:gd name="T28" fmla="*/ 252 w 964"/>
                <a:gd name="T29" fmla="*/ 905 h 964"/>
                <a:gd name="T30" fmla="*/ 194 w 964"/>
                <a:gd name="T31" fmla="*/ 868 h 964"/>
                <a:gd name="T32" fmla="*/ 142 w 964"/>
                <a:gd name="T33" fmla="*/ 822 h 964"/>
                <a:gd name="T34" fmla="*/ 96 w 964"/>
                <a:gd name="T35" fmla="*/ 770 h 964"/>
                <a:gd name="T36" fmla="*/ 59 w 964"/>
                <a:gd name="T37" fmla="*/ 712 h 964"/>
                <a:gd name="T38" fmla="*/ 29 w 964"/>
                <a:gd name="T39" fmla="*/ 647 h 964"/>
                <a:gd name="T40" fmla="*/ 10 w 964"/>
                <a:gd name="T41" fmla="*/ 579 h 964"/>
                <a:gd name="T42" fmla="*/ 1 w 964"/>
                <a:gd name="T43" fmla="*/ 507 h 964"/>
                <a:gd name="T44" fmla="*/ 1 w 964"/>
                <a:gd name="T45" fmla="*/ 457 h 964"/>
                <a:gd name="T46" fmla="*/ 10 w 964"/>
                <a:gd name="T47" fmla="*/ 384 h 964"/>
                <a:gd name="T48" fmla="*/ 29 w 964"/>
                <a:gd name="T49" fmla="*/ 316 h 964"/>
                <a:gd name="T50" fmla="*/ 59 w 964"/>
                <a:gd name="T51" fmla="*/ 252 h 964"/>
                <a:gd name="T52" fmla="*/ 96 w 964"/>
                <a:gd name="T53" fmla="*/ 193 h 964"/>
                <a:gd name="T54" fmla="*/ 142 w 964"/>
                <a:gd name="T55" fmla="*/ 141 h 964"/>
                <a:gd name="T56" fmla="*/ 194 w 964"/>
                <a:gd name="T57" fmla="*/ 95 h 964"/>
                <a:gd name="T58" fmla="*/ 252 w 964"/>
                <a:gd name="T59" fmla="*/ 58 h 964"/>
                <a:gd name="T60" fmla="*/ 317 w 964"/>
                <a:gd name="T61" fmla="*/ 29 h 964"/>
                <a:gd name="T62" fmla="*/ 385 w 964"/>
                <a:gd name="T63" fmla="*/ 10 h 964"/>
                <a:gd name="T64" fmla="*/ 457 w 964"/>
                <a:gd name="T65" fmla="*/ 1 h 964"/>
                <a:gd name="T66" fmla="*/ 507 w 964"/>
                <a:gd name="T67" fmla="*/ 1 h 964"/>
                <a:gd name="T68" fmla="*/ 580 w 964"/>
                <a:gd name="T69" fmla="*/ 10 h 964"/>
                <a:gd name="T70" fmla="*/ 647 w 964"/>
                <a:gd name="T71" fmla="*/ 29 h 964"/>
                <a:gd name="T72" fmla="*/ 712 w 964"/>
                <a:gd name="T73" fmla="*/ 58 h 964"/>
                <a:gd name="T74" fmla="*/ 771 w 964"/>
                <a:gd name="T75" fmla="*/ 95 h 964"/>
                <a:gd name="T76" fmla="*/ 823 w 964"/>
                <a:gd name="T77" fmla="*/ 141 h 964"/>
                <a:gd name="T78" fmla="*/ 868 w 964"/>
                <a:gd name="T79" fmla="*/ 193 h 964"/>
                <a:gd name="T80" fmla="*/ 906 w 964"/>
                <a:gd name="T81" fmla="*/ 252 h 964"/>
                <a:gd name="T82" fmla="*/ 934 w 964"/>
                <a:gd name="T83" fmla="*/ 316 h 964"/>
                <a:gd name="T84" fmla="*/ 954 w 964"/>
                <a:gd name="T85" fmla="*/ 384 h 964"/>
                <a:gd name="T86" fmla="*/ 963 w 964"/>
                <a:gd name="T87" fmla="*/ 457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4" h="964">
                  <a:moveTo>
                    <a:pt x="964" y="482"/>
                  </a:moveTo>
                  <a:lnTo>
                    <a:pt x="964" y="482"/>
                  </a:lnTo>
                  <a:lnTo>
                    <a:pt x="963" y="507"/>
                  </a:lnTo>
                  <a:lnTo>
                    <a:pt x="961" y="531"/>
                  </a:lnTo>
                  <a:lnTo>
                    <a:pt x="959" y="555"/>
                  </a:lnTo>
                  <a:lnTo>
                    <a:pt x="954" y="579"/>
                  </a:lnTo>
                  <a:lnTo>
                    <a:pt x="948" y="602"/>
                  </a:lnTo>
                  <a:lnTo>
                    <a:pt x="942" y="625"/>
                  </a:lnTo>
                  <a:lnTo>
                    <a:pt x="934" y="647"/>
                  </a:lnTo>
                  <a:lnTo>
                    <a:pt x="926" y="669"/>
                  </a:lnTo>
                  <a:lnTo>
                    <a:pt x="916" y="691"/>
                  </a:lnTo>
                  <a:lnTo>
                    <a:pt x="906" y="712"/>
                  </a:lnTo>
                  <a:lnTo>
                    <a:pt x="894" y="731"/>
                  </a:lnTo>
                  <a:lnTo>
                    <a:pt x="881" y="751"/>
                  </a:lnTo>
                  <a:lnTo>
                    <a:pt x="868" y="770"/>
                  </a:lnTo>
                  <a:lnTo>
                    <a:pt x="854" y="789"/>
                  </a:lnTo>
                  <a:lnTo>
                    <a:pt x="839" y="806"/>
                  </a:lnTo>
                  <a:lnTo>
                    <a:pt x="823" y="822"/>
                  </a:lnTo>
                  <a:lnTo>
                    <a:pt x="806" y="838"/>
                  </a:lnTo>
                  <a:lnTo>
                    <a:pt x="788" y="853"/>
                  </a:lnTo>
                  <a:lnTo>
                    <a:pt x="771" y="868"/>
                  </a:lnTo>
                  <a:lnTo>
                    <a:pt x="751" y="881"/>
                  </a:lnTo>
                  <a:lnTo>
                    <a:pt x="732" y="894"/>
                  </a:lnTo>
                  <a:lnTo>
                    <a:pt x="712" y="905"/>
                  </a:lnTo>
                  <a:lnTo>
                    <a:pt x="691" y="917"/>
                  </a:lnTo>
                  <a:lnTo>
                    <a:pt x="669" y="926"/>
                  </a:lnTo>
                  <a:lnTo>
                    <a:pt x="647" y="934"/>
                  </a:lnTo>
                  <a:lnTo>
                    <a:pt x="626" y="942"/>
                  </a:lnTo>
                  <a:lnTo>
                    <a:pt x="603" y="949"/>
                  </a:lnTo>
                  <a:lnTo>
                    <a:pt x="580" y="954"/>
                  </a:lnTo>
                  <a:lnTo>
                    <a:pt x="555" y="958"/>
                  </a:lnTo>
                  <a:lnTo>
                    <a:pt x="531" y="962"/>
                  </a:lnTo>
                  <a:lnTo>
                    <a:pt x="507" y="963"/>
                  </a:lnTo>
                  <a:lnTo>
                    <a:pt x="482" y="964"/>
                  </a:lnTo>
                  <a:lnTo>
                    <a:pt x="482" y="964"/>
                  </a:lnTo>
                  <a:lnTo>
                    <a:pt x="457" y="963"/>
                  </a:lnTo>
                  <a:lnTo>
                    <a:pt x="433" y="962"/>
                  </a:lnTo>
                  <a:lnTo>
                    <a:pt x="409" y="958"/>
                  </a:lnTo>
                  <a:lnTo>
                    <a:pt x="385" y="954"/>
                  </a:lnTo>
                  <a:lnTo>
                    <a:pt x="362" y="949"/>
                  </a:lnTo>
                  <a:lnTo>
                    <a:pt x="339" y="942"/>
                  </a:lnTo>
                  <a:lnTo>
                    <a:pt x="317" y="934"/>
                  </a:lnTo>
                  <a:lnTo>
                    <a:pt x="295" y="926"/>
                  </a:lnTo>
                  <a:lnTo>
                    <a:pt x="273" y="917"/>
                  </a:lnTo>
                  <a:lnTo>
                    <a:pt x="252" y="905"/>
                  </a:lnTo>
                  <a:lnTo>
                    <a:pt x="232" y="894"/>
                  </a:lnTo>
                  <a:lnTo>
                    <a:pt x="212" y="881"/>
                  </a:lnTo>
                  <a:lnTo>
                    <a:pt x="194" y="868"/>
                  </a:lnTo>
                  <a:lnTo>
                    <a:pt x="175" y="853"/>
                  </a:lnTo>
                  <a:lnTo>
                    <a:pt x="158" y="838"/>
                  </a:lnTo>
                  <a:lnTo>
                    <a:pt x="142" y="822"/>
                  </a:lnTo>
                  <a:lnTo>
                    <a:pt x="126" y="806"/>
                  </a:lnTo>
                  <a:lnTo>
                    <a:pt x="111" y="789"/>
                  </a:lnTo>
                  <a:lnTo>
                    <a:pt x="96" y="770"/>
                  </a:lnTo>
                  <a:lnTo>
                    <a:pt x="83" y="751"/>
                  </a:lnTo>
                  <a:lnTo>
                    <a:pt x="70" y="731"/>
                  </a:lnTo>
                  <a:lnTo>
                    <a:pt x="59" y="712"/>
                  </a:lnTo>
                  <a:lnTo>
                    <a:pt x="47" y="691"/>
                  </a:lnTo>
                  <a:lnTo>
                    <a:pt x="38" y="669"/>
                  </a:lnTo>
                  <a:lnTo>
                    <a:pt x="29" y="647"/>
                  </a:lnTo>
                  <a:lnTo>
                    <a:pt x="22" y="625"/>
                  </a:lnTo>
                  <a:lnTo>
                    <a:pt x="15" y="602"/>
                  </a:lnTo>
                  <a:lnTo>
                    <a:pt x="10" y="579"/>
                  </a:lnTo>
                  <a:lnTo>
                    <a:pt x="6" y="555"/>
                  </a:lnTo>
                  <a:lnTo>
                    <a:pt x="2" y="531"/>
                  </a:lnTo>
                  <a:lnTo>
                    <a:pt x="1" y="507"/>
                  </a:lnTo>
                  <a:lnTo>
                    <a:pt x="0" y="482"/>
                  </a:lnTo>
                  <a:lnTo>
                    <a:pt x="0" y="482"/>
                  </a:lnTo>
                  <a:lnTo>
                    <a:pt x="1" y="457"/>
                  </a:lnTo>
                  <a:lnTo>
                    <a:pt x="2" y="433"/>
                  </a:lnTo>
                  <a:lnTo>
                    <a:pt x="6" y="409"/>
                  </a:lnTo>
                  <a:lnTo>
                    <a:pt x="10" y="384"/>
                  </a:lnTo>
                  <a:lnTo>
                    <a:pt x="15" y="361"/>
                  </a:lnTo>
                  <a:lnTo>
                    <a:pt x="22" y="338"/>
                  </a:lnTo>
                  <a:lnTo>
                    <a:pt x="29" y="316"/>
                  </a:lnTo>
                  <a:lnTo>
                    <a:pt x="38" y="295"/>
                  </a:lnTo>
                  <a:lnTo>
                    <a:pt x="47" y="273"/>
                  </a:lnTo>
                  <a:lnTo>
                    <a:pt x="59" y="252"/>
                  </a:lnTo>
                  <a:lnTo>
                    <a:pt x="70" y="232"/>
                  </a:lnTo>
                  <a:lnTo>
                    <a:pt x="83" y="213"/>
                  </a:lnTo>
                  <a:lnTo>
                    <a:pt x="96" y="193"/>
                  </a:lnTo>
                  <a:lnTo>
                    <a:pt x="111" y="176"/>
                  </a:lnTo>
                  <a:lnTo>
                    <a:pt x="126" y="157"/>
                  </a:lnTo>
                  <a:lnTo>
                    <a:pt x="142" y="141"/>
                  </a:lnTo>
                  <a:lnTo>
                    <a:pt x="158" y="125"/>
                  </a:lnTo>
                  <a:lnTo>
                    <a:pt x="175" y="110"/>
                  </a:lnTo>
                  <a:lnTo>
                    <a:pt x="194" y="95"/>
                  </a:lnTo>
                  <a:lnTo>
                    <a:pt x="212" y="82"/>
                  </a:lnTo>
                  <a:lnTo>
                    <a:pt x="232" y="70"/>
                  </a:lnTo>
                  <a:lnTo>
                    <a:pt x="252" y="58"/>
                  </a:lnTo>
                  <a:lnTo>
                    <a:pt x="273" y="48"/>
                  </a:lnTo>
                  <a:lnTo>
                    <a:pt x="295" y="38"/>
                  </a:lnTo>
                  <a:lnTo>
                    <a:pt x="317" y="29"/>
                  </a:lnTo>
                  <a:lnTo>
                    <a:pt x="339" y="21"/>
                  </a:lnTo>
                  <a:lnTo>
                    <a:pt x="362" y="16"/>
                  </a:lnTo>
                  <a:lnTo>
                    <a:pt x="385" y="10"/>
                  </a:lnTo>
                  <a:lnTo>
                    <a:pt x="409" y="5"/>
                  </a:lnTo>
                  <a:lnTo>
                    <a:pt x="433" y="3"/>
                  </a:lnTo>
                  <a:lnTo>
                    <a:pt x="457" y="1"/>
                  </a:lnTo>
                  <a:lnTo>
                    <a:pt x="482" y="0"/>
                  </a:lnTo>
                  <a:lnTo>
                    <a:pt x="482" y="0"/>
                  </a:lnTo>
                  <a:lnTo>
                    <a:pt x="507" y="1"/>
                  </a:lnTo>
                  <a:lnTo>
                    <a:pt x="531" y="3"/>
                  </a:lnTo>
                  <a:lnTo>
                    <a:pt x="555" y="5"/>
                  </a:lnTo>
                  <a:lnTo>
                    <a:pt x="580" y="10"/>
                  </a:lnTo>
                  <a:lnTo>
                    <a:pt x="603" y="16"/>
                  </a:lnTo>
                  <a:lnTo>
                    <a:pt x="626" y="21"/>
                  </a:lnTo>
                  <a:lnTo>
                    <a:pt x="647" y="29"/>
                  </a:lnTo>
                  <a:lnTo>
                    <a:pt x="669" y="38"/>
                  </a:lnTo>
                  <a:lnTo>
                    <a:pt x="691" y="48"/>
                  </a:lnTo>
                  <a:lnTo>
                    <a:pt x="712" y="58"/>
                  </a:lnTo>
                  <a:lnTo>
                    <a:pt x="732" y="70"/>
                  </a:lnTo>
                  <a:lnTo>
                    <a:pt x="751" y="82"/>
                  </a:lnTo>
                  <a:lnTo>
                    <a:pt x="771" y="95"/>
                  </a:lnTo>
                  <a:lnTo>
                    <a:pt x="788" y="110"/>
                  </a:lnTo>
                  <a:lnTo>
                    <a:pt x="806" y="125"/>
                  </a:lnTo>
                  <a:lnTo>
                    <a:pt x="823" y="141"/>
                  </a:lnTo>
                  <a:lnTo>
                    <a:pt x="839" y="157"/>
                  </a:lnTo>
                  <a:lnTo>
                    <a:pt x="854" y="176"/>
                  </a:lnTo>
                  <a:lnTo>
                    <a:pt x="868" y="193"/>
                  </a:lnTo>
                  <a:lnTo>
                    <a:pt x="881" y="213"/>
                  </a:lnTo>
                  <a:lnTo>
                    <a:pt x="894" y="232"/>
                  </a:lnTo>
                  <a:lnTo>
                    <a:pt x="906" y="252"/>
                  </a:lnTo>
                  <a:lnTo>
                    <a:pt x="916" y="273"/>
                  </a:lnTo>
                  <a:lnTo>
                    <a:pt x="926" y="295"/>
                  </a:lnTo>
                  <a:lnTo>
                    <a:pt x="934" y="316"/>
                  </a:lnTo>
                  <a:lnTo>
                    <a:pt x="942" y="338"/>
                  </a:lnTo>
                  <a:lnTo>
                    <a:pt x="948" y="361"/>
                  </a:lnTo>
                  <a:lnTo>
                    <a:pt x="954" y="384"/>
                  </a:lnTo>
                  <a:lnTo>
                    <a:pt x="959" y="409"/>
                  </a:lnTo>
                  <a:lnTo>
                    <a:pt x="961" y="433"/>
                  </a:lnTo>
                  <a:lnTo>
                    <a:pt x="963" y="457"/>
                  </a:lnTo>
                  <a:lnTo>
                    <a:pt x="964" y="482"/>
                  </a:lnTo>
                  <a:lnTo>
                    <a:pt x="964" y="482"/>
                  </a:lnTo>
                  <a:close/>
                </a:path>
              </a:pathLst>
            </a:custGeom>
            <a:solidFill>
              <a:srgbClr val="FFCE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7"/>
            <p:cNvSpPr>
              <a:spLocks/>
            </p:cNvSpPr>
            <p:nvPr userDrawn="1"/>
          </p:nvSpPr>
          <p:spPr bwMode="auto">
            <a:xfrm>
              <a:off x="2474" y="1891"/>
              <a:ext cx="481" cy="482"/>
            </a:xfrm>
            <a:custGeom>
              <a:avLst/>
              <a:gdLst>
                <a:gd name="T0" fmla="*/ 963 w 963"/>
                <a:gd name="T1" fmla="*/ 507 h 964"/>
                <a:gd name="T2" fmla="*/ 954 w 963"/>
                <a:gd name="T3" fmla="*/ 579 h 964"/>
                <a:gd name="T4" fmla="*/ 934 w 963"/>
                <a:gd name="T5" fmla="*/ 647 h 964"/>
                <a:gd name="T6" fmla="*/ 905 w 963"/>
                <a:gd name="T7" fmla="*/ 712 h 964"/>
                <a:gd name="T8" fmla="*/ 867 w 963"/>
                <a:gd name="T9" fmla="*/ 770 h 964"/>
                <a:gd name="T10" fmla="*/ 822 w 963"/>
                <a:gd name="T11" fmla="*/ 822 h 964"/>
                <a:gd name="T12" fmla="*/ 769 w 963"/>
                <a:gd name="T13" fmla="*/ 868 h 964"/>
                <a:gd name="T14" fmla="*/ 711 w 963"/>
                <a:gd name="T15" fmla="*/ 905 h 964"/>
                <a:gd name="T16" fmla="*/ 647 w 963"/>
                <a:gd name="T17" fmla="*/ 934 h 964"/>
                <a:gd name="T18" fmla="*/ 578 w 963"/>
                <a:gd name="T19" fmla="*/ 954 h 964"/>
                <a:gd name="T20" fmla="*/ 507 w 963"/>
                <a:gd name="T21" fmla="*/ 963 h 964"/>
                <a:gd name="T22" fmla="*/ 456 w 963"/>
                <a:gd name="T23" fmla="*/ 963 h 964"/>
                <a:gd name="T24" fmla="*/ 385 w 963"/>
                <a:gd name="T25" fmla="*/ 954 h 964"/>
                <a:gd name="T26" fmla="*/ 315 w 963"/>
                <a:gd name="T27" fmla="*/ 934 h 964"/>
                <a:gd name="T28" fmla="*/ 252 w 963"/>
                <a:gd name="T29" fmla="*/ 905 h 964"/>
                <a:gd name="T30" fmla="*/ 193 w 963"/>
                <a:gd name="T31" fmla="*/ 868 h 964"/>
                <a:gd name="T32" fmla="*/ 140 w 963"/>
                <a:gd name="T33" fmla="*/ 822 h 964"/>
                <a:gd name="T34" fmla="*/ 95 w 963"/>
                <a:gd name="T35" fmla="*/ 770 h 964"/>
                <a:gd name="T36" fmla="*/ 57 w 963"/>
                <a:gd name="T37" fmla="*/ 712 h 964"/>
                <a:gd name="T38" fmla="*/ 29 w 963"/>
                <a:gd name="T39" fmla="*/ 647 h 964"/>
                <a:gd name="T40" fmla="*/ 9 w 963"/>
                <a:gd name="T41" fmla="*/ 579 h 964"/>
                <a:gd name="T42" fmla="*/ 0 w 963"/>
                <a:gd name="T43" fmla="*/ 507 h 964"/>
                <a:gd name="T44" fmla="*/ 0 w 963"/>
                <a:gd name="T45" fmla="*/ 457 h 964"/>
                <a:gd name="T46" fmla="*/ 9 w 963"/>
                <a:gd name="T47" fmla="*/ 384 h 964"/>
                <a:gd name="T48" fmla="*/ 29 w 963"/>
                <a:gd name="T49" fmla="*/ 316 h 964"/>
                <a:gd name="T50" fmla="*/ 57 w 963"/>
                <a:gd name="T51" fmla="*/ 252 h 964"/>
                <a:gd name="T52" fmla="*/ 95 w 963"/>
                <a:gd name="T53" fmla="*/ 193 h 964"/>
                <a:gd name="T54" fmla="*/ 140 w 963"/>
                <a:gd name="T55" fmla="*/ 141 h 964"/>
                <a:gd name="T56" fmla="*/ 193 w 963"/>
                <a:gd name="T57" fmla="*/ 95 h 964"/>
                <a:gd name="T58" fmla="*/ 252 w 963"/>
                <a:gd name="T59" fmla="*/ 58 h 964"/>
                <a:gd name="T60" fmla="*/ 315 w 963"/>
                <a:gd name="T61" fmla="*/ 29 h 964"/>
                <a:gd name="T62" fmla="*/ 385 w 963"/>
                <a:gd name="T63" fmla="*/ 10 h 964"/>
                <a:gd name="T64" fmla="*/ 456 w 963"/>
                <a:gd name="T65" fmla="*/ 1 h 964"/>
                <a:gd name="T66" fmla="*/ 507 w 963"/>
                <a:gd name="T67" fmla="*/ 1 h 964"/>
                <a:gd name="T68" fmla="*/ 578 w 963"/>
                <a:gd name="T69" fmla="*/ 10 h 964"/>
                <a:gd name="T70" fmla="*/ 647 w 963"/>
                <a:gd name="T71" fmla="*/ 29 h 964"/>
                <a:gd name="T72" fmla="*/ 711 w 963"/>
                <a:gd name="T73" fmla="*/ 58 h 964"/>
                <a:gd name="T74" fmla="*/ 769 w 963"/>
                <a:gd name="T75" fmla="*/ 95 h 964"/>
                <a:gd name="T76" fmla="*/ 822 w 963"/>
                <a:gd name="T77" fmla="*/ 141 h 964"/>
                <a:gd name="T78" fmla="*/ 867 w 963"/>
                <a:gd name="T79" fmla="*/ 193 h 964"/>
                <a:gd name="T80" fmla="*/ 905 w 963"/>
                <a:gd name="T81" fmla="*/ 252 h 964"/>
                <a:gd name="T82" fmla="*/ 934 w 963"/>
                <a:gd name="T83" fmla="*/ 316 h 964"/>
                <a:gd name="T84" fmla="*/ 954 w 963"/>
                <a:gd name="T85" fmla="*/ 384 h 964"/>
                <a:gd name="T86" fmla="*/ 963 w 963"/>
                <a:gd name="T87" fmla="*/ 457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3" h="964">
                  <a:moveTo>
                    <a:pt x="963" y="482"/>
                  </a:moveTo>
                  <a:lnTo>
                    <a:pt x="963" y="482"/>
                  </a:lnTo>
                  <a:lnTo>
                    <a:pt x="963" y="507"/>
                  </a:lnTo>
                  <a:lnTo>
                    <a:pt x="961" y="531"/>
                  </a:lnTo>
                  <a:lnTo>
                    <a:pt x="957" y="555"/>
                  </a:lnTo>
                  <a:lnTo>
                    <a:pt x="954" y="579"/>
                  </a:lnTo>
                  <a:lnTo>
                    <a:pt x="948" y="602"/>
                  </a:lnTo>
                  <a:lnTo>
                    <a:pt x="941" y="625"/>
                  </a:lnTo>
                  <a:lnTo>
                    <a:pt x="934" y="647"/>
                  </a:lnTo>
                  <a:lnTo>
                    <a:pt x="925" y="669"/>
                  </a:lnTo>
                  <a:lnTo>
                    <a:pt x="916" y="691"/>
                  </a:lnTo>
                  <a:lnTo>
                    <a:pt x="905" y="712"/>
                  </a:lnTo>
                  <a:lnTo>
                    <a:pt x="894" y="731"/>
                  </a:lnTo>
                  <a:lnTo>
                    <a:pt x="881" y="751"/>
                  </a:lnTo>
                  <a:lnTo>
                    <a:pt x="867" y="770"/>
                  </a:lnTo>
                  <a:lnTo>
                    <a:pt x="853" y="789"/>
                  </a:lnTo>
                  <a:lnTo>
                    <a:pt x="838" y="806"/>
                  </a:lnTo>
                  <a:lnTo>
                    <a:pt x="822" y="822"/>
                  </a:lnTo>
                  <a:lnTo>
                    <a:pt x="805" y="838"/>
                  </a:lnTo>
                  <a:lnTo>
                    <a:pt x="788" y="853"/>
                  </a:lnTo>
                  <a:lnTo>
                    <a:pt x="769" y="868"/>
                  </a:lnTo>
                  <a:lnTo>
                    <a:pt x="751" y="881"/>
                  </a:lnTo>
                  <a:lnTo>
                    <a:pt x="731" y="894"/>
                  </a:lnTo>
                  <a:lnTo>
                    <a:pt x="711" y="905"/>
                  </a:lnTo>
                  <a:lnTo>
                    <a:pt x="690" y="917"/>
                  </a:lnTo>
                  <a:lnTo>
                    <a:pt x="669" y="926"/>
                  </a:lnTo>
                  <a:lnTo>
                    <a:pt x="647" y="934"/>
                  </a:lnTo>
                  <a:lnTo>
                    <a:pt x="624" y="942"/>
                  </a:lnTo>
                  <a:lnTo>
                    <a:pt x="602" y="949"/>
                  </a:lnTo>
                  <a:lnTo>
                    <a:pt x="578" y="954"/>
                  </a:lnTo>
                  <a:lnTo>
                    <a:pt x="555" y="958"/>
                  </a:lnTo>
                  <a:lnTo>
                    <a:pt x="531" y="962"/>
                  </a:lnTo>
                  <a:lnTo>
                    <a:pt x="507" y="963"/>
                  </a:lnTo>
                  <a:lnTo>
                    <a:pt x="481" y="964"/>
                  </a:lnTo>
                  <a:lnTo>
                    <a:pt x="481" y="964"/>
                  </a:lnTo>
                  <a:lnTo>
                    <a:pt x="456" y="963"/>
                  </a:lnTo>
                  <a:lnTo>
                    <a:pt x="432" y="962"/>
                  </a:lnTo>
                  <a:lnTo>
                    <a:pt x="408" y="958"/>
                  </a:lnTo>
                  <a:lnTo>
                    <a:pt x="385" y="954"/>
                  </a:lnTo>
                  <a:lnTo>
                    <a:pt x="360" y="949"/>
                  </a:lnTo>
                  <a:lnTo>
                    <a:pt x="339" y="942"/>
                  </a:lnTo>
                  <a:lnTo>
                    <a:pt x="315" y="934"/>
                  </a:lnTo>
                  <a:lnTo>
                    <a:pt x="294" y="926"/>
                  </a:lnTo>
                  <a:lnTo>
                    <a:pt x="273" y="917"/>
                  </a:lnTo>
                  <a:lnTo>
                    <a:pt x="252" y="905"/>
                  </a:lnTo>
                  <a:lnTo>
                    <a:pt x="231" y="894"/>
                  </a:lnTo>
                  <a:lnTo>
                    <a:pt x="212" y="881"/>
                  </a:lnTo>
                  <a:lnTo>
                    <a:pt x="193" y="868"/>
                  </a:lnTo>
                  <a:lnTo>
                    <a:pt x="175" y="853"/>
                  </a:lnTo>
                  <a:lnTo>
                    <a:pt x="158" y="838"/>
                  </a:lnTo>
                  <a:lnTo>
                    <a:pt x="140" y="822"/>
                  </a:lnTo>
                  <a:lnTo>
                    <a:pt x="124" y="806"/>
                  </a:lnTo>
                  <a:lnTo>
                    <a:pt x="109" y="789"/>
                  </a:lnTo>
                  <a:lnTo>
                    <a:pt x="95" y="770"/>
                  </a:lnTo>
                  <a:lnTo>
                    <a:pt x="82" y="751"/>
                  </a:lnTo>
                  <a:lnTo>
                    <a:pt x="69" y="731"/>
                  </a:lnTo>
                  <a:lnTo>
                    <a:pt x="57" y="712"/>
                  </a:lnTo>
                  <a:lnTo>
                    <a:pt x="47" y="691"/>
                  </a:lnTo>
                  <a:lnTo>
                    <a:pt x="38" y="669"/>
                  </a:lnTo>
                  <a:lnTo>
                    <a:pt x="29" y="647"/>
                  </a:lnTo>
                  <a:lnTo>
                    <a:pt x="22" y="625"/>
                  </a:lnTo>
                  <a:lnTo>
                    <a:pt x="15" y="602"/>
                  </a:lnTo>
                  <a:lnTo>
                    <a:pt x="9" y="579"/>
                  </a:lnTo>
                  <a:lnTo>
                    <a:pt x="6" y="555"/>
                  </a:lnTo>
                  <a:lnTo>
                    <a:pt x="2" y="531"/>
                  </a:lnTo>
                  <a:lnTo>
                    <a:pt x="0" y="507"/>
                  </a:lnTo>
                  <a:lnTo>
                    <a:pt x="0" y="482"/>
                  </a:lnTo>
                  <a:lnTo>
                    <a:pt x="0" y="482"/>
                  </a:lnTo>
                  <a:lnTo>
                    <a:pt x="0" y="457"/>
                  </a:lnTo>
                  <a:lnTo>
                    <a:pt x="2" y="433"/>
                  </a:lnTo>
                  <a:lnTo>
                    <a:pt x="6" y="409"/>
                  </a:lnTo>
                  <a:lnTo>
                    <a:pt x="9" y="384"/>
                  </a:lnTo>
                  <a:lnTo>
                    <a:pt x="15" y="361"/>
                  </a:lnTo>
                  <a:lnTo>
                    <a:pt x="22" y="338"/>
                  </a:lnTo>
                  <a:lnTo>
                    <a:pt x="29" y="316"/>
                  </a:lnTo>
                  <a:lnTo>
                    <a:pt x="38" y="295"/>
                  </a:lnTo>
                  <a:lnTo>
                    <a:pt x="47" y="273"/>
                  </a:lnTo>
                  <a:lnTo>
                    <a:pt x="57" y="252"/>
                  </a:lnTo>
                  <a:lnTo>
                    <a:pt x="69" y="232"/>
                  </a:lnTo>
                  <a:lnTo>
                    <a:pt x="82" y="213"/>
                  </a:lnTo>
                  <a:lnTo>
                    <a:pt x="95" y="193"/>
                  </a:lnTo>
                  <a:lnTo>
                    <a:pt x="109" y="176"/>
                  </a:lnTo>
                  <a:lnTo>
                    <a:pt x="124" y="157"/>
                  </a:lnTo>
                  <a:lnTo>
                    <a:pt x="140" y="141"/>
                  </a:lnTo>
                  <a:lnTo>
                    <a:pt x="158" y="125"/>
                  </a:lnTo>
                  <a:lnTo>
                    <a:pt x="175" y="110"/>
                  </a:lnTo>
                  <a:lnTo>
                    <a:pt x="193" y="95"/>
                  </a:lnTo>
                  <a:lnTo>
                    <a:pt x="212" y="82"/>
                  </a:lnTo>
                  <a:lnTo>
                    <a:pt x="231" y="70"/>
                  </a:lnTo>
                  <a:lnTo>
                    <a:pt x="252" y="58"/>
                  </a:lnTo>
                  <a:lnTo>
                    <a:pt x="273" y="48"/>
                  </a:lnTo>
                  <a:lnTo>
                    <a:pt x="294" y="38"/>
                  </a:lnTo>
                  <a:lnTo>
                    <a:pt x="315" y="29"/>
                  </a:lnTo>
                  <a:lnTo>
                    <a:pt x="339" y="21"/>
                  </a:lnTo>
                  <a:lnTo>
                    <a:pt x="360" y="16"/>
                  </a:lnTo>
                  <a:lnTo>
                    <a:pt x="385" y="10"/>
                  </a:lnTo>
                  <a:lnTo>
                    <a:pt x="408" y="5"/>
                  </a:lnTo>
                  <a:lnTo>
                    <a:pt x="432" y="3"/>
                  </a:lnTo>
                  <a:lnTo>
                    <a:pt x="456" y="1"/>
                  </a:lnTo>
                  <a:lnTo>
                    <a:pt x="481" y="0"/>
                  </a:lnTo>
                  <a:lnTo>
                    <a:pt x="481" y="0"/>
                  </a:lnTo>
                  <a:lnTo>
                    <a:pt x="507" y="1"/>
                  </a:lnTo>
                  <a:lnTo>
                    <a:pt x="531" y="3"/>
                  </a:lnTo>
                  <a:lnTo>
                    <a:pt x="555" y="5"/>
                  </a:lnTo>
                  <a:lnTo>
                    <a:pt x="578" y="10"/>
                  </a:lnTo>
                  <a:lnTo>
                    <a:pt x="602" y="16"/>
                  </a:lnTo>
                  <a:lnTo>
                    <a:pt x="624" y="21"/>
                  </a:lnTo>
                  <a:lnTo>
                    <a:pt x="647" y="29"/>
                  </a:lnTo>
                  <a:lnTo>
                    <a:pt x="669" y="38"/>
                  </a:lnTo>
                  <a:lnTo>
                    <a:pt x="690" y="48"/>
                  </a:lnTo>
                  <a:lnTo>
                    <a:pt x="711" y="58"/>
                  </a:lnTo>
                  <a:lnTo>
                    <a:pt x="731" y="70"/>
                  </a:lnTo>
                  <a:lnTo>
                    <a:pt x="751" y="82"/>
                  </a:lnTo>
                  <a:lnTo>
                    <a:pt x="769" y="95"/>
                  </a:lnTo>
                  <a:lnTo>
                    <a:pt x="788" y="110"/>
                  </a:lnTo>
                  <a:lnTo>
                    <a:pt x="805" y="125"/>
                  </a:lnTo>
                  <a:lnTo>
                    <a:pt x="822" y="141"/>
                  </a:lnTo>
                  <a:lnTo>
                    <a:pt x="838" y="157"/>
                  </a:lnTo>
                  <a:lnTo>
                    <a:pt x="853" y="176"/>
                  </a:lnTo>
                  <a:lnTo>
                    <a:pt x="867" y="193"/>
                  </a:lnTo>
                  <a:lnTo>
                    <a:pt x="881" y="213"/>
                  </a:lnTo>
                  <a:lnTo>
                    <a:pt x="894" y="232"/>
                  </a:lnTo>
                  <a:lnTo>
                    <a:pt x="905" y="252"/>
                  </a:lnTo>
                  <a:lnTo>
                    <a:pt x="916" y="273"/>
                  </a:lnTo>
                  <a:lnTo>
                    <a:pt x="925" y="295"/>
                  </a:lnTo>
                  <a:lnTo>
                    <a:pt x="934" y="316"/>
                  </a:lnTo>
                  <a:lnTo>
                    <a:pt x="941" y="338"/>
                  </a:lnTo>
                  <a:lnTo>
                    <a:pt x="948" y="361"/>
                  </a:lnTo>
                  <a:lnTo>
                    <a:pt x="954" y="384"/>
                  </a:lnTo>
                  <a:lnTo>
                    <a:pt x="957" y="409"/>
                  </a:lnTo>
                  <a:lnTo>
                    <a:pt x="961" y="433"/>
                  </a:lnTo>
                  <a:lnTo>
                    <a:pt x="963" y="457"/>
                  </a:lnTo>
                  <a:lnTo>
                    <a:pt x="963" y="482"/>
                  </a:lnTo>
                  <a:lnTo>
                    <a:pt x="963" y="482"/>
                  </a:lnTo>
                  <a:close/>
                </a:path>
              </a:pathLst>
            </a:custGeom>
            <a:solidFill>
              <a:srgbClr val="FFCE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8"/>
            <p:cNvSpPr>
              <a:spLocks/>
            </p:cNvSpPr>
            <p:nvPr userDrawn="1"/>
          </p:nvSpPr>
          <p:spPr bwMode="auto">
            <a:xfrm>
              <a:off x="3673" y="1891"/>
              <a:ext cx="482" cy="482"/>
            </a:xfrm>
            <a:custGeom>
              <a:avLst/>
              <a:gdLst>
                <a:gd name="T0" fmla="*/ 963 w 965"/>
                <a:gd name="T1" fmla="*/ 507 h 964"/>
                <a:gd name="T2" fmla="*/ 954 w 965"/>
                <a:gd name="T3" fmla="*/ 579 h 964"/>
                <a:gd name="T4" fmla="*/ 935 w 965"/>
                <a:gd name="T5" fmla="*/ 647 h 964"/>
                <a:gd name="T6" fmla="*/ 906 w 965"/>
                <a:gd name="T7" fmla="*/ 712 h 964"/>
                <a:gd name="T8" fmla="*/ 869 w 965"/>
                <a:gd name="T9" fmla="*/ 770 h 964"/>
                <a:gd name="T10" fmla="*/ 823 w 965"/>
                <a:gd name="T11" fmla="*/ 822 h 964"/>
                <a:gd name="T12" fmla="*/ 771 w 965"/>
                <a:gd name="T13" fmla="*/ 868 h 964"/>
                <a:gd name="T14" fmla="*/ 712 w 965"/>
                <a:gd name="T15" fmla="*/ 905 h 964"/>
                <a:gd name="T16" fmla="*/ 648 w 965"/>
                <a:gd name="T17" fmla="*/ 934 h 964"/>
                <a:gd name="T18" fmla="*/ 580 w 965"/>
                <a:gd name="T19" fmla="*/ 954 h 964"/>
                <a:gd name="T20" fmla="*/ 507 w 965"/>
                <a:gd name="T21" fmla="*/ 963 h 964"/>
                <a:gd name="T22" fmla="*/ 458 w 965"/>
                <a:gd name="T23" fmla="*/ 963 h 964"/>
                <a:gd name="T24" fmla="*/ 385 w 965"/>
                <a:gd name="T25" fmla="*/ 954 h 964"/>
                <a:gd name="T26" fmla="*/ 317 w 965"/>
                <a:gd name="T27" fmla="*/ 934 h 964"/>
                <a:gd name="T28" fmla="*/ 253 w 965"/>
                <a:gd name="T29" fmla="*/ 905 h 964"/>
                <a:gd name="T30" fmla="*/ 194 w 965"/>
                <a:gd name="T31" fmla="*/ 868 h 964"/>
                <a:gd name="T32" fmla="*/ 142 w 965"/>
                <a:gd name="T33" fmla="*/ 822 h 964"/>
                <a:gd name="T34" fmla="*/ 97 w 965"/>
                <a:gd name="T35" fmla="*/ 770 h 964"/>
                <a:gd name="T36" fmla="*/ 59 w 965"/>
                <a:gd name="T37" fmla="*/ 712 h 964"/>
                <a:gd name="T38" fmla="*/ 30 w 965"/>
                <a:gd name="T39" fmla="*/ 647 h 964"/>
                <a:gd name="T40" fmla="*/ 11 w 965"/>
                <a:gd name="T41" fmla="*/ 579 h 964"/>
                <a:gd name="T42" fmla="*/ 1 w 965"/>
                <a:gd name="T43" fmla="*/ 507 h 964"/>
                <a:gd name="T44" fmla="*/ 1 w 965"/>
                <a:gd name="T45" fmla="*/ 457 h 964"/>
                <a:gd name="T46" fmla="*/ 11 w 965"/>
                <a:gd name="T47" fmla="*/ 384 h 964"/>
                <a:gd name="T48" fmla="*/ 30 w 965"/>
                <a:gd name="T49" fmla="*/ 316 h 964"/>
                <a:gd name="T50" fmla="*/ 59 w 965"/>
                <a:gd name="T51" fmla="*/ 252 h 964"/>
                <a:gd name="T52" fmla="*/ 97 w 965"/>
                <a:gd name="T53" fmla="*/ 193 h 964"/>
                <a:gd name="T54" fmla="*/ 142 w 965"/>
                <a:gd name="T55" fmla="*/ 141 h 964"/>
                <a:gd name="T56" fmla="*/ 194 w 965"/>
                <a:gd name="T57" fmla="*/ 95 h 964"/>
                <a:gd name="T58" fmla="*/ 253 w 965"/>
                <a:gd name="T59" fmla="*/ 58 h 964"/>
                <a:gd name="T60" fmla="*/ 317 w 965"/>
                <a:gd name="T61" fmla="*/ 29 h 964"/>
                <a:gd name="T62" fmla="*/ 385 w 965"/>
                <a:gd name="T63" fmla="*/ 10 h 964"/>
                <a:gd name="T64" fmla="*/ 458 w 965"/>
                <a:gd name="T65" fmla="*/ 1 h 964"/>
                <a:gd name="T66" fmla="*/ 507 w 965"/>
                <a:gd name="T67" fmla="*/ 1 h 964"/>
                <a:gd name="T68" fmla="*/ 580 w 965"/>
                <a:gd name="T69" fmla="*/ 10 h 964"/>
                <a:gd name="T70" fmla="*/ 648 w 965"/>
                <a:gd name="T71" fmla="*/ 29 h 964"/>
                <a:gd name="T72" fmla="*/ 712 w 965"/>
                <a:gd name="T73" fmla="*/ 58 h 964"/>
                <a:gd name="T74" fmla="*/ 771 w 965"/>
                <a:gd name="T75" fmla="*/ 95 h 964"/>
                <a:gd name="T76" fmla="*/ 823 w 965"/>
                <a:gd name="T77" fmla="*/ 141 h 964"/>
                <a:gd name="T78" fmla="*/ 869 w 965"/>
                <a:gd name="T79" fmla="*/ 193 h 964"/>
                <a:gd name="T80" fmla="*/ 906 w 965"/>
                <a:gd name="T81" fmla="*/ 252 h 964"/>
                <a:gd name="T82" fmla="*/ 935 w 965"/>
                <a:gd name="T83" fmla="*/ 316 h 964"/>
                <a:gd name="T84" fmla="*/ 954 w 965"/>
                <a:gd name="T85" fmla="*/ 384 h 964"/>
                <a:gd name="T86" fmla="*/ 963 w 965"/>
                <a:gd name="T87" fmla="*/ 457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5" h="964">
                  <a:moveTo>
                    <a:pt x="965" y="482"/>
                  </a:moveTo>
                  <a:lnTo>
                    <a:pt x="965" y="482"/>
                  </a:lnTo>
                  <a:lnTo>
                    <a:pt x="963" y="507"/>
                  </a:lnTo>
                  <a:lnTo>
                    <a:pt x="962" y="531"/>
                  </a:lnTo>
                  <a:lnTo>
                    <a:pt x="959" y="555"/>
                  </a:lnTo>
                  <a:lnTo>
                    <a:pt x="954" y="579"/>
                  </a:lnTo>
                  <a:lnTo>
                    <a:pt x="950" y="602"/>
                  </a:lnTo>
                  <a:lnTo>
                    <a:pt x="943" y="625"/>
                  </a:lnTo>
                  <a:lnTo>
                    <a:pt x="935" y="647"/>
                  </a:lnTo>
                  <a:lnTo>
                    <a:pt x="927" y="669"/>
                  </a:lnTo>
                  <a:lnTo>
                    <a:pt x="917" y="691"/>
                  </a:lnTo>
                  <a:lnTo>
                    <a:pt x="906" y="712"/>
                  </a:lnTo>
                  <a:lnTo>
                    <a:pt x="894" y="731"/>
                  </a:lnTo>
                  <a:lnTo>
                    <a:pt x="882" y="751"/>
                  </a:lnTo>
                  <a:lnTo>
                    <a:pt x="869" y="770"/>
                  </a:lnTo>
                  <a:lnTo>
                    <a:pt x="854" y="789"/>
                  </a:lnTo>
                  <a:lnTo>
                    <a:pt x="839" y="806"/>
                  </a:lnTo>
                  <a:lnTo>
                    <a:pt x="823" y="822"/>
                  </a:lnTo>
                  <a:lnTo>
                    <a:pt x="807" y="838"/>
                  </a:lnTo>
                  <a:lnTo>
                    <a:pt x="789" y="853"/>
                  </a:lnTo>
                  <a:lnTo>
                    <a:pt x="771" y="868"/>
                  </a:lnTo>
                  <a:lnTo>
                    <a:pt x="751" y="881"/>
                  </a:lnTo>
                  <a:lnTo>
                    <a:pt x="732" y="894"/>
                  </a:lnTo>
                  <a:lnTo>
                    <a:pt x="712" y="905"/>
                  </a:lnTo>
                  <a:lnTo>
                    <a:pt x="692" y="917"/>
                  </a:lnTo>
                  <a:lnTo>
                    <a:pt x="670" y="926"/>
                  </a:lnTo>
                  <a:lnTo>
                    <a:pt x="648" y="934"/>
                  </a:lnTo>
                  <a:lnTo>
                    <a:pt x="626" y="942"/>
                  </a:lnTo>
                  <a:lnTo>
                    <a:pt x="603" y="949"/>
                  </a:lnTo>
                  <a:lnTo>
                    <a:pt x="580" y="954"/>
                  </a:lnTo>
                  <a:lnTo>
                    <a:pt x="556" y="958"/>
                  </a:lnTo>
                  <a:lnTo>
                    <a:pt x="531" y="962"/>
                  </a:lnTo>
                  <a:lnTo>
                    <a:pt x="507" y="963"/>
                  </a:lnTo>
                  <a:lnTo>
                    <a:pt x="483" y="964"/>
                  </a:lnTo>
                  <a:lnTo>
                    <a:pt x="483" y="964"/>
                  </a:lnTo>
                  <a:lnTo>
                    <a:pt x="458" y="963"/>
                  </a:lnTo>
                  <a:lnTo>
                    <a:pt x="433" y="962"/>
                  </a:lnTo>
                  <a:lnTo>
                    <a:pt x="409" y="958"/>
                  </a:lnTo>
                  <a:lnTo>
                    <a:pt x="385" y="954"/>
                  </a:lnTo>
                  <a:lnTo>
                    <a:pt x="362" y="949"/>
                  </a:lnTo>
                  <a:lnTo>
                    <a:pt x="339" y="942"/>
                  </a:lnTo>
                  <a:lnTo>
                    <a:pt x="317" y="934"/>
                  </a:lnTo>
                  <a:lnTo>
                    <a:pt x="295" y="926"/>
                  </a:lnTo>
                  <a:lnTo>
                    <a:pt x="273" y="917"/>
                  </a:lnTo>
                  <a:lnTo>
                    <a:pt x="253" y="905"/>
                  </a:lnTo>
                  <a:lnTo>
                    <a:pt x="233" y="894"/>
                  </a:lnTo>
                  <a:lnTo>
                    <a:pt x="213" y="881"/>
                  </a:lnTo>
                  <a:lnTo>
                    <a:pt x="194" y="868"/>
                  </a:lnTo>
                  <a:lnTo>
                    <a:pt x="177" y="853"/>
                  </a:lnTo>
                  <a:lnTo>
                    <a:pt x="158" y="838"/>
                  </a:lnTo>
                  <a:lnTo>
                    <a:pt x="142" y="822"/>
                  </a:lnTo>
                  <a:lnTo>
                    <a:pt x="126" y="806"/>
                  </a:lnTo>
                  <a:lnTo>
                    <a:pt x="111" y="789"/>
                  </a:lnTo>
                  <a:lnTo>
                    <a:pt x="97" y="770"/>
                  </a:lnTo>
                  <a:lnTo>
                    <a:pt x="83" y="751"/>
                  </a:lnTo>
                  <a:lnTo>
                    <a:pt x="71" y="731"/>
                  </a:lnTo>
                  <a:lnTo>
                    <a:pt x="59" y="712"/>
                  </a:lnTo>
                  <a:lnTo>
                    <a:pt x="49" y="691"/>
                  </a:lnTo>
                  <a:lnTo>
                    <a:pt x="38" y="669"/>
                  </a:lnTo>
                  <a:lnTo>
                    <a:pt x="30" y="647"/>
                  </a:lnTo>
                  <a:lnTo>
                    <a:pt x="22" y="625"/>
                  </a:lnTo>
                  <a:lnTo>
                    <a:pt x="16" y="602"/>
                  </a:lnTo>
                  <a:lnTo>
                    <a:pt x="11" y="579"/>
                  </a:lnTo>
                  <a:lnTo>
                    <a:pt x="6" y="555"/>
                  </a:lnTo>
                  <a:lnTo>
                    <a:pt x="4" y="531"/>
                  </a:lnTo>
                  <a:lnTo>
                    <a:pt x="1" y="507"/>
                  </a:lnTo>
                  <a:lnTo>
                    <a:pt x="0" y="482"/>
                  </a:lnTo>
                  <a:lnTo>
                    <a:pt x="0" y="482"/>
                  </a:lnTo>
                  <a:lnTo>
                    <a:pt x="1" y="457"/>
                  </a:lnTo>
                  <a:lnTo>
                    <a:pt x="4" y="433"/>
                  </a:lnTo>
                  <a:lnTo>
                    <a:pt x="6" y="409"/>
                  </a:lnTo>
                  <a:lnTo>
                    <a:pt x="11" y="384"/>
                  </a:lnTo>
                  <a:lnTo>
                    <a:pt x="16" y="361"/>
                  </a:lnTo>
                  <a:lnTo>
                    <a:pt x="22" y="338"/>
                  </a:lnTo>
                  <a:lnTo>
                    <a:pt x="30" y="316"/>
                  </a:lnTo>
                  <a:lnTo>
                    <a:pt x="38" y="295"/>
                  </a:lnTo>
                  <a:lnTo>
                    <a:pt x="49" y="273"/>
                  </a:lnTo>
                  <a:lnTo>
                    <a:pt x="59" y="252"/>
                  </a:lnTo>
                  <a:lnTo>
                    <a:pt x="71" y="232"/>
                  </a:lnTo>
                  <a:lnTo>
                    <a:pt x="83" y="213"/>
                  </a:lnTo>
                  <a:lnTo>
                    <a:pt x="97" y="193"/>
                  </a:lnTo>
                  <a:lnTo>
                    <a:pt x="111" y="176"/>
                  </a:lnTo>
                  <a:lnTo>
                    <a:pt x="126" y="157"/>
                  </a:lnTo>
                  <a:lnTo>
                    <a:pt x="142" y="141"/>
                  </a:lnTo>
                  <a:lnTo>
                    <a:pt x="158" y="125"/>
                  </a:lnTo>
                  <a:lnTo>
                    <a:pt x="177" y="110"/>
                  </a:lnTo>
                  <a:lnTo>
                    <a:pt x="194" y="95"/>
                  </a:lnTo>
                  <a:lnTo>
                    <a:pt x="213" y="82"/>
                  </a:lnTo>
                  <a:lnTo>
                    <a:pt x="233" y="70"/>
                  </a:lnTo>
                  <a:lnTo>
                    <a:pt x="253" y="58"/>
                  </a:lnTo>
                  <a:lnTo>
                    <a:pt x="273" y="48"/>
                  </a:lnTo>
                  <a:lnTo>
                    <a:pt x="295" y="38"/>
                  </a:lnTo>
                  <a:lnTo>
                    <a:pt x="317" y="29"/>
                  </a:lnTo>
                  <a:lnTo>
                    <a:pt x="339" y="21"/>
                  </a:lnTo>
                  <a:lnTo>
                    <a:pt x="362" y="16"/>
                  </a:lnTo>
                  <a:lnTo>
                    <a:pt x="385" y="10"/>
                  </a:lnTo>
                  <a:lnTo>
                    <a:pt x="409" y="5"/>
                  </a:lnTo>
                  <a:lnTo>
                    <a:pt x="433" y="3"/>
                  </a:lnTo>
                  <a:lnTo>
                    <a:pt x="458" y="1"/>
                  </a:lnTo>
                  <a:lnTo>
                    <a:pt x="483" y="0"/>
                  </a:lnTo>
                  <a:lnTo>
                    <a:pt x="483" y="0"/>
                  </a:lnTo>
                  <a:lnTo>
                    <a:pt x="507" y="1"/>
                  </a:lnTo>
                  <a:lnTo>
                    <a:pt x="531" y="3"/>
                  </a:lnTo>
                  <a:lnTo>
                    <a:pt x="556" y="5"/>
                  </a:lnTo>
                  <a:lnTo>
                    <a:pt x="580" y="10"/>
                  </a:lnTo>
                  <a:lnTo>
                    <a:pt x="603" y="16"/>
                  </a:lnTo>
                  <a:lnTo>
                    <a:pt x="626" y="21"/>
                  </a:lnTo>
                  <a:lnTo>
                    <a:pt x="648" y="29"/>
                  </a:lnTo>
                  <a:lnTo>
                    <a:pt x="670" y="38"/>
                  </a:lnTo>
                  <a:lnTo>
                    <a:pt x="692" y="48"/>
                  </a:lnTo>
                  <a:lnTo>
                    <a:pt x="712" y="58"/>
                  </a:lnTo>
                  <a:lnTo>
                    <a:pt x="732" y="70"/>
                  </a:lnTo>
                  <a:lnTo>
                    <a:pt x="751" y="82"/>
                  </a:lnTo>
                  <a:lnTo>
                    <a:pt x="771" y="95"/>
                  </a:lnTo>
                  <a:lnTo>
                    <a:pt x="789" y="110"/>
                  </a:lnTo>
                  <a:lnTo>
                    <a:pt x="807" y="125"/>
                  </a:lnTo>
                  <a:lnTo>
                    <a:pt x="823" y="141"/>
                  </a:lnTo>
                  <a:lnTo>
                    <a:pt x="839" y="157"/>
                  </a:lnTo>
                  <a:lnTo>
                    <a:pt x="854" y="176"/>
                  </a:lnTo>
                  <a:lnTo>
                    <a:pt x="869" y="193"/>
                  </a:lnTo>
                  <a:lnTo>
                    <a:pt x="882" y="213"/>
                  </a:lnTo>
                  <a:lnTo>
                    <a:pt x="894" y="232"/>
                  </a:lnTo>
                  <a:lnTo>
                    <a:pt x="906" y="252"/>
                  </a:lnTo>
                  <a:lnTo>
                    <a:pt x="917" y="273"/>
                  </a:lnTo>
                  <a:lnTo>
                    <a:pt x="927" y="295"/>
                  </a:lnTo>
                  <a:lnTo>
                    <a:pt x="935" y="316"/>
                  </a:lnTo>
                  <a:lnTo>
                    <a:pt x="943" y="338"/>
                  </a:lnTo>
                  <a:lnTo>
                    <a:pt x="950" y="361"/>
                  </a:lnTo>
                  <a:lnTo>
                    <a:pt x="954" y="384"/>
                  </a:lnTo>
                  <a:lnTo>
                    <a:pt x="959" y="409"/>
                  </a:lnTo>
                  <a:lnTo>
                    <a:pt x="962" y="433"/>
                  </a:lnTo>
                  <a:lnTo>
                    <a:pt x="963" y="457"/>
                  </a:lnTo>
                  <a:lnTo>
                    <a:pt x="965" y="482"/>
                  </a:lnTo>
                  <a:lnTo>
                    <a:pt x="965" y="482"/>
                  </a:lnTo>
                  <a:close/>
                </a:path>
              </a:pathLst>
            </a:custGeom>
            <a:solidFill>
              <a:srgbClr val="FFCE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9"/>
            <p:cNvSpPr>
              <a:spLocks noEditPoints="1"/>
            </p:cNvSpPr>
            <p:nvPr userDrawn="1"/>
          </p:nvSpPr>
          <p:spPr bwMode="auto">
            <a:xfrm>
              <a:off x="2672" y="1966"/>
              <a:ext cx="198" cy="198"/>
            </a:xfrm>
            <a:custGeom>
              <a:avLst/>
              <a:gdLst>
                <a:gd name="T0" fmla="*/ 179 w 396"/>
                <a:gd name="T1" fmla="*/ 396 h 397"/>
                <a:gd name="T2" fmla="*/ 122 w 396"/>
                <a:gd name="T3" fmla="*/ 382 h 397"/>
                <a:gd name="T4" fmla="*/ 73 w 396"/>
                <a:gd name="T5" fmla="*/ 352 h 397"/>
                <a:gd name="T6" fmla="*/ 45 w 396"/>
                <a:gd name="T7" fmla="*/ 324 h 397"/>
                <a:gd name="T8" fmla="*/ 15 w 396"/>
                <a:gd name="T9" fmla="*/ 273 h 397"/>
                <a:gd name="T10" fmla="*/ 1 w 396"/>
                <a:gd name="T11" fmla="*/ 218 h 397"/>
                <a:gd name="T12" fmla="*/ 4 w 396"/>
                <a:gd name="T13" fmla="*/ 160 h 397"/>
                <a:gd name="T14" fmla="*/ 23 w 396"/>
                <a:gd name="T15" fmla="*/ 106 h 397"/>
                <a:gd name="T16" fmla="*/ 58 w 396"/>
                <a:gd name="T17" fmla="*/ 59 h 397"/>
                <a:gd name="T18" fmla="*/ 89 w 396"/>
                <a:gd name="T19" fmla="*/ 34 h 397"/>
                <a:gd name="T20" fmla="*/ 141 w 396"/>
                <a:gd name="T21" fmla="*/ 10 h 397"/>
                <a:gd name="T22" fmla="*/ 198 w 396"/>
                <a:gd name="T23" fmla="*/ 0 h 397"/>
                <a:gd name="T24" fmla="*/ 237 w 396"/>
                <a:gd name="T25" fmla="*/ 4 h 397"/>
                <a:gd name="T26" fmla="*/ 292 w 396"/>
                <a:gd name="T27" fmla="*/ 23 h 397"/>
                <a:gd name="T28" fmla="*/ 339 w 396"/>
                <a:gd name="T29" fmla="*/ 59 h 397"/>
                <a:gd name="T30" fmla="*/ 364 w 396"/>
                <a:gd name="T31" fmla="*/ 89 h 397"/>
                <a:gd name="T32" fmla="*/ 388 w 396"/>
                <a:gd name="T33" fmla="*/ 142 h 397"/>
                <a:gd name="T34" fmla="*/ 396 w 396"/>
                <a:gd name="T35" fmla="*/ 199 h 397"/>
                <a:gd name="T36" fmla="*/ 388 w 396"/>
                <a:gd name="T37" fmla="*/ 255 h 397"/>
                <a:gd name="T38" fmla="*/ 364 w 396"/>
                <a:gd name="T39" fmla="*/ 308 h 397"/>
                <a:gd name="T40" fmla="*/ 339 w 396"/>
                <a:gd name="T41" fmla="*/ 339 h 397"/>
                <a:gd name="T42" fmla="*/ 292 w 396"/>
                <a:gd name="T43" fmla="*/ 374 h 397"/>
                <a:gd name="T44" fmla="*/ 237 w 396"/>
                <a:gd name="T45" fmla="*/ 393 h 397"/>
                <a:gd name="T46" fmla="*/ 198 w 396"/>
                <a:gd name="T47" fmla="*/ 397 h 397"/>
                <a:gd name="T48" fmla="*/ 180 w 396"/>
                <a:gd name="T49" fmla="*/ 12 h 397"/>
                <a:gd name="T50" fmla="*/ 127 w 396"/>
                <a:gd name="T51" fmla="*/ 26 h 397"/>
                <a:gd name="T52" fmla="*/ 80 w 396"/>
                <a:gd name="T53" fmla="*/ 53 h 397"/>
                <a:gd name="T54" fmla="*/ 53 w 396"/>
                <a:gd name="T55" fmla="*/ 80 h 397"/>
                <a:gd name="T56" fmla="*/ 24 w 396"/>
                <a:gd name="T57" fmla="*/ 128 h 397"/>
                <a:gd name="T58" fmla="*/ 12 w 396"/>
                <a:gd name="T59" fmla="*/ 181 h 397"/>
                <a:gd name="T60" fmla="*/ 14 w 396"/>
                <a:gd name="T61" fmla="*/ 234 h 397"/>
                <a:gd name="T62" fmla="*/ 32 w 396"/>
                <a:gd name="T63" fmla="*/ 286 h 397"/>
                <a:gd name="T64" fmla="*/ 66 w 396"/>
                <a:gd name="T65" fmla="*/ 331 h 397"/>
                <a:gd name="T66" fmla="*/ 95 w 396"/>
                <a:gd name="T67" fmla="*/ 355 h 397"/>
                <a:gd name="T68" fmla="*/ 144 w 396"/>
                <a:gd name="T69" fmla="*/ 378 h 397"/>
                <a:gd name="T70" fmla="*/ 198 w 396"/>
                <a:gd name="T71" fmla="*/ 386 h 397"/>
                <a:gd name="T72" fmla="*/ 235 w 396"/>
                <a:gd name="T73" fmla="*/ 383 h 397"/>
                <a:gd name="T74" fmla="*/ 287 w 396"/>
                <a:gd name="T75" fmla="*/ 364 h 397"/>
                <a:gd name="T76" fmla="*/ 331 w 396"/>
                <a:gd name="T77" fmla="*/ 331 h 397"/>
                <a:gd name="T78" fmla="*/ 355 w 396"/>
                <a:gd name="T79" fmla="*/ 302 h 397"/>
                <a:gd name="T80" fmla="*/ 378 w 396"/>
                <a:gd name="T81" fmla="*/ 253 h 397"/>
                <a:gd name="T82" fmla="*/ 386 w 396"/>
                <a:gd name="T83" fmla="*/ 199 h 397"/>
                <a:gd name="T84" fmla="*/ 378 w 396"/>
                <a:gd name="T85" fmla="*/ 146 h 397"/>
                <a:gd name="T86" fmla="*/ 355 w 396"/>
                <a:gd name="T87" fmla="*/ 96 h 397"/>
                <a:gd name="T88" fmla="*/ 331 w 396"/>
                <a:gd name="T89" fmla="*/ 66 h 397"/>
                <a:gd name="T90" fmla="*/ 287 w 396"/>
                <a:gd name="T91" fmla="*/ 34 h 397"/>
                <a:gd name="T92" fmla="*/ 235 w 396"/>
                <a:gd name="T93" fmla="*/ 15 h 397"/>
                <a:gd name="T94" fmla="*/ 198 w 396"/>
                <a:gd name="T95" fmla="*/ 11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96" h="397">
                  <a:moveTo>
                    <a:pt x="198" y="397"/>
                  </a:moveTo>
                  <a:lnTo>
                    <a:pt x="198" y="397"/>
                  </a:lnTo>
                  <a:lnTo>
                    <a:pt x="179" y="396"/>
                  </a:lnTo>
                  <a:lnTo>
                    <a:pt x="159" y="393"/>
                  </a:lnTo>
                  <a:lnTo>
                    <a:pt x="141" y="389"/>
                  </a:lnTo>
                  <a:lnTo>
                    <a:pt x="122" y="382"/>
                  </a:lnTo>
                  <a:lnTo>
                    <a:pt x="105" y="374"/>
                  </a:lnTo>
                  <a:lnTo>
                    <a:pt x="89" y="363"/>
                  </a:lnTo>
                  <a:lnTo>
                    <a:pt x="73" y="352"/>
                  </a:lnTo>
                  <a:lnTo>
                    <a:pt x="58" y="339"/>
                  </a:lnTo>
                  <a:lnTo>
                    <a:pt x="58" y="339"/>
                  </a:lnTo>
                  <a:lnTo>
                    <a:pt x="45" y="324"/>
                  </a:lnTo>
                  <a:lnTo>
                    <a:pt x="32" y="308"/>
                  </a:lnTo>
                  <a:lnTo>
                    <a:pt x="23" y="291"/>
                  </a:lnTo>
                  <a:lnTo>
                    <a:pt x="15" y="273"/>
                  </a:lnTo>
                  <a:lnTo>
                    <a:pt x="8" y="255"/>
                  </a:lnTo>
                  <a:lnTo>
                    <a:pt x="4" y="237"/>
                  </a:lnTo>
                  <a:lnTo>
                    <a:pt x="1" y="218"/>
                  </a:lnTo>
                  <a:lnTo>
                    <a:pt x="0" y="199"/>
                  </a:lnTo>
                  <a:lnTo>
                    <a:pt x="1" y="180"/>
                  </a:lnTo>
                  <a:lnTo>
                    <a:pt x="4" y="160"/>
                  </a:lnTo>
                  <a:lnTo>
                    <a:pt x="8" y="142"/>
                  </a:lnTo>
                  <a:lnTo>
                    <a:pt x="15" y="124"/>
                  </a:lnTo>
                  <a:lnTo>
                    <a:pt x="23" y="106"/>
                  </a:lnTo>
                  <a:lnTo>
                    <a:pt x="32" y="89"/>
                  </a:lnTo>
                  <a:lnTo>
                    <a:pt x="45" y="74"/>
                  </a:lnTo>
                  <a:lnTo>
                    <a:pt x="58" y="59"/>
                  </a:lnTo>
                  <a:lnTo>
                    <a:pt x="58" y="59"/>
                  </a:lnTo>
                  <a:lnTo>
                    <a:pt x="73" y="45"/>
                  </a:lnTo>
                  <a:lnTo>
                    <a:pt x="89" y="34"/>
                  </a:lnTo>
                  <a:lnTo>
                    <a:pt x="105" y="23"/>
                  </a:lnTo>
                  <a:lnTo>
                    <a:pt x="122" y="15"/>
                  </a:lnTo>
                  <a:lnTo>
                    <a:pt x="141" y="10"/>
                  </a:lnTo>
                  <a:lnTo>
                    <a:pt x="159" y="4"/>
                  </a:lnTo>
                  <a:lnTo>
                    <a:pt x="179" y="1"/>
                  </a:lnTo>
                  <a:lnTo>
                    <a:pt x="198" y="0"/>
                  </a:lnTo>
                  <a:lnTo>
                    <a:pt x="198" y="0"/>
                  </a:lnTo>
                  <a:lnTo>
                    <a:pt x="218" y="1"/>
                  </a:lnTo>
                  <a:lnTo>
                    <a:pt x="237" y="4"/>
                  </a:lnTo>
                  <a:lnTo>
                    <a:pt x="256" y="10"/>
                  </a:lnTo>
                  <a:lnTo>
                    <a:pt x="274" y="15"/>
                  </a:lnTo>
                  <a:lnTo>
                    <a:pt x="292" y="23"/>
                  </a:lnTo>
                  <a:lnTo>
                    <a:pt x="309" y="34"/>
                  </a:lnTo>
                  <a:lnTo>
                    <a:pt x="324" y="45"/>
                  </a:lnTo>
                  <a:lnTo>
                    <a:pt x="339" y="59"/>
                  </a:lnTo>
                  <a:lnTo>
                    <a:pt x="339" y="59"/>
                  </a:lnTo>
                  <a:lnTo>
                    <a:pt x="353" y="74"/>
                  </a:lnTo>
                  <a:lnTo>
                    <a:pt x="364" y="89"/>
                  </a:lnTo>
                  <a:lnTo>
                    <a:pt x="373" y="106"/>
                  </a:lnTo>
                  <a:lnTo>
                    <a:pt x="383" y="124"/>
                  </a:lnTo>
                  <a:lnTo>
                    <a:pt x="388" y="142"/>
                  </a:lnTo>
                  <a:lnTo>
                    <a:pt x="393" y="160"/>
                  </a:lnTo>
                  <a:lnTo>
                    <a:pt x="395" y="180"/>
                  </a:lnTo>
                  <a:lnTo>
                    <a:pt x="396" y="199"/>
                  </a:lnTo>
                  <a:lnTo>
                    <a:pt x="395" y="218"/>
                  </a:lnTo>
                  <a:lnTo>
                    <a:pt x="393" y="237"/>
                  </a:lnTo>
                  <a:lnTo>
                    <a:pt x="388" y="255"/>
                  </a:lnTo>
                  <a:lnTo>
                    <a:pt x="383" y="273"/>
                  </a:lnTo>
                  <a:lnTo>
                    <a:pt x="373" y="291"/>
                  </a:lnTo>
                  <a:lnTo>
                    <a:pt x="364" y="308"/>
                  </a:lnTo>
                  <a:lnTo>
                    <a:pt x="353" y="324"/>
                  </a:lnTo>
                  <a:lnTo>
                    <a:pt x="339" y="339"/>
                  </a:lnTo>
                  <a:lnTo>
                    <a:pt x="339" y="339"/>
                  </a:lnTo>
                  <a:lnTo>
                    <a:pt x="324" y="352"/>
                  </a:lnTo>
                  <a:lnTo>
                    <a:pt x="309" y="363"/>
                  </a:lnTo>
                  <a:lnTo>
                    <a:pt x="292" y="374"/>
                  </a:lnTo>
                  <a:lnTo>
                    <a:pt x="274" y="382"/>
                  </a:lnTo>
                  <a:lnTo>
                    <a:pt x="256" y="389"/>
                  </a:lnTo>
                  <a:lnTo>
                    <a:pt x="237" y="393"/>
                  </a:lnTo>
                  <a:lnTo>
                    <a:pt x="218" y="396"/>
                  </a:lnTo>
                  <a:lnTo>
                    <a:pt x="198" y="397"/>
                  </a:lnTo>
                  <a:lnTo>
                    <a:pt x="198" y="397"/>
                  </a:lnTo>
                  <a:close/>
                  <a:moveTo>
                    <a:pt x="198" y="11"/>
                  </a:moveTo>
                  <a:lnTo>
                    <a:pt x="198" y="11"/>
                  </a:lnTo>
                  <a:lnTo>
                    <a:pt x="180" y="12"/>
                  </a:lnTo>
                  <a:lnTo>
                    <a:pt x="161" y="15"/>
                  </a:lnTo>
                  <a:lnTo>
                    <a:pt x="144" y="19"/>
                  </a:lnTo>
                  <a:lnTo>
                    <a:pt x="127" y="26"/>
                  </a:lnTo>
                  <a:lnTo>
                    <a:pt x="111" y="34"/>
                  </a:lnTo>
                  <a:lnTo>
                    <a:pt x="95" y="43"/>
                  </a:lnTo>
                  <a:lnTo>
                    <a:pt x="80" y="53"/>
                  </a:lnTo>
                  <a:lnTo>
                    <a:pt x="66" y="66"/>
                  </a:lnTo>
                  <a:lnTo>
                    <a:pt x="66" y="66"/>
                  </a:lnTo>
                  <a:lnTo>
                    <a:pt x="53" y="80"/>
                  </a:lnTo>
                  <a:lnTo>
                    <a:pt x="42" y="96"/>
                  </a:lnTo>
                  <a:lnTo>
                    <a:pt x="32" y="111"/>
                  </a:lnTo>
                  <a:lnTo>
                    <a:pt x="24" y="128"/>
                  </a:lnTo>
                  <a:lnTo>
                    <a:pt x="19" y="146"/>
                  </a:lnTo>
                  <a:lnTo>
                    <a:pt x="14" y="163"/>
                  </a:lnTo>
                  <a:lnTo>
                    <a:pt x="12" y="181"/>
                  </a:lnTo>
                  <a:lnTo>
                    <a:pt x="12" y="199"/>
                  </a:lnTo>
                  <a:lnTo>
                    <a:pt x="12" y="217"/>
                  </a:lnTo>
                  <a:lnTo>
                    <a:pt x="14" y="234"/>
                  </a:lnTo>
                  <a:lnTo>
                    <a:pt x="19" y="253"/>
                  </a:lnTo>
                  <a:lnTo>
                    <a:pt x="24" y="269"/>
                  </a:lnTo>
                  <a:lnTo>
                    <a:pt x="32" y="286"/>
                  </a:lnTo>
                  <a:lnTo>
                    <a:pt x="42" y="302"/>
                  </a:lnTo>
                  <a:lnTo>
                    <a:pt x="53" y="317"/>
                  </a:lnTo>
                  <a:lnTo>
                    <a:pt x="66" y="331"/>
                  </a:lnTo>
                  <a:lnTo>
                    <a:pt x="66" y="331"/>
                  </a:lnTo>
                  <a:lnTo>
                    <a:pt x="80" y="344"/>
                  </a:lnTo>
                  <a:lnTo>
                    <a:pt x="95" y="355"/>
                  </a:lnTo>
                  <a:lnTo>
                    <a:pt x="111" y="364"/>
                  </a:lnTo>
                  <a:lnTo>
                    <a:pt x="127" y="372"/>
                  </a:lnTo>
                  <a:lnTo>
                    <a:pt x="144" y="378"/>
                  </a:lnTo>
                  <a:lnTo>
                    <a:pt x="161" y="383"/>
                  </a:lnTo>
                  <a:lnTo>
                    <a:pt x="180" y="385"/>
                  </a:lnTo>
                  <a:lnTo>
                    <a:pt x="198" y="386"/>
                  </a:lnTo>
                  <a:lnTo>
                    <a:pt x="198" y="386"/>
                  </a:lnTo>
                  <a:lnTo>
                    <a:pt x="217" y="385"/>
                  </a:lnTo>
                  <a:lnTo>
                    <a:pt x="235" y="383"/>
                  </a:lnTo>
                  <a:lnTo>
                    <a:pt x="254" y="378"/>
                  </a:lnTo>
                  <a:lnTo>
                    <a:pt x="270" y="372"/>
                  </a:lnTo>
                  <a:lnTo>
                    <a:pt x="287" y="364"/>
                  </a:lnTo>
                  <a:lnTo>
                    <a:pt x="302" y="355"/>
                  </a:lnTo>
                  <a:lnTo>
                    <a:pt x="317" y="344"/>
                  </a:lnTo>
                  <a:lnTo>
                    <a:pt x="331" y="331"/>
                  </a:lnTo>
                  <a:lnTo>
                    <a:pt x="331" y="331"/>
                  </a:lnTo>
                  <a:lnTo>
                    <a:pt x="343" y="317"/>
                  </a:lnTo>
                  <a:lnTo>
                    <a:pt x="355" y="302"/>
                  </a:lnTo>
                  <a:lnTo>
                    <a:pt x="364" y="286"/>
                  </a:lnTo>
                  <a:lnTo>
                    <a:pt x="372" y="269"/>
                  </a:lnTo>
                  <a:lnTo>
                    <a:pt x="378" y="253"/>
                  </a:lnTo>
                  <a:lnTo>
                    <a:pt x="383" y="234"/>
                  </a:lnTo>
                  <a:lnTo>
                    <a:pt x="385" y="217"/>
                  </a:lnTo>
                  <a:lnTo>
                    <a:pt x="386" y="199"/>
                  </a:lnTo>
                  <a:lnTo>
                    <a:pt x="385" y="181"/>
                  </a:lnTo>
                  <a:lnTo>
                    <a:pt x="383" y="163"/>
                  </a:lnTo>
                  <a:lnTo>
                    <a:pt x="378" y="146"/>
                  </a:lnTo>
                  <a:lnTo>
                    <a:pt x="372" y="128"/>
                  </a:lnTo>
                  <a:lnTo>
                    <a:pt x="364" y="111"/>
                  </a:lnTo>
                  <a:lnTo>
                    <a:pt x="355" y="96"/>
                  </a:lnTo>
                  <a:lnTo>
                    <a:pt x="343" y="80"/>
                  </a:lnTo>
                  <a:lnTo>
                    <a:pt x="331" y="66"/>
                  </a:lnTo>
                  <a:lnTo>
                    <a:pt x="331" y="66"/>
                  </a:lnTo>
                  <a:lnTo>
                    <a:pt x="317" y="53"/>
                  </a:lnTo>
                  <a:lnTo>
                    <a:pt x="302" y="43"/>
                  </a:lnTo>
                  <a:lnTo>
                    <a:pt x="287" y="34"/>
                  </a:lnTo>
                  <a:lnTo>
                    <a:pt x="270" y="26"/>
                  </a:lnTo>
                  <a:lnTo>
                    <a:pt x="254" y="19"/>
                  </a:lnTo>
                  <a:lnTo>
                    <a:pt x="235" y="15"/>
                  </a:lnTo>
                  <a:lnTo>
                    <a:pt x="217" y="12"/>
                  </a:lnTo>
                  <a:lnTo>
                    <a:pt x="198" y="11"/>
                  </a:lnTo>
                  <a:lnTo>
                    <a:pt x="198"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0"/>
            <p:cNvSpPr>
              <a:spLocks noEditPoints="1"/>
            </p:cNvSpPr>
            <p:nvPr userDrawn="1"/>
          </p:nvSpPr>
          <p:spPr bwMode="auto">
            <a:xfrm>
              <a:off x="2688" y="1981"/>
              <a:ext cx="167" cy="167"/>
            </a:xfrm>
            <a:custGeom>
              <a:avLst/>
              <a:gdLst>
                <a:gd name="T0" fmla="*/ 151 w 334"/>
                <a:gd name="T1" fmla="*/ 335 h 335"/>
                <a:gd name="T2" fmla="*/ 104 w 334"/>
                <a:gd name="T3" fmla="*/ 322 h 335"/>
                <a:gd name="T4" fmla="*/ 61 w 334"/>
                <a:gd name="T5" fmla="*/ 298 h 335"/>
                <a:gd name="T6" fmla="*/ 38 w 334"/>
                <a:gd name="T7" fmla="*/ 274 h 335"/>
                <a:gd name="T8" fmla="*/ 13 w 334"/>
                <a:gd name="T9" fmla="*/ 232 h 335"/>
                <a:gd name="T10" fmla="*/ 1 w 334"/>
                <a:gd name="T11" fmla="*/ 185 h 335"/>
                <a:gd name="T12" fmla="*/ 1 w 334"/>
                <a:gd name="T13" fmla="*/ 151 h 335"/>
                <a:gd name="T14" fmla="*/ 13 w 334"/>
                <a:gd name="T15" fmla="*/ 104 h 335"/>
                <a:gd name="T16" fmla="*/ 38 w 334"/>
                <a:gd name="T17" fmla="*/ 61 h 335"/>
                <a:gd name="T18" fmla="*/ 61 w 334"/>
                <a:gd name="T19" fmla="*/ 38 h 335"/>
                <a:gd name="T20" fmla="*/ 104 w 334"/>
                <a:gd name="T21" fmla="*/ 13 h 335"/>
                <a:gd name="T22" fmla="*/ 151 w 334"/>
                <a:gd name="T23" fmla="*/ 2 h 335"/>
                <a:gd name="T24" fmla="*/ 185 w 334"/>
                <a:gd name="T25" fmla="*/ 2 h 335"/>
                <a:gd name="T26" fmla="*/ 232 w 334"/>
                <a:gd name="T27" fmla="*/ 13 h 335"/>
                <a:gd name="T28" fmla="*/ 273 w 334"/>
                <a:gd name="T29" fmla="*/ 38 h 335"/>
                <a:gd name="T30" fmla="*/ 297 w 334"/>
                <a:gd name="T31" fmla="*/ 61 h 335"/>
                <a:gd name="T32" fmla="*/ 322 w 334"/>
                <a:gd name="T33" fmla="*/ 104 h 335"/>
                <a:gd name="T34" fmla="*/ 334 w 334"/>
                <a:gd name="T35" fmla="*/ 151 h 335"/>
                <a:gd name="T36" fmla="*/ 334 w 334"/>
                <a:gd name="T37" fmla="*/ 185 h 335"/>
                <a:gd name="T38" fmla="*/ 322 w 334"/>
                <a:gd name="T39" fmla="*/ 232 h 335"/>
                <a:gd name="T40" fmla="*/ 297 w 334"/>
                <a:gd name="T41" fmla="*/ 274 h 335"/>
                <a:gd name="T42" fmla="*/ 273 w 334"/>
                <a:gd name="T43" fmla="*/ 298 h 335"/>
                <a:gd name="T44" fmla="*/ 232 w 334"/>
                <a:gd name="T45" fmla="*/ 322 h 335"/>
                <a:gd name="T46" fmla="*/ 185 w 334"/>
                <a:gd name="T47" fmla="*/ 335 h 335"/>
                <a:gd name="T48" fmla="*/ 167 w 334"/>
                <a:gd name="T49" fmla="*/ 11 h 335"/>
                <a:gd name="T50" fmla="*/ 136 w 334"/>
                <a:gd name="T51" fmla="*/ 14 h 335"/>
                <a:gd name="T52" fmla="*/ 94 w 334"/>
                <a:gd name="T53" fmla="*/ 29 h 335"/>
                <a:gd name="T54" fmla="*/ 57 w 334"/>
                <a:gd name="T55" fmla="*/ 57 h 335"/>
                <a:gd name="T56" fmla="*/ 37 w 334"/>
                <a:gd name="T57" fmla="*/ 81 h 335"/>
                <a:gd name="T58" fmla="*/ 18 w 334"/>
                <a:gd name="T59" fmla="*/ 123 h 335"/>
                <a:gd name="T60" fmla="*/ 11 w 334"/>
                <a:gd name="T61" fmla="*/ 168 h 335"/>
                <a:gd name="T62" fmla="*/ 14 w 334"/>
                <a:gd name="T63" fmla="*/ 199 h 335"/>
                <a:gd name="T64" fmla="*/ 29 w 334"/>
                <a:gd name="T65" fmla="*/ 241 h 335"/>
                <a:gd name="T66" fmla="*/ 57 w 334"/>
                <a:gd name="T67" fmla="*/ 278 h 335"/>
                <a:gd name="T68" fmla="*/ 81 w 334"/>
                <a:gd name="T69" fmla="*/ 298 h 335"/>
                <a:gd name="T70" fmla="*/ 122 w 334"/>
                <a:gd name="T71" fmla="*/ 317 h 335"/>
                <a:gd name="T72" fmla="*/ 167 w 334"/>
                <a:gd name="T73" fmla="*/ 324 h 335"/>
                <a:gd name="T74" fmla="*/ 198 w 334"/>
                <a:gd name="T75" fmla="*/ 321 h 335"/>
                <a:gd name="T76" fmla="*/ 241 w 334"/>
                <a:gd name="T77" fmla="*/ 306 h 335"/>
                <a:gd name="T78" fmla="*/ 278 w 334"/>
                <a:gd name="T79" fmla="*/ 278 h 335"/>
                <a:gd name="T80" fmla="*/ 297 w 334"/>
                <a:gd name="T81" fmla="*/ 255 h 335"/>
                <a:gd name="T82" fmla="*/ 317 w 334"/>
                <a:gd name="T83" fmla="*/ 214 h 335"/>
                <a:gd name="T84" fmla="*/ 324 w 334"/>
                <a:gd name="T85" fmla="*/ 168 h 335"/>
                <a:gd name="T86" fmla="*/ 320 w 334"/>
                <a:gd name="T87" fmla="*/ 136 h 335"/>
                <a:gd name="T88" fmla="*/ 306 w 334"/>
                <a:gd name="T89" fmla="*/ 94 h 335"/>
                <a:gd name="T90" fmla="*/ 278 w 334"/>
                <a:gd name="T91" fmla="*/ 57 h 335"/>
                <a:gd name="T92" fmla="*/ 254 w 334"/>
                <a:gd name="T93" fmla="*/ 37 h 335"/>
                <a:gd name="T94" fmla="*/ 213 w 334"/>
                <a:gd name="T95" fmla="*/ 18 h 335"/>
                <a:gd name="T96" fmla="*/ 167 w 334"/>
                <a:gd name="T97" fmla="*/ 11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4" h="335">
                  <a:moveTo>
                    <a:pt x="167" y="335"/>
                  </a:moveTo>
                  <a:lnTo>
                    <a:pt x="167" y="335"/>
                  </a:lnTo>
                  <a:lnTo>
                    <a:pt x="151" y="335"/>
                  </a:lnTo>
                  <a:lnTo>
                    <a:pt x="135" y="332"/>
                  </a:lnTo>
                  <a:lnTo>
                    <a:pt x="119" y="328"/>
                  </a:lnTo>
                  <a:lnTo>
                    <a:pt x="104" y="322"/>
                  </a:lnTo>
                  <a:lnTo>
                    <a:pt x="89" y="315"/>
                  </a:lnTo>
                  <a:lnTo>
                    <a:pt x="75" y="307"/>
                  </a:lnTo>
                  <a:lnTo>
                    <a:pt x="61" y="298"/>
                  </a:lnTo>
                  <a:lnTo>
                    <a:pt x="49" y="286"/>
                  </a:lnTo>
                  <a:lnTo>
                    <a:pt x="49" y="286"/>
                  </a:lnTo>
                  <a:lnTo>
                    <a:pt x="38" y="274"/>
                  </a:lnTo>
                  <a:lnTo>
                    <a:pt x="28" y="261"/>
                  </a:lnTo>
                  <a:lnTo>
                    <a:pt x="20" y="247"/>
                  </a:lnTo>
                  <a:lnTo>
                    <a:pt x="13" y="232"/>
                  </a:lnTo>
                  <a:lnTo>
                    <a:pt x="7" y="216"/>
                  </a:lnTo>
                  <a:lnTo>
                    <a:pt x="4" y="201"/>
                  </a:lnTo>
                  <a:lnTo>
                    <a:pt x="1" y="185"/>
                  </a:lnTo>
                  <a:lnTo>
                    <a:pt x="0" y="168"/>
                  </a:lnTo>
                  <a:lnTo>
                    <a:pt x="0" y="168"/>
                  </a:lnTo>
                  <a:lnTo>
                    <a:pt x="1" y="151"/>
                  </a:lnTo>
                  <a:lnTo>
                    <a:pt x="4" y="135"/>
                  </a:lnTo>
                  <a:lnTo>
                    <a:pt x="7" y="119"/>
                  </a:lnTo>
                  <a:lnTo>
                    <a:pt x="13" y="104"/>
                  </a:lnTo>
                  <a:lnTo>
                    <a:pt x="20" y="89"/>
                  </a:lnTo>
                  <a:lnTo>
                    <a:pt x="28" y="75"/>
                  </a:lnTo>
                  <a:lnTo>
                    <a:pt x="38" y="61"/>
                  </a:lnTo>
                  <a:lnTo>
                    <a:pt x="49" y="49"/>
                  </a:lnTo>
                  <a:lnTo>
                    <a:pt x="49" y="49"/>
                  </a:lnTo>
                  <a:lnTo>
                    <a:pt x="61" y="38"/>
                  </a:lnTo>
                  <a:lnTo>
                    <a:pt x="75" y="28"/>
                  </a:lnTo>
                  <a:lnTo>
                    <a:pt x="89" y="20"/>
                  </a:lnTo>
                  <a:lnTo>
                    <a:pt x="104" y="13"/>
                  </a:lnTo>
                  <a:lnTo>
                    <a:pt x="119" y="7"/>
                  </a:lnTo>
                  <a:lnTo>
                    <a:pt x="135" y="4"/>
                  </a:lnTo>
                  <a:lnTo>
                    <a:pt x="151" y="2"/>
                  </a:lnTo>
                  <a:lnTo>
                    <a:pt x="167" y="0"/>
                  </a:lnTo>
                  <a:lnTo>
                    <a:pt x="167" y="0"/>
                  </a:lnTo>
                  <a:lnTo>
                    <a:pt x="185" y="2"/>
                  </a:lnTo>
                  <a:lnTo>
                    <a:pt x="201" y="4"/>
                  </a:lnTo>
                  <a:lnTo>
                    <a:pt x="216" y="7"/>
                  </a:lnTo>
                  <a:lnTo>
                    <a:pt x="232" y="13"/>
                  </a:lnTo>
                  <a:lnTo>
                    <a:pt x="247" y="20"/>
                  </a:lnTo>
                  <a:lnTo>
                    <a:pt x="261" y="28"/>
                  </a:lnTo>
                  <a:lnTo>
                    <a:pt x="273" y="38"/>
                  </a:lnTo>
                  <a:lnTo>
                    <a:pt x="286" y="49"/>
                  </a:lnTo>
                  <a:lnTo>
                    <a:pt x="286" y="49"/>
                  </a:lnTo>
                  <a:lnTo>
                    <a:pt x="297" y="61"/>
                  </a:lnTo>
                  <a:lnTo>
                    <a:pt x="307" y="75"/>
                  </a:lnTo>
                  <a:lnTo>
                    <a:pt x="315" y="89"/>
                  </a:lnTo>
                  <a:lnTo>
                    <a:pt x="322" y="104"/>
                  </a:lnTo>
                  <a:lnTo>
                    <a:pt x="327" y="119"/>
                  </a:lnTo>
                  <a:lnTo>
                    <a:pt x="332" y="135"/>
                  </a:lnTo>
                  <a:lnTo>
                    <a:pt x="334" y="151"/>
                  </a:lnTo>
                  <a:lnTo>
                    <a:pt x="334" y="168"/>
                  </a:lnTo>
                  <a:lnTo>
                    <a:pt x="334" y="168"/>
                  </a:lnTo>
                  <a:lnTo>
                    <a:pt x="334" y="185"/>
                  </a:lnTo>
                  <a:lnTo>
                    <a:pt x="332" y="201"/>
                  </a:lnTo>
                  <a:lnTo>
                    <a:pt x="327" y="216"/>
                  </a:lnTo>
                  <a:lnTo>
                    <a:pt x="322" y="232"/>
                  </a:lnTo>
                  <a:lnTo>
                    <a:pt x="315" y="247"/>
                  </a:lnTo>
                  <a:lnTo>
                    <a:pt x="307" y="261"/>
                  </a:lnTo>
                  <a:lnTo>
                    <a:pt x="297" y="274"/>
                  </a:lnTo>
                  <a:lnTo>
                    <a:pt x="286" y="286"/>
                  </a:lnTo>
                  <a:lnTo>
                    <a:pt x="286" y="286"/>
                  </a:lnTo>
                  <a:lnTo>
                    <a:pt x="273" y="298"/>
                  </a:lnTo>
                  <a:lnTo>
                    <a:pt x="261" y="307"/>
                  </a:lnTo>
                  <a:lnTo>
                    <a:pt x="247" y="315"/>
                  </a:lnTo>
                  <a:lnTo>
                    <a:pt x="232" y="322"/>
                  </a:lnTo>
                  <a:lnTo>
                    <a:pt x="216" y="328"/>
                  </a:lnTo>
                  <a:lnTo>
                    <a:pt x="201" y="332"/>
                  </a:lnTo>
                  <a:lnTo>
                    <a:pt x="185" y="335"/>
                  </a:lnTo>
                  <a:lnTo>
                    <a:pt x="167" y="335"/>
                  </a:lnTo>
                  <a:lnTo>
                    <a:pt x="167" y="335"/>
                  </a:lnTo>
                  <a:close/>
                  <a:moveTo>
                    <a:pt x="167" y="11"/>
                  </a:moveTo>
                  <a:lnTo>
                    <a:pt x="167" y="11"/>
                  </a:lnTo>
                  <a:lnTo>
                    <a:pt x="152" y="12"/>
                  </a:lnTo>
                  <a:lnTo>
                    <a:pt x="136" y="14"/>
                  </a:lnTo>
                  <a:lnTo>
                    <a:pt x="122" y="18"/>
                  </a:lnTo>
                  <a:lnTo>
                    <a:pt x="107" y="23"/>
                  </a:lnTo>
                  <a:lnTo>
                    <a:pt x="94" y="29"/>
                  </a:lnTo>
                  <a:lnTo>
                    <a:pt x="81" y="37"/>
                  </a:lnTo>
                  <a:lnTo>
                    <a:pt x="68" y="47"/>
                  </a:lnTo>
                  <a:lnTo>
                    <a:pt x="57" y="57"/>
                  </a:lnTo>
                  <a:lnTo>
                    <a:pt x="57" y="57"/>
                  </a:lnTo>
                  <a:lnTo>
                    <a:pt x="46" y="68"/>
                  </a:lnTo>
                  <a:lnTo>
                    <a:pt x="37" y="81"/>
                  </a:lnTo>
                  <a:lnTo>
                    <a:pt x="29" y="94"/>
                  </a:lnTo>
                  <a:lnTo>
                    <a:pt x="23" y="108"/>
                  </a:lnTo>
                  <a:lnTo>
                    <a:pt x="18" y="123"/>
                  </a:lnTo>
                  <a:lnTo>
                    <a:pt x="14" y="136"/>
                  </a:lnTo>
                  <a:lnTo>
                    <a:pt x="12" y="153"/>
                  </a:lnTo>
                  <a:lnTo>
                    <a:pt x="11" y="168"/>
                  </a:lnTo>
                  <a:lnTo>
                    <a:pt x="11" y="168"/>
                  </a:lnTo>
                  <a:lnTo>
                    <a:pt x="12" y="184"/>
                  </a:lnTo>
                  <a:lnTo>
                    <a:pt x="14" y="199"/>
                  </a:lnTo>
                  <a:lnTo>
                    <a:pt x="18" y="214"/>
                  </a:lnTo>
                  <a:lnTo>
                    <a:pt x="23" y="227"/>
                  </a:lnTo>
                  <a:lnTo>
                    <a:pt x="29" y="241"/>
                  </a:lnTo>
                  <a:lnTo>
                    <a:pt x="37" y="255"/>
                  </a:lnTo>
                  <a:lnTo>
                    <a:pt x="46" y="267"/>
                  </a:lnTo>
                  <a:lnTo>
                    <a:pt x="57" y="278"/>
                  </a:lnTo>
                  <a:lnTo>
                    <a:pt x="57" y="278"/>
                  </a:lnTo>
                  <a:lnTo>
                    <a:pt x="68" y="288"/>
                  </a:lnTo>
                  <a:lnTo>
                    <a:pt x="81" y="298"/>
                  </a:lnTo>
                  <a:lnTo>
                    <a:pt x="94" y="306"/>
                  </a:lnTo>
                  <a:lnTo>
                    <a:pt x="107" y="313"/>
                  </a:lnTo>
                  <a:lnTo>
                    <a:pt x="122" y="317"/>
                  </a:lnTo>
                  <a:lnTo>
                    <a:pt x="136" y="321"/>
                  </a:lnTo>
                  <a:lnTo>
                    <a:pt x="152" y="323"/>
                  </a:lnTo>
                  <a:lnTo>
                    <a:pt x="167" y="324"/>
                  </a:lnTo>
                  <a:lnTo>
                    <a:pt x="167" y="324"/>
                  </a:lnTo>
                  <a:lnTo>
                    <a:pt x="183" y="323"/>
                  </a:lnTo>
                  <a:lnTo>
                    <a:pt x="198" y="321"/>
                  </a:lnTo>
                  <a:lnTo>
                    <a:pt x="213" y="317"/>
                  </a:lnTo>
                  <a:lnTo>
                    <a:pt x="227" y="313"/>
                  </a:lnTo>
                  <a:lnTo>
                    <a:pt x="241" y="306"/>
                  </a:lnTo>
                  <a:lnTo>
                    <a:pt x="254" y="298"/>
                  </a:lnTo>
                  <a:lnTo>
                    <a:pt x="266" y="288"/>
                  </a:lnTo>
                  <a:lnTo>
                    <a:pt x="278" y="278"/>
                  </a:lnTo>
                  <a:lnTo>
                    <a:pt x="278" y="278"/>
                  </a:lnTo>
                  <a:lnTo>
                    <a:pt x="288" y="267"/>
                  </a:lnTo>
                  <a:lnTo>
                    <a:pt x="297" y="255"/>
                  </a:lnTo>
                  <a:lnTo>
                    <a:pt x="306" y="241"/>
                  </a:lnTo>
                  <a:lnTo>
                    <a:pt x="312" y="227"/>
                  </a:lnTo>
                  <a:lnTo>
                    <a:pt x="317" y="214"/>
                  </a:lnTo>
                  <a:lnTo>
                    <a:pt x="320" y="199"/>
                  </a:lnTo>
                  <a:lnTo>
                    <a:pt x="323" y="184"/>
                  </a:lnTo>
                  <a:lnTo>
                    <a:pt x="324" y="168"/>
                  </a:lnTo>
                  <a:lnTo>
                    <a:pt x="324" y="168"/>
                  </a:lnTo>
                  <a:lnTo>
                    <a:pt x="323" y="153"/>
                  </a:lnTo>
                  <a:lnTo>
                    <a:pt x="320" y="136"/>
                  </a:lnTo>
                  <a:lnTo>
                    <a:pt x="317" y="123"/>
                  </a:lnTo>
                  <a:lnTo>
                    <a:pt x="312" y="108"/>
                  </a:lnTo>
                  <a:lnTo>
                    <a:pt x="306" y="94"/>
                  </a:lnTo>
                  <a:lnTo>
                    <a:pt x="297" y="81"/>
                  </a:lnTo>
                  <a:lnTo>
                    <a:pt x="288" y="68"/>
                  </a:lnTo>
                  <a:lnTo>
                    <a:pt x="278" y="57"/>
                  </a:lnTo>
                  <a:lnTo>
                    <a:pt x="278" y="57"/>
                  </a:lnTo>
                  <a:lnTo>
                    <a:pt x="266" y="47"/>
                  </a:lnTo>
                  <a:lnTo>
                    <a:pt x="254" y="37"/>
                  </a:lnTo>
                  <a:lnTo>
                    <a:pt x="241" y="29"/>
                  </a:lnTo>
                  <a:lnTo>
                    <a:pt x="227" y="23"/>
                  </a:lnTo>
                  <a:lnTo>
                    <a:pt x="213" y="18"/>
                  </a:lnTo>
                  <a:lnTo>
                    <a:pt x="198" y="14"/>
                  </a:lnTo>
                  <a:lnTo>
                    <a:pt x="183" y="12"/>
                  </a:lnTo>
                  <a:lnTo>
                    <a:pt x="167" y="11"/>
                  </a:lnTo>
                  <a:lnTo>
                    <a:pt x="167"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1"/>
            <p:cNvSpPr>
              <a:spLocks/>
            </p:cNvSpPr>
            <p:nvPr userDrawn="1"/>
          </p:nvSpPr>
          <p:spPr bwMode="auto">
            <a:xfrm>
              <a:off x="2684" y="2133"/>
              <a:ext cx="19" cy="19"/>
            </a:xfrm>
            <a:custGeom>
              <a:avLst/>
              <a:gdLst>
                <a:gd name="T0" fmla="*/ 8 w 39"/>
                <a:gd name="T1" fmla="*/ 40 h 40"/>
                <a:gd name="T2" fmla="*/ 0 w 39"/>
                <a:gd name="T3" fmla="*/ 33 h 40"/>
                <a:gd name="T4" fmla="*/ 32 w 39"/>
                <a:gd name="T5" fmla="*/ 0 h 40"/>
                <a:gd name="T6" fmla="*/ 39 w 39"/>
                <a:gd name="T7" fmla="*/ 9 h 40"/>
                <a:gd name="T8" fmla="*/ 8 w 39"/>
                <a:gd name="T9" fmla="*/ 40 h 40"/>
              </a:gdLst>
              <a:ahLst/>
              <a:cxnLst>
                <a:cxn ang="0">
                  <a:pos x="T0" y="T1"/>
                </a:cxn>
                <a:cxn ang="0">
                  <a:pos x="T2" y="T3"/>
                </a:cxn>
                <a:cxn ang="0">
                  <a:pos x="T4" y="T5"/>
                </a:cxn>
                <a:cxn ang="0">
                  <a:pos x="T6" y="T7"/>
                </a:cxn>
                <a:cxn ang="0">
                  <a:pos x="T8" y="T9"/>
                </a:cxn>
              </a:cxnLst>
              <a:rect l="0" t="0" r="r" b="b"/>
              <a:pathLst>
                <a:path w="39" h="40">
                  <a:moveTo>
                    <a:pt x="8" y="40"/>
                  </a:moveTo>
                  <a:lnTo>
                    <a:pt x="0" y="33"/>
                  </a:lnTo>
                  <a:lnTo>
                    <a:pt x="32" y="0"/>
                  </a:lnTo>
                  <a:lnTo>
                    <a:pt x="39" y="9"/>
                  </a:lnTo>
                  <a:lnTo>
                    <a:pt x="8"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2"/>
            <p:cNvSpPr>
              <a:spLocks noEditPoints="1"/>
            </p:cNvSpPr>
            <p:nvPr userDrawn="1"/>
          </p:nvSpPr>
          <p:spPr bwMode="auto">
            <a:xfrm>
              <a:off x="2553" y="2144"/>
              <a:ext cx="139" cy="139"/>
            </a:xfrm>
            <a:custGeom>
              <a:avLst/>
              <a:gdLst>
                <a:gd name="T0" fmla="*/ 27 w 278"/>
                <a:gd name="T1" fmla="*/ 279 h 279"/>
                <a:gd name="T2" fmla="*/ 27 w 278"/>
                <a:gd name="T3" fmla="*/ 279 h 279"/>
                <a:gd name="T4" fmla="*/ 20 w 278"/>
                <a:gd name="T5" fmla="*/ 278 h 279"/>
                <a:gd name="T6" fmla="*/ 15 w 278"/>
                <a:gd name="T7" fmla="*/ 275 h 279"/>
                <a:gd name="T8" fmla="*/ 4 w 278"/>
                <a:gd name="T9" fmla="*/ 264 h 279"/>
                <a:gd name="T10" fmla="*/ 4 w 278"/>
                <a:gd name="T11" fmla="*/ 264 h 279"/>
                <a:gd name="T12" fmla="*/ 1 w 278"/>
                <a:gd name="T13" fmla="*/ 258 h 279"/>
                <a:gd name="T14" fmla="*/ 0 w 278"/>
                <a:gd name="T15" fmla="*/ 253 h 279"/>
                <a:gd name="T16" fmla="*/ 0 w 278"/>
                <a:gd name="T17" fmla="*/ 253 h 279"/>
                <a:gd name="T18" fmla="*/ 1 w 278"/>
                <a:gd name="T19" fmla="*/ 246 h 279"/>
                <a:gd name="T20" fmla="*/ 4 w 278"/>
                <a:gd name="T21" fmla="*/ 240 h 279"/>
                <a:gd name="T22" fmla="*/ 239 w 278"/>
                <a:gd name="T23" fmla="*/ 5 h 279"/>
                <a:gd name="T24" fmla="*/ 239 w 278"/>
                <a:gd name="T25" fmla="*/ 5 h 279"/>
                <a:gd name="T26" fmla="*/ 245 w 278"/>
                <a:gd name="T27" fmla="*/ 2 h 279"/>
                <a:gd name="T28" fmla="*/ 252 w 278"/>
                <a:gd name="T29" fmla="*/ 0 h 279"/>
                <a:gd name="T30" fmla="*/ 252 w 278"/>
                <a:gd name="T31" fmla="*/ 0 h 279"/>
                <a:gd name="T32" fmla="*/ 258 w 278"/>
                <a:gd name="T33" fmla="*/ 2 h 279"/>
                <a:gd name="T34" fmla="*/ 263 w 278"/>
                <a:gd name="T35" fmla="*/ 5 h 279"/>
                <a:gd name="T36" fmla="*/ 274 w 278"/>
                <a:gd name="T37" fmla="*/ 15 h 279"/>
                <a:gd name="T38" fmla="*/ 274 w 278"/>
                <a:gd name="T39" fmla="*/ 15 h 279"/>
                <a:gd name="T40" fmla="*/ 276 w 278"/>
                <a:gd name="T41" fmla="*/ 18 h 279"/>
                <a:gd name="T42" fmla="*/ 277 w 278"/>
                <a:gd name="T43" fmla="*/ 21 h 279"/>
                <a:gd name="T44" fmla="*/ 278 w 278"/>
                <a:gd name="T45" fmla="*/ 28 h 279"/>
                <a:gd name="T46" fmla="*/ 277 w 278"/>
                <a:gd name="T47" fmla="*/ 34 h 279"/>
                <a:gd name="T48" fmla="*/ 276 w 278"/>
                <a:gd name="T49" fmla="*/ 37 h 279"/>
                <a:gd name="T50" fmla="*/ 274 w 278"/>
                <a:gd name="T51" fmla="*/ 40 h 279"/>
                <a:gd name="T52" fmla="*/ 39 w 278"/>
                <a:gd name="T53" fmla="*/ 275 h 279"/>
                <a:gd name="T54" fmla="*/ 39 w 278"/>
                <a:gd name="T55" fmla="*/ 275 h 279"/>
                <a:gd name="T56" fmla="*/ 33 w 278"/>
                <a:gd name="T57" fmla="*/ 278 h 279"/>
                <a:gd name="T58" fmla="*/ 27 w 278"/>
                <a:gd name="T59" fmla="*/ 279 h 279"/>
                <a:gd name="T60" fmla="*/ 27 w 278"/>
                <a:gd name="T61" fmla="*/ 279 h 279"/>
                <a:gd name="T62" fmla="*/ 252 w 278"/>
                <a:gd name="T63" fmla="*/ 11 h 279"/>
                <a:gd name="T64" fmla="*/ 252 w 278"/>
                <a:gd name="T65" fmla="*/ 11 h 279"/>
                <a:gd name="T66" fmla="*/ 250 w 278"/>
                <a:gd name="T67" fmla="*/ 12 h 279"/>
                <a:gd name="T68" fmla="*/ 247 w 278"/>
                <a:gd name="T69" fmla="*/ 13 h 279"/>
                <a:gd name="T70" fmla="*/ 12 w 278"/>
                <a:gd name="T71" fmla="*/ 248 h 279"/>
                <a:gd name="T72" fmla="*/ 12 w 278"/>
                <a:gd name="T73" fmla="*/ 248 h 279"/>
                <a:gd name="T74" fmla="*/ 11 w 278"/>
                <a:gd name="T75" fmla="*/ 250 h 279"/>
                <a:gd name="T76" fmla="*/ 10 w 278"/>
                <a:gd name="T77" fmla="*/ 253 h 279"/>
                <a:gd name="T78" fmla="*/ 10 w 278"/>
                <a:gd name="T79" fmla="*/ 253 h 279"/>
                <a:gd name="T80" fmla="*/ 11 w 278"/>
                <a:gd name="T81" fmla="*/ 255 h 279"/>
                <a:gd name="T82" fmla="*/ 12 w 278"/>
                <a:gd name="T83" fmla="*/ 257 h 279"/>
                <a:gd name="T84" fmla="*/ 23 w 278"/>
                <a:gd name="T85" fmla="*/ 267 h 279"/>
                <a:gd name="T86" fmla="*/ 23 w 278"/>
                <a:gd name="T87" fmla="*/ 267 h 279"/>
                <a:gd name="T88" fmla="*/ 25 w 278"/>
                <a:gd name="T89" fmla="*/ 269 h 279"/>
                <a:gd name="T90" fmla="*/ 27 w 278"/>
                <a:gd name="T91" fmla="*/ 269 h 279"/>
                <a:gd name="T92" fmla="*/ 30 w 278"/>
                <a:gd name="T93" fmla="*/ 269 h 279"/>
                <a:gd name="T94" fmla="*/ 31 w 278"/>
                <a:gd name="T95" fmla="*/ 267 h 279"/>
                <a:gd name="T96" fmla="*/ 267 w 278"/>
                <a:gd name="T97" fmla="*/ 31 h 279"/>
                <a:gd name="T98" fmla="*/ 267 w 278"/>
                <a:gd name="T99" fmla="*/ 31 h 279"/>
                <a:gd name="T100" fmla="*/ 268 w 278"/>
                <a:gd name="T101" fmla="*/ 30 h 279"/>
                <a:gd name="T102" fmla="*/ 268 w 278"/>
                <a:gd name="T103" fmla="*/ 28 h 279"/>
                <a:gd name="T104" fmla="*/ 268 w 278"/>
                <a:gd name="T105" fmla="*/ 25 h 279"/>
                <a:gd name="T106" fmla="*/ 267 w 278"/>
                <a:gd name="T107" fmla="*/ 23 h 279"/>
                <a:gd name="T108" fmla="*/ 257 w 278"/>
                <a:gd name="T109" fmla="*/ 13 h 279"/>
                <a:gd name="T110" fmla="*/ 257 w 278"/>
                <a:gd name="T111" fmla="*/ 13 h 279"/>
                <a:gd name="T112" fmla="*/ 254 w 278"/>
                <a:gd name="T113" fmla="*/ 12 h 279"/>
                <a:gd name="T114" fmla="*/ 252 w 278"/>
                <a:gd name="T115" fmla="*/ 11 h 279"/>
                <a:gd name="T116" fmla="*/ 252 w 278"/>
                <a:gd name="T117" fmla="*/ 11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8" h="279">
                  <a:moveTo>
                    <a:pt x="27" y="279"/>
                  </a:moveTo>
                  <a:lnTo>
                    <a:pt x="27" y="279"/>
                  </a:lnTo>
                  <a:lnTo>
                    <a:pt x="20" y="278"/>
                  </a:lnTo>
                  <a:lnTo>
                    <a:pt x="15" y="275"/>
                  </a:lnTo>
                  <a:lnTo>
                    <a:pt x="4" y="264"/>
                  </a:lnTo>
                  <a:lnTo>
                    <a:pt x="4" y="264"/>
                  </a:lnTo>
                  <a:lnTo>
                    <a:pt x="1" y="258"/>
                  </a:lnTo>
                  <a:lnTo>
                    <a:pt x="0" y="253"/>
                  </a:lnTo>
                  <a:lnTo>
                    <a:pt x="0" y="253"/>
                  </a:lnTo>
                  <a:lnTo>
                    <a:pt x="1" y="246"/>
                  </a:lnTo>
                  <a:lnTo>
                    <a:pt x="4" y="240"/>
                  </a:lnTo>
                  <a:lnTo>
                    <a:pt x="239" y="5"/>
                  </a:lnTo>
                  <a:lnTo>
                    <a:pt x="239" y="5"/>
                  </a:lnTo>
                  <a:lnTo>
                    <a:pt x="245" y="2"/>
                  </a:lnTo>
                  <a:lnTo>
                    <a:pt x="252" y="0"/>
                  </a:lnTo>
                  <a:lnTo>
                    <a:pt x="252" y="0"/>
                  </a:lnTo>
                  <a:lnTo>
                    <a:pt x="258" y="2"/>
                  </a:lnTo>
                  <a:lnTo>
                    <a:pt x="263" y="5"/>
                  </a:lnTo>
                  <a:lnTo>
                    <a:pt x="274" y="15"/>
                  </a:lnTo>
                  <a:lnTo>
                    <a:pt x="274" y="15"/>
                  </a:lnTo>
                  <a:lnTo>
                    <a:pt x="276" y="18"/>
                  </a:lnTo>
                  <a:lnTo>
                    <a:pt x="277" y="21"/>
                  </a:lnTo>
                  <a:lnTo>
                    <a:pt x="278" y="28"/>
                  </a:lnTo>
                  <a:lnTo>
                    <a:pt x="277" y="34"/>
                  </a:lnTo>
                  <a:lnTo>
                    <a:pt x="276" y="37"/>
                  </a:lnTo>
                  <a:lnTo>
                    <a:pt x="274" y="40"/>
                  </a:lnTo>
                  <a:lnTo>
                    <a:pt x="39" y="275"/>
                  </a:lnTo>
                  <a:lnTo>
                    <a:pt x="39" y="275"/>
                  </a:lnTo>
                  <a:lnTo>
                    <a:pt x="33" y="278"/>
                  </a:lnTo>
                  <a:lnTo>
                    <a:pt x="27" y="279"/>
                  </a:lnTo>
                  <a:lnTo>
                    <a:pt x="27" y="279"/>
                  </a:lnTo>
                  <a:close/>
                  <a:moveTo>
                    <a:pt x="252" y="11"/>
                  </a:moveTo>
                  <a:lnTo>
                    <a:pt x="252" y="11"/>
                  </a:lnTo>
                  <a:lnTo>
                    <a:pt x="250" y="12"/>
                  </a:lnTo>
                  <a:lnTo>
                    <a:pt x="247" y="13"/>
                  </a:lnTo>
                  <a:lnTo>
                    <a:pt x="12" y="248"/>
                  </a:lnTo>
                  <a:lnTo>
                    <a:pt x="12" y="248"/>
                  </a:lnTo>
                  <a:lnTo>
                    <a:pt x="11" y="250"/>
                  </a:lnTo>
                  <a:lnTo>
                    <a:pt x="10" y="253"/>
                  </a:lnTo>
                  <a:lnTo>
                    <a:pt x="10" y="253"/>
                  </a:lnTo>
                  <a:lnTo>
                    <a:pt x="11" y="255"/>
                  </a:lnTo>
                  <a:lnTo>
                    <a:pt x="12" y="257"/>
                  </a:lnTo>
                  <a:lnTo>
                    <a:pt x="23" y="267"/>
                  </a:lnTo>
                  <a:lnTo>
                    <a:pt x="23" y="267"/>
                  </a:lnTo>
                  <a:lnTo>
                    <a:pt x="25" y="269"/>
                  </a:lnTo>
                  <a:lnTo>
                    <a:pt x="27" y="269"/>
                  </a:lnTo>
                  <a:lnTo>
                    <a:pt x="30" y="269"/>
                  </a:lnTo>
                  <a:lnTo>
                    <a:pt x="31" y="267"/>
                  </a:lnTo>
                  <a:lnTo>
                    <a:pt x="267" y="31"/>
                  </a:lnTo>
                  <a:lnTo>
                    <a:pt x="267" y="31"/>
                  </a:lnTo>
                  <a:lnTo>
                    <a:pt x="268" y="30"/>
                  </a:lnTo>
                  <a:lnTo>
                    <a:pt x="268" y="28"/>
                  </a:lnTo>
                  <a:lnTo>
                    <a:pt x="268" y="25"/>
                  </a:lnTo>
                  <a:lnTo>
                    <a:pt x="267" y="23"/>
                  </a:lnTo>
                  <a:lnTo>
                    <a:pt x="257" y="13"/>
                  </a:lnTo>
                  <a:lnTo>
                    <a:pt x="257" y="13"/>
                  </a:lnTo>
                  <a:lnTo>
                    <a:pt x="254" y="12"/>
                  </a:lnTo>
                  <a:lnTo>
                    <a:pt x="252" y="11"/>
                  </a:lnTo>
                  <a:lnTo>
                    <a:pt x="252"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3"/>
            <p:cNvSpPr>
              <a:spLocks noEditPoints="1"/>
            </p:cNvSpPr>
            <p:nvPr userDrawn="1"/>
          </p:nvSpPr>
          <p:spPr bwMode="auto">
            <a:xfrm>
              <a:off x="3802" y="1982"/>
              <a:ext cx="224" cy="303"/>
            </a:xfrm>
            <a:custGeom>
              <a:avLst/>
              <a:gdLst>
                <a:gd name="T0" fmla="*/ 225 w 448"/>
                <a:gd name="T1" fmla="*/ 0 h 607"/>
                <a:gd name="T2" fmla="*/ 180 w 448"/>
                <a:gd name="T3" fmla="*/ 4 h 607"/>
                <a:gd name="T4" fmla="*/ 137 w 448"/>
                <a:gd name="T5" fmla="*/ 17 h 607"/>
                <a:gd name="T6" fmla="*/ 99 w 448"/>
                <a:gd name="T7" fmla="*/ 38 h 607"/>
                <a:gd name="T8" fmla="*/ 66 w 448"/>
                <a:gd name="T9" fmla="*/ 65 h 607"/>
                <a:gd name="T10" fmla="*/ 40 w 448"/>
                <a:gd name="T11" fmla="*/ 99 h 607"/>
                <a:gd name="T12" fmla="*/ 19 w 448"/>
                <a:gd name="T13" fmla="*/ 137 h 607"/>
                <a:gd name="T14" fmla="*/ 5 w 448"/>
                <a:gd name="T15" fmla="*/ 178 h 607"/>
                <a:gd name="T16" fmla="*/ 0 w 448"/>
                <a:gd name="T17" fmla="*/ 223 h 607"/>
                <a:gd name="T18" fmla="*/ 2 w 448"/>
                <a:gd name="T19" fmla="*/ 236 h 607"/>
                <a:gd name="T20" fmla="*/ 6 w 448"/>
                <a:gd name="T21" fmla="*/ 261 h 607"/>
                <a:gd name="T22" fmla="*/ 15 w 448"/>
                <a:gd name="T23" fmla="*/ 290 h 607"/>
                <a:gd name="T24" fmla="*/ 36 w 448"/>
                <a:gd name="T25" fmla="*/ 335 h 607"/>
                <a:gd name="T26" fmla="*/ 72 w 448"/>
                <a:gd name="T27" fmla="*/ 399 h 607"/>
                <a:gd name="T28" fmla="*/ 113 w 448"/>
                <a:gd name="T29" fmla="*/ 462 h 607"/>
                <a:gd name="T30" fmla="*/ 154 w 448"/>
                <a:gd name="T31" fmla="*/ 518 h 607"/>
                <a:gd name="T32" fmla="*/ 215 w 448"/>
                <a:gd name="T33" fmla="*/ 596 h 607"/>
                <a:gd name="T34" fmla="*/ 225 w 448"/>
                <a:gd name="T35" fmla="*/ 607 h 607"/>
                <a:gd name="T36" fmla="*/ 260 w 448"/>
                <a:gd name="T37" fmla="*/ 564 h 607"/>
                <a:gd name="T38" fmla="*/ 316 w 448"/>
                <a:gd name="T39" fmla="*/ 492 h 607"/>
                <a:gd name="T40" fmla="*/ 357 w 448"/>
                <a:gd name="T41" fmla="*/ 431 h 607"/>
                <a:gd name="T42" fmla="*/ 397 w 448"/>
                <a:gd name="T43" fmla="*/ 367 h 607"/>
                <a:gd name="T44" fmla="*/ 428 w 448"/>
                <a:gd name="T45" fmla="*/ 305 h 607"/>
                <a:gd name="T46" fmla="*/ 438 w 448"/>
                <a:gd name="T47" fmla="*/ 275 h 607"/>
                <a:gd name="T48" fmla="*/ 446 w 448"/>
                <a:gd name="T49" fmla="*/ 248 h 607"/>
                <a:gd name="T50" fmla="*/ 448 w 448"/>
                <a:gd name="T51" fmla="*/ 223 h 607"/>
                <a:gd name="T52" fmla="*/ 447 w 448"/>
                <a:gd name="T53" fmla="*/ 200 h 607"/>
                <a:gd name="T54" fmla="*/ 438 w 448"/>
                <a:gd name="T55" fmla="*/ 156 h 607"/>
                <a:gd name="T56" fmla="*/ 421 w 448"/>
                <a:gd name="T57" fmla="*/ 117 h 607"/>
                <a:gd name="T58" fmla="*/ 397 w 448"/>
                <a:gd name="T59" fmla="*/ 81 h 607"/>
                <a:gd name="T60" fmla="*/ 367 w 448"/>
                <a:gd name="T61" fmla="*/ 50 h 607"/>
                <a:gd name="T62" fmla="*/ 331 w 448"/>
                <a:gd name="T63" fmla="*/ 26 h 607"/>
                <a:gd name="T64" fmla="*/ 291 w 448"/>
                <a:gd name="T65" fmla="*/ 10 h 607"/>
                <a:gd name="T66" fmla="*/ 247 w 448"/>
                <a:gd name="T67" fmla="*/ 1 h 607"/>
                <a:gd name="T68" fmla="*/ 225 w 448"/>
                <a:gd name="T69" fmla="*/ 0 h 607"/>
                <a:gd name="T70" fmla="*/ 225 w 448"/>
                <a:gd name="T71" fmla="*/ 288 h 607"/>
                <a:gd name="T72" fmla="*/ 210 w 448"/>
                <a:gd name="T73" fmla="*/ 286 h 607"/>
                <a:gd name="T74" fmla="*/ 197 w 448"/>
                <a:gd name="T75" fmla="*/ 282 h 607"/>
                <a:gd name="T76" fmla="*/ 174 w 448"/>
                <a:gd name="T77" fmla="*/ 267 h 607"/>
                <a:gd name="T78" fmla="*/ 158 w 448"/>
                <a:gd name="T79" fmla="*/ 244 h 607"/>
                <a:gd name="T80" fmla="*/ 155 w 448"/>
                <a:gd name="T81" fmla="*/ 230 h 607"/>
                <a:gd name="T82" fmla="*/ 152 w 448"/>
                <a:gd name="T83" fmla="*/ 216 h 607"/>
                <a:gd name="T84" fmla="*/ 154 w 448"/>
                <a:gd name="T85" fmla="*/ 208 h 607"/>
                <a:gd name="T86" fmla="*/ 156 w 448"/>
                <a:gd name="T87" fmla="*/ 194 h 607"/>
                <a:gd name="T88" fmla="*/ 165 w 448"/>
                <a:gd name="T89" fmla="*/ 176 h 607"/>
                <a:gd name="T90" fmla="*/ 185 w 448"/>
                <a:gd name="T91" fmla="*/ 156 h 607"/>
                <a:gd name="T92" fmla="*/ 203 w 448"/>
                <a:gd name="T93" fmla="*/ 147 h 607"/>
                <a:gd name="T94" fmla="*/ 217 w 448"/>
                <a:gd name="T95" fmla="*/ 145 h 607"/>
                <a:gd name="T96" fmla="*/ 225 w 448"/>
                <a:gd name="T97" fmla="*/ 144 h 607"/>
                <a:gd name="T98" fmla="*/ 239 w 448"/>
                <a:gd name="T99" fmla="*/ 146 h 607"/>
                <a:gd name="T100" fmla="*/ 253 w 448"/>
                <a:gd name="T101" fmla="*/ 149 h 607"/>
                <a:gd name="T102" fmla="*/ 276 w 448"/>
                <a:gd name="T103" fmla="*/ 164 h 607"/>
                <a:gd name="T104" fmla="*/ 291 w 448"/>
                <a:gd name="T105" fmla="*/ 187 h 607"/>
                <a:gd name="T106" fmla="*/ 295 w 448"/>
                <a:gd name="T107" fmla="*/ 201 h 607"/>
                <a:gd name="T108" fmla="*/ 296 w 448"/>
                <a:gd name="T109" fmla="*/ 216 h 607"/>
                <a:gd name="T110" fmla="*/ 296 w 448"/>
                <a:gd name="T111" fmla="*/ 223 h 607"/>
                <a:gd name="T112" fmla="*/ 293 w 448"/>
                <a:gd name="T113" fmla="*/ 237 h 607"/>
                <a:gd name="T114" fmla="*/ 284 w 448"/>
                <a:gd name="T115" fmla="*/ 255 h 607"/>
                <a:gd name="T116" fmla="*/ 265 w 448"/>
                <a:gd name="T117" fmla="*/ 275 h 607"/>
                <a:gd name="T118" fmla="*/ 246 w 448"/>
                <a:gd name="T119" fmla="*/ 284 h 607"/>
                <a:gd name="T120" fmla="*/ 232 w 448"/>
                <a:gd name="T121" fmla="*/ 288 h 607"/>
                <a:gd name="T122" fmla="*/ 225 w 448"/>
                <a:gd name="T123" fmla="*/ 288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8" h="607">
                  <a:moveTo>
                    <a:pt x="225" y="0"/>
                  </a:moveTo>
                  <a:lnTo>
                    <a:pt x="225" y="0"/>
                  </a:lnTo>
                  <a:lnTo>
                    <a:pt x="202" y="1"/>
                  </a:lnTo>
                  <a:lnTo>
                    <a:pt x="180" y="4"/>
                  </a:lnTo>
                  <a:lnTo>
                    <a:pt x="158" y="10"/>
                  </a:lnTo>
                  <a:lnTo>
                    <a:pt x="137" y="17"/>
                  </a:lnTo>
                  <a:lnTo>
                    <a:pt x="118" y="26"/>
                  </a:lnTo>
                  <a:lnTo>
                    <a:pt x="99" y="38"/>
                  </a:lnTo>
                  <a:lnTo>
                    <a:pt x="82" y="50"/>
                  </a:lnTo>
                  <a:lnTo>
                    <a:pt x="66" y="65"/>
                  </a:lnTo>
                  <a:lnTo>
                    <a:pt x="52" y="81"/>
                  </a:lnTo>
                  <a:lnTo>
                    <a:pt x="40" y="99"/>
                  </a:lnTo>
                  <a:lnTo>
                    <a:pt x="28" y="117"/>
                  </a:lnTo>
                  <a:lnTo>
                    <a:pt x="19" y="137"/>
                  </a:lnTo>
                  <a:lnTo>
                    <a:pt x="11" y="156"/>
                  </a:lnTo>
                  <a:lnTo>
                    <a:pt x="5" y="178"/>
                  </a:lnTo>
                  <a:lnTo>
                    <a:pt x="2" y="200"/>
                  </a:lnTo>
                  <a:lnTo>
                    <a:pt x="0" y="223"/>
                  </a:lnTo>
                  <a:lnTo>
                    <a:pt x="0" y="223"/>
                  </a:lnTo>
                  <a:lnTo>
                    <a:pt x="2" y="236"/>
                  </a:lnTo>
                  <a:lnTo>
                    <a:pt x="4" y="248"/>
                  </a:lnTo>
                  <a:lnTo>
                    <a:pt x="6" y="261"/>
                  </a:lnTo>
                  <a:lnTo>
                    <a:pt x="11" y="275"/>
                  </a:lnTo>
                  <a:lnTo>
                    <a:pt x="15" y="290"/>
                  </a:lnTo>
                  <a:lnTo>
                    <a:pt x="21" y="305"/>
                  </a:lnTo>
                  <a:lnTo>
                    <a:pt x="36" y="335"/>
                  </a:lnTo>
                  <a:lnTo>
                    <a:pt x="53" y="367"/>
                  </a:lnTo>
                  <a:lnTo>
                    <a:pt x="72" y="399"/>
                  </a:lnTo>
                  <a:lnTo>
                    <a:pt x="91" y="431"/>
                  </a:lnTo>
                  <a:lnTo>
                    <a:pt x="113" y="462"/>
                  </a:lnTo>
                  <a:lnTo>
                    <a:pt x="134" y="492"/>
                  </a:lnTo>
                  <a:lnTo>
                    <a:pt x="154" y="518"/>
                  </a:lnTo>
                  <a:lnTo>
                    <a:pt x="189" y="564"/>
                  </a:lnTo>
                  <a:lnTo>
                    <a:pt x="215" y="596"/>
                  </a:lnTo>
                  <a:lnTo>
                    <a:pt x="225" y="607"/>
                  </a:lnTo>
                  <a:lnTo>
                    <a:pt x="225" y="607"/>
                  </a:lnTo>
                  <a:lnTo>
                    <a:pt x="234" y="596"/>
                  </a:lnTo>
                  <a:lnTo>
                    <a:pt x="260" y="564"/>
                  </a:lnTo>
                  <a:lnTo>
                    <a:pt x="295" y="518"/>
                  </a:lnTo>
                  <a:lnTo>
                    <a:pt x="316" y="492"/>
                  </a:lnTo>
                  <a:lnTo>
                    <a:pt x="337" y="462"/>
                  </a:lnTo>
                  <a:lnTo>
                    <a:pt x="357" y="431"/>
                  </a:lnTo>
                  <a:lnTo>
                    <a:pt x="377" y="399"/>
                  </a:lnTo>
                  <a:lnTo>
                    <a:pt x="397" y="367"/>
                  </a:lnTo>
                  <a:lnTo>
                    <a:pt x="413" y="335"/>
                  </a:lnTo>
                  <a:lnTo>
                    <a:pt x="428" y="305"/>
                  </a:lnTo>
                  <a:lnTo>
                    <a:pt x="434" y="290"/>
                  </a:lnTo>
                  <a:lnTo>
                    <a:pt x="438" y="275"/>
                  </a:lnTo>
                  <a:lnTo>
                    <a:pt x="443" y="261"/>
                  </a:lnTo>
                  <a:lnTo>
                    <a:pt x="446" y="248"/>
                  </a:lnTo>
                  <a:lnTo>
                    <a:pt x="447" y="236"/>
                  </a:lnTo>
                  <a:lnTo>
                    <a:pt x="448" y="223"/>
                  </a:lnTo>
                  <a:lnTo>
                    <a:pt x="448" y="223"/>
                  </a:lnTo>
                  <a:lnTo>
                    <a:pt x="447" y="200"/>
                  </a:lnTo>
                  <a:lnTo>
                    <a:pt x="444" y="178"/>
                  </a:lnTo>
                  <a:lnTo>
                    <a:pt x="438" y="156"/>
                  </a:lnTo>
                  <a:lnTo>
                    <a:pt x="430" y="137"/>
                  </a:lnTo>
                  <a:lnTo>
                    <a:pt x="421" y="117"/>
                  </a:lnTo>
                  <a:lnTo>
                    <a:pt x="410" y="99"/>
                  </a:lnTo>
                  <a:lnTo>
                    <a:pt x="397" y="81"/>
                  </a:lnTo>
                  <a:lnTo>
                    <a:pt x="383" y="65"/>
                  </a:lnTo>
                  <a:lnTo>
                    <a:pt x="367" y="50"/>
                  </a:lnTo>
                  <a:lnTo>
                    <a:pt x="349" y="38"/>
                  </a:lnTo>
                  <a:lnTo>
                    <a:pt x="331" y="26"/>
                  </a:lnTo>
                  <a:lnTo>
                    <a:pt x="311" y="17"/>
                  </a:lnTo>
                  <a:lnTo>
                    <a:pt x="291" y="10"/>
                  </a:lnTo>
                  <a:lnTo>
                    <a:pt x="270" y="4"/>
                  </a:lnTo>
                  <a:lnTo>
                    <a:pt x="247" y="1"/>
                  </a:lnTo>
                  <a:lnTo>
                    <a:pt x="225" y="0"/>
                  </a:lnTo>
                  <a:lnTo>
                    <a:pt x="225" y="0"/>
                  </a:lnTo>
                  <a:close/>
                  <a:moveTo>
                    <a:pt x="225" y="288"/>
                  </a:moveTo>
                  <a:lnTo>
                    <a:pt x="225" y="288"/>
                  </a:lnTo>
                  <a:lnTo>
                    <a:pt x="217" y="288"/>
                  </a:lnTo>
                  <a:lnTo>
                    <a:pt x="210" y="286"/>
                  </a:lnTo>
                  <a:lnTo>
                    <a:pt x="203" y="284"/>
                  </a:lnTo>
                  <a:lnTo>
                    <a:pt x="197" y="282"/>
                  </a:lnTo>
                  <a:lnTo>
                    <a:pt x="185" y="275"/>
                  </a:lnTo>
                  <a:lnTo>
                    <a:pt x="174" y="267"/>
                  </a:lnTo>
                  <a:lnTo>
                    <a:pt x="165" y="255"/>
                  </a:lnTo>
                  <a:lnTo>
                    <a:pt x="158" y="244"/>
                  </a:lnTo>
                  <a:lnTo>
                    <a:pt x="156" y="237"/>
                  </a:lnTo>
                  <a:lnTo>
                    <a:pt x="155" y="230"/>
                  </a:lnTo>
                  <a:lnTo>
                    <a:pt x="154" y="223"/>
                  </a:lnTo>
                  <a:lnTo>
                    <a:pt x="152" y="216"/>
                  </a:lnTo>
                  <a:lnTo>
                    <a:pt x="152" y="216"/>
                  </a:lnTo>
                  <a:lnTo>
                    <a:pt x="154" y="208"/>
                  </a:lnTo>
                  <a:lnTo>
                    <a:pt x="155" y="201"/>
                  </a:lnTo>
                  <a:lnTo>
                    <a:pt x="156" y="194"/>
                  </a:lnTo>
                  <a:lnTo>
                    <a:pt x="158" y="187"/>
                  </a:lnTo>
                  <a:lnTo>
                    <a:pt x="165" y="176"/>
                  </a:lnTo>
                  <a:lnTo>
                    <a:pt x="174" y="164"/>
                  </a:lnTo>
                  <a:lnTo>
                    <a:pt x="185" y="156"/>
                  </a:lnTo>
                  <a:lnTo>
                    <a:pt x="197" y="149"/>
                  </a:lnTo>
                  <a:lnTo>
                    <a:pt x="203" y="147"/>
                  </a:lnTo>
                  <a:lnTo>
                    <a:pt x="210" y="146"/>
                  </a:lnTo>
                  <a:lnTo>
                    <a:pt x="217" y="145"/>
                  </a:lnTo>
                  <a:lnTo>
                    <a:pt x="225" y="144"/>
                  </a:lnTo>
                  <a:lnTo>
                    <a:pt x="225" y="144"/>
                  </a:lnTo>
                  <a:lnTo>
                    <a:pt x="232" y="145"/>
                  </a:lnTo>
                  <a:lnTo>
                    <a:pt x="239" y="146"/>
                  </a:lnTo>
                  <a:lnTo>
                    <a:pt x="246" y="147"/>
                  </a:lnTo>
                  <a:lnTo>
                    <a:pt x="253" y="149"/>
                  </a:lnTo>
                  <a:lnTo>
                    <a:pt x="265" y="156"/>
                  </a:lnTo>
                  <a:lnTo>
                    <a:pt x="276" y="164"/>
                  </a:lnTo>
                  <a:lnTo>
                    <a:pt x="284" y="176"/>
                  </a:lnTo>
                  <a:lnTo>
                    <a:pt x="291" y="187"/>
                  </a:lnTo>
                  <a:lnTo>
                    <a:pt x="293" y="194"/>
                  </a:lnTo>
                  <a:lnTo>
                    <a:pt x="295" y="201"/>
                  </a:lnTo>
                  <a:lnTo>
                    <a:pt x="296" y="208"/>
                  </a:lnTo>
                  <a:lnTo>
                    <a:pt x="296" y="216"/>
                  </a:lnTo>
                  <a:lnTo>
                    <a:pt x="296" y="216"/>
                  </a:lnTo>
                  <a:lnTo>
                    <a:pt x="296" y="223"/>
                  </a:lnTo>
                  <a:lnTo>
                    <a:pt x="295" y="230"/>
                  </a:lnTo>
                  <a:lnTo>
                    <a:pt x="293" y="237"/>
                  </a:lnTo>
                  <a:lnTo>
                    <a:pt x="291" y="244"/>
                  </a:lnTo>
                  <a:lnTo>
                    <a:pt x="284" y="255"/>
                  </a:lnTo>
                  <a:lnTo>
                    <a:pt x="276" y="267"/>
                  </a:lnTo>
                  <a:lnTo>
                    <a:pt x="265" y="275"/>
                  </a:lnTo>
                  <a:lnTo>
                    <a:pt x="253" y="282"/>
                  </a:lnTo>
                  <a:lnTo>
                    <a:pt x="246" y="284"/>
                  </a:lnTo>
                  <a:lnTo>
                    <a:pt x="239" y="286"/>
                  </a:lnTo>
                  <a:lnTo>
                    <a:pt x="232" y="288"/>
                  </a:lnTo>
                  <a:lnTo>
                    <a:pt x="225" y="288"/>
                  </a:lnTo>
                  <a:lnTo>
                    <a:pt x="225" y="288"/>
                  </a:lnTo>
                  <a:close/>
                </a:path>
              </a:pathLst>
            </a:custGeom>
            <a:noFill/>
            <a:ln w="1111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14"/>
            <p:cNvSpPr>
              <a:spLocks/>
            </p:cNvSpPr>
            <p:nvPr userDrawn="1"/>
          </p:nvSpPr>
          <p:spPr bwMode="auto">
            <a:xfrm>
              <a:off x="3179" y="2138"/>
              <a:ext cx="294" cy="123"/>
            </a:xfrm>
            <a:custGeom>
              <a:avLst/>
              <a:gdLst>
                <a:gd name="T0" fmla="*/ 587 w 587"/>
                <a:gd name="T1" fmla="*/ 242 h 244"/>
                <a:gd name="T2" fmla="*/ 577 w 587"/>
                <a:gd name="T3" fmla="*/ 226 h 244"/>
                <a:gd name="T4" fmla="*/ 570 w 587"/>
                <a:gd name="T5" fmla="*/ 207 h 244"/>
                <a:gd name="T6" fmla="*/ 562 w 587"/>
                <a:gd name="T7" fmla="*/ 169 h 244"/>
                <a:gd name="T8" fmla="*/ 561 w 587"/>
                <a:gd name="T9" fmla="*/ 138 h 244"/>
                <a:gd name="T10" fmla="*/ 561 w 587"/>
                <a:gd name="T11" fmla="*/ 82 h 244"/>
                <a:gd name="T12" fmla="*/ 560 w 587"/>
                <a:gd name="T13" fmla="*/ 74 h 244"/>
                <a:gd name="T14" fmla="*/ 557 w 587"/>
                <a:gd name="T15" fmla="*/ 58 h 244"/>
                <a:gd name="T16" fmla="*/ 551 w 587"/>
                <a:gd name="T17" fmla="*/ 43 h 244"/>
                <a:gd name="T18" fmla="*/ 541 w 587"/>
                <a:gd name="T19" fmla="*/ 30 h 244"/>
                <a:gd name="T20" fmla="*/ 531 w 587"/>
                <a:gd name="T21" fmla="*/ 18 h 244"/>
                <a:gd name="T22" fmla="*/ 517 w 587"/>
                <a:gd name="T23" fmla="*/ 9 h 244"/>
                <a:gd name="T24" fmla="*/ 502 w 587"/>
                <a:gd name="T25" fmla="*/ 3 h 244"/>
                <a:gd name="T26" fmla="*/ 486 w 587"/>
                <a:gd name="T27" fmla="*/ 0 h 244"/>
                <a:gd name="T28" fmla="*/ 82 w 587"/>
                <a:gd name="T29" fmla="*/ 0 h 244"/>
                <a:gd name="T30" fmla="*/ 74 w 587"/>
                <a:gd name="T31" fmla="*/ 0 h 244"/>
                <a:gd name="T32" fmla="*/ 57 w 587"/>
                <a:gd name="T33" fmla="*/ 3 h 244"/>
                <a:gd name="T34" fmla="*/ 43 w 587"/>
                <a:gd name="T35" fmla="*/ 9 h 244"/>
                <a:gd name="T36" fmla="*/ 30 w 587"/>
                <a:gd name="T37" fmla="*/ 18 h 244"/>
                <a:gd name="T38" fmla="*/ 18 w 587"/>
                <a:gd name="T39" fmla="*/ 30 h 244"/>
                <a:gd name="T40" fmla="*/ 9 w 587"/>
                <a:gd name="T41" fmla="*/ 43 h 244"/>
                <a:gd name="T42" fmla="*/ 3 w 587"/>
                <a:gd name="T43" fmla="*/ 58 h 244"/>
                <a:gd name="T44" fmla="*/ 0 w 587"/>
                <a:gd name="T45" fmla="*/ 74 h 244"/>
                <a:gd name="T46" fmla="*/ 0 w 587"/>
                <a:gd name="T47" fmla="*/ 124 h 244"/>
                <a:gd name="T48" fmla="*/ 0 w 587"/>
                <a:gd name="T49" fmla="*/ 134 h 244"/>
                <a:gd name="T50" fmla="*/ 3 w 587"/>
                <a:gd name="T51" fmla="*/ 150 h 244"/>
                <a:gd name="T52" fmla="*/ 9 w 587"/>
                <a:gd name="T53" fmla="*/ 165 h 244"/>
                <a:gd name="T54" fmla="*/ 18 w 587"/>
                <a:gd name="T55" fmla="*/ 177 h 244"/>
                <a:gd name="T56" fmla="*/ 30 w 587"/>
                <a:gd name="T57" fmla="*/ 189 h 244"/>
                <a:gd name="T58" fmla="*/ 43 w 587"/>
                <a:gd name="T59" fmla="*/ 197 h 244"/>
                <a:gd name="T60" fmla="*/ 57 w 587"/>
                <a:gd name="T61" fmla="*/ 204 h 244"/>
                <a:gd name="T62" fmla="*/ 74 w 587"/>
                <a:gd name="T63" fmla="*/ 207 h 244"/>
                <a:gd name="T64" fmla="*/ 478 w 587"/>
                <a:gd name="T65" fmla="*/ 207 h 244"/>
                <a:gd name="T66" fmla="*/ 486 w 587"/>
                <a:gd name="T67" fmla="*/ 207 h 244"/>
                <a:gd name="T68" fmla="*/ 502 w 587"/>
                <a:gd name="T69" fmla="*/ 204 h 244"/>
                <a:gd name="T70" fmla="*/ 509 w 587"/>
                <a:gd name="T71" fmla="*/ 202 h 244"/>
                <a:gd name="T72" fmla="*/ 531 w 587"/>
                <a:gd name="T73" fmla="*/ 210 h 244"/>
                <a:gd name="T74" fmla="*/ 568 w 587"/>
                <a:gd name="T75" fmla="*/ 230 h 244"/>
                <a:gd name="T76" fmla="*/ 586 w 587"/>
                <a:gd name="T77" fmla="*/ 244 h 244"/>
                <a:gd name="T78" fmla="*/ 587 w 587"/>
                <a:gd name="T79" fmla="*/ 244 h 244"/>
                <a:gd name="T80" fmla="*/ 587 w 587"/>
                <a:gd name="T81" fmla="*/ 242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87" h="244">
                  <a:moveTo>
                    <a:pt x="587" y="242"/>
                  </a:moveTo>
                  <a:lnTo>
                    <a:pt x="587" y="242"/>
                  </a:lnTo>
                  <a:lnTo>
                    <a:pt x="582" y="235"/>
                  </a:lnTo>
                  <a:lnTo>
                    <a:pt x="577" y="226"/>
                  </a:lnTo>
                  <a:lnTo>
                    <a:pt x="574" y="217"/>
                  </a:lnTo>
                  <a:lnTo>
                    <a:pt x="570" y="207"/>
                  </a:lnTo>
                  <a:lnTo>
                    <a:pt x="566" y="188"/>
                  </a:lnTo>
                  <a:lnTo>
                    <a:pt x="562" y="169"/>
                  </a:lnTo>
                  <a:lnTo>
                    <a:pt x="561" y="152"/>
                  </a:lnTo>
                  <a:lnTo>
                    <a:pt x="561" y="138"/>
                  </a:lnTo>
                  <a:lnTo>
                    <a:pt x="561" y="124"/>
                  </a:lnTo>
                  <a:lnTo>
                    <a:pt x="561" y="82"/>
                  </a:lnTo>
                  <a:lnTo>
                    <a:pt x="561" y="82"/>
                  </a:lnTo>
                  <a:lnTo>
                    <a:pt x="560" y="74"/>
                  </a:lnTo>
                  <a:lnTo>
                    <a:pt x="559" y="66"/>
                  </a:lnTo>
                  <a:lnTo>
                    <a:pt x="557" y="58"/>
                  </a:lnTo>
                  <a:lnTo>
                    <a:pt x="554" y="50"/>
                  </a:lnTo>
                  <a:lnTo>
                    <a:pt x="551" y="43"/>
                  </a:lnTo>
                  <a:lnTo>
                    <a:pt x="547" y="36"/>
                  </a:lnTo>
                  <a:lnTo>
                    <a:pt x="541" y="30"/>
                  </a:lnTo>
                  <a:lnTo>
                    <a:pt x="537" y="24"/>
                  </a:lnTo>
                  <a:lnTo>
                    <a:pt x="531" y="18"/>
                  </a:lnTo>
                  <a:lnTo>
                    <a:pt x="524" y="14"/>
                  </a:lnTo>
                  <a:lnTo>
                    <a:pt x="517" y="9"/>
                  </a:lnTo>
                  <a:lnTo>
                    <a:pt x="510" y="6"/>
                  </a:lnTo>
                  <a:lnTo>
                    <a:pt x="502" y="3"/>
                  </a:lnTo>
                  <a:lnTo>
                    <a:pt x="495" y="1"/>
                  </a:lnTo>
                  <a:lnTo>
                    <a:pt x="486" y="0"/>
                  </a:lnTo>
                  <a:lnTo>
                    <a:pt x="478" y="0"/>
                  </a:lnTo>
                  <a:lnTo>
                    <a:pt x="82" y="0"/>
                  </a:lnTo>
                  <a:lnTo>
                    <a:pt x="82" y="0"/>
                  </a:lnTo>
                  <a:lnTo>
                    <a:pt x="74" y="0"/>
                  </a:lnTo>
                  <a:lnTo>
                    <a:pt x="66" y="1"/>
                  </a:lnTo>
                  <a:lnTo>
                    <a:pt x="57" y="3"/>
                  </a:lnTo>
                  <a:lnTo>
                    <a:pt x="49" y="6"/>
                  </a:lnTo>
                  <a:lnTo>
                    <a:pt x="43" y="9"/>
                  </a:lnTo>
                  <a:lnTo>
                    <a:pt x="36" y="14"/>
                  </a:lnTo>
                  <a:lnTo>
                    <a:pt x="30" y="18"/>
                  </a:lnTo>
                  <a:lnTo>
                    <a:pt x="24" y="24"/>
                  </a:lnTo>
                  <a:lnTo>
                    <a:pt x="18" y="30"/>
                  </a:lnTo>
                  <a:lnTo>
                    <a:pt x="14" y="36"/>
                  </a:lnTo>
                  <a:lnTo>
                    <a:pt x="9" y="43"/>
                  </a:lnTo>
                  <a:lnTo>
                    <a:pt x="6" y="50"/>
                  </a:lnTo>
                  <a:lnTo>
                    <a:pt x="3" y="58"/>
                  </a:lnTo>
                  <a:lnTo>
                    <a:pt x="1" y="66"/>
                  </a:lnTo>
                  <a:lnTo>
                    <a:pt x="0" y="74"/>
                  </a:lnTo>
                  <a:lnTo>
                    <a:pt x="0" y="82"/>
                  </a:lnTo>
                  <a:lnTo>
                    <a:pt x="0" y="124"/>
                  </a:lnTo>
                  <a:lnTo>
                    <a:pt x="0" y="124"/>
                  </a:lnTo>
                  <a:lnTo>
                    <a:pt x="0" y="134"/>
                  </a:lnTo>
                  <a:lnTo>
                    <a:pt x="1" y="142"/>
                  </a:lnTo>
                  <a:lnTo>
                    <a:pt x="3" y="150"/>
                  </a:lnTo>
                  <a:lnTo>
                    <a:pt x="6" y="157"/>
                  </a:lnTo>
                  <a:lnTo>
                    <a:pt x="9" y="165"/>
                  </a:lnTo>
                  <a:lnTo>
                    <a:pt x="14" y="171"/>
                  </a:lnTo>
                  <a:lnTo>
                    <a:pt x="18" y="177"/>
                  </a:lnTo>
                  <a:lnTo>
                    <a:pt x="24" y="183"/>
                  </a:lnTo>
                  <a:lnTo>
                    <a:pt x="30" y="189"/>
                  </a:lnTo>
                  <a:lnTo>
                    <a:pt x="36" y="194"/>
                  </a:lnTo>
                  <a:lnTo>
                    <a:pt x="43" y="197"/>
                  </a:lnTo>
                  <a:lnTo>
                    <a:pt x="49" y="200"/>
                  </a:lnTo>
                  <a:lnTo>
                    <a:pt x="57" y="204"/>
                  </a:lnTo>
                  <a:lnTo>
                    <a:pt x="66" y="206"/>
                  </a:lnTo>
                  <a:lnTo>
                    <a:pt x="74" y="207"/>
                  </a:lnTo>
                  <a:lnTo>
                    <a:pt x="82" y="207"/>
                  </a:lnTo>
                  <a:lnTo>
                    <a:pt x="478" y="207"/>
                  </a:lnTo>
                  <a:lnTo>
                    <a:pt x="478" y="207"/>
                  </a:lnTo>
                  <a:lnTo>
                    <a:pt x="486" y="207"/>
                  </a:lnTo>
                  <a:lnTo>
                    <a:pt x="494" y="206"/>
                  </a:lnTo>
                  <a:lnTo>
                    <a:pt x="502" y="204"/>
                  </a:lnTo>
                  <a:lnTo>
                    <a:pt x="509" y="202"/>
                  </a:lnTo>
                  <a:lnTo>
                    <a:pt x="509" y="202"/>
                  </a:lnTo>
                  <a:lnTo>
                    <a:pt x="521" y="205"/>
                  </a:lnTo>
                  <a:lnTo>
                    <a:pt x="531" y="210"/>
                  </a:lnTo>
                  <a:lnTo>
                    <a:pt x="549" y="219"/>
                  </a:lnTo>
                  <a:lnTo>
                    <a:pt x="568" y="230"/>
                  </a:lnTo>
                  <a:lnTo>
                    <a:pt x="586" y="244"/>
                  </a:lnTo>
                  <a:lnTo>
                    <a:pt x="586" y="244"/>
                  </a:lnTo>
                  <a:lnTo>
                    <a:pt x="587" y="244"/>
                  </a:lnTo>
                  <a:lnTo>
                    <a:pt x="587" y="244"/>
                  </a:lnTo>
                  <a:lnTo>
                    <a:pt x="587" y="242"/>
                  </a:lnTo>
                  <a:lnTo>
                    <a:pt x="587" y="242"/>
                  </a:lnTo>
                  <a:close/>
                </a:path>
              </a:pathLst>
            </a:custGeom>
            <a:noFill/>
            <a:ln w="1111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15"/>
            <p:cNvSpPr>
              <a:spLocks/>
            </p:cNvSpPr>
            <p:nvPr userDrawn="1"/>
          </p:nvSpPr>
          <p:spPr bwMode="auto">
            <a:xfrm>
              <a:off x="3159" y="2004"/>
              <a:ext cx="294" cy="122"/>
            </a:xfrm>
            <a:custGeom>
              <a:avLst/>
              <a:gdLst>
                <a:gd name="T0" fmla="*/ 0 w 587"/>
                <a:gd name="T1" fmla="*/ 243 h 244"/>
                <a:gd name="T2" fmla="*/ 10 w 587"/>
                <a:gd name="T3" fmla="*/ 227 h 244"/>
                <a:gd name="T4" fmla="*/ 17 w 587"/>
                <a:gd name="T5" fmla="*/ 208 h 244"/>
                <a:gd name="T6" fmla="*/ 25 w 587"/>
                <a:gd name="T7" fmla="*/ 170 h 244"/>
                <a:gd name="T8" fmla="*/ 26 w 587"/>
                <a:gd name="T9" fmla="*/ 139 h 244"/>
                <a:gd name="T10" fmla="*/ 26 w 587"/>
                <a:gd name="T11" fmla="*/ 82 h 244"/>
                <a:gd name="T12" fmla="*/ 27 w 587"/>
                <a:gd name="T13" fmla="*/ 74 h 244"/>
                <a:gd name="T14" fmla="*/ 30 w 587"/>
                <a:gd name="T15" fmla="*/ 58 h 244"/>
                <a:gd name="T16" fmla="*/ 36 w 587"/>
                <a:gd name="T17" fmla="*/ 43 h 244"/>
                <a:gd name="T18" fmla="*/ 46 w 587"/>
                <a:gd name="T19" fmla="*/ 29 h 244"/>
                <a:gd name="T20" fmla="*/ 56 w 587"/>
                <a:gd name="T21" fmla="*/ 19 h 244"/>
                <a:gd name="T22" fmla="*/ 70 w 587"/>
                <a:gd name="T23" fmla="*/ 10 h 244"/>
                <a:gd name="T24" fmla="*/ 85 w 587"/>
                <a:gd name="T25" fmla="*/ 4 h 244"/>
                <a:gd name="T26" fmla="*/ 101 w 587"/>
                <a:gd name="T27" fmla="*/ 1 h 244"/>
                <a:gd name="T28" fmla="*/ 505 w 587"/>
                <a:gd name="T29" fmla="*/ 0 h 244"/>
                <a:gd name="T30" fmla="*/ 513 w 587"/>
                <a:gd name="T31" fmla="*/ 1 h 244"/>
                <a:gd name="T32" fmla="*/ 529 w 587"/>
                <a:gd name="T33" fmla="*/ 4 h 244"/>
                <a:gd name="T34" fmla="*/ 544 w 587"/>
                <a:gd name="T35" fmla="*/ 10 h 244"/>
                <a:gd name="T36" fmla="*/ 557 w 587"/>
                <a:gd name="T37" fmla="*/ 19 h 244"/>
                <a:gd name="T38" fmla="*/ 569 w 587"/>
                <a:gd name="T39" fmla="*/ 29 h 244"/>
                <a:gd name="T40" fmla="*/ 578 w 587"/>
                <a:gd name="T41" fmla="*/ 43 h 244"/>
                <a:gd name="T42" fmla="*/ 584 w 587"/>
                <a:gd name="T43" fmla="*/ 58 h 244"/>
                <a:gd name="T44" fmla="*/ 587 w 587"/>
                <a:gd name="T45" fmla="*/ 74 h 244"/>
                <a:gd name="T46" fmla="*/ 587 w 587"/>
                <a:gd name="T47" fmla="*/ 125 h 244"/>
                <a:gd name="T48" fmla="*/ 587 w 587"/>
                <a:gd name="T49" fmla="*/ 133 h 244"/>
                <a:gd name="T50" fmla="*/ 584 w 587"/>
                <a:gd name="T51" fmla="*/ 149 h 244"/>
                <a:gd name="T52" fmla="*/ 578 w 587"/>
                <a:gd name="T53" fmla="*/ 164 h 244"/>
                <a:gd name="T54" fmla="*/ 569 w 587"/>
                <a:gd name="T55" fmla="*/ 178 h 244"/>
                <a:gd name="T56" fmla="*/ 557 w 587"/>
                <a:gd name="T57" fmla="*/ 188 h 244"/>
                <a:gd name="T58" fmla="*/ 544 w 587"/>
                <a:gd name="T59" fmla="*/ 198 h 244"/>
                <a:gd name="T60" fmla="*/ 529 w 587"/>
                <a:gd name="T61" fmla="*/ 205 h 244"/>
                <a:gd name="T62" fmla="*/ 513 w 587"/>
                <a:gd name="T63" fmla="*/ 207 h 244"/>
                <a:gd name="T64" fmla="*/ 109 w 587"/>
                <a:gd name="T65" fmla="*/ 208 h 244"/>
                <a:gd name="T66" fmla="*/ 101 w 587"/>
                <a:gd name="T67" fmla="*/ 207 h 244"/>
                <a:gd name="T68" fmla="*/ 85 w 587"/>
                <a:gd name="T69" fmla="*/ 205 h 244"/>
                <a:gd name="T70" fmla="*/ 78 w 587"/>
                <a:gd name="T71" fmla="*/ 202 h 244"/>
                <a:gd name="T72" fmla="*/ 56 w 587"/>
                <a:gd name="T73" fmla="*/ 209 h 244"/>
                <a:gd name="T74" fmla="*/ 19 w 587"/>
                <a:gd name="T75" fmla="*/ 231 h 244"/>
                <a:gd name="T76" fmla="*/ 1 w 587"/>
                <a:gd name="T77" fmla="*/ 244 h 244"/>
                <a:gd name="T78" fmla="*/ 0 w 587"/>
                <a:gd name="T79" fmla="*/ 244 h 244"/>
                <a:gd name="T80" fmla="*/ 0 w 587"/>
                <a:gd name="T81" fmla="*/ 243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87" h="244">
                  <a:moveTo>
                    <a:pt x="0" y="243"/>
                  </a:moveTo>
                  <a:lnTo>
                    <a:pt x="0" y="243"/>
                  </a:lnTo>
                  <a:lnTo>
                    <a:pt x="5" y="235"/>
                  </a:lnTo>
                  <a:lnTo>
                    <a:pt x="10" y="227"/>
                  </a:lnTo>
                  <a:lnTo>
                    <a:pt x="13" y="217"/>
                  </a:lnTo>
                  <a:lnTo>
                    <a:pt x="17" y="208"/>
                  </a:lnTo>
                  <a:lnTo>
                    <a:pt x="21" y="188"/>
                  </a:lnTo>
                  <a:lnTo>
                    <a:pt x="25" y="170"/>
                  </a:lnTo>
                  <a:lnTo>
                    <a:pt x="26" y="153"/>
                  </a:lnTo>
                  <a:lnTo>
                    <a:pt x="26" y="139"/>
                  </a:lnTo>
                  <a:lnTo>
                    <a:pt x="26" y="125"/>
                  </a:lnTo>
                  <a:lnTo>
                    <a:pt x="26" y="82"/>
                  </a:lnTo>
                  <a:lnTo>
                    <a:pt x="26" y="82"/>
                  </a:lnTo>
                  <a:lnTo>
                    <a:pt x="27" y="74"/>
                  </a:lnTo>
                  <a:lnTo>
                    <a:pt x="28" y="66"/>
                  </a:lnTo>
                  <a:lnTo>
                    <a:pt x="30" y="58"/>
                  </a:lnTo>
                  <a:lnTo>
                    <a:pt x="33" y="50"/>
                  </a:lnTo>
                  <a:lnTo>
                    <a:pt x="36" y="43"/>
                  </a:lnTo>
                  <a:lnTo>
                    <a:pt x="40" y="36"/>
                  </a:lnTo>
                  <a:lnTo>
                    <a:pt x="46" y="29"/>
                  </a:lnTo>
                  <a:lnTo>
                    <a:pt x="50" y="24"/>
                  </a:lnTo>
                  <a:lnTo>
                    <a:pt x="56" y="19"/>
                  </a:lnTo>
                  <a:lnTo>
                    <a:pt x="63" y="14"/>
                  </a:lnTo>
                  <a:lnTo>
                    <a:pt x="70" y="10"/>
                  </a:lnTo>
                  <a:lnTo>
                    <a:pt x="77" y="6"/>
                  </a:lnTo>
                  <a:lnTo>
                    <a:pt x="85" y="4"/>
                  </a:lnTo>
                  <a:lnTo>
                    <a:pt x="92" y="2"/>
                  </a:lnTo>
                  <a:lnTo>
                    <a:pt x="101" y="1"/>
                  </a:lnTo>
                  <a:lnTo>
                    <a:pt x="109" y="0"/>
                  </a:lnTo>
                  <a:lnTo>
                    <a:pt x="505" y="0"/>
                  </a:lnTo>
                  <a:lnTo>
                    <a:pt x="505" y="0"/>
                  </a:lnTo>
                  <a:lnTo>
                    <a:pt x="513" y="1"/>
                  </a:lnTo>
                  <a:lnTo>
                    <a:pt x="521" y="2"/>
                  </a:lnTo>
                  <a:lnTo>
                    <a:pt x="529" y="4"/>
                  </a:lnTo>
                  <a:lnTo>
                    <a:pt x="538" y="6"/>
                  </a:lnTo>
                  <a:lnTo>
                    <a:pt x="544" y="10"/>
                  </a:lnTo>
                  <a:lnTo>
                    <a:pt x="551" y="14"/>
                  </a:lnTo>
                  <a:lnTo>
                    <a:pt x="557" y="19"/>
                  </a:lnTo>
                  <a:lnTo>
                    <a:pt x="563" y="24"/>
                  </a:lnTo>
                  <a:lnTo>
                    <a:pt x="569" y="29"/>
                  </a:lnTo>
                  <a:lnTo>
                    <a:pt x="573" y="36"/>
                  </a:lnTo>
                  <a:lnTo>
                    <a:pt x="578" y="43"/>
                  </a:lnTo>
                  <a:lnTo>
                    <a:pt x="581" y="50"/>
                  </a:lnTo>
                  <a:lnTo>
                    <a:pt x="584" y="58"/>
                  </a:lnTo>
                  <a:lnTo>
                    <a:pt x="586" y="66"/>
                  </a:lnTo>
                  <a:lnTo>
                    <a:pt x="587" y="74"/>
                  </a:lnTo>
                  <a:lnTo>
                    <a:pt x="587" y="82"/>
                  </a:lnTo>
                  <a:lnTo>
                    <a:pt x="587" y="125"/>
                  </a:lnTo>
                  <a:lnTo>
                    <a:pt x="587" y="125"/>
                  </a:lnTo>
                  <a:lnTo>
                    <a:pt x="587" y="133"/>
                  </a:lnTo>
                  <a:lnTo>
                    <a:pt x="586" y="142"/>
                  </a:lnTo>
                  <a:lnTo>
                    <a:pt x="584" y="149"/>
                  </a:lnTo>
                  <a:lnTo>
                    <a:pt x="581" y="157"/>
                  </a:lnTo>
                  <a:lnTo>
                    <a:pt x="578" y="164"/>
                  </a:lnTo>
                  <a:lnTo>
                    <a:pt x="573" y="171"/>
                  </a:lnTo>
                  <a:lnTo>
                    <a:pt x="569" y="178"/>
                  </a:lnTo>
                  <a:lnTo>
                    <a:pt x="563" y="184"/>
                  </a:lnTo>
                  <a:lnTo>
                    <a:pt x="557" y="188"/>
                  </a:lnTo>
                  <a:lnTo>
                    <a:pt x="551" y="194"/>
                  </a:lnTo>
                  <a:lnTo>
                    <a:pt x="544" y="198"/>
                  </a:lnTo>
                  <a:lnTo>
                    <a:pt x="538" y="201"/>
                  </a:lnTo>
                  <a:lnTo>
                    <a:pt x="529" y="205"/>
                  </a:lnTo>
                  <a:lnTo>
                    <a:pt x="521" y="206"/>
                  </a:lnTo>
                  <a:lnTo>
                    <a:pt x="513" y="207"/>
                  </a:lnTo>
                  <a:lnTo>
                    <a:pt x="505" y="208"/>
                  </a:lnTo>
                  <a:lnTo>
                    <a:pt x="109" y="208"/>
                  </a:lnTo>
                  <a:lnTo>
                    <a:pt x="109" y="208"/>
                  </a:lnTo>
                  <a:lnTo>
                    <a:pt x="101" y="207"/>
                  </a:lnTo>
                  <a:lnTo>
                    <a:pt x="93" y="206"/>
                  </a:lnTo>
                  <a:lnTo>
                    <a:pt x="85" y="205"/>
                  </a:lnTo>
                  <a:lnTo>
                    <a:pt x="78" y="202"/>
                  </a:lnTo>
                  <a:lnTo>
                    <a:pt x="78" y="202"/>
                  </a:lnTo>
                  <a:lnTo>
                    <a:pt x="66" y="206"/>
                  </a:lnTo>
                  <a:lnTo>
                    <a:pt x="56" y="209"/>
                  </a:lnTo>
                  <a:lnTo>
                    <a:pt x="38" y="220"/>
                  </a:lnTo>
                  <a:lnTo>
                    <a:pt x="19" y="231"/>
                  </a:lnTo>
                  <a:lnTo>
                    <a:pt x="1" y="244"/>
                  </a:lnTo>
                  <a:lnTo>
                    <a:pt x="1" y="244"/>
                  </a:lnTo>
                  <a:lnTo>
                    <a:pt x="0" y="244"/>
                  </a:lnTo>
                  <a:lnTo>
                    <a:pt x="0" y="244"/>
                  </a:lnTo>
                  <a:lnTo>
                    <a:pt x="0" y="243"/>
                  </a:lnTo>
                  <a:lnTo>
                    <a:pt x="0" y="243"/>
                  </a:lnTo>
                  <a:close/>
                </a:path>
              </a:pathLst>
            </a:custGeom>
            <a:noFill/>
            <a:ln w="1111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16"/>
            <p:cNvSpPr>
              <a:spLocks/>
            </p:cNvSpPr>
            <p:nvPr userDrawn="1"/>
          </p:nvSpPr>
          <p:spPr bwMode="auto">
            <a:xfrm>
              <a:off x="3276" y="2180"/>
              <a:ext cx="26" cy="26"/>
            </a:xfrm>
            <a:custGeom>
              <a:avLst/>
              <a:gdLst>
                <a:gd name="T0" fmla="*/ 51 w 51"/>
                <a:gd name="T1" fmla="*/ 26 h 52"/>
                <a:gd name="T2" fmla="*/ 51 w 51"/>
                <a:gd name="T3" fmla="*/ 26 h 52"/>
                <a:gd name="T4" fmla="*/ 51 w 51"/>
                <a:gd name="T5" fmla="*/ 31 h 52"/>
                <a:gd name="T6" fmla="*/ 49 w 51"/>
                <a:gd name="T7" fmla="*/ 36 h 52"/>
                <a:gd name="T8" fmla="*/ 47 w 51"/>
                <a:gd name="T9" fmla="*/ 40 h 52"/>
                <a:gd name="T10" fmla="*/ 45 w 51"/>
                <a:gd name="T11" fmla="*/ 44 h 52"/>
                <a:gd name="T12" fmla="*/ 40 w 51"/>
                <a:gd name="T13" fmla="*/ 47 h 52"/>
                <a:gd name="T14" fmla="*/ 36 w 51"/>
                <a:gd name="T15" fmla="*/ 49 h 52"/>
                <a:gd name="T16" fmla="*/ 31 w 51"/>
                <a:gd name="T17" fmla="*/ 52 h 52"/>
                <a:gd name="T18" fmla="*/ 26 w 51"/>
                <a:gd name="T19" fmla="*/ 52 h 52"/>
                <a:gd name="T20" fmla="*/ 26 w 51"/>
                <a:gd name="T21" fmla="*/ 52 h 52"/>
                <a:gd name="T22" fmla="*/ 20 w 51"/>
                <a:gd name="T23" fmla="*/ 52 h 52"/>
                <a:gd name="T24" fmla="*/ 16 w 51"/>
                <a:gd name="T25" fmla="*/ 49 h 52"/>
                <a:gd name="T26" fmla="*/ 11 w 51"/>
                <a:gd name="T27" fmla="*/ 47 h 52"/>
                <a:gd name="T28" fmla="*/ 8 w 51"/>
                <a:gd name="T29" fmla="*/ 44 h 52"/>
                <a:gd name="T30" fmla="*/ 4 w 51"/>
                <a:gd name="T31" fmla="*/ 40 h 52"/>
                <a:gd name="T32" fmla="*/ 2 w 51"/>
                <a:gd name="T33" fmla="*/ 36 h 52"/>
                <a:gd name="T34" fmla="*/ 1 w 51"/>
                <a:gd name="T35" fmla="*/ 31 h 52"/>
                <a:gd name="T36" fmla="*/ 0 w 51"/>
                <a:gd name="T37" fmla="*/ 26 h 52"/>
                <a:gd name="T38" fmla="*/ 0 w 51"/>
                <a:gd name="T39" fmla="*/ 26 h 52"/>
                <a:gd name="T40" fmla="*/ 1 w 51"/>
                <a:gd name="T41" fmla="*/ 21 h 52"/>
                <a:gd name="T42" fmla="*/ 2 w 51"/>
                <a:gd name="T43" fmla="*/ 16 h 52"/>
                <a:gd name="T44" fmla="*/ 4 w 51"/>
                <a:gd name="T45" fmla="*/ 11 h 52"/>
                <a:gd name="T46" fmla="*/ 8 w 51"/>
                <a:gd name="T47" fmla="*/ 8 h 52"/>
                <a:gd name="T48" fmla="*/ 11 w 51"/>
                <a:gd name="T49" fmla="*/ 5 h 52"/>
                <a:gd name="T50" fmla="*/ 16 w 51"/>
                <a:gd name="T51" fmla="*/ 2 h 52"/>
                <a:gd name="T52" fmla="*/ 20 w 51"/>
                <a:gd name="T53" fmla="*/ 1 h 52"/>
                <a:gd name="T54" fmla="*/ 26 w 51"/>
                <a:gd name="T55" fmla="*/ 0 h 52"/>
                <a:gd name="T56" fmla="*/ 26 w 51"/>
                <a:gd name="T57" fmla="*/ 0 h 52"/>
                <a:gd name="T58" fmla="*/ 31 w 51"/>
                <a:gd name="T59" fmla="*/ 1 h 52"/>
                <a:gd name="T60" fmla="*/ 36 w 51"/>
                <a:gd name="T61" fmla="*/ 2 h 52"/>
                <a:gd name="T62" fmla="*/ 40 w 51"/>
                <a:gd name="T63" fmla="*/ 5 h 52"/>
                <a:gd name="T64" fmla="*/ 45 w 51"/>
                <a:gd name="T65" fmla="*/ 8 h 52"/>
                <a:gd name="T66" fmla="*/ 47 w 51"/>
                <a:gd name="T67" fmla="*/ 11 h 52"/>
                <a:gd name="T68" fmla="*/ 49 w 51"/>
                <a:gd name="T69" fmla="*/ 16 h 52"/>
                <a:gd name="T70" fmla="*/ 51 w 51"/>
                <a:gd name="T71" fmla="*/ 21 h 52"/>
                <a:gd name="T72" fmla="*/ 51 w 51"/>
                <a:gd name="T73" fmla="*/ 26 h 52"/>
                <a:gd name="T74" fmla="*/ 51 w 51"/>
                <a:gd name="T75"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1" h="52">
                  <a:moveTo>
                    <a:pt x="51" y="26"/>
                  </a:moveTo>
                  <a:lnTo>
                    <a:pt x="51" y="26"/>
                  </a:lnTo>
                  <a:lnTo>
                    <a:pt x="51" y="31"/>
                  </a:lnTo>
                  <a:lnTo>
                    <a:pt x="49" y="36"/>
                  </a:lnTo>
                  <a:lnTo>
                    <a:pt x="47" y="40"/>
                  </a:lnTo>
                  <a:lnTo>
                    <a:pt x="45" y="44"/>
                  </a:lnTo>
                  <a:lnTo>
                    <a:pt x="40" y="47"/>
                  </a:lnTo>
                  <a:lnTo>
                    <a:pt x="36" y="49"/>
                  </a:lnTo>
                  <a:lnTo>
                    <a:pt x="31" y="52"/>
                  </a:lnTo>
                  <a:lnTo>
                    <a:pt x="26" y="52"/>
                  </a:lnTo>
                  <a:lnTo>
                    <a:pt x="26" y="52"/>
                  </a:lnTo>
                  <a:lnTo>
                    <a:pt x="20" y="52"/>
                  </a:lnTo>
                  <a:lnTo>
                    <a:pt x="16" y="49"/>
                  </a:lnTo>
                  <a:lnTo>
                    <a:pt x="11" y="47"/>
                  </a:lnTo>
                  <a:lnTo>
                    <a:pt x="8" y="44"/>
                  </a:lnTo>
                  <a:lnTo>
                    <a:pt x="4" y="40"/>
                  </a:lnTo>
                  <a:lnTo>
                    <a:pt x="2" y="36"/>
                  </a:lnTo>
                  <a:lnTo>
                    <a:pt x="1" y="31"/>
                  </a:lnTo>
                  <a:lnTo>
                    <a:pt x="0" y="26"/>
                  </a:lnTo>
                  <a:lnTo>
                    <a:pt x="0" y="26"/>
                  </a:lnTo>
                  <a:lnTo>
                    <a:pt x="1" y="21"/>
                  </a:lnTo>
                  <a:lnTo>
                    <a:pt x="2" y="16"/>
                  </a:lnTo>
                  <a:lnTo>
                    <a:pt x="4" y="11"/>
                  </a:lnTo>
                  <a:lnTo>
                    <a:pt x="8" y="8"/>
                  </a:lnTo>
                  <a:lnTo>
                    <a:pt x="11" y="5"/>
                  </a:lnTo>
                  <a:lnTo>
                    <a:pt x="16" y="2"/>
                  </a:lnTo>
                  <a:lnTo>
                    <a:pt x="20" y="1"/>
                  </a:lnTo>
                  <a:lnTo>
                    <a:pt x="26" y="0"/>
                  </a:lnTo>
                  <a:lnTo>
                    <a:pt x="26" y="0"/>
                  </a:lnTo>
                  <a:lnTo>
                    <a:pt x="31" y="1"/>
                  </a:lnTo>
                  <a:lnTo>
                    <a:pt x="36" y="2"/>
                  </a:lnTo>
                  <a:lnTo>
                    <a:pt x="40" y="5"/>
                  </a:lnTo>
                  <a:lnTo>
                    <a:pt x="45" y="8"/>
                  </a:lnTo>
                  <a:lnTo>
                    <a:pt x="47" y="11"/>
                  </a:lnTo>
                  <a:lnTo>
                    <a:pt x="49" y="16"/>
                  </a:lnTo>
                  <a:lnTo>
                    <a:pt x="51" y="21"/>
                  </a:lnTo>
                  <a:lnTo>
                    <a:pt x="51" y="26"/>
                  </a:lnTo>
                  <a:lnTo>
                    <a:pt x="51"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7"/>
            <p:cNvSpPr>
              <a:spLocks/>
            </p:cNvSpPr>
            <p:nvPr userDrawn="1"/>
          </p:nvSpPr>
          <p:spPr bwMode="auto">
            <a:xfrm>
              <a:off x="3313" y="2180"/>
              <a:ext cx="25" cy="26"/>
            </a:xfrm>
            <a:custGeom>
              <a:avLst/>
              <a:gdLst>
                <a:gd name="T0" fmla="*/ 51 w 51"/>
                <a:gd name="T1" fmla="*/ 26 h 52"/>
                <a:gd name="T2" fmla="*/ 51 w 51"/>
                <a:gd name="T3" fmla="*/ 26 h 52"/>
                <a:gd name="T4" fmla="*/ 51 w 51"/>
                <a:gd name="T5" fmla="*/ 31 h 52"/>
                <a:gd name="T6" fmla="*/ 50 w 51"/>
                <a:gd name="T7" fmla="*/ 36 h 52"/>
                <a:gd name="T8" fmla="*/ 48 w 51"/>
                <a:gd name="T9" fmla="*/ 40 h 52"/>
                <a:gd name="T10" fmla="*/ 44 w 51"/>
                <a:gd name="T11" fmla="*/ 44 h 52"/>
                <a:gd name="T12" fmla="*/ 41 w 51"/>
                <a:gd name="T13" fmla="*/ 47 h 52"/>
                <a:gd name="T14" fmla="*/ 36 w 51"/>
                <a:gd name="T15" fmla="*/ 49 h 52"/>
                <a:gd name="T16" fmla="*/ 31 w 51"/>
                <a:gd name="T17" fmla="*/ 52 h 52"/>
                <a:gd name="T18" fmla="*/ 26 w 51"/>
                <a:gd name="T19" fmla="*/ 52 h 52"/>
                <a:gd name="T20" fmla="*/ 26 w 51"/>
                <a:gd name="T21" fmla="*/ 52 h 52"/>
                <a:gd name="T22" fmla="*/ 21 w 51"/>
                <a:gd name="T23" fmla="*/ 52 h 52"/>
                <a:gd name="T24" fmla="*/ 15 w 51"/>
                <a:gd name="T25" fmla="*/ 49 h 52"/>
                <a:gd name="T26" fmla="*/ 12 w 51"/>
                <a:gd name="T27" fmla="*/ 47 h 52"/>
                <a:gd name="T28" fmla="*/ 7 w 51"/>
                <a:gd name="T29" fmla="*/ 44 h 52"/>
                <a:gd name="T30" fmla="*/ 4 w 51"/>
                <a:gd name="T31" fmla="*/ 40 h 52"/>
                <a:gd name="T32" fmla="*/ 1 w 51"/>
                <a:gd name="T33" fmla="*/ 36 h 52"/>
                <a:gd name="T34" fmla="*/ 0 w 51"/>
                <a:gd name="T35" fmla="*/ 31 h 52"/>
                <a:gd name="T36" fmla="*/ 0 w 51"/>
                <a:gd name="T37" fmla="*/ 26 h 52"/>
                <a:gd name="T38" fmla="*/ 0 w 51"/>
                <a:gd name="T39" fmla="*/ 26 h 52"/>
                <a:gd name="T40" fmla="*/ 0 w 51"/>
                <a:gd name="T41" fmla="*/ 21 h 52"/>
                <a:gd name="T42" fmla="*/ 1 w 51"/>
                <a:gd name="T43" fmla="*/ 16 h 52"/>
                <a:gd name="T44" fmla="*/ 4 w 51"/>
                <a:gd name="T45" fmla="*/ 11 h 52"/>
                <a:gd name="T46" fmla="*/ 7 w 51"/>
                <a:gd name="T47" fmla="*/ 8 h 52"/>
                <a:gd name="T48" fmla="*/ 12 w 51"/>
                <a:gd name="T49" fmla="*/ 5 h 52"/>
                <a:gd name="T50" fmla="*/ 15 w 51"/>
                <a:gd name="T51" fmla="*/ 2 h 52"/>
                <a:gd name="T52" fmla="*/ 21 w 51"/>
                <a:gd name="T53" fmla="*/ 1 h 52"/>
                <a:gd name="T54" fmla="*/ 26 w 51"/>
                <a:gd name="T55" fmla="*/ 0 h 52"/>
                <a:gd name="T56" fmla="*/ 26 w 51"/>
                <a:gd name="T57" fmla="*/ 0 h 52"/>
                <a:gd name="T58" fmla="*/ 31 w 51"/>
                <a:gd name="T59" fmla="*/ 1 h 52"/>
                <a:gd name="T60" fmla="*/ 36 w 51"/>
                <a:gd name="T61" fmla="*/ 2 h 52"/>
                <a:gd name="T62" fmla="*/ 41 w 51"/>
                <a:gd name="T63" fmla="*/ 5 h 52"/>
                <a:gd name="T64" fmla="*/ 44 w 51"/>
                <a:gd name="T65" fmla="*/ 8 h 52"/>
                <a:gd name="T66" fmla="*/ 48 w 51"/>
                <a:gd name="T67" fmla="*/ 11 h 52"/>
                <a:gd name="T68" fmla="*/ 50 w 51"/>
                <a:gd name="T69" fmla="*/ 16 h 52"/>
                <a:gd name="T70" fmla="*/ 51 w 51"/>
                <a:gd name="T71" fmla="*/ 21 h 52"/>
                <a:gd name="T72" fmla="*/ 51 w 51"/>
                <a:gd name="T73" fmla="*/ 26 h 52"/>
                <a:gd name="T74" fmla="*/ 51 w 51"/>
                <a:gd name="T75"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1" h="52">
                  <a:moveTo>
                    <a:pt x="51" y="26"/>
                  </a:moveTo>
                  <a:lnTo>
                    <a:pt x="51" y="26"/>
                  </a:lnTo>
                  <a:lnTo>
                    <a:pt x="51" y="31"/>
                  </a:lnTo>
                  <a:lnTo>
                    <a:pt x="50" y="36"/>
                  </a:lnTo>
                  <a:lnTo>
                    <a:pt x="48" y="40"/>
                  </a:lnTo>
                  <a:lnTo>
                    <a:pt x="44" y="44"/>
                  </a:lnTo>
                  <a:lnTo>
                    <a:pt x="41" y="47"/>
                  </a:lnTo>
                  <a:lnTo>
                    <a:pt x="36" y="49"/>
                  </a:lnTo>
                  <a:lnTo>
                    <a:pt x="31" y="52"/>
                  </a:lnTo>
                  <a:lnTo>
                    <a:pt x="26" y="52"/>
                  </a:lnTo>
                  <a:lnTo>
                    <a:pt x="26" y="52"/>
                  </a:lnTo>
                  <a:lnTo>
                    <a:pt x="21" y="52"/>
                  </a:lnTo>
                  <a:lnTo>
                    <a:pt x="15" y="49"/>
                  </a:lnTo>
                  <a:lnTo>
                    <a:pt x="12" y="47"/>
                  </a:lnTo>
                  <a:lnTo>
                    <a:pt x="7" y="44"/>
                  </a:lnTo>
                  <a:lnTo>
                    <a:pt x="4" y="40"/>
                  </a:lnTo>
                  <a:lnTo>
                    <a:pt x="1" y="36"/>
                  </a:lnTo>
                  <a:lnTo>
                    <a:pt x="0" y="31"/>
                  </a:lnTo>
                  <a:lnTo>
                    <a:pt x="0" y="26"/>
                  </a:lnTo>
                  <a:lnTo>
                    <a:pt x="0" y="26"/>
                  </a:lnTo>
                  <a:lnTo>
                    <a:pt x="0" y="21"/>
                  </a:lnTo>
                  <a:lnTo>
                    <a:pt x="1" y="16"/>
                  </a:lnTo>
                  <a:lnTo>
                    <a:pt x="4" y="11"/>
                  </a:lnTo>
                  <a:lnTo>
                    <a:pt x="7" y="8"/>
                  </a:lnTo>
                  <a:lnTo>
                    <a:pt x="12" y="5"/>
                  </a:lnTo>
                  <a:lnTo>
                    <a:pt x="15" y="2"/>
                  </a:lnTo>
                  <a:lnTo>
                    <a:pt x="21" y="1"/>
                  </a:lnTo>
                  <a:lnTo>
                    <a:pt x="26" y="0"/>
                  </a:lnTo>
                  <a:lnTo>
                    <a:pt x="26" y="0"/>
                  </a:lnTo>
                  <a:lnTo>
                    <a:pt x="31" y="1"/>
                  </a:lnTo>
                  <a:lnTo>
                    <a:pt x="36" y="2"/>
                  </a:lnTo>
                  <a:lnTo>
                    <a:pt x="41" y="5"/>
                  </a:lnTo>
                  <a:lnTo>
                    <a:pt x="44" y="8"/>
                  </a:lnTo>
                  <a:lnTo>
                    <a:pt x="48" y="11"/>
                  </a:lnTo>
                  <a:lnTo>
                    <a:pt x="50" y="16"/>
                  </a:lnTo>
                  <a:lnTo>
                    <a:pt x="51" y="21"/>
                  </a:lnTo>
                  <a:lnTo>
                    <a:pt x="51" y="26"/>
                  </a:lnTo>
                  <a:lnTo>
                    <a:pt x="51"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8"/>
            <p:cNvSpPr>
              <a:spLocks/>
            </p:cNvSpPr>
            <p:nvPr userDrawn="1"/>
          </p:nvSpPr>
          <p:spPr bwMode="auto">
            <a:xfrm>
              <a:off x="3349" y="2180"/>
              <a:ext cx="26" cy="26"/>
            </a:xfrm>
            <a:custGeom>
              <a:avLst/>
              <a:gdLst>
                <a:gd name="T0" fmla="*/ 52 w 52"/>
                <a:gd name="T1" fmla="*/ 26 h 52"/>
                <a:gd name="T2" fmla="*/ 52 w 52"/>
                <a:gd name="T3" fmla="*/ 26 h 52"/>
                <a:gd name="T4" fmla="*/ 51 w 52"/>
                <a:gd name="T5" fmla="*/ 31 h 52"/>
                <a:gd name="T6" fmla="*/ 49 w 52"/>
                <a:gd name="T7" fmla="*/ 36 h 52"/>
                <a:gd name="T8" fmla="*/ 47 w 52"/>
                <a:gd name="T9" fmla="*/ 40 h 52"/>
                <a:gd name="T10" fmla="*/ 44 w 52"/>
                <a:gd name="T11" fmla="*/ 44 h 52"/>
                <a:gd name="T12" fmla="*/ 40 w 52"/>
                <a:gd name="T13" fmla="*/ 47 h 52"/>
                <a:gd name="T14" fmla="*/ 36 w 52"/>
                <a:gd name="T15" fmla="*/ 49 h 52"/>
                <a:gd name="T16" fmla="*/ 31 w 52"/>
                <a:gd name="T17" fmla="*/ 52 h 52"/>
                <a:gd name="T18" fmla="*/ 25 w 52"/>
                <a:gd name="T19" fmla="*/ 52 h 52"/>
                <a:gd name="T20" fmla="*/ 25 w 52"/>
                <a:gd name="T21" fmla="*/ 52 h 52"/>
                <a:gd name="T22" fmla="*/ 21 w 52"/>
                <a:gd name="T23" fmla="*/ 52 h 52"/>
                <a:gd name="T24" fmla="*/ 16 w 52"/>
                <a:gd name="T25" fmla="*/ 49 h 52"/>
                <a:gd name="T26" fmla="*/ 11 w 52"/>
                <a:gd name="T27" fmla="*/ 47 h 52"/>
                <a:gd name="T28" fmla="*/ 7 w 52"/>
                <a:gd name="T29" fmla="*/ 44 h 52"/>
                <a:gd name="T30" fmla="*/ 4 w 52"/>
                <a:gd name="T31" fmla="*/ 40 h 52"/>
                <a:gd name="T32" fmla="*/ 2 w 52"/>
                <a:gd name="T33" fmla="*/ 36 h 52"/>
                <a:gd name="T34" fmla="*/ 0 w 52"/>
                <a:gd name="T35" fmla="*/ 31 h 52"/>
                <a:gd name="T36" fmla="*/ 0 w 52"/>
                <a:gd name="T37" fmla="*/ 26 h 52"/>
                <a:gd name="T38" fmla="*/ 0 w 52"/>
                <a:gd name="T39" fmla="*/ 26 h 52"/>
                <a:gd name="T40" fmla="*/ 0 w 52"/>
                <a:gd name="T41" fmla="*/ 21 h 52"/>
                <a:gd name="T42" fmla="*/ 2 w 52"/>
                <a:gd name="T43" fmla="*/ 16 h 52"/>
                <a:gd name="T44" fmla="*/ 4 w 52"/>
                <a:gd name="T45" fmla="*/ 11 h 52"/>
                <a:gd name="T46" fmla="*/ 7 w 52"/>
                <a:gd name="T47" fmla="*/ 8 h 52"/>
                <a:gd name="T48" fmla="*/ 11 w 52"/>
                <a:gd name="T49" fmla="*/ 5 h 52"/>
                <a:gd name="T50" fmla="*/ 16 w 52"/>
                <a:gd name="T51" fmla="*/ 2 h 52"/>
                <a:gd name="T52" fmla="*/ 21 w 52"/>
                <a:gd name="T53" fmla="*/ 1 h 52"/>
                <a:gd name="T54" fmla="*/ 25 w 52"/>
                <a:gd name="T55" fmla="*/ 0 h 52"/>
                <a:gd name="T56" fmla="*/ 25 w 52"/>
                <a:gd name="T57" fmla="*/ 0 h 52"/>
                <a:gd name="T58" fmla="*/ 31 w 52"/>
                <a:gd name="T59" fmla="*/ 1 h 52"/>
                <a:gd name="T60" fmla="*/ 36 w 52"/>
                <a:gd name="T61" fmla="*/ 2 h 52"/>
                <a:gd name="T62" fmla="*/ 40 w 52"/>
                <a:gd name="T63" fmla="*/ 5 h 52"/>
                <a:gd name="T64" fmla="*/ 44 w 52"/>
                <a:gd name="T65" fmla="*/ 8 h 52"/>
                <a:gd name="T66" fmla="*/ 47 w 52"/>
                <a:gd name="T67" fmla="*/ 11 h 52"/>
                <a:gd name="T68" fmla="*/ 49 w 52"/>
                <a:gd name="T69" fmla="*/ 16 h 52"/>
                <a:gd name="T70" fmla="*/ 51 w 52"/>
                <a:gd name="T71" fmla="*/ 21 h 52"/>
                <a:gd name="T72" fmla="*/ 52 w 52"/>
                <a:gd name="T73" fmla="*/ 26 h 52"/>
                <a:gd name="T74" fmla="*/ 52 w 52"/>
                <a:gd name="T75"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52">
                  <a:moveTo>
                    <a:pt x="52" y="26"/>
                  </a:moveTo>
                  <a:lnTo>
                    <a:pt x="52" y="26"/>
                  </a:lnTo>
                  <a:lnTo>
                    <a:pt x="51" y="31"/>
                  </a:lnTo>
                  <a:lnTo>
                    <a:pt x="49" y="36"/>
                  </a:lnTo>
                  <a:lnTo>
                    <a:pt x="47" y="40"/>
                  </a:lnTo>
                  <a:lnTo>
                    <a:pt x="44" y="44"/>
                  </a:lnTo>
                  <a:lnTo>
                    <a:pt x="40" y="47"/>
                  </a:lnTo>
                  <a:lnTo>
                    <a:pt x="36" y="49"/>
                  </a:lnTo>
                  <a:lnTo>
                    <a:pt x="31" y="52"/>
                  </a:lnTo>
                  <a:lnTo>
                    <a:pt x="25" y="52"/>
                  </a:lnTo>
                  <a:lnTo>
                    <a:pt x="25" y="52"/>
                  </a:lnTo>
                  <a:lnTo>
                    <a:pt x="21" y="52"/>
                  </a:lnTo>
                  <a:lnTo>
                    <a:pt x="16" y="49"/>
                  </a:lnTo>
                  <a:lnTo>
                    <a:pt x="11" y="47"/>
                  </a:lnTo>
                  <a:lnTo>
                    <a:pt x="7" y="44"/>
                  </a:lnTo>
                  <a:lnTo>
                    <a:pt x="4" y="40"/>
                  </a:lnTo>
                  <a:lnTo>
                    <a:pt x="2" y="36"/>
                  </a:lnTo>
                  <a:lnTo>
                    <a:pt x="0" y="31"/>
                  </a:lnTo>
                  <a:lnTo>
                    <a:pt x="0" y="26"/>
                  </a:lnTo>
                  <a:lnTo>
                    <a:pt x="0" y="26"/>
                  </a:lnTo>
                  <a:lnTo>
                    <a:pt x="0" y="21"/>
                  </a:lnTo>
                  <a:lnTo>
                    <a:pt x="2" y="16"/>
                  </a:lnTo>
                  <a:lnTo>
                    <a:pt x="4" y="11"/>
                  </a:lnTo>
                  <a:lnTo>
                    <a:pt x="7" y="8"/>
                  </a:lnTo>
                  <a:lnTo>
                    <a:pt x="11" y="5"/>
                  </a:lnTo>
                  <a:lnTo>
                    <a:pt x="16" y="2"/>
                  </a:lnTo>
                  <a:lnTo>
                    <a:pt x="21" y="1"/>
                  </a:lnTo>
                  <a:lnTo>
                    <a:pt x="25" y="0"/>
                  </a:lnTo>
                  <a:lnTo>
                    <a:pt x="25" y="0"/>
                  </a:lnTo>
                  <a:lnTo>
                    <a:pt x="31" y="1"/>
                  </a:lnTo>
                  <a:lnTo>
                    <a:pt x="36" y="2"/>
                  </a:lnTo>
                  <a:lnTo>
                    <a:pt x="40" y="5"/>
                  </a:lnTo>
                  <a:lnTo>
                    <a:pt x="44" y="8"/>
                  </a:lnTo>
                  <a:lnTo>
                    <a:pt x="47" y="11"/>
                  </a:lnTo>
                  <a:lnTo>
                    <a:pt x="49" y="16"/>
                  </a:lnTo>
                  <a:lnTo>
                    <a:pt x="51" y="21"/>
                  </a:lnTo>
                  <a:lnTo>
                    <a:pt x="52" y="26"/>
                  </a:lnTo>
                  <a:lnTo>
                    <a:pt x="52"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Line 19"/>
            <p:cNvSpPr>
              <a:spLocks noChangeShapeType="1"/>
            </p:cNvSpPr>
            <p:nvPr userDrawn="1"/>
          </p:nvSpPr>
          <p:spPr bwMode="auto">
            <a:xfrm>
              <a:off x="3211" y="2046"/>
              <a:ext cx="206" cy="0"/>
            </a:xfrm>
            <a:prstGeom prst="line">
              <a:avLst/>
            </a:prstGeom>
            <a:noFill/>
            <a:ln w="11113">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Line 20"/>
            <p:cNvSpPr>
              <a:spLocks noChangeShapeType="1"/>
            </p:cNvSpPr>
            <p:nvPr userDrawn="1"/>
          </p:nvSpPr>
          <p:spPr bwMode="auto">
            <a:xfrm>
              <a:off x="3211" y="2075"/>
              <a:ext cx="107" cy="0"/>
            </a:xfrm>
            <a:prstGeom prst="line">
              <a:avLst/>
            </a:prstGeom>
            <a:noFill/>
            <a:ln w="11113">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pic>
        <p:nvPicPr>
          <p:cNvPr id="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9819" y="6443663"/>
            <a:ext cx="1719263" cy="41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949251"/>
            <a:ext cx="2555639" cy="1916832"/>
          </a:xfrm>
          <a:prstGeom prst="rect">
            <a:avLst/>
          </a:prstGeom>
        </p:spPr>
      </p:pic>
    </p:spTree>
    <p:extLst>
      <p:ext uri="{BB962C8B-B14F-4D97-AF65-F5344CB8AC3E}">
        <p14:creationId xmlns:p14="http://schemas.microsoft.com/office/powerpoint/2010/main" val="39187509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2800" dirty="0">
                <a:solidFill>
                  <a:srgbClr val="660066"/>
                </a:solidFill>
              </a:rPr>
              <a:t>11.1.2</a:t>
            </a:r>
            <a:r>
              <a:rPr lang="zh-TW" altLang="en-US" sz="2800" dirty="0">
                <a:solidFill>
                  <a:srgbClr val="660066"/>
                </a:solidFill>
              </a:rPr>
              <a:t>  </a:t>
            </a:r>
            <a:r>
              <a:rPr lang="zh-TW" altLang="zh-TW" sz="2800" dirty="0">
                <a:solidFill>
                  <a:srgbClr val="660066"/>
                </a:solidFill>
                <a:effectLst/>
              </a:rPr>
              <a:t>行銷的</a:t>
            </a:r>
            <a:r>
              <a:rPr lang="en-US" altLang="zh-TW" sz="2800" dirty="0">
                <a:solidFill>
                  <a:srgbClr val="660066"/>
                </a:solidFill>
                <a:effectLst/>
              </a:rPr>
              <a:t>4P</a:t>
            </a:r>
            <a:r>
              <a:rPr lang="zh-TW" altLang="zh-TW" sz="2800" dirty="0">
                <a:solidFill>
                  <a:srgbClr val="660066"/>
                </a:solidFill>
                <a:effectLst/>
              </a:rPr>
              <a:t>與</a:t>
            </a:r>
            <a:r>
              <a:rPr lang="en-US" altLang="zh-TW" sz="2800" dirty="0">
                <a:solidFill>
                  <a:srgbClr val="660066"/>
                </a:solidFill>
                <a:effectLst/>
              </a:rPr>
              <a:t>4C</a:t>
            </a:r>
            <a:endParaRPr lang="zh-TW" altLang="en-US" sz="2800" dirty="0"/>
          </a:p>
        </p:txBody>
      </p:sp>
      <p:sp>
        <p:nvSpPr>
          <p:cNvPr id="3" name="內容版面配置區 2"/>
          <p:cNvSpPr>
            <a:spLocks noGrp="1"/>
          </p:cNvSpPr>
          <p:nvPr>
            <p:ph idx="1"/>
          </p:nvPr>
        </p:nvSpPr>
        <p:spPr/>
        <p:txBody>
          <a:bodyPr/>
          <a:lstStyle/>
          <a:p>
            <a:pPr marL="72000" indent="0">
              <a:buNone/>
            </a:pPr>
            <a:r>
              <a:rPr lang="zh-TW" altLang="en-US" b="1" dirty="0"/>
              <a:t>    </a:t>
            </a:r>
            <a:r>
              <a:rPr lang="en-US" altLang="zh-TW" b="1" dirty="0"/>
              <a:t>(</a:t>
            </a:r>
            <a:r>
              <a:rPr lang="zh-TW" altLang="zh-TW" b="1" dirty="0"/>
              <a:t>二</a:t>
            </a:r>
            <a:r>
              <a:rPr lang="en-US" altLang="zh-TW" b="1" dirty="0"/>
              <a:t>)	</a:t>
            </a:r>
            <a:r>
              <a:rPr lang="zh-TW" altLang="zh-TW" b="1" dirty="0"/>
              <a:t>價格</a:t>
            </a:r>
            <a:r>
              <a:rPr lang="en-US" altLang="zh-TW" b="1" dirty="0"/>
              <a:t> (Price)</a:t>
            </a:r>
            <a:endParaRPr lang="zh-TW" altLang="zh-TW" b="1" dirty="0"/>
          </a:p>
          <a:p>
            <a:r>
              <a:rPr lang="zh-TW" altLang="zh-TW" dirty="0"/>
              <a:t>企業銷售的商品必須被賦予一個合理的價格，稱之為</a:t>
            </a:r>
            <a:r>
              <a:rPr lang="zh-TW" altLang="zh-TW" dirty="0">
                <a:solidFill>
                  <a:srgbClr val="003300"/>
                </a:solidFill>
              </a:rPr>
              <a:t>訂價</a:t>
            </a:r>
            <a:r>
              <a:rPr lang="en-US" altLang="zh-TW" dirty="0">
                <a:solidFill>
                  <a:srgbClr val="003300"/>
                </a:solidFill>
              </a:rPr>
              <a:t> (pricing)</a:t>
            </a:r>
            <a:r>
              <a:rPr lang="zh-TW" altLang="zh-TW" dirty="0"/>
              <a:t>。在討論訂價策略時，會受到企業內部及外部環境的影響</a:t>
            </a:r>
            <a:r>
              <a:rPr lang="zh-TW" altLang="zh-TW" dirty="0" smtClean="0"/>
              <a:t>。</a:t>
            </a:r>
            <a:endParaRPr lang="en-US" altLang="zh-TW" dirty="0"/>
          </a:p>
          <a:p>
            <a:r>
              <a:rPr lang="zh-TW" altLang="zh-TW" dirty="0"/>
              <a:t>在訂價時還需考量外部因素。第一個影響價格的外部因素是競爭者</a:t>
            </a:r>
            <a:r>
              <a:rPr lang="zh-TW" altLang="zh-TW" dirty="0" smtClean="0"/>
              <a:t>。</a:t>
            </a:r>
            <a:endParaRPr lang="en-US" altLang="zh-TW" dirty="0" smtClean="0"/>
          </a:p>
          <a:p>
            <a:r>
              <a:rPr lang="zh-TW" altLang="zh-TW" dirty="0" smtClean="0"/>
              <a:t>第二</a:t>
            </a:r>
            <a:r>
              <a:rPr lang="zh-TW" altLang="zh-TW" dirty="0"/>
              <a:t>個外部因素是目標顧客的心理層面，包括其價格敏感度、對產品的需求等，都影響其願意付出的價格</a:t>
            </a:r>
            <a:r>
              <a:rPr lang="zh-TW" altLang="zh-TW" dirty="0" smtClean="0"/>
              <a:t>。</a:t>
            </a:r>
            <a:endParaRPr lang="en-US" altLang="zh-TW" dirty="0" smtClean="0"/>
          </a:p>
          <a:p>
            <a:r>
              <a:rPr lang="zh-TW" altLang="zh-TW" dirty="0" smtClean="0"/>
              <a:t>第三</a:t>
            </a:r>
            <a:r>
              <a:rPr lang="zh-TW" altLang="zh-TW" dirty="0"/>
              <a:t>個外部因素則是整體的外在環境，特別是經濟環境會大大影響顧客的消費意願</a:t>
            </a:r>
            <a:r>
              <a:rPr lang="zh-TW" altLang="zh-TW" dirty="0" smtClean="0"/>
              <a:t>。</a:t>
            </a:r>
            <a:endParaRPr lang="zh-TW" altLang="en-US" dirty="0"/>
          </a:p>
        </p:txBody>
      </p:sp>
    </p:spTree>
    <p:extLst>
      <p:ext uri="{BB962C8B-B14F-4D97-AF65-F5344CB8AC3E}">
        <p14:creationId xmlns:p14="http://schemas.microsoft.com/office/powerpoint/2010/main" val="2785794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2800" dirty="0">
                <a:solidFill>
                  <a:srgbClr val="660066"/>
                </a:solidFill>
              </a:rPr>
              <a:t>11.1.2</a:t>
            </a:r>
            <a:r>
              <a:rPr lang="zh-TW" altLang="en-US" sz="2800" dirty="0">
                <a:solidFill>
                  <a:srgbClr val="660066"/>
                </a:solidFill>
              </a:rPr>
              <a:t>  </a:t>
            </a:r>
            <a:r>
              <a:rPr lang="zh-TW" altLang="zh-TW" sz="2800" dirty="0">
                <a:solidFill>
                  <a:srgbClr val="660066"/>
                </a:solidFill>
                <a:effectLst/>
              </a:rPr>
              <a:t>行銷的</a:t>
            </a:r>
            <a:r>
              <a:rPr lang="en-US" altLang="zh-TW" sz="2800" dirty="0">
                <a:solidFill>
                  <a:srgbClr val="660066"/>
                </a:solidFill>
                <a:effectLst/>
              </a:rPr>
              <a:t>4P</a:t>
            </a:r>
            <a:r>
              <a:rPr lang="zh-TW" altLang="zh-TW" sz="2800" dirty="0">
                <a:solidFill>
                  <a:srgbClr val="660066"/>
                </a:solidFill>
                <a:effectLst/>
              </a:rPr>
              <a:t>與</a:t>
            </a:r>
            <a:r>
              <a:rPr lang="en-US" altLang="zh-TW" sz="2800" dirty="0">
                <a:solidFill>
                  <a:srgbClr val="660066"/>
                </a:solidFill>
                <a:effectLst/>
              </a:rPr>
              <a:t>4C</a:t>
            </a:r>
            <a:endParaRPr lang="zh-TW" altLang="en-US" sz="2800" dirty="0"/>
          </a:p>
        </p:txBody>
      </p:sp>
      <p:sp>
        <p:nvSpPr>
          <p:cNvPr id="3" name="內容版面配置區 2"/>
          <p:cNvSpPr>
            <a:spLocks noGrp="1"/>
          </p:cNvSpPr>
          <p:nvPr>
            <p:ph idx="1"/>
          </p:nvPr>
        </p:nvSpPr>
        <p:spPr/>
        <p:txBody>
          <a:bodyPr/>
          <a:lstStyle/>
          <a:p>
            <a:r>
              <a:rPr lang="zh-TW" altLang="zh-TW" dirty="0"/>
              <a:t>常見的訂價方法包括下列五種</a:t>
            </a:r>
            <a:r>
              <a:rPr lang="zh-TW" altLang="zh-TW" dirty="0" smtClean="0"/>
              <a:t>：</a:t>
            </a:r>
            <a:endParaRPr lang="zh-TW" altLang="zh-TW" dirty="0"/>
          </a:p>
          <a:p>
            <a:pPr marL="648000" lvl="1" indent="-288000">
              <a:buClr>
                <a:srgbClr val="000066"/>
              </a:buClr>
              <a:buFont typeface="+mj-lt"/>
              <a:buAutoNum type="arabicPeriod"/>
            </a:pPr>
            <a:r>
              <a:rPr lang="zh-TW" altLang="zh-TW" b="1" dirty="0">
                <a:solidFill>
                  <a:srgbClr val="000066"/>
                </a:solidFill>
              </a:rPr>
              <a:t>成本導向訂價法</a:t>
            </a:r>
            <a:r>
              <a:rPr lang="zh-TW" altLang="zh-TW" b="1" dirty="0" smtClean="0">
                <a:solidFill>
                  <a:srgbClr val="000066"/>
                </a:solidFill>
              </a:rPr>
              <a:t>：</a:t>
            </a:r>
            <a:r>
              <a:rPr lang="zh-TW" altLang="zh-TW" dirty="0"/>
              <a:t>意指根據產品的成本與期望利潤，決定產品的價格</a:t>
            </a:r>
            <a:r>
              <a:rPr lang="zh-TW" altLang="zh-TW" dirty="0" smtClean="0"/>
              <a:t>。</a:t>
            </a:r>
            <a:endParaRPr lang="en-US" altLang="zh-TW" dirty="0"/>
          </a:p>
          <a:p>
            <a:pPr marL="648000" lvl="1" indent="-288000">
              <a:buClr>
                <a:srgbClr val="000066"/>
              </a:buClr>
              <a:buFont typeface="+mj-lt"/>
              <a:buAutoNum type="arabicPeriod"/>
            </a:pPr>
            <a:r>
              <a:rPr lang="zh-TW" altLang="zh-TW" b="1" dirty="0">
                <a:solidFill>
                  <a:srgbClr val="000066"/>
                </a:solidFill>
              </a:rPr>
              <a:t>需求導向訂價法</a:t>
            </a:r>
            <a:r>
              <a:rPr lang="zh-TW" altLang="zh-TW" b="1" dirty="0" smtClean="0">
                <a:solidFill>
                  <a:srgbClr val="000066"/>
                </a:solidFill>
              </a:rPr>
              <a:t>：</a:t>
            </a:r>
            <a:r>
              <a:rPr lang="zh-TW" altLang="zh-TW" dirty="0"/>
              <a:t>根據消費者對產品認知的價值為訂價的依據</a:t>
            </a:r>
            <a:r>
              <a:rPr lang="zh-TW" altLang="zh-TW" dirty="0" smtClean="0"/>
              <a:t>。</a:t>
            </a:r>
            <a:endParaRPr lang="en-US" altLang="zh-TW" dirty="0"/>
          </a:p>
          <a:p>
            <a:pPr marL="648000" lvl="1" indent="-288000">
              <a:buClr>
                <a:srgbClr val="000066"/>
              </a:buClr>
              <a:buFont typeface="+mj-lt"/>
              <a:buAutoNum type="arabicPeriod"/>
            </a:pPr>
            <a:r>
              <a:rPr lang="zh-TW" altLang="zh-TW" b="1" dirty="0">
                <a:solidFill>
                  <a:srgbClr val="000066"/>
                </a:solidFill>
              </a:rPr>
              <a:t>競爭導向訂價法</a:t>
            </a:r>
            <a:r>
              <a:rPr lang="zh-TW" altLang="zh-TW" b="1" dirty="0" smtClean="0">
                <a:solidFill>
                  <a:srgbClr val="000066"/>
                </a:solidFill>
              </a:rPr>
              <a:t>：</a:t>
            </a:r>
            <a:r>
              <a:rPr lang="zh-TW" altLang="zh-TW" dirty="0"/>
              <a:t>根據市場上競爭者的價格來決定產品的訂價</a:t>
            </a:r>
            <a:r>
              <a:rPr lang="zh-TW" altLang="zh-TW" dirty="0" smtClean="0"/>
              <a:t>。</a:t>
            </a:r>
            <a:endParaRPr lang="en-US" altLang="zh-TW" dirty="0"/>
          </a:p>
          <a:p>
            <a:pPr marL="648000" lvl="1" indent="-288000">
              <a:buClr>
                <a:srgbClr val="000066"/>
              </a:buClr>
              <a:buFont typeface="+mj-lt"/>
              <a:buAutoNum type="arabicPeriod"/>
            </a:pPr>
            <a:r>
              <a:rPr lang="zh-TW" altLang="zh-TW" b="1" dirty="0">
                <a:solidFill>
                  <a:srgbClr val="000066"/>
                </a:solidFill>
              </a:rPr>
              <a:t>吸脂訂價法</a:t>
            </a:r>
            <a:r>
              <a:rPr lang="zh-TW" altLang="zh-TW" b="1" dirty="0" smtClean="0"/>
              <a:t>：</a:t>
            </a:r>
            <a:r>
              <a:rPr lang="zh-TW" altLang="zh-TW" dirty="0"/>
              <a:t>依消費者所願意支付的最高價格來訂價，以從消費者身上獲取最高的利潤</a:t>
            </a:r>
            <a:r>
              <a:rPr lang="zh-TW" altLang="zh-TW" dirty="0" smtClean="0"/>
              <a:t>。</a:t>
            </a:r>
            <a:endParaRPr lang="en-US" altLang="zh-TW" dirty="0"/>
          </a:p>
          <a:p>
            <a:pPr marL="648000" lvl="1" indent="-288000">
              <a:buClr>
                <a:srgbClr val="000066"/>
              </a:buClr>
              <a:buFont typeface="+mj-lt"/>
              <a:buAutoNum type="arabicPeriod"/>
            </a:pPr>
            <a:r>
              <a:rPr lang="zh-TW" altLang="zh-TW" b="1" dirty="0">
                <a:solidFill>
                  <a:srgbClr val="000066"/>
                </a:solidFill>
              </a:rPr>
              <a:t>市場滲透訂價法</a:t>
            </a:r>
            <a:r>
              <a:rPr lang="zh-TW" altLang="zh-TW" b="1" dirty="0" smtClean="0">
                <a:solidFill>
                  <a:srgbClr val="000066"/>
                </a:solidFill>
              </a:rPr>
              <a:t>：</a:t>
            </a:r>
            <a:r>
              <a:rPr lang="zh-TW" altLang="zh-TW" dirty="0"/>
              <a:t>為了快速取得市場佔有率，因此以較低價格滲透市場</a:t>
            </a:r>
            <a:r>
              <a:rPr lang="zh-TW" altLang="zh-TW" dirty="0" smtClean="0"/>
              <a:t>。</a:t>
            </a:r>
            <a:endParaRPr lang="zh-TW" altLang="en-US" dirty="0"/>
          </a:p>
        </p:txBody>
      </p:sp>
    </p:spTree>
    <p:extLst>
      <p:ext uri="{BB962C8B-B14F-4D97-AF65-F5344CB8AC3E}">
        <p14:creationId xmlns:p14="http://schemas.microsoft.com/office/powerpoint/2010/main" val="2785794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2800" dirty="0">
                <a:solidFill>
                  <a:srgbClr val="660066"/>
                </a:solidFill>
              </a:rPr>
              <a:t>11.1.2</a:t>
            </a:r>
            <a:r>
              <a:rPr lang="zh-TW" altLang="en-US" sz="2800" dirty="0">
                <a:solidFill>
                  <a:srgbClr val="660066"/>
                </a:solidFill>
              </a:rPr>
              <a:t>  </a:t>
            </a:r>
            <a:r>
              <a:rPr lang="zh-TW" altLang="zh-TW" sz="2800" dirty="0">
                <a:solidFill>
                  <a:srgbClr val="660066"/>
                </a:solidFill>
                <a:effectLst/>
              </a:rPr>
              <a:t>行銷的</a:t>
            </a:r>
            <a:r>
              <a:rPr lang="en-US" altLang="zh-TW" sz="2800" dirty="0">
                <a:solidFill>
                  <a:srgbClr val="660066"/>
                </a:solidFill>
                <a:effectLst/>
              </a:rPr>
              <a:t>4P</a:t>
            </a:r>
            <a:r>
              <a:rPr lang="zh-TW" altLang="zh-TW" sz="2800" dirty="0">
                <a:solidFill>
                  <a:srgbClr val="660066"/>
                </a:solidFill>
                <a:effectLst/>
              </a:rPr>
              <a:t>與</a:t>
            </a:r>
            <a:r>
              <a:rPr lang="en-US" altLang="zh-TW" sz="2800" dirty="0">
                <a:solidFill>
                  <a:srgbClr val="660066"/>
                </a:solidFill>
                <a:effectLst/>
              </a:rPr>
              <a:t>4C</a:t>
            </a:r>
            <a:endParaRPr lang="zh-TW" altLang="en-US" sz="2800" dirty="0"/>
          </a:p>
        </p:txBody>
      </p:sp>
      <p:sp>
        <p:nvSpPr>
          <p:cNvPr id="3" name="內容版面配置區 2"/>
          <p:cNvSpPr>
            <a:spLocks noGrp="1"/>
          </p:cNvSpPr>
          <p:nvPr>
            <p:ph idx="1"/>
          </p:nvPr>
        </p:nvSpPr>
        <p:spPr/>
        <p:txBody>
          <a:bodyPr/>
          <a:lstStyle/>
          <a:p>
            <a:pPr marL="72000" indent="0">
              <a:buNone/>
            </a:pPr>
            <a:r>
              <a:rPr lang="zh-TW" altLang="en-US" b="1" dirty="0"/>
              <a:t>    </a:t>
            </a:r>
            <a:r>
              <a:rPr lang="en-US" altLang="zh-TW" b="1" dirty="0"/>
              <a:t>(</a:t>
            </a:r>
            <a:r>
              <a:rPr lang="zh-TW" altLang="zh-TW" b="1" dirty="0"/>
              <a:t>三</a:t>
            </a:r>
            <a:r>
              <a:rPr lang="en-US" altLang="zh-TW" b="1" dirty="0"/>
              <a:t>)	</a:t>
            </a:r>
            <a:r>
              <a:rPr lang="zh-TW" altLang="zh-TW" b="1" dirty="0"/>
              <a:t>通路</a:t>
            </a:r>
            <a:r>
              <a:rPr lang="en-US" altLang="zh-TW" b="1" dirty="0"/>
              <a:t> (Place)</a:t>
            </a:r>
            <a:endParaRPr lang="zh-TW" altLang="zh-TW" b="1" dirty="0"/>
          </a:p>
          <a:p>
            <a:r>
              <a:rPr lang="zh-TW" altLang="zh-TW" dirty="0"/>
              <a:t>通路是銷售商品的管道或地點，其代表了商品是如何交付到消費者的手中</a:t>
            </a:r>
            <a:r>
              <a:rPr lang="zh-TW" altLang="zh-TW" dirty="0" smtClean="0"/>
              <a:t>。</a:t>
            </a:r>
            <a:endParaRPr lang="en-US" altLang="zh-TW" dirty="0"/>
          </a:p>
          <a:p>
            <a:pPr marL="72000" indent="0">
              <a:buNone/>
            </a:pPr>
            <a:r>
              <a:rPr lang="zh-TW" altLang="en-US" b="1" dirty="0"/>
              <a:t>    </a:t>
            </a:r>
            <a:r>
              <a:rPr lang="en-US" altLang="zh-TW" b="1" dirty="0"/>
              <a:t>(</a:t>
            </a:r>
            <a:r>
              <a:rPr lang="zh-TW" altLang="zh-TW" b="1" dirty="0"/>
              <a:t>四</a:t>
            </a:r>
            <a:r>
              <a:rPr lang="en-US" altLang="zh-TW" b="1" dirty="0"/>
              <a:t>)	</a:t>
            </a:r>
            <a:r>
              <a:rPr lang="zh-TW" altLang="zh-TW" b="1" dirty="0"/>
              <a:t>推廣</a:t>
            </a:r>
            <a:r>
              <a:rPr lang="en-US" altLang="zh-TW" b="1" dirty="0"/>
              <a:t> (Promotion)</a:t>
            </a:r>
          </a:p>
          <a:p>
            <a:r>
              <a:rPr lang="zh-TW" altLang="zh-TW" dirty="0"/>
              <a:t>推廣係指企業運用各種方法，提高產品的能見度與知名度，進而增加商品銷售的機會</a:t>
            </a:r>
            <a:r>
              <a:rPr lang="zh-TW" altLang="zh-TW" dirty="0" smtClean="0"/>
              <a:t>。</a:t>
            </a:r>
            <a:endParaRPr lang="en-US" altLang="zh-TW" dirty="0"/>
          </a:p>
          <a:p>
            <a:r>
              <a:rPr lang="zh-TW" altLang="zh-TW" dirty="0"/>
              <a:t>一般常用的推廣方法包括</a:t>
            </a:r>
            <a:r>
              <a:rPr lang="zh-TW" altLang="zh-TW" dirty="0" smtClean="0"/>
              <a:t>：</a:t>
            </a:r>
            <a:endParaRPr lang="en-US" altLang="zh-TW" dirty="0"/>
          </a:p>
          <a:p>
            <a:pPr marL="648000" lvl="1" indent="-288000">
              <a:buClr>
                <a:srgbClr val="000066"/>
              </a:buClr>
              <a:buFont typeface="+mj-lt"/>
              <a:buAutoNum type="arabicPeriod"/>
            </a:pPr>
            <a:r>
              <a:rPr lang="zh-TW" altLang="zh-TW" b="1" dirty="0">
                <a:solidFill>
                  <a:srgbClr val="000066"/>
                </a:solidFill>
              </a:rPr>
              <a:t>廣告</a:t>
            </a:r>
            <a:r>
              <a:rPr lang="zh-TW" altLang="zh-TW" b="1" dirty="0" smtClean="0">
                <a:solidFill>
                  <a:srgbClr val="000066"/>
                </a:solidFill>
              </a:rPr>
              <a:t>：</a:t>
            </a:r>
            <a:r>
              <a:rPr lang="zh-TW" altLang="zh-TW" dirty="0"/>
              <a:t>是一種不針對特定對象，而廣泛發出的行銷訊息</a:t>
            </a:r>
            <a:r>
              <a:rPr lang="zh-TW" altLang="zh-TW" dirty="0" smtClean="0"/>
              <a:t>。</a:t>
            </a:r>
            <a:endParaRPr lang="en-US" altLang="zh-TW" dirty="0"/>
          </a:p>
          <a:p>
            <a:pPr marL="648000" lvl="1" indent="-288000">
              <a:buClr>
                <a:srgbClr val="000066"/>
              </a:buClr>
              <a:buFont typeface="+mj-lt"/>
              <a:buAutoNum type="arabicPeriod"/>
            </a:pPr>
            <a:r>
              <a:rPr lang="zh-TW" altLang="zh-TW" b="1" dirty="0">
                <a:solidFill>
                  <a:srgbClr val="000066"/>
                </a:solidFill>
              </a:rPr>
              <a:t>公關 </a:t>
            </a:r>
            <a:r>
              <a:rPr lang="en-US" altLang="zh-TW" b="1" dirty="0">
                <a:solidFill>
                  <a:srgbClr val="000066"/>
                </a:solidFill>
              </a:rPr>
              <a:t>(Public Relations, PR)</a:t>
            </a:r>
            <a:r>
              <a:rPr lang="zh-TW" altLang="zh-TW" b="1" dirty="0" smtClean="0">
                <a:solidFill>
                  <a:srgbClr val="000066"/>
                </a:solidFill>
              </a:rPr>
              <a:t>：</a:t>
            </a:r>
            <a:r>
              <a:rPr lang="zh-TW" altLang="zh-TW" dirty="0"/>
              <a:t>意指企業透過不同管道，建立與民眾、政府組織、媒體等利害關係人間的互動及溝通，以獲得其支持，並建立自身正面的形象</a:t>
            </a:r>
            <a:r>
              <a:rPr lang="zh-TW" altLang="zh-TW" dirty="0" smtClean="0"/>
              <a:t>。</a:t>
            </a:r>
            <a:endParaRPr lang="zh-TW" altLang="zh-TW" dirty="0"/>
          </a:p>
          <a:p>
            <a:endParaRPr lang="zh-TW" altLang="zh-TW" b="1" dirty="0"/>
          </a:p>
          <a:p>
            <a:endParaRPr lang="zh-TW" altLang="en-US" dirty="0"/>
          </a:p>
        </p:txBody>
      </p:sp>
    </p:spTree>
    <p:extLst>
      <p:ext uri="{BB962C8B-B14F-4D97-AF65-F5344CB8AC3E}">
        <p14:creationId xmlns:p14="http://schemas.microsoft.com/office/powerpoint/2010/main" val="278579401"/>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766</TotalTime>
  <Words>4074</Words>
  <Application>Microsoft Office PowerPoint</Application>
  <PresentationFormat>如螢幕大小 (4:3)</PresentationFormat>
  <Paragraphs>254</Paragraphs>
  <Slides>67</Slides>
  <Notes>0</Notes>
  <HiddenSlides>0</HiddenSlides>
  <MMClips>0</MMClips>
  <ScaleCrop>false</ScaleCrop>
  <HeadingPairs>
    <vt:vector size="4" baseType="variant">
      <vt:variant>
        <vt:lpstr>佈景主題</vt:lpstr>
      </vt:variant>
      <vt:variant>
        <vt:i4>1</vt:i4>
      </vt:variant>
      <vt:variant>
        <vt:lpstr>投影片標題</vt:lpstr>
      </vt:variant>
      <vt:variant>
        <vt:i4>67</vt:i4>
      </vt:variant>
    </vt:vector>
  </HeadingPairs>
  <TitlesOfParts>
    <vt:vector size="68" baseType="lpstr">
      <vt:lpstr>1_Office 佈景主題</vt:lpstr>
      <vt:lpstr>PowerPoint 簡報</vt:lpstr>
      <vt:lpstr>學習目標</vt:lpstr>
      <vt:lpstr>11.1  什麼是行銷？ - 11.1.1  行銷的定義</vt:lpstr>
      <vt:lpstr>11.1.1  行銷的定義</vt:lpstr>
      <vt:lpstr>11.1.2  行銷的4P與4C</vt:lpstr>
      <vt:lpstr>11.1.2  行銷的4P與4C</vt:lpstr>
      <vt:lpstr>11.1.2  行銷的4P與4C</vt:lpstr>
      <vt:lpstr>11.1.2  行銷的4P與4C</vt:lpstr>
      <vt:lpstr>11.1.2  行銷的4P與4C</vt:lpstr>
      <vt:lpstr>11.1.2  行銷的4P與4C</vt:lpstr>
      <vt:lpstr>11.1.2  行銷的4P與4C</vt:lpstr>
      <vt:lpstr>11.1.2  行銷的4P與4C</vt:lpstr>
      <vt:lpstr>11.1.2  行銷的4P與4C</vt:lpstr>
      <vt:lpstr>11.1.2  行銷的4P與4C</vt:lpstr>
      <vt:lpstr>11.1.3  行銷策略</vt:lpstr>
      <vt:lpstr>11.1.3  行銷策略</vt:lpstr>
      <vt:lpstr>11.1.3  行銷策略</vt:lpstr>
      <vt:lpstr>11.2  網路行銷 – 11.2.1  網路消費者行為</vt:lpstr>
      <vt:lpstr>11.2.1  網路消費者行為</vt:lpstr>
      <vt:lpstr>11.2.1  網路消費者行為</vt:lpstr>
      <vt:lpstr>11.2.1  網路消費者行為</vt:lpstr>
      <vt:lpstr>11.2.2  網路行銷的4P及4C</vt:lpstr>
      <vt:lpstr>11.2.2  網路行銷的4P及4C</vt:lpstr>
      <vt:lpstr>11.2.2  網路行銷的4P及4C</vt:lpstr>
      <vt:lpstr>11.2.2  網路行銷的4P及4C</vt:lpstr>
      <vt:lpstr>11.2.2  網路行銷的4P及4C</vt:lpstr>
      <vt:lpstr>11.2.2  網路行銷的4P及4C</vt:lpstr>
      <vt:lpstr>11.3  網路廣告</vt:lpstr>
      <vt:lpstr>11.3.1  網路廣告的形式</vt:lpstr>
      <vt:lpstr>11.3.1  網路廣告的形式</vt:lpstr>
      <vt:lpstr>11.3.1  網路廣告的形式</vt:lpstr>
      <vt:lpstr>11.3.1  網路廣告的形式</vt:lpstr>
      <vt:lpstr>11.3.1  網路廣告的形式</vt:lpstr>
      <vt:lpstr>11.3.1  網路廣告的形式</vt:lpstr>
      <vt:lpstr>11.3.1  網路廣告的形式</vt:lpstr>
      <vt:lpstr>11.3.1  網路廣告的形式</vt:lpstr>
      <vt:lpstr>11.3.1  網路廣告的形式</vt:lpstr>
      <vt:lpstr>11.3.1  網路廣告的形式</vt:lpstr>
      <vt:lpstr>11.3.1  網路廣告的形式</vt:lpstr>
      <vt:lpstr>11.3.1  網路廣告的形式</vt:lpstr>
      <vt:lpstr>11.3.1  網路廣告的形式</vt:lpstr>
      <vt:lpstr>11.3.2  網路廣告的特色</vt:lpstr>
      <vt:lpstr>11.3.2  網路廣告的特色</vt:lpstr>
      <vt:lpstr>11.3.3  網路廣告的收費方式</vt:lpstr>
      <vt:lpstr>11.3.3  網路廣告的收費方式</vt:lpstr>
      <vt:lpstr>11.4  個人化行銷 – 11.4.1  資料庫行銷與關係行銷</vt:lpstr>
      <vt:lpstr>11.4.1  資料庫行銷與關係行銷</vt:lpstr>
      <vt:lpstr>11.4.1  資料庫行銷與關係行銷</vt:lpstr>
      <vt:lpstr>11.4.1  資料庫行銷與關係行銷</vt:lpstr>
      <vt:lpstr>11.4.2  顧客關係管理</vt:lpstr>
      <vt:lpstr>11.4.2  顧客關係管理</vt:lpstr>
      <vt:lpstr>11.5  口碑行銷</vt:lpstr>
      <vt:lpstr>11.5  口碑行銷</vt:lpstr>
      <vt:lpstr>11.6  社群行銷</vt:lpstr>
      <vt:lpstr>11.6  社群行銷</vt:lpstr>
      <vt:lpstr>11.6  社群行銷</vt:lpstr>
      <vt:lpstr>11.7  病毒行銷</vt:lpstr>
      <vt:lpstr>11.8  聯盟行銷</vt:lpstr>
      <vt:lpstr>11.8  聯盟行銷</vt:lpstr>
      <vt:lpstr>11.8  聯盟行銷</vt:lpstr>
      <vt:lpstr>11.9  置入式行銷</vt:lpstr>
      <vt:lpstr>11.9  置入式行銷</vt:lpstr>
      <vt:lpstr>11.10  遊戲化</vt:lpstr>
      <vt:lpstr>11.10  遊戲化</vt:lpstr>
      <vt:lpstr>11.11  搜尋引擎最佳化與內容行銷</vt:lpstr>
      <vt:lpstr>11.12  結　論</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winx</dc:creator>
  <cp:lastModifiedBy>winx</cp:lastModifiedBy>
  <cp:revision>89</cp:revision>
  <dcterms:created xsi:type="dcterms:W3CDTF">2017-02-20T08:35:36Z</dcterms:created>
  <dcterms:modified xsi:type="dcterms:W3CDTF">2020-02-05T09:09:49Z</dcterms:modified>
</cp:coreProperties>
</file>